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0" r:id="rId2"/>
    <p:sldId id="257" r:id="rId3"/>
    <p:sldId id="262" r:id="rId4"/>
    <p:sldId id="266" r:id="rId5"/>
    <p:sldId id="278" r:id="rId6"/>
    <p:sldId id="279" r:id="rId7"/>
    <p:sldId id="274" r:id="rId8"/>
    <p:sldId id="280" r:id="rId9"/>
    <p:sldId id="267" r:id="rId10"/>
    <p:sldId id="281" r:id="rId11"/>
    <p:sldId id="275" r:id="rId12"/>
    <p:sldId id="276" r:id="rId13"/>
    <p:sldId id="285" r:id="rId14"/>
    <p:sldId id="277" r:id="rId15"/>
    <p:sldId id="286" r:id="rId16"/>
    <p:sldId id="282" r:id="rId17"/>
    <p:sldId id="283" r:id="rId18"/>
    <p:sldId id="290" r:id="rId19"/>
    <p:sldId id="284"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Lst>
  <p:sldSz cx="9144000" cy="6858000" type="screen4x3"/>
  <p:notesSz cx="6858000" cy="9144000"/>
  <p:custDataLst>
    <p:tags r:id="rId53"/>
  </p:custDataLst>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FF00"/>
    <a:srgbClr val="D60093"/>
    <a:srgbClr val="FF3300"/>
    <a:srgbClr val="FF0000"/>
    <a:srgbClr val="006699"/>
    <a:srgbClr val="FFFF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3412" autoAdjust="0"/>
  </p:normalViewPr>
  <p:slideViewPr>
    <p:cSldViewPr>
      <p:cViewPr varScale="1">
        <p:scale>
          <a:sx n="99" d="100"/>
          <a:sy n="99" d="100"/>
        </p:scale>
        <p:origin x="-198" y="-96"/>
      </p:cViewPr>
      <p:guideLst>
        <p:guide orient="horz" pos="576"/>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5E225CD-5245-4A5B-85CB-38A14A8BA88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52C3E-E370-4EC8-8B08-D0798C3A703D}" type="slidenum">
              <a:rPr lang="en-US"/>
              <a:pPr/>
              <a:t>49</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FFDBC-7D68-4E42-A524-DA42C547CAED}" type="slidenum">
              <a:rPr lang="en-US"/>
              <a:pPr/>
              <a:t>50</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196A61-8C6D-4FAC-A249-173EEE6D5F5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4125C8-C0A0-441C-8087-D3B86B33A6C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8C029A-7477-447C-A495-FF09A7D1B38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C264FA-4D02-4D2E-A775-8C45A91436E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209001-0CE6-47CA-8E30-3DD5B13E41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AFDF01-6235-4057-BA22-BBBB7835F7B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597B24-AA63-4BF7-A592-E0BE58F9545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112CB9-4676-4620-9178-B0A4FB8705F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AFF7E65-7041-4EC0-86E3-0291452BBB4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1F5164-94B4-4D6E-ACAC-D809E09764E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C83ED6-CDE5-46B5-926C-C779C3F6242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47CB40D-4F60-46C2-8754-7751DF3F6D18}" type="slidenum">
              <a:rPr lang="en-US"/>
              <a:pPr/>
              <a:t>‹#›</a:t>
            </a:fld>
            <a:endParaRPr lang="en-US"/>
          </a:p>
        </p:txBody>
      </p:sp>
      <p:pic>
        <p:nvPicPr>
          <p:cNvPr id="1032" name="Picture 8"/>
          <p:cNvPicPr>
            <a:picLocks noChangeAspect="1" noChangeArrowheads="1"/>
          </p:cNvPicPr>
          <p:nvPr userDrawn="1"/>
        </p:nvPicPr>
        <p:blipFill>
          <a:blip r:embed="rId13" cstate="print"/>
          <a:srcRect/>
          <a:stretch>
            <a:fillRect/>
          </a:stretch>
        </p:blipFill>
        <p:spPr bwMode="auto">
          <a:xfrm>
            <a:off x="0" y="6554788"/>
            <a:ext cx="9144000" cy="304800"/>
          </a:xfrm>
          <a:prstGeom prst="rect">
            <a:avLst/>
          </a:prstGeom>
          <a:noFill/>
          <a:ln w="9525">
            <a:noFill/>
            <a:miter lim="800000"/>
            <a:headEnd/>
            <a:tailEnd/>
          </a:ln>
          <a:effectLst/>
        </p:spPr>
      </p:pic>
      <p:sp>
        <p:nvSpPr>
          <p:cNvPr id="1033" name="Text Box 9"/>
          <p:cNvSpPr txBox="1">
            <a:spLocks noChangeArrowheads="1"/>
          </p:cNvSpPr>
          <p:nvPr userDrawn="1"/>
        </p:nvSpPr>
        <p:spPr bwMode="auto">
          <a:xfrm>
            <a:off x="73025" y="6556375"/>
            <a:ext cx="2898775" cy="304800"/>
          </a:xfrm>
          <a:prstGeom prst="rect">
            <a:avLst/>
          </a:prstGeom>
          <a:noFill/>
          <a:ln w="9525">
            <a:noFill/>
            <a:miter lim="800000"/>
            <a:headEnd/>
            <a:tailEnd/>
          </a:ln>
          <a:effectLst/>
        </p:spPr>
        <p:txBody>
          <a:bodyPr anchor="ctr">
            <a:spAutoFit/>
          </a:bodyPr>
          <a:lstStyle/>
          <a:p>
            <a:pPr eaLnBrk="0" hangingPunct="0">
              <a:spcBef>
                <a:spcPct val="50000"/>
              </a:spcBef>
            </a:pPr>
            <a:r>
              <a:rPr lang="en-US" sz="1400" b="1">
                <a:solidFill>
                  <a:schemeClr val="bg1"/>
                </a:solidFill>
              </a:rPr>
              <a:t>Holt McDougal Geometry</a:t>
            </a:r>
          </a:p>
        </p:txBody>
      </p:sp>
      <p:grpSp>
        <p:nvGrpSpPr>
          <p:cNvPr id="1037" name="Group 13"/>
          <p:cNvGrpSpPr>
            <a:grpSpLocks/>
          </p:cNvGrpSpPr>
          <p:nvPr userDrawn="1"/>
        </p:nvGrpSpPr>
        <p:grpSpPr bwMode="auto">
          <a:xfrm>
            <a:off x="0" y="0"/>
            <a:ext cx="9144000" cy="6862763"/>
            <a:chOff x="0" y="0"/>
            <a:chExt cx="5760" cy="4323"/>
          </a:xfrm>
        </p:grpSpPr>
        <p:pic>
          <p:nvPicPr>
            <p:cNvPr id="1031" name="Picture 7"/>
            <p:cNvPicPr>
              <a:picLocks noChangeAspect="1" noChangeArrowheads="1"/>
            </p:cNvPicPr>
            <p:nvPr userDrawn="1"/>
          </p:nvPicPr>
          <p:blipFill>
            <a:blip r:embed="rId14" cstate="print"/>
            <a:srcRect/>
            <a:stretch>
              <a:fillRect/>
            </a:stretch>
          </p:blipFill>
          <p:spPr bwMode="auto">
            <a:xfrm>
              <a:off x="0" y="0"/>
              <a:ext cx="5760" cy="461"/>
            </a:xfrm>
            <a:prstGeom prst="rect">
              <a:avLst/>
            </a:prstGeom>
            <a:noFill/>
            <a:ln w="9525">
              <a:noFill/>
              <a:miter lim="800000"/>
              <a:headEnd/>
              <a:tailEnd/>
            </a:ln>
            <a:effectLst/>
          </p:spPr>
        </p:pic>
        <p:pic>
          <p:nvPicPr>
            <p:cNvPr id="1036" name="Picture 12" descr="chater_screen"/>
            <p:cNvPicPr>
              <a:picLocks noChangeAspect="1" noChangeArrowheads="1"/>
            </p:cNvPicPr>
            <p:nvPr userDrawn="1"/>
          </p:nvPicPr>
          <p:blipFill>
            <a:blip r:embed="rId15" cstate="print"/>
            <a:srcRect/>
            <a:stretch>
              <a:fillRect/>
            </a:stretch>
          </p:blipFill>
          <p:spPr bwMode="auto">
            <a:xfrm>
              <a:off x="2574" y="4131"/>
              <a:ext cx="3186" cy="192"/>
            </a:xfrm>
            <a:prstGeom prst="rect">
              <a:avLst/>
            </a:prstGeom>
            <a:noFill/>
          </p:spPr>
        </p:pic>
      </p:grpSp>
      <p:sp>
        <p:nvSpPr>
          <p:cNvPr id="1034" name="Text Box 10"/>
          <p:cNvSpPr txBox="1">
            <a:spLocks noChangeArrowheads="1"/>
          </p:cNvSpPr>
          <p:nvPr userDrawn="1"/>
        </p:nvSpPr>
        <p:spPr bwMode="auto">
          <a:xfrm>
            <a:off x="17463" y="84138"/>
            <a:ext cx="1133475" cy="579437"/>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3200" b="1">
                <a:latin typeface="Arial Black" pitchFamily="34" charset="0"/>
              </a:rPr>
              <a:t>10-1</a:t>
            </a:r>
            <a:endParaRPr lang="en-US" sz="800">
              <a:latin typeface="Arial" charset="0"/>
            </a:endParaRPr>
          </a:p>
        </p:txBody>
      </p:sp>
      <p:sp>
        <p:nvSpPr>
          <p:cNvPr id="1035" name="Text Box 11"/>
          <p:cNvSpPr txBox="1">
            <a:spLocks noChangeArrowheads="1"/>
          </p:cNvSpPr>
          <p:nvPr userDrawn="1"/>
        </p:nvSpPr>
        <p:spPr bwMode="auto">
          <a:xfrm>
            <a:off x="1066800" y="98425"/>
            <a:ext cx="8077200" cy="579438"/>
          </a:xfrm>
          <a:prstGeom prst="rect">
            <a:avLst/>
          </a:prstGeom>
          <a:noFill/>
          <a:ln w="9525">
            <a:noFill/>
            <a:miter lim="800000"/>
            <a:headEnd/>
            <a:tailEnd/>
          </a:ln>
          <a:effectLst/>
        </p:spPr>
        <p:txBody>
          <a:bodyPr anchor="ctr">
            <a:spAutoFit/>
          </a:bodyPr>
          <a:lstStyle/>
          <a:p>
            <a:pPr eaLnBrk="0" hangingPunct="0">
              <a:spcBef>
                <a:spcPct val="50000"/>
              </a:spcBef>
            </a:pPr>
            <a:r>
              <a:rPr lang="en-US" sz="3200">
                <a:solidFill>
                  <a:schemeClr val="bg1"/>
                </a:solidFill>
                <a:latin typeface="Arial Black" pitchFamily="34" charset="0"/>
              </a:rPr>
              <a:t>Solid Geometry</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illuminations.nctm.org/ActivityDetail.aspx?ID=70"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 y="1143000"/>
            <a:ext cx="8153400" cy="4267200"/>
          </a:xfrm>
          <a:prstGeom prst="rect">
            <a:avLst/>
          </a:prstGeom>
          <a:noFill/>
          <a:ln w="28575">
            <a:solidFill>
              <a:srgbClr val="DBDBDB"/>
            </a:solidFill>
            <a:miter lim="800000"/>
            <a:headEnd/>
            <a:tailEnd/>
          </a:ln>
          <a:effectLst/>
        </p:spPr>
        <p:txBody>
          <a:bodyPr/>
          <a:lstStyle/>
          <a:p>
            <a:pPr>
              <a:tabLst>
                <a:tab pos="398463" algn="l"/>
              </a:tabLst>
            </a:pPr>
            <a:r>
              <a:rPr lang="en-US" altLang="en-US" sz="2800" b="1">
                <a:solidFill>
                  <a:srgbClr val="3333CC"/>
                </a:solidFill>
              </a:rPr>
              <a:t>Warm Up</a:t>
            </a:r>
            <a:endParaRPr lang="en-US" altLang="en-US" sz="2800"/>
          </a:p>
          <a:p>
            <a:pPr>
              <a:tabLst>
                <a:tab pos="398463" algn="l"/>
              </a:tabLst>
            </a:pPr>
            <a:r>
              <a:rPr lang="en-US" altLang="en-US" b="1"/>
              <a:t>Classify each polygon.</a:t>
            </a:r>
          </a:p>
          <a:p>
            <a:pPr>
              <a:tabLst>
                <a:tab pos="398463" algn="l"/>
              </a:tabLst>
            </a:pPr>
            <a:endParaRPr lang="en-US" altLang="en-US" sz="800"/>
          </a:p>
          <a:p>
            <a:pPr>
              <a:tabLst>
                <a:tab pos="398463" algn="l"/>
              </a:tabLst>
            </a:pPr>
            <a:endParaRPr lang="en-US" altLang="en-US" sz="800" b="1"/>
          </a:p>
          <a:p>
            <a:pPr>
              <a:tabLst>
                <a:tab pos="398463" algn="l"/>
              </a:tabLst>
            </a:pPr>
            <a:endParaRPr lang="en-US" altLang="en-US" sz="800" b="1"/>
          </a:p>
          <a:p>
            <a:pPr>
              <a:tabLst>
                <a:tab pos="398463" algn="l"/>
              </a:tabLst>
            </a:pPr>
            <a:r>
              <a:rPr lang="en-US" altLang="en-US" b="1"/>
              <a:t>1.</a:t>
            </a:r>
            <a:r>
              <a:rPr lang="en-US" altLang="en-US"/>
              <a:t> </a:t>
            </a:r>
            <a:r>
              <a:rPr lang="en-US" altLang="en-US">
                <a:sym typeface="Symbol" pitchFamily="18" charset="2"/>
              </a:rPr>
              <a:t>a polygon with three congruent sides</a:t>
            </a:r>
          </a:p>
          <a:p>
            <a:pPr>
              <a:tabLst>
                <a:tab pos="398463" algn="l"/>
              </a:tabLst>
            </a:pPr>
            <a:endParaRPr lang="en-US" altLang="en-US" b="1">
              <a:sym typeface="Symbol" pitchFamily="18" charset="2"/>
            </a:endParaRPr>
          </a:p>
          <a:p>
            <a:pPr>
              <a:tabLst>
                <a:tab pos="398463" algn="l"/>
              </a:tabLst>
            </a:pPr>
            <a:r>
              <a:rPr lang="en-US" altLang="en-US" b="1">
                <a:sym typeface="Symbol" pitchFamily="18" charset="2"/>
              </a:rPr>
              <a:t>2.</a:t>
            </a:r>
            <a:r>
              <a:rPr lang="en-US" altLang="en-US">
                <a:sym typeface="Symbol" pitchFamily="18" charset="2"/>
              </a:rPr>
              <a:t> a polygon with six congruent sides and six </a:t>
            </a:r>
            <a:br>
              <a:rPr lang="en-US" altLang="en-US">
                <a:sym typeface="Symbol" pitchFamily="18" charset="2"/>
              </a:rPr>
            </a:br>
            <a:r>
              <a:rPr lang="en-US" altLang="en-US">
                <a:sym typeface="Symbol" pitchFamily="18" charset="2"/>
              </a:rPr>
              <a:t>	congruent angles</a:t>
            </a:r>
          </a:p>
          <a:p>
            <a:pPr>
              <a:tabLst>
                <a:tab pos="398463" algn="l"/>
              </a:tabLst>
            </a:pPr>
            <a:endParaRPr lang="en-US" altLang="en-US" sz="800" b="1">
              <a:sym typeface="Symbol" pitchFamily="18" charset="2"/>
            </a:endParaRPr>
          </a:p>
          <a:p>
            <a:pPr>
              <a:tabLst>
                <a:tab pos="398463" algn="l"/>
              </a:tabLst>
            </a:pPr>
            <a:endParaRPr lang="en-US" altLang="en-US" sz="800" b="1">
              <a:sym typeface="Symbol" pitchFamily="18" charset="2"/>
            </a:endParaRPr>
          </a:p>
          <a:p>
            <a:pPr>
              <a:tabLst>
                <a:tab pos="398463" algn="l"/>
              </a:tabLst>
            </a:pPr>
            <a:r>
              <a:rPr lang="en-US" altLang="en-US" b="1">
                <a:sym typeface="Symbol" pitchFamily="18" charset="2"/>
              </a:rPr>
              <a:t>3.</a:t>
            </a:r>
            <a:r>
              <a:rPr lang="en-US" altLang="en-US">
                <a:sym typeface="Symbol" pitchFamily="18" charset="2"/>
              </a:rPr>
              <a:t> a polygon with four sides and with opposite </a:t>
            </a:r>
            <a:br>
              <a:rPr lang="en-US" altLang="en-US">
                <a:sym typeface="Symbol" pitchFamily="18" charset="2"/>
              </a:rPr>
            </a:br>
            <a:r>
              <a:rPr lang="en-US" altLang="en-US">
                <a:sym typeface="Symbol" pitchFamily="18" charset="2"/>
              </a:rPr>
              <a:t>	sides parallel and congruent</a:t>
            </a:r>
            <a:r>
              <a:rPr lang="en-US" altLang="en-US">
                <a:solidFill>
                  <a:srgbClr val="FF0000"/>
                </a:solidFill>
              </a:rPr>
              <a:t>	</a:t>
            </a:r>
          </a:p>
        </p:txBody>
      </p:sp>
      <p:sp>
        <p:nvSpPr>
          <p:cNvPr id="7171" name="Text Box 3"/>
          <p:cNvSpPr txBox="1">
            <a:spLocks noChangeArrowheads="1"/>
          </p:cNvSpPr>
          <p:nvPr/>
        </p:nvSpPr>
        <p:spPr bwMode="auto">
          <a:xfrm>
            <a:off x="889000" y="2667000"/>
            <a:ext cx="3073400" cy="457200"/>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altLang="en-US">
                <a:solidFill>
                  <a:srgbClr val="FF0000"/>
                </a:solidFill>
                <a:sym typeface="Symbol" pitchFamily="18" charset="2"/>
              </a:rPr>
              <a:t>equilateral triangle</a:t>
            </a:r>
            <a:endParaRPr lang="en-US">
              <a:solidFill>
                <a:srgbClr val="FF0000"/>
              </a:solidFill>
              <a:sym typeface="Symbol" pitchFamily="18" charset="2"/>
            </a:endParaRPr>
          </a:p>
        </p:txBody>
      </p:sp>
      <p:sp>
        <p:nvSpPr>
          <p:cNvPr id="7172" name="Text Box 4"/>
          <p:cNvSpPr txBox="1">
            <a:spLocks noChangeArrowheads="1"/>
          </p:cNvSpPr>
          <p:nvPr/>
        </p:nvSpPr>
        <p:spPr bwMode="auto">
          <a:xfrm>
            <a:off x="3657600" y="3395663"/>
            <a:ext cx="2692400" cy="457200"/>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altLang="en-US">
                <a:solidFill>
                  <a:srgbClr val="FF0000"/>
                </a:solidFill>
                <a:sym typeface="Symbol" pitchFamily="18" charset="2"/>
              </a:rPr>
              <a:t>regular hexagon</a:t>
            </a:r>
            <a:endParaRPr lang="en-US">
              <a:solidFill>
                <a:srgbClr val="FF0000"/>
              </a:solidFill>
              <a:sym typeface="Symbol" pitchFamily="18" charset="2"/>
            </a:endParaRPr>
          </a:p>
        </p:txBody>
      </p:sp>
      <p:sp>
        <p:nvSpPr>
          <p:cNvPr id="7173" name="Text Box 5"/>
          <p:cNvSpPr txBox="1">
            <a:spLocks noChangeArrowheads="1"/>
          </p:cNvSpPr>
          <p:nvPr/>
        </p:nvSpPr>
        <p:spPr bwMode="auto">
          <a:xfrm>
            <a:off x="860425" y="4724400"/>
            <a:ext cx="2289175" cy="457200"/>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altLang="en-US">
                <a:solidFill>
                  <a:srgbClr val="FF0000"/>
                </a:solidFill>
                <a:sym typeface="Symbol" pitchFamily="18" charset="2"/>
              </a:rPr>
              <a:t>parallelogram</a:t>
            </a:r>
            <a:endParaRPr lang="en-US">
              <a:solidFill>
                <a:srgbClr val="FF0000"/>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up)">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wipe(up)">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wipe(up)">
                                      <p:cBhvr>
                                        <p:cTn id="1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2" grpId="0" autoUpdateAnimBg="0"/>
      <p:bldP spid="717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a:solidFill>
                  <a:srgbClr val="FF0000"/>
                </a:solidFill>
                <a:latin typeface="Arial Black" pitchFamily="34" charset="0"/>
              </a:rPr>
              <a:t>Check It Out!</a:t>
            </a:r>
            <a:r>
              <a:rPr lang="en-US" altLang="en-US">
                <a:solidFill>
                  <a:srgbClr val="006699"/>
                </a:solidFill>
                <a:latin typeface="Arial Black" pitchFamily="34" charset="0"/>
              </a:rPr>
              <a:t> Example 1b </a:t>
            </a:r>
            <a:endParaRPr lang="en-US" altLang="en-US" sz="2600">
              <a:solidFill>
                <a:schemeClr val="accent2"/>
              </a:solidFill>
              <a:latin typeface="Arial MT Bl" charset="0"/>
            </a:endParaRPr>
          </a:p>
        </p:txBody>
      </p:sp>
      <p:sp>
        <p:nvSpPr>
          <p:cNvPr id="36867" name="Rectangle 3"/>
          <p:cNvSpPr>
            <a:spLocks noChangeArrowheads="1"/>
          </p:cNvSpPr>
          <p:nvPr/>
        </p:nvSpPr>
        <p:spPr bwMode="auto">
          <a:xfrm>
            <a:off x="381000" y="1600200"/>
            <a:ext cx="8458200" cy="461665"/>
          </a:xfrm>
          <a:prstGeom prst="rect">
            <a:avLst/>
          </a:prstGeom>
          <a:noFill/>
          <a:ln w="9525">
            <a:noFill/>
            <a:miter lim="800000"/>
            <a:headEnd/>
            <a:tailEnd/>
          </a:ln>
          <a:effectLst/>
        </p:spPr>
        <p:txBody>
          <a:bodyPr>
            <a:spAutoFit/>
          </a:bodyPr>
          <a:lstStyle/>
          <a:p>
            <a:r>
              <a:rPr lang="en-US" b="1" dirty="0"/>
              <a:t>Classify the figure. </a:t>
            </a:r>
          </a:p>
        </p:txBody>
      </p:sp>
      <p:sp>
        <p:nvSpPr>
          <p:cNvPr id="36872" name="Rectangle 8"/>
          <p:cNvSpPr>
            <a:spLocks noChangeArrowheads="1"/>
          </p:cNvSpPr>
          <p:nvPr/>
        </p:nvSpPr>
        <p:spPr bwMode="auto">
          <a:xfrm>
            <a:off x="3048000" y="2514600"/>
            <a:ext cx="5791200" cy="457200"/>
          </a:xfrm>
          <a:prstGeom prst="rect">
            <a:avLst/>
          </a:prstGeom>
          <a:noFill/>
          <a:ln w="9525">
            <a:noFill/>
            <a:miter lim="800000"/>
            <a:headEnd/>
            <a:tailEnd/>
          </a:ln>
          <a:effectLst/>
        </p:spPr>
        <p:txBody>
          <a:bodyPr>
            <a:spAutoFit/>
          </a:bodyPr>
          <a:lstStyle/>
          <a:p>
            <a:r>
              <a:rPr lang="en-US" b="1">
                <a:solidFill>
                  <a:srgbClr val="D60093"/>
                </a:solidFill>
              </a:rPr>
              <a:t>triangular prism</a:t>
            </a:r>
          </a:p>
        </p:txBody>
      </p:sp>
      <p:pic>
        <p:nvPicPr>
          <p:cNvPr id="36898" name="Picture 34"/>
          <p:cNvPicPr>
            <a:picLocks noChangeAspect="1" noChangeArrowheads="1"/>
          </p:cNvPicPr>
          <p:nvPr/>
        </p:nvPicPr>
        <p:blipFill>
          <a:blip r:embed="rId2" cstate="print"/>
          <a:srcRect/>
          <a:stretch>
            <a:fillRect/>
          </a:stretch>
        </p:blipFill>
        <p:spPr bwMode="auto">
          <a:xfrm>
            <a:off x="457200" y="2667000"/>
            <a:ext cx="1876425" cy="21145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dissolve">
                                      <p:cBhvr>
                                        <p:cTn id="7"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57200" y="1905000"/>
            <a:ext cx="8229600" cy="1917700"/>
          </a:xfrm>
          <a:prstGeom prst="rect">
            <a:avLst/>
          </a:prstGeom>
          <a:noFill/>
          <a:ln w="9525">
            <a:noFill/>
            <a:miter lim="800000"/>
            <a:headEnd/>
            <a:tailEnd/>
          </a:ln>
          <a:effectLst/>
        </p:spPr>
        <p:txBody>
          <a:bodyPr>
            <a:spAutoFit/>
          </a:bodyPr>
          <a:lstStyle/>
          <a:p>
            <a:r>
              <a:rPr lang="en-US"/>
              <a:t>A </a:t>
            </a:r>
            <a:r>
              <a:rPr lang="en-US" b="1" u="sng"/>
              <a:t>net</a:t>
            </a:r>
            <a:r>
              <a:rPr lang="en-US" b="1"/>
              <a:t> </a:t>
            </a:r>
            <a:r>
              <a:rPr lang="en-US"/>
              <a:t>is a diagram of the surfaces of a three-dimensional figure that can be folded to form the three-dimensional figure. To identify a three-dimensional figure from a net, look at the number of faces and the shape of each face.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838200"/>
            <a:ext cx="9144000" cy="822325"/>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a:solidFill>
                  <a:srgbClr val="006699"/>
                </a:solidFill>
                <a:latin typeface="Arial Black" pitchFamily="34" charset="0"/>
              </a:rPr>
              <a:t>Example 2A: Identifying a Three-Dimensional Figure From a Net</a:t>
            </a:r>
          </a:p>
        </p:txBody>
      </p:sp>
      <p:sp>
        <p:nvSpPr>
          <p:cNvPr id="30723" name="Rectangle 3"/>
          <p:cNvSpPr>
            <a:spLocks noChangeArrowheads="1"/>
          </p:cNvSpPr>
          <p:nvPr/>
        </p:nvSpPr>
        <p:spPr bwMode="auto">
          <a:xfrm>
            <a:off x="304800" y="1752600"/>
            <a:ext cx="8610600" cy="822325"/>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Describe the three-dimensional figure that can be made from the given net.</a:t>
            </a:r>
          </a:p>
        </p:txBody>
      </p:sp>
      <p:pic>
        <p:nvPicPr>
          <p:cNvPr id="30726" name="Picture 6"/>
          <p:cNvPicPr>
            <a:picLocks noChangeAspect="1" noChangeArrowheads="1"/>
          </p:cNvPicPr>
          <p:nvPr/>
        </p:nvPicPr>
        <p:blipFill>
          <a:blip r:embed="rId2" cstate="print"/>
          <a:srcRect/>
          <a:stretch>
            <a:fillRect/>
          </a:stretch>
        </p:blipFill>
        <p:spPr bwMode="auto">
          <a:xfrm>
            <a:off x="457200" y="3124200"/>
            <a:ext cx="4191000" cy="3086100"/>
          </a:xfrm>
          <a:prstGeom prst="rect">
            <a:avLst/>
          </a:prstGeom>
          <a:noFill/>
          <a:ln w="9525">
            <a:noFill/>
            <a:miter lim="800000"/>
            <a:headEnd/>
            <a:tailEnd/>
          </a:ln>
          <a:effectLst/>
        </p:spPr>
      </p:pic>
      <p:sp>
        <p:nvSpPr>
          <p:cNvPr id="30727" name="Rectangle 7"/>
          <p:cNvSpPr>
            <a:spLocks noChangeArrowheads="1"/>
          </p:cNvSpPr>
          <p:nvPr/>
        </p:nvSpPr>
        <p:spPr bwMode="auto">
          <a:xfrm>
            <a:off x="5029200" y="3200400"/>
            <a:ext cx="3587750" cy="1552575"/>
          </a:xfrm>
          <a:prstGeom prst="rect">
            <a:avLst/>
          </a:prstGeom>
          <a:noFill/>
          <a:ln w="9525">
            <a:noFill/>
            <a:miter lim="800000"/>
            <a:headEnd/>
            <a:tailEnd/>
          </a:ln>
          <a:effectLst/>
        </p:spPr>
        <p:txBody>
          <a:bodyPr anchor="ctr">
            <a:spAutoFit/>
          </a:bodyPr>
          <a:lstStyle/>
          <a:p>
            <a:r>
              <a:rPr lang="en-US"/>
              <a:t>The net has six congruent square faces. So the net forms a cube.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dissolve">
                                      <p:cBhvr>
                                        <p:cTn id="7"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838200"/>
            <a:ext cx="9144000" cy="822325"/>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a:solidFill>
                  <a:srgbClr val="006699"/>
                </a:solidFill>
                <a:latin typeface="Arial Black" pitchFamily="34" charset="0"/>
              </a:rPr>
              <a:t>Example 2B: Identifying a Three-Dimensional Figure From a Net</a:t>
            </a:r>
          </a:p>
        </p:txBody>
      </p:sp>
      <p:sp>
        <p:nvSpPr>
          <p:cNvPr id="40963" name="Rectangle 3"/>
          <p:cNvSpPr>
            <a:spLocks noChangeArrowheads="1"/>
          </p:cNvSpPr>
          <p:nvPr/>
        </p:nvSpPr>
        <p:spPr bwMode="auto">
          <a:xfrm>
            <a:off x="304800" y="1752600"/>
            <a:ext cx="8610600" cy="822325"/>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Describe the three-dimensional figure that can be made from the given net.</a:t>
            </a:r>
          </a:p>
        </p:txBody>
      </p:sp>
      <p:pic>
        <p:nvPicPr>
          <p:cNvPr id="40966" name="Picture 6"/>
          <p:cNvPicPr>
            <a:picLocks noChangeAspect="1" noChangeArrowheads="1"/>
          </p:cNvPicPr>
          <p:nvPr/>
        </p:nvPicPr>
        <p:blipFill>
          <a:blip r:embed="rId2" cstate="print"/>
          <a:srcRect/>
          <a:stretch>
            <a:fillRect/>
          </a:stretch>
        </p:blipFill>
        <p:spPr bwMode="auto">
          <a:xfrm>
            <a:off x="381000" y="2971800"/>
            <a:ext cx="2967038" cy="2981325"/>
          </a:xfrm>
          <a:prstGeom prst="rect">
            <a:avLst/>
          </a:prstGeom>
          <a:noFill/>
          <a:ln w="9525">
            <a:noFill/>
            <a:miter lim="800000"/>
            <a:headEnd/>
            <a:tailEnd/>
          </a:ln>
          <a:effectLst/>
        </p:spPr>
      </p:pic>
      <p:sp>
        <p:nvSpPr>
          <p:cNvPr id="40967" name="Rectangle 7"/>
          <p:cNvSpPr>
            <a:spLocks noChangeArrowheads="1"/>
          </p:cNvSpPr>
          <p:nvPr/>
        </p:nvSpPr>
        <p:spPr bwMode="auto">
          <a:xfrm>
            <a:off x="4648200" y="3184525"/>
            <a:ext cx="4191000" cy="2282825"/>
          </a:xfrm>
          <a:prstGeom prst="rect">
            <a:avLst/>
          </a:prstGeom>
          <a:noFill/>
          <a:ln w="9525">
            <a:noFill/>
            <a:miter lim="800000"/>
            <a:headEnd/>
            <a:tailEnd/>
          </a:ln>
          <a:effectLst/>
        </p:spPr>
        <p:txBody>
          <a:bodyPr anchor="ctr">
            <a:spAutoFit/>
          </a:bodyPr>
          <a:lstStyle/>
          <a:p>
            <a:r>
              <a:rPr lang="en-US"/>
              <a:t>The net has one circular face and one semicircular face. These are the base and sloping face of a cone. So the net forms a cone.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dissolve">
                                      <p:cBhvr>
                                        <p:cTn id="7"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a:solidFill>
                  <a:srgbClr val="FF0000"/>
                </a:solidFill>
                <a:latin typeface="Arial Black" pitchFamily="34" charset="0"/>
              </a:rPr>
              <a:t>Check It Out!</a:t>
            </a:r>
            <a:r>
              <a:rPr lang="en-US" altLang="en-US">
                <a:solidFill>
                  <a:srgbClr val="006699"/>
                </a:solidFill>
                <a:latin typeface="Arial Black" pitchFamily="34" charset="0"/>
              </a:rPr>
              <a:t> Example 2a </a:t>
            </a:r>
            <a:endParaRPr lang="en-US" altLang="en-US" sz="2600">
              <a:solidFill>
                <a:schemeClr val="accent2"/>
              </a:solidFill>
              <a:latin typeface="Arial MT Bl" charset="0"/>
            </a:endParaRPr>
          </a:p>
        </p:txBody>
      </p:sp>
      <p:sp>
        <p:nvSpPr>
          <p:cNvPr id="31747" name="Rectangle 3"/>
          <p:cNvSpPr>
            <a:spLocks noChangeArrowheads="1"/>
          </p:cNvSpPr>
          <p:nvPr/>
        </p:nvSpPr>
        <p:spPr bwMode="auto">
          <a:xfrm>
            <a:off x="228600" y="1600200"/>
            <a:ext cx="8610600" cy="822325"/>
          </a:xfrm>
          <a:prstGeom prst="rect">
            <a:avLst/>
          </a:prstGeom>
          <a:noFill/>
          <a:ln w="9525">
            <a:noFill/>
            <a:miter lim="800000"/>
            <a:headEnd/>
            <a:tailEnd/>
          </a:ln>
          <a:effectLst/>
        </p:spPr>
        <p:txBody>
          <a:bodyPr>
            <a:spAutoFit/>
          </a:bodyPr>
          <a:lstStyle/>
          <a:p>
            <a:r>
              <a:rPr lang="en-US" b="1"/>
              <a:t>Describe the three-dimensional figure that can be made from the given net.</a:t>
            </a:r>
          </a:p>
        </p:txBody>
      </p:sp>
      <p:pic>
        <p:nvPicPr>
          <p:cNvPr id="31750" name="Picture 6"/>
          <p:cNvPicPr>
            <a:picLocks noChangeAspect="1" noChangeArrowheads="1"/>
          </p:cNvPicPr>
          <p:nvPr/>
        </p:nvPicPr>
        <p:blipFill>
          <a:blip r:embed="rId2" cstate="print"/>
          <a:srcRect/>
          <a:stretch>
            <a:fillRect/>
          </a:stretch>
        </p:blipFill>
        <p:spPr bwMode="auto">
          <a:xfrm>
            <a:off x="304800" y="2819400"/>
            <a:ext cx="3271838" cy="2547938"/>
          </a:xfrm>
          <a:prstGeom prst="rect">
            <a:avLst/>
          </a:prstGeom>
          <a:noFill/>
          <a:ln w="9525">
            <a:noFill/>
            <a:miter lim="800000"/>
            <a:headEnd/>
            <a:tailEnd/>
          </a:ln>
          <a:effectLst/>
        </p:spPr>
      </p:pic>
      <p:sp>
        <p:nvSpPr>
          <p:cNvPr id="31753" name="Rectangle 9"/>
          <p:cNvSpPr>
            <a:spLocks noChangeArrowheads="1"/>
          </p:cNvSpPr>
          <p:nvPr/>
        </p:nvSpPr>
        <p:spPr bwMode="auto">
          <a:xfrm>
            <a:off x="4953000" y="2895600"/>
            <a:ext cx="3587750" cy="1917700"/>
          </a:xfrm>
          <a:prstGeom prst="rect">
            <a:avLst/>
          </a:prstGeom>
          <a:noFill/>
          <a:ln w="9525">
            <a:noFill/>
            <a:miter lim="800000"/>
            <a:headEnd/>
            <a:tailEnd/>
          </a:ln>
          <a:effectLst/>
        </p:spPr>
        <p:txBody>
          <a:bodyPr anchor="ctr">
            <a:spAutoFit/>
          </a:bodyPr>
          <a:lstStyle/>
          <a:p>
            <a:r>
              <a:rPr lang="en-US"/>
              <a:t>The net has four congruent triangular faces. So the net forms a triangular pyramid.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dissolve">
                                      <p:cBhvr>
                                        <p:cTn id="7"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a:solidFill>
                  <a:srgbClr val="FF0000"/>
                </a:solidFill>
                <a:latin typeface="Arial Black" pitchFamily="34" charset="0"/>
              </a:rPr>
              <a:t>Check It Out!</a:t>
            </a:r>
            <a:r>
              <a:rPr lang="en-US" altLang="en-US">
                <a:solidFill>
                  <a:srgbClr val="006699"/>
                </a:solidFill>
                <a:latin typeface="Arial Black" pitchFamily="34" charset="0"/>
              </a:rPr>
              <a:t> Example 2b </a:t>
            </a:r>
            <a:endParaRPr lang="en-US" altLang="en-US" sz="2600">
              <a:solidFill>
                <a:schemeClr val="accent2"/>
              </a:solidFill>
              <a:latin typeface="Arial MT Bl" charset="0"/>
            </a:endParaRPr>
          </a:p>
        </p:txBody>
      </p:sp>
      <p:sp>
        <p:nvSpPr>
          <p:cNvPr id="41987" name="Rectangle 3"/>
          <p:cNvSpPr>
            <a:spLocks noChangeArrowheads="1"/>
          </p:cNvSpPr>
          <p:nvPr/>
        </p:nvSpPr>
        <p:spPr bwMode="auto">
          <a:xfrm>
            <a:off x="228600" y="1600200"/>
            <a:ext cx="8610600" cy="822325"/>
          </a:xfrm>
          <a:prstGeom prst="rect">
            <a:avLst/>
          </a:prstGeom>
          <a:noFill/>
          <a:ln w="9525">
            <a:noFill/>
            <a:miter lim="800000"/>
            <a:headEnd/>
            <a:tailEnd/>
          </a:ln>
          <a:effectLst/>
        </p:spPr>
        <p:txBody>
          <a:bodyPr>
            <a:spAutoFit/>
          </a:bodyPr>
          <a:lstStyle/>
          <a:p>
            <a:r>
              <a:rPr lang="en-US" b="1"/>
              <a:t>Describe the three-dimensional figure that can be made from the given net.</a:t>
            </a:r>
          </a:p>
        </p:txBody>
      </p:sp>
      <p:pic>
        <p:nvPicPr>
          <p:cNvPr id="41990" name="Picture 6"/>
          <p:cNvPicPr>
            <a:picLocks noChangeAspect="1" noChangeArrowheads="1"/>
          </p:cNvPicPr>
          <p:nvPr/>
        </p:nvPicPr>
        <p:blipFill>
          <a:blip r:embed="rId2" cstate="print"/>
          <a:srcRect/>
          <a:stretch>
            <a:fillRect/>
          </a:stretch>
        </p:blipFill>
        <p:spPr bwMode="auto">
          <a:xfrm>
            <a:off x="228600" y="2895600"/>
            <a:ext cx="3719513" cy="3043238"/>
          </a:xfrm>
          <a:prstGeom prst="rect">
            <a:avLst/>
          </a:prstGeom>
          <a:noFill/>
          <a:ln w="9525">
            <a:noFill/>
            <a:miter lim="800000"/>
            <a:headEnd/>
            <a:tailEnd/>
          </a:ln>
          <a:effectLst/>
        </p:spPr>
      </p:pic>
      <p:sp>
        <p:nvSpPr>
          <p:cNvPr id="41992" name="Rectangle 8"/>
          <p:cNvSpPr>
            <a:spLocks noChangeArrowheads="1"/>
          </p:cNvSpPr>
          <p:nvPr/>
        </p:nvSpPr>
        <p:spPr bwMode="auto">
          <a:xfrm>
            <a:off x="4267200" y="3127375"/>
            <a:ext cx="4191000" cy="2282825"/>
          </a:xfrm>
          <a:prstGeom prst="rect">
            <a:avLst/>
          </a:prstGeom>
          <a:noFill/>
          <a:ln w="9525">
            <a:noFill/>
            <a:miter lim="800000"/>
            <a:headEnd/>
            <a:tailEnd/>
          </a:ln>
          <a:effectLst/>
        </p:spPr>
        <p:txBody>
          <a:bodyPr anchor="ctr">
            <a:spAutoFit/>
          </a:bodyPr>
          <a:lstStyle/>
          <a:p>
            <a:r>
              <a:rPr lang="en-US"/>
              <a:t>The net has two circular faces and one rectangular face. These are the bases and curved surface of a cylinder. So the net forms a cylinder.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dissolve">
                                      <p:cBhvr>
                                        <p:cTn id="7"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1000" y="2133600"/>
            <a:ext cx="8382000" cy="1938992"/>
          </a:xfrm>
          <a:prstGeom prst="rect">
            <a:avLst/>
          </a:prstGeom>
          <a:noFill/>
          <a:ln w="9525">
            <a:noFill/>
            <a:miter lim="800000"/>
            <a:headEnd/>
            <a:tailEnd/>
          </a:ln>
          <a:effectLst/>
        </p:spPr>
        <p:txBody>
          <a:bodyPr>
            <a:spAutoFit/>
          </a:bodyPr>
          <a:lstStyle/>
          <a:p>
            <a:r>
              <a:rPr lang="en-US" dirty="0" smtClean="0">
                <a:solidFill>
                  <a:srgbClr val="FF0000"/>
                </a:solidFill>
                <a:hlinkClick r:id="rId2"/>
              </a:rPr>
              <a:t>Closer look at NETS!</a:t>
            </a:r>
            <a:endParaRPr lang="en-US" dirty="0" smtClean="0">
              <a:solidFill>
                <a:srgbClr val="FF0000"/>
              </a:solidFill>
            </a:endParaRPr>
          </a:p>
          <a:p>
            <a:endParaRPr lang="en-US" dirty="0" smtClean="0"/>
          </a:p>
          <a:p>
            <a:endParaRPr lang="en-US" dirty="0" smtClean="0"/>
          </a:p>
          <a:p>
            <a:r>
              <a:rPr lang="en-US" dirty="0" smtClean="0"/>
              <a:t>A </a:t>
            </a:r>
            <a:r>
              <a:rPr lang="en-US" b="1" u="sng" dirty="0"/>
              <a:t>cross section</a:t>
            </a:r>
            <a:r>
              <a:rPr lang="en-US" b="1" dirty="0"/>
              <a:t> </a:t>
            </a:r>
            <a:r>
              <a:rPr lang="en-US" dirty="0"/>
              <a:t>is the intersection of a three-dimensional figure and a plane.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ssolve">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838200"/>
            <a:ext cx="9144000" cy="822325"/>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a:solidFill>
                  <a:srgbClr val="006699"/>
                </a:solidFill>
                <a:latin typeface="Arial Black" pitchFamily="34" charset="0"/>
              </a:rPr>
              <a:t>Example 3A: Describing Cross Sections of Three-Dimensional Figures</a:t>
            </a:r>
          </a:p>
        </p:txBody>
      </p:sp>
      <p:pic>
        <p:nvPicPr>
          <p:cNvPr id="37892" name="Picture 4"/>
          <p:cNvPicPr>
            <a:picLocks noChangeAspect="1" noChangeArrowheads="1"/>
          </p:cNvPicPr>
          <p:nvPr/>
        </p:nvPicPr>
        <p:blipFill>
          <a:blip r:embed="rId2" cstate="print"/>
          <a:srcRect/>
          <a:stretch>
            <a:fillRect/>
          </a:stretch>
        </p:blipFill>
        <p:spPr bwMode="auto">
          <a:xfrm>
            <a:off x="609600" y="2667000"/>
            <a:ext cx="2595563" cy="2728913"/>
          </a:xfrm>
          <a:prstGeom prst="rect">
            <a:avLst/>
          </a:prstGeom>
          <a:noFill/>
          <a:ln w="9525">
            <a:noFill/>
            <a:miter lim="800000"/>
            <a:headEnd/>
            <a:tailEnd/>
          </a:ln>
          <a:effectLst/>
        </p:spPr>
      </p:pic>
      <p:sp>
        <p:nvSpPr>
          <p:cNvPr id="37893" name="Rectangle 5"/>
          <p:cNvSpPr>
            <a:spLocks noChangeArrowheads="1"/>
          </p:cNvSpPr>
          <p:nvPr/>
        </p:nvSpPr>
        <p:spPr bwMode="auto">
          <a:xfrm>
            <a:off x="533400" y="1828800"/>
            <a:ext cx="4789488"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Describe the cross section.</a:t>
            </a:r>
          </a:p>
        </p:txBody>
      </p:sp>
      <p:sp>
        <p:nvSpPr>
          <p:cNvPr id="37895" name="Rectangle 7"/>
          <p:cNvSpPr>
            <a:spLocks noChangeArrowheads="1"/>
          </p:cNvSpPr>
          <p:nvPr/>
        </p:nvSpPr>
        <p:spPr bwMode="auto">
          <a:xfrm>
            <a:off x="4267200" y="3200400"/>
            <a:ext cx="4579938" cy="457200"/>
          </a:xfrm>
          <a:prstGeom prst="rect">
            <a:avLst/>
          </a:prstGeom>
          <a:noFill/>
          <a:ln w="9525">
            <a:noFill/>
            <a:miter lim="800000"/>
            <a:headEnd/>
            <a:tailEnd/>
          </a:ln>
          <a:effectLst/>
        </p:spPr>
        <p:txBody>
          <a:bodyPr wrap="none" anchor="ctr">
            <a:spAutoFit/>
          </a:bodyPr>
          <a:lstStyle/>
          <a:p>
            <a:r>
              <a:rPr lang="en-US"/>
              <a:t>The cross section is a point.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dissolve">
                                      <p:cBhvr>
                                        <p:cTn id="7"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838200"/>
            <a:ext cx="9144000" cy="822325"/>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a:solidFill>
                  <a:srgbClr val="006699"/>
                </a:solidFill>
                <a:latin typeface="Arial Black" pitchFamily="34" charset="0"/>
              </a:rPr>
              <a:t>Example 3B: Describing Cross Sections of Three-Dimensional Figures</a:t>
            </a:r>
          </a:p>
        </p:txBody>
      </p:sp>
      <p:sp>
        <p:nvSpPr>
          <p:cNvPr id="46083" name="Rectangle 3"/>
          <p:cNvSpPr>
            <a:spLocks noChangeArrowheads="1"/>
          </p:cNvSpPr>
          <p:nvPr/>
        </p:nvSpPr>
        <p:spPr bwMode="auto">
          <a:xfrm>
            <a:off x="533400" y="1828800"/>
            <a:ext cx="4789488"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Describe the cross section.</a:t>
            </a:r>
          </a:p>
        </p:txBody>
      </p:sp>
      <p:pic>
        <p:nvPicPr>
          <p:cNvPr id="46086" name="Picture 6"/>
          <p:cNvPicPr>
            <a:picLocks noChangeAspect="1" noChangeArrowheads="1"/>
          </p:cNvPicPr>
          <p:nvPr/>
        </p:nvPicPr>
        <p:blipFill>
          <a:blip r:embed="rId2" cstate="print"/>
          <a:srcRect/>
          <a:stretch>
            <a:fillRect/>
          </a:stretch>
        </p:blipFill>
        <p:spPr bwMode="auto">
          <a:xfrm>
            <a:off x="609600" y="2514600"/>
            <a:ext cx="2924175" cy="2995613"/>
          </a:xfrm>
          <a:prstGeom prst="rect">
            <a:avLst/>
          </a:prstGeom>
          <a:noFill/>
          <a:ln w="9525">
            <a:noFill/>
            <a:miter lim="800000"/>
            <a:headEnd/>
            <a:tailEnd/>
          </a:ln>
          <a:effectLst/>
        </p:spPr>
      </p:pic>
      <p:sp>
        <p:nvSpPr>
          <p:cNvPr id="46087" name="Rectangle 7"/>
          <p:cNvSpPr>
            <a:spLocks noChangeArrowheads="1"/>
          </p:cNvSpPr>
          <p:nvPr/>
        </p:nvSpPr>
        <p:spPr bwMode="auto">
          <a:xfrm>
            <a:off x="3900488" y="3429000"/>
            <a:ext cx="5243512" cy="457200"/>
          </a:xfrm>
          <a:prstGeom prst="rect">
            <a:avLst/>
          </a:prstGeom>
          <a:noFill/>
          <a:ln w="9525">
            <a:noFill/>
            <a:miter lim="800000"/>
            <a:headEnd/>
            <a:tailEnd/>
          </a:ln>
          <a:effectLst/>
        </p:spPr>
        <p:txBody>
          <a:bodyPr wrap="none" anchor="ctr">
            <a:spAutoFit/>
          </a:bodyPr>
          <a:lstStyle/>
          <a:p>
            <a:r>
              <a:rPr lang="en-US"/>
              <a:t>The cross section is a pentagon.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dissolve">
                                      <p:cBhvr>
                                        <p:cTn id="7"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a:solidFill>
                  <a:srgbClr val="FF0000"/>
                </a:solidFill>
                <a:latin typeface="Arial Black" pitchFamily="34" charset="0"/>
              </a:rPr>
              <a:t>Check It Out!</a:t>
            </a:r>
            <a:r>
              <a:rPr lang="en-US" altLang="en-US">
                <a:solidFill>
                  <a:srgbClr val="006699"/>
                </a:solidFill>
                <a:latin typeface="Arial Black" pitchFamily="34" charset="0"/>
              </a:rPr>
              <a:t> Example 3a </a:t>
            </a:r>
            <a:endParaRPr lang="en-US" altLang="en-US" sz="2600">
              <a:solidFill>
                <a:schemeClr val="accent2"/>
              </a:solidFill>
              <a:latin typeface="Arial MT Bl" charset="0"/>
            </a:endParaRPr>
          </a:p>
        </p:txBody>
      </p:sp>
      <p:sp>
        <p:nvSpPr>
          <p:cNvPr id="38915" name="Rectangle 3"/>
          <p:cNvSpPr>
            <a:spLocks noChangeArrowheads="1"/>
          </p:cNvSpPr>
          <p:nvPr/>
        </p:nvSpPr>
        <p:spPr bwMode="auto">
          <a:xfrm>
            <a:off x="685800" y="1600200"/>
            <a:ext cx="4789488" cy="457200"/>
          </a:xfrm>
          <a:prstGeom prst="rect">
            <a:avLst/>
          </a:prstGeom>
          <a:noFill/>
          <a:ln w="9525">
            <a:noFill/>
            <a:miter lim="800000"/>
            <a:headEnd/>
            <a:tailEnd/>
          </a:ln>
          <a:effectLst/>
        </p:spPr>
        <p:txBody>
          <a:bodyPr wrap="none">
            <a:spAutoFit/>
          </a:bodyPr>
          <a:lstStyle/>
          <a:p>
            <a:r>
              <a:rPr lang="en-US" b="1"/>
              <a:t>Describe the cross section.</a:t>
            </a:r>
          </a:p>
        </p:txBody>
      </p:sp>
      <p:pic>
        <p:nvPicPr>
          <p:cNvPr id="38918" name="Picture 6"/>
          <p:cNvPicPr>
            <a:picLocks noChangeAspect="1" noChangeArrowheads="1"/>
          </p:cNvPicPr>
          <p:nvPr/>
        </p:nvPicPr>
        <p:blipFill>
          <a:blip r:embed="rId2" cstate="print"/>
          <a:srcRect/>
          <a:stretch>
            <a:fillRect/>
          </a:stretch>
        </p:blipFill>
        <p:spPr bwMode="auto">
          <a:xfrm>
            <a:off x="457200" y="2514600"/>
            <a:ext cx="3105150" cy="2538413"/>
          </a:xfrm>
          <a:prstGeom prst="rect">
            <a:avLst/>
          </a:prstGeom>
          <a:noFill/>
          <a:ln w="9525">
            <a:noFill/>
            <a:miter lim="800000"/>
            <a:headEnd/>
            <a:tailEnd/>
          </a:ln>
          <a:effectLst/>
        </p:spPr>
      </p:pic>
      <p:sp>
        <p:nvSpPr>
          <p:cNvPr id="38919" name="Rectangle 7"/>
          <p:cNvSpPr>
            <a:spLocks noChangeArrowheads="1"/>
          </p:cNvSpPr>
          <p:nvPr/>
        </p:nvSpPr>
        <p:spPr bwMode="auto">
          <a:xfrm>
            <a:off x="3886200" y="2895600"/>
            <a:ext cx="5005388" cy="457200"/>
          </a:xfrm>
          <a:prstGeom prst="rect">
            <a:avLst/>
          </a:prstGeom>
          <a:noFill/>
          <a:ln w="9525">
            <a:noFill/>
            <a:miter lim="800000"/>
            <a:headEnd/>
            <a:tailEnd/>
          </a:ln>
          <a:effectLst/>
        </p:spPr>
        <p:txBody>
          <a:bodyPr wrap="none">
            <a:spAutoFit/>
          </a:bodyPr>
          <a:lstStyle/>
          <a:p>
            <a:r>
              <a:rPr lang="en-US"/>
              <a:t>The cross section is a hexagon.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dissolve">
                                      <p:cBhvr>
                                        <p:cTn id="7"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61175"/>
          </a:xfrm>
          <a:prstGeom prst="rect">
            <a:avLst/>
          </a:prstGeom>
          <a:noFill/>
          <a:ln w="9525">
            <a:noFill/>
            <a:miter lim="800000"/>
            <a:headEnd/>
            <a:tailEnd/>
          </a:ln>
          <a:effectLst/>
        </p:spPr>
      </p:pic>
      <p:sp>
        <p:nvSpPr>
          <p:cNvPr id="4099" name="Text Box 3"/>
          <p:cNvSpPr txBox="1">
            <a:spLocks noChangeArrowheads="1"/>
          </p:cNvSpPr>
          <p:nvPr/>
        </p:nvSpPr>
        <p:spPr bwMode="auto">
          <a:xfrm>
            <a:off x="227013" y="138113"/>
            <a:ext cx="1133475" cy="579437"/>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3200" b="1">
                <a:latin typeface="Arial Black" pitchFamily="34" charset="0"/>
              </a:rPr>
              <a:t>10-1</a:t>
            </a:r>
            <a:endParaRPr lang="en-US" sz="800">
              <a:latin typeface="Arial" charset="0"/>
            </a:endParaRPr>
          </a:p>
        </p:txBody>
      </p:sp>
      <p:sp>
        <p:nvSpPr>
          <p:cNvPr id="4100" name="Text Box 4"/>
          <p:cNvSpPr txBox="1">
            <a:spLocks noChangeArrowheads="1"/>
          </p:cNvSpPr>
          <p:nvPr/>
        </p:nvSpPr>
        <p:spPr bwMode="auto">
          <a:xfrm>
            <a:off x="1371600" y="163513"/>
            <a:ext cx="7772400" cy="579437"/>
          </a:xfrm>
          <a:prstGeom prst="rect">
            <a:avLst/>
          </a:prstGeom>
          <a:noFill/>
          <a:ln w="9525">
            <a:noFill/>
            <a:miter lim="800000"/>
            <a:headEnd/>
            <a:tailEnd/>
          </a:ln>
          <a:effectLst/>
        </p:spPr>
        <p:txBody>
          <a:bodyPr anchor="ctr">
            <a:spAutoFit/>
          </a:bodyPr>
          <a:lstStyle/>
          <a:p>
            <a:pPr eaLnBrk="0" hangingPunct="0">
              <a:spcBef>
                <a:spcPct val="50000"/>
              </a:spcBef>
            </a:pPr>
            <a:r>
              <a:rPr lang="en-US" sz="3200">
                <a:solidFill>
                  <a:schemeClr val="bg1"/>
                </a:solidFill>
                <a:latin typeface="Arial Black" pitchFamily="34" charset="0"/>
              </a:rPr>
              <a:t>Solid Geometry</a:t>
            </a:r>
            <a:endParaRPr lang="en-US"/>
          </a:p>
        </p:txBody>
      </p:sp>
      <p:sp>
        <p:nvSpPr>
          <p:cNvPr id="4104" name="Text Box 8"/>
          <p:cNvSpPr txBox="1">
            <a:spLocks noChangeArrowheads="1"/>
          </p:cNvSpPr>
          <p:nvPr/>
        </p:nvSpPr>
        <p:spPr bwMode="auto">
          <a:xfrm>
            <a:off x="152400" y="6553200"/>
            <a:ext cx="2133600" cy="304800"/>
          </a:xfrm>
          <a:prstGeom prst="rect">
            <a:avLst/>
          </a:prstGeom>
          <a:noFill/>
          <a:ln w="9525">
            <a:noFill/>
            <a:miter lim="800000"/>
            <a:headEnd/>
            <a:tailEnd/>
          </a:ln>
          <a:effectLst/>
        </p:spPr>
        <p:txBody>
          <a:bodyPr>
            <a:spAutoFit/>
          </a:bodyPr>
          <a:lstStyle/>
          <a:p>
            <a:pPr eaLnBrk="0" hangingPunct="0">
              <a:spcBef>
                <a:spcPct val="50000"/>
              </a:spcBef>
            </a:pPr>
            <a:r>
              <a:rPr lang="en-US" sz="1400" b="1">
                <a:solidFill>
                  <a:schemeClr val="bg1"/>
                </a:solidFill>
              </a:rPr>
              <a:t>Holt Geometry</a:t>
            </a:r>
          </a:p>
        </p:txBody>
      </p:sp>
      <p:sp>
        <p:nvSpPr>
          <p:cNvPr id="4123" name="Text Box 27">
            <a:hlinkClick r:id="" action="ppaction://hlinkshowjump?jump=nextslide"/>
          </p:cNvPr>
          <p:cNvSpPr txBox="1">
            <a:spLocks noChangeArrowheads="1"/>
          </p:cNvSpPr>
          <p:nvPr/>
        </p:nvSpPr>
        <p:spPr bwMode="auto">
          <a:xfrm>
            <a:off x="3505200" y="2362200"/>
            <a:ext cx="1855788" cy="519113"/>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800" u="sng">
                <a:solidFill>
                  <a:schemeClr val="bg1"/>
                </a:solidFill>
                <a:effectLst>
                  <a:outerShdw blurRad="38100" dist="38100" dir="2700000" algn="tl">
                    <a:srgbClr val="C0C0C0"/>
                  </a:outerShdw>
                </a:effectLst>
              </a:rPr>
              <a:t>Warm Up</a:t>
            </a:r>
          </a:p>
        </p:txBody>
      </p:sp>
      <p:sp>
        <p:nvSpPr>
          <p:cNvPr id="4124" name="Text Box 28">
            <a:hlinkClick r:id="rId3" action="ppaction://hlinksldjump"/>
          </p:cNvPr>
          <p:cNvSpPr txBox="1">
            <a:spLocks noChangeArrowheads="1"/>
          </p:cNvSpPr>
          <p:nvPr/>
        </p:nvSpPr>
        <p:spPr bwMode="auto">
          <a:xfrm>
            <a:off x="3517900" y="3022600"/>
            <a:ext cx="3763963" cy="519113"/>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800" u="sng">
                <a:solidFill>
                  <a:schemeClr val="bg1"/>
                </a:solidFill>
                <a:effectLst>
                  <a:outerShdw blurRad="38100" dist="38100" dir="2700000" algn="tl">
                    <a:srgbClr val="C0C0C0"/>
                  </a:outerShdw>
                </a:effectLst>
              </a:rPr>
              <a:t>Lesson Presentation</a:t>
            </a:r>
          </a:p>
        </p:txBody>
      </p:sp>
      <p:sp>
        <p:nvSpPr>
          <p:cNvPr id="4125" name="Text Box 29">
            <a:hlinkClick r:id="rId4" action="ppaction://hlinksldjump"/>
          </p:cNvPr>
          <p:cNvSpPr txBox="1">
            <a:spLocks noChangeArrowheads="1"/>
          </p:cNvSpPr>
          <p:nvPr/>
        </p:nvSpPr>
        <p:spPr bwMode="auto">
          <a:xfrm>
            <a:off x="3519488" y="3632200"/>
            <a:ext cx="2320925" cy="519113"/>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800" u="sng">
                <a:solidFill>
                  <a:schemeClr val="bg1"/>
                </a:solidFill>
                <a:effectLst>
                  <a:outerShdw blurRad="38100" dist="38100" dir="2700000" algn="tl">
                    <a:srgbClr val="C0C0C0"/>
                  </a:outerShdw>
                </a:effectLst>
              </a:rPr>
              <a:t>Lesson Quiz</a:t>
            </a:r>
          </a:p>
        </p:txBody>
      </p:sp>
      <p:pic>
        <p:nvPicPr>
          <p:cNvPr id="4126" name="Picture 30" descr="splash_first1"/>
          <p:cNvPicPr>
            <a:picLocks noChangeAspect="1" noChangeArrowheads="1"/>
          </p:cNvPicPr>
          <p:nvPr/>
        </p:nvPicPr>
        <p:blipFill>
          <a:blip r:embed="rId5" cstate="print"/>
          <a:srcRect/>
          <a:stretch>
            <a:fillRect/>
          </a:stretch>
        </p:blipFill>
        <p:spPr bwMode="auto">
          <a:xfrm>
            <a:off x="0" y="6534150"/>
            <a:ext cx="9144000" cy="323850"/>
          </a:xfrm>
          <a:prstGeom prst="rect">
            <a:avLst/>
          </a:prstGeom>
          <a:noFill/>
        </p:spPr>
      </p:pic>
      <p:sp>
        <p:nvSpPr>
          <p:cNvPr id="4127" name="Text Box 31"/>
          <p:cNvSpPr txBox="1">
            <a:spLocks noChangeArrowheads="1"/>
          </p:cNvSpPr>
          <p:nvPr/>
        </p:nvSpPr>
        <p:spPr bwMode="auto">
          <a:xfrm>
            <a:off x="76200" y="6553200"/>
            <a:ext cx="2895600" cy="304800"/>
          </a:xfrm>
          <a:prstGeom prst="rect">
            <a:avLst/>
          </a:prstGeom>
          <a:noFill/>
          <a:ln w="9525">
            <a:noFill/>
            <a:miter lim="800000"/>
            <a:headEnd/>
            <a:tailEnd/>
          </a:ln>
          <a:effectLst/>
        </p:spPr>
        <p:txBody>
          <a:bodyPr>
            <a:spAutoFit/>
          </a:bodyPr>
          <a:lstStyle/>
          <a:p>
            <a:r>
              <a:rPr lang="en-US" sz="1400" b="1">
                <a:solidFill>
                  <a:schemeClr val="bg1"/>
                </a:solidFill>
              </a:rPr>
              <a:t>Holt McDougal Geometry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a:solidFill>
                  <a:srgbClr val="FF0000"/>
                </a:solidFill>
                <a:latin typeface="Arial Black" pitchFamily="34" charset="0"/>
              </a:rPr>
              <a:t>Check It Out!</a:t>
            </a:r>
            <a:r>
              <a:rPr lang="en-US" altLang="en-US">
                <a:solidFill>
                  <a:srgbClr val="006699"/>
                </a:solidFill>
                <a:latin typeface="Arial Black" pitchFamily="34" charset="0"/>
              </a:rPr>
              <a:t> Example 3b </a:t>
            </a:r>
            <a:endParaRPr lang="en-US" altLang="en-US" sz="2600">
              <a:solidFill>
                <a:schemeClr val="accent2"/>
              </a:solidFill>
              <a:latin typeface="Arial MT Bl" charset="0"/>
            </a:endParaRPr>
          </a:p>
        </p:txBody>
      </p:sp>
      <p:sp>
        <p:nvSpPr>
          <p:cNvPr id="48131" name="Rectangle 3"/>
          <p:cNvSpPr>
            <a:spLocks noChangeArrowheads="1"/>
          </p:cNvSpPr>
          <p:nvPr/>
        </p:nvSpPr>
        <p:spPr bwMode="auto">
          <a:xfrm>
            <a:off x="685800" y="1600200"/>
            <a:ext cx="4789488" cy="457200"/>
          </a:xfrm>
          <a:prstGeom prst="rect">
            <a:avLst/>
          </a:prstGeom>
          <a:noFill/>
          <a:ln w="9525">
            <a:noFill/>
            <a:miter lim="800000"/>
            <a:headEnd/>
            <a:tailEnd/>
          </a:ln>
          <a:effectLst/>
        </p:spPr>
        <p:txBody>
          <a:bodyPr wrap="none">
            <a:spAutoFit/>
          </a:bodyPr>
          <a:lstStyle/>
          <a:p>
            <a:r>
              <a:rPr lang="en-US" b="1"/>
              <a:t>Describe the cross section.</a:t>
            </a:r>
          </a:p>
        </p:txBody>
      </p:sp>
      <p:pic>
        <p:nvPicPr>
          <p:cNvPr id="48135" name="Picture 7"/>
          <p:cNvPicPr>
            <a:picLocks noChangeAspect="1" noChangeArrowheads="1"/>
          </p:cNvPicPr>
          <p:nvPr/>
        </p:nvPicPr>
        <p:blipFill>
          <a:blip r:embed="rId2" cstate="print"/>
          <a:srcRect/>
          <a:stretch>
            <a:fillRect/>
          </a:stretch>
        </p:blipFill>
        <p:spPr bwMode="auto">
          <a:xfrm>
            <a:off x="609600" y="2209800"/>
            <a:ext cx="2066925" cy="3429000"/>
          </a:xfrm>
          <a:prstGeom prst="rect">
            <a:avLst/>
          </a:prstGeom>
          <a:noFill/>
          <a:ln w="9525">
            <a:noFill/>
            <a:miter lim="800000"/>
            <a:headEnd/>
            <a:tailEnd/>
          </a:ln>
          <a:effectLst/>
        </p:spPr>
      </p:pic>
      <p:sp>
        <p:nvSpPr>
          <p:cNvPr id="48136" name="Rectangle 8"/>
          <p:cNvSpPr>
            <a:spLocks noChangeArrowheads="1"/>
          </p:cNvSpPr>
          <p:nvPr/>
        </p:nvSpPr>
        <p:spPr bwMode="auto">
          <a:xfrm>
            <a:off x="3505200" y="3124200"/>
            <a:ext cx="4864100" cy="457200"/>
          </a:xfrm>
          <a:prstGeom prst="rect">
            <a:avLst/>
          </a:prstGeom>
          <a:noFill/>
          <a:ln w="9525">
            <a:noFill/>
            <a:miter lim="800000"/>
            <a:headEnd/>
            <a:tailEnd/>
          </a:ln>
          <a:effectLst/>
        </p:spPr>
        <p:txBody>
          <a:bodyPr wrap="none">
            <a:spAutoFit/>
          </a:bodyPr>
          <a:lstStyle/>
          <a:p>
            <a:r>
              <a:rPr lang="en-US"/>
              <a:t>The cross section is a triangle.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136">
                                            <p:txEl>
                                              <p:pRg st="0" end="0"/>
                                            </p:txEl>
                                          </p:spTgt>
                                        </p:tgtEl>
                                        <p:attrNameLst>
                                          <p:attrName>style.visibility</p:attrName>
                                        </p:attrNameLst>
                                      </p:cBhvr>
                                      <p:to>
                                        <p:strVal val="visible"/>
                                      </p:to>
                                    </p:set>
                                    <p:animEffect transition="in" filter="dissolve">
                                      <p:cBhvr>
                                        <p:cTn id="7" dur="500"/>
                                        <p:tgtEl>
                                          <p:spTgt spid="481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1000" y="1219200"/>
            <a:ext cx="8763000" cy="4800600"/>
          </a:xfrm>
          <a:prstGeom prst="rect">
            <a:avLst/>
          </a:prstGeom>
          <a:noFill/>
          <a:ln w="28575">
            <a:solidFill>
              <a:srgbClr val="DBDBDB"/>
            </a:solidFill>
            <a:miter lim="800000"/>
            <a:headEnd/>
            <a:tailEnd/>
          </a:ln>
          <a:effectLst/>
        </p:spPr>
        <p:txBody>
          <a:bodyPr/>
          <a:lstStyle/>
          <a:p>
            <a:pPr>
              <a:tabLst>
                <a:tab pos="511175" algn="l"/>
              </a:tabLst>
            </a:pPr>
            <a:r>
              <a:rPr lang="en-US" altLang="en-US" sz="2800" b="1">
                <a:solidFill>
                  <a:srgbClr val="3333CC"/>
                </a:solidFill>
              </a:rPr>
              <a:t>Warm Up</a:t>
            </a:r>
            <a:endParaRPr lang="en-US" altLang="en-US" sz="2800"/>
          </a:p>
          <a:p>
            <a:pPr>
              <a:tabLst>
                <a:tab pos="511175" algn="l"/>
              </a:tabLst>
            </a:pPr>
            <a:r>
              <a:rPr lang="en-US" altLang="en-US" sz="2800" b="1"/>
              <a:t>Find the unknown lengths.</a:t>
            </a:r>
          </a:p>
          <a:p>
            <a:pPr>
              <a:tabLst>
                <a:tab pos="511175" algn="l"/>
              </a:tabLst>
            </a:pPr>
            <a:endParaRPr lang="en-US" altLang="en-US" sz="800" b="1"/>
          </a:p>
          <a:p>
            <a:pPr>
              <a:tabLst>
                <a:tab pos="511175" algn="l"/>
              </a:tabLst>
            </a:pPr>
            <a:endParaRPr lang="en-US" altLang="en-US" sz="800"/>
          </a:p>
          <a:p>
            <a:pPr>
              <a:lnSpc>
                <a:spcPct val="120000"/>
              </a:lnSpc>
              <a:tabLst>
                <a:tab pos="511175" algn="l"/>
              </a:tabLst>
            </a:pPr>
            <a:r>
              <a:rPr lang="en-US" altLang="en-US" sz="2800" b="1"/>
              <a:t>1.</a:t>
            </a:r>
            <a:r>
              <a:rPr lang="en-US" altLang="en-US" sz="2800"/>
              <a:t> </a:t>
            </a:r>
            <a:r>
              <a:rPr lang="en-US" altLang="en-US" sz="2800">
                <a:sym typeface="Symbol" pitchFamily="18" charset="2"/>
              </a:rPr>
              <a:t>the diagonal of a square with side length </a:t>
            </a:r>
            <a:br>
              <a:rPr lang="en-US" altLang="en-US" sz="2800">
                <a:sym typeface="Symbol" pitchFamily="18" charset="2"/>
              </a:rPr>
            </a:br>
            <a:r>
              <a:rPr lang="en-US" altLang="en-US" sz="2800">
                <a:sym typeface="Symbol" pitchFamily="18" charset="2"/>
              </a:rPr>
              <a:t>	5 cm</a:t>
            </a:r>
          </a:p>
          <a:p>
            <a:pPr>
              <a:lnSpc>
                <a:spcPct val="120000"/>
              </a:lnSpc>
              <a:tabLst>
                <a:tab pos="511175" algn="l"/>
              </a:tabLst>
            </a:pPr>
            <a:endParaRPr lang="en-US" altLang="en-US" sz="800" b="1">
              <a:sym typeface="Symbol" pitchFamily="18" charset="2"/>
            </a:endParaRPr>
          </a:p>
          <a:p>
            <a:pPr>
              <a:lnSpc>
                <a:spcPct val="120000"/>
              </a:lnSpc>
              <a:tabLst>
                <a:tab pos="511175" algn="l"/>
              </a:tabLst>
            </a:pPr>
            <a:r>
              <a:rPr lang="en-US" altLang="en-US" sz="2800" b="1">
                <a:sym typeface="Symbol" pitchFamily="18" charset="2"/>
              </a:rPr>
              <a:t>2.</a:t>
            </a:r>
            <a:r>
              <a:rPr lang="en-US" altLang="en-US" sz="2800">
                <a:sym typeface="Symbol" pitchFamily="18" charset="2"/>
              </a:rPr>
              <a:t> the base of a rectangle with diagonal   	15 m and height 13 m</a:t>
            </a:r>
          </a:p>
          <a:p>
            <a:pPr>
              <a:lnSpc>
                <a:spcPct val="120000"/>
              </a:lnSpc>
              <a:tabLst>
                <a:tab pos="511175" algn="l"/>
              </a:tabLst>
            </a:pPr>
            <a:endParaRPr lang="en-US" altLang="en-US" sz="800" b="1">
              <a:sym typeface="Symbol" pitchFamily="18" charset="2"/>
            </a:endParaRPr>
          </a:p>
          <a:p>
            <a:pPr>
              <a:lnSpc>
                <a:spcPct val="120000"/>
              </a:lnSpc>
              <a:tabLst>
                <a:tab pos="511175" algn="l"/>
              </a:tabLst>
            </a:pPr>
            <a:r>
              <a:rPr lang="en-US" altLang="en-US" sz="2800" b="1">
                <a:sym typeface="Symbol" pitchFamily="18" charset="2"/>
              </a:rPr>
              <a:t>3.</a:t>
            </a:r>
            <a:r>
              <a:rPr lang="en-US" altLang="en-US" sz="2800">
                <a:sym typeface="Symbol" pitchFamily="18" charset="2"/>
              </a:rPr>
              <a:t> the height of a trapezoid with area 18 ft</a:t>
            </a:r>
            <a:r>
              <a:rPr lang="en-US" altLang="en-US" sz="2800" baseline="30000">
                <a:sym typeface="Symbol" pitchFamily="18" charset="2"/>
              </a:rPr>
              <a:t>2</a:t>
            </a:r>
            <a:r>
              <a:rPr lang="en-US" altLang="en-US" sz="2800">
                <a:sym typeface="Symbol" pitchFamily="18" charset="2"/>
              </a:rPr>
              <a:t> </a:t>
            </a:r>
            <a:br>
              <a:rPr lang="en-US" altLang="en-US" sz="2800">
                <a:sym typeface="Symbol" pitchFamily="18" charset="2"/>
              </a:rPr>
            </a:br>
            <a:r>
              <a:rPr lang="en-US" altLang="en-US" sz="2800">
                <a:sym typeface="Symbol" pitchFamily="18" charset="2"/>
              </a:rPr>
              <a:t>	and bases 3 ft and 9 ft</a:t>
            </a:r>
          </a:p>
          <a:p>
            <a:pPr>
              <a:tabLst>
                <a:tab pos="511175" algn="l"/>
              </a:tabLst>
            </a:pPr>
            <a:r>
              <a:rPr lang="en-US" altLang="en-US" sz="2800">
                <a:solidFill>
                  <a:srgbClr val="FF0000"/>
                </a:solidFill>
              </a:rPr>
              <a:t>		</a:t>
            </a:r>
          </a:p>
        </p:txBody>
      </p:sp>
      <p:sp>
        <p:nvSpPr>
          <p:cNvPr id="7172" name="Text Box 4"/>
          <p:cNvSpPr txBox="1">
            <a:spLocks noChangeArrowheads="1"/>
          </p:cNvSpPr>
          <p:nvPr/>
        </p:nvSpPr>
        <p:spPr bwMode="auto">
          <a:xfrm>
            <a:off x="5149850" y="4106863"/>
            <a:ext cx="1555750" cy="519112"/>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800">
                <a:solidFill>
                  <a:srgbClr val="FF0000"/>
                </a:solidFill>
                <a:sym typeface="Symbol" pitchFamily="18" charset="2"/>
              </a:rPr>
              <a:t> 7.5 m</a:t>
            </a:r>
          </a:p>
        </p:txBody>
      </p:sp>
      <p:sp>
        <p:nvSpPr>
          <p:cNvPr id="7173" name="Text Box 5"/>
          <p:cNvSpPr txBox="1">
            <a:spLocks noChangeArrowheads="1"/>
          </p:cNvSpPr>
          <p:nvPr/>
        </p:nvSpPr>
        <p:spPr bwMode="auto">
          <a:xfrm>
            <a:off x="5219700" y="5272088"/>
            <a:ext cx="800100" cy="519112"/>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800">
                <a:solidFill>
                  <a:srgbClr val="FF0000"/>
                </a:solidFill>
                <a:sym typeface="Symbol" pitchFamily="18" charset="2"/>
              </a:rPr>
              <a:t>3 ft</a:t>
            </a:r>
          </a:p>
        </p:txBody>
      </p:sp>
      <p:pic>
        <p:nvPicPr>
          <p:cNvPr id="7196" name="Picture 28" descr="1"/>
          <p:cNvPicPr>
            <a:picLocks noChangeAspect="1" noChangeArrowheads="1"/>
          </p:cNvPicPr>
          <p:nvPr/>
        </p:nvPicPr>
        <p:blipFill>
          <a:blip r:embed="rId2" cstate="print"/>
          <a:srcRect/>
          <a:stretch>
            <a:fillRect/>
          </a:stretch>
        </p:blipFill>
        <p:spPr bwMode="auto">
          <a:xfrm>
            <a:off x="1981200" y="2971800"/>
            <a:ext cx="1162050"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96"/>
                                        </p:tgtEl>
                                        <p:attrNameLst>
                                          <p:attrName>style.visibility</p:attrName>
                                        </p:attrNameLst>
                                      </p:cBhvr>
                                      <p:to>
                                        <p:strVal val="visible"/>
                                      </p:to>
                                    </p:set>
                                    <p:animEffect transition="in" filter="box(in)">
                                      <p:cBhvr>
                                        <p:cTn id="7" dur="500"/>
                                        <p:tgtEl>
                                          <p:spTgt spid="71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wipe(up)">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wipe(up)">
                                      <p:cBhvr>
                                        <p:cTn id="1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17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61175"/>
          </a:xfrm>
          <a:prstGeom prst="rect">
            <a:avLst/>
          </a:prstGeom>
          <a:noFill/>
          <a:ln w="9525">
            <a:noFill/>
            <a:miter lim="800000"/>
            <a:headEnd/>
            <a:tailEnd/>
          </a:ln>
          <a:effectLst/>
        </p:spPr>
      </p:pic>
      <p:sp>
        <p:nvSpPr>
          <p:cNvPr id="4099" name="Text Box 3"/>
          <p:cNvSpPr txBox="1">
            <a:spLocks noChangeArrowheads="1"/>
          </p:cNvSpPr>
          <p:nvPr/>
        </p:nvSpPr>
        <p:spPr bwMode="auto">
          <a:xfrm>
            <a:off x="227013" y="138113"/>
            <a:ext cx="1133475" cy="579437"/>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3200" b="1">
                <a:latin typeface="Arial Black" pitchFamily="34" charset="0"/>
              </a:rPr>
              <a:t>10-3</a:t>
            </a:r>
            <a:endParaRPr lang="en-US" sz="800">
              <a:latin typeface="Arial" charset="0"/>
            </a:endParaRPr>
          </a:p>
        </p:txBody>
      </p:sp>
      <p:sp>
        <p:nvSpPr>
          <p:cNvPr id="4100" name="Text Box 4"/>
          <p:cNvSpPr txBox="1">
            <a:spLocks noChangeArrowheads="1"/>
          </p:cNvSpPr>
          <p:nvPr/>
        </p:nvSpPr>
        <p:spPr bwMode="auto">
          <a:xfrm>
            <a:off x="1371600" y="163513"/>
            <a:ext cx="7772400" cy="579437"/>
          </a:xfrm>
          <a:prstGeom prst="rect">
            <a:avLst/>
          </a:prstGeom>
          <a:noFill/>
          <a:ln w="9525">
            <a:noFill/>
            <a:miter lim="800000"/>
            <a:headEnd/>
            <a:tailEnd/>
          </a:ln>
          <a:effectLst/>
        </p:spPr>
        <p:txBody>
          <a:bodyPr anchor="ctr">
            <a:spAutoFit/>
          </a:bodyPr>
          <a:lstStyle/>
          <a:p>
            <a:pPr eaLnBrk="0" hangingPunct="0">
              <a:spcBef>
                <a:spcPct val="50000"/>
              </a:spcBef>
            </a:pPr>
            <a:r>
              <a:rPr lang="en-US" sz="3200">
                <a:solidFill>
                  <a:schemeClr val="bg1"/>
                </a:solidFill>
                <a:latin typeface="Arial Black" pitchFamily="34" charset="0"/>
              </a:rPr>
              <a:t>Formulas in Three Dimensions</a:t>
            </a:r>
          </a:p>
        </p:txBody>
      </p:sp>
      <p:sp>
        <p:nvSpPr>
          <p:cNvPr id="4104" name="Text Box 8"/>
          <p:cNvSpPr txBox="1">
            <a:spLocks noChangeArrowheads="1"/>
          </p:cNvSpPr>
          <p:nvPr/>
        </p:nvSpPr>
        <p:spPr bwMode="auto">
          <a:xfrm>
            <a:off x="152400" y="6553200"/>
            <a:ext cx="2133600" cy="304800"/>
          </a:xfrm>
          <a:prstGeom prst="rect">
            <a:avLst/>
          </a:prstGeom>
          <a:noFill/>
          <a:ln w="9525">
            <a:noFill/>
            <a:miter lim="800000"/>
            <a:headEnd/>
            <a:tailEnd/>
          </a:ln>
          <a:effectLst/>
        </p:spPr>
        <p:txBody>
          <a:bodyPr>
            <a:spAutoFit/>
          </a:bodyPr>
          <a:lstStyle/>
          <a:p>
            <a:pPr eaLnBrk="0" hangingPunct="0">
              <a:spcBef>
                <a:spcPct val="50000"/>
              </a:spcBef>
            </a:pPr>
            <a:r>
              <a:rPr lang="en-US" sz="1400" b="1">
                <a:solidFill>
                  <a:schemeClr val="bg1"/>
                </a:solidFill>
              </a:rPr>
              <a:t>Holt Geometry</a:t>
            </a:r>
          </a:p>
        </p:txBody>
      </p:sp>
      <p:sp>
        <p:nvSpPr>
          <p:cNvPr id="4123" name="Text Box 27">
            <a:hlinkClick r:id="" action="ppaction://hlinkshowjump?jump=nextslide"/>
          </p:cNvPr>
          <p:cNvSpPr txBox="1">
            <a:spLocks noChangeArrowheads="1"/>
          </p:cNvSpPr>
          <p:nvPr/>
        </p:nvSpPr>
        <p:spPr bwMode="auto">
          <a:xfrm>
            <a:off x="3505200" y="2362200"/>
            <a:ext cx="1855788" cy="519113"/>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800" u="sng" dirty="0">
                <a:solidFill>
                  <a:schemeClr val="bg1"/>
                </a:solidFill>
                <a:effectLst>
                  <a:outerShdw blurRad="38100" dist="38100" dir="2700000" algn="tl">
                    <a:srgbClr val="C0C0C0"/>
                  </a:outerShdw>
                </a:effectLst>
              </a:rPr>
              <a:t>Warm Up</a:t>
            </a:r>
          </a:p>
        </p:txBody>
      </p:sp>
      <p:sp>
        <p:nvSpPr>
          <p:cNvPr id="4124" name="Text Box 28">
            <a:hlinkClick r:id="rId3" action="ppaction://hlinksldjump"/>
          </p:cNvPr>
          <p:cNvSpPr txBox="1">
            <a:spLocks noChangeArrowheads="1"/>
          </p:cNvSpPr>
          <p:nvPr/>
        </p:nvSpPr>
        <p:spPr bwMode="auto">
          <a:xfrm>
            <a:off x="3517900" y="3022600"/>
            <a:ext cx="3763963" cy="519113"/>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800" u="sng">
                <a:solidFill>
                  <a:schemeClr val="bg1"/>
                </a:solidFill>
                <a:effectLst>
                  <a:outerShdw blurRad="38100" dist="38100" dir="2700000" algn="tl">
                    <a:srgbClr val="C0C0C0"/>
                  </a:outerShdw>
                </a:effectLst>
              </a:rPr>
              <a:t>Lesson Presentation</a:t>
            </a:r>
          </a:p>
        </p:txBody>
      </p:sp>
      <p:sp>
        <p:nvSpPr>
          <p:cNvPr id="4125" name="Text Box 29">
            <a:hlinkClick r:id="rId4" action="ppaction://hlinksldjump"/>
          </p:cNvPr>
          <p:cNvSpPr txBox="1">
            <a:spLocks noChangeArrowheads="1"/>
          </p:cNvSpPr>
          <p:nvPr/>
        </p:nvSpPr>
        <p:spPr bwMode="auto">
          <a:xfrm>
            <a:off x="3519488" y="3632200"/>
            <a:ext cx="2320925" cy="519113"/>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800" u="sng">
                <a:solidFill>
                  <a:schemeClr val="bg1"/>
                </a:solidFill>
                <a:effectLst>
                  <a:outerShdw blurRad="38100" dist="38100" dir="2700000" algn="tl">
                    <a:srgbClr val="C0C0C0"/>
                  </a:outerShdw>
                </a:effectLst>
              </a:rPr>
              <a:t>Lesson Quiz</a:t>
            </a:r>
          </a:p>
        </p:txBody>
      </p:sp>
      <p:pic>
        <p:nvPicPr>
          <p:cNvPr id="4126" name="Picture 30" descr="splash_first1"/>
          <p:cNvPicPr>
            <a:picLocks noChangeAspect="1" noChangeArrowheads="1"/>
          </p:cNvPicPr>
          <p:nvPr/>
        </p:nvPicPr>
        <p:blipFill>
          <a:blip r:embed="rId5" cstate="print"/>
          <a:srcRect/>
          <a:stretch>
            <a:fillRect/>
          </a:stretch>
        </p:blipFill>
        <p:spPr bwMode="auto">
          <a:xfrm>
            <a:off x="0" y="6534150"/>
            <a:ext cx="9144000" cy="323850"/>
          </a:xfrm>
          <a:prstGeom prst="rect">
            <a:avLst/>
          </a:prstGeom>
          <a:noFill/>
        </p:spPr>
      </p:pic>
      <p:sp>
        <p:nvSpPr>
          <p:cNvPr id="4127" name="Text Box 31"/>
          <p:cNvSpPr txBox="1">
            <a:spLocks noChangeArrowheads="1"/>
          </p:cNvSpPr>
          <p:nvPr/>
        </p:nvSpPr>
        <p:spPr bwMode="auto">
          <a:xfrm>
            <a:off x="76200" y="6553200"/>
            <a:ext cx="2895600" cy="304800"/>
          </a:xfrm>
          <a:prstGeom prst="rect">
            <a:avLst/>
          </a:prstGeom>
          <a:noFill/>
          <a:ln w="9525">
            <a:noFill/>
            <a:miter lim="800000"/>
            <a:headEnd/>
            <a:tailEnd/>
          </a:ln>
          <a:effectLst/>
        </p:spPr>
        <p:txBody>
          <a:bodyPr>
            <a:spAutoFit/>
          </a:bodyPr>
          <a:lstStyle/>
          <a:p>
            <a:r>
              <a:rPr lang="en-US" sz="1400" b="1">
                <a:solidFill>
                  <a:schemeClr val="bg1"/>
                </a:solidFill>
              </a:rPr>
              <a:t>Holt McDougal Geometry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278" name="Rectangle 14"/>
          <p:cNvSpPr>
            <a:spLocks noChangeArrowheads="1"/>
          </p:cNvSpPr>
          <p:nvPr/>
        </p:nvSpPr>
        <p:spPr bwMode="auto">
          <a:xfrm>
            <a:off x="381000" y="1905000"/>
            <a:ext cx="8534400" cy="2971800"/>
          </a:xfrm>
          <a:prstGeom prst="rect">
            <a:avLst/>
          </a:prstGeom>
          <a:noFill/>
          <a:ln w="28575">
            <a:solidFill>
              <a:srgbClr val="DBDBDB"/>
            </a:solidFill>
            <a:miter lim="800000"/>
            <a:headEnd/>
            <a:tailEnd/>
          </a:ln>
          <a:effectLst/>
        </p:spPr>
        <p:txBody>
          <a:bodyPr/>
          <a:lstStyle/>
          <a:p>
            <a:pPr>
              <a:spcBef>
                <a:spcPct val="20000"/>
              </a:spcBef>
            </a:pPr>
            <a:r>
              <a:rPr lang="en-US" altLang="en-US" sz="3200"/>
              <a:t>Apply Euler’s formula to find the number of vertices, edges, and faces of a polyhedron.</a:t>
            </a:r>
          </a:p>
          <a:p>
            <a:pPr>
              <a:spcBef>
                <a:spcPct val="20000"/>
              </a:spcBef>
            </a:pPr>
            <a:endParaRPr lang="en-US" altLang="en-US" sz="800"/>
          </a:p>
          <a:p>
            <a:pPr>
              <a:spcBef>
                <a:spcPct val="20000"/>
              </a:spcBef>
            </a:pPr>
            <a:r>
              <a:rPr lang="en-US" altLang="en-US" sz="3200"/>
              <a:t>Develop and apply the distance and midpoint formulas in three dimensions.</a:t>
            </a:r>
            <a:r>
              <a:rPr lang="en-US" altLang="en-US" sz="3200">
                <a:latin typeface="Arial" charset="0"/>
              </a:rPr>
              <a:t> </a:t>
            </a:r>
          </a:p>
        </p:txBody>
      </p:sp>
      <p:sp>
        <p:nvSpPr>
          <p:cNvPr id="11279" name="Rectangle 15"/>
          <p:cNvSpPr>
            <a:spLocks noChangeArrowheads="1"/>
          </p:cNvSpPr>
          <p:nvPr/>
        </p:nvSpPr>
        <p:spPr bwMode="auto">
          <a:xfrm>
            <a:off x="0" y="1219200"/>
            <a:ext cx="9144000" cy="685800"/>
          </a:xfrm>
          <a:prstGeom prst="rect">
            <a:avLst/>
          </a:prstGeom>
          <a:noFill/>
          <a:ln w="9525">
            <a:noFill/>
            <a:miter lim="800000"/>
            <a:headEnd/>
            <a:tailEnd/>
          </a:ln>
          <a:effectLst/>
        </p:spPr>
        <p:txBody>
          <a:bodyPr anchor="ctr"/>
          <a:lstStyle/>
          <a:p>
            <a:pPr algn="ctr"/>
            <a:r>
              <a:rPr lang="en-US" altLang="en-US" sz="3600" i="1" u="sng" dirty="0">
                <a:solidFill>
                  <a:srgbClr val="FFFF00"/>
                </a:solidFill>
                <a:effectLst>
                  <a:outerShdw blurRad="38100" dist="38100" dir="2700000" algn="tl">
                    <a:srgbClr val="000000">
                      <a:alpha val="43137"/>
                    </a:srgbClr>
                  </a:outerShdw>
                </a:effectLst>
                <a:latin typeface="Arial Black" pitchFamily="34" charset="0"/>
              </a:rPr>
              <a:t>Objectives</a:t>
            </a:r>
            <a:endParaRPr lang="en-US" altLang="en-US" sz="3600" i="1" u="sng" dirty="0">
              <a:solidFill>
                <a:srgbClr val="FFFF0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78">
                                            <p:txEl>
                                              <p:pRg st="0" end="0"/>
                                            </p:txEl>
                                          </p:spTgt>
                                        </p:tgtEl>
                                        <p:attrNameLst>
                                          <p:attrName>style.visibility</p:attrName>
                                        </p:attrNameLst>
                                      </p:cBhvr>
                                      <p:to>
                                        <p:strVal val="visible"/>
                                      </p:to>
                                    </p:set>
                                    <p:animEffect transition="in" filter="wipe(left)">
                                      <p:cBhvr>
                                        <p:cTn id="7" dur="500"/>
                                        <p:tgtEl>
                                          <p:spTgt spid="1127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278">
                                            <p:txEl>
                                              <p:pRg st="2" end="2"/>
                                            </p:txEl>
                                          </p:spTgt>
                                        </p:tgtEl>
                                        <p:attrNameLst>
                                          <p:attrName>style.visibility</p:attrName>
                                        </p:attrNameLst>
                                      </p:cBhvr>
                                      <p:to>
                                        <p:strVal val="visible"/>
                                      </p:to>
                                    </p:set>
                                    <p:animEffect transition="in" filter="wipe(left)">
                                      <p:cBhvr>
                                        <p:cTn id="11" dur="500"/>
                                        <p:tgtEl>
                                          <p:spTgt spid="112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5380" name="Rectangle 20"/>
          <p:cNvSpPr>
            <a:spLocks noChangeArrowheads="1"/>
          </p:cNvSpPr>
          <p:nvPr/>
        </p:nvSpPr>
        <p:spPr bwMode="auto">
          <a:xfrm>
            <a:off x="0" y="0"/>
            <a:ext cx="9144000" cy="1815882"/>
          </a:xfrm>
          <a:prstGeom prst="rect">
            <a:avLst/>
          </a:prstGeom>
          <a:noFill/>
          <a:ln w="9525">
            <a:noFill/>
            <a:miter lim="800000"/>
            <a:headEnd/>
            <a:tailEnd/>
          </a:ln>
          <a:effectLst/>
        </p:spPr>
        <p:txBody>
          <a:bodyPr wrap="square">
            <a:spAutoFit/>
          </a:bodyPr>
          <a:lstStyle/>
          <a:p>
            <a:r>
              <a:rPr lang="en-US" sz="2800" dirty="0"/>
              <a:t>A </a:t>
            </a:r>
            <a:r>
              <a:rPr lang="en-US" sz="2800" b="1" u="sng" dirty="0">
                <a:solidFill>
                  <a:srgbClr val="FFFF00"/>
                </a:solidFill>
                <a:effectLst>
                  <a:outerShdw blurRad="38100" dist="38100" dir="2700000" algn="tl">
                    <a:srgbClr val="000000">
                      <a:alpha val="43137"/>
                    </a:srgbClr>
                  </a:outerShdw>
                </a:effectLst>
              </a:rPr>
              <a:t>polyhedron</a:t>
            </a:r>
            <a:r>
              <a:rPr lang="en-US" sz="2800" b="1" dirty="0"/>
              <a:t> </a:t>
            </a:r>
            <a:r>
              <a:rPr lang="en-US" sz="2800" dirty="0"/>
              <a:t>is formed by four or more polygons that intersect only at their edges. Prisms and pyramids are polyhedrons, but cylinders and cones are not.</a:t>
            </a:r>
          </a:p>
        </p:txBody>
      </p:sp>
      <p:pic>
        <p:nvPicPr>
          <p:cNvPr id="15382" name="Picture 22"/>
          <p:cNvPicPr>
            <a:picLocks noChangeAspect="1" noChangeArrowheads="1"/>
          </p:cNvPicPr>
          <p:nvPr/>
        </p:nvPicPr>
        <p:blipFill>
          <a:blip r:embed="rId2" cstate="print"/>
          <a:srcRect/>
          <a:stretch>
            <a:fillRect/>
          </a:stretch>
        </p:blipFill>
        <p:spPr bwMode="auto">
          <a:xfrm>
            <a:off x="152400" y="1752600"/>
            <a:ext cx="8763000" cy="2063959"/>
          </a:xfrm>
          <a:prstGeom prst="rect">
            <a:avLst/>
          </a:prstGeom>
          <a:noFill/>
          <a:ln w="9525">
            <a:noFill/>
            <a:miter lim="800000"/>
            <a:headEnd/>
            <a:tailEnd/>
          </a:ln>
          <a:effectLst/>
        </p:spPr>
      </p:pic>
      <p:pic>
        <p:nvPicPr>
          <p:cNvPr id="29698" name="Picture 2" descr="http://inhabitat.com/mickey-mouse-sustainable-farming/wp-content/blogs.dir/1/files/epcot1.jpg"/>
          <p:cNvPicPr>
            <a:picLocks noChangeAspect="1" noChangeArrowheads="1"/>
          </p:cNvPicPr>
          <p:nvPr/>
        </p:nvPicPr>
        <p:blipFill>
          <a:blip r:embed="rId3" cstate="print"/>
          <a:srcRect/>
          <a:stretch>
            <a:fillRect/>
          </a:stretch>
        </p:blipFill>
        <p:spPr bwMode="auto">
          <a:xfrm>
            <a:off x="2438400" y="3962400"/>
            <a:ext cx="4114800" cy="27738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80"/>
                                        </p:tgtEl>
                                        <p:attrNameLst>
                                          <p:attrName>style.visibility</p:attrName>
                                        </p:attrNameLst>
                                      </p:cBhvr>
                                      <p:to>
                                        <p:strVal val="visible"/>
                                      </p:to>
                                    </p:set>
                                    <p:animEffect transition="in" filter="dissolve">
                                      <p:cBhvr>
                                        <p:cTn id="7" dur="500"/>
                                        <p:tgtEl>
                                          <p:spTgt spid="153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82"/>
                                        </p:tgtEl>
                                        <p:attrNameLst>
                                          <p:attrName>style.visibility</p:attrName>
                                        </p:attrNameLst>
                                      </p:cBhvr>
                                      <p:to>
                                        <p:strVal val="visible"/>
                                      </p:to>
                                    </p:set>
                                    <p:animEffect transition="in" filter="dissolve">
                                      <p:cBhvr>
                                        <p:cTn id="12" dur="500"/>
                                        <p:tgtEl>
                                          <p:spTgt spid="15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52400" y="228600"/>
            <a:ext cx="8839200" cy="1569660"/>
          </a:xfrm>
          <a:prstGeom prst="rect">
            <a:avLst/>
          </a:prstGeom>
          <a:noFill/>
          <a:ln w="9525">
            <a:noFill/>
            <a:miter lim="800000"/>
            <a:headEnd/>
            <a:tailEnd/>
          </a:ln>
          <a:effectLst/>
        </p:spPr>
        <p:txBody>
          <a:bodyPr wrap="square">
            <a:spAutoFit/>
          </a:bodyPr>
          <a:lstStyle/>
          <a:p>
            <a:r>
              <a:rPr lang="en-US" dirty="0"/>
              <a:t>In the lab before this lesson, you made a conjecture about the relationship between the vertices, edges, and faces of a polyhedron. One way to state this relationship is given below.</a:t>
            </a:r>
          </a:p>
        </p:txBody>
      </p:sp>
      <p:pic>
        <p:nvPicPr>
          <p:cNvPr id="32773" name="Picture 5"/>
          <p:cNvPicPr>
            <a:picLocks noChangeAspect="1" noChangeArrowheads="1"/>
          </p:cNvPicPr>
          <p:nvPr/>
        </p:nvPicPr>
        <p:blipFill>
          <a:blip r:embed="rId2" cstate="print"/>
          <a:srcRect/>
          <a:stretch>
            <a:fillRect/>
          </a:stretch>
        </p:blipFill>
        <p:spPr bwMode="auto">
          <a:xfrm>
            <a:off x="152400" y="1981200"/>
            <a:ext cx="8991600" cy="1447800"/>
          </a:xfrm>
          <a:prstGeom prst="rect">
            <a:avLst/>
          </a:prstGeom>
          <a:noFill/>
          <a:ln w="9525">
            <a:noFill/>
            <a:miter lim="800000"/>
            <a:headEnd/>
            <a:tailEnd/>
          </a:ln>
          <a:effectLst/>
        </p:spPr>
      </p:pic>
      <p:grpSp>
        <p:nvGrpSpPr>
          <p:cNvPr id="2" name="Group 6"/>
          <p:cNvGrpSpPr>
            <a:grpSpLocks/>
          </p:cNvGrpSpPr>
          <p:nvPr/>
        </p:nvGrpSpPr>
        <p:grpSpPr bwMode="auto">
          <a:xfrm>
            <a:off x="533400" y="3810000"/>
            <a:ext cx="7896225" cy="933450"/>
            <a:chOff x="210" y="1488"/>
            <a:chExt cx="4974" cy="588"/>
          </a:xfrm>
        </p:grpSpPr>
        <p:sp>
          <p:nvSpPr>
            <p:cNvPr id="32775" name="Text Box 7"/>
            <p:cNvSpPr txBox="1">
              <a:spLocks noChangeArrowheads="1"/>
            </p:cNvSpPr>
            <p:nvPr/>
          </p:nvSpPr>
          <p:spPr bwMode="auto">
            <a:xfrm>
              <a:off x="215" y="1776"/>
              <a:ext cx="4969" cy="300"/>
            </a:xfrm>
            <a:prstGeom prst="rect">
              <a:avLst/>
            </a:prstGeom>
            <a:noFill/>
            <a:ln w="19050">
              <a:solidFill>
                <a:srgbClr val="993366"/>
              </a:solidFill>
              <a:miter lim="800000"/>
              <a:headEnd/>
              <a:tailEnd/>
            </a:ln>
            <a:effectLst/>
          </p:spPr>
          <p:txBody>
            <a:bodyPr>
              <a:spAutoFit/>
            </a:bodyPr>
            <a:lstStyle/>
            <a:p>
              <a:pPr eaLnBrk="0" hangingPunct="0">
                <a:spcBef>
                  <a:spcPct val="50000"/>
                </a:spcBef>
              </a:pPr>
              <a:r>
                <a:rPr lang="en-US" altLang="en-US" dirty="0"/>
                <a:t>Euler is pronounced “Oiler.”</a:t>
              </a:r>
            </a:p>
          </p:txBody>
        </p:sp>
        <p:sp>
          <p:nvSpPr>
            <p:cNvPr id="32776" name="Text Box 8"/>
            <p:cNvSpPr txBox="1">
              <a:spLocks noChangeArrowheads="1"/>
            </p:cNvSpPr>
            <p:nvPr/>
          </p:nvSpPr>
          <p:spPr bwMode="auto">
            <a:xfrm>
              <a:off x="210" y="1488"/>
              <a:ext cx="1593" cy="288"/>
            </a:xfrm>
            <a:prstGeom prst="rect">
              <a:avLst/>
            </a:prstGeom>
            <a:solidFill>
              <a:srgbClr val="800080"/>
            </a:solidFill>
            <a:ln w="9525">
              <a:noFill/>
              <a:miter lim="800000"/>
              <a:headEnd/>
              <a:tailEnd/>
            </a:ln>
            <a:effectLst/>
          </p:spPr>
          <p:txBody>
            <a:bodyPr wrap="none" anchor="ctr">
              <a:spAutoFit/>
            </a:bodyPr>
            <a:lstStyle/>
            <a:p>
              <a:pPr algn="ctr" eaLnBrk="0" hangingPunct="0">
                <a:spcBef>
                  <a:spcPct val="50000"/>
                </a:spcBef>
              </a:pPr>
              <a:r>
                <a:rPr lang="en-US" altLang="en-US" b="1">
                  <a:solidFill>
                    <a:schemeClr val="bg1"/>
                  </a:solidFill>
                </a:rPr>
                <a:t>Reading Math</a:t>
              </a:r>
              <a:endParaRPr lang="en-US" altLang="en-US" b="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box(in)">
                                      <p:cBhvr>
                                        <p:cTn id="12" dur="500"/>
                                        <p:tgtEl>
                                          <p:spTgt spid="327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u="sng" dirty="0">
                <a:solidFill>
                  <a:srgbClr val="FFFF00"/>
                </a:solidFill>
                <a:effectLst>
                  <a:outerShdw blurRad="38100" dist="38100" dir="2700000" algn="tl">
                    <a:srgbClr val="000000">
                      <a:alpha val="43137"/>
                    </a:srgbClr>
                  </a:outerShdw>
                </a:effectLst>
                <a:latin typeface="Arial Black" pitchFamily="34" charset="0"/>
              </a:rPr>
              <a:t>Example 1A: Using Euler’s Formula</a:t>
            </a:r>
          </a:p>
        </p:txBody>
      </p:sp>
      <p:sp>
        <p:nvSpPr>
          <p:cNvPr id="29699" name="Rectangle 3"/>
          <p:cNvSpPr>
            <a:spLocks noChangeArrowheads="1"/>
          </p:cNvSpPr>
          <p:nvPr/>
        </p:nvSpPr>
        <p:spPr bwMode="auto">
          <a:xfrm>
            <a:off x="228600" y="762000"/>
            <a:ext cx="8602663" cy="1187450"/>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dirty="0"/>
              <a:t>Find the number of vertices, edges, and faces of the polyhedron. Use your results to verify Euler’s formula.</a:t>
            </a:r>
          </a:p>
        </p:txBody>
      </p:sp>
      <p:pic>
        <p:nvPicPr>
          <p:cNvPr id="29702" name="Picture 6"/>
          <p:cNvPicPr>
            <a:picLocks noChangeAspect="1" noChangeArrowheads="1"/>
          </p:cNvPicPr>
          <p:nvPr/>
        </p:nvPicPr>
        <p:blipFill>
          <a:blip r:embed="rId2" cstate="print"/>
          <a:srcRect/>
          <a:stretch>
            <a:fillRect/>
          </a:stretch>
        </p:blipFill>
        <p:spPr bwMode="auto">
          <a:xfrm>
            <a:off x="304800" y="2133600"/>
            <a:ext cx="2928938" cy="2847975"/>
          </a:xfrm>
          <a:prstGeom prst="rect">
            <a:avLst/>
          </a:prstGeom>
          <a:noFill/>
          <a:ln w="9525">
            <a:noFill/>
            <a:miter lim="800000"/>
            <a:headEnd/>
            <a:tailEnd/>
          </a:ln>
          <a:effectLst/>
        </p:spPr>
      </p:pic>
      <p:sp>
        <p:nvSpPr>
          <p:cNvPr id="29703" name="Text Box 7"/>
          <p:cNvSpPr txBox="1">
            <a:spLocks noChangeArrowheads="1"/>
          </p:cNvSpPr>
          <p:nvPr/>
        </p:nvSpPr>
        <p:spPr bwMode="auto">
          <a:xfrm>
            <a:off x="3208337" y="2209800"/>
            <a:ext cx="4876800" cy="457200"/>
          </a:xfrm>
          <a:prstGeom prst="rect">
            <a:avLst/>
          </a:prstGeom>
          <a:noFill/>
          <a:ln w="9525">
            <a:noFill/>
            <a:miter lim="800000"/>
            <a:headEnd/>
            <a:tailEnd/>
          </a:ln>
          <a:effectLst/>
        </p:spPr>
        <p:txBody>
          <a:bodyPr>
            <a:spAutoFit/>
          </a:bodyPr>
          <a:lstStyle/>
          <a:p>
            <a:pPr>
              <a:spcBef>
                <a:spcPct val="50000"/>
              </a:spcBef>
            </a:pPr>
            <a:r>
              <a:rPr lang="en-US" i="1" dirty="0"/>
              <a:t>V</a:t>
            </a:r>
            <a:r>
              <a:rPr lang="en-US" dirty="0"/>
              <a:t> = 12, </a:t>
            </a:r>
            <a:r>
              <a:rPr lang="en-US" i="1" dirty="0"/>
              <a:t>E</a:t>
            </a:r>
            <a:r>
              <a:rPr lang="en-US" dirty="0"/>
              <a:t> = 18, </a:t>
            </a:r>
            <a:r>
              <a:rPr lang="en-US" i="1" dirty="0"/>
              <a:t>F</a:t>
            </a:r>
            <a:r>
              <a:rPr lang="en-US" dirty="0"/>
              <a:t> = 8</a:t>
            </a:r>
          </a:p>
        </p:txBody>
      </p:sp>
      <p:sp>
        <p:nvSpPr>
          <p:cNvPr id="29705" name="Rectangle 9"/>
          <p:cNvSpPr>
            <a:spLocks noChangeArrowheads="1"/>
          </p:cNvSpPr>
          <p:nvPr/>
        </p:nvSpPr>
        <p:spPr bwMode="auto">
          <a:xfrm>
            <a:off x="5799137" y="2895600"/>
            <a:ext cx="3344863"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a:solidFill>
                  <a:srgbClr val="000099"/>
                </a:solidFill>
              </a:rPr>
              <a:t>Use Euler’s Formula.</a:t>
            </a:r>
          </a:p>
        </p:txBody>
      </p:sp>
      <p:sp>
        <p:nvSpPr>
          <p:cNvPr id="29706" name="Rectangle 10"/>
          <p:cNvSpPr>
            <a:spLocks noChangeArrowheads="1"/>
          </p:cNvSpPr>
          <p:nvPr/>
        </p:nvSpPr>
        <p:spPr bwMode="auto">
          <a:xfrm>
            <a:off x="5837237" y="3429000"/>
            <a:ext cx="1638300" cy="457200"/>
          </a:xfrm>
          <a:prstGeom prst="rect">
            <a:avLst/>
          </a:prstGeom>
          <a:noFill/>
          <a:ln w="9525">
            <a:noFill/>
            <a:miter lim="800000"/>
            <a:headEnd/>
            <a:tailEnd/>
          </a:ln>
          <a:effectLst/>
        </p:spPr>
        <p:txBody>
          <a:bodyPr wrap="none" anchor="ctr">
            <a:spAutoFit/>
          </a:bodyPr>
          <a:lstStyle/>
          <a:p>
            <a:r>
              <a:rPr lang="en-US" i="1">
                <a:solidFill>
                  <a:srgbClr val="000099"/>
                </a:solidFill>
              </a:rPr>
              <a:t>Simplify.</a:t>
            </a:r>
            <a:r>
              <a:rPr lang="en-US">
                <a:solidFill>
                  <a:srgbClr val="000099"/>
                </a:solidFill>
              </a:rPr>
              <a:t> </a:t>
            </a:r>
          </a:p>
        </p:txBody>
      </p:sp>
      <p:grpSp>
        <p:nvGrpSpPr>
          <p:cNvPr id="2" name="Group 14"/>
          <p:cNvGrpSpPr>
            <a:grpSpLocks/>
          </p:cNvGrpSpPr>
          <p:nvPr/>
        </p:nvGrpSpPr>
        <p:grpSpPr bwMode="auto">
          <a:xfrm>
            <a:off x="3208337" y="2819400"/>
            <a:ext cx="4038600" cy="533400"/>
            <a:chOff x="2592" y="3264"/>
            <a:chExt cx="2544" cy="336"/>
          </a:xfrm>
        </p:grpSpPr>
        <p:sp>
          <p:nvSpPr>
            <p:cNvPr id="29707" name="Text Box 11"/>
            <p:cNvSpPr txBox="1">
              <a:spLocks noChangeArrowheads="1"/>
            </p:cNvSpPr>
            <p:nvPr/>
          </p:nvSpPr>
          <p:spPr bwMode="auto">
            <a:xfrm>
              <a:off x="2592" y="3312"/>
              <a:ext cx="2544" cy="288"/>
            </a:xfrm>
            <a:prstGeom prst="rect">
              <a:avLst/>
            </a:prstGeom>
            <a:noFill/>
            <a:ln w="9525">
              <a:noFill/>
              <a:miter lim="800000"/>
              <a:headEnd/>
              <a:tailEnd/>
            </a:ln>
            <a:effectLst/>
          </p:spPr>
          <p:txBody>
            <a:bodyPr>
              <a:spAutoFit/>
            </a:bodyPr>
            <a:lstStyle/>
            <a:p>
              <a:pPr>
                <a:spcBef>
                  <a:spcPct val="50000"/>
                </a:spcBef>
              </a:pPr>
              <a:r>
                <a:rPr lang="en-US"/>
                <a:t>12 – 18 + 8 = 2</a:t>
              </a:r>
            </a:p>
          </p:txBody>
        </p:sp>
        <p:sp>
          <p:nvSpPr>
            <p:cNvPr id="29708" name="Text Box 12"/>
            <p:cNvSpPr txBox="1">
              <a:spLocks noChangeArrowheads="1"/>
            </p:cNvSpPr>
            <p:nvPr/>
          </p:nvSpPr>
          <p:spPr bwMode="auto">
            <a:xfrm>
              <a:off x="3875" y="3264"/>
              <a:ext cx="288" cy="192"/>
            </a:xfrm>
            <a:prstGeom prst="rect">
              <a:avLst/>
            </a:prstGeom>
            <a:noFill/>
            <a:ln w="9525">
              <a:noFill/>
              <a:miter lim="800000"/>
              <a:headEnd/>
              <a:tailEnd/>
            </a:ln>
            <a:effectLst/>
          </p:spPr>
          <p:txBody>
            <a:bodyPr>
              <a:spAutoFit/>
            </a:bodyPr>
            <a:lstStyle/>
            <a:p>
              <a:pPr>
                <a:spcBef>
                  <a:spcPct val="50000"/>
                </a:spcBef>
              </a:pPr>
              <a:r>
                <a:rPr lang="en-US" sz="1400"/>
                <a:t>?</a:t>
              </a:r>
            </a:p>
          </p:txBody>
        </p:sp>
      </p:grpSp>
      <p:sp>
        <p:nvSpPr>
          <p:cNvPr id="29709" name="Text Box 13"/>
          <p:cNvSpPr txBox="1">
            <a:spLocks noChangeArrowheads="1"/>
          </p:cNvSpPr>
          <p:nvPr/>
        </p:nvSpPr>
        <p:spPr bwMode="auto">
          <a:xfrm>
            <a:off x="4884737" y="3429000"/>
            <a:ext cx="1143000" cy="457200"/>
          </a:xfrm>
          <a:prstGeom prst="rect">
            <a:avLst/>
          </a:prstGeom>
          <a:noFill/>
          <a:ln w="9525">
            <a:noFill/>
            <a:miter lim="800000"/>
            <a:headEnd/>
            <a:tailEnd/>
          </a:ln>
          <a:effectLst/>
        </p:spPr>
        <p:txBody>
          <a:bodyPr>
            <a:spAutoFit/>
          </a:bodyPr>
          <a:lstStyle/>
          <a:p>
            <a:pPr>
              <a:spcBef>
                <a:spcPct val="50000"/>
              </a:spcBef>
            </a:pPr>
            <a:r>
              <a:rPr lang="en-US"/>
              <a:t>2 =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dissolve">
                                      <p:cBhvr>
                                        <p:cTn id="7" dur="500"/>
                                        <p:tgtEl>
                                          <p:spTgt spid="297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dissolve">
                                      <p:cBhvr>
                                        <p:cTn id="12" dur="500"/>
                                        <p:tgtEl>
                                          <p:spTgt spid="2970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706"/>
                                        </p:tgtEl>
                                        <p:attrNameLst>
                                          <p:attrName>style.visibility</p:attrName>
                                        </p:attrNameLst>
                                      </p:cBhvr>
                                      <p:to>
                                        <p:strVal val="visible"/>
                                      </p:to>
                                    </p:set>
                                    <p:animEffect transition="in" filter="dissolve">
                                      <p:cBhvr>
                                        <p:cTn id="22" dur="500"/>
                                        <p:tgtEl>
                                          <p:spTgt spid="2970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9"/>
                                        </p:tgtEl>
                                        <p:attrNameLst>
                                          <p:attrName>style.visibility</p:attrName>
                                        </p:attrNameLst>
                                      </p:cBhvr>
                                      <p:to>
                                        <p:strVal val="visible"/>
                                      </p:to>
                                    </p:set>
                                    <p:animEffect transition="in" filter="dissolve">
                                      <p:cBhvr>
                                        <p:cTn id="27" dur="500"/>
                                        <p:tgtEl>
                                          <p:spTgt spid="29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5" grpId="0"/>
      <p:bldP spid="29706" grpId="0"/>
      <p:bldP spid="2970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u="sng" dirty="0">
                <a:solidFill>
                  <a:srgbClr val="FFFF00"/>
                </a:solidFill>
                <a:effectLst>
                  <a:outerShdw blurRad="38100" dist="38100" dir="2700000" algn="tl">
                    <a:srgbClr val="000000">
                      <a:alpha val="43137"/>
                    </a:srgbClr>
                  </a:outerShdw>
                </a:effectLst>
                <a:latin typeface="Arial Black" pitchFamily="34" charset="0"/>
              </a:rPr>
              <a:t>Example 1B: Using Euler’s Formula</a:t>
            </a:r>
          </a:p>
        </p:txBody>
      </p:sp>
      <p:sp>
        <p:nvSpPr>
          <p:cNvPr id="36867" name="Rectangle 3"/>
          <p:cNvSpPr>
            <a:spLocks noChangeArrowheads="1"/>
          </p:cNvSpPr>
          <p:nvPr/>
        </p:nvSpPr>
        <p:spPr bwMode="auto">
          <a:xfrm>
            <a:off x="228600" y="609600"/>
            <a:ext cx="8602663" cy="1187450"/>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dirty="0"/>
              <a:t>Find the number of vertices, edges, and faces of the polyhedron. Use your results to verify Euler’s formula.</a:t>
            </a:r>
          </a:p>
        </p:txBody>
      </p:sp>
      <p:pic>
        <p:nvPicPr>
          <p:cNvPr id="36871" name="Picture 7"/>
          <p:cNvPicPr>
            <a:picLocks noChangeAspect="1" noChangeArrowheads="1"/>
          </p:cNvPicPr>
          <p:nvPr/>
        </p:nvPicPr>
        <p:blipFill>
          <a:blip r:embed="rId2" cstate="print"/>
          <a:srcRect/>
          <a:stretch>
            <a:fillRect/>
          </a:stretch>
        </p:blipFill>
        <p:spPr bwMode="auto">
          <a:xfrm>
            <a:off x="152400" y="1905000"/>
            <a:ext cx="3614738" cy="2833688"/>
          </a:xfrm>
          <a:prstGeom prst="rect">
            <a:avLst/>
          </a:prstGeom>
          <a:noFill/>
          <a:ln w="9525">
            <a:noFill/>
            <a:miter lim="800000"/>
            <a:headEnd/>
            <a:tailEnd/>
          </a:ln>
          <a:effectLst/>
        </p:spPr>
      </p:pic>
      <p:sp>
        <p:nvSpPr>
          <p:cNvPr id="36872" name="Text Box 8"/>
          <p:cNvSpPr txBox="1">
            <a:spLocks noChangeArrowheads="1"/>
          </p:cNvSpPr>
          <p:nvPr/>
        </p:nvSpPr>
        <p:spPr bwMode="auto">
          <a:xfrm>
            <a:off x="3810000" y="2133600"/>
            <a:ext cx="3505200" cy="457200"/>
          </a:xfrm>
          <a:prstGeom prst="rect">
            <a:avLst/>
          </a:prstGeom>
          <a:noFill/>
          <a:ln w="9525">
            <a:noFill/>
            <a:miter lim="800000"/>
            <a:headEnd/>
            <a:tailEnd/>
          </a:ln>
          <a:effectLst/>
        </p:spPr>
        <p:txBody>
          <a:bodyPr>
            <a:spAutoFit/>
          </a:bodyPr>
          <a:lstStyle/>
          <a:p>
            <a:pPr>
              <a:spcBef>
                <a:spcPct val="50000"/>
              </a:spcBef>
            </a:pPr>
            <a:r>
              <a:rPr lang="en-US" i="1" dirty="0"/>
              <a:t>V</a:t>
            </a:r>
            <a:r>
              <a:rPr lang="en-US" dirty="0"/>
              <a:t> = 5, </a:t>
            </a:r>
            <a:r>
              <a:rPr lang="en-US" i="1" dirty="0"/>
              <a:t>E</a:t>
            </a:r>
            <a:r>
              <a:rPr lang="en-US" dirty="0"/>
              <a:t> = 8, </a:t>
            </a:r>
            <a:r>
              <a:rPr lang="en-US" i="1" dirty="0"/>
              <a:t>F</a:t>
            </a:r>
            <a:r>
              <a:rPr lang="en-US" dirty="0"/>
              <a:t> = 5</a:t>
            </a:r>
          </a:p>
        </p:txBody>
      </p:sp>
      <p:sp>
        <p:nvSpPr>
          <p:cNvPr id="36874" name="Rectangle 10"/>
          <p:cNvSpPr>
            <a:spLocks noChangeArrowheads="1"/>
          </p:cNvSpPr>
          <p:nvPr/>
        </p:nvSpPr>
        <p:spPr bwMode="auto">
          <a:xfrm>
            <a:off x="6096000" y="2708702"/>
            <a:ext cx="2004075" cy="830997"/>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dirty="0">
                <a:solidFill>
                  <a:srgbClr val="000099"/>
                </a:solidFill>
              </a:rPr>
              <a:t>Use Euler’s </a:t>
            </a:r>
            <a:endParaRPr lang="en-US" i="1" dirty="0" smtClean="0">
              <a:solidFill>
                <a:srgbClr val="000099"/>
              </a:solidFill>
            </a:endParaRPr>
          </a:p>
          <a:p>
            <a:pPr>
              <a:tabLst>
                <a:tab pos="457200" algn="l"/>
                <a:tab pos="914400" algn="l"/>
                <a:tab pos="1371600" algn="l"/>
                <a:tab pos="1828800" algn="l"/>
                <a:tab pos="2286000" algn="l"/>
                <a:tab pos="2743200" algn="l"/>
                <a:tab pos="3200400" algn="l"/>
                <a:tab pos="3657600" algn="l"/>
                <a:tab pos="4114800" algn="l"/>
                <a:tab pos="4978400" algn="l"/>
              </a:tabLst>
            </a:pPr>
            <a:r>
              <a:rPr lang="en-US" i="1" dirty="0" smtClean="0">
                <a:solidFill>
                  <a:srgbClr val="000099"/>
                </a:solidFill>
              </a:rPr>
              <a:t>Formula</a:t>
            </a:r>
            <a:r>
              <a:rPr lang="en-US" i="1" dirty="0">
                <a:solidFill>
                  <a:srgbClr val="000099"/>
                </a:solidFill>
              </a:rPr>
              <a:t>.</a:t>
            </a:r>
          </a:p>
        </p:txBody>
      </p:sp>
      <p:sp>
        <p:nvSpPr>
          <p:cNvPr id="36875" name="Rectangle 11"/>
          <p:cNvSpPr>
            <a:spLocks noChangeArrowheads="1"/>
          </p:cNvSpPr>
          <p:nvPr/>
        </p:nvSpPr>
        <p:spPr bwMode="auto">
          <a:xfrm>
            <a:off x="6172200" y="3505200"/>
            <a:ext cx="1638300" cy="457200"/>
          </a:xfrm>
          <a:prstGeom prst="rect">
            <a:avLst/>
          </a:prstGeom>
          <a:noFill/>
          <a:ln w="9525">
            <a:noFill/>
            <a:miter lim="800000"/>
            <a:headEnd/>
            <a:tailEnd/>
          </a:ln>
          <a:effectLst/>
        </p:spPr>
        <p:txBody>
          <a:bodyPr wrap="none" anchor="ctr">
            <a:spAutoFit/>
          </a:bodyPr>
          <a:lstStyle/>
          <a:p>
            <a:r>
              <a:rPr lang="en-US" i="1" dirty="0">
                <a:solidFill>
                  <a:srgbClr val="000099"/>
                </a:solidFill>
              </a:rPr>
              <a:t>Simplify.</a:t>
            </a:r>
            <a:r>
              <a:rPr lang="en-US" dirty="0">
                <a:solidFill>
                  <a:srgbClr val="000099"/>
                </a:solidFill>
              </a:rPr>
              <a:t> </a:t>
            </a:r>
          </a:p>
        </p:txBody>
      </p:sp>
      <p:grpSp>
        <p:nvGrpSpPr>
          <p:cNvPr id="2" name="Group 16"/>
          <p:cNvGrpSpPr>
            <a:grpSpLocks/>
          </p:cNvGrpSpPr>
          <p:nvPr/>
        </p:nvGrpSpPr>
        <p:grpSpPr bwMode="auto">
          <a:xfrm>
            <a:off x="3810000" y="2808288"/>
            <a:ext cx="4038600" cy="544512"/>
            <a:chOff x="2544" y="3209"/>
            <a:chExt cx="2544" cy="343"/>
          </a:xfrm>
        </p:grpSpPr>
        <p:sp>
          <p:nvSpPr>
            <p:cNvPr id="36877" name="Text Box 13"/>
            <p:cNvSpPr txBox="1">
              <a:spLocks noChangeArrowheads="1"/>
            </p:cNvSpPr>
            <p:nvPr/>
          </p:nvSpPr>
          <p:spPr bwMode="auto">
            <a:xfrm>
              <a:off x="2544" y="3264"/>
              <a:ext cx="2544" cy="288"/>
            </a:xfrm>
            <a:prstGeom prst="rect">
              <a:avLst/>
            </a:prstGeom>
            <a:noFill/>
            <a:ln w="9525">
              <a:noFill/>
              <a:miter lim="800000"/>
              <a:headEnd/>
              <a:tailEnd/>
            </a:ln>
            <a:effectLst/>
          </p:spPr>
          <p:txBody>
            <a:bodyPr>
              <a:spAutoFit/>
            </a:bodyPr>
            <a:lstStyle/>
            <a:p>
              <a:pPr>
                <a:spcBef>
                  <a:spcPct val="50000"/>
                </a:spcBef>
              </a:pPr>
              <a:r>
                <a:rPr lang="en-US" dirty="0"/>
                <a:t>5 – 8 + 5 = 2</a:t>
              </a:r>
            </a:p>
          </p:txBody>
        </p:sp>
        <p:sp>
          <p:nvSpPr>
            <p:cNvPr id="36878" name="Text Box 14"/>
            <p:cNvSpPr txBox="1">
              <a:spLocks noChangeArrowheads="1"/>
            </p:cNvSpPr>
            <p:nvPr/>
          </p:nvSpPr>
          <p:spPr bwMode="auto">
            <a:xfrm>
              <a:off x="3572" y="3209"/>
              <a:ext cx="288" cy="192"/>
            </a:xfrm>
            <a:prstGeom prst="rect">
              <a:avLst/>
            </a:prstGeom>
            <a:noFill/>
            <a:ln w="9525">
              <a:noFill/>
              <a:miter lim="800000"/>
              <a:headEnd/>
              <a:tailEnd/>
            </a:ln>
            <a:effectLst/>
          </p:spPr>
          <p:txBody>
            <a:bodyPr>
              <a:spAutoFit/>
            </a:bodyPr>
            <a:lstStyle/>
            <a:p>
              <a:pPr>
                <a:spcBef>
                  <a:spcPct val="50000"/>
                </a:spcBef>
              </a:pPr>
              <a:r>
                <a:rPr lang="en-US" sz="1400"/>
                <a:t>?</a:t>
              </a:r>
            </a:p>
          </p:txBody>
        </p:sp>
      </p:grpSp>
      <p:sp>
        <p:nvSpPr>
          <p:cNvPr id="36879" name="Text Box 15"/>
          <p:cNvSpPr txBox="1">
            <a:spLocks noChangeArrowheads="1"/>
          </p:cNvSpPr>
          <p:nvPr/>
        </p:nvSpPr>
        <p:spPr bwMode="auto">
          <a:xfrm>
            <a:off x="5105400" y="3505200"/>
            <a:ext cx="1143000" cy="457200"/>
          </a:xfrm>
          <a:prstGeom prst="rect">
            <a:avLst/>
          </a:prstGeom>
          <a:noFill/>
          <a:ln w="9525">
            <a:noFill/>
            <a:miter lim="800000"/>
            <a:headEnd/>
            <a:tailEnd/>
          </a:ln>
          <a:effectLst/>
        </p:spPr>
        <p:txBody>
          <a:bodyPr>
            <a:spAutoFit/>
          </a:bodyPr>
          <a:lstStyle/>
          <a:p>
            <a:pPr>
              <a:spcBef>
                <a:spcPct val="50000"/>
              </a:spcBef>
            </a:pPr>
            <a:r>
              <a:rPr lang="en-US" dirty="0"/>
              <a:t>2 =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dissolve">
                                      <p:cBhvr>
                                        <p:cTn id="7" dur="500"/>
                                        <p:tgtEl>
                                          <p:spTgt spid="368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74"/>
                                        </p:tgtEl>
                                        <p:attrNameLst>
                                          <p:attrName>style.visibility</p:attrName>
                                        </p:attrNameLst>
                                      </p:cBhvr>
                                      <p:to>
                                        <p:strVal val="visible"/>
                                      </p:to>
                                    </p:set>
                                    <p:animEffect transition="in" filter="dissolve">
                                      <p:cBhvr>
                                        <p:cTn id="12" dur="500"/>
                                        <p:tgtEl>
                                          <p:spTgt spid="368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75"/>
                                        </p:tgtEl>
                                        <p:attrNameLst>
                                          <p:attrName>style.visibility</p:attrName>
                                        </p:attrNameLst>
                                      </p:cBhvr>
                                      <p:to>
                                        <p:strVal val="visible"/>
                                      </p:to>
                                    </p:set>
                                    <p:animEffect transition="in" filter="dissolve">
                                      <p:cBhvr>
                                        <p:cTn id="22" dur="500"/>
                                        <p:tgtEl>
                                          <p:spTgt spid="3687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79"/>
                                        </p:tgtEl>
                                        <p:attrNameLst>
                                          <p:attrName>style.visibility</p:attrName>
                                        </p:attrNameLst>
                                      </p:cBhvr>
                                      <p:to>
                                        <p:strVal val="visible"/>
                                      </p:to>
                                    </p:set>
                                    <p:animEffect transition="in" filter="dissolve">
                                      <p:cBhvr>
                                        <p:cTn id="27" dur="500"/>
                                        <p:tgtEl>
                                          <p:spTgt spid="36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P spid="36874" grpId="0"/>
      <p:bldP spid="36875" grpId="0"/>
      <p:bldP spid="3687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6399" name="Text Box 15"/>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u="sng" dirty="0">
                <a:solidFill>
                  <a:srgbClr val="FF0000"/>
                </a:solidFill>
                <a:effectLst>
                  <a:outerShdw blurRad="38100" dist="38100" dir="2700000" algn="tl">
                    <a:srgbClr val="000000">
                      <a:alpha val="43137"/>
                    </a:srgbClr>
                  </a:outerShdw>
                </a:effectLst>
                <a:latin typeface="Arial Black" pitchFamily="34" charset="0"/>
              </a:rPr>
              <a:t>Check It Out!</a:t>
            </a:r>
            <a:r>
              <a:rPr lang="en-US" altLang="en-US" u="sng" dirty="0">
                <a:solidFill>
                  <a:srgbClr val="FFFF00"/>
                </a:solidFill>
                <a:effectLst>
                  <a:outerShdw blurRad="38100" dist="38100" dir="2700000" algn="tl">
                    <a:srgbClr val="000000">
                      <a:alpha val="43137"/>
                    </a:srgbClr>
                  </a:outerShdw>
                </a:effectLst>
                <a:latin typeface="Arial Black" pitchFamily="34" charset="0"/>
              </a:rPr>
              <a:t> Example 1a</a:t>
            </a:r>
            <a:endParaRPr lang="en-US" altLang="en-US" sz="2600" u="sng" dirty="0">
              <a:solidFill>
                <a:srgbClr val="FFFF00"/>
              </a:solidFill>
              <a:effectLst>
                <a:outerShdw blurRad="38100" dist="38100" dir="2700000" algn="tl">
                  <a:srgbClr val="000000">
                    <a:alpha val="43137"/>
                  </a:srgbClr>
                </a:outerShdw>
              </a:effectLst>
              <a:latin typeface="Arial MT Bl" charset="0"/>
            </a:endParaRPr>
          </a:p>
        </p:txBody>
      </p:sp>
      <p:sp>
        <p:nvSpPr>
          <p:cNvPr id="16404" name="Rectangle 20"/>
          <p:cNvSpPr>
            <a:spLocks noChangeArrowheads="1"/>
          </p:cNvSpPr>
          <p:nvPr/>
        </p:nvSpPr>
        <p:spPr bwMode="auto">
          <a:xfrm>
            <a:off x="152400" y="533400"/>
            <a:ext cx="8763000" cy="1187450"/>
          </a:xfrm>
          <a:prstGeom prst="rect">
            <a:avLst/>
          </a:prstGeom>
          <a:noFill/>
          <a:ln w="9525">
            <a:noFill/>
            <a:miter lim="800000"/>
            <a:headEnd/>
            <a:tailEnd/>
          </a:ln>
          <a:effectLst/>
        </p:spPr>
        <p:txBody>
          <a:bodyPr>
            <a:spAutoFit/>
          </a:bodyPr>
          <a:lstStyle/>
          <a:p>
            <a:r>
              <a:rPr lang="en-US" b="1"/>
              <a:t>Find the number of vertices, edges, and faces of the polyhedron. Use your results to verify Euler’s formula.</a:t>
            </a:r>
          </a:p>
        </p:txBody>
      </p:sp>
      <p:pic>
        <p:nvPicPr>
          <p:cNvPr id="16407" name="Picture 23"/>
          <p:cNvPicPr>
            <a:picLocks noChangeAspect="1" noChangeArrowheads="1"/>
          </p:cNvPicPr>
          <p:nvPr/>
        </p:nvPicPr>
        <p:blipFill>
          <a:blip r:embed="rId2" cstate="print"/>
          <a:srcRect/>
          <a:stretch>
            <a:fillRect/>
          </a:stretch>
        </p:blipFill>
        <p:spPr bwMode="auto">
          <a:xfrm>
            <a:off x="304800" y="1828800"/>
            <a:ext cx="2790825" cy="3057525"/>
          </a:xfrm>
          <a:prstGeom prst="rect">
            <a:avLst/>
          </a:prstGeom>
          <a:noFill/>
          <a:ln w="9525">
            <a:noFill/>
            <a:miter lim="800000"/>
            <a:headEnd/>
            <a:tailEnd/>
          </a:ln>
          <a:effectLst/>
        </p:spPr>
      </p:pic>
      <p:sp>
        <p:nvSpPr>
          <p:cNvPr id="16408" name="Rectangle 24"/>
          <p:cNvSpPr>
            <a:spLocks noChangeArrowheads="1"/>
          </p:cNvSpPr>
          <p:nvPr/>
        </p:nvSpPr>
        <p:spPr bwMode="auto">
          <a:xfrm>
            <a:off x="3208337" y="1828800"/>
            <a:ext cx="4572000" cy="457200"/>
          </a:xfrm>
          <a:prstGeom prst="rect">
            <a:avLst/>
          </a:prstGeom>
          <a:noFill/>
          <a:ln w="9525">
            <a:noFill/>
            <a:miter lim="800000"/>
            <a:headEnd/>
            <a:tailEnd/>
          </a:ln>
          <a:effectLst/>
        </p:spPr>
        <p:txBody>
          <a:bodyPr>
            <a:spAutoFit/>
          </a:bodyPr>
          <a:lstStyle/>
          <a:p>
            <a:r>
              <a:rPr lang="en-US" i="1"/>
              <a:t>V </a:t>
            </a:r>
            <a:r>
              <a:rPr lang="en-US"/>
              <a:t>= 6, </a:t>
            </a:r>
            <a:r>
              <a:rPr lang="en-US" i="1"/>
              <a:t>E </a:t>
            </a:r>
            <a:r>
              <a:rPr lang="en-US"/>
              <a:t>= 12, </a:t>
            </a:r>
            <a:r>
              <a:rPr lang="en-US" i="1"/>
              <a:t>F </a:t>
            </a:r>
            <a:r>
              <a:rPr lang="en-US"/>
              <a:t>= 8</a:t>
            </a:r>
            <a:r>
              <a:rPr lang="en-US" b="1"/>
              <a:t> </a:t>
            </a:r>
          </a:p>
        </p:txBody>
      </p:sp>
      <p:sp>
        <p:nvSpPr>
          <p:cNvPr id="16410" name="Rectangle 26"/>
          <p:cNvSpPr>
            <a:spLocks noChangeArrowheads="1"/>
          </p:cNvSpPr>
          <p:nvPr/>
        </p:nvSpPr>
        <p:spPr bwMode="auto">
          <a:xfrm>
            <a:off x="5799137" y="2438400"/>
            <a:ext cx="3344863"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a:solidFill>
                  <a:srgbClr val="000099"/>
                </a:solidFill>
              </a:rPr>
              <a:t>Use Euler’s Formula.</a:t>
            </a:r>
          </a:p>
        </p:txBody>
      </p:sp>
      <p:sp>
        <p:nvSpPr>
          <p:cNvPr id="16411" name="Rectangle 27"/>
          <p:cNvSpPr>
            <a:spLocks noChangeArrowheads="1"/>
          </p:cNvSpPr>
          <p:nvPr/>
        </p:nvSpPr>
        <p:spPr bwMode="auto">
          <a:xfrm>
            <a:off x="5799137" y="2971800"/>
            <a:ext cx="1638300" cy="457200"/>
          </a:xfrm>
          <a:prstGeom prst="rect">
            <a:avLst/>
          </a:prstGeom>
          <a:noFill/>
          <a:ln w="9525">
            <a:noFill/>
            <a:miter lim="800000"/>
            <a:headEnd/>
            <a:tailEnd/>
          </a:ln>
          <a:effectLst/>
        </p:spPr>
        <p:txBody>
          <a:bodyPr wrap="none" anchor="ctr">
            <a:spAutoFit/>
          </a:bodyPr>
          <a:lstStyle/>
          <a:p>
            <a:r>
              <a:rPr lang="en-US" i="1">
                <a:solidFill>
                  <a:srgbClr val="000099"/>
                </a:solidFill>
              </a:rPr>
              <a:t>Simplify.</a:t>
            </a:r>
            <a:r>
              <a:rPr lang="en-US">
                <a:solidFill>
                  <a:srgbClr val="000099"/>
                </a:solidFill>
              </a:rPr>
              <a:t> </a:t>
            </a:r>
          </a:p>
        </p:txBody>
      </p:sp>
      <p:sp>
        <p:nvSpPr>
          <p:cNvPr id="16412" name="Text Box 28"/>
          <p:cNvSpPr txBox="1">
            <a:spLocks noChangeArrowheads="1"/>
          </p:cNvSpPr>
          <p:nvPr/>
        </p:nvSpPr>
        <p:spPr bwMode="auto">
          <a:xfrm>
            <a:off x="4732337" y="2971800"/>
            <a:ext cx="1143000" cy="457200"/>
          </a:xfrm>
          <a:prstGeom prst="rect">
            <a:avLst/>
          </a:prstGeom>
          <a:noFill/>
          <a:ln w="9525">
            <a:noFill/>
            <a:miter lim="800000"/>
            <a:headEnd/>
            <a:tailEnd/>
          </a:ln>
          <a:effectLst/>
        </p:spPr>
        <p:txBody>
          <a:bodyPr>
            <a:spAutoFit/>
          </a:bodyPr>
          <a:lstStyle/>
          <a:p>
            <a:pPr>
              <a:spcBef>
                <a:spcPct val="50000"/>
              </a:spcBef>
            </a:pPr>
            <a:r>
              <a:rPr lang="en-US"/>
              <a:t>2 = 2</a:t>
            </a:r>
          </a:p>
        </p:txBody>
      </p:sp>
      <p:grpSp>
        <p:nvGrpSpPr>
          <p:cNvPr id="2" name="Group 30"/>
          <p:cNvGrpSpPr>
            <a:grpSpLocks/>
          </p:cNvGrpSpPr>
          <p:nvPr/>
        </p:nvGrpSpPr>
        <p:grpSpPr bwMode="auto">
          <a:xfrm>
            <a:off x="3208337" y="2362200"/>
            <a:ext cx="4572000" cy="533400"/>
            <a:chOff x="2064" y="2256"/>
            <a:chExt cx="2880" cy="336"/>
          </a:xfrm>
        </p:grpSpPr>
        <p:sp>
          <p:nvSpPr>
            <p:cNvPr id="16409" name="Rectangle 25"/>
            <p:cNvSpPr>
              <a:spLocks noChangeArrowheads="1"/>
            </p:cNvSpPr>
            <p:nvPr/>
          </p:nvSpPr>
          <p:spPr bwMode="auto">
            <a:xfrm>
              <a:off x="2064" y="2304"/>
              <a:ext cx="2880" cy="288"/>
            </a:xfrm>
            <a:prstGeom prst="rect">
              <a:avLst/>
            </a:prstGeom>
            <a:noFill/>
            <a:ln w="9525">
              <a:noFill/>
              <a:miter lim="800000"/>
              <a:headEnd/>
              <a:tailEnd/>
            </a:ln>
            <a:effectLst/>
          </p:spPr>
          <p:txBody>
            <a:bodyPr>
              <a:spAutoFit/>
            </a:bodyPr>
            <a:lstStyle/>
            <a:p>
              <a:r>
                <a:rPr lang="en-US"/>
                <a:t> 6 – 12 + 8 = 2</a:t>
              </a:r>
            </a:p>
          </p:txBody>
        </p:sp>
        <p:sp>
          <p:nvSpPr>
            <p:cNvPr id="16413" name="Text Box 29"/>
            <p:cNvSpPr txBox="1">
              <a:spLocks noChangeArrowheads="1"/>
            </p:cNvSpPr>
            <p:nvPr/>
          </p:nvSpPr>
          <p:spPr bwMode="auto">
            <a:xfrm>
              <a:off x="3291" y="2256"/>
              <a:ext cx="192" cy="192"/>
            </a:xfrm>
            <a:prstGeom prst="rect">
              <a:avLst/>
            </a:prstGeom>
            <a:noFill/>
            <a:ln w="9525">
              <a:noFill/>
              <a:miter lim="800000"/>
              <a:headEnd/>
              <a:tailEnd/>
            </a:ln>
            <a:effectLst/>
          </p:spPr>
          <p:txBody>
            <a:bodyPr>
              <a:spAutoFit/>
            </a:bodyPr>
            <a:lstStyle/>
            <a:p>
              <a:pPr>
                <a:spcBef>
                  <a:spcPct val="50000"/>
                </a:spcBef>
              </a:pPr>
              <a:r>
                <a:rPr lang="en-US" sz="1400"/>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08"/>
                                        </p:tgtEl>
                                        <p:attrNameLst>
                                          <p:attrName>style.visibility</p:attrName>
                                        </p:attrNameLst>
                                      </p:cBhvr>
                                      <p:to>
                                        <p:strVal val="visible"/>
                                      </p:to>
                                    </p:set>
                                    <p:animEffect transition="in" filter="dissolve">
                                      <p:cBhvr>
                                        <p:cTn id="7" dur="500"/>
                                        <p:tgtEl>
                                          <p:spTgt spid="164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10"/>
                                        </p:tgtEl>
                                        <p:attrNameLst>
                                          <p:attrName>style.visibility</p:attrName>
                                        </p:attrNameLst>
                                      </p:cBhvr>
                                      <p:to>
                                        <p:strVal val="visible"/>
                                      </p:to>
                                    </p:set>
                                    <p:animEffect transition="in" filter="dissolve">
                                      <p:cBhvr>
                                        <p:cTn id="12" dur="500"/>
                                        <p:tgtEl>
                                          <p:spTgt spid="164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11"/>
                                        </p:tgtEl>
                                        <p:attrNameLst>
                                          <p:attrName>style.visibility</p:attrName>
                                        </p:attrNameLst>
                                      </p:cBhvr>
                                      <p:to>
                                        <p:strVal val="visible"/>
                                      </p:to>
                                    </p:set>
                                    <p:animEffect transition="in" filter="dissolve">
                                      <p:cBhvr>
                                        <p:cTn id="22" dur="500"/>
                                        <p:tgtEl>
                                          <p:spTgt spid="164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412"/>
                                        </p:tgtEl>
                                        <p:attrNameLst>
                                          <p:attrName>style.visibility</p:attrName>
                                        </p:attrNameLst>
                                      </p:cBhvr>
                                      <p:to>
                                        <p:strVal val="visible"/>
                                      </p:to>
                                    </p:set>
                                    <p:animEffect transition="in" filter="dissolve">
                                      <p:cBhvr>
                                        <p:cTn id="27" dur="500"/>
                                        <p:tgtEl>
                                          <p:spTgt spid="16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8" grpId="0"/>
      <p:bldP spid="16410" grpId="0"/>
      <p:bldP spid="16411" grpId="0"/>
      <p:bldP spid="1641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u="sng" dirty="0">
                <a:solidFill>
                  <a:srgbClr val="FF0000"/>
                </a:solidFill>
                <a:effectLst>
                  <a:outerShdw blurRad="38100" dist="38100" dir="2700000" algn="tl">
                    <a:srgbClr val="000000">
                      <a:alpha val="43137"/>
                    </a:srgbClr>
                  </a:outerShdw>
                </a:effectLst>
                <a:latin typeface="Arial Black" pitchFamily="34" charset="0"/>
              </a:rPr>
              <a:t>Check It Out!</a:t>
            </a:r>
            <a:r>
              <a:rPr lang="en-US" altLang="en-US" u="sng" dirty="0">
                <a:solidFill>
                  <a:srgbClr val="FFFF00"/>
                </a:solidFill>
                <a:effectLst>
                  <a:outerShdw blurRad="38100" dist="38100" dir="2700000" algn="tl">
                    <a:srgbClr val="000000">
                      <a:alpha val="43137"/>
                    </a:srgbClr>
                  </a:outerShdw>
                </a:effectLst>
                <a:latin typeface="Arial Black" pitchFamily="34" charset="0"/>
              </a:rPr>
              <a:t> Example 1b </a:t>
            </a:r>
            <a:endParaRPr lang="en-US" altLang="en-US" sz="2600" u="sng" dirty="0">
              <a:solidFill>
                <a:srgbClr val="FFFF00"/>
              </a:solidFill>
              <a:effectLst>
                <a:outerShdw blurRad="38100" dist="38100" dir="2700000" algn="tl">
                  <a:srgbClr val="000000">
                    <a:alpha val="43137"/>
                  </a:srgbClr>
                </a:outerShdw>
              </a:effectLst>
              <a:latin typeface="Arial MT Bl" charset="0"/>
            </a:endParaRPr>
          </a:p>
        </p:txBody>
      </p:sp>
      <p:sp>
        <p:nvSpPr>
          <p:cNvPr id="37891" name="Rectangle 3"/>
          <p:cNvSpPr>
            <a:spLocks noChangeArrowheads="1"/>
          </p:cNvSpPr>
          <p:nvPr/>
        </p:nvSpPr>
        <p:spPr bwMode="auto">
          <a:xfrm>
            <a:off x="152400" y="533400"/>
            <a:ext cx="8763000" cy="1187450"/>
          </a:xfrm>
          <a:prstGeom prst="rect">
            <a:avLst/>
          </a:prstGeom>
          <a:noFill/>
          <a:ln w="9525">
            <a:noFill/>
            <a:miter lim="800000"/>
            <a:headEnd/>
            <a:tailEnd/>
          </a:ln>
          <a:effectLst/>
        </p:spPr>
        <p:txBody>
          <a:bodyPr>
            <a:spAutoFit/>
          </a:bodyPr>
          <a:lstStyle/>
          <a:p>
            <a:r>
              <a:rPr lang="en-US" b="1" dirty="0"/>
              <a:t>Find the number of vertices, edges, and faces of the polyhedron. Use your results to verify Euler’s formula.</a:t>
            </a:r>
          </a:p>
        </p:txBody>
      </p:sp>
      <p:pic>
        <p:nvPicPr>
          <p:cNvPr id="37893" name="Picture 5"/>
          <p:cNvPicPr>
            <a:picLocks noChangeAspect="1" noChangeArrowheads="1"/>
          </p:cNvPicPr>
          <p:nvPr/>
        </p:nvPicPr>
        <p:blipFill>
          <a:blip r:embed="rId2" cstate="print"/>
          <a:srcRect/>
          <a:stretch>
            <a:fillRect/>
          </a:stretch>
        </p:blipFill>
        <p:spPr bwMode="auto">
          <a:xfrm>
            <a:off x="152400" y="1828800"/>
            <a:ext cx="3390900" cy="2216150"/>
          </a:xfrm>
          <a:prstGeom prst="rect">
            <a:avLst/>
          </a:prstGeom>
          <a:noFill/>
          <a:ln w="9525">
            <a:noFill/>
            <a:miter lim="800000"/>
            <a:headEnd/>
            <a:tailEnd/>
          </a:ln>
          <a:effectLst/>
        </p:spPr>
      </p:pic>
      <p:sp>
        <p:nvSpPr>
          <p:cNvPr id="37895" name="Rectangle 7"/>
          <p:cNvSpPr>
            <a:spLocks noChangeArrowheads="1"/>
          </p:cNvSpPr>
          <p:nvPr/>
        </p:nvSpPr>
        <p:spPr bwMode="auto">
          <a:xfrm>
            <a:off x="3657600" y="1905000"/>
            <a:ext cx="4572000" cy="457200"/>
          </a:xfrm>
          <a:prstGeom prst="rect">
            <a:avLst/>
          </a:prstGeom>
          <a:noFill/>
          <a:ln w="9525">
            <a:noFill/>
            <a:miter lim="800000"/>
            <a:headEnd/>
            <a:tailEnd/>
          </a:ln>
          <a:effectLst/>
        </p:spPr>
        <p:txBody>
          <a:bodyPr>
            <a:spAutoFit/>
          </a:bodyPr>
          <a:lstStyle/>
          <a:p>
            <a:r>
              <a:rPr lang="en-US" i="1"/>
              <a:t>V </a:t>
            </a:r>
            <a:r>
              <a:rPr lang="en-US"/>
              <a:t>= 7, </a:t>
            </a:r>
            <a:r>
              <a:rPr lang="en-US" i="1"/>
              <a:t>E </a:t>
            </a:r>
            <a:r>
              <a:rPr lang="en-US"/>
              <a:t>= 12, </a:t>
            </a:r>
            <a:r>
              <a:rPr lang="en-US" i="1"/>
              <a:t>F </a:t>
            </a:r>
            <a:r>
              <a:rPr lang="en-US"/>
              <a:t>= 7</a:t>
            </a:r>
            <a:r>
              <a:rPr lang="en-US" b="1"/>
              <a:t> </a:t>
            </a:r>
          </a:p>
        </p:txBody>
      </p:sp>
      <p:sp>
        <p:nvSpPr>
          <p:cNvPr id="37897" name="Rectangle 9"/>
          <p:cNvSpPr>
            <a:spLocks noChangeArrowheads="1"/>
          </p:cNvSpPr>
          <p:nvPr/>
        </p:nvSpPr>
        <p:spPr bwMode="auto">
          <a:xfrm>
            <a:off x="6324600" y="2286000"/>
            <a:ext cx="2004075" cy="830997"/>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dirty="0">
                <a:solidFill>
                  <a:srgbClr val="000099"/>
                </a:solidFill>
              </a:rPr>
              <a:t>Use Euler’s </a:t>
            </a:r>
            <a:endParaRPr lang="en-US" i="1" dirty="0" smtClean="0">
              <a:solidFill>
                <a:srgbClr val="000099"/>
              </a:solidFill>
            </a:endParaRPr>
          </a:p>
          <a:p>
            <a:pPr>
              <a:tabLst>
                <a:tab pos="457200" algn="l"/>
                <a:tab pos="914400" algn="l"/>
                <a:tab pos="1371600" algn="l"/>
                <a:tab pos="1828800" algn="l"/>
                <a:tab pos="2286000" algn="l"/>
                <a:tab pos="2743200" algn="l"/>
                <a:tab pos="3200400" algn="l"/>
                <a:tab pos="3657600" algn="l"/>
                <a:tab pos="4114800" algn="l"/>
                <a:tab pos="4978400" algn="l"/>
              </a:tabLst>
            </a:pPr>
            <a:r>
              <a:rPr lang="en-US" i="1" dirty="0" smtClean="0">
                <a:solidFill>
                  <a:srgbClr val="000099"/>
                </a:solidFill>
              </a:rPr>
              <a:t>Formula</a:t>
            </a:r>
            <a:r>
              <a:rPr lang="en-US" i="1" dirty="0">
                <a:solidFill>
                  <a:srgbClr val="000099"/>
                </a:solidFill>
              </a:rPr>
              <a:t>.</a:t>
            </a:r>
          </a:p>
        </p:txBody>
      </p:sp>
      <p:sp>
        <p:nvSpPr>
          <p:cNvPr id="37898" name="Rectangle 10"/>
          <p:cNvSpPr>
            <a:spLocks noChangeArrowheads="1"/>
          </p:cNvSpPr>
          <p:nvPr/>
        </p:nvSpPr>
        <p:spPr bwMode="auto">
          <a:xfrm>
            <a:off x="6324600" y="3124200"/>
            <a:ext cx="1638300" cy="457200"/>
          </a:xfrm>
          <a:prstGeom prst="rect">
            <a:avLst/>
          </a:prstGeom>
          <a:noFill/>
          <a:ln w="9525">
            <a:noFill/>
            <a:miter lim="800000"/>
            <a:headEnd/>
            <a:tailEnd/>
          </a:ln>
          <a:effectLst/>
        </p:spPr>
        <p:txBody>
          <a:bodyPr wrap="none" anchor="ctr">
            <a:spAutoFit/>
          </a:bodyPr>
          <a:lstStyle/>
          <a:p>
            <a:r>
              <a:rPr lang="en-US" i="1" dirty="0">
                <a:solidFill>
                  <a:srgbClr val="000099"/>
                </a:solidFill>
              </a:rPr>
              <a:t>Simplify.</a:t>
            </a:r>
            <a:r>
              <a:rPr lang="en-US" dirty="0">
                <a:solidFill>
                  <a:srgbClr val="000099"/>
                </a:solidFill>
              </a:rPr>
              <a:t> </a:t>
            </a:r>
          </a:p>
        </p:txBody>
      </p:sp>
      <p:sp>
        <p:nvSpPr>
          <p:cNvPr id="37899" name="Text Box 11"/>
          <p:cNvSpPr txBox="1">
            <a:spLocks noChangeArrowheads="1"/>
          </p:cNvSpPr>
          <p:nvPr/>
        </p:nvSpPr>
        <p:spPr bwMode="auto">
          <a:xfrm>
            <a:off x="5105400" y="3124200"/>
            <a:ext cx="1143000" cy="457200"/>
          </a:xfrm>
          <a:prstGeom prst="rect">
            <a:avLst/>
          </a:prstGeom>
          <a:noFill/>
          <a:ln w="9525">
            <a:noFill/>
            <a:miter lim="800000"/>
            <a:headEnd/>
            <a:tailEnd/>
          </a:ln>
          <a:effectLst/>
        </p:spPr>
        <p:txBody>
          <a:bodyPr>
            <a:spAutoFit/>
          </a:bodyPr>
          <a:lstStyle/>
          <a:p>
            <a:pPr>
              <a:spcBef>
                <a:spcPct val="50000"/>
              </a:spcBef>
            </a:pPr>
            <a:r>
              <a:rPr lang="en-US"/>
              <a:t>2 = 2</a:t>
            </a:r>
          </a:p>
        </p:txBody>
      </p:sp>
      <p:grpSp>
        <p:nvGrpSpPr>
          <p:cNvPr id="2" name="Group 13"/>
          <p:cNvGrpSpPr>
            <a:grpSpLocks/>
          </p:cNvGrpSpPr>
          <p:nvPr/>
        </p:nvGrpSpPr>
        <p:grpSpPr bwMode="auto">
          <a:xfrm>
            <a:off x="3657600" y="2362200"/>
            <a:ext cx="4572000" cy="533400"/>
            <a:chOff x="2016" y="2112"/>
            <a:chExt cx="2880" cy="336"/>
          </a:xfrm>
        </p:grpSpPr>
        <p:sp>
          <p:nvSpPr>
            <p:cNvPr id="37896" name="Rectangle 8"/>
            <p:cNvSpPr>
              <a:spLocks noChangeArrowheads="1"/>
            </p:cNvSpPr>
            <p:nvPr/>
          </p:nvSpPr>
          <p:spPr bwMode="auto">
            <a:xfrm>
              <a:off x="2016" y="2160"/>
              <a:ext cx="2880" cy="288"/>
            </a:xfrm>
            <a:prstGeom prst="rect">
              <a:avLst/>
            </a:prstGeom>
            <a:noFill/>
            <a:ln w="9525">
              <a:noFill/>
              <a:miter lim="800000"/>
              <a:headEnd/>
              <a:tailEnd/>
            </a:ln>
            <a:effectLst/>
          </p:spPr>
          <p:txBody>
            <a:bodyPr>
              <a:spAutoFit/>
            </a:bodyPr>
            <a:lstStyle/>
            <a:p>
              <a:r>
                <a:rPr lang="en-US" dirty="0"/>
                <a:t>7 – 12 + 7 = 2</a:t>
              </a:r>
            </a:p>
          </p:txBody>
        </p:sp>
        <p:sp>
          <p:nvSpPr>
            <p:cNvPr id="37900" name="Text Box 12"/>
            <p:cNvSpPr txBox="1">
              <a:spLocks noChangeArrowheads="1"/>
            </p:cNvSpPr>
            <p:nvPr/>
          </p:nvSpPr>
          <p:spPr bwMode="auto">
            <a:xfrm>
              <a:off x="3168" y="2112"/>
              <a:ext cx="192" cy="192"/>
            </a:xfrm>
            <a:prstGeom prst="rect">
              <a:avLst/>
            </a:prstGeom>
            <a:noFill/>
            <a:ln w="9525">
              <a:noFill/>
              <a:miter lim="800000"/>
              <a:headEnd/>
              <a:tailEnd/>
            </a:ln>
            <a:effectLst/>
          </p:spPr>
          <p:txBody>
            <a:bodyPr>
              <a:spAutoFit/>
            </a:bodyPr>
            <a:lstStyle/>
            <a:p>
              <a:pPr>
                <a:spcBef>
                  <a:spcPct val="50000"/>
                </a:spcBef>
              </a:pPr>
              <a:r>
                <a:rPr lang="en-US" sz="1400">
                  <a:solidFill>
                    <a:srgbClr val="000099"/>
                  </a:solidFill>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dissolve">
                                      <p:cBhvr>
                                        <p:cTn id="7" dur="500"/>
                                        <p:tgtEl>
                                          <p:spTgt spid="378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7"/>
                                        </p:tgtEl>
                                        <p:attrNameLst>
                                          <p:attrName>style.visibility</p:attrName>
                                        </p:attrNameLst>
                                      </p:cBhvr>
                                      <p:to>
                                        <p:strVal val="visible"/>
                                      </p:to>
                                    </p:set>
                                    <p:animEffect transition="in" filter="dissolve">
                                      <p:cBhvr>
                                        <p:cTn id="12" dur="500"/>
                                        <p:tgtEl>
                                          <p:spTgt spid="3789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8"/>
                                        </p:tgtEl>
                                        <p:attrNameLst>
                                          <p:attrName>style.visibility</p:attrName>
                                        </p:attrNameLst>
                                      </p:cBhvr>
                                      <p:to>
                                        <p:strVal val="visible"/>
                                      </p:to>
                                    </p:set>
                                    <p:animEffect transition="in" filter="dissolve">
                                      <p:cBhvr>
                                        <p:cTn id="22" dur="500"/>
                                        <p:tgtEl>
                                          <p:spTgt spid="3789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9"/>
                                        </p:tgtEl>
                                        <p:attrNameLst>
                                          <p:attrName>style.visibility</p:attrName>
                                        </p:attrNameLst>
                                      </p:cBhvr>
                                      <p:to>
                                        <p:strVal val="visible"/>
                                      </p:to>
                                    </p:set>
                                    <p:animEffect transition="in" filter="dissolve">
                                      <p:cBhvr>
                                        <p:cTn id="27" dur="5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37897" grpId="0"/>
      <p:bldP spid="37898" grpId="0"/>
      <p:bldP spid="378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8" name="Rectangle 14"/>
          <p:cNvSpPr>
            <a:spLocks noChangeArrowheads="1"/>
          </p:cNvSpPr>
          <p:nvPr/>
        </p:nvSpPr>
        <p:spPr bwMode="auto">
          <a:xfrm>
            <a:off x="381000" y="1905000"/>
            <a:ext cx="8382000" cy="2438400"/>
          </a:xfrm>
          <a:prstGeom prst="rect">
            <a:avLst/>
          </a:prstGeom>
          <a:noFill/>
          <a:ln w="28575">
            <a:solidFill>
              <a:srgbClr val="DBDBDB"/>
            </a:solidFill>
            <a:miter lim="800000"/>
            <a:headEnd/>
            <a:tailEnd/>
          </a:ln>
          <a:effectLst/>
        </p:spPr>
        <p:txBody>
          <a:bodyPr/>
          <a:lstStyle/>
          <a:p>
            <a:pPr>
              <a:spcBef>
                <a:spcPct val="20000"/>
              </a:spcBef>
            </a:pPr>
            <a:r>
              <a:rPr lang="en-US" altLang="en-US" sz="3200"/>
              <a:t>Classify three-dimensional figures according to their properties.</a:t>
            </a:r>
          </a:p>
          <a:p>
            <a:pPr>
              <a:spcBef>
                <a:spcPct val="20000"/>
              </a:spcBef>
            </a:pPr>
            <a:endParaRPr lang="en-US" altLang="en-US" sz="1000"/>
          </a:p>
          <a:p>
            <a:pPr>
              <a:spcBef>
                <a:spcPct val="20000"/>
              </a:spcBef>
            </a:pPr>
            <a:r>
              <a:rPr lang="en-US" altLang="en-US" sz="3200"/>
              <a:t>Use nets and cross sections to analyze three-dimensional figures.</a:t>
            </a:r>
            <a:r>
              <a:rPr lang="en-US" altLang="en-US" sz="3200">
                <a:latin typeface="Arial" charset="0"/>
              </a:rPr>
              <a:t> </a:t>
            </a:r>
          </a:p>
        </p:txBody>
      </p:sp>
      <p:sp>
        <p:nvSpPr>
          <p:cNvPr id="11279" name="Rectangle 15"/>
          <p:cNvSpPr>
            <a:spLocks noChangeArrowheads="1"/>
          </p:cNvSpPr>
          <p:nvPr/>
        </p:nvSpPr>
        <p:spPr bwMode="auto">
          <a:xfrm>
            <a:off x="0" y="1219200"/>
            <a:ext cx="9144000" cy="685800"/>
          </a:xfrm>
          <a:prstGeom prst="rect">
            <a:avLst/>
          </a:prstGeom>
          <a:noFill/>
          <a:ln w="9525">
            <a:noFill/>
            <a:miter lim="800000"/>
            <a:headEnd/>
            <a:tailEnd/>
          </a:ln>
          <a:effectLst/>
        </p:spPr>
        <p:txBody>
          <a:bodyPr anchor="ctr"/>
          <a:lstStyle/>
          <a:p>
            <a:pPr algn="ctr"/>
            <a:r>
              <a:rPr lang="en-US" altLang="en-US" sz="3600" i="1">
                <a:solidFill>
                  <a:srgbClr val="FF6600"/>
                </a:solidFill>
                <a:latin typeface="Arial Black" pitchFamily="34" charset="0"/>
              </a:rPr>
              <a:t>Objectives</a:t>
            </a:r>
            <a:endParaRPr lang="en-US" altLang="en-US" sz="3600" i="1">
              <a:solidFill>
                <a:srgbClr val="FF66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78">
                                            <p:txEl>
                                              <p:pRg st="0" end="0"/>
                                            </p:txEl>
                                          </p:spTgt>
                                        </p:tgtEl>
                                        <p:attrNameLst>
                                          <p:attrName>style.visibility</p:attrName>
                                        </p:attrNameLst>
                                      </p:cBhvr>
                                      <p:to>
                                        <p:strVal val="visible"/>
                                      </p:to>
                                    </p:set>
                                    <p:animEffect transition="in" filter="wipe(left)">
                                      <p:cBhvr>
                                        <p:cTn id="7" dur="500"/>
                                        <p:tgtEl>
                                          <p:spTgt spid="1127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278">
                                            <p:txEl>
                                              <p:pRg st="2" end="2"/>
                                            </p:txEl>
                                          </p:spTgt>
                                        </p:tgtEl>
                                        <p:attrNameLst>
                                          <p:attrName>style.visibility</p:attrName>
                                        </p:attrNameLst>
                                      </p:cBhvr>
                                      <p:to>
                                        <p:strVal val="visible"/>
                                      </p:to>
                                    </p:set>
                                    <p:animEffect transition="in" filter="wipe(left)">
                                      <p:cBhvr>
                                        <p:cTn id="11" dur="500"/>
                                        <p:tgtEl>
                                          <p:spTgt spid="112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28600" y="0"/>
            <a:ext cx="8610600" cy="2062103"/>
          </a:xfrm>
          <a:prstGeom prst="rect">
            <a:avLst/>
          </a:prstGeom>
          <a:noFill/>
          <a:ln w="9525">
            <a:noFill/>
            <a:miter lim="800000"/>
            <a:headEnd/>
            <a:tailEnd/>
          </a:ln>
          <a:effectLst/>
        </p:spPr>
        <p:txBody>
          <a:bodyPr>
            <a:spAutoFit/>
          </a:bodyPr>
          <a:lstStyle/>
          <a:p>
            <a:r>
              <a:rPr lang="en-US" dirty="0"/>
              <a:t>A diagonal of a three-dimensional figure connects</a:t>
            </a:r>
          </a:p>
          <a:p>
            <a:r>
              <a:rPr lang="en-US" dirty="0"/>
              <a:t>two vertices of two different faces. Diagonal </a:t>
            </a:r>
            <a:r>
              <a:rPr lang="en-US" b="1" i="1" dirty="0">
                <a:solidFill>
                  <a:srgbClr val="FF0000"/>
                </a:solidFill>
              </a:rPr>
              <a:t>d</a:t>
            </a:r>
          </a:p>
          <a:p>
            <a:r>
              <a:rPr lang="en-US" dirty="0"/>
              <a:t>of a rectangular prism is shown in the diagram.</a:t>
            </a:r>
          </a:p>
          <a:p>
            <a:r>
              <a:rPr lang="en-US" dirty="0"/>
              <a:t>By the Pythagorean Theorem, </a:t>
            </a:r>
            <a:r>
              <a:rPr lang="en-US" i="1" dirty="0"/>
              <a:t> </a:t>
            </a:r>
            <a:r>
              <a:rPr lang="en-US" sz="2800" i="1" dirty="0" smtClean="0">
                <a:latin typeface="Brush Script MT" pitchFamily="66" charset="0"/>
              </a:rPr>
              <a:t>l</a:t>
            </a:r>
            <a:r>
              <a:rPr lang="en-US" i="1" baseline="30000" dirty="0" smtClean="0"/>
              <a:t>2</a:t>
            </a:r>
            <a:r>
              <a:rPr lang="en-US" dirty="0" smtClean="0"/>
              <a:t> </a:t>
            </a:r>
            <a:r>
              <a:rPr lang="en-US" dirty="0"/>
              <a:t>+ </a:t>
            </a:r>
            <a:r>
              <a:rPr lang="en-US" i="1" dirty="0"/>
              <a:t>w</a:t>
            </a:r>
            <a:r>
              <a:rPr lang="en-US" baseline="30000" dirty="0"/>
              <a:t>2</a:t>
            </a:r>
            <a:r>
              <a:rPr lang="en-US" dirty="0"/>
              <a:t> = </a:t>
            </a:r>
            <a:r>
              <a:rPr lang="en-US" b="1" i="1" dirty="0">
                <a:solidFill>
                  <a:srgbClr val="006699"/>
                </a:solidFill>
              </a:rPr>
              <a:t>x</a:t>
            </a:r>
            <a:r>
              <a:rPr lang="en-US" baseline="30000" dirty="0"/>
              <a:t>2</a:t>
            </a:r>
            <a:r>
              <a:rPr lang="en-US" dirty="0"/>
              <a:t>, and</a:t>
            </a:r>
          </a:p>
          <a:p>
            <a:r>
              <a:rPr lang="en-US" b="1" i="1" dirty="0">
                <a:solidFill>
                  <a:srgbClr val="006699"/>
                </a:solidFill>
              </a:rPr>
              <a:t>x</a:t>
            </a:r>
            <a:r>
              <a:rPr lang="en-US" baseline="30000" dirty="0"/>
              <a:t>2</a:t>
            </a:r>
            <a:r>
              <a:rPr lang="en-US" dirty="0"/>
              <a:t> + </a:t>
            </a:r>
            <a:r>
              <a:rPr lang="en-US" i="1" dirty="0"/>
              <a:t>h</a:t>
            </a:r>
            <a:r>
              <a:rPr lang="en-US" baseline="30000" dirty="0"/>
              <a:t>2</a:t>
            </a:r>
            <a:r>
              <a:rPr lang="en-US" dirty="0"/>
              <a:t> = </a:t>
            </a:r>
            <a:r>
              <a:rPr lang="en-US" b="1" i="1" dirty="0">
                <a:solidFill>
                  <a:srgbClr val="FF0000"/>
                </a:solidFill>
              </a:rPr>
              <a:t>d</a:t>
            </a:r>
            <a:r>
              <a:rPr lang="en-US" baseline="30000" dirty="0"/>
              <a:t>2</a:t>
            </a:r>
            <a:r>
              <a:rPr lang="en-US" dirty="0"/>
              <a:t>. Using substitution, </a:t>
            </a:r>
            <a:r>
              <a:rPr lang="en-US" i="1" dirty="0"/>
              <a:t> </a:t>
            </a:r>
            <a:r>
              <a:rPr lang="en-US" sz="2800" i="1" dirty="0" smtClean="0">
                <a:latin typeface="Brush Script MT" pitchFamily="66" charset="0"/>
              </a:rPr>
              <a:t>l</a:t>
            </a:r>
            <a:r>
              <a:rPr lang="en-US" baseline="30000" dirty="0" smtClean="0"/>
              <a:t>2</a:t>
            </a:r>
            <a:r>
              <a:rPr lang="en-US" dirty="0" smtClean="0"/>
              <a:t> </a:t>
            </a:r>
            <a:r>
              <a:rPr lang="en-US" dirty="0"/>
              <a:t>+ </a:t>
            </a:r>
            <a:r>
              <a:rPr lang="en-US" i="1" dirty="0"/>
              <a:t>w</a:t>
            </a:r>
            <a:r>
              <a:rPr lang="en-US" baseline="30000" dirty="0"/>
              <a:t>2</a:t>
            </a:r>
            <a:r>
              <a:rPr lang="en-US" dirty="0"/>
              <a:t> + </a:t>
            </a:r>
            <a:r>
              <a:rPr lang="en-US" i="1" dirty="0"/>
              <a:t>h</a:t>
            </a:r>
            <a:r>
              <a:rPr lang="en-US" baseline="30000" dirty="0"/>
              <a:t>2</a:t>
            </a:r>
            <a:r>
              <a:rPr lang="en-US" dirty="0"/>
              <a:t> = </a:t>
            </a:r>
            <a:r>
              <a:rPr lang="en-US" b="1" i="1" dirty="0">
                <a:solidFill>
                  <a:srgbClr val="FF0000"/>
                </a:solidFill>
              </a:rPr>
              <a:t>d</a:t>
            </a:r>
            <a:r>
              <a:rPr lang="en-US" baseline="30000" dirty="0"/>
              <a:t>2</a:t>
            </a:r>
            <a:r>
              <a:rPr lang="en-US" dirty="0"/>
              <a:t>.</a:t>
            </a:r>
          </a:p>
        </p:txBody>
      </p:sp>
      <p:pic>
        <p:nvPicPr>
          <p:cNvPr id="33796" name="Picture 4"/>
          <p:cNvPicPr>
            <a:picLocks noChangeAspect="1" noChangeArrowheads="1"/>
          </p:cNvPicPr>
          <p:nvPr/>
        </p:nvPicPr>
        <p:blipFill>
          <a:blip r:embed="rId2" cstate="print"/>
          <a:srcRect/>
          <a:stretch>
            <a:fillRect/>
          </a:stretch>
        </p:blipFill>
        <p:spPr bwMode="auto">
          <a:xfrm>
            <a:off x="1066800" y="2057400"/>
            <a:ext cx="6703520" cy="32766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3796"/>
                                        </p:tgtEl>
                                        <p:attrNameLst>
                                          <p:attrName>style.visibility</p:attrName>
                                        </p:attrNameLst>
                                      </p:cBhvr>
                                      <p:to>
                                        <p:strVal val="visible"/>
                                      </p:to>
                                    </p:set>
                                    <p:animEffect transition="in" filter="dissolve">
                                      <p:cBhvr>
                                        <p:cTn id="11"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1989" name="Picture 5"/>
          <p:cNvPicPr>
            <a:picLocks noChangeAspect="1" noChangeArrowheads="1"/>
          </p:cNvPicPr>
          <p:nvPr/>
        </p:nvPicPr>
        <p:blipFill>
          <a:blip r:embed="rId2" cstate="print"/>
          <a:srcRect/>
          <a:stretch>
            <a:fillRect/>
          </a:stretch>
        </p:blipFill>
        <p:spPr bwMode="auto">
          <a:xfrm>
            <a:off x="0" y="0"/>
            <a:ext cx="9144000" cy="1676400"/>
          </a:xfrm>
          <a:prstGeom prst="rect">
            <a:avLst/>
          </a:prstGeom>
          <a:noFill/>
          <a:ln w="9525">
            <a:noFill/>
            <a:miter lim="800000"/>
            <a:headEnd/>
            <a:tailEnd/>
          </a:ln>
          <a:effectLst/>
        </p:spPr>
      </p:pic>
      <p:pic>
        <p:nvPicPr>
          <p:cNvPr id="3" name="Picture 4"/>
          <p:cNvPicPr>
            <a:picLocks noChangeAspect="1" noChangeArrowheads="1"/>
          </p:cNvPicPr>
          <p:nvPr/>
        </p:nvPicPr>
        <p:blipFill>
          <a:blip r:embed="rId3" cstate="print"/>
          <a:srcRect/>
          <a:stretch>
            <a:fillRect/>
          </a:stretch>
        </p:blipFill>
        <p:spPr bwMode="auto">
          <a:xfrm>
            <a:off x="1066800" y="2057400"/>
            <a:ext cx="6703520" cy="32766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4336"/>
            <a:ext cx="9144000" cy="830997"/>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b="1" u="sng" dirty="0">
                <a:solidFill>
                  <a:srgbClr val="FFFF00"/>
                </a:solidFill>
                <a:effectLst>
                  <a:outerShdw blurRad="38100" dist="38100" dir="2700000" algn="tl">
                    <a:srgbClr val="000000">
                      <a:alpha val="43137"/>
                    </a:srgbClr>
                  </a:outerShdw>
                </a:effectLst>
                <a:latin typeface="Arial Black" pitchFamily="34" charset="0"/>
              </a:rPr>
              <a:t>Example 2A: Using the Pythagorean Theorem in Three Dimensions</a:t>
            </a:r>
          </a:p>
        </p:txBody>
      </p:sp>
      <p:sp>
        <p:nvSpPr>
          <p:cNvPr id="30723" name="Rectangle 3"/>
          <p:cNvSpPr>
            <a:spLocks noChangeArrowheads="1"/>
          </p:cNvSpPr>
          <p:nvPr/>
        </p:nvSpPr>
        <p:spPr bwMode="auto">
          <a:xfrm>
            <a:off x="0" y="914400"/>
            <a:ext cx="7469188"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dirty="0"/>
              <a:t>Find the unknown dimension in the figure.</a:t>
            </a:r>
          </a:p>
        </p:txBody>
      </p:sp>
      <p:sp>
        <p:nvSpPr>
          <p:cNvPr id="30724" name="Rectangle 4"/>
          <p:cNvSpPr>
            <a:spLocks noChangeArrowheads="1"/>
          </p:cNvSpPr>
          <p:nvPr/>
        </p:nvSpPr>
        <p:spPr bwMode="auto">
          <a:xfrm>
            <a:off x="0" y="1295400"/>
            <a:ext cx="8610600" cy="822325"/>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dirty="0"/>
              <a:t>the length of the diagonal of a 6 cm by 8 cm by 10 cm rectangular prism</a:t>
            </a:r>
          </a:p>
        </p:txBody>
      </p:sp>
      <p:sp>
        <p:nvSpPr>
          <p:cNvPr id="30732" name="Text Box 12"/>
          <p:cNvSpPr txBox="1">
            <a:spLocks noChangeArrowheads="1"/>
          </p:cNvSpPr>
          <p:nvPr/>
        </p:nvSpPr>
        <p:spPr bwMode="auto">
          <a:xfrm>
            <a:off x="3581400" y="2286000"/>
            <a:ext cx="5181600" cy="954107"/>
          </a:xfrm>
          <a:prstGeom prst="rect">
            <a:avLst/>
          </a:prstGeom>
          <a:noFill/>
          <a:ln w="9525">
            <a:noFill/>
            <a:miter lim="800000"/>
            <a:headEnd/>
            <a:tailEnd/>
          </a:ln>
          <a:effectLst/>
        </p:spPr>
        <p:txBody>
          <a:bodyPr>
            <a:spAutoFit/>
          </a:bodyPr>
          <a:lstStyle/>
          <a:p>
            <a:pPr>
              <a:spcBef>
                <a:spcPct val="50000"/>
              </a:spcBef>
            </a:pPr>
            <a:r>
              <a:rPr lang="en-US" i="1" dirty="0">
                <a:solidFill>
                  <a:srgbClr val="000099"/>
                </a:solidFill>
              </a:rPr>
              <a:t>Substitute 6 for </a:t>
            </a:r>
            <a:r>
              <a:rPr lang="en-US" sz="3200" i="1" dirty="0">
                <a:solidFill>
                  <a:srgbClr val="000099"/>
                </a:solidFill>
                <a:latin typeface="Brush Script MT" pitchFamily="66" charset="0"/>
              </a:rPr>
              <a:t>l</a:t>
            </a:r>
            <a:r>
              <a:rPr lang="en-US" i="1" dirty="0">
                <a:solidFill>
                  <a:srgbClr val="000099"/>
                </a:solidFill>
              </a:rPr>
              <a:t>, 8 for w, and 10 for h.</a:t>
            </a:r>
          </a:p>
        </p:txBody>
      </p:sp>
      <p:sp>
        <p:nvSpPr>
          <p:cNvPr id="30733" name="Rectangle 13"/>
          <p:cNvSpPr>
            <a:spLocks noChangeArrowheads="1"/>
          </p:cNvSpPr>
          <p:nvPr/>
        </p:nvSpPr>
        <p:spPr bwMode="auto">
          <a:xfrm>
            <a:off x="3810000" y="3429000"/>
            <a:ext cx="1638300" cy="457200"/>
          </a:xfrm>
          <a:prstGeom prst="rect">
            <a:avLst/>
          </a:prstGeom>
          <a:noFill/>
          <a:ln w="9525">
            <a:noFill/>
            <a:miter lim="800000"/>
            <a:headEnd/>
            <a:tailEnd/>
          </a:ln>
          <a:effectLst/>
        </p:spPr>
        <p:txBody>
          <a:bodyPr wrap="none" anchor="ctr">
            <a:spAutoFit/>
          </a:bodyPr>
          <a:lstStyle/>
          <a:p>
            <a:r>
              <a:rPr lang="en-US" i="1" dirty="0">
                <a:solidFill>
                  <a:srgbClr val="000099"/>
                </a:solidFill>
              </a:rPr>
              <a:t>Simplify.</a:t>
            </a:r>
            <a:r>
              <a:rPr lang="en-US" dirty="0">
                <a:solidFill>
                  <a:srgbClr val="000099"/>
                </a:solidFill>
              </a:rPr>
              <a:t> </a:t>
            </a:r>
          </a:p>
        </p:txBody>
      </p:sp>
      <p:pic>
        <p:nvPicPr>
          <p:cNvPr id="30734" name="Picture 14" descr="1"/>
          <p:cNvPicPr>
            <a:picLocks noChangeAspect="1" noChangeArrowheads="1"/>
          </p:cNvPicPr>
          <p:nvPr/>
        </p:nvPicPr>
        <p:blipFill>
          <a:blip r:embed="rId2" cstate="print"/>
          <a:srcRect/>
          <a:stretch>
            <a:fillRect/>
          </a:stretch>
        </p:blipFill>
        <p:spPr bwMode="auto">
          <a:xfrm>
            <a:off x="533399" y="2286000"/>
            <a:ext cx="2895601" cy="497336"/>
          </a:xfrm>
          <a:prstGeom prst="rect">
            <a:avLst/>
          </a:prstGeom>
          <a:noFill/>
        </p:spPr>
      </p:pic>
      <p:pic>
        <p:nvPicPr>
          <p:cNvPr id="30735" name="Picture 15" descr="83"/>
          <p:cNvPicPr>
            <a:picLocks noChangeAspect="1" noChangeArrowheads="1"/>
          </p:cNvPicPr>
          <p:nvPr/>
        </p:nvPicPr>
        <p:blipFill>
          <a:blip r:embed="rId3" cstate="print"/>
          <a:srcRect/>
          <a:stretch>
            <a:fillRect/>
          </a:stretch>
        </p:blipFill>
        <p:spPr bwMode="auto">
          <a:xfrm>
            <a:off x="762000" y="3428999"/>
            <a:ext cx="2743200" cy="475757"/>
          </a:xfrm>
          <a:prstGeom prst="rect">
            <a:avLst/>
          </a:prstGeom>
          <a:noFill/>
        </p:spPr>
      </p:pic>
      <p:pic>
        <p:nvPicPr>
          <p:cNvPr id="30736" name="Picture 16" descr="84"/>
          <p:cNvPicPr>
            <a:picLocks noChangeAspect="1" noChangeArrowheads="1"/>
          </p:cNvPicPr>
          <p:nvPr/>
        </p:nvPicPr>
        <p:blipFill>
          <a:blip r:embed="rId4" cstate="print"/>
          <a:srcRect/>
          <a:stretch>
            <a:fillRect/>
          </a:stretch>
        </p:blipFill>
        <p:spPr bwMode="auto">
          <a:xfrm>
            <a:off x="762000" y="4419600"/>
            <a:ext cx="2743200" cy="49962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dissolve">
                                      <p:cBhvr>
                                        <p:cTn id="7" dur="500"/>
                                        <p:tgtEl>
                                          <p:spTgt spid="30732"/>
                                        </p:tgtEl>
                                      </p:cBhvr>
                                    </p:animEffect>
                                  </p:childTnLst>
                                </p:cTn>
                              </p:par>
                              <p:par>
                                <p:cTn id="8" presetID="4" presetClass="entr" presetSubtype="16" fill="hold" nodeType="withEffect">
                                  <p:stCondLst>
                                    <p:cond delay="0"/>
                                  </p:stCondLst>
                                  <p:childTnLst>
                                    <p:set>
                                      <p:cBhvr>
                                        <p:cTn id="9" dur="1" fill="hold">
                                          <p:stCondLst>
                                            <p:cond delay="0"/>
                                          </p:stCondLst>
                                        </p:cTn>
                                        <p:tgtEl>
                                          <p:spTgt spid="30734"/>
                                        </p:tgtEl>
                                        <p:attrNameLst>
                                          <p:attrName>style.visibility</p:attrName>
                                        </p:attrNameLst>
                                      </p:cBhvr>
                                      <p:to>
                                        <p:strVal val="visible"/>
                                      </p:to>
                                    </p:set>
                                    <p:animEffect transition="in" filter="box(in)">
                                      <p:cBhvr>
                                        <p:cTn id="10" dur="500"/>
                                        <p:tgtEl>
                                          <p:spTgt spid="3073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736"/>
                                        </p:tgtEl>
                                        <p:attrNameLst>
                                          <p:attrName>style.visibility</p:attrName>
                                        </p:attrNameLst>
                                      </p:cBhvr>
                                      <p:to>
                                        <p:strVal val="visible"/>
                                      </p:to>
                                    </p:set>
                                    <p:animEffect transition="in" filter="dissolve">
                                      <p:cBhvr>
                                        <p:cTn id="15" dur="500"/>
                                        <p:tgtEl>
                                          <p:spTgt spid="30736"/>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30735"/>
                                        </p:tgtEl>
                                        <p:attrNameLst>
                                          <p:attrName>style.visibility</p:attrName>
                                        </p:attrNameLst>
                                      </p:cBhvr>
                                      <p:to>
                                        <p:strVal val="visible"/>
                                      </p:to>
                                    </p:set>
                                    <p:animEffect transition="in" filter="dissolve">
                                      <p:cBhvr>
                                        <p:cTn id="19" dur="500"/>
                                        <p:tgtEl>
                                          <p:spTgt spid="30735"/>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30733"/>
                                        </p:tgtEl>
                                        <p:attrNameLst>
                                          <p:attrName>style.visibility</p:attrName>
                                        </p:attrNameLst>
                                      </p:cBhvr>
                                      <p:to>
                                        <p:strVal val="visible"/>
                                      </p:to>
                                    </p:set>
                                    <p:animEffect transition="in" filter="dissolve">
                                      <p:cBhvr>
                                        <p:cTn id="23" dur="500"/>
                                        <p:tgtEl>
                                          <p:spTgt spid="30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p:bldP spid="3073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4336"/>
            <a:ext cx="9144000" cy="830997"/>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b="1" u="sng" dirty="0">
                <a:solidFill>
                  <a:srgbClr val="FFFF00"/>
                </a:solidFill>
                <a:effectLst>
                  <a:outerShdw blurRad="38100" dist="38100" dir="2700000" algn="tl">
                    <a:srgbClr val="000000">
                      <a:alpha val="43137"/>
                    </a:srgbClr>
                  </a:outerShdw>
                </a:effectLst>
                <a:latin typeface="Arial Black" pitchFamily="34" charset="0"/>
              </a:rPr>
              <a:t>Example 2B: Using the Pythagorean Theorem in Three Dimensions</a:t>
            </a:r>
          </a:p>
        </p:txBody>
      </p:sp>
      <p:sp>
        <p:nvSpPr>
          <p:cNvPr id="46083" name="Rectangle 3"/>
          <p:cNvSpPr>
            <a:spLocks noChangeArrowheads="1"/>
          </p:cNvSpPr>
          <p:nvPr/>
        </p:nvSpPr>
        <p:spPr bwMode="auto">
          <a:xfrm>
            <a:off x="0" y="914400"/>
            <a:ext cx="7469188"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dirty="0"/>
              <a:t>Find the unknown dimension in the figure.</a:t>
            </a:r>
          </a:p>
        </p:txBody>
      </p:sp>
      <p:sp>
        <p:nvSpPr>
          <p:cNvPr id="46084" name="Rectangle 4"/>
          <p:cNvSpPr>
            <a:spLocks noChangeArrowheads="1"/>
          </p:cNvSpPr>
          <p:nvPr/>
        </p:nvSpPr>
        <p:spPr bwMode="auto">
          <a:xfrm>
            <a:off x="0" y="1295400"/>
            <a:ext cx="8610600" cy="822325"/>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dirty="0"/>
              <a:t>the height of a rectangular prism with a 12 in. by 7 in. base and a 15 in. diagonal</a:t>
            </a:r>
          </a:p>
        </p:txBody>
      </p:sp>
      <p:sp>
        <p:nvSpPr>
          <p:cNvPr id="46089" name="Text Box 9"/>
          <p:cNvSpPr txBox="1">
            <a:spLocks noChangeArrowheads="1"/>
          </p:cNvSpPr>
          <p:nvPr/>
        </p:nvSpPr>
        <p:spPr bwMode="auto">
          <a:xfrm>
            <a:off x="152400" y="4343400"/>
            <a:ext cx="3733800" cy="457200"/>
          </a:xfrm>
          <a:prstGeom prst="rect">
            <a:avLst/>
          </a:prstGeom>
          <a:noFill/>
          <a:ln w="9525">
            <a:noFill/>
            <a:miter lim="800000"/>
            <a:headEnd/>
            <a:tailEnd/>
          </a:ln>
          <a:effectLst/>
        </p:spPr>
        <p:txBody>
          <a:bodyPr>
            <a:spAutoFit/>
          </a:bodyPr>
          <a:lstStyle/>
          <a:p>
            <a:pPr>
              <a:spcBef>
                <a:spcPct val="50000"/>
              </a:spcBef>
            </a:pPr>
            <a:r>
              <a:rPr lang="en-US" dirty="0"/>
              <a:t>225 = 144 + 49 + </a:t>
            </a:r>
            <a:r>
              <a:rPr lang="en-US" i="1" dirty="0"/>
              <a:t>h</a:t>
            </a:r>
            <a:r>
              <a:rPr lang="en-US" i="1" baseline="30000" dirty="0"/>
              <a:t>2</a:t>
            </a:r>
            <a:endParaRPr lang="en-US" i="1" dirty="0"/>
          </a:p>
        </p:txBody>
      </p:sp>
      <p:sp>
        <p:nvSpPr>
          <p:cNvPr id="46090" name="Text Box 10"/>
          <p:cNvSpPr txBox="1">
            <a:spLocks noChangeArrowheads="1"/>
          </p:cNvSpPr>
          <p:nvPr/>
        </p:nvSpPr>
        <p:spPr bwMode="auto">
          <a:xfrm>
            <a:off x="457200" y="4953000"/>
            <a:ext cx="3733800" cy="457200"/>
          </a:xfrm>
          <a:prstGeom prst="rect">
            <a:avLst/>
          </a:prstGeom>
          <a:noFill/>
          <a:ln w="9525">
            <a:noFill/>
            <a:miter lim="800000"/>
            <a:headEnd/>
            <a:tailEnd/>
          </a:ln>
          <a:effectLst/>
        </p:spPr>
        <p:txBody>
          <a:bodyPr>
            <a:spAutoFit/>
          </a:bodyPr>
          <a:lstStyle/>
          <a:p>
            <a:pPr>
              <a:spcBef>
                <a:spcPct val="50000"/>
              </a:spcBef>
            </a:pPr>
            <a:r>
              <a:rPr lang="en-US" i="1" dirty="0"/>
              <a:t>h</a:t>
            </a:r>
            <a:r>
              <a:rPr lang="en-US" i="1" baseline="30000" dirty="0"/>
              <a:t>2 </a:t>
            </a:r>
            <a:r>
              <a:rPr lang="en-US" dirty="0"/>
              <a:t>= 32</a:t>
            </a:r>
          </a:p>
        </p:txBody>
      </p:sp>
      <p:sp>
        <p:nvSpPr>
          <p:cNvPr id="46093" name="Rectangle 13"/>
          <p:cNvSpPr>
            <a:spLocks noChangeArrowheads="1"/>
          </p:cNvSpPr>
          <p:nvPr/>
        </p:nvSpPr>
        <p:spPr bwMode="auto">
          <a:xfrm>
            <a:off x="3429000" y="2281664"/>
            <a:ext cx="5181600" cy="830997"/>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dirty="0">
                <a:solidFill>
                  <a:srgbClr val="000099"/>
                </a:solidFill>
              </a:rPr>
              <a:t>Substitute 15 for d, 12 for l, and 7 for w.</a:t>
            </a:r>
          </a:p>
        </p:txBody>
      </p:sp>
      <p:sp>
        <p:nvSpPr>
          <p:cNvPr id="46094" name="Rectangle 14"/>
          <p:cNvSpPr>
            <a:spLocks noChangeArrowheads="1"/>
          </p:cNvSpPr>
          <p:nvPr/>
        </p:nvSpPr>
        <p:spPr bwMode="auto">
          <a:xfrm>
            <a:off x="3505200" y="3429000"/>
            <a:ext cx="5791200" cy="457200"/>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dirty="0">
                <a:solidFill>
                  <a:srgbClr val="000099"/>
                </a:solidFill>
              </a:rPr>
              <a:t>Square both sides of the equation.</a:t>
            </a:r>
          </a:p>
        </p:txBody>
      </p:sp>
      <p:sp>
        <p:nvSpPr>
          <p:cNvPr id="46095" name="Rectangle 15"/>
          <p:cNvSpPr>
            <a:spLocks noChangeArrowheads="1"/>
          </p:cNvSpPr>
          <p:nvPr/>
        </p:nvSpPr>
        <p:spPr bwMode="auto">
          <a:xfrm>
            <a:off x="3810000" y="4343400"/>
            <a:ext cx="5791200" cy="457200"/>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dirty="0">
                <a:solidFill>
                  <a:srgbClr val="000099"/>
                </a:solidFill>
              </a:rPr>
              <a:t>Simplify.</a:t>
            </a:r>
          </a:p>
        </p:txBody>
      </p:sp>
      <p:sp>
        <p:nvSpPr>
          <p:cNvPr id="46096" name="Rectangle 16"/>
          <p:cNvSpPr>
            <a:spLocks noChangeArrowheads="1"/>
          </p:cNvSpPr>
          <p:nvPr/>
        </p:nvSpPr>
        <p:spPr bwMode="auto">
          <a:xfrm>
            <a:off x="3810000" y="4953000"/>
            <a:ext cx="5791200" cy="457200"/>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dirty="0">
                <a:solidFill>
                  <a:srgbClr val="000099"/>
                </a:solidFill>
              </a:rPr>
              <a:t>Solve for h</a:t>
            </a:r>
            <a:r>
              <a:rPr lang="en-US" i="1" baseline="30000" dirty="0">
                <a:solidFill>
                  <a:srgbClr val="000099"/>
                </a:solidFill>
              </a:rPr>
              <a:t>2</a:t>
            </a:r>
            <a:r>
              <a:rPr lang="en-US" i="1" dirty="0">
                <a:solidFill>
                  <a:srgbClr val="000099"/>
                </a:solidFill>
              </a:rPr>
              <a:t>.</a:t>
            </a:r>
          </a:p>
        </p:txBody>
      </p:sp>
      <p:sp>
        <p:nvSpPr>
          <p:cNvPr id="46097" name="Rectangle 17"/>
          <p:cNvSpPr>
            <a:spLocks noChangeArrowheads="1"/>
          </p:cNvSpPr>
          <p:nvPr/>
        </p:nvSpPr>
        <p:spPr bwMode="auto">
          <a:xfrm>
            <a:off x="3352800" y="5638800"/>
            <a:ext cx="5791200" cy="457200"/>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dirty="0">
                <a:solidFill>
                  <a:srgbClr val="000099"/>
                </a:solidFill>
              </a:rPr>
              <a:t>Take the square root of both sides.</a:t>
            </a:r>
          </a:p>
        </p:txBody>
      </p:sp>
      <p:pic>
        <p:nvPicPr>
          <p:cNvPr id="46098" name="Picture 18" descr="85"/>
          <p:cNvPicPr>
            <a:picLocks noChangeAspect="1" noChangeArrowheads="1"/>
          </p:cNvPicPr>
          <p:nvPr/>
        </p:nvPicPr>
        <p:blipFill>
          <a:blip r:embed="rId2" cstate="print"/>
          <a:srcRect/>
          <a:stretch>
            <a:fillRect/>
          </a:stretch>
        </p:blipFill>
        <p:spPr bwMode="auto">
          <a:xfrm>
            <a:off x="304800" y="2438400"/>
            <a:ext cx="3000375" cy="495300"/>
          </a:xfrm>
          <a:prstGeom prst="rect">
            <a:avLst/>
          </a:prstGeom>
          <a:noFill/>
        </p:spPr>
      </p:pic>
      <p:pic>
        <p:nvPicPr>
          <p:cNvPr id="46099" name="Picture 19" descr="86"/>
          <p:cNvPicPr>
            <a:picLocks noChangeAspect="1" noChangeArrowheads="1"/>
          </p:cNvPicPr>
          <p:nvPr/>
        </p:nvPicPr>
        <p:blipFill>
          <a:blip r:embed="rId3" cstate="print"/>
          <a:srcRect/>
          <a:stretch>
            <a:fillRect/>
          </a:stretch>
        </p:blipFill>
        <p:spPr bwMode="auto">
          <a:xfrm>
            <a:off x="228600" y="3352800"/>
            <a:ext cx="3095625" cy="600075"/>
          </a:xfrm>
          <a:prstGeom prst="rect">
            <a:avLst/>
          </a:prstGeom>
          <a:noFill/>
        </p:spPr>
      </p:pic>
      <p:pic>
        <p:nvPicPr>
          <p:cNvPr id="46100" name="Picture 20" descr="87"/>
          <p:cNvPicPr>
            <a:picLocks noChangeAspect="1" noChangeArrowheads="1"/>
          </p:cNvPicPr>
          <p:nvPr/>
        </p:nvPicPr>
        <p:blipFill>
          <a:blip r:embed="rId4" cstate="print"/>
          <a:srcRect/>
          <a:stretch>
            <a:fillRect/>
          </a:stretch>
        </p:blipFill>
        <p:spPr bwMode="auto">
          <a:xfrm>
            <a:off x="304800" y="5562600"/>
            <a:ext cx="2676525" cy="5048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6093"/>
                                        </p:tgtEl>
                                        <p:attrNameLst>
                                          <p:attrName>style.visibility</p:attrName>
                                        </p:attrNameLst>
                                      </p:cBhvr>
                                      <p:to>
                                        <p:strVal val="visible"/>
                                      </p:to>
                                    </p:set>
                                    <p:animEffect transition="in" filter="dissolve">
                                      <p:cBhvr>
                                        <p:cTn id="7" dur="500"/>
                                        <p:tgtEl>
                                          <p:spTgt spid="46093"/>
                                        </p:tgtEl>
                                      </p:cBhvr>
                                    </p:animEffect>
                                  </p:childTnLst>
                                </p:cTn>
                              </p:par>
                              <p:par>
                                <p:cTn id="8" presetID="9" presetClass="entr" presetSubtype="0" fill="hold" nodeType="withEffect">
                                  <p:stCondLst>
                                    <p:cond delay="0"/>
                                  </p:stCondLst>
                                  <p:childTnLst>
                                    <p:set>
                                      <p:cBhvr>
                                        <p:cTn id="9" dur="1" fill="hold">
                                          <p:stCondLst>
                                            <p:cond delay="0"/>
                                          </p:stCondLst>
                                        </p:cTn>
                                        <p:tgtEl>
                                          <p:spTgt spid="46098"/>
                                        </p:tgtEl>
                                        <p:attrNameLst>
                                          <p:attrName>style.visibility</p:attrName>
                                        </p:attrNameLst>
                                      </p:cBhvr>
                                      <p:to>
                                        <p:strVal val="visible"/>
                                      </p:to>
                                    </p:set>
                                    <p:animEffect transition="in" filter="dissolve">
                                      <p:cBhvr>
                                        <p:cTn id="10" dur="500"/>
                                        <p:tgtEl>
                                          <p:spTgt spid="4609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6094"/>
                                        </p:tgtEl>
                                        <p:attrNameLst>
                                          <p:attrName>style.visibility</p:attrName>
                                        </p:attrNameLst>
                                      </p:cBhvr>
                                      <p:to>
                                        <p:strVal val="visible"/>
                                      </p:to>
                                    </p:set>
                                    <p:animEffect transition="in" filter="dissolve">
                                      <p:cBhvr>
                                        <p:cTn id="15" dur="500"/>
                                        <p:tgtEl>
                                          <p:spTgt spid="46094"/>
                                        </p:tgtEl>
                                      </p:cBhvr>
                                    </p:animEffect>
                                  </p:childTnLst>
                                </p:cTn>
                              </p:par>
                              <p:par>
                                <p:cTn id="16" presetID="9" presetClass="entr" presetSubtype="0" fill="hold" nodeType="withEffect">
                                  <p:stCondLst>
                                    <p:cond delay="0"/>
                                  </p:stCondLst>
                                  <p:childTnLst>
                                    <p:set>
                                      <p:cBhvr>
                                        <p:cTn id="17" dur="1" fill="hold">
                                          <p:stCondLst>
                                            <p:cond delay="0"/>
                                          </p:stCondLst>
                                        </p:cTn>
                                        <p:tgtEl>
                                          <p:spTgt spid="46099"/>
                                        </p:tgtEl>
                                        <p:attrNameLst>
                                          <p:attrName>style.visibility</p:attrName>
                                        </p:attrNameLst>
                                      </p:cBhvr>
                                      <p:to>
                                        <p:strVal val="visible"/>
                                      </p:to>
                                    </p:set>
                                    <p:animEffect transition="in" filter="dissolve">
                                      <p:cBhvr>
                                        <p:cTn id="18" dur="500"/>
                                        <p:tgtEl>
                                          <p:spTgt spid="4609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6089"/>
                                        </p:tgtEl>
                                        <p:attrNameLst>
                                          <p:attrName>style.visibility</p:attrName>
                                        </p:attrNameLst>
                                      </p:cBhvr>
                                      <p:to>
                                        <p:strVal val="visible"/>
                                      </p:to>
                                    </p:set>
                                    <p:animEffect transition="in" filter="dissolve">
                                      <p:cBhvr>
                                        <p:cTn id="23" dur="500"/>
                                        <p:tgtEl>
                                          <p:spTgt spid="4608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6095"/>
                                        </p:tgtEl>
                                        <p:attrNameLst>
                                          <p:attrName>style.visibility</p:attrName>
                                        </p:attrNameLst>
                                      </p:cBhvr>
                                      <p:to>
                                        <p:strVal val="visible"/>
                                      </p:to>
                                    </p:set>
                                    <p:animEffect transition="in" filter="dissolve">
                                      <p:cBhvr>
                                        <p:cTn id="26" dur="500"/>
                                        <p:tgtEl>
                                          <p:spTgt spid="4609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6090"/>
                                        </p:tgtEl>
                                        <p:attrNameLst>
                                          <p:attrName>style.visibility</p:attrName>
                                        </p:attrNameLst>
                                      </p:cBhvr>
                                      <p:to>
                                        <p:strVal val="visible"/>
                                      </p:to>
                                    </p:set>
                                    <p:animEffect transition="in" filter="dissolve">
                                      <p:cBhvr>
                                        <p:cTn id="31" dur="500"/>
                                        <p:tgtEl>
                                          <p:spTgt spid="4609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6096"/>
                                        </p:tgtEl>
                                        <p:attrNameLst>
                                          <p:attrName>style.visibility</p:attrName>
                                        </p:attrNameLst>
                                      </p:cBhvr>
                                      <p:to>
                                        <p:strVal val="visible"/>
                                      </p:to>
                                    </p:set>
                                    <p:animEffect transition="in" filter="dissolve">
                                      <p:cBhvr>
                                        <p:cTn id="34" dur="500"/>
                                        <p:tgtEl>
                                          <p:spTgt spid="4609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6097"/>
                                        </p:tgtEl>
                                        <p:attrNameLst>
                                          <p:attrName>style.visibility</p:attrName>
                                        </p:attrNameLst>
                                      </p:cBhvr>
                                      <p:to>
                                        <p:strVal val="visible"/>
                                      </p:to>
                                    </p:set>
                                    <p:animEffect transition="in" filter="dissolve">
                                      <p:cBhvr>
                                        <p:cTn id="39" dur="500"/>
                                        <p:tgtEl>
                                          <p:spTgt spid="46097"/>
                                        </p:tgtEl>
                                      </p:cBhvr>
                                    </p:animEffect>
                                  </p:childTnLst>
                                </p:cTn>
                              </p:par>
                              <p:par>
                                <p:cTn id="40" presetID="9" presetClass="entr" presetSubtype="0" fill="hold" nodeType="withEffect">
                                  <p:stCondLst>
                                    <p:cond delay="0"/>
                                  </p:stCondLst>
                                  <p:childTnLst>
                                    <p:set>
                                      <p:cBhvr>
                                        <p:cTn id="41" dur="1" fill="hold">
                                          <p:stCondLst>
                                            <p:cond delay="0"/>
                                          </p:stCondLst>
                                        </p:cTn>
                                        <p:tgtEl>
                                          <p:spTgt spid="46100"/>
                                        </p:tgtEl>
                                        <p:attrNameLst>
                                          <p:attrName>style.visibility</p:attrName>
                                        </p:attrNameLst>
                                      </p:cBhvr>
                                      <p:to>
                                        <p:strVal val="visible"/>
                                      </p:to>
                                    </p:set>
                                    <p:animEffect transition="in" filter="dissolve">
                                      <p:cBhvr>
                                        <p:cTn id="42" dur="500"/>
                                        <p:tgtEl>
                                          <p:spTgt spid="46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P spid="46090" grpId="0"/>
      <p:bldP spid="46093" grpId="0"/>
      <p:bldP spid="46094" grpId="0"/>
      <p:bldP spid="46095" grpId="0"/>
      <p:bldP spid="46096" grpId="0"/>
      <p:bldP spid="4609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dirty="0">
                <a:solidFill>
                  <a:srgbClr val="FF0000"/>
                </a:solidFill>
                <a:latin typeface="Arial Black" pitchFamily="34" charset="0"/>
              </a:rPr>
              <a:t>Check It Out!</a:t>
            </a:r>
            <a:r>
              <a:rPr lang="en-US" altLang="en-US" dirty="0">
                <a:solidFill>
                  <a:srgbClr val="006699"/>
                </a:solidFill>
                <a:latin typeface="Arial Black" pitchFamily="34" charset="0"/>
              </a:rPr>
              <a:t> Example 2 </a:t>
            </a:r>
            <a:endParaRPr lang="en-US" altLang="en-US" sz="2600" dirty="0">
              <a:solidFill>
                <a:schemeClr val="accent2"/>
              </a:solidFill>
              <a:latin typeface="Arial MT Bl" charset="0"/>
            </a:endParaRPr>
          </a:p>
        </p:txBody>
      </p:sp>
      <p:sp>
        <p:nvSpPr>
          <p:cNvPr id="31748" name="Rectangle 4"/>
          <p:cNvSpPr>
            <a:spLocks noChangeArrowheads="1"/>
          </p:cNvSpPr>
          <p:nvPr/>
        </p:nvSpPr>
        <p:spPr bwMode="auto">
          <a:xfrm>
            <a:off x="228600" y="609600"/>
            <a:ext cx="8610600" cy="822325"/>
          </a:xfrm>
          <a:prstGeom prst="rect">
            <a:avLst/>
          </a:prstGeom>
          <a:noFill/>
          <a:ln w="9525">
            <a:noFill/>
            <a:miter lim="800000"/>
            <a:headEnd/>
            <a:tailEnd/>
          </a:ln>
          <a:effectLst/>
        </p:spPr>
        <p:txBody>
          <a:bodyPr>
            <a:spAutoFit/>
          </a:bodyPr>
          <a:lstStyle/>
          <a:p>
            <a:r>
              <a:rPr lang="en-US" b="1" dirty="0"/>
              <a:t>Find the length of the diagonal of a cube with edge length 5 cm.</a:t>
            </a:r>
          </a:p>
        </p:txBody>
      </p:sp>
      <p:sp>
        <p:nvSpPr>
          <p:cNvPr id="31753" name="Text Box 9"/>
          <p:cNvSpPr txBox="1">
            <a:spLocks noChangeArrowheads="1"/>
          </p:cNvSpPr>
          <p:nvPr/>
        </p:nvSpPr>
        <p:spPr bwMode="auto">
          <a:xfrm>
            <a:off x="304800" y="3657600"/>
            <a:ext cx="3733800" cy="457200"/>
          </a:xfrm>
          <a:prstGeom prst="rect">
            <a:avLst/>
          </a:prstGeom>
          <a:noFill/>
          <a:ln w="9525">
            <a:noFill/>
            <a:miter lim="800000"/>
            <a:headEnd/>
            <a:tailEnd/>
          </a:ln>
          <a:effectLst/>
        </p:spPr>
        <p:txBody>
          <a:bodyPr>
            <a:spAutoFit/>
          </a:bodyPr>
          <a:lstStyle/>
          <a:p>
            <a:pPr>
              <a:spcBef>
                <a:spcPct val="50000"/>
              </a:spcBef>
            </a:pPr>
            <a:r>
              <a:rPr lang="en-US" i="1" dirty="0"/>
              <a:t>d</a:t>
            </a:r>
            <a:r>
              <a:rPr lang="en-US" baseline="30000" dirty="0"/>
              <a:t>2</a:t>
            </a:r>
            <a:r>
              <a:rPr lang="en-US" dirty="0"/>
              <a:t> = 25 + 25 + 25</a:t>
            </a:r>
          </a:p>
        </p:txBody>
      </p:sp>
      <p:sp>
        <p:nvSpPr>
          <p:cNvPr id="31754" name="Text Box 10"/>
          <p:cNvSpPr txBox="1">
            <a:spLocks noChangeArrowheads="1"/>
          </p:cNvSpPr>
          <p:nvPr/>
        </p:nvSpPr>
        <p:spPr bwMode="auto">
          <a:xfrm>
            <a:off x="304800" y="4495800"/>
            <a:ext cx="3733800" cy="457200"/>
          </a:xfrm>
          <a:prstGeom prst="rect">
            <a:avLst/>
          </a:prstGeom>
          <a:noFill/>
          <a:ln w="9525">
            <a:noFill/>
            <a:miter lim="800000"/>
            <a:headEnd/>
            <a:tailEnd/>
          </a:ln>
          <a:effectLst/>
        </p:spPr>
        <p:txBody>
          <a:bodyPr>
            <a:spAutoFit/>
          </a:bodyPr>
          <a:lstStyle/>
          <a:p>
            <a:pPr>
              <a:spcBef>
                <a:spcPct val="50000"/>
              </a:spcBef>
            </a:pPr>
            <a:r>
              <a:rPr lang="en-US" i="1" dirty="0"/>
              <a:t>d</a:t>
            </a:r>
            <a:r>
              <a:rPr lang="en-US" baseline="30000" dirty="0"/>
              <a:t>2</a:t>
            </a:r>
            <a:r>
              <a:rPr lang="en-US" dirty="0"/>
              <a:t> = 75</a:t>
            </a:r>
          </a:p>
        </p:txBody>
      </p:sp>
      <p:sp>
        <p:nvSpPr>
          <p:cNvPr id="31757" name="Rectangle 13"/>
          <p:cNvSpPr>
            <a:spLocks noChangeArrowheads="1"/>
          </p:cNvSpPr>
          <p:nvPr/>
        </p:nvSpPr>
        <p:spPr bwMode="auto">
          <a:xfrm>
            <a:off x="3505200" y="1752600"/>
            <a:ext cx="5791200" cy="457200"/>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a:solidFill>
                  <a:srgbClr val="000099"/>
                </a:solidFill>
              </a:rPr>
              <a:t>Substitute 5 for each side.</a:t>
            </a:r>
          </a:p>
        </p:txBody>
      </p:sp>
      <p:sp>
        <p:nvSpPr>
          <p:cNvPr id="31758" name="Rectangle 14"/>
          <p:cNvSpPr>
            <a:spLocks noChangeArrowheads="1"/>
          </p:cNvSpPr>
          <p:nvPr/>
        </p:nvSpPr>
        <p:spPr bwMode="auto">
          <a:xfrm>
            <a:off x="3505200" y="2743200"/>
            <a:ext cx="5791200" cy="457200"/>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dirty="0">
                <a:solidFill>
                  <a:srgbClr val="000099"/>
                </a:solidFill>
              </a:rPr>
              <a:t>Square both sides of the equation.</a:t>
            </a:r>
          </a:p>
        </p:txBody>
      </p:sp>
      <p:sp>
        <p:nvSpPr>
          <p:cNvPr id="31759" name="Rectangle 15"/>
          <p:cNvSpPr>
            <a:spLocks noChangeArrowheads="1"/>
          </p:cNvSpPr>
          <p:nvPr/>
        </p:nvSpPr>
        <p:spPr bwMode="auto">
          <a:xfrm>
            <a:off x="3581400" y="3657600"/>
            <a:ext cx="5791200" cy="457200"/>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dirty="0">
                <a:solidFill>
                  <a:srgbClr val="000099"/>
                </a:solidFill>
              </a:rPr>
              <a:t>Simplify.</a:t>
            </a:r>
          </a:p>
        </p:txBody>
      </p:sp>
      <p:sp>
        <p:nvSpPr>
          <p:cNvPr id="31760" name="Rectangle 16"/>
          <p:cNvSpPr>
            <a:spLocks noChangeArrowheads="1"/>
          </p:cNvSpPr>
          <p:nvPr/>
        </p:nvSpPr>
        <p:spPr bwMode="auto">
          <a:xfrm>
            <a:off x="3581400" y="4572000"/>
            <a:ext cx="5791200" cy="457200"/>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dirty="0">
                <a:solidFill>
                  <a:srgbClr val="000099"/>
                </a:solidFill>
              </a:rPr>
              <a:t>Solve for d</a:t>
            </a:r>
            <a:r>
              <a:rPr lang="en-US" i="1" baseline="30000" dirty="0">
                <a:solidFill>
                  <a:srgbClr val="000099"/>
                </a:solidFill>
              </a:rPr>
              <a:t>2</a:t>
            </a:r>
            <a:r>
              <a:rPr lang="en-US" i="1" dirty="0">
                <a:solidFill>
                  <a:srgbClr val="000099"/>
                </a:solidFill>
              </a:rPr>
              <a:t>.</a:t>
            </a:r>
          </a:p>
        </p:txBody>
      </p:sp>
      <p:sp>
        <p:nvSpPr>
          <p:cNvPr id="31761" name="Rectangle 17"/>
          <p:cNvSpPr>
            <a:spLocks noChangeArrowheads="1"/>
          </p:cNvSpPr>
          <p:nvPr/>
        </p:nvSpPr>
        <p:spPr bwMode="auto">
          <a:xfrm>
            <a:off x="4114800" y="5253464"/>
            <a:ext cx="4800600" cy="830997"/>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i="1" dirty="0">
                <a:solidFill>
                  <a:srgbClr val="000099"/>
                </a:solidFill>
              </a:rPr>
              <a:t>Take the square root of both sides.</a:t>
            </a:r>
          </a:p>
        </p:txBody>
      </p:sp>
      <p:pic>
        <p:nvPicPr>
          <p:cNvPr id="31762" name="Picture 18" descr="88"/>
          <p:cNvPicPr>
            <a:picLocks noChangeAspect="1" noChangeArrowheads="1"/>
          </p:cNvPicPr>
          <p:nvPr/>
        </p:nvPicPr>
        <p:blipFill>
          <a:blip r:embed="rId2" cstate="print"/>
          <a:srcRect/>
          <a:stretch>
            <a:fillRect/>
          </a:stretch>
        </p:blipFill>
        <p:spPr bwMode="auto">
          <a:xfrm>
            <a:off x="457200" y="1676400"/>
            <a:ext cx="2667000" cy="488462"/>
          </a:xfrm>
          <a:prstGeom prst="rect">
            <a:avLst/>
          </a:prstGeom>
          <a:noFill/>
        </p:spPr>
      </p:pic>
      <p:pic>
        <p:nvPicPr>
          <p:cNvPr id="31763" name="Picture 19" descr="89"/>
          <p:cNvPicPr>
            <a:picLocks noChangeAspect="1" noChangeArrowheads="1"/>
          </p:cNvPicPr>
          <p:nvPr/>
        </p:nvPicPr>
        <p:blipFill>
          <a:blip r:embed="rId3" cstate="print"/>
          <a:srcRect/>
          <a:stretch>
            <a:fillRect/>
          </a:stretch>
        </p:blipFill>
        <p:spPr bwMode="auto">
          <a:xfrm>
            <a:off x="381000" y="2590800"/>
            <a:ext cx="2905125" cy="619125"/>
          </a:xfrm>
          <a:prstGeom prst="rect">
            <a:avLst/>
          </a:prstGeom>
          <a:noFill/>
        </p:spPr>
      </p:pic>
      <p:pic>
        <p:nvPicPr>
          <p:cNvPr id="31764" name="Picture 20" descr="90"/>
          <p:cNvPicPr>
            <a:picLocks noChangeAspect="1" noChangeArrowheads="1"/>
          </p:cNvPicPr>
          <p:nvPr/>
        </p:nvPicPr>
        <p:blipFill>
          <a:blip r:embed="rId4" cstate="print"/>
          <a:srcRect/>
          <a:stretch>
            <a:fillRect/>
          </a:stretch>
        </p:blipFill>
        <p:spPr bwMode="auto">
          <a:xfrm>
            <a:off x="304800" y="5334000"/>
            <a:ext cx="3609975" cy="5143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62"/>
                                        </p:tgtEl>
                                        <p:attrNameLst>
                                          <p:attrName>style.visibility</p:attrName>
                                        </p:attrNameLst>
                                      </p:cBhvr>
                                      <p:to>
                                        <p:strVal val="visible"/>
                                      </p:to>
                                    </p:set>
                                    <p:animEffect transition="in" filter="dissolve">
                                      <p:cBhvr>
                                        <p:cTn id="7" dur="500"/>
                                        <p:tgtEl>
                                          <p:spTgt spid="317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757"/>
                                        </p:tgtEl>
                                        <p:attrNameLst>
                                          <p:attrName>style.visibility</p:attrName>
                                        </p:attrNameLst>
                                      </p:cBhvr>
                                      <p:to>
                                        <p:strVal val="visible"/>
                                      </p:to>
                                    </p:set>
                                    <p:animEffect transition="in" filter="dissolve">
                                      <p:cBhvr>
                                        <p:cTn id="10" dur="500"/>
                                        <p:tgtEl>
                                          <p:spTgt spid="3175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1763"/>
                                        </p:tgtEl>
                                        <p:attrNameLst>
                                          <p:attrName>style.visibility</p:attrName>
                                        </p:attrNameLst>
                                      </p:cBhvr>
                                      <p:to>
                                        <p:strVal val="visible"/>
                                      </p:to>
                                    </p:set>
                                    <p:animEffect transition="in" filter="dissolve">
                                      <p:cBhvr>
                                        <p:cTn id="15" dur="500"/>
                                        <p:tgtEl>
                                          <p:spTgt spid="3176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1758"/>
                                        </p:tgtEl>
                                        <p:attrNameLst>
                                          <p:attrName>style.visibility</p:attrName>
                                        </p:attrNameLst>
                                      </p:cBhvr>
                                      <p:to>
                                        <p:strVal val="visible"/>
                                      </p:to>
                                    </p:set>
                                    <p:animEffect transition="in" filter="dissolve">
                                      <p:cBhvr>
                                        <p:cTn id="18" dur="500"/>
                                        <p:tgtEl>
                                          <p:spTgt spid="3175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1753"/>
                                        </p:tgtEl>
                                        <p:attrNameLst>
                                          <p:attrName>style.visibility</p:attrName>
                                        </p:attrNameLst>
                                      </p:cBhvr>
                                      <p:to>
                                        <p:strVal val="visible"/>
                                      </p:to>
                                    </p:set>
                                    <p:animEffect transition="in" filter="dissolve">
                                      <p:cBhvr>
                                        <p:cTn id="23" dur="500"/>
                                        <p:tgtEl>
                                          <p:spTgt spid="3175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1759"/>
                                        </p:tgtEl>
                                        <p:attrNameLst>
                                          <p:attrName>style.visibility</p:attrName>
                                        </p:attrNameLst>
                                      </p:cBhvr>
                                      <p:to>
                                        <p:strVal val="visible"/>
                                      </p:to>
                                    </p:set>
                                    <p:animEffect transition="in" filter="dissolve">
                                      <p:cBhvr>
                                        <p:cTn id="26" dur="500"/>
                                        <p:tgtEl>
                                          <p:spTgt spid="3175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1754"/>
                                        </p:tgtEl>
                                        <p:attrNameLst>
                                          <p:attrName>style.visibility</p:attrName>
                                        </p:attrNameLst>
                                      </p:cBhvr>
                                      <p:to>
                                        <p:strVal val="visible"/>
                                      </p:to>
                                    </p:set>
                                    <p:animEffect transition="in" filter="dissolve">
                                      <p:cBhvr>
                                        <p:cTn id="31" dur="500"/>
                                        <p:tgtEl>
                                          <p:spTgt spid="3175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1760"/>
                                        </p:tgtEl>
                                        <p:attrNameLst>
                                          <p:attrName>style.visibility</p:attrName>
                                        </p:attrNameLst>
                                      </p:cBhvr>
                                      <p:to>
                                        <p:strVal val="visible"/>
                                      </p:to>
                                    </p:set>
                                    <p:animEffect transition="in" filter="dissolve">
                                      <p:cBhvr>
                                        <p:cTn id="34" dur="500"/>
                                        <p:tgtEl>
                                          <p:spTgt spid="3176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1764"/>
                                        </p:tgtEl>
                                        <p:attrNameLst>
                                          <p:attrName>style.visibility</p:attrName>
                                        </p:attrNameLst>
                                      </p:cBhvr>
                                      <p:to>
                                        <p:strVal val="visible"/>
                                      </p:to>
                                    </p:set>
                                    <p:animEffect transition="in" filter="dissolve">
                                      <p:cBhvr>
                                        <p:cTn id="39" dur="500"/>
                                        <p:tgtEl>
                                          <p:spTgt spid="3176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1761"/>
                                        </p:tgtEl>
                                        <p:attrNameLst>
                                          <p:attrName>style.visibility</p:attrName>
                                        </p:attrNameLst>
                                      </p:cBhvr>
                                      <p:to>
                                        <p:strVal val="visible"/>
                                      </p:to>
                                    </p:set>
                                    <p:animEffect transition="in" filter="dissolve">
                                      <p:cBhvr>
                                        <p:cTn id="42" dur="500"/>
                                        <p:tgtEl>
                                          <p:spTgt spid="31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p:bldP spid="31754" grpId="0"/>
      <p:bldP spid="31757" grpId="0"/>
      <p:bldP spid="31758" grpId="0"/>
      <p:bldP spid="31759" grpId="0"/>
      <p:bldP spid="31760" grpId="0"/>
      <p:bldP spid="3176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cstate="print"/>
          <a:srcRect/>
          <a:stretch>
            <a:fillRect/>
          </a:stretch>
        </p:blipFill>
        <p:spPr bwMode="auto">
          <a:xfrm>
            <a:off x="3657600" y="2743200"/>
            <a:ext cx="3448050" cy="2876550"/>
          </a:xfrm>
          <a:prstGeom prst="rect">
            <a:avLst/>
          </a:prstGeom>
          <a:noFill/>
          <a:ln w="9525">
            <a:noFill/>
            <a:miter lim="800000"/>
            <a:headEnd/>
            <a:tailEnd/>
          </a:ln>
          <a:effectLst/>
        </p:spPr>
      </p:pic>
      <p:sp>
        <p:nvSpPr>
          <p:cNvPr id="38915" name="Rectangle 3"/>
          <p:cNvSpPr>
            <a:spLocks noChangeArrowheads="1"/>
          </p:cNvSpPr>
          <p:nvPr/>
        </p:nvSpPr>
        <p:spPr bwMode="auto">
          <a:xfrm>
            <a:off x="228600" y="0"/>
            <a:ext cx="8458200" cy="3013075"/>
          </a:xfrm>
          <a:prstGeom prst="rect">
            <a:avLst/>
          </a:prstGeom>
          <a:noFill/>
          <a:ln w="9525">
            <a:noFill/>
            <a:miter lim="800000"/>
            <a:headEnd/>
            <a:tailEnd/>
          </a:ln>
          <a:effectLst/>
        </p:spPr>
        <p:txBody>
          <a:bodyPr>
            <a:spAutoFit/>
          </a:bodyPr>
          <a:lstStyle/>
          <a:p>
            <a:r>
              <a:rPr lang="en-US" b="1" u="sng" dirty="0"/>
              <a:t>Space</a:t>
            </a:r>
            <a:r>
              <a:rPr lang="en-US" b="1" dirty="0"/>
              <a:t> </a:t>
            </a:r>
            <a:r>
              <a:rPr lang="en-US" dirty="0"/>
              <a:t>is the set of all points in three dimensions.</a:t>
            </a:r>
          </a:p>
          <a:p>
            <a:r>
              <a:rPr lang="en-US" dirty="0"/>
              <a:t>Three coordinates are needed to locate a point in</a:t>
            </a:r>
          </a:p>
          <a:p>
            <a:r>
              <a:rPr lang="en-US" dirty="0"/>
              <a:t>space. A three-dimensional coordinate system has 3 perpendicular axes: the </a:t>
            </a:r>
            <a:r>
              <a:rPr lang="en-US" b="1" i="1" dirty="0">
                <a:solidFill>
                  <a:srgbClr val="FF0000"/>
                </a:solidFill>
              </a:rPr>
              <a:t>x</a:t>
            </a:r>
            <a:r>
              <a:rPr lang="en-US" dirty="0"/>
              <a:t>-axis, the </a:t>
            </a:r>
            <a:r>
              <a:rPr lang="en-US" b="1" i="1" dirty="0">
                <a:solidFill>
                  <a:srgbClr val="006699"/>
                </a:solidFill>
              </a:rPr>
              <a:t>y</a:t>
            </a:r>
            <a:r>
              <a:rPr lang="en-US" dirty="0"/>
              <a:t>-axis, and the</a:t>
            </a:r>
            <a:endParaRPr lang="en-US" b="1" dirty="0"/>
          </a:p>
          <a:p>
            <a:r>
              <a:rPr lang="en-US" b="1" i="1" dirty="0">
                <a:solidFill>
                  <a:srgbClr val="008000"/>
                </a:solidFill>
              </a:rPr>
              <a:t>z</a:t>
            </a:r>
            <a:r>
              <a:rPr lang="en-US" dirty="0"/>
              <a:t>-axis. An </a:t>
            </a:r>
            <a:r>
              <a:rPr lang="en-US" i="1" dirty="0"/>
              <a:t>ordered triple </a:t>
            </a:r>
            <a:r>
              <a:rPr lang="en-US" dirty="0"/>
              <a:t>(</a:t>
            </a:r>
            <a:r>
              <a:rPr lang="en-US" b="1" i="1" dirty="0">
                <a:solidFill>
                  <a:srgbClr val="FF0000"/>
                </a:solidFill>
              </a:rPr>
              <a:t>x</a:t>
            </a:r>
            <a:r>
              <a:rPr lang="en-US" dirty="0"/>
              <a:t>, </a:t>
            </a:r>
            <a:r>
              <a:rPr lang="en-US" b="1" i="1" dirty="0">
                <a:solidFill>
                  <a:srgbClr val="006699"/>
                </a:solidFill>
              </a:rPr>
              <a:t>y</a:t>
            </a:r>
            <a:r>
              <a:rPr lang="en-US" dirty="0"/>
              <a:t>, </a:t>
            </a:r>
            <a:r>
              <a:rPr lang="en-US" b="1" i="1" dirty="0">
                <a:solidFill>
                  <a:srgbClr val="008000"/>
                </a:solidFill>
              </a:rPr>
              <a:t>z</a:t>
            </a:r>
            <a:r>
              <a:rPr lang="en-US" dirty="0"/>
              <a:t>) is used to locate a</a:t>
            </a:r>
          </a:p>
          <a:p>
            <a:r>
              <a:rPr lang="en-US" dirty="0"/>
              <a:t>point. To locate the point (</a:t>
            </a:r>
            <a:r>
              <a:rPr lang="en-US" b="1" dirty="0">
                <a:solidFill>
                  <a:srgbClr val="FF0000"/>
                </a:solidFill>
              </a:rPr>
              <a:t>3</a:t>
            </a:r>
            <a:r>
              <a:rPr lang="en-US" dirty="0"/>
              <a:t>, </a:t>
            </a:r>
            <a:r>
              <a:rPr lang="en-US" b="1" dirty="0">
                <a:solidFill>
                  <a:srgbClr val="006699"/>
                </a:solidFill>
              </a:rPr>
              <a:t>2</a:t>
            </a:r>
            <a:r>
              <a:rPr lang="en-US" dirty="0"/>
              <a:t>, </a:t>
            </a:r>
            <a:r>
              <a:rPr lang="en-US" b="1" dirty="0">
                <a:solidFill>
                  <a:srgbClr val="008000"/>
                </a:solidFill>
              </a:rPr>
              <a:t>4</a:t>
            </a:r>
            <a:r>
              <a:rPr lang="en-US" dirty="0"/>
              <a:t>) , start at (0, 0, 0). From there move 3 units forward, 2 units right, and then 4 units up.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dissolve">
                                      <p:cBhvr>
                                        <p:cTn id="7" dur="500"/>
                                        <p:tgtEl>
                                          <p:spTgt spid="3891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8918"/>
                                        </p:tgtEl>
                                        <p:attrNameLst>
                                          <p:attrName>style.visibility</p:attrName>
                                        </p:attrNameLst>
                                      </p:cBhvr>
                                      <p:to>
                                        <p:strVal val="visible"/>
                                      </p:to>
                                    </p:set>
                                    <p:animEffect transition="in" filter="dissolve">
                                      <p:cBhvr>
                                        <p:cTn id="11"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28600" y="0"/>
            <a:ext cx="8382000" cy="3013075"/>
          </a:xfrm>
          <a:prstGeom prst="rect">
            <a:avLst/>
          </a:prstGeom>
          <a:noFill/>
          <a:ln w="9525">
            <a:noFill/>
            <a:miter lim="800000"/>
            <a:headEnd/>
            <a:tailEnd/>
          </a:ln>
          <a:effectLst/>
        </p:spPr>
        <p:txBody>
          <a:bodyPr>
            <a:spAutoFit/>
          </a:bodyPr>
          <a:lstStyle/>
          <a:p>
            <a:r>
              <a:rPr lang="en-US" dirty="0"/>
              <a:t>You can find the distance between the two points (</a:t>
            </a:r>
            <a:r>
              <a:rPr lang="en-US" i="1" dirty="0"/>
              <a:t>x</a:t>
            </a:r>
            <a:r>
              <a:rPr lang="en-US" baseline="-25000" dirty="0"/>
              <a:t>1</a:t>
            </a:r>
            <a:r>
              <a:rPr lang="en-US" dirty="0"/>
              <a:t>, </a:t>
            </a:r>
            <a:r>
              <a:rPr lang="en-US" i="1" dirty="0"/>
              <a:t>y</a:t>
            </a:r>
            <a:r>
              <a:rPr lang="en-US" baseline="-25000" dirty="0"/>
              <a:t>1</a:t>
            </a:r>
            <a:r>
              <a:rPr lang="en-US" dirty="0"/>
              <a:t>, </a:t>
            </a:r>
            <a:r>
              <a:rPr lang="en-US" i="1" dirty="0"/>
              <a:t>z</a:t>
            </a:r>
            <a:r>
              <a:rPr lang="en-US" baseline="-25000" dirty="0"/>
              <a:t>1</a:t>
            </a:r>
            <a:r>
              <a:rPr lang="en-US" dirty="0"/>
              <a:t>) and (</a:t>
            </a:r>
            <a:r>
              <a:rPr lang="en-US" i="1" dirty="0"/>
              <a:t>x</a:t>
            </a:r>
            <a:r>
              <a:rPr lang="en-US" baseline="-25000" dirty="0"/>
              <a:t>2</a:t>
            </a:r>
            <a:r>
              <a:rPr lang="en-US" dirty="0"/>
              <a:t>, </a:t>
            </a:r>
            <a:r>
              <a:rPr lang="en-US" i="1" dirty="0"/>
              <a:t>y</a:t>
            </a:r>
            <a:r>
              <a:rPr lang="en-US" baseline="-25000" dirty="0"/>
              <a:t>2</a:t>
            </a:r>
            <a:r>
              <a:rPr lang="en-US" dirty="0"/>
              <a:t>, </a:t>
            </a:r>
            <a:r>
              <a:rPr lang="en-US" i="1" dirty="0"/>
              <a:t>z</a:t>
            </a:r>
            <a:r>
              <a:rPr lang="en-US" baseline="-25000" dirty="0"/>
              <a:t>2</a:t>
            </a:r>
            <a:r>
              <a:rPr lang="en-US" dirty="0"/>
              <a:t>) by drawing a rectangular prism with the given points as endpoints of a diagonal. Then use the formula for the length of the diagonal. You can also use a formula related to the Distance Formula. (See Lesson 1-6.) The formula for the midpoint between (</a:t>
            </a:r>
            <a:r>
              <a:rPr lang="en-US" i="1" dirty="0"/>
              <a:t>x</a:t>
            </a:r>
            <a:r>
              <a:rPr lang="en-US" baseline="-25000" dirty="0"/>
              <a:t>1</a:t>
            </a:r>
            <a:r>
              <a:rPr lang="en-US" dirty="0"/>
              <a:t>, </a:t>
            </a:r>
            <a:r>
              <a:rPr lang="en-US" i="1" dirty="0"/>
              <a:t>y</a:t>
            </a:r>
            <a:r>
              <a:rPr lang="en-US" baseline="-25000" dirty="0"/>
              <a:t>1</a:t>
            </a:r>
            <a:r>
              <a:rPr lang="en-US" dirty="0"/>
              <a:t>, </a:t>
            </a:r>
            <a:r>
              <a:rPr lang="en-US" i="1" dirty="0"/>
              <a:t>z</a:t>
            </a:r>
            <a:r>
              <a:rPr lang="en-US" baseline="-25000" dirty="0"/>
              <a:t>1</a:t>
            </a:r>
            <a:r>
              <a:rPr lang="en-US" dirty="0"/>
              <a:t>) and (</a:t>
            </a:r>
            <a:r>
              <a:rPr lang="en-US" i="1" dirty="0"/>
              <a:t>x</a:t>
            </a:r>
            <a:r>
              <a:rPr lang="en-US" baseline="-25000" dirty="0"/>
              <a:t>2</a:t>
            </a:r>
            <a:r>
              <a:rPr lang="en-US" dirty="0"/>
              <a:t>, </a:t>
            </a:r>
            <a:r>
              <a:rPr lang="en-US" i="1" dirty="0"/>
              <a:t>y</a:t>
            </a:r>
            <a:r>
              <a:rPr lang="en-US" baseline="-25000" dirty="0"/>
              <a:t>2</a:t>
            </a:r>
            <a:r>
              <a:rPr lang="en-US" dirty="0"/>
              <a:t>, </a:t>
            </a:r>
            <a:r>
              <a:rPr lang="en-US" i="1" dirty="0"/>
              <a:t>z</a:t>
            </a:r>
            <a:r>
              <a:rPr lang="en-US" baseline="-25000" dirty="0"/>
              <a:t>2</a:t>
            </a:r>
            <a:r>
              <a:rPr lang="en-US" dirty="0"/>
              <a:t>) is related to the Midpoint Formula. (See Lesson 1-6.)</a:t>
            </a:r>
          </a:p>
        </p:txBody>
      </p:sp>
      <p:pic>
        <p:nvPicPr>
          <p:cNvPr id="49156" name="Picture 4"/>
          <p:cNvPicPr>
            <a:picLocks noChangeAspect="1" noChangeArrowheads="1"/>
          </p:cNvPicPr>
          <p:nvPr/>
        </p:nvPicPr>
        <p:blipFill>
          <a:blip r:embed="rId2" cstate="print"/>
          <a:srcRect/>
          <a:stretch>
            <a:fillRect/>
          </a:stretch>
        </p:blipFill>
        <p:spPr bwMode="auto">
          <a:xfrm>
            <a:off x="1600199" y="3124200"/>
            <a:ext cx="5782857" cy="28194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dissolve">
                                      <p:cBhvr>
                                        <p:cTn id="7" dur="500"/>
                                        <p:tgtEl>
                                          <p:spTgt spid="4915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9156"/>
                                        </p:tgtEl>
                                        <p:attrNameLst>
                                          <p:attrName>style.visibility</p:attrName>
                                        </p:attrNameLst>
                                      </p:cBhvr>
                                      <p:to>
                                        <p:strVal val="visible"/>
                                      </p:to>
                                    </p:set>
                                    <p:animEffect transition="in" filter="dissolve">
                                      <p:cBhvr>
                                        <p:cTn id="11"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cstate="print"/>
          <a:srcRect/>
          <a:stretch>
            <a:fillRect/>
          </a:stretch>
        </p:blipFill>
        <p:spPr bwMode="auto">
          <a:xfrm>
            <a:off x="0" y="0"/>
            <a:ext cx="9177372" cy="3048000"/>
          </a:xfrm>
          <a:prstGeom prst="rect">
            <a:avLst/>
          </a:prstGeom>
          <a:noFill/>
          <a:ln w="9525">
            <a:noFill/>
            <a:miter lim="800000"/>
            <a:headEnd/>
            <a:tailEnd/>
          </a:ln>
          <a:effectLst/>
        </p:spPr>
      </p:pic>
      <p:pic>
        <p:nvPicPr>
          <p:cNvPr id="3" name="Picture 4"/>
          <p:cNvPicPr>
            <a:picLocks noChangeAspect="1" noChangeArrowheads="1"/>
          </p:cNvPicPr>
          <p:nvPr/>
        </p:nvPicPr>
        <p:blipFill>
          <a:blip r:embed="rId3" cstate="print"/>
          <a:srcRect/>
          <a:stretch>
            <a:fillRect/>
          </a:stretch>
        </p:blipFill>
        <p:spPr bwMode="auto">
          <a:xfrm>
            <a:off x="1524000" y="3276600"/>
            <a:ext cx="5782857" cy="28194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4336"/>
            <a:ext cx="9144000" cy="830997"/>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b="1" u="sng" dirty="0">
                <a:solidFill>
                  <a:srgbClr val="FFFF00"/>
                </a:solidFill>
                <a:effectLst>
                  <a:outerShdw blurRad="38100" dist="38100" dir="2700000" algn="tl">
                    <a:srgbClr val="000000">
                      <a:alpha val="43137"/>
                    </a:srgbClr>
                  </a:outerShdw>
                </a:effectLst>
                <a:latin typeface="Arial Black" pitchFamily="34" charset="0"/>
              </a:rPr>
              <a:t>Example 4A: Finding Distances and Midpoints in Three Dimensions</a:t>
            </a:r>
          </a:p>
        </p:txBody>
      </p:sp>
      <p:sp>
        <p:nvSpPr>
          <p:cNvPr id="47107" name="Rectangle 3"/>
          <p:cNvSpPr>
            <a:spLocks noChangeArrowheads="1"/>
          </p:cNvSpPr>
          <p:nvPr/>
        </p:nvSpPr>
        <p:spPr bwMode="auto">
          <a:xfrm>
            <a:off x="228600" y="914400"/>
            <a:ext cx="8686800" cy="1552575"/>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dirty="0"/>
              <a:t>Find the distance between the given points. Find the midpoint of the segment with the given endpoints. Round to the nearest tenth, if necessary.</a:t>
            </a:r>
          </a:p>
        </p:txBody>
      </p:sp>
      <p:sp>
        <p:nvSpPr>
          <p:cNvPr id="47108" name="Rectangle 4"/>
          <p:cNvSpPr>
            <a:spLocks noChangeArrowheads="1"/>
          </p:cNvSpPr>
          <p:nvPr/>
        </p:nvSpPr>
        <p:spPr bwMode="auto">
          <a:xfrm>
            <a:off x="228600" y="2438400"/>
            <a:ext cx="3849688"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dirty="0"/>
              <a:t>(0, 0, 0) and (2, 8, 5)</a:t>
            </a:r>
          </a:p>
        </p:txBody>
      </p:sp>
      <p:sp>
        <p:nvSpPr>
          <p:cNvPr id="47117" name="Rectangle 13"/>
          <p:cNvSpPr>
            <a:spLocks noChangeArrowheads="1"/>
          </p:cNvSpPr>
          <p:nvPr/>
        </p:nvSpPr>
        <p:spPr bwMode="auto">
          <a:xfrm>
            <a:off x="304800" y="3048000"/>
            <a:ext cx="1592263"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dirty="0"/>
              <a:t>distance:</a:t>
            </a:r>
          </a:p>
        </p:txBody>
      </p:sp>
      <p:pic>
        <p:nvPicPr>
          <p:cNvPr id="47118" name="Picture 14" descr="91"/>
          <p:cNvPicPr>
            <a:picLocks noChangeAspect="1" noChangeArrowheads="1"/>
          </p:cNvPicPr>
          <p:nvPr/>
        </p:nvPicPr>
        <p:blipFill>
          <a:blip r:embed="rId2" cstate="print"/>
          <a:srcRect/>
          <a:stretch>
            <a:fillRect/>
          </a:stretch>
        </p:blipFill>
        <p:spPr bwMode="auto">
          <a:xfrm>
            <a:off x="1905000" y="2971800"/>
            <a:ext cx="5124450" cy="561975"/>
          </a:xfrm>
          <a:prstGeom prst="rect">
            <a:avLst/>
          </a:prstGeom>
          <a:noFill/>
        </p:spPr>
      </p:pic>
      <p:pic>
        <p:nvPicPr>
          <p:cNvPr id="47119" name="Picture 15" descr="92"/>
          <p:cNvPicPr>
            <a:picLocks noChangeAspect="1" noChangeArrowheads="1"/>
          </p:cNvPicPr>
          <p:nvPr/>
        </p:nvPicPr>
        <p:blipFill>
          <a:blip r:embed="rId3" cstate="print"/>
          <a:srcRect/>
          <a:stretch>
            <a:fillRect/>
          </a:stretch>
        </p:blipFill>
        <p:spPr bwMode="auto">
          <a:xfrm>
            <a:off x="2133600" y="3581400"/>
            <a:ext cx="4772025" cy="619125"/>
          </a:xfrm>
          <a:prstGeom prst="rect">
            <a:avLst/>
          </a:prstGeom>
          <a:noFill/>
        </p:spPr>
      </p:pic>
      <p:pic>
        <p:nvPicPr>
          <p:cNvPr id="47120" name="Picture 16" descr="93"/>
          <p:cNvPicPr>
            <a:picLocks noChangeAspect="1" noChangeArrowheads="1"/>
          </p:cNvPicPr>
          <p:nvPr/>
        </p:nvPicPr>
        <p:blipFill>
          <a:blip r:embed="rId4" cstate="print"/>
          <a:srcRect/>
          <a:stretch>
            <a:fillRect/>
          </a:stretch>
        </p:blipFill>
        <p:spPr bwMode="auto">
          <a:xfrm>
            <a:off x="2362200" y="4343400"/>
            <a:ext cx="2381250" cy="466725"/>
          </a:xfrm>
          <a:prstGeom prst="rect">
            <a:avLst/>
          </a:prstGeom>
          <a:noFill/>
        </p:spPr>
      </p:pic>
      <p:pic>
        <p:nvPicPr>
          <p:cNvPr id="47121" name="Picture 17" descr="94"/>
          <p:cNvPicPr>
            <a:picLocks noChangeAspect="1" noChangeArrowheads="1"/>
          </p:cNvPicPr>
          <p:nvPr/>
        </p:nvPicPr>
        <p:blipFill>
          <a:blip r:embed="rId5" cstate="print"/>
          <a:srcRect/>
          <a:stretch>
            <a:fillRect/>
          </a:stretch>
        </p:blipFill>
        <p:spPr bwMode="auto">
          <a:xfrm>
            <a:off x="2438400" y="4953000"/>
            <a:ext cx="2647950" cy="4667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17"/>
                                        </p:tgtEl>
                                        <p:attrNameLst>
                                          <p:attrName>style.visibility</p:attrName>
                                        </p:attrNameLst>
                                      </p:cBhvr>
                                      <p:to>
                                        <p:strVal val="visible"/>
                                      </p:to>
                                    </p:set>
                                    <p:animEffect transition="in" filter="dissolve">
                                      <p:cBhvr>
                                        <p:cTn id="7" dur="500"/>
                                        <p:tgtEl>
                                          <p:spTgt spid="471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7118"/>
                                        </p:tgtEl>
                                        <p:attrNameLst>
                                          <p:attrName>style.visibility</p:attrName>
                                        </p:attrNameLst>
                                      </p:cBhvr>
                                      <p:to>
                                        <p:strVal val="visible"/>
                                      </p:to>
                                    </p:set>
                                    <p:animEffect transition="in" filter="dissolve">
                                      <p:cBhvr>
                                        <p:cTn id="12" dur="500"/>
                                        <p:tgtEl>
                                          <p:spTgt spid="471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7119"/>
                                        </p:tgtEl>
                                        <p:attrNameLst>
                                          <p:attrName>style.visibility</p:attrName>
                                        </p:attrNameLst>
                                      </p:cBhvr>
                                      <p:to>
                                        <p:strVal val="visible"/>
                                      </p:to>
                                    </p:set>
                                    <p:animEffect transition="in" filter="dissolve">
                                      <p:cBhvr>
                                        <p:cTn id="17" dur="500"/>
                                        <p:tgtEl>
                                          <p:spTgt spid="471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7120"/>
                                        </p:tgtEl>
                                        <p:attrNameLst>
                                          <p:attrName>style.visibility</p:attrName>
                                        </p:attrNameLst>
                                      </p:cBhvr>
                                      <p:to>
                                        <p:strVal val="visible"/>
                                      </p:to>
                                    </p:set>
                                    <p:animEffect transition="in" filter="dissolve">
                                      <p:cBhvr>
                                        <p:cTn id="22" dur="500"/>
                                        <p:tgtEl>
                                          <p:spTgt spid="471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7121"/>
                                        </p:tgtEl>
                                        <p:attrNameLst>
                                          <p:attrName>style.visibility</p:attrName>
                                        </p:attrNameLst>
                                      </p:cBhvr>
                                      <p:to>
                                        <p:strVal val="visible"/>
                                      </p:to>
                                    </p:set>
                                    <p:animEffect transition="in" filter="dissolve">
                                      <p:cBhvr>
                                        <p:cTn id="27" dur="500"/>
                                        <p:tgtEl>
                                          <p:spTgt spid="47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b="1" u="sng" dirty="0">
                <a:solidFill>
                  <a:srgbClr val="FFFF00"/>
                </a:solidFill>
                <a:effectLst>
                  <a:outerShdw blurRad="38100" dist="38100" dir="2700000" algn="tl">
                    <a:srgbClr val="000000">
                      <a:alpha val="43137"/>
                    </a:srgbClr>
                  </a:outerShdw>
                </a:effectLst>
                <a:latin typeface="Arial Black" pitchFamily="34" charset="0"/>
              </a:rPr>
              <a:t>Example 4A Continued</a:t>
            </a:r>
          </a:p>
        </p:txBody>
      </p:sp>
      <p:sp>
        <p:nvSpPr>
          <p:cNvPr id="60425" name="Rectangle 9"/>
          <p:cNvSpPr>
            <a:spLocks noChangeArrowheads="1"/>
          </p:cNvSpPr>
          <p:nvPr/>
        </p:nvSpPr>
        <p:spPr bwMode="auto">
          <a:xfrm>
            <a:off x="381000" y="2819400"/>
            <a:ext cx="1668462"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dirty="0"/>
              <a:t>midpoint:</a:t>
            </a:r>
          </a:p>
        </p:txBody>
      </p:sp>
      <p:sp>
        <p:nvSpPr>
          <p:cNvPr id="60432" name="Text Box 16"/>
          <p:cNvSpPr txBox="1">
            <a:spLocks noChangeArrowheads="1"/>
          </p:cNvSpPr>
          <p:nvPr/>
        </p:nvSpPr>
        <p:spPr bwMode="auto">
          <a:xfrm>
            <a:off x="2828925" y="4714875"/>
            <a:ext cx="3048000" cy="457200"/>
          </a:xfrm>
          <a:prstGeom prst="rect">
            <a:avLst/>
          </a:prstGeom>
          <a:noFill/>
          <a:ln w="9525">
            <a:noFill/>
            <a:miter lim="800000"/>
            <a:headEnd/>
            <a:tailEnd/>
          </a:ln>
          <a:effectLst/>
        </p:spPr>
        <p:txBody>
          <a:bodyPr>
            <a:spAutoFit/>
          </a:bodyPr>
          <a:lstStyle/>
          <a:p>
            <a:pPr>
              <a:spcBef>
                <a:spcPct val="50000"/>
              </a:spcBef>
            </a:pPr>
            <a:r>
              <a:rPr lang="en-US" i="1"/>
              <a:t>M</a:t>
            </a:r>
            <a:r>
              <a:rPr lang="en-US"/>
              <a:t>(1, 4, 2.5)</a:t>
            </a:r>
          </a:p>
        </p:txBody>
      </p:sp>
      <p:sp>
        <p:nvSpPr>
          <p:cNvPr id="60433" name="Rectangle 17"/>
          <p:cNvSpPr>
            <a:spLocks noChangeArrowheads="1"/>
          </p:cNvSpPr>
          <p:nvPr/>
        </p:nvSpPr>
        <p:spPr bwMode="auto">
          <a:xfrm>
            <a:off x="228600" y="609600"/>
            <a:ext cx="8686800" cy="1552575"/>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dirty="0"/>
              <a:t>Find the distance between the given points. Find the midpoint of the segment with the given endpoints. Round to the nearest tenth, if necessary.</a:t>
            </a:r>
          </a:p>
        </p:txBody>
      </p:sp>
      <p:sp>
        <p:nvSpPr>
          <p:cNvPr id="60434" name="Rectangle 18"/>
          <p:cNvSpPr>
            <a:spLocks noChangeArrowheads="1"/>
          </p:cNvSpPr>
          <p:nvPr/>
        </p:nvSpPr>
        <p:spPr bwMode="auto">
          <a:xfrm>
            <a:off x="304800" y="2209800"/>
            <a:ext cx="3849688"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dirty="0"/>
              <a:t>(0, 0, 0) and (2, 8, 5)</a:t>
            </a:r>
          </a:p>
        </p:txBody>
      </p:sp>
      <p:pic>
        <p:nvPicPr>
          <p:cNvPr id="60435" name="Picture 19" descr="95"/>
          <p:cNvPicPr>
            <a:picLocks noChangeAspect="1" noChangeArrowheads="1"/>
          </p:cNvPicPr>
          <p:nvPr/>
        </p:nvPicPr>
        <p:blipFill>
          <a:blip r:embed="rId2" cstate="print"/>
          <a:srcRect/>
          <a:stretch>
            <a:fillRect/>
          </a:stretch>
        </p:blipFill>
        <p:spPr bwMode="auto">
          <a:xfrm>
            <a:off x="2209800" y="2743200"/>
            <a:ext cx="3638550" cy="752475"/>
          </a:xfrm>
          <a:prstGeom prst="rect">
            <a:avLst/>
          </a:prstGeom>
          <a:noFill/>
        </p:spPr>
      </p:pic>
      <p:pic>
        <p:nvPicPr>
          <p:cNvPr id="60436" name="Picture 20" descr="96"/>
          <p:cNvPicPr>
            <a:picLocks noChangeAspect="1" noChangeArrowheads="1"/>
          </p:cNvPicPr>
          <p:nvPr/>
        </p:nvPicPr>
        <p:blipFill>
          <a:blip r:embed="rId3" cstate="print"/>
          <a:srcRect/>
          <a:stretch>
            <a:fillRect/>
          </a:stretch>
        </p:blipFill>
        <p:spPr bwMode="auto">
          <a:xfrm>
            <a:off x="2438400" y="3648075"/>
            <a:ext cx="2905125" cy="7524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0425"/>
                                        </p:tgtEl>
                                        <p:attrNameLst>
                                          <p:attrName>style.visibility</p:attrName>
                                        </p:attrNameLst>
                                      </p:cBhvr>
                                      <p:to>
                                        <p:strVal val="visible"/>
                                      </p:to>
                                    </p:set>
                                    <p:animEffect transition="in" filter="dissolve">
                                      <p:cBhvr>
                                        <p:cTn id="7" dur="500"/>
                                        <p:tgtEl>
                                          <p:spTgt spid="6042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0435"/>
                                        </p:tgtEl>
                                        <p:attrNameLst>
                                          <p:attrName>style.visibility</p:attrName>
                                        </p:attrNameLst>
                                      </p:cBhvr>
                                      <p:to>
                                        <p:strVal val="visible"/>
                                      </p:to>
                                    </p:set>
                                    <p:animEffect transition="in" filter="dissolve">
                                      <p:cBhvr>
                                        <p:cTn id="11" dur="500"/>
                                        <p:tgtEl>
                                          <p:spTgt spid="6043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0436"/>
                                        </p:tgtEl>
                                        <p:attrNameLst>
                                          <p:attrName>style.visibility</p:attrName>
                                        </p:attrNameLst>
                                      </p:cBhvr>
                                      <p:to>
                                        <p:strVal val="visible"/>
                                      </p:to>
                                    </p:set>
                                    <p:animEffect transition="in" filter="dissolve">
                                      <p:cBhvr>
                                        <p:cTn id="16" dur="500"/>
                                        <p:tgtEl>
                                          <p:spTgt spid="6043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0432"/>
                                        </p:tgtEl>
                                        <p:attrNameLst>
                                          <p:attrName>style.visibility</p:attrName>
                                        </p:attrNameLst>
                                      </p:cBhvr>
                                      <p:to>
                                        <p:strVal val="visible"/>
                                      </p:to>
                                    </p:set>
                                    <p:animEffect transition="in" filter="box(in)">
                                      <p:cBhvr>
                                        <p:cTn id="21" dur="500"/>
                                        <p:tgtEl>
                                          <p:spTgt spid="60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p:bldP spid="604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9" name="Rectangle 19"/>
          <p:cNvSpPr>
            <a:spLocks noChangeArrowheads="1"/>
          </p:cNvSpPr>
          <p:nvPr/>
        </p:nvSpPr>
        <p:spPr bwMode="auto">
          <a:xfrm>
            <a:off x="381000" y="1204913"/>
            <a:ext cx="8458200" cy="1917700"/>
          </a:xfrm>
          <a:prstGeom prst="rect">
            <a:avLst/>
          </a:prstGeom>
          <a:noFill/>
          <a:ln w="9525">
            <a:noFill/>
            <a:miter lim="800000"/>
            <a:headEnd/>
            <a:tailEnd/>
          </a:ln>
          <a:effectLst/>
        </p:spPr>
        <p:txBody>
          <a:bodyPr>
            <a:spAutoFit/>
          </a:bodyPr>
          <a:lstStyle/>
          <a:p>
            <a:pPr>
              <a:spcBef>
                <a:spcPct val="50000"/>
              </a:spcBef>
            </a:pPr>
            <a:r>
              <a:rPr lang="en-US"/>
              <a:t>Three-dimensional figures, or solids, can be made up of flat or curved surfaces. Each flat surface is called a </a:t>
            </a:r>
            <a:r>
              <a:rPr lang="en-US" b="1" u="sng"/>
              <a:t>face</a:t>
            </a:r>
            <a:r>
              <a:rPr lang="en-US"/>
              <a:t>. An </a:t>
            </a:r>
            <a:r>
              <a:rPr lang="en-US" b="1" u="sng"/>
              <a:t>edge</a:t>
            </a:r>
            <a:r>
              <a:rPr lang="en-US"/>
              <a:t> is the segment that is the intersection of two faces. A </a:t>
            </a:r>
            <a:r>
              <a:rPr lang="en-US" b="1" u="sng"/>
              <a:t>vertex</a:t>
            </a:r>
            <a:r>
              <a:rPr lang="en-US"/>
              <a:t> is the point that is the intersection of three or more faces.</a:t>
            </a:r>
          </a:p>
        </p:txBody>
      </p:sp>
      <p:pic>
        <p:nvPicPr>
          <p:cNvPr id="15381" name="Picture 21"/>
          <p:cNvPicPr>
            <a:picLocks noChangeAspect="1" noChangeArrowheads="1"/>
          </p:cNvPicPr>
          <p:nvPr/>
        </p:nvPicPr>
        <p:blipFill>
          <a:blip r:embed="rId2" cstate="print"/>
          <a:srcRect/>
          <a:stretch>
            <a:fillRect/>
          </a:stretch>
        </p:blipFill>
        <p:spPr bwMode="auto">
          <a:xfrm>
            <a:off x="2266950" y="3656013"/>
            <a:ext cx="4514850" cy="2287587"/>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79"/>
                                        </p:tgtEl>
                                        <p:attrNameLst>
                                          <p:attrName>style.visibility</p:attrName>
                                        </p:attrNameLst>
                                      </p:cBhvr>
                                      <p:to>
                                        <p:strVal val="visible"/>
                                      </p:to>
                                    </p:set>
                                    <p:animEffect transition="in" filter="dissolve">
                                      <p:cBhvr>
                                        <p:cTn id="7" dur="500"/>
                                        <p:tgtEl>
                                          <p:spTgt spid="1537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381"/>
                                        </p:tgtEl>
                                        <p:attrNameLst>
                                          <p:attrName>style.visibility</p:attrName>
                                        </p:attrNameLst>
                                      </p:cBhvr>
                                      <p:to>
                                        <p:strVal val="visible"/>
                                      </p:to>
                                    </p:set>
                                    <p:animEffect transition="in" filter="dissolve">
                                      <p:cBhvr>
                                        <p:cTn id="11" dur="500"/>
                                        <p:tgtEl>
                                          <p:spTgt spid="1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4336"/>
            <a:ext cx="9144000" cy="830997"/>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b="1" u="sng" dirty="0">
                <a:solidFill>
                  <a:srgbClr val="FFFF00"/>
                </a:solidFill>
                <a:effectLst>
                  <a:outerShdw blurRad="38100" dist="38100" dir="2700000" algn="tl">
                    <a:srgbClr val="000000">
                      <a:alpha val="43137"/>
                    </a:srgbClr>
                  </a:outerShdw>
                </a:effectLst>
                <a:latin typeface="Arial Black" pitchFamily="34" charset="0"/>
              </a:rPr>
              <a:t>Example 4B: Finding Distances and Midpoints in Three Dimensions</a:t>
            </a:r>
          </a:p>
        </p:txBody>
      </p:sp>
      <p:sp>
        <p:nvSpPr>
          <p:cNvPr id="58371" name="Rectangle 3"/>
          <p:cNvSpPr>
            <a:spLocks noChangeArrowheads="1"/>
          </p:cNvSpPr>
          <p:nvPr/>
        </p:nvSpPr>
        <p:spPr bwMode="auto">
          <a:xfrm>
            <a:off x="228600" y="914400"/>
            <a:ext cx="8686800" cy="1552575"/>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Find the distance between the given points. Find the midpoint of the segment with the given endpoints. Round to the nearest tenth, if necessary.</a:t>
            </a:r>
          </a:p>
        </p:txBody>
      </p:sp>
      <p:sp>
        <p:nvSpPr>
          <p:cNvPr id="58372" name="Rectangle 4"/>
          <p:cNvSpPr>
            <a:spLocks noChangeArrowheads="1"/>
          </p:cNvSpPr>
          <p:nvPr/>
        </p:nvSpPr>
        <p:spPr bwMode="auto">
          <a:xfrm>
            <a:off x="228600" y="2514600"/>
            <a:ext cx="4392613" cy="457200"/>
          </a:xfrm>
          <a:prstGeom prst="rect">
            <a:avLst/>
          </a:prstGeom>
          <a:noFill/>
          <a:ln w="9525">
            <a:noFill/>
            <a:miter lim="800000"/>
            <a:headEnd/>
            <a:tailEnd/>
          </a:ln>
          <a:effectLst/>
        </p:spPr>
        <p:txBody>
          <a:bodyPr wrap="none" anchor="ctr">
            <a:spAutoFit/>
          </a:bodyPr>
          <a:lstStyle/>
          <a:p>
            <a:r>
              <a:rPr lang="en-US" b="1"/>
              <a:t>(6, 11, 3) and (4, 6, 12)</a:t>
            </a:r>
            <a:r>
              <a:rPr lang="en-US"/>
              <a:t> </a:t>
            </a:r>
          </a:p>
        </p:txBody>
      </p:sp>
      <p:sp>
        <p:nvSpPr>
          <p:cNvPr id="58373" name="Rectangle 5"/>
          <p:cNvSpPr>
            <a:spLocks noChangeArrowheads="1"/>
          </p:cNvSpPr>
          <p:nvPr/>
        </p:nvSpPr>
        <p:spPr bwMode="auto">
          <a:xfrm>
            <a:off x="304800" y="3048000"/>
            <a:ext cx="1592263"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a:t>distance:</a:t>
            </a:r>
          </a:p>
        </p:txBody>
      </p:sp>
      <p:pic>
        <p:nvPicPr>
          <p:cNvPr id="58382" name="Picture 14" descr="97"/>
          <p:cNvPicPr>
            <a:picLocks noChangeAspect="1" noChangeArrowheads="1"/>
          </p:cNvPicPr>
          <p:nvPr/>
        </p:nvPicPr>
        <p:blipFill>
          <a:blip r:embed="rId2" cstate="print"/>
          <a:srcRect/>
          <a:stretch>
            <a:fillRect/>
          </a:stretch>
        </p:blipFill>
        <p:spPr bwMode="auto">
          <a:xfrm>
            <a:off x="2266950" y="3086100"/>
            <a:ext cx="5124450" cy="571500"/>
          </a:xfrm>
          <a:prstGeom prst="rect">
            <a:avLst/>
          </a:prstGeom>
          <a:noFill/>
        </p:spPr>
      </p:pic>
      <p:pic>
        <p:nvPicPr>
          <p:cNvPr id="58383" name="Picture 15" descr="98"/>
          <p:cNvPicPr>
            <a:picLocks noChangeAspect="1" noChangeArrowheads="1"/>
          </p:cNvPicPr>
          <p:nvPr/>
        </p:nvPicPr>
        <p:blipFill>
          <a:blip r:embed="rId3" cstate="print"/>
          <a:srcRect/>
          <a:stretch>
            <a:fillRect/>
          </a:stretch>
        </p:blipFill>
        <p:spPr bwMode="auto">
          <a:xfrm>
            <a:off x="2743200" y="3733800"/>
            <a:ext cx="4667250" cy="571500"/>
          </a:xfrm>
          <a:prstGeom prst="rect">
            <a:avLst/>
          </a:prstGeom>
          <a:noFill/>
        </p:spPr>
      </p:pic>
      <p:pic>
        <p:nvPicPr>
          <p:cNvPr id="58384" name="Picture 16" descr="99"/>
          <p:cNvPicPr>
            <a:picLocks noChangeAspect="1" noChangeArrowheads="1"/>
          </p:cNvPicPr>
          <p:nvPr/>
        </p:nvPicPr>
        <p:blipFill>
          <a:blip r:embed="rId4" cstate="print"/>
          <a:srcRect/>
          <a:stretch>
            <a:fillRect/>
          </a:stretch>
        </p:blipFill>
        <p:spPr bwMode="auto">
          <a:xfrm>
            <a:off x="2743200" y="4391025"/>
            <a:ext cx="2324100" cy="485775"/>
          </a:xfrm>
          <a:prstGeom prst="rect">
            <a:avLst/>
          </a:prstGeom>
          <a:noFill/>
        </p:spPr>
      </p:pic>
      <p:pic>
        <p:nvPicPr>
          <p:cNvPr id="58385" name="Picture 17" descr="100"/>
          <p:cNvPicPr>
            <a:picLocks noChangeAspect="1" noChangeArrowheads="1"/>
          </p:cNvPicPr>
          <p:nvPr/>
        </p:nvPicPr>
        <p:blipFill>
          <a:blip r:embed="rId5" cstate="print"/>
          <a:srcRect/>
          <a:stretch>
            <a:fillRect/>
          </a:stretch>
        </p:blipFill>
        <p:spPr bwMode="auto">
          <a:xfrm>
            <a:off x="2743200" y="5029200"/>
            <a:ext cx="3028950" cy="457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dissolve">
                                      <p:cBhvr>
                                        <p:cTn id="7" dur="500"/>
                                        <p:tgtEl>
                                          <p:spTgt spid="583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8382"/>
                                        </p:tgtEl>
                                        <p:attrNameLst>
                                          <p:attrName>style.visibility</p:attrName>
                                        </p:attrNameLst>
                                      </p:cBhvr>
                                      <p:to>
                                        <p:strVal val="visible"/>
                                      </p:to>
                                    </p:set>
                                    <p:animEffect transition="in" filter="dissolve">
                                      <p:cBhvr>
                                        <p:cTn id="12" dur="500"/>
                                        <p:tgtEl>
                                          <p:spTgt spid="583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8383"/>
                                        </p:tgtEl>
                                        <p:attrNameLst>
                                          <p:attrName>style.visibility</p:attrName>
                                        </p:attrNameLst>
                                      </p:cBhvr>
                                      <p:to>
                                        <p:strVal val="visible"/>
                                      </p:to>
                                    </p:set>
                                    <p:animEffect transition="in" filter="dissolve">
                                      <p:cBhvr>
                                        <p:cTn id="17" dur="500"/>
                                        <p:tgtEl>
                                          <p:spTgt spid="5838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8384"/>
                                        </p:tgtEl>
                                        <p:attrNameLst>
                                          <p:attrName>style.visibility</p:attrName>
                                        </p:attrNameLst>
                                      </p:cBhvr>
                                      <p:to>
                                        <p:strVal val="visible"/>
                                      </p:to>
                                    </p:set>
                                    <p:animEffect transition="in" filter="dissolve">
                                      <p:cBhvr>
                                        <p:cTn id="22" dur="500"/>
                                        <p:tgtEl>
                                          <p:spTgt spid="5838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8385"/>
                                        </p:tgtEl>
                                        <p:attrNameLst>
                                          <p:attrName>style.visibility</p:attrName>
                                        </p:attrNameLst>
                                      </p:cBhvr>
                                      <p:to>
                                        <p:strVal val="visible"/>
                                      </p:to>
                                    </p:set>
                                    <p:animEffect transition="in" filter="dissolve">
                                      <p:cBhvr>
                                        <p:cTn id="27" dur="500"/>
                                        <p:tgtEl>
                                          <p:spTgt spid="58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b="1" u="sng">
                <a:solidFill>
                  <a:srgbClr val="FFFF00"/>
                </a:solidFill>
                <a:effectLst>
                  <a:outerShdw blurRad="38100" dist="38100" dir="2700000" algn="tl">
                    <a:srgbClr val="000000">
                      <a:alpha val="43137"/>
                    </a:srgbClr>
                  </a:outerShdw>
                </a:effectLst>
                <a:latin typeface="Arial Black" pitchFamily="34" charset="0"/>
              </a:rPr>
              <a:t>Example 4B Continued</a:t>
            </a:r>
          </a:p>
        </p:txBody>
      </p:sp>
      <p:sp>
        <p:nvSpPr>
          <p:cNvPr id="61444" name="Rectangle 4"/>
          <p:cNvSpPr>
            <a:spLocks noChangeArrowheads="1"/>
          </p:cNvSpPr>
          <p:nvPr/>
        </p:nvSpPr>
        <p:spPr bwMode="auto">
          <a:xfrm>
            <a:off x="304800" y="3048000"/>
            <a:ext cx="1668463"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a:t>midpoint:</a:t>
            </a:r>
          </a:p>
        </p:txBody>
      </p:sp>
      <p:sp>
        <p:nvSpPr>
          <p:cNvPr id="61451" name="Rectangle 11"/>
          <p:cNvSpPr>
            <a:spLocks noChangeArrowheads="1"/>
          </p:cNvSpPr>
          <p:nvPr/>
        </p:nvSpPr>
        <p:spPr bwMode="auto">
          <a:xfrm>
            <a:off x="228600" y="914400"/>
            <a:ext cx="8686800" cy="1552575"/>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Find the distance between the given points. Find the midpoint of the segment with the given endpoints. Round to the nearest tenth, if necessary.</a:t>
            </a:r>
          </a:p>
        </p:txBody>
      </p:sp>
      <p:sp>
        <p:nvSpPr>
          <p:cNvPr id="61452" name="Rectangle 12"/>
          <p:cNvSpPr>
            <a:spLocks noChangeArrowheads="1"/>
          </p:cNvSpPr>
          <p:nvPr/>
        </p:nvSpPr>
        <p:spPr bwMode="auto">
          <a:xfrm>
            <a:off x="228600" y="2514600"/>
            <a:ext cx="4392613" cy="457200"/>
          </a:xfrm>
          <a:prstGeom prst="rect">
            <a:avLst/>
          </a:prstGeom>
          <a:noFill/>
          <a:ln w="9525">
            <a:noFill/>
            <a:miter lim="800000"/>
            <a:headEnd/>
            <a:tailEnd/>
          </a:ln>
          <a:effectLst/>
        </p:spPr>
        <p:txBody>
          <a:bodyPr wrap="none" anchor="ctr">
            <a:spAutoFit/>
          </a:bodyPr>
          <a:lstStyle/>
          <a:p>
            <a:r>
              <a:rPr lang="en-US" b="1"/>
              <a:t>(6, 11, 3) and (4, 6, 12)</a:t>
            </a:r>
            <a:r>
              <a:rPr lang="en-US"/>
              <a:t> </a:t>
            </a:r>
          </a:p>
        </p:txBody>
      </p:sp>
      <p:sp>
        <p:nvSpPr>
          <p:cNvPr id="61453" name="Text Box 13"/>
          <p:cNvSpPr txBox="1">
            <a:spLocks noChangeArrowheads="1"/>
          </p:cNvSpPr>
          <p:nvPr/>
        </p:nvSpPr>
        <p:spPr bwMode="auto">
          <a:xfrm>
            <a:off x="3048000" y="5181600"/>
            <a:ext cx="3048000" cy="457200"/>
          </a:xfrm>
          <a:prstGeom prst="rect">
            <a:avLst/>
          </a:prstGeom>
          <a:noFill/>
          <a:ln w="9525">
            <a:noFill/>
            <a:miter lim="800000"/>
            <a:headEnd/>
            <a:tailEnd/>
          </a:ln>
          <a:effectLst/>
        </p:spPr>
        <p:txBody>
          <a:bodyPr>
            <a:spAutoFit/>
          </a:bodyPr>
          <a:lstStyle/>
          <a:p>
            <a:pPr>
              <a:spcBef>
                <a:spcPct val="50000"/>
              </a:spcBef>
            </a:pPr>
            <a:r>
              <a:rPr lang="en-US" i="1"/>
              <a:t>M</a:t>
            </a:r>
            <a:r>
              <a:rPr lang="en-US"/>
              <a:t>(5, 8.5, 7.5)</a:t>
            </a:r>
          </a:p>
        </p:txBody>
      </p:sp>
      <p:pic>
        <p:nvPicPr>
          <p:cNvPr id="61454" name="Picture 14" descr="101"/>
          <p:cNvPicPr>
            <a:picLocks noChangeAspect="1" noChangeArrowheads="1"/>
          </p:cNvPicPr>
          <p:nvPr/>
        </p:nvPicPr>
        <p:blipFill>
          <a:blip r:embed="rId2" cstate="print"/>
          <a:srcRect/>
          <a:stretch>
            <a:fillRect/>
          </a:stretch>
        </p:blipFill>
        <p:spPr bwMode="auto">
          <a:xfrm>
            <a:off x="2371725" y="3276600"/>
            <a:ext cx="3648075" cy="714375"/>
          </a:xfrm>
          <a:prstGeom prst="rect">
            <a:avLst/>
          </a:prstGeom>
          <a:noFill/>
        </p:spPr>
      </p:pic>
      <p:pic>
        <p:nvPicPr>
          <p:cNvPr id="61455" name="Picture 15" descr="102"/>
          <p:cNvPicPr>
            <a:picLocks noChangeAspect="1" noChangeArrowheads="1"/>
          </p:cNvPicPr>
          <p:nvPr/>
        </p:nvPicPr>
        <p:blipFill>
          <a:blip r:embed="rId3" cstate="print"/>
          <a:srcRect/>
          <a:stretch>
            <a:fillRect/>
          </a:stretch>
        </p:blipFill>
        <p:spPr bwMode="auto">
          <a:xfrm>
            <a:off x="2667000" y="4114800"/>
            <a:ext cx="3181350" cy="7715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dissolve">
                                      <p:cBhvr>
                                        <p:cTn id="7" dur="500"/>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54"/>
                                        </p:tgtEl>
                                        <p:attrNameLst>
                                          <p:attrName>style.visibility</p:attrName>
                                        </p:attrNameLst>
                                      </p:cBhvr>
                                      <p:to>
                                        <p:strVal val="visible"/>
                                      </p:to>
                                    </p:set>
                                    <p:animEffect transition="in" filter="dissolve">
                                      <p:cBhvr>
                                        <p:cTn id="12" dur="500"/>
                                        <p:tgtEl>
                                          <p:spTgt spid="6145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1455"/>
                                        </p:tgtEl>
                                        <p:attrNameLst>
                                          <p:attrName>style.visibility</p:attrName>
                                        </p:attrNameLst>
                                      </p:cBhvr>
                                      <p:to>
                                        <p:strVal val="visible"/>
                                      </p:to>
                                    </p:set>
                                    <p:animEffect transition="in" filter="dissolve">
                                      <p:cBhvr>
                                        <p:cTn id="17" dur="500"/>
                                        <p:tgtEl>
                                          <p:spTgt spid="6145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53"/>
                                        </p:tgtEl>
                                        <p:attrNameLst>
                                          <p:attrName>style.visibility</p:attrName>
                                        </p:attrNameLst>
                                      </p:cBhvr>
                                      <p:to>
                                        <p:strVal val="visible"/>
                                      </p:to>
                                    </p:set>
                                    <p:animEffect transition="in" filter="box(in)">
                                      <p:cBhvr>
                                        <p:cTn id="22" dur="500"/>
                                        <p:tgtEl>
                                          <p:spTgt spid="61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5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u="sng" dirty="0">
                <a:solidFill>
                  <a:srgbClr val="FF0000"/>
                </a:solidFill>
                <a:effectLst>
                  <a:outerShdw blurRad="38100" dist="38100" dir="2700000" algn="tl">
                    <a:srgbClr val="000000">
                      <a:alpha val="43137"/>
                    </a:srgbClr>
                  </a:outerShdw>
                </a:effectLst>
                <a:latin typeface="Arial Black" pitchFamily="34" charset="0"/>
              </a:rPr>
              <a:t>Check It Out!</a:t>
            </a:r>
            <a:r>
              <a:rPr lang="en-US" altLang="en-US" u="sng" dirty="0">
                <a:solidFill>
                  <a:srgbClr val="FFFF00"/>
                </a:solidFill>
                <a:effectLst>
                  <a:outerShdw blurRad="38100" dist="38100" dir="2700000" algn="tl">
                    <a:srgbClr val="000000">
                      <a:alpha val="43137"/>
                    </a:srgbClr>
                  </a:outerShdw>
                </a:effectLst>
                <a:latin typeface="Arial Black" pitchFamily="34" charset="0"/>
              </a:rPr>
              <a:t> Example 4a </a:t>
            </a:r>
            <a:endParaRPr lang="en-US" altLang="en-US" sz="2600" u="sng" dirty="0">
              <a:solidFill>
                <a:srgbClr val="FFFF00"/>
              </a:solidFill>
              <a:effectLst>
                <a:outerShdw blurRad="38100" dist="38100" dir="2700000" algn="tl">
                  <a:srgbClr val="000000">
                    <a:alpha val="43137"/>
                  </a:srgbClr>
                </a:outerShdw>
              </a:effectLst>
              <a:latin typeface="Arial MT Bl" charset="0"/>
            </a:endParaRPr>
          </a:p>
        </p:txBody>
      </p:sp>
      <p:sp>
        <p:nvSpPr>
          <p:cNvPr id="48131" name="Rectangle 3"/>
          <p:cNvSpPr>
            <a:spLocks noChangeArrowheads="1"/>
          </p:cNvSpPr>
          <p:nvPr/>
        </p:nvSpPr>
        <p:spPr bwMode="auto">
          <a:xfrm>
            <a:off x="304800" y="685800"/>
            <a:ext cx="8534400" cy="1552575"/>
          </a:xfrm>
          <a:prstGeom prst="rect">
            <a:avLst/>
          </a:prstGeom>
          <a:noFill/>
          <a:ln w="9525">
            <a:noFill/>
            <a:miter lim="800000"/>
            <a:headEnd/>
            <a:tailEnd/>
          </a:ln>
          <a:effectLst/>
        </p:spPr>
        <p:txBody>
          <a:bodyPr>
            <a:spAutoFit/>
          </a:bodyPr>
          <a:lstStyle/>
          <a:p>
            <a:r>
              <a:rPr lang="en-US" b="1"/>
              <a:t>Find the distance between the given points. Find the midpoint of the segment with the given endpoints. Round to the nearest tenth, if necessary.</a:t>
            </a:r>
          </a:p>
        </p:txBody>
      </p:sp>
      <p:sp>
        <p:nvSpPr>
          <p:cNvPr id="48132" name="Rectangle 4"/>
          <p:cNvSpPr>
            <a:spLocks noChangeArrowheads="1"/>
          </p:cNvSpPr>
          <p:nvPr/>
        </p:nvSpPr>
        <p:spPr bwMode="auto">
          <a:xfrm>
            <a:off x="304800" y="2286000"/>
            <a:ext cx="4067175" cy="457200"/>
          </a:xfrm>
          <a:prstGeom prst="rect">
            <a:avLst/>
          </a:prstGeom>
          <a:noFill/>
          <a:ln w="9525">
            <a:noFill/>
            <a:miter lim="800000"/>
            <a:headEnd/>
            <a:tailEnd/>
          </a:ln>
          <a:effectLst/>
        </p:spPr>
        <p:txBody>
          <a:bodyPr wrap="none">
            <a:spAutoFit/>
          </a:bodyPr>
          <a:lstStyle/>
          <a:p>
            <a:r>
              <a:rPr lang="en-US" b="1"/>
              <a:t>(0, 9, 5) and (6, 0, 12)</a:t>
            </a:r>
          </a:p>
        </p:txBody>
      </p:sp>
      <p:sp>
        <p:nvSpPr>
          <p:cNvPr id="48133" name="Rectangle 5"/>
          <p:cNvSpPr>
            <a:spLocks noChangeArrowheads="1"/>
          </p:cNvSpPr>
          <p:nvPr/>
        </p:nvSpPr>
        <p:spPr bwMode="auto">
          <a:xfrm>
            <a:off x="304800" y="2819400"/>
            <a:ext cx="1592263"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a:t>distance:</a:t>
            </a:r>
          </a:p>
        </p:txBody>
      </p:sp>
      <p:pic>
        <p:nvPicPr>
          <p:cNvPr id="48141" name="Picture 13" descr="103"/>
          <p:cNvPicPr>
            <a:picLocks noChangeAspect="1" noChangeArrowheads="1"/>
          </p:cNvPicPr>
          <p:nvPr/>
        </p:nvPicPr>
        <p:blipFill>
          <a:blip r:embed="rId2" cstate="print"/>
          <a:srcRect/>
          <a:stretch>
            <a:fillRect/>
          </a:stretch>
        </p:blipFill>
        <p:spPr bwMode="auto">
          <a:xfrm>
            <a:off x="2133600" y="2819400"/>
            <a:ext cx="5124450" cy="590550"/>
          </a:xfrm>
          <a:prstGeom prst="rect">
            <a:avLst/>
          </a:prstGeom>
          <a:noFill/>
        </p:spPr>
      </p:pic>
      <p:pic>
        <p:nvPicPr>
          <p:cNvPr id="48142" name="Picture 14" descr="104"/>
          <p:cNvPicPr>
            <a:picLocks noChangeAspect="1" noChangeArrowheads="1"/>
          </p:cNvPicPr>
          <p:nvPr/>
        </p:nvPicPr>
        <p:blipFill>
          <a:blip r:embed="rId3" cstate="print"/>
          <a:srcRect/>
          <a:stretch>
            <a:fillRect/>
          </a:stretch>
        </p:blipFill>
        <p:spPr bwMode="auto">
          <a:xfrm>
            <a:off x="2605088" y="3581400"/>
            <a:ext cx="4467225" cy="571500"/>
          </a:xfrm>
          <a:prstGeom prst="rect">
            <a:avLst/>
          </a:prstGeom>
          <a:noFill/>
        </p:spPr>
      </p:pic>
      <p:pic>
        <p:nvPicPr>
          <p:cNvPr id="48143" name="Picture 15" descr="105"/>
          <p:cNvPicPr>
            <a:picLocks noChangeAspect="1" noChangeArrowheads="1"/>
          </p:cNvPicPr>
          <p:nvPr/>
        </p:nvPicPr>
        <p:blipFill>
          <a:blip r:embed="rId4" cstate="print"/>
          <a:srcRect/>
          <a:stretch>
            <a:fillRect/>
          </a:stretch>
        </p:blipFill>
        <p:spPr bwMode="auto">
          <a:xfrm>
            <a:off x="2590800" y="4419600"/>
            <a:ext cx="2543175" cy="476250"/>
          </a:xfrm>
          <a:prstGeom prst="rect">
            <a:avLst/>
          </a:prstGeom>
          <a:noFill/>
        </p:spPr>
      </p:pic>
      <p:pic>
        <p:nvPicPr>
          <p:cNvPr id="48144" name="Picture 16" descr="106"/>
          <p:cNvPicPr>
            <a:picLocks noChangeAspect="1" noChangeArrowheads="1"/>
          </p:cNvPicPr>
          <p:nvPr/>
        </p:nvPicPr>
        <p:blipFill>
          <a:blip r:embed="rId5" cstate="print"/>
          <a:srcRect/>
          <a:stretch>
            <a:fillRect/>
          </a:stretch>
        </p:blipFill>
        <p:spPr bwMode="auto">
          <a:xfrm>
            <a:off x="2638425" y="5029200"/>
            <a:ext cx="3086100" cy="4667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dissolve">
                                      <p:cBhvr>
                                        <p:cTn id="7" dur="500"/>
                                        <p:tgtEl>
                                          <p:spTgt spid="481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8141"/>
                                        </p:tgtEl>
                                        <p:attrNameLst>
                                          <p:attrName>style.visibility</p:attrName>
                                        </p:attrNameLst>
                                      </p:cBhvr>
                                      <p:to>
                                        <p:strVal val="visible"/>
                                      </p:to>
                                    </p:set>
                                    <p:animEffect transition="in" filter="dissolve">
                                      <p:cBhvr>
                                        <p:cTn id="12" dur="500"/>
                                        <p:tgtEl>
                                          <p:spTgt spid="481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8142"/>
                                        </p:tgtEl>
                                        <p:attrNameLst>
                                          <p:attrName>style.visibility</p:attrName>
                                        </p:attrNameLst>
                                      </p:cBhvr>
                                      <p:to>
                                        <p:strVal val="visible"/>
                                      </p:to>
                                    </p:set>
                                    <p:animEffect transition="in" filter="dissolve">
                                      <p:cBhvr>
                                        <p:cTn id="17" dur="500"/>
                                        <p:tgtEl>
                                          <p:spTgt spid="4814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8143"/>
                                        </p:tgtEl>
                                        <p:attrNameLst>
                                          <p:attrName>style.visibility</p:attrName>
                                        </p:attrNameLst>
                                      </p:cBhvr>
                                      <p:to>
                                        <p:strVal val="visible"/>
                                      </p:to>
                                    </p:set>
                                    <p:animEffect transition="in" filter="dissolve">
                                      <p:cBhvr>
                                        <p:cTn id="22" dur="500"/>
                                        <p:tgtEl>
                                          <p:spTgt spid="4814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8144"/>
                                        </p:tgtEl>
                                        <p:attrNameLst>
                                          <p:attrName>style.visibility</p:attrName>
                                        </p:attrNameLst>
                                      </p:cBhvr>
                                      <p:to>
                                        <p:strVal val="visible"/>
                                      </p:to>
                                    </p:set>
                                    <p:animEffect transition="in" filter="dissolve">
                                      <p:cBhvr>
                                        <p:cTn id="27" dur="500"/>
                                        <p:tgtEl>
                                          <p:spTgt spid="48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533400" y="2667000"/>
            <a:ext cx="1668463"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a:t>midpoint:</a:t>
            </a:r>
          </a:p>
        </p:txBody>
      </p:sp>
      <p:sp>
        <p:nvSpPr>
          <p:cNvPr id="62473" name="Rectangle 9"/>
          <p:cNvSpPr>
            <a:spLocks noChangeArrowheads="1"/>
          </p:cNvSpPr>
          <p:nvPr/>
        </p:nvSpPr>
        <p:spPr bwMode="auto">
          <a:xfrm>
            <a:off x="304800" y="609600"/>
            <a:ext cx="8534400" cy="1552575"/>
          </a:xfrm>
          <a:prstGeom prst="rect">
            <a:avLst/>
          </a:prstGeom>
          <a:noFill/>
          <a:ln w="9525">
            <a:noFill/>
            <a:miter lim="800000"/>
            <a:headEnd/>
            <a:tailEnd/>
          </a:ln>
          <a:effectLst/>
        </p:spPr>
        <p:txBody>
          <a:bodyPr>
            <a:spAutoFit/>
          </a:bodyPr>
          <a:lstStyle/>
          <a:p>
            <a:r>
              <a:rPr lang="en-US" b="1" dirty="0"/>
              <a:t>Find the distance between the given points. Find the midpoint of the segment with the given endpoints. Round to the nearest tenth, if necessary.</a:t>
            </a:r>
          </a:p>
        </p:txBody>
      </p:sp>
      <p:sp>
        <p:nvSpPr>
          <p:cNvPr id="62474" name="Rectangle 10"/>
          <p:cNvSpPr>
            <a:spLocks noChangeArrowheads="1"/>
          </p:cNvSpPr>
          <p:nvPr/>
        </p:nvSpPr>
        <p:spPr bwMode="auto">
          <a:xfrm>
            <a:off x="304800" y="2209800"/>
            <a:ext cx="4067175" cy="457200"/>
          </a:xfrm>
          <a:prstGeom prst="rect">
            <a:avLst/>
          </a:prstGeom>
          <a:noFill/>
          <a:ln w="9525">
            <a:noFill/>
            <a:miter lim="800000"/>
            <a:headEnd/>
            <a:tailEnd/>
          </a:ln>
          <a:effectLst/>
        </p:spPr>
        <p:txBody>
          <a:bodyPr wrap="none">
            <a:spAutoFit/>
          </a:bodyPr>
          <a:lstStyle/>
          <a:p>
            <a:r>
              <a:rPr lang="en-US" b="1"/>
              <a:t>(0, 9, 5) and (6, 0, 12)</a:t>
            </a:r>
          </a:p>
        </p:txBody>
      </p:sp>
      <p:sp>
        <p:nvSpPr>
          <p:cNvPr id="62475" name="Text Box 11"/>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b="1" u="sng" dirty="0">
                <a:solidFill>
                  <a:srgbClr val="FF0000"/>
                </a:solidFill>
                <a:effectLst>
                  <a:outerShdw blurRad="38100" dist="38100" dir="2700000" algn="tl">
                    <a:srgbClr val="000000">
                      <a:alpha val="43137"/>
                    </a:srgbClr>
                  </a:outerShdw>
                </a:effectLst>
                <a:latin typeface="Arial Black" pitchFamily="34" charset="0"/>
              </a:rPr>
              <a:t>Check It Out!</a:t>
            </a:r>
            <a:r>
              <a:rPr lang="en-US" altLang="en-US" b="1" u="sng" dirty="0">
                <a:solidFill>
                  <a:srgbClr val="FFFF00"/>
                </a:solidFill>
                <a:effectLst>
                  <a:outerShdw blurRad="38100" dist="38100" dir="2700000" algn="tl">
                    <a:srgbClr val="000000">
                      <a:alpha val="43137"/>
                    </a:srgbClr>
                  </a:outerShdw>
                </a:effectLst>
                <a:latin typeface="Arial Black" pitchFamily="34" charset="0"/>
              </a:rPr>
              <a:t> Example 4a Continued</a:t>
            </a:r>
            <a:endParaRPr lang="en-US" altLang="en-US" sz="2600" b="1" u="sng" dirty="0">
              <a:solidFill>
                <a:srgbClr val="FFFF00"/>
              </a:solidFill>
              <a:effectLst>
                <a:outerShdw blurRad="38100" dist="38100" dir="2700000" algn="tl">
                  <a:srgbClr val="000000">
                    <a:alpha val="43137"/>
                  </a:srgbClr>
                </a:outerShdw>
              </a:effectLst>
              <a:latin typeface="Arial MT Bl" charset="0"/>
            </a:endParaRPr>
          </a:p>
        </p:txBody>
      </p:sp>
      <p:sp>
        <p:nvSpPr>
          <p:cNvPr id="62476" name="Text Box 12"/>
          <p:cNvSpPr txBox="1">
            <a:spLocks noChangeArrowheads="1"/>
          </p:cNvSpPr>
          <p:nvPr/>
        </p:nvSpPr>
        <p:spPr bwMode="auto">
          <a:xfrm>
            <a:off x="3124200" y="5029200"/>
            <a:ext cx="3048000" cy="457200"/>
          </a:xfrm>
          <a:prstGeom prst="rect">
            <a:avLst/>
          </a:prstGeom>
          <a:noFill/>
          <a:ln w="9525">
            <a:noFill/>
            <a:miter lim="800000"/>
            <a:headEnd/>
            <a:tailEnd/>
          </a:ln>
          <a:effectLst/>
        </p:spPr>
        <p:txBody>
          <a:bodyPr>
            <a:spAutoFit/>
          </a:bodyPr>
          <a:lstStyle/>
          <a:p>
            <a:pPr>
              <a:spcBef>
                <a:spcPct val="50000"/>
              </a:spcBef>
            </a:pPr>
            <a:r>
              <a:rPr lang="en-US" i="1"/>
              <a:t>M</a:t>
            </a:r>
            <a:r>
              <a:rPr lang="en-US"/>
              <a:t>(3, 4.5, 8.5)</a:t>
            </a:r>
          </a:p>
        </p:txBody>
      </p:sp>
      <p:pic>
        <p:nvPicPr>
          <p:cNvPr id="62477" name="Picture 13" descr="107"/>
          <p:cNvPicPr>
            <a:picLocks noChangeAspect="1" noChangeArrowheads="1"/>
          </p:cNvPicPr>
          <p:nvPr/>
        </p:nvPicPr>
        <p:blipFill>
          <a:blip r:embed="rId2" cstate="print"/>
          <a:srcRect/>
          <a:stretch>
            <a:fillRect/>
          </a:stretch>
        </p:blipFill>
        <p:spPr bwMode="auto">
          <a:xfrm>
            <a:off x="2438400" y="2743200"/>
            <a:ext cx="3648075" cy="723900"/>
          </a:xfrm>
          <a:prstGeom prst="rect">
            <a:avLst/>
          </a:prstGeom>
          <a:noFill/>
        </p:spPr>
      </p:pic>
      <p:pic>
        <p:nvPicPr>
          <p:cNvPr id="62478" name="Picture 14" descr="108"/>
          <p:cNvPicPr>
            <a:picLocks noChangeAspect="1" noChangeArrowheads="1"/>
          </p:cNvPicPr>
          <p:nvPr/>
        </p:nvPicPr>
        <p:blipFill>
          <a:blip r:embed="rId3" cstate="print"/>
          <a:srcRect/>
          <a:stretch>
            <a:fillRect/>
          </a:stretch>
        </p:blipFill>
        <p:spPr bwMode="auto">
          <a:xfrm>
            <a:off x="2819400" y="3724275"/>
            <a:ext cx="3133725" cy="7715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dissolve">
                                      <p:cBhvr>
                                        <p:cTn id="7" dur="500"/>
                                        <p:tgtEl>
                                          <p:spTgt spid="624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2477"/>
                                        </p:tgtEl>
                                        <p:attrNameLst>
                                          <p:attrName>style.visibility</p:attrName>
                                        </p:attrNameLst>
                                      </p:cBhvr>
                                      <p:to>
                                        <p:strVal val="visible"/>
                                      </p:to>
                                    </p:set>
                                    <p:animEffect transition="in" filter="dissolve">
                                      <p:cBhvr>
                                        <p:cTn id="12" dur="500"/>
                                        <p:tgtEl>
                                          <p:spTgt spid="6247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2478"/>
                                        </p:tgtEl>
                                        <p:attrNameLst>
                                          <p:attrName>style.visibility</p:attrName>
                                        </p:attrNameLst>
                                      </p:cBhvr>
                                      <p:to>
                                        <p:strVal val="visible"/>
                                      </p:to>
                                    </p:set>
                                    <p:animEffect transition="in" filter="dissolve">
                                      <p:cBhvr>
                                        <p:cTn id="17" dur="500"/>
                                        <p:tgtEl>
                                          <p:spTgt spid="6247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2476"/>
                                        </p:tgtEl>
                                        <p:attrNameLst>
                                          <p:attrName>style.visibility</p:attrName>
                                        </p:attrNameLst>
                                      </p:cBhvr>
                                      <p:to>
                                        <p:strVal val="visible"/>
                                      </p:to>
                                    </p:set>
                                    <p:animEffect transition="in" filter="box(in)">
                                      <p:cBhvr>
                                        <p:cTn id="22" dur="500"/>
                                        <p:tgtEl>
                                          <p:spTgt spid="62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7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b="1" u="sng" dirty="0">
                <a:solidFill>
                  <a:srgbClr val="FF0000"/>
                </a:solidFill>
                <a:effectLst>
                  <a:outerShdw blurRad="38100" dist="38100" dir="2700000" algn="tl">
                    <a:srgbClr val="000000">
                      <a:alpha val="43137"/>
                    </a:srgbClr>
                  </a:outerShdw>
                </a:effectLst>
                <a:latin typeface="Arial Black" pitchFamily="34" charset="0"/>
              </a:rPr>
              <a:t>Check It Out!</a:t>
            </a:r>
            <a:r>
              <a:rPr lang="en-US" altLang="en-US" b="1" u="sng" dirty="0">
                <a:solidFill>
                  <a:srgbClr val="FFFF00"/>
                </a:solidFill>
                <a:effectLst>
                  <a:outerShdw blurRad="38100" dist="38100" dir="2700000" algn="tl">
                    <a:srgbClr val="000000">
                      <a:alpha val="43137"/>
                    </a:srgbClr>
                  </a:outerShdw>
                </a:effectLst>
                <a:latin typeface="Arial Black" pitchFamily="34" charset="0"/>
              </a:rPr>
              <a:t> Example 4b </a:t>
            </a:r>
            <a:endParaRPr lang="en-US" altLang="en-US" sz="2600" b="1" u="sng" dirty="0">
              <a:solidFill>
                <a:srgbClr val="FFFF00"/>
              </a:solidFill>
              <a:effectLst>
                <a:outerShdw blurRad="38100" dist="38100" dir="2700000" algn="tl">
                  <a:srgbClr val="000000">
                    <a:alpha val="43137"/>
                  </a:srgbClr>
                </a:outerShdw>
              </a:effectLst>
              <a:latin typeface="Arial MT Bl" charset="0"/>
            </a:endParaRPr>
          </a:p>
        </p:txBody>
      </p:sp>
      <p:sp>
        <p:nvSpPr>
          <p:cNvPr id="63491" name="Rectangle 3"/>
          <p:cNvSpPr>
            <a:spLocks noChangeArrowheads="1"/>
          </p:cNvSpPr>
          <p:nvPr/>
        </p:nvSpPr>
        <p:spPr bwMode="auto">
          <a:xfrm>
            <a:off x="228600" y="533400"/>
            <a:ext cx="8534400" cy="1552575"/>
          </a:xfrm>
          <a:prstGeom prst="rect">
            <a:avLst/>
          </a:prstGeom>
          <a:noFill/>
          <a:ln w="9525">
            <a:noFill/>
            <a:miter lim="800000"/>
            <a:headEnd/>
            <a:tailEnd/>
          </a:ln>
          <a:effectLst/>
        </p:spPr>
        <p:txBody>
          <a:bodyPr>
            <a:spAutoFit/>
          </a:bodyPr>
          <a:lstStyle/>
          <a:p>
            <a:r>
              <a:rPr lang="en-US" b="1" dirty="0"/>
              <a:t>Find the distance between the given points. Find the midpoint of the segment with the given endpoints. Round to the nearest tenth, if necessary.</a:t>
            </a:r>
          </a:p>
        </p:txBody>
      </p:sp>
      <p:sp>
        <p:nvSpPr>
          <p:cNvPr id="63493" name="Rectangle 5"/>
          <p:cNvSpPr>
            <a:spLocks noChangeArrowheads="1"/>
          </p:cNvSpPr>
          <p:nvPr/>
        </p:nvSpPr>
        <p:spPr bwMode="auto">
          <a:xfrm>
            <a:off x="228600" y="2133600"/>
            <a:ext cx="4719638" cy="457200"/>
          </a:xfrm>
          <a:prstGeom prst="rect">
            <a:avLst/>
          </a:prstGeom>
          <a:noFill/>
          <a:ln w="9525">
            <a:noFill/>
            <a:miter lim="800000"/>
            <a:headEnd/>
            <a:tailEnd/>
          </a:ln>
          <a:effectLst/>
        </p:spPr>
        <p:txBody>
          <a:bodyPr wrap="none">
            <a:spAutoFit/>
          </a:bodyPr>
          <a:lstStyle/>
          <a:p>
            <a:r>
              <a:rPr lang="en-US" b="1"/>
              <a:t>(5, 8, 16) and (12, 16, 20)</a:t>
            </a:r>
          </a:p>
        </p:txBody>
      </p:sp>
      <p:sp>
        <p:nvSpPr>
          <p:cNvPr id="63494" name="Rectangle 6"/>
          <p:cNvSpPr>
            <a:spLocks noChangeArrowheads="1"/>
          </p:cNvSpPr>
          <p:nvPr/>
        </p:nvSpPr>
        <p:spPr bwMode="auto">
          <a:xfrm>
            <a:off x="228600" y="2667000"/>
            <a:ext cx="1592263"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a:t>distance:</a:t>
            </a:r>
          </a:p>
        </p:txBody>
      </p:sp>
      <p:pic>
        <p:nvPicPr>
          <p:cNvPr id="63502" name="Picture 14" descr="109"/>
          <p:cNvPicPr>
            <a:picLocks noChangeAspect="1" noChangeArrowheads="1"/>
          </p:cNvPicPr>
          <p:nvPr/>
        </p:nvPicPr>
        <p:blipFill>
          <a:blip r:embed="rId2" cstate="print"/>
          <a:srcRect/>
          <a:stretch>
            <a:fillRect/>
          </a:stretch>
        </p:blipFill>
        <p:spPr bwMode="auto">
          <a:xfrm>
            <a:off x="1981200" y="2667000"/>
            <a:ext cx="5181600" cy="561975"/>
          </a:xfrm>
          <a:prstGeom prst="rect">
            <a:avLst/>
          </a:prstGeom>
          <a:noFill/>
        </p:spPr>
      </p:pic>
      <p:pic>
        <p:nvPicPr>
          <p:cNvPr id="63503" name="Picture 15" descr="110"/>
          <p:cNvPicPr>
            <a:picLocks noChangeAspect="1" noChangeArrowheads="1"/>
          </p:cNvPicPr>
          <p:nvPr/>
        </p:nvPicPr>
        <p:blipFill>
          <a:blip r:embed="rId3" cstate="print"/>
          <a:srcRect/>
          <a:stretch>
            <a:fillRect/>
          </a:stretch>
        </p:blipFill>
        <p:spPr bwMode="auto">
          <a:xfrm>
            <a:off x="2238375" y="3429000"/>
            <a:ext cx="4924425" cy="561975"/>
          </a:xfrm>
          <a:prstGeom prst="rect">
            <a:avLst/>
          </a:prstGeom>
          <a:noFill/>
        </p:spPr>
      </p:pic>
      <p:pic>
        <p:nvPicPr>
          <p:cNvPr id="63504" name="Picture 16" descr="111"/>
          <p:cNvPicPr>
            <a:picLocks noChangeAspect="1" noChangeArrowheads="1"/>
          </p:cNvPicPr>
          <p:nvPr/>
        </p:nvPicPr>
        <p:blipFill>
          <a:blip r:embed="rId4" cstate="print"/>
          <a:srcRect/>
          <a:stretch>
            <a:fillRect/>
          </a:stretch>
        </p:blipFill>
        <p:spPr bwMode="auto">
          <a:xfrm>
            <a:off x="2238375" y="4191000"/>
            <a:ext cx="2533650" cy="428625"/>
          </a:xfrm>
          <a:prstGeom prst="rect">
            <a:avLst/>
          </a:prstGeom>
          <a:noFill/>
        </p:spPr>
      </p:pic>
      <p:pic>
        <p:nvPicPr>
          <p:cNvPr id="63505" name="Picture 17" descr="112"/>
          <p:cNvPicPr>
            <a:picLocks noChangeAspect="1" noChangeArrowheads="1"/>
          </p:cNvPicPr>
          <p:nvPr/>
        </p:nvPicPr>
        <p:blipFill>
          <a:blip r:embed="rId5" cstate="print"/>
          <a:srcRect/>
          <a:stretch>
            <a:fillRect/>
          </a:stretch>
        </p:blipFill>
        <p:spPr bwMode="auto">
          <a:xfrm>
            <a:off x="2209800" y="4800600"/>
            <a:ext cx="3086100" cy="4476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dissolve">
                                      <p:cBhvr>
                                        <p:cTn id="7" dur="500"/>
                                        <p:tgtEl>
                                          <p:spTgt spid="634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502"/>
                                        </p:tgtEl>
                                        <p:attrNameLst>
                                          <p:attrName>style.visibility</p:attrName>
                                        </p:attrNameLst>
                                      </p:cBhvr>
                                      <p:to>
                                        <p:strVal val="visible"/>
                                      </p:to>
                                    </p:set>
                                    <p:animEffect transition="in" filter="dissolve">
                                      <p:cBhvr>
                                        <p:cTn id="12" dur="500"/>
                                        <p:tgtEl>
                                          <p:spTgt spid="6350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3503"/>
                                        </p:tgtEl>
                                        <p:attrNameLst>
                                          <p:attrName>style.visibility</p:attrName>
                                        </p:attrNameLst>
                                      </p:cBhvr>
                                      <p:to>
                                        <p:strVal val="visible"/>
                                      </p:to>
                                    </p:set>
                                    <p:animEffect transition="in" filter="dissolve">
                                      <p:cBhvr>
                                        <p:cTn id="17" dur="500"/>
                                        <p:tgtEl>
                                          <p:spTgt spid="6350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3504"/>
                                        </p:tgtEl>
                                        <p:attrNameLst>
                                          <p:attrName>style.visibility</p:attrName>
                                        </p:attrNameLst>
                                      </p:cBhvr>
                                      <p:to>
                                        <p:strVal val="visible"/>
                                      </p:to>
                                    </p:set>
                                    <p:animEffect transition="in" filter="dissolve">
                                      <p:cBhvr>
                                        <p:cTn id="22" dur="500"/>
                                        <p:tgtEl>
                                          <p:spTgt spid="6350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3505"/>
                                        </p:tgtEl>
                                        <p:attrNameLst>
                                          <p:attrName>style.visibility</p:attrName>
                                        </p:attrNameLst>
                                      </p:cBhvr>
                                      <p:to>
                                        <p:strVal val="visible"/>
                                      </p:to>
                                    </p:set>
                                    <p:animEffect transition="in" filter="dissolve">
                                      <p:cBhvr>
                                        <p:cTn id="27" dur="500"/>
                                        <p:tgtEl>
                                          <p:spTgt spid="63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4519" name="Rectangle 7"/>
          <p:cNvSpPr>
            <a:spLocks noChangeArrowheads="1"/>
          </p:cNvSpPr>
          <p:nvPr/>
        </p:nvSpPr>
        <p:spPr bwMode="auto">
          <a:xfrm>
            <a:off x="533400" y="2867025"/>
            <a:ext cx="1668463"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a:t>midpoint:</a:t>
            </a:r>
          </a:p>
        </p:txBody>
      </p:sp>
      <p:sp>
        <p:nvSpPr>
          <p:cNvPr id="64525" name="Text Box 13"/>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u="sng" dirty="0">
                <a:solidFill>
                  <a:srgbClr val="FF0000"/>
                </a:solidFill>
                <a:effectLst>
                  <a:outerShdw blurRad="38100" dist="38100" dir="2700000" algn="tl">
                    <a:srgbClr val="000000">
                      <a:alpha val="43137"/>
                    </a:srgbClr>
                  </a:outerShdw>
                </a:effectLst>
                <a:latin typeface="Arial Black" pitchFamily="34" charset="0"/>
              </a:rPr>
              <a:t>Check It Out!</a:t>
            </a:r>
            <a:r>
              <a:rPr lang="en-US" altLang="en-US" b="1" u="sng" dirty="0">
                <a:solidFill>
                  <a:srgbClr val="FFFF00"/>
                </a:solidFill>
                <a:effectLst>
                  <a:outerShdw blurRad="38100" dist="38100" dir="2700000" algn="tl">
                    <a:srgbClr val="000000">
                      <a:alpha val="43137"/>
                    </a:srgbClr>
                  </a:outerShdw>
                </a:effectLst>
                <a:latin typeface="Arial Black" pitchFamily="34" charset="0"/>
              </a:rPr>
              <a:t> </a:t>
            </a:r>
            <a:r>
              <a:rPr lang="en-US" altLang="en-US" u="sng" dirty="0">
                <a:solidFill>
                  <a:srgbClr val="FFFF00"/>
                </a:solidFill>
                <a:effectLst>
                  <a:outerShdw blurRad="38100" dist="38100" dir="2700000" algn="tl">
                    <a:srgbClr val="000000">
                      <a:alpha val="43137"/>
                    </a:srgbClr>
                  </a:outerShdw>
                </a:effectLst>
                <a:latin typeface="Arial Black" pitchFamily="34" charset="0"/>
              </a:rPr>
              <a:t>Example 4b </a:t>
            </a:r>
            <a:endParaRPr lang="en-US" altLang="en-US" sz="2600" u="sng" dirty="0">
              <a:solidFill>
                <a:srgbClr val="FFFF00"/>
              </a:solidFill>
              <a:effectLst>
                <a:outerShdw blurRad="38100" dist="38100" dir="2700000" algn="tl">
                  <a:srgbClr val="000000">
                    <a:alpha val="43137"/>
                  </a:srgbClr>
                </a:outerShdw>
              </a:effectLst>
              <a:latin typeface="Arial MT Bl" charset="0"/>
            </a:endParaRPr>
          </a:p>
        </p:txBody>
      </p:sp>
      <p:sp>
        <p:nvSpPr>
          <p:cNvPr id="64526" name="Rectangle 14"/>
          <p:cNvSpPr>
            <a:spLocks noChangeArrowheads="1"/>
          </p:cNvSpPr>
          <p:nvPr/>
        </p:nvSpPr>
        <p:spPr bwMode="auto">
          <a:xfrm>
            <a:off x="304800" y="609600"/>
            <a:ext cx="8534400" cy="1552575"/>
          </a:xfrm>
          <a:prstGeom prst="rect">
            <a:avLst/>
          </a:prstGeom>
          <a:noFill/>
          <a:ln w="9525">
            <a:noFill/>
            <a:miter lim="800000"/>
            <a:headEnd/>
            <a:tailEnd/>
          </a:ln>
          <a:effectLst/>
        </p:spPr>
        <p:txBody>
          <a:bodyPr>
            <a:spAutoFit/>
          </a:bodyPr>
          <a:lstStyle/>
          <a:p>
            <a:r>
              <a:rPr lang="en-US" b="1" dirty="0"/>
              <a:t>Find the distance between the given points. Find the midpoint of the segment with the given endpoints. Round to the nearest tenth, if necessary.</a:t>
            </a:r>
          </a:p>
        </p:txBody>
      </p:sp>
      <p:sp>
        <p:nvSpPr>
          <p:cNvPr id="64527" name="Rectangle 15"/>
          <p:cNvSpPr>
            <a:spLocks noChangeArrowheads="1"/>
          </p:cNvSpPr>
          <p:nvPr/>
        </p:nvSpPr>
        <p:spPr bwMode="auto">
          <a:xfrm>
            <a:off x="304800" y="2209800"/>
            <a:ext cx="4719638" cy="457200"/>
          </a:xfrm>
          <a:prstGeom prst="rect">
            <a:avLst/>
          </a:prstGeom>
          <a:noFill/>
          <a:ln w="9525">
            <a:noFill/>
            <a:miter lim="800000"/>
            <a:headEnd/>
            <a:tailEnd/>
          </a:ln>
          <a:effectLst/>
        </p:spPr>
        <p:txBody>
          <a:bodyPr wrap="none">
            <a:spAutoFit/>
          </a:bodyPr>
          <a:lstStyle/>
          <a:p>
            <a:r>
              <a:rPr lang="en-US" b="1" dirty="0"/>
              <a:t>(5, 8, 16) and (12, 16, 20)</a:t>
            </a:r>
          </a:p>
        </p:txBody>
      </p:sp>
      <p:sp>
        <p:nvSpPr>
          <p:cNvPr id="64528" name="Text Box 16"/>
          <p:cNvSpPr txBox="1">
            <a:spLocks noChangeArrowheads="1"/>
          </p:cNvSpPr>
          <p:nvPr/>
        </p:nvSpPr>
        <p:spPr bwMode="auto">
          <a:xfrm>
            <a:off x="2895600" y="5076825"/>
            <a:ext cx="3048000" cy="457200"/>
          </a:xfrm>
          <a:prstGeom prst="rect">
            <a:avLst/>
          </a:prstGeom>
          <a:noFill/>
          <a:ln w="9525">
            <a:noFill/>
            <a:miter lim="800000"/>
            <a:headEnd/>
            <a:tailEnd/>
          </a:ln>
          <a:effectLst/>
        </p:spPr>
        <p:txBody>
          <a:bodyPr>
            <a:spAutoFit/>
          </a:bodyPr>
          <a:lstStyle/>
          <a:p>
            <a:pPr>
              <a:spcBef>
                <a:spcPct val="50000"/>
              </a:spcBef>
            </a:pPr>
            <a:r>
              <a:rPr lang="en-US" i="1"/>
              <a:t>M</a:t>
            </a:r>
            <a:r>
              <a:rPr lang="en-US"/>
              <a:t>(8.5, 12, 18)</a:t>
            </a:r>
          </a:p>
        </p:txBody>
      </p:sp>
      <p:pic>
        <p:nvPicPr>
          <p:cNvPr id="64529" name="Picture 17" descr="113"/>
          <p:cNvPicPr>
            <a:picLocks noChangeAspect="1" noChangeArrowheads="1"/>
          </p:cNvPicPr>
          <p:nvPr/>
        </p:nvPicPr>
        <p:blipFill>
          <a:blip r:embed="rId2" cstate="print"/>
          <a:srcRect/>
          <a:stretch>
            <a:fillRect/>
          </a:stretch>
        </p:blipFill>
        <p:spPr bwMode="auto">
          <a:xfrm>
            <a:off x="2514600" y="2819400"/>
            <a:ext cx="3648075" cy="733425"/>
          </a:xfrm>
          <a:prstGeom prst="rect">
            <a:avLst/>
          </a:prstGeom>
          <a:noFill/>
        </p:spPr>
      </p:pic>
      <p:pic>
        <p:nvPicPr>
          <p:cNvPr id="64530" name="Picture 18" descr="114"/>
          <p:cNvPicPr>
            <a:picLocks noChangeAspect="1" noChangeArrowheads="1"/>
          </p:cNvPicPr>
          <p:nvPr/>
        </p:nvPicPr>
        <p:blipFill>
          <a:blip r:embed="rId3" cstate="print"/>
          <a:srcRect/>
          <a:stretch>
            <a:fillRect/>
          </a:stretch>
        </p:blipFill>
        <p:spPr bwMode="auto">
          <a:xfrm>
            <a:off x="2514600" y="3943350"/>
            <a:ext cx="3629025" cy="7524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animEffect transition="in" filter="dissolve">
                                      <p:cBhvr>
                                        <p:cTn id="7" dur="500"/>
                                        <p:tgtEl>
                                          <p:spTgt spid="645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4529"/>
                                        </p:tgtEl>
                                        <p:attrNameLst>
                                          <p:attrName>style.visibility</p:attrName>
                                        </p:attrNameLst>
                                      </p:cBhvr>
                                      <p:to>
                                        <p:strVal val="visible"/>
                                      </p:to>
                                    </p:set>
                                    <p:animEffect transition="in" filter="dissolve">
                                      <p:cBhvr>
                                        <p:cTn id="12" dur="500"/>
                                        <p:tgtEl>
                                          <p:spTgt spid="645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4530"/>
                                        </p:tgtEl>
                                        <p:attrNameLst>
                                          <p:attrName>style.visibility</p:attrName>
                                        </p:attrNameLst>
                                      </p:cBhvr>
                                      <p:to>
                                        <p:strVal val="visible"/>
                                      </p:to>
                                    </p:set>
                                    <p:animEffect transition="in" filter="dissolve">
                                      <p:cBhvr>
                                        <p:cTn id="17" dur="500"/>
                                        <p:tgtEl>
                                          <p:spTgt spid="645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4528"/>
                                        </p:tgtEl>
                                        <p:attrNameLst>
                                          <p:attrName>style.visibility</p:attrName>
                                        </p:attrNameLst>
                                      </p:cBhvr>
                                      <p:to>
                                        <p:strVal val="visible"/>
                                      </p:to>
                                    </p:set>
                                    <p:animEffect transition="in" filter="box(in)">
                                      <p:cBhvr>
                                        <p:cTn id="22" dur="500"/>
                                        <p:tgtEl>
                                          <p:spTgt spid="64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p:bldP spid="64528"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b="1" u="sng" dirty="0">
                <a:solidFill>
                  <a:srgbClr val="FFFF00"/>
                </a:solidFill>
                <a:effectLst>
                  <a:outerShdw blurRad="38100" dist="38100" dir="2700000" algn="tl">
                    <a:srgbClr val="000000">
                      <a:alpha val="43137"/>
                    </a:srgbClr>
                  </a:outerShdw>
                </a:effectLst>
                <a:latin typeface="Arial Black" pitchFamily="34" charset="0"/>
              </a:rPr>
              <a:t>Example 5: Recreation Application</a:t>
            </a:r>
          </a:p>
        </p:txBody>
      </p:sp>
      <p:sp>
        <p:nvSpPr>
          <p:cNvPr id="55299" name="Rectangle 3"/>
          <p:cNvSpPr>
            <a:spLocks noChangeArrowheads="1"/>
          </p:cNvSpPr>
          <p:nvPr/>
        </p:nvSpPr>
        <p:spPr bwMode="auto">
          <a:xfrm>
            <a:off x="152400" y="609600"/>
            <a:ext cx="8648700" cy="1917700"/>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Trevor drove 12 miles east and 25 miles south from a cabin while gaining 0.1 mile in elevation. Samira drove 8 miles west and 17 miles north from the cabin while gaining 0.15 mile in elevation. How far apart were the drivers?</a:t>
            </a:r>
          </a:p>
        </p:txBody>
      </p:sp>
      <p:sp>
        <p:nvSpPr>
          <p:cNvPr id="55304" name="Rectangle 8"/>
          <p:cNvSpPr>
            <a:spLocks noChangeArrowheads="1"/>
          </p:cNvSpPr>
          <p:nvPr/>
        </p:nvSpPr>
        <p:spPr bwMode="auto">
          <a:xfrm>
            <a:off x="228600" y="2819400"/>
            <a:ext cx="8305800" cy="1552575"/>
          </a:xfrm>
          <a:prstGeom prst="rect">
            <a:avLst/>
          </a:prstGeom>
          <a:noFill/>
          <a:ln w="9525">
            <a:noFill/>
            <a:miter lim="800000"/>
            <a:headEnd/>
            <a:tailEnd/>
          </a:ln>
          <a:effectLst/>
        </p:spPr>
        <p:txBody>
          <a:bodyPr>
            <a:spAutoFit/>
          </a:bodyPr>
          <a:lstStyle/>
          <a:p>
            <a:pPr>
              <a:spcBef>
                <a:spcPct val="50000"/>
              </a:spcBef>
            </a:pPr>
            <a:r>
              <a:rPr lang="en-US"/>
              <a:t>The location of the cabin can be represented by the ordered triple (0, 0, 0), and the locations of the drivers can be represented by the ordered triples (12, –25, 0.1) and (–8, 17, 0.15).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04"/>
                                        </p:tgtEl>
                                        <p:attrNameLst>
                                          <p:attrName>style.visibility</p:attrName>
                                        </p:attrNameLst>
                                      </p:cBhvr>
                                      <p:to>
                                        <p:strVal val="visible"/>
                                      </p:to>
                                    </p:set>
                                    <p:animEffect transition="in" filter="dissolve">
                                      <p:cBhvr>
                                        <p:cTn id="7"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b="1" u="sng">
                <a:solidFill>
                  <a:srgbClr val="FFFF00"/>
                </a:solidFill>
                <a:effectLst>
                  <a:outerShdw blurRad="38100" dist="38100" dir="2700000" algn="tl">
                    <a:srgbClr val="000000">
                      <a:alpha val="43137"/>
                    </a:srgbClr>
                  </a:outerShdw>
                </a:effectLst>
                <a:latin typeface="Arial Black" pitchFamily="34" charset="0"/>
              </a:rPr>
              <a:t>Example 5 Continued</a:t>
            </a:r>
          </a:p>
        </p:txBody>
      </p:sp>
      <p:sp>
        <p:nvSpPr>
          <p:cNvPr id="69641" name="Text Box 9"/>
          <p:cNvSpPr txBox="1">
            <a:spLocks noChangeArrowheads="1"/>
          </p:cNvSpPr>
          <p:nvPr/>
        </p:nvSpPr>
        <p:spPr bwMode="auto">
          <a:xfrm>
            <a:off x="6019800" y="609600"/>
            <a:ext cx="2819400" cy="2362200"/>
          </a:xfrm>
          <a:prstGeom prst="rect">
            <a:avLst/>
          </a:prstGeom>
          <a:solidFill>
            <a:srgbClr val="FFFFFF">
              <a:alpha val="0"/>
            </a:srgbClr>
          </a:solidFill>
          <a:ln w="9525">
            <a:noFill/>
            <a:miter lim="800000"/>
            <a:headEnd/>
            <a:tailEnd/>
          </a:ln>
          <a:effectLst/>
        </p:spPr>
        <p:txBody>
          <a:bodyPr/>
          <a:lstStyle/>
          <a:p>
            <a:pPr marL="114300" lvl="1"/>
            <a:r>
              <a:rPr lang="en-US" i="1">
                <a:solidFill>
                  <a:srgbClr val="3366FF"/>
                </a:solidFill>
              </a:rPr>
              <a:t>Use the Distance Formula to find the distance between the drivers.</a:t>
            </a:r>
            <a:endParaRPr lang="en-US"/>
          </a:p>
        </p:txBody>
      </p:sp>
      <p:pic>
        <p:nvPicPr>
          <p:cNvPr id="69642" name="Picture 10" descr="115"/>
          <p:cNvPicPr>
            <a:picLocks noChangeAspect="1" noChangeArrowheads="1"/>
          </p:cNvPicPr>
          <p:nvPr/>
        </p:nvPicPr>
        <p:blipFill>
          <a:blip r:embed="rId2" cstate="print"/>
          <a:srcRect/>
          <a:stretch>
            <a:fillRect/>
          </a:stretch>
        </p:blipFill>
        <p:spPr bwMode="auto">
          <a:xfrm>
            <a:off x="228600" y="914400"/>
            <a:ext cx="5153025" cy="581025"/>
          </a:xfrm>
          <a:prstGeom prst="rect">
            <a:avLst/>
          </a:prstGeom>
          <a:noFill/>
        </p:spPr>
      </p:pic>
      <p:pic>
        <p:nvPicPr>
          <p:cNvPr id="69643" name="Picture 11" descr="116"/>
          <p:cNvPicPr>
            <a:picLocks noChangeAspect="1" noChangeArrowheads="1"/>
          </p:cNvPicPr>
          <p:nvPr/>
        </p:nvPicPr>
        <p:blipFill>
          <a:blip r:embed="rId3" cstate="print"/>
          <a:srcRect/>
          <a:stretch>
            <a:fillRect/>
          </a:stretch>
        </p:blipFill>
        <p:spPr bwMode="auto">
          <a:xfrm>
            <a:off x="228600" y="1676400"/>
            <a:ext cx="5810250" cy="561975"/>
          </a:xfrm>
          <a:prstGeom prst="rect">
            <a:avLst/>
          </a:prstGeom>
          <a:noFill/>
        </p:spPr>
      </p:pic>
      <p:pic>
        <p:nvPicPr>
          <p:cNvPr id="69644" name="Picture 12" descr="117"/>
          <p:cNvPicPr>
            <a:picLocks noChangeAspect="1" noChangeArrowheads="1"/>
          </p:cNvPicPr>
          <p:nvPr/>
        </p:nvPicPr>
        <p:blipFill>
          <a:blip r:embed="rId4" cstate="print"/>
          <a:srcRect/>
          <a:stretch>
            <a:fillRect/>
          </a:stretch>
        </p:blipFill>
        <p:spPr bwMode="auto">
          <a:xfrm>
            <a:off x="152400" y="2362200"/>
            <a:ext cx="3876675" cy="4667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9641"/>
                                        </p:tgtEl>
                                        <p:attrNameLst>
                                          <p:attrName>style.visibility</p:attrName>
                                        </p:attrNameLst>
                                      </p:cBhvr>
                                      <p:to>
                                        <p:strVal val="visible"/>
                                      </p:to>
                                    </p:set>
                                    <p:animEffect transition="in" filter="dissolve">
                                      <p:cBhvr>
                                        <p:cTn id="7" dur="500"/>
                                        <p:tgtEl>
                                          <p:spTgt spid="696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9642"/>
                                        </p:tgtEl>
                                        <p:attrNameLst>
                                          <p:attrName>style.visibility</p:attrName>
                                        </p:attrNameLst>
                                      </p:cBhvr>
                                      <p:to>
                                        <p:strVal val="visible"/>
                                      </p:to>
                                    </p:set>
                                    <p:animEffect transition="in" filter="dissolve">
                                      <p:cBhvr>
                                        <p:cTn id="12" dur="500"/>
                                        <p:tgtEl>
                                          <p:spTgt spid="696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9643"/>
                                        </p:tgtEl>
                                        <p:attrNameLst>
                                          <p:attrName>style.visibility</p:attrName>
                                        </p:attrNameLst>
                                      </p:cBhvr>
                                      <p:to>
                                        <p:strVal val="visible"/>
                                      </p:to>
                                    </p:set>
                                    <p:animEffect transition="in" filter="dissolve">
                                      <p:cBhvr>
                                        <p:cTn id="17" dur="500"/>
                                        <p:tgtEl>
                                          <p:spTgt spid="6964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9644"/>
                                        </p:tgtEl>
                                        <p:attrNameLst>
                                          <p:attrName>style.visibility</p:attrName>
                                        </p:attrNameLst>
                                      </p:cBhvr>
                                      <p:to>
                                        <p:strVal val="visible"/>
                                      </p:to>
                                    </p:set>
                                    <p:animEffect transition="in" filter="dissolve">
                                      <p:cBhvr>
                                        <p:cTn id="22" dur="5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1"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b="1" u="sng" dirty="0">
                <a:solidFill>
                  <a:srgbClr val="FF0000"/>
                </a:solidFill>
                <a:effectLst>
                  <a:outerShdw blurRad="38100" dist="38100" dir="2700000" algn="tl">
                    <a:srgbClr val="000000">
                      <a:alpha val="43137"/>
                    </a:srgbClr>
                  </a:outerShdw>
                </a:effectLst>
                <a:latin typeface="Arial Black" pitchFamily="34" charset="0"/>
              </a:rPr>
              <a:t>Check It Out!</a:t>
            </a:r>
            <a:r>
              <a:rPr lang="en-US" altLang="en-US" b="1" u="sng" dirty="0">
                <a:solidFill>
                  <a:srgbClr val="FFFF00"/>
                </a:solidFill>
                <a:effectLst>
                  <a:outerShdw blurRad="38100" dist="38100" dir="2700000" algn="tl">
                    <a:srgbClr val="000000">
                      <a:alpha val="43137"/>
                    </a:srgbClr>
                  </a:outerShdw>
                </a:effectLst>
                <a:latin typeface="Arial Black" pitchFamily="34" charset="0"/>
              </a:rPr>
              <a:t> Example 5 </a:t>
            </a:r>
            <a:endParaRPr lang="en-US" altLang="en-US" sz="2600" b="1" u="sng" dirty="0">
              <a:solidFill>
                <a:srgbClr val="FFFF00"/>
              </a:solidFill>
              <a:effectLst>
                <a:outerShdw blurRad="38100" dist="38100" dir="2700000" algn="tl">
                  <a:srgbClr val="000000">
                    <a:alpha val="43137"/>
                  </a:srgbClr>
                </a:outerShdw>
              </a:effectLst>
              <a:latin typeface="Arial MT Bl" charset="0"/>
            </a:endParaRPr>
          </a:p>
        </p:txBody>
      </p:sp>
      <p:sp>
        <p:nvSpPr>
          <p:cNvPr id="56323" name="Rectangle 3"/>
          <p:cNvSpPr>
            <a:spLocks noChangeArrowheads="1"/>
          </p:cNvSpPr>
          <p:nvPr/>
        </p:nvSpPr>
        <p:spPr bwMode="auto">
          <a:xfrm>
            <a:off x="381000" y="685800"/>
            <a:ext cx="4495800" cy="1552575"/>
          </a:xfrm>
          <a:prstGeom prst="rect">
            <a:avLst/>
          </a:prstGeom>
          <a:noFill/>
          <a:ln w="9525">
            <a:noFill/>
            <a:miter lim="800000"/>
            <a:headEnd/>
            <a:tailEnd/>
          </a:ln>
          <a:effectLst/>
        </p:spPr>
        <p:txBody>
          <a:bodyPr>
            <a:spAutoFit/>
          </a:bodyPr>
          <a:lstStyle/>
          <a:p>
            <a:r>
              <a:rPr lang="en-US" b="1">
                <a:solidFill>
                  <a:srgbClr val="FF0000"/>
                </a:solidFill>
              </a:rPr>
              <a:t>What if…?</a:t>
            </a:r>
            <a:r>
              <a:rPr lang="en-US" b="1"/>
              <a:t> If both divers swam straight up to the surface, how far apart would they be?</a:t>
            </a:r>
          </a:p>
        </p:txBody>
      </p:sp>
      <p:sp>
        <p:nvSpPr>
          <p:cNvPr id="56325" name="Text Box 5"/>
          <p:cNvSpPr txBox="1">
            <a:spLocks noChangeArrowheads="1"/>
          </p:cNvSpPr>
          <p:nvPr/>
        </p:nvSpPr>
        <p:spPr bwMode="auto">
          <a:xfrm>
            <a:off x="4953000" y="3048000"/>
            <a:ext cx="4419600" cy="1943100"/>
          </a:xfrm>
          <a:prstGeom prst="rect">
            <a:avLst/>
          </a:prstGeom>
          <a:solidFill>
            <a:srgbClr val="FFFFFF">
              <a:alpha val="0"/>
            </a:srgbClr>
          </a:solidFill>
          <a:ln w="9525">
            <a:noFill/>
            <a:miter lim="800000"/>
            <a:headEnd/>
            <a:tailEnd/>
          </a:ln>
          <a:effectLst/>
        </p:spPr>
        <p:txBody>
          <a:bodyPr/>
          <a:lstStyle/>
          <a:p>
            <a:pPr lvl="1"/>
            <a:r>
              <a:rPr lang="en-US" i="1">
                <a:solidFill>
                  <a:srgbClr val="3366FF"/>
                </a:solidFill>
              </a:rPr>
              <a:t>Use the Distance Formula to find the distance between the divers.</a:t>
            </a:r>
            <a:endParaRPr lang="en-US"/>
          </a:p>
        </p:txBody>
      </p:sp>
      <p:pic>
        <p:nvPicPr>
          <p:cNvPr id="56330" name="Picture 10"/>
          <p:cNvPicPr>
            <a:picLocks noChangeAspect="1" noChangeArrowheads="1"/>
          </p:cNvPicPr>
          <p:nvPr/>
        </p:nvPicPr>
        <p:blipFill>
          <a:blip r:embed="rId2" cstate="print"/>
          <a:srcRect/>
          <a:stretch>
            <a:fillRect/>
          </a:stretch>
        </p:blipFill>
        <p:spPr bwMode="auto">
          <a:xfrm>
            <a:off x="5257800" y="838200"/>
            <a:ext cx="2371725" cy="1647825"/>
          </a:xfrm>
          <a:prstGeom prst="rect">
            <a:avLst/>
          </a:prstGeom>
          <a:noFill/>
          <a:ln w="9525">
            <a:noFill/>
            <a:miter lim="800000"/>
            <a:headEnd/>
            <a:tailEnd/>
          </a:ln>
          <a:effectLst/>
        </p:spPr>
      </p:pic>
      <p:pic>
        <p:nvPicPr>
          <p:cNvPr id="56333" name="Picture 13" descr="1"/>
          <p:cNvPicPr>
            <a:picLocks noChangeAspect="1" noChangeArrowheads="1"/>
          </p:cNvPicPr>
          <p:nvPr/>
        </p:nvPicPr>
        <p:blipFill>
          <a:blip r:embed="rId3" cstate="print"/>
          <a:srcRect/>
          <a:stretch>
            <a:fillRect/>
          </a:stretch>
        </p:blipFill>
        <p:spPr bwMode="auto">
          <a:xfrm>
            <a:off x="361950" y="4495800"/>
            <a:ext cx="2533650" cy="428625"/>
          </a:xfrm>
          <a:prstGeom prst="rect">
            <a:avLst/>
          </a:prstGeom>
          <a:noFill/>
        </p:spPr>
      </p:pic>
      <p:pic>
        <p:nvPicPr>
          <p:cNvPr id="56334" name="Picture 14" descr="118"/>
          <p:cNvPicPr>
            <a:picLocks noChangeAspect="1" noChangeArrowheads="1"/>
          </p:cNvPicPr>
          <p:nvPr/>
        </p:nvPicPr>
        <p:blipFill>
          <a:blip r:embed="rId4" cstate="print"/>
          <a:srcRect/>
          <a:stretch>
            <a:fillRect/>
          </a:stretch>
        </p:blipFill>
        <p:spPr bwMode="auto">
          <a:xfrm>
            <a:off x="0" y="2390775"/>
            <a:ext cx="5181600" cy="581025"/>
          </a:xfrm>
          <a:prstGeom prst="rect">
            <a:avLst/>
          </a:prstGeom>
          <a:noFill/>
        </p:spPr>
      </p:pic>
      <p:pic>
        <p:nvPicPr>
          <p:cNvPr id="56335" name="Picture 15" descr="119"/>
          <p:cNvPicPr>
            <a:picLocks noChangeAspect="1" noChangeArrowheads="1"/>
          </p:cNvPicPr>
          <p:nvPr/>
        </p:nvPicPr>
        <p:blipFill>
          <a:blip r:embed="rId5" cstate="print"/>
          <a:srcRect/>
          <a:stretch>
            <a:fillRect/>
          </a:stretch>
        </p:blipFill>
        <p:spPr bwMode="auto">
          <a:xfrm>
            <a:off x="152400" y="3352800"/>
            <a:ext cx="4924425" cy="5619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dissolve">
                                      <p:cBhvr>
                                        <p:cTn id="7" dur="500"/>
                                        <p:tgtEl>
                                          <p:spTgt spid="563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334"/>
                                        </p:tgtEl>
                                        <p:attrNameLst>
                                          <p:attrName>style.visibility</p:attrName>
                                        </p:attrNameLst>
                                      </p:cBhvr>
                                      <p:to>
                                        <p:strVal val="visible"/>
                                      </p:to>
                                    </p:set>
                                    <p:animEffect transition="in" filter="dissolve">
                                      <p:cBhvr>
                                        <p:cTn id="12" dur="500"/>
                                        <p:tgtEl>
                                          <p:spTgt spid="563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6335"/>
                                        </p:tgtEl>
                                        <p:attrNameLst>
                                          <p:attrName>style.visibility</p:attrName>
                                        </p:attrNameLst>
                                      </p:cBhvr>
                                      <p:to>
                                        <p:strVal val="visible"/>
                                      </p:to>
                                    </p:set>
                                    <p:animEffect transition="in" filter="dissolve">
                                      <p:cBhvr>
                                        <p:cTn id="17" dur="500"/>
                                        <p:tgtEl>
                                          <p:spTgt spid="5633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6333"/>
                                        </p:tgtEl>
                                        <p:attrNameLst>
                                          <p:attrName>style.visibility</p:attrName>
                                        </p:attrNameLst>
                                      </p:cBhvr>
                                      <p:to>
                                        <p:strVal val="visible"/>
                                      </p:to>
                                    </p:set>
                                    <p:animEffect transition="in" filter="box(in)">
                                      <p:cBhvr>
                                        <p:cTn id="22" dur="500"/>
                                        <p:tgtEl>
                                          <p:spTgt spid="56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dirty="0">
                <a:solidFill>
                  <a:srgbClr val="FFFF00"/>
                </a:solidFill>
                <a:latin typeface="Arial Black" pitchFamily="34" charset="0"/>
              </a:rPr>
              <a:t>Lesson Quiz: Part I</a:t>
            </a:r>
          </a:p>
        </p:txBody>
      </p:sp>
      <p:sp>
        <p:nvSpPr>
          <p:cNvPr id="17411" name="Text Box 3"/>
          <p:cNvSpPr txBox="1">
            <a:spLocks noChangeArrowheads="1"/>
          </p:cNvSpPr>
          <p:nvPr/>
        </p:nvSpPr>
        <p:spPr bwMode="auto">
          <a:xfrm>
            <a:off x="304800" y="533400"/>
            <a:ext cx="7924800" cy="1371600"/>
          </a:xfrm>
          <a:prstGeom prst="rect">
            <a:avLst/>
          </a:prstGeom>
          <a:noFill/>
          <a:ln w="9525">
            <a:noFill/>
            <a:miter lim="800000"/>
            <a:headEnd/>
            <a:tailEnd/>
          </a:ln>
          <a:effectLst/>
        </p:spPr>
        <p:txBody>
          <a:bodyPr anchor="ctr">
            <a:spAutoFit/>
          </a:bodyPr>
          <a:lstStyle/>
          <a:p>
            <a:pPr marL="457200" indent="-457200" eaLnBrk="0" hangingPunct="0">
              <a:spcBef>
                <a:spcPct val="50000"/>
              </a:spcBef>
            </a:pPr>
            <a:r>
              <a:rPr lang="en-US" b="1" dirty="0"/>
              <a:t>1.</a:t>
            </a:r>
            <a:r>
              <a:rPr lang="en-US" dirty="0"/>
              <a:t> Find the number of vertices, edges, and faces of the polyhedron. Use your results to verify Euler’s formula.	</a:t>
            </a:r>
            <a:endParaRPr lang="en-US" sz="800" dirty="0">
              <a:latin typeface="Arial" charset="0"/>
            </a:endParaRPr>
          </a:p>
          <a:p>
            <a:pPr marL="457200" indent="-457200" eaLnBrk="0" hangingPunct="0">
              <a:spcBef>
                <a:spcPct val="50000"/>
              </a:spcBef>
            </a:pPr>
            <a:endParaRPr lang="en-US" sz="800" dirty="0">
              <a:latin typeface="Arial" charset="0"/>
            </a:endParaRPr>
          </a:p>
        </p:txBody>
      </p:sp>
      <p:pic>
        <p:nvPicPr>
          <p:cNvPr id="17428" name="Picture 20"/>
          <p:cNvPicPr>
            <a:picLocks noChangeAspect="1" noChangeArrowheads="1"/>
          </p:cNvPicPr>
          <p:nvPr/>
        </p:nvPicPr>
        <p:blipFill>
          <a:blip r:embed="rId3" cstate="print"/>
          <a:srcRect/>
          <a:stretch>
            <a:fillRect/>
          </a:stretch>
        </p:blipFill>
        <p:spPr bwMode="auto">
          <a:xfrm>
            <a:off x="1219200" y="1828800"/>
            <a:ext cx="6400800" cy="2332038"/>
          </a:xfrm>
          <a:prstGeom prst="rect">
            <a:avLst/>
          </a:prstGeom>
          <a:noFill/>
          <a:ln w="9525">
            <a:noFill/>
            <a:miter lim="800000"/>
            <a:headEnd/>
            <a:tailEnd/>
          </a:ln>
          <a:effectLst/>
        </p:spPr>
      </p:pic>
      <p:sp>
        <p:nvSpPr>
          <p:cNvPr id="17429" name="Rectangle 21"/>
          <p:cNvSpPr>
            <a:spLocks noChangeArrowheads="1"/>
          </p:cNvSpPr>
          <p:nvPr/>
        </p:nvSpPr>
        <p:spPr bwMode="auto">
          <a:xfrm>
            <a:off x="2133600" y="4343400"/>
            <a:ext cx="4572000" cy="822325"/>
          </a:xfrm>
          <a:prstGeom prst="rect">
            <a:avLst/>
          </a:prstGeom>
          <a:noFill/>
          <a:ln w="9525">
            <a:noFill/>
            <a:miter lim="800000"/>
            <a:headEnd/>
            <a:tailEnd/>
          </a:ln>
          <a:effectLst/>
        </p:spPr>
        <p:txBody>
          <a:bodyPr>
            <a:spAutoFit/>
          </a:bodyPr>
          <a:lstStyle/>
          <a:p>
            <a:r>
              <a:rPr lang="en-US" i="1">
                <a:solidFill>
                  <a:srgbClr val="FF3300"/>
                </a:solidFill>
              </a:rPr>
              <a:t>V </a:t>
            </a:r>
            <a:r>
              <a:rPr lang="en-US" b="1">
                <a:solidFill>
                  <a:srgbClr val="FF3300"/>
                </a:solidFill>
              </a:rPr>
              <a:t>= </a:t>
            </a:r>
            <a:r>
              <a:rPr lang="en-US">
                <a:solidFill>
                  <a:srgbClr val="FF3300"/>
                </a:solidFill>
              </a:rPr>
              <a:t>8; </a:t>
            </a:r>
            <a:r>
              <a:rPr lang="en-US" i="1">
                <a:solidFill>
                  <a:srgbClr val="FF3300"/>
                </a:solidFill>
              </a:rPr>
              <a:t>E </a:t>
            </a:r>
            <a:r>
              <a:rPr lang="en-US" b="1">
                <a:solidFill>
                  <a:srgbClr val="FF3300"/>
                </a:solidFill>
              </a:rPr>
              <a:t>= </a:t>
            </a:r>
            <a:r>
              <a:rPr lang="en-US">
                <a:solidFill>
                  <a:srgbClr val="FF3300"/>
                </a:solidFill>
              </a:rPr>
              <a:t>12; </a:t>
            </a:r>
            <a:r>
              <a:rPr lang="en-US" i="1">
                <a:solidFill>
                  <a:srgbClr val="FF3300"/>
                </a:solidFill>
              </a:rPr>
              <a:t>F </a:t>
            </a:r>
            <a:r>
              <a:rPr lang="en-US" b="1">
                <a:solidFill>
                  <a:srgbClr val="FF3300"/>
                </a:solidFill>
              </a:rPr>
              <a:t>= </a:t>
            </a:r>
            <a:r>
              <a:rPr lang="en-US">
                <a:solidFill>
                  <a:srgbClr val="FF3300"/>
                </a:solidFill>
              </a:rPr>
              <a:t>6;</a:t>
            </a:r>
          </a:p>
          <a:p>
            <a:r>
              <a:rPr lang="en-US">
                <a:solidFill>
                  <a:srgbClr val="FF3300"/>
                </a:solidFill>
              </a:rPr>
              <a:t>8 </a:t>
            </a:r>
            <a:r>
              <a:rPr lang="en-US" b="1">
                <a:solidFill>
                  <a:srgbClr val="FF3300"/>
                </a:solidFill>
              </a:rPr>
              <a:t>– </a:t>
            </a:r>
            <a:r>
              <a:rPr lang="en-US">
                <a:solidFill>
                  <a:srgbClr val="FF3300"/>
                </a:solidFill>
              </a:rPr>
              <a:t>12 </a:t>
            </a:r>
            <a:r>
              <a:rPr lang="en-US" b="1">
                <a:solidFill>
                  <a:srgbClr val="FF3300"/>
                </a:solidFill>
              </a:rPr>
              <a:t>+ </a:t>
            </a:r>
            <a:r>
              <a:rPr lang="en-US">
                <a:solidFill>
                  <a:srgbClr val="FF3300"/>
                </a:solidFill>
              </a:rPr>
              <a:t>6 </a:t>
            </a:r>
            <a:r>
              <a:rPr lang="en-US" b="1">
                <a:solidFill>
                  <a:srgbClr val="FF3300"/>
                </a:solidFill>
              </a:rPr>
              <a:t>= </a:t>
            </a:r>
            <a:r>
              <a:rPr lang="en-US">
                <a:solidFill>
                  <a:srgbClr val="FF3300"/>
                </a:solidFill>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29"/>
                                        </p:tgtEl>
                                        <p:attrNameLst>
                                          <p:attrName>style.visibility</p:attrName>
                                        </p:attrNameLst>
                                      </p:cBhvr>
                                      <p:to>
                                        <p:strVal val="visible"/>
                                      </p:to>
                                    </p:set>
                                    <p:animEffect transition="in" filter="dissolve">
                                      <p:cBhvr>
                                        <p:cTn id="7" dur="500"/>
                                        <p:tgtEl>
                                          <p:spTgt spid="17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p:cNvPicPr>
            <a:picLocks noChangeAspect="1" noChangeArrowheads="1"/>
          </p:cNvPicPr>
          <p:nvPr/>
        </p:nvPicPr>
        <p:blipFill>
          <a:blip r:embed="rId2" cstate="print"/>
          <a:srcRect/>
          <a:stretch>
            <a:fillRect/>
          </a:stretch>
        </p:blipFill>
        <p:spPr bwMode="auto">
          <a:xfrm>
            <a:off x="561975" y="838200"/>
            <a:ext cx="7972425" cy="56403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b="1" u="sng" dirty="0">
                <a:solidFill>
                  <a:srgbClr val="FFFF00"/>
                </a:solidFill>
                <a:effectLst>
                  <a:outerShdw blurRad="38100" dist="38100" dir="2700000" algn="tl">
                    <a:srgbClr val="000000">
                      <a:alpha val="43137"/>
                    </a:srgbClr>
                  </a:outerShdw>
                </a:effectLst>
                <a:latin typeface="Arial Black" pitchFamily="34" charset="0"/>
              </a:rPr>
              <a:t>Lesson Quiz: Part II</a:t>
            </a:r>
          </a:p>
        </p:txBody>
      </p:sp>
      <p:sp>
        <p:nvSpPr>
          <p:cNvPr id="70659" name="Text Box 3"/>
          <p:cNvSpPr txBox="1">
            <a:spLocks noChangeArrowheads="1"/>
          </p:cNvSpPr>
          <p:nvPr/>
        </p:nvSpPr>
        <p:spPr bwMode="auto">
          <a:xfrm>
            <a:off x="228600" y="609600"/>
            <a:ext cx="8534400" cy="5395913"/>
          </a:xfrm>
          <a:prstGeom prst="rect">
            <a:avLst/>
          </a:prstGeom>
          <a:noFill/>
          <a:ln w="9525">
            <a:noFill/>
            <a:miter lim="800000"/>
            <a:headEnd/>
            <a:tailEnd/>
          </a:ln>
          <a:effectLst/>
        </p:spPr>
        <p:txBody>
          <a:bodyPr wrap="square" anchor="ctr">
            <a:spAutoFit/>
          </a:bodyPr>
          <a:lstStyle/>
          <a:p>
            <a:pPr eaLnBrk="0" hangingPunct="0">
              <a:spcBef>
                <a:spcPct val="50000"/>
              </a:spcBef>
              <a:tabLst>
                <a:tab pos="457200" algn="l"/>
              </a:tabLst>
            </a:pPr>
            <a:r>
              <a:rPr lang="en-US" b="1" dirty="0"/>
              <a:t>Find the unknown dimension in each figure. Round to the nearest tenth, if necessary.</a:t>
            </a:r>
            <a:endParaRPr lang="en-US" dirty="0"/>
          </a:p>
          <a:p>
            <a:pPr eaLnBrk="0" hangingPunct="0">
              <a:lnSpc>
                <a:spcPct val="125000"/>
              </a:lnSpc>
              <a:spcBef>
                <a:spcPct val="50000"/>
              </a:spcBef>
              <a:tabLst>
                <a:tab pos="457200" algn="l"/>
              </a:tabLst>
            </a:pPr>
            <a:r>
              <a:rPr lang="en-US" b="1" dirty="0"/>
              <a:t>2.</a:t>
            </a:r>
            <a:r>
              <a:rPr lang="en-US" dirty="0"/>
              <a:t> the length of the diagonal of a cube with edge 	length 25 cm</a:t>
            </a:r>
          </a:p>
          <a:p>
            <a:pPr eaLnBrk="0" hangingPunct="0">
              <a:lnSpc>
                <a:spcPct val="125000"/>
              </a:lnSpc>
              <a:spcBef>
                <a:spcPct val="50000"/>
              </a:spcBef>
              <a:tabLst>
                <a:tab pos="457200" algn="l"/>
              </a:tabLst>
            </a:pPr>
            <a:r>
              <a:rPr lang="en-US" b="1" dirty="0"/>
              <a:t>3.</a:t>
            </a:r>
            <a:r>
              <a:rPr lang="en-US" dirty="0"/>
              <a:t> the height of a rectangular prism with a 20 cm 	by 12 cm base and a 30 cm diagonal</a:t>
            </a:r>
          </a:p>
          <a:p>
            <a:pPr eaLnBrk="0" hangingPunct="0">
              <a:lnSpc>
                <a:spcPct val="125000"/>
              </a:lnSpc>
              <a:spcBef>
                <a:spcPct val="50000"/>
              </a:spcBef>
              <a:tabLst>
                <a:tab pos="457200" algn="l"/>
              </a:tabLst>
            </a:pPr>
            <a:r>
              <a:rPr lang="en-US" b="1" dirty="0"/>
              <a:t>4.</a:t>
            </a:r>
            <a:r>
              <a:rPr lang="en-US" dirty="0"/>
              <a:t> Find the distance between the points (4, 5, 8) 	and (0, 14, 15) . Find the midpoint of the </a:t>
            </a:r>
            <a:br>
              <a:rPr lang="en-US" dirty="0"/>
            </a:br>
            <a:r>
              <a:rPr lang="en-US" dirty="0"/>
              <a:t>	segment with the given endpoints. Round to </a:t>
            </a:r>
            <a:br>
              <a:rPr lang="en-US" dirty="0"/>
            </a:br>
            <a:r>
              <a:rPr lang="en-US" dirty="0"/>
              <a:t>	the nearest tenth, if necessary.</a:t>
            </a:r>
            <a:endParaRPr lang="en-US" dirty="0">
              <a:latin typeface="Arial" charset="0"/>
            </a:endParaRPr>
          </a:p>
          <a:p>
            <a:pPr eaLnBrk="0" hangingPunct="0">
              <a:spcBef>
                <a:spcPct val="50000"/>
              </a:spcBef>
              <a:tabLst>
                <a:tab pos="457200" algn="l"/>
              </a:tabLst>
            </a:pPr>
            <a:r>
              <a:rPr lang="en-US" sz="800" dirty="0">
                <a:latin typeface="Arial" charset="0"/>
              </a:rPr>
              <a:t> </a:t>
            </a:r>
          </a:p>
          <a:p>
            <a:pPr eaLnBrk="0" hangingPunct="0">
              <a:spcBef>
                <a:spcPct val="50000"/>
              </a:spcBef>
              <a:tabLst>
                <a:tab pos="457200" algn="l"/>
              </a:tabLst>
            </a:pPr>
            <a:endParaRPr lang="en-US" sz="800" dirty="0">
              <a:latin typeface="Arial" charset="0"/>
            </a:endParaRPr>
          </a:p>
        </p:txBody>
      </p:sp>
      <p:sp>
        <p:nvSpPr>
          <p:cNvPr id="70660" name="Rectangle 4"/>
          <p:cNvSpPr>
            <a:spLocks noChangeArrowheads="1"/>
          </p:cNvSpPr>
          <p:nvPr/>
        </p:nvSpPr>
        <p:spPr bwMode="auto">
          <a:xfrm>
            <a:off x="3048000" y="2133600"/>
            <a:ext cx="1439863" cy="457200"/>
          </a:xfrm>
          <a:prstGeom prst="rect">
            <a:avLst/>
          </a:prstGeom>
          <a:noFill/>
          <a:ln w="9525">
            <a:noFill/>
            <a:miter lim="800000"/>
            <a:headEnd/>
            <a:tailEnd/>
          </a:ln>
          <a:effectLst/>
        </p:spPr>
        <p:txBody>
          <a:bodyPr wrap="none">
            <a:spAutoFit/>
          </a:bodyPr>
          <a:lstStyle/>
          <a:p>
            <a:r>
              <a:rPr lang="en-US">
                <a:solidFill>
                  <a:srgbClr val="FF3300"/>
                </a:solidFill>
              </a:rPr>
              <a:t>43.3 cm</a:t>
            </a:r>
          </a:p>
        </p:txBody>
      </p:sp>
      <p:sp>
        <p:nvSpPr>
          <p:cNvPr id="70661" name="Rectangle 5"/>
          <p:cNvSpPr>
            <a:spLocks noChangeArrowheads="1"/>
          </p:cNvSpPr>
          <p:nvPr/>
        </p:nvSpPr>
        <p:spPr bwMode="auto">
          <a:xfrm>
            <a:off x="6705600" y="3124200"/>
            <a:ext cx="1439862" cy="457200"/>
          </a:xfrm>
          <a:prstGeom prst="rect">
            <a:avLst/>
          </a:prstGeom>
          <a:noFill/>
          <a:ln w="9525">
            <a:noFill/>
            <a:miter lim="800000"/>
            <a:headEnd/>
            <a:tailEnd/>
          </a:ln>
          <a:effectLst/>
        </p:spPr>
        <p:txBody>
          <a:bodyPr wrap="none">
            <a:spAutoFit/>
          </a:bodyPr>
          <a:lstStyle/>
          <a:p>
            <a:r>
              <a:rPr lang="en-US" dirty="0">
                <a:solidFill>
                  <a:srgbClr val="FF3300"/>
                </a:solidFill>
              </a:rPr>
              <a:t>18.9 cm</a:t>
            </a:r>
          </a:p>
        </p:txBody>
      </p:sp>
      <p:sp>
        <p:nvSpPr>
          <p:cNvPr id="70662" name="Rectangle 6"/>
          <p:cNvSpPr>
            <a:spLocks noChangeArrowheads="1"/>
          </p:cNvSpPr>
          <p:nvPr/>
        </p:nvSpPr>
        <p:spPr bwMode="auto">
          <a:xfrm>
            <a:off x="1524000" y="5562600"/>
            <a:ext cx="5167313" cy="457200"/>
          </a:xfrm>
          <a:prstGeom prst="rect">
            <a:avLst/>
          </a:prstGeom>
          <a:noFill/>
          <a:ln w="9525">
            <a:noFill/>
            <a:miter lim="800000"/>
            <a:headEnd/>
            <a:tailEnd/>
          </a:ln>
          <a:effectLst/>
        </p:spPr>
        <p:txBody>
          <a:bodyPr wrap="none">
            <a:spAutoFit/>
          </a:bodyPr>
          <a:lstStyle/>
          <a:p>
            <a:r>
              <a:rPr lang="en-US" i="1" dirty="0">
                <a:solidFill>
                  <a:srgbClr val="FF3300"/>
                </a:solidFill>
              </a:rPr>
              <a:t>d </a:t>
            </a:r>
            <a:r>
              <a:rPr lang="en-US" b="1" dirty="0">
                <a:solidFill>
                  <a:srgbClr val="FF3300"/>
                </a:solidFill>
              </a:rPr>
              <a:t>≈ </a:t>
            </a:r>
            <a:r>
              <a:rPr lang="en-US" dirty="0">
                <a:solidFill>
                  <a:srgbClr val="FF3300"/>
                </a:solidFill>
              </a:rPr>
              <a:t>12.1 units; </a:t>
            </a:r>
            <a:r>
              <a:rPr lang="en-US" i="1" dirty="0">
                <a:solidFill>
                  <a:srgbClr val="FF3300"/>
                </a:solidFill>
              </a:rPr>
              <a:t>M </a:t>
            </a:r>
            <a:r>
              <a:rPr lang="en-US" b="1" dirty="0">
                <a:solidFill>
                  <a:srgbClr val="FF3300"/>
                </a:solidFill>
              </a:rPr>
              <a:t>(</a:t>
            </a:r>
            <a:r>
              <a:rPr lang="en-US" dirty="0">
                <a:solidFill>
                  <a:srgbClr val="FF3300"/>
                </a:solidFill>
              </a:rPr>
              <a:t>2, 9.5, 11.5</a:t>
            </a:r>
            <a:r>
              <a:rPr lang="en-US" b="1" dirty="0">
                <a:solidFill>
                  <a:srgbClr val="FF33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dissolve">
                                      <p:cBhvr>
                                        <p:cTn id="7" dur="500"/>
                                        <p:tgtEl>
                                          <p:spTgt spid="706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0661">
                                            <p:txEl>
                                              <p:pRg st="0" end="0"/>
                                            </p:txEl>
                                          </p:spTgt>
                                        </p:tgtEl>
                                        <p:attrNameLst>
                                          <p:attrName>style.visibility</p:attrName>
                                        </p:attrNameLst>
                                      </p:cBhvr>
                                      <p:to>
                                        <p:strVal val="visible"/>
                                      </p:to>
                                    </p:set>
                                    <p:animEffect transition="in" filter="dissolve">
                                      <p:cBhvr>
                                        <p:cTn id="12" dur="500"/>
                                        <p:tgtEl>
                                          <p:spTgt spid="706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0662">
                                            <p:txEl>
                                              <p:pRg st="0" end="0"/>
                                            </p:txEl>
                                          </p:spTgt>
                                        </p:tgtEl>
                                        <p:attrNameLst>
                                          <p:attrName>style.visibility</p:attrName>
                                        </p:attrNameLst>
                                      </p:cBhvr>
                                      <p:to>
                                        <p:strVal val="visible"/>
                                      </p:to>
                                    </p:set>
                                    <p:animEffect transition="in" filter="dissolve">
                                      <p:cBhvr>
                                        <p:cTn id="17" dur="500"/>
                                        <p:tgtEl>
                                          <p:spTgt spid="706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28600" y="1006475"/>
            <a:ext cx="8686800" cy="822325"/>
          </a:xfrm>
          <a:prstGeom prst="rect">
            <a:avLst/>
          </a:prstGeom>
          <a:noFill/>
          <a:ln w="9525">
            <a:noFill/>
            <a:miter lim="800000"/>
            <a:headEnd/>
            <a:tailEnd/>
          </a:ln>
          <a:effectLst/>
        </p:spPr>
        <p:txBody>
          <a:bodyPr>
            <a:spAutoFit/>
          </a:bodyPr>
          <a:lstStyle/>
          <a:p>
            <a:r>
              <a:rPr lang="en-US"/>
              <a:t>A </a:t>
            </a:r>
            <a:r>
              <a:rPr lang="en-US" b="1" u="sng"/>
              <a:t>cube</a:t>
            </a:r>
            <a:r>
              <a:rPr lang="en-US" b="1"/>
              <a:t> </a:t>
            </a:r>
            <a:r>
              <a:rPr lang="en-US"/>
              <a:t>is a prism with six square faces. Other prisms and pyramids are named for the shape of their bases.</a:t>
            </a:r>
          </a:p>
        </p:txBody>
      </p:sp>
      <p:pic>
        <p:nvPicPr>
          <p:cNvPr id="34820" name="Picture 4"/>
          <p:cNvPicPr>
            <a:picLocks noChangeAspect="1" noChangeArrowheads="1"/>
          </p:cNvPicPr>
          <p:nvPr/>
        </p:nvPicPr>
        <p:blipFill>
          <a:blip r:embed="rId2" cstate="print"/>
          <a:srcRect/>
          <a:stretch>
            <a:fillRect/>
          </a:stretch>
        </p:blipFill>
        <p:spPr bwMode="auto">
          <a:xfrm>
            <a:off x="152400" y="2286000"/>
            <a:ext cx="8839200" cy="34385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dissolve">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a:solidFill>
                  <a:srgbClr val="006699"/>
                </a:solidFill>
                <a:latin typeface="Arial Black" pitchFamily="34" charset="0"/>
              </a:rPr>
              <a:t>Example 1A: Classifying Three-Dimensional Figures</a:t>
            </a:r>
          </a:p>
        </p:txBody>
      </p:sp>
      <p:sp>
        <p:nvSpPr>
          <p:cNvPr id="29699" name="Rectangle 3"/>
          <p:cNvSpPr>
            <a:spLocks noChangeArrowheads="1"/>
          </p:cNvSpPr>
          <p:nvPr/>
        </p:nvSpPr>
        <p:spPr bwMode="auto">
          <a:xfrm>
            <a:off x="228600" y="1856730"/>
            <a:ext cx="8382000" cy="461665"/>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dirty="0"/>
              <a:t>Classify the figure. </a:t>
            </a:r>
          </a:p>
        </p:txBody>
      </p:sp>
      <p:pic>
        <p:nvPicPr>
          <p:cNvPr id="29702" name="Picture 6"/>
          <p:cNvPicPr>
            <a:picLocks noChangeAspect="1" noChangeArrowheads="1"/>
          </p:cNvPicPr>
          <p:nvPr/>
        </p:nvPicPr>
        <p:blipFill>
          <a:blip r:embed="rId2" cstate="print"/>
          <a:srcRect/>
          <a:stretch>
            <a:fillRect/>
          </a:stretch>
        </p:blipFill>
        <p:spPr bwMode="auto">
          <a:xfrm>
            <a:off x="381000" y="2590800"/>
            <a:ext cx="2662238" cy="2543175"/>
          </a:xfrm>
          <a:prstGeom prst="rect">
            <a:avLst/>
          </a:prstGeom>
          <a:noFill/>
          <a:ln w="9525">
            <a:noFill/>
            <a:miter lim="800000"/>
            <a:headEnd/>
            <a:tailEnd/>
          </a:ln>
          <a:effectLst/>
        </p:spPr>
      </p:pic>
      <p:sp>
        <p:nvSpPr>
          <p:cNvPr id="29703" name="Rectangle 7"/>
          <p:cNvSpPr>
            <a:spLocks noChangeArrowheads="1"/>
          </p:cNvSpPr>
          <p:nvPr/>
        </p:nvSpPr>
        <p:spPr bwMode="auto">
          <a:xfrm>
            <a:off x="3657600" y="2514600"/>
            <a:ext cx="5181600" cy="830997"/>
          </a:xfrm>
          <a:prstGeom prst="rect">
            <a:avLst/>
          </a:prstGeom>
          <a:noFill/>
          <a:ln w="9525">
            <a:noFill/>
            <a:miter lim="800000"/>
            <a:headEnd/>
            <a:tailEnd/>
          </a:ln>
          <a:effectLst/>
        </p:spPr>
        <p:txBody>
          <a:bodyPr wrap="squar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dirty="0" smtClean="0">
                <a:solidFill>
                  <a:srgbClr val="D60093"/>
                </a:solidFill>
              </a:rPr>
              <a:t>Rectangular Prism, or a </a:t>
            </a:r>
          </a:p>
          <a:p>
            <a:pPr>
              <a:tabLst>
                <a:tab pos="457200" algn="l"/>
                <a:tab pos="914400" algn="l"/>
                <a:tab pos="1371600" algn="l"/>
                <a:tab pos="1828800" algn="l"/>
                <a:tab pos="2286000" algn="l"/>
                <a:tab pos="2743200" algn="l"/>
                <a:tab pos="3200400" algn="l"/>
                <a:tab pos="3657600" algn="l"/>
                <a:tab pos="4114800" algn="l"/>
                <a:tab pos="4978400" algn="l"/>
              </a:tabLst>
            </a:pPr>
            <a:r>
              <a:rPr lang="en-US" b="1" dirty="0" smtClean="0">
                <a:solidFill>
                  <a:srgbClr val="D60093"/>
                </a:solidFill>
              </a:rPr>
              <a:t>cube if all faces are squares</a:t>
            </a:r>
            <a:endParaRPr lang="en-US" b="1" dirty="0">
              <a:solidFill>
                <a:srgbClr val="D6009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dissolve">
                                      <p:cBhvr>
                                        <p:cTn id="7"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a:solidFill>
                  <a:srgbClr val="006699"/>
                </a:solidFill>
                <a:latin typeface="Arial Black" pitchFamily="34" charset="0"/>
              </a:rPr>
              <a:t>Example 1B: Classifying Three-Dimensional Figures</a:t>
            </a:r>
          </a:p>
        </p:txBody>
      </p:sp>
      <p:sp>
        <p:nvSpPr>
          <p:cNvPr id="35843" name="Rectangle 3"/>
          <p:cNvSpPr>
            <a:spLocks noChangeArrowheads="1"/>
          </p:cNvSpPr>
          <p:nvPr/>
        </p:nvSpPr>
        <p:spPr bwMode="auto">
          <a:xfrm>
            <a:off x="381000" y="1856730"/>
            <a:ext cx="8382000" cy="461665"/>
          </a:xfrm>
          <a:prstGeom prst="rect">
            <a:avLst/>
          </a:prstGeom>
          <a:noFill/>
          <a:ln w="9525">
            <a:noFill/>
            <a:miter lim="800000"/>
            <a:headEnd/>
            <a:tailEnd/>
          </a:ln>
          <a:effec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dirty="0"/>
              <a:t>Classify the </a:t>
            </a:r>
            <a:r>
              <a:rPr lang="en-US" b="1" dirty="0" smtClean="0"/>
              <a:t>figure and </a:t>
            </a:r>
            <a:r>
              <a:rPr lang="en-US" b="1" dirty="0"/>
              <a:t>n</a:t>
            </a:r>
            <a:r>
              <a:rPr lang="en-US" b="1" dirty="0" smtClean="0"/>
              <a:t>ame </a:t>
            </a:r>
            <a:r>
              <a:rPr lang="en-US" b="1" dirty="0"/>
              <a:t>the </a:t>
            </a:r>
            <a:r>
              <a:rPr lang="en-US" b="1" dirty="0" smtClean="0"/>
              <a:t>base.</a:t>
            </a:r>
            <a:endParaRPr lang="en-US" b="1" dirty="0"/>
          </a:p>
        </p:txBody>
      </p:sp>
      <p:pic>
        <p:nvPicPr>
          <p:cNvPr id="35846" name="Picture 6"/>
          <p:cNvPicPr>
            <a:picLocks noChangeAspect="1" noChangeArrowheads="1"/>
          </p:cNvPicPr>
          <p:nvPr/>
        </p:nvPicPr>
        <p:blipFill>
          <a:blip r:embed="rId2" cstate="print"/>
          <a:srcRect/>
          <a:stretch>
            <a:fillRect/>
          </a:stretch>
        </p:blipFill>
        <p:spPr bwMode="auto">
          <a:xfrm>
            <a:off x="914400" y="2743200"/>
            <a:ext cx="2586038" cy="2819400"/>
          </a:xfrm>
          <a:prstGeom prst="rect">
            <a:avLst/>
          </a:prstGeom>
          <a:noFill/>
          <a:ln w="9525">
            <a:noFill/>
            <a:miter lim="800000"/>
            <a:headEnd/>
            <a:tailEnd/>
          </a:ln>
          <a:effectLst/>
        </p:spPr>
      </p:pic>
      <p:sp>
        <p:nvSpPr>
          <p:cNvPr id="35847" name="Rectangle 7"/>
          <p:cNvSpPr>
            <a:spLocks noChangeArrowheads="1"/>
          </p:cNvSpPr>
          <p:nvPr/>
        </p:nvSpPr>
        <p:spPr bwMode="auto">
          <a:xfrm>
            <a:off x="3810000" y="2743200"/>
            <a:ext cx="3616325" cy="457200"/>
          </a:xfrm>
          <a:prstGeom prst="rect">
            <a:avLst/>
          </a:prstGeom>
          <a:noFill/>
          <a:ln w="9525">
            <a:noFill/>
            <a:miter lim="800000"/>
            <a:headEnd/>
            <a:tailEnd/>
          </a:ln>
          <a:effec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fr-FR" b="1">
                <a:solidFill>
                  <a:srgbClr val="D60093"/>
                </a:solidFill>
              </a:rPr>
              <a:t>pentagonal pyramid</a:t>
            </a:r>
          </a:p>
        </p:txBody>
      </p:sp>
      <p:sp>
        <p:nvSpPr>
          <p:cNvPr id="35860" name="Rectangle 20"/>
          <p:cNvSpPr>
            <a:spLocks noChangeArrowheads="1"/>
          </p:cNvSpPr>
          <p:nvPr/>
        </p:nvSpPr>
        <p:spPr bwMode="auto">
          <a:xfrm>
            <a:off x="4419600" y="3429000"/>
            <a:ext cx="2306638" cy="457200"/>
          </a:xfrm>
          <a:prstGeom prst="rect">
            <a:avLst/>
          </a:prstGeom>
          <a:noFill/>
          <a:ln w="9525">
            <a:noFill/>
            <a:miter lim="800000"/>
            <a:headEnd/>
            <a:tailEnd/>
          </a:ln>
          <a:effectLst/>
        </p:spPr>
        <p:txBody>
          <a:bodyPr wrap="none" anchor="ctr">
            <a:spAutoFit/>
          </a:bodyPr>
          <a:lstStyle/>
          <a:p>
            <a:r>
              <a:rPr lang="en-US" dirty="0"/>
              <a:t>base: </a:t>
            </a:r>
            <a:r>
              <a:rPr lang="en-US" i="1" dirty="0"/>
              <a:t>ABCDE</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dissolve">
                                      <p:cBhvr>
                                        <p:cTn id="7" dur="500"/>
                                        <p:tgtEl>
                                          <p:spTgt spid="358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60"/>
                                        </p:tgtEl>
                                        <p:attrNameLst>
                                          <p:attrName>style.visibility</p:attrName>
                                        </p:attrNameLst>
                                      </p:cBhvr>
                                      <p:to>
                                        <p:strVal val="visible"/>
                                      </p:to>
                                    </p:set>
                                    <p:animEffect transition="in" filter="dissolve">
                                      <p:cBhvr>
                                        <p:cTn id="12" dur="5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P spid="358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9" name="Text Box 15"/>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hangingPunct="0">
              <a:spcBef>
                <a:spcPct val="50000"/>
              </a:spcBef>
            </a:pPr>
            <a:r>
              <a:rPr lang="en-US" altLang="en-US">
                <a:solidFill>
                  <a:srgbClr val="FF0000"/>
                </a:solidFill>
                <a:latin typeface="Arial Black" pitchFamily="34" charset="0"/>
              </a:rPr>
              <a:t>Check It Out!</a:t>
            </a:r>
            <a:r>
              <a:rPr lang="en-US" altLang="en-US">
                <a:solidFill>
                  <a:srgbClr val="006699"/>
                </a:solidFill>
                <a:latin typeface="Arial Black" pitchFamily="34" charset="0"/>
              </a:rPr>
              <a:t> Example 1a </a:t>
            </a:r>
            <a:endParaRPr lang="en-US" altLang="en-US" sz="2600">
              <a:solidFill>
                <a:schemeClr val="accent2"/>
              </a:solidFill>
              <a:latin typeface="Arial MT Bl" charset="0"/>
            </a:endParaRPr>
          </a:p>
        </p:txBody>
      </p:sp>
      <p:sp>
        <p:nvSpPr>
          <p:cNvPr id="16404" name="Rectangle 20"/>
          <p:cNvSpPr>
            <a:spLocks noChangeArrowheads="1"/>
          </p:cNvSpPr>
          <p:nvPr/>
        </p:nvSpPr>
        <p:spPr bwMode="auto">
          <a:xfrm>
            <a:off x="381000" y="1600200"/>
            <a:ext cx="8458200" cy="461665"/>
          </a:xfrm>
          <a:prstGeom prst="rect">
            <a:avLst/>
          </a:prstGeom>
          <a:noFill/>
          <a:ln w="9525">
            <a:noFill/>
            <a:miter lim="800000"/>
            <a:headEnd/>
            <a:tailEnd/>
          </a:ln>
          <a:effectLst/>
        </p:spPr>
        <p:txBody>
          <a:bodyPr>
            <a:spAutoFit/>
          </a:bodyPr>
          <a:lstStyle/>
          <a:p>
            <a:r>
              <a:rPr lang="en-US" b="1" dirty="0"/>
              <a:t>Classify the figure. </a:t>
            </a:r>
          </a:p>
        </p:txBody>
      </p:sp>
      <p:pic>
        <p:nvPicPr>
          <p:cNvPr id="16406" name="Picture 22"/>
          <p:cNvPicPr>
            <a:picLocks noChangeAspect="1" noChangeArrowheads="1"/>
          </p:cNvPicPr>
          <p:nvPr/>
        </p:nvPicPr>
        <p:blipFill>
          <a:blip r:embed="rId2" cstate="print"/>
          <a:srcRect/>
          <a:stretch>
            <a:fillRect/>
          </a:stretch>
        </p:blipFill>
        <p:spPr bwMode="auto">
          <a:xfrm>
            <a:off x="533400" y="2743200"/>
            <a:ext cx="2128838" cy="1300163"/>
          </a:xfrm>
          <a:prstGeom prst="rect">
            <a:avLst/>
          </a:prstGeom>
          <a:noFill/>
          <a:ln w="9525">
            <a:noFill/>
            <a:miter lim="800000"/>
            <a:headEnd/>
            <a:tailEnd/>
          </a:ln>
          <a:effectLst/>
        </p:spPr>
      </p:pic>
      <p:sp>
        <p:nvSpPr>
          <p:cNvPr id="16410" name="Rectangle 26"/>
          <p:cNvSpPr>
            <a:spLocks noChangeArrowheads="1"/>
          </p:cNvSpPr>
          <p:nvPr/>
        </p:nvSpPr>
        <p:spPr bwMode="auto">
          <a:xfrm>
            <a:off x="4114800" y="2590800"/>
            <a:ext cx="4572000" cy="457200"/>
          </a:xfrm>
          <a:prstGeom prst="rect">
            <a:avLst/>
          </a:prstGeom>
          <a:noFill/>
          <a:ln w="9525">
            <a:noFill/>
            <a:miter lim="800000"/>
            <a:headEnd/>
            <a:tailEnd/>
          </a:ln>
          <a:effectLst/>
        </p:spPr>
        <p:txBody>
          <a:bodyPr>
            <a:spAutoFit/>
          </a:bodyPr>
          <a:lstStyle/>
          <a:p>
            <a:r>
              <a:rPr lang="en-US" b="1">
                <a:solidFill>
                  <a:srgbClr val="D60093"/>
                </a:solidFill>
              </a:rPr>
              <a:t>cone</a:t>
            </a:r>
            <a:endParaRPr lang="en-US" b="1" i="1">
              <a:solidFill>
                <a:srgbClr val="D6009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10"/>
                                        </p:tgtEl>
                                        <p:attrNameLst>
                                          <p:attrName>style.visibility</p:attrName>
                                        </p:attrNameLst>
                                      </p:cBhvr>
                                      <p:to>
                                        <p:strVal val="visible"/>
                                      </p:to>
                                    </p:set>
                                    <p:animEffect transition="in" filter="dissolve">
                                      <p:cBhvr>
                                        <p:cTn id="7" dur="500"/>
                                        <p:tgtEl>
                                          <p:spTgt spid="16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TotalTime>
  <Words>2013</Words>
  <Application>Microsoft Office PowerPoint</Application>
  <PresentationFormat>On-screen Show (4:3)</PresentationFormat>
  <Paragraphs>225</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Holt, Rinehart and Winston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HRW</dc:creator>
  <cp:lastModifiedBy>acalise2</cp:lastModifiedBy>
  <cp:revision>106</cp:revision>
  <dcterms:created xsi:type="dcterms:W3CDTF">2002-10-14T18:20:28Z</dcterms:created>
  <dcterms:modified xsi:type="dcterms:W3CDTF">2012-04-24T11:28:16Z</dcterms:modified>
</cp:coreProperties>
</file>