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9" r:id="rId2"/>
    <p:sldId id="256" r:id="rId3"/>
    <p:sldId id="411" r:id="rId4"/>
    <p:sldId id="287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384" y="66"/>
      </p:cViewPr>
      <p:guideLst>
        <p:guide orient="horz" pos="2160"/>
        <p:guide pos="2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FC2A9C-649B-1C4E-A9AD-D7296B62AC1E}" type="datetimeFigureOut">
              <a:rPr lang="en-US">
                <a:latin typeface="Arial"/>
              </a:rPr>
              <a:pPr>
                <a:defRPr/>
              </a:pPr>
              <a:t>4/18/2024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F2D9CF-AEFA-CF4B-B396-6C453306FC1E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425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CA861C48-BE6B-104F-A8F8-4D687279539A}" type="datetimeFigureOut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559C2D00-7CAE-2543-BD7D-B3485CDF8A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66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I</a:t>
            </a:r>
            <a:r>
              <a:rPr lang="en-US" baseline="0" dirty="0"/>
              <a:t> chose 1 negative, 0 and 1 positive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C2D00-7CAE-2543-BD7D-B3485CDF8A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need to walk your classes through this step…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C2D00-7CAE-2543-BD7D-B3485CDF8AB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15282" y="6246669"/>
            <a:ext cx="6211017" cy="2975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 spc="-50" baseline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4B87E6A-F48A-7F4B-B86B-55E6A98193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4342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81C3-DBB8-3A45-B7F2-206332033AE0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59C2-1EB7-8B46-907C-193872824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58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8DEF-774D-6E4E-8F3F-E92437485E27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58BB-33EC-B34B-B4EB-3F084673F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746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107C-8CA0-C541-A429-039D9F9325FB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B2A9-FF95-464E-88D6-E052E6B4F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2555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80B0-E75C-EA40-B32F-08A7B70E11BC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FE0C-D1E0-754B-A153-13E31AD50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469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9DF5-C431-3D45-B9CF-C96F449324C1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E2AC-904B-FB48-89F8-C85C6FC90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7769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1670-94EB-E643-B03A-8F24D4F776D8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4B4C-435B-864A-8132-F36D00779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3885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199D-BB64-7347-9207-8E34591F3992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CAB3-A8BE-BA4A-BE96-DA8A0CE15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406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AF4A-232E-C541-8957-000A165CF82D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0B4A-C483-AE48-A52E-15D990043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065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0D4E-6D2D-BA48-AAC1-361F8BEBCB4B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C11-09DD-B947-A8C4-9A698D44B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2400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3408-C78B-A744-95BB-DFA2B5FC9814}" type="datetime1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F078-3CEC-4B41-A281-A3B5BDA38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836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91BB174D-08A6-5D46-8A2C-436364BE672A}" type="datetime1">
              <a:rPr lang="en-US" smtClean="0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B41FE362-6884-9D41-BA35-5B52376867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I%20Education\TI%20InterActive!\TIIimagefile17271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file:///C:\Program%20Files\TI%20Education\TI%20InterActive!\TIIimagefile17271.gi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I%20Education\TI%20InterActive!\TIIimagefile17271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file:///C:\Program%20Files\TI%20Education\TI%20InterActive!\TIIimagefile31121.gi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wmf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file:///C:\Program%20Files\TI%20Education\TI%20InterActive!\TIIimagefile31121.gi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umenlearning.com/commun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I%20Education\TI%20InterActive!\TIIimagefile1691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I%20Education\TI%20InterActive!\TIIimagefile1691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I%20Education\TI%20InterActive!\TIIimagefile1691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Lesson 4.4 – Graphing Lines</a:t>
            </a:r>
          </a:p>
          <a:p>
            <a:endParaRPr lang="en-US" sz="3200" b="1" dirty="0"/>
          </a:p>
          <a:p>
            <a:r>
              <a:rPr lang="en-US" sz="3200" b="1" dirty="0"/>
              <a:t>Concept:</a:t>
            </a:r>
            <a:r>
              <a:rPr lang="en-US" sz="3200" dirty="0"/>
              <a:t> </a:t>
            </a:r>
            <a:r>
              <a:rPr lang="en-US" sz="2800" dirty="0"/>
              <a:t>Graphing Lines</a:t>
            </a:r>
          </a:p>
          <a:p>
            <a:endParaRPr lang="en-US" sz="2800" dirty="0"/>
          </a:p>
          <a:p>
            <a:r>
              <a:rPr lang="en-US" sz="3200" b="1" dirty="0"/>
              <a:t>EQ:</a:t>
            </a:r>
            <a:r>
              <a:rPr lang="en-US" sz="2800" dirty="0"/>
              <a:t> How do we graph linear equations? </a:t>
            </a:r>
          </a:p>
          <a:p>
            <a:endParaRPr lang="en-US" sz="2800" dirty="0"/>
          </a:p>
          <a:p>
            <a:r>
              <a:rPr lang="en-US" sz="3200" b="1" dirty="0"/>
              <a:t>Vocabulary:</a:t>
            </a:r>
          </a:p>
          <a:p>
            <a:r>
              <a:rPr lang="en-US" sz="2800" dirty="0"/>
              <a:t>Coordinate Plane, Slope, Slope intercept form, Table, Intercepts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BCCF9-F56A-4B70-94F8-F0FEDF06F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95" y="5701748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270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3895" y="640567"/>
            <a:ext cx="8356209" cy="4998233"/>
          </a:xfrm>
        </p:spPr>
        <p:txBody>
          <a:bodyPr/>
          <a:lstStyle/>
          <a:p>
            <a:r>
              <a:rPr lang="en-US" b="1" dirty="0"/>
              <a:t>Next we will graph lines using slope-intercept form</a:t>
            </a:r>
          </a:p>
          <a:p>
            <a:r>
              <a:rPr lang="en-US" b="1" dirty="0"/>
              <a:t>(y = </a:t>
            </a:r>
            <a:r>
              <a:rPr lang="en-US" b="1" dirty="0" err="1"/>
              <a:t>mx</a:t>
            </a:r>
            <a:r>
              <a:rPr lang="en-US" b="1" dirty="0"/>
              <a:t> + b)</a:t>
            </a:r>
          </a:p>
          <a:p>
            <a:pPr marL="457200" indent="-457200"/>
            <a:r>
              <a:rPr lang="en-US" dirty="0"/>
              <a:t>Example 4: Graph the line y =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56949" y="1377950"/>
          <a:ext cx="746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49" y="1377950"/>
                        <a:ext cx="746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977" y="2363372"/>
            <a:ext cx="686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Make sure the equation is in y = </a:t>
            </a:r>
            <a:r>
              <a:rPr lang="en-US" dirty="0" err="1"/>
              <a:t>mx</a:t>
            </a:r>
            <a:r>
              <a:rPr lang="en-US" dirty="0"/>
              <a:t> + b form.  You may have to solve the equation for 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5549" y="3445190"/>
            <a:ext cx="516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equation is already in y = </a:t>
            </a:r>
            <a:r>
              <a:rPr lang="en-US" dirty="0" err="1"/>
              <a:t>mx</a:t>
            </a:r>
            <a:r>
              <a:rPr lang="en-US" dirty="0"/>
              <a:t> + b form, so on to step 2….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C00F6-4446-45EC-8C66-09D60A59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356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1258571"/>
          </a:xfrm>
        </p:spPr>
        <p:txBody>
          <a:bodyPr/>
          <a:lstStyle/>
          <a:p>
            <a:r>
              <a:rPr lang="en-US" dirty="0"/>
              <a:t>2. Identify the slope of the line (this is the coefficient of x)      </a:t>
            </a:r>
          </a:p>
          <a:p>
            <a:r>
              <a:rPr lang="en-US" dirty="0"/>
              <a:t>    and the y-intercept (b).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585" y="1540413"/>
          <a:ext cx="2033915" cy="116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585" y="1540413"/>
                        <a:ext cx="2033915" cy="1167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7096" y="3061011"/>
            <a:ext cx="11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 = 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2512" y="3061011"/>
            <a:ext cx="98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= -3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30991" y="2708031"/>
            <a:ext cx="0" cy="41499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87594" y="2708031"/>
            <a:ext cx="0" cy="41499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029F2F3-50C2-402F-B9FE-2BD8BB402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50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8"/>
            <a:ext cx="7855776" cy="850608"/>
          </a:xfrm>
        </p:spPr>
        <p:txBody>
          <a:bodyPr/>
          <a:lstStyle/>
          <a:p>
            <a:r>
              <a:rPr lang="en-US" dirty="0"/>
              <a:t>3. Plot the y-intercept on a coordinate plane.</a:t>
            </a:r>
          </a:p>
        </p:txBody>
      </p:sp>
      <p:pic>
        <p:nvPicPr>
          <p:cNvPr id="125954" name="Picture 2" descr="[image]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67120" y="1491176"/>
            <a:ext cx="3713359" cy="3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8038" y="3305934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1E0CA-E749-44DD-B3F7-938C89B51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350" y="5741903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808405"/>
          </a:xfrm>
        </p:spPr>
        <p:txBody>
          <a:bodyPr/>
          <a:lstStyle/>
          <a:p>
            <a:r>
              <a:rPr lang="en-US" dirty="0"/>
              <a:t>4. Use the slope to find the next point.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23889" y="1114270"/>
          <a:ext cx="1672590" cy="157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889" y="1114270"/>
                        <a:ext cx="1672590" cy="1571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1163" y="1266088"/>
            <a:ext cx="32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Rise the numerator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96479" y="1938773"/>
            <a:ext cx="34621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1163" y="2025742"/>
            <a:ext cx="32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the denominator</a:t>
            </a:r>
          </a:p>
        </p:txBody>
      </p:sp>
      <p:pic>
        <p:nvPicPr>
          <p:cNvPr id="11" name="Picture 2" descr="[image]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467120" y="2585883"/>
            <a:ext cx="3713359" cy="3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68038" y="4431374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7102" y="4213310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27D4A-FE2B-476B-949E-1CFD11AF5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350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 Connect the points.</a:t>
            </a:r>
          </a:p>
        </p:txBody>
      </p:sp>
      <p:pic>
        <p:nvPicPr>
          <p:cNvPr id="5" name="Picture 2" descr="[image]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67120" y="1404197"/>
            <a:ext cx="3774654" cy="377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8038" y="3221526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902" y="3024574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38955" y="3516922"/>
            <a:ext cx="1173519" cy="585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D3ECAB-C4B7-4DF7-9C7A-5F5EB96D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852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5: Graph the line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04410" y="641350"/>
          <a:ext cx="3078161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410" y="641350"/>
                        <a:ext cx="3078161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03" name="Picture 3" descr="[image]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29020" y="1371600"/>
            <a:ext cx="4125913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2575" y="1702191"/>
            <a:ext cx="205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 =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67611" y="1477102"/>
          <a:ext cx="704171" cy="10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Equation" r:id="rId7" imgW="253800" imgH="393480" progId="Equation.3">
                  <p:embed/>
                </p:oleObj>
              </mc:Choice>
              <mc:Fallback>
                <p:oleObj name="Equation" r:id="rId7" imgW="253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611" y="1477102"/>
                        <a:ext cx="704171" cy="109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532" y="1561511"/>
            <a:ext cx="223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 2 (negative)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28532" y="2023176"/>
            <a:ext cx="22758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8532" y="2047810"/>
            <a:ext cx="223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4736" y="2040283"/>
            <a:ext cx="46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4870" y="2362484"/>
            <a:ext cx="46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61008" y="2315102"/>
            <a:ext cx="461826" cy="10752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600" y="3193481"/>
            <a:ext cx="210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=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3D27E-C779-4B5C-ADA3-FD96C626C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6350" y="5753017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752135"/>
          </a:xfrm>
        </p:spPr>
        <p:txBody>
          <a:bodyPr/>
          <a:lstStyle/>
          <a:p>
            <a:r>
              <a:rPr lang="en-US" dirty="0"/>
              <a:t>Example 6: Graph the line 3x + 5y = 10.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600" y="1339000"/>
            <a:ext cx="544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need to solve this equation for y….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282" y="2067951"/>
            <a:ext cx="331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3x + 5y = 10</a:t>
            </a:r>
          </a:p>
          <a:p>
            <a:r>
              <a:rPr lang="en-US" dirty="0"/>
              <a:t>-3x                 -3x</a:t>
            </a:r>
          </a:p>
          <a:p>
            <a:r>
              <a:rPr lang="en-US" dirty="0"/>
              <a:t>          5y = -3x + 10</a:t>
            </a:r>
          </a:p>
          <a:p>
            <a:r>
              <a:rPr lang="en-US" dirty="0"/>
              <a:t>   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42497" y="3232149"/>
          <a:ext cx="1750890" cy="86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497" y="3232149"/>
                        <a:ext cx="1750890" cy="861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A945CA7-A2BA-4751-BA84-9797DB7EB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600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Next we will identify the slope and y-intercept so that we can graph the line.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 = 2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0600" y="1607332"/>
          <a:ext cx="1302269" cy="100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00" y="1607332"/>
                        <a:ext cx="1302269" cy="1009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1" name="Picture 3" descr="[image]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882684" y="1371600"/>
            <a:ext cx="3940712" cy="39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85291" y="3012738"/>
            <a:ext cx="47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415" y="2546251"/>
            <a:ext cx="47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19114" y="2616591"/>
            <a:ext cx="1756138" cy="11262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CBC4FC-A228-4C03-8C8C-48F3161EC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396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turn….</a:t>
            </a:r>
          </a:p>
          <a:p>
            <a:pPr marL="457200" indent="-457200">
              <a:buAutoNum type="arabicPeriod"/>
            </a:pPr>
            <a:r>
              <a:rPr lang="en-US" dirty="0"/>
              <a:t>Graph the line y = 4x – 3 using a table of values.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7DA3B-1B55-4D44-B46B-6791CED6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94" y="1645849"/>
            <a:ext cx="4758076" cy="474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8A48B-D1C3-43EF-8157-7C63E714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52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turn…</a:t>
            </a:r>
          </a:p>
          <a:p>
            <a:r>
              <a:rPr lang="en-US" dirty="0"/>
              <a:t>2. Graph the line y = 3x – 5 using slope-intercept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D0746-2D62-4B57-AB86-961A06D8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69" y="1646248"/>
            <a:ext cx="4761389" cy="4749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66BF6-F5DA-4E35-9085-55134B8C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50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600" b="1" dirty="0">
                <a:ea typeface="+mn-ea"/>
              </a:rPr>
              <a:t>Do you remember…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ea typeface="+mn-ea"/>
              </a:rPr>
              <a:t>Linear equations have a constant rate of change.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ea typeface="+mn-ea"/>
              </a:rPr>
              <a:t>The </a:t>
            </a:r>
            <a:r>
              <a:rPr lang="en-US" sz="2600" b="1" u="sng" dirty="0">
                <a:ea typeface="+mn-ea"/>
              </a:rPr>
              <a:t>slope</a:t>
            </a:r>
            <a:r>
              <a:rPr lang="en-US" sz="2600" dirty="0">
                <a:ea typeface="+mn-ea"/>
              </a:rPr>
              <a:t> of a linear graph is a measure of the rate of change of y with respect to x. (Rise over Run)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ea typeface="+mn-ea"/>
              </a:rPr>
              <a:t>The </a:t>
            </a:r>
            <a:r>
              <a:rPr lang="en-US" sz="2600" b="1" i="1" u="sng" dirty="0">
                <a:ea typeface="+mn-ea"/>
              </a:rPr>
              <a:t>y</a:t>
            </a:r>
            <a:r>
              <a:rPr lang="en-US" sz="2600" b="1" u="sng" dirty="0">
                <a:ea typeface="+mn-ea"/>
              </a:rPr>
              <a:t>-intercept</a:t>
            </a:r>
            <a:r>
              <a:rPr lang="en-US" sz="2600" dirty="0">
                <a:ea typeface="+mn-ea"/>
              </a:rPr>
              <a:t> of the equation is the point at which the graph crosses the </a:t>
            </a:r>
            <a:r>
              <a:rPr lang="en-US" sz="2600" i="1" dirty="0">
                <a:ea typeface="+mn-ea"/>
              </a:rPr>
              <a:t>y</a:t>
            </a:r>
            <a:r>
              <a:rPr lang="en-US" sz="2600" dirty="0">
                <a:ea typeface="+mn-ea"/>
              </a:rPr>
              <a:t>-axis and the value of </a:t>
            </a:r>
            <a:r>
              <a:rPr lang="en-US" sz="2600" i="1" dirty="0">
                <a:ea typeface="+mn-ea"/>
              </a:rPr>
              <a:t>x</a:t>
            </a:r>
            <a:r>
              <a:rPr lang="en-US" sz="2600" dirty="0">
                <a:ea typeface="+mn-ea"/>
              </a:rPr>
              <a:t> is zero.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Linear equations in two variables can be written in </a:t>
            </a:r>
            <a:r>
              <a:rPr lang="en-US" sz="2600" b="1" u="sng" dirty="0"/>
              <a:t>slope-intercept form </a:t>
            </a:r>
            <a:r>
              <a:rPr lang="en-US" sz="2600" i="1" dirty="0"/>
              <a:t>y</a:t>
            </a:r>
            <a:r>
              <a:rPr lang="en-US" sz="2600" dirty="0"/>
              <a:t> = </a:t>
            </a:r>
            <a:r>
              <a:rPr lang="en-US" sz="2600" i="1" dirty="0"/>
              <a:t>mx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, where </a:t>
            </a:r>
            <a:r>
              <a:rPr lang="en-US" sz="2600" i="1" dirty="0"/>
              <a:t>m</a:t>
            </a:r>
            <a:r>
              <a:rPr lang="en-US" sz="2600" dirty="0"/>
              <a:t> is the slope and </a:t>
            </a:r>
            <a:r>
              <a:rPr lang="en-US" sz="2600" i="1" dirty="0"/>
              <a:t>b</a:t>
            </a:r>
            <a:r>
              <a:rPr lang="en-US" sz="2600" dirty="0"/>
              <a:t> is the </a:t>
            </a:r>
            <a:r>
              <a:rPr lang="en-US" sz="2600" i="1" dirty="0"/>
              <a:t>y</a:t>
            </a:r>
            <a:r>
              <a:rPr lang="en-US" sz="2600" dirty="0"/>
              <a:t>-intercept. </a:t>
            </a:r>
            <a:endParaRPr lang="en-US" sz="26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68D94-FA54-4D59-A513-3D18157C9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8413" y="5638800"/>
            <a:ext cx="1143000" cy="952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see if we can graph the line below…</a:t>
            </a:r>
          </a:p>
          <a:p>
            <a:endParaRPr lang="en-US" sz="3200" dirty="0"/>
          </a:p>
          <a:p>
            <a:r>
              <a:rPr lang="en-US" sz="3200" dirty="0"/>
              <a:t>Example 1</a:t>
            </a:r>
          </a:p>
          <a:p>
            <a:endParaRPr lang="en-US" sz="3200" dirty="0"/>
          </a:p>
          <a:p>
            <a:r>
              <a:rPr lang="en-US" sz="3200" dirty="0"/>
              <a:t>Graph the line y = 2x - 3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98BCA-087C-4C28-87C0-BE6AB877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583" y="5741904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10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"/>
          <p:cNvSpPr>
            <a:spLocks noGrp="1"/>
          </p:cNvSpPr>
          <p:nvPr/>
        </p:nvSpPr>
        <p:spPr bwMode="auto">
          <a:xfrm>
            <a:off x="627063" y="641350"/>
            <a:ext cx="5450180" cy="63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latin typeface="Arial" charset="0"/>
                <a:cs typeface="Arial" charset="0"/>
              </a:rPr>
              <a:t>Graphing using a Table of Values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63" y="1111776"/>
            <a:ext cx="432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Draw a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25508"/>
              </p:ext>
            </p:extLst>
          </p:nvPr>
        </p:nvGraphicFramePr>
        <p:xfrm>
          <a:off x="3237850" y="1204278"/>
          <a:ext cx="143113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7063" y="3297382"/>
            <a:ext cx="564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Choose three inputs (x values)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67428"/>
              </p:ext>
            </p:extLst>
          </p:nvPr>
        </p:nvGraphicFramePr>
        <p:xfrm>
          <a:off x="3255312" y="3833013"/>
          <a:ext cx="143113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A1A1711-4882-4224-A466-23C319778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837" y="5763523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180" y="743908"/>
            <a:ext cx="696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Substitute the inputs into the equation to    </a:t>
            </a:r>
          </a:p>
          <a:p>
            <a:r>
              <a:rPr lang="en-US" sz="2800" dirty="0"/>
              <a:t>     find the outputs or y-values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34685"/>
              </p:ext>
            </p:extLst>
          </p:nvPr>
        </p:nvGraphicFramePr>
        <p:xfrm>
          <a:off x="1274112" y="1879523"/>
          <a:ext cx="4821888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y= 2x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2(-1)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2(0)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2(2)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4FFA790-656B-44F2-9D76-30594F29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48" y="5723176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4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8"/>
            <a:ext cx="7855776" cy="1105106"/>
          </a:xfrm>
        </p:spPr>
        <p:txBody>
          <a:bodyPr/>
          <a:lstStyle/>
          <a:p>
            <a:r>
              <a:rPr lang="en-US" dirty="0"/>
              <a:t>4. Draw a coordinate plane. Be sure to label the x and y </a:t>
            </a:r>
          </a:p>
          <a:p>
            <a:r>
              <a:rPr lang="en-US" dirty="0"/>
              <a:t>     axis and write in an appropriate scale.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67428"/>
              </p:ext>
            </p:extLst>
          </p:nvPr>
        </p:nvGraphicFramePr>
        <p:xfrm>
          <a:off x="1539053" y="1918481"/>
          <a:ext cx="143113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33" name="Picture 1" descr="[image]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53486" y="1918481"/>
            <a:ext cx="3414932" cy="34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26299" y="3346349"/>
            <a:ext cx="6234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4649" y="1858218"/>
            <a:ext cx="6234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D9AAE-3B13-48CD-A5DC-A8EEE3A5A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72" y="5741903"/>
            <a:ext cx="11400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8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 Plot the points and connect.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3486" y="1396553"/>
            <a:ext cx="3696286" cy="3557033"/>
            <a:chOff x="4153486" y="1396553"/>
            <a:chExt cx="3696286" cy="3557033"/>
          </a:xfrm>
        </p:grpSpPr>
        <p:pic>
          <p:nvPicPr>
            <p:cNvPr id="5" name="Picture 1" descr="[image]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153486" y="1538654"/>
              <a:ext cx="3414932" cy="3414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704649" y="1396553"/>
              <a:ext cx="6234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6299" y="2994649"/>
              <a:ext cx="6234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67428"/>
              </p:ext>
            </p:extLst>
          </p:nvPr>
        </p:nvGraphicFramePr>
        <p:xfrm>
          <a:off x="640600" y="1717538"/>
          <a:ext cx="143113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6281" y="3247873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6313" y="2345173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0009" y="2644729"/>
            <a:ext cx="951856" cy="1986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8701" y="3707421"/>
            <a:ext cx="546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FF2E3-56A6-4588-8FB1-A4A2B8BFF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72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2: Graph the line y = -3x + 1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25508"/>
              </p:ext>
            </p:extLst>
          </p:nvPr>
        </p:nvGraphicFramePr>
        <p:xfrm>
          <a:off x="1015282" y="1514839"/>
          <a:ext cx="143113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153486" y="1313557"/>
            <a:ext cx="3696286" cy="3513408"/>
            <a:chOff x="4153486" y="1313557"/>
            <a:chExt cx="3696286" cy="3513408"/>
          </a:xfrm>
        </p:grpSpPr>
        <p:pic>
          <p:nvPicPr>
            <p:cNvPr id="7" name="Picture 1" descr="[image]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153486" y="1412033"/>
              <a:ext cx="3414932" cy="3414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226299" y="2896173"/>
              <a:ext cx="6234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6476" y="1313557"/>
              <a:ext cx="6234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6BDF94-7CFF-4B6D-A045-5532DFC0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72" y="5741904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3: Graph the line y = 10x + 20</a:t>
            </a:r>
          </a:p>
          <a:p>
            <a:r>
              <a:rPr lang="en-US" dirty="0"/>
              <a:t>*you will need to choose a scale for this problem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8786" y="1705780"/>
            <a:ext cx="3711574" cy="341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25508"/>
              </p:ext>
            </p:extLst>
          </p:nvPr>
        </p:nvGraphicFramePr>
        <p:xfrm>
          <a:off x="1015282" y="2053883"/>
          <a:ext cx="143113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ED97F39-03EF-4291-8A5F-2F6C3D25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852" y="5752955"/>
            <a:ext cx="1140051" cy="9510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10118</TotalTime>
  <Words>590</Words>
  <Application>Microsoft Office PowerPoint</Application>
  <PresentationFormat>On-screen Show (4:3)</PresentationFormat>
  <Paragraphs>126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Walch Education</dc:creator>
  <cp:lastModifiedBy>E-BESS-SMART</cp:lastModifiedBy>
  <cp:revision>160</cp:revision>
  <cp:lastPrinted>2012-05-01T14:51:49Z</cp:lastPrinted>
  <dcterms:created xsi:type="dcterms:W3CDTF">2012-02-22T19:14:19Z</dcterms:created>
  <dcterms:modified xsi:type="dcterms:W3CDTF">2024-04-18T23:12:10Z</dcterms:modified>
</cp:coreProperties>
</file>