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7" r:id="rId9"/>
    <p:sldId id="262" r:id="rId10"/>
    <p:sldId id="263" r:id="rId11"/>
    <p:sldId id="264" r:id="rId12"/>
    <p:sldId id="265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0E9762-7DC3-44BC-AD05-C34FAFA990CA}" type="datetimeFigureOut">
              <a:rPr lang="en-US" smtClean="0"/>
              <a:pPr/>
              <a:t>2/17/2012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275D12-2274-4776-BB32-1CB439709B0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0E9762-7DC3-44BC-AD05-C34FAFA990CA}" type="datetimeFigureOut">
              <a:rPr lang="en-US" smtClean="0"/>
              <a:pPr/>
              <a:t>2/17/2012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275D12-2274-4776-BB32-1CB439709B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0E9762-7DC3-44BC-AD05-C34FAFA990CA}" type="datetimeFigureOut">
              <a:rPr lang="en-US" smtClean="0"/>
              <a:pPr/>
              <a:t>2/17/2012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275D12-2274-4776-BB32-1CB439709B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0E9762-7DC3-44BC-AD05-C34FAFA990CA}" type="datetimeFigureOut">
              <a:rPr lang="en-US" smtClean="0"/>
              <a:pPr/>
              <a:t>2/17/2012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275D12-2274-4776-BB32-1CB439709B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0E9762-7DC3-44BC-AD05-C34FAFA990CA}" type="datetimeFigureOut">
              <a:rPr lang="en-US" smtClean="0"/>
              <a:pPr/>
              <a:t>2/17/2012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275D12-2274-4776-BB32-1CB439709B0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0E9762-7DC3-44BC-AD05-C34FAFA990CA}" type="datetimeFigureOut">
              <a:rPr lang="en-US" smtClean="0"/>
              <a:pPr/>
              <a:t>2/17/2012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275D12-2274-4776-BB32-1CB439709B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0E9762-7DC3-44BC-AD05-C34FAFA990CA}" type="datetimeFigureOut">
              <a:rPr lang="en-US" smtClean="0"/>
              <a:pPr/>
              <a:t>2/17/2012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275D12-2274-4776-BB32-1CB439709B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0E9762-7DC3-44BC-AD05-C34FAFA990CA}" type="datetimeFigureOut">
              <a:rPr lang="en-US" smtClean="0"/>
              <a:pPr/>
              <a:t>2/17/2012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275D12-2274-4776-BB32-1CB439709B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0E9762-7DC3-44BC-AD05-C34FAFA990CA}" type="datetimeFigureOut">
              <a:rPr lang="en-US" smtClean="0"/>
              <a:pPr/>
              <a:t>2/17/2012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275D12-2274-4776-BB32-1CB439709B0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0E9762-7DC3-44BC-AD05-C34FAFA990CA}" type="datetimeFigureOut">
              <a:rPr lang="en-US" smtClean="0"/>
              <a:pPr/>
              <a:t>2/17/2012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275D12-2274-4776-BB32-1CB439709B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0E9762-7DC3-44BC-AD05-C34FAFA990CA}" type="datetimeFigureOut">
              <a:rPr lang="en-US" smtClean="0"/>
              <a:pPr/>
              <a:t>2/17/2012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275D12-2274-4776-BB32-1CB439709B0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A0E9762-7DC3-44BC-AD05-C34FAFA990CA}" type="datetimeFigureOut">
              <a:rPr lang="en-US" smtClean="0"/>
              <a:pPr/>
              <a:t>2/17/2012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8275D12-2274-4776-BB32-1CB439709B0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6-6 Kites and Trapezoids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Properties and conditions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51456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Lets apply!</a:t>
            </a: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5486400" y="2450068"/>
            <a:ext cx="330282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i="1" dirty="0">
                <a:solidFill>
                  <a:srgbClr val="3366FF"/>
                </a:solidFill>
              </a:rPr>
              <a:t>Substitute </a:t>
            </a:r>
            <a:r>
              <a:rPr lang="en-US" i="1" dirty="0" err="1">
                <a:solidFill>
                  <a:srgbClr val="3366FF"/>
                </a:solidFill>
                <a:sym typeface="Symbol" pitchFamily="18" charset="2"/>
              </a:rPr>
              <a:t>mCDF</a:t>
            </a:r>
            <a:r>
              <a:rPr lang="en-US" i="1" dirty="0">
                <a:solidFill>
                  <a:srgbClr val="3366FF"/>
                </a:solidFill>
                <a:sym typeface="Symbol" pitchFamily="18" charset="2"/>
              </a:rPr>
              <a:t> </a:t>
            </a:r>
            <a:r>
              <a:rPr lang="en-US" i="1" dirty="0">
                <a:solidFill>
                  <a:srgbClr val="3366FF"/>
                </a:solidFill>
              </a:rPr>
              <a:t>for </a:t>
            </a:r>
            <a:r>
              <a:rPr lang="en-US" i="1" dirty="0" err="1">
                <a:solidFill>
                  <a:srgbClr val="3366FF"/>
                </a:solidFill>
                <a:sym typeface="Symbol" pitchFamily="18" charset="2"/>
              </a:rPr>
              <a:t>mCBF</a:t>
            </a:r>
            <a:r>
              <a:rPr lang="en-US" i="1" dirty="0">
                <a:solidFill>
                  <a:srgbClr val="3366FF"/>
                </a:solidFill>
              </a:rPr>
              <a:t>.</a:t>
            </a: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5486400" y="3048000"/>
            <a:ext cx="3275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3366FF"/>
                </a:solidFill>
              </a:rPr>
              <a:t>Substitute 52 for </a:t>
            </a:r>
            <a:r>
              <a:rPr lang="en-US" dirty="0" err="1">
                <a:solidFill>
                  <a:srgbClr val="3366FF"/>
                </a:solidFill>
                <a:sym typeface="Symbol" pitchFamily="18" charset="2"/>
              </a:rPr>
              <a:t>m</a:t>
            </a:r>
            <a:r>
              <a:rPr lang="en-US" i="1" dirty="0" err="1">
                <a:solidFill>
                  <a:srgbClr val="3366FF"/>
                </a:solidFill>
                <a:sym typeface="Symbol" pitchFamily="18" charset="2"/>
              </a:rPr>
              <a:t>CDF</a:t>
            </a:r>
            <a:r>
              <a:rPr lang="en-US" dirty="0">
                <a:solidFill>
                  <a:srgbClr val="3366FF"/>
                </a:solidFill>
              </a:rPr>
              <a:t>.</a:t>
            </a:r>
          </a:p>
        </p:txBody>
      </p:sp>
      <p:sp>
        <p:nvSpPr>
          <p:cNvPr id="6" name="Rectangle 12"/>
          <p:cNvSpPr>
            <a:spLocks noChangeArrowheads="1"/>
          </p:cNvSpPr>
          <p:nvPr/>
        </p:nvSpPr>
        <p:spPr bwMode="auto">
          <a:xfrm>
            <a:off x="5486400" y="3657600"/>
            <a:ext cx="270666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i="1" dirty="0">
                <a:solidFill>
                  <a:srgbClr val="3366FF"/>
                </a:solidFill>
              </a:rPr>
              <a:t>Subtract 104 from both sides.</a:t>
            </a:r>
            <a:r>
              <a:rPr lang="en-US" dirty="0">
                <a:solidFill>
                  <a:srgbClr val="3366FF"/>
                </a:solidFill>
              </a:rPr>
              <a:t> </a:t>
            </a: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1371600" y="2431534"/>
            <a:ext cx="373380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err="1">
                <a:sym typeface="Symbol" pitchFamily="18" charset="2"/>
              </a:rPr>
              <a:t>m</a:t>
            </a:r>
            <a:r>
              <a:rPr lang="en-US" i="1" dirty="0" err="1">
                <a:sym typeface="Symbol" pitchFamily="18" charset="2"/>
              </a:rPr>
              <a:t>BCD</a:t>
            </a:r>
            <a:r>
              <a:rPr lang="en-US" dirty="0">
                <a:sym typeface="Symbol" pitchFamily="18" charset="2"/>
              </a:rPr>
              <a:t> + </a:t>
            </a:r>
            <a:r>
              <a:rPr lang="en-US" dirty="0" err="1">
                <a:solidFill>
                  <a:srgbClr val="FF0000"/>
                </a:solidFill>
                <a:sym typeface="Symbol" pitchFamily="18" charset="2"/>
              </a:rPr>
              <a:t>m</a:t>
            </a:r>
            <a:r>
              <a:rPr lang="en-US" i="1" dirty="0" err="1">
                <a:solidFill>
                  <a:srgbClr val="FF0000"/>
                </a:solidFill>
                <a:sym typeface="Symbol" pitchFamily="18" charset="2"/>
              </a:rPr>
              <a:t>CDF</a:t>
            </a:r>
            <a:r>
              <a:rPr lang="en-US" i="1" dirty="0">
                <a:sym typeface="Symbol" pitchFamily="18" charset="2"/>
              </a:rPr>
              <a:t> </a:t>
            </a:r>
            <a:r>
              <a:rPr lang="en-US" dirty="0">
                <a:sym typeface="Symbol" pitchFamily="18" charset="2"/>
              </a:rPr>
              <a:t>+ </a:t>
            </a:r>
            <a:r>
              <a:rPr lang="en-US" dirty="0" err="1">
                <a:sym typeface="Symbol" pitchFamily="18" charset="2"/>
              </a:rPr>
              <a:t>m</a:t>
            </a:r>
            <a:r>
              <a:rPr lang="en-US" i="1" dirty="0" err="1">
                <a:sym typeface="Symbol" pitchFamily="18" charset="2"/>
              </a:rPr>
              <a:t>CDF</a:t>
            </a:r>
            <a:r>
              <a:rPr lang="en-US" i="1" dirty="0">
                <a:sym typeface="Symbol" pitchFamily="18" charset="2"/>
              </a:rPr>
              <a:t> </a:t>
            </a:r>
            <a:r>
              <a:rPr lang="en-US" dirty="0">
                <a:sym typeface="Symbol" pitchFamily="18" charset="2"/>
              </a:rPr>
              <a:t>= 180°</a:t>
            </a:r>
          </a:p>
        </p:txBody>
      </p:sp>
      <p:sp>
        <p:nvSpPr>
          <p:cNvPr id="8" name="Text Box 14"/>
          <p:cNvSpPr txBox="1">
            <a:spLocks noChangeArrowheads="1"/>
          </p:cNvSpPr>
          <p:nvPr/>
        </p:nvSpPr>
        <p:spPr bwMode="auto">
          <a:xfrm>
            <a:off x="2209800" y="3048000"/>
            <a:ext cx="301625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err="1">
                <a:sym typeface="Symbol" pitchFamily="18" charset="2"/>
              </a:rPr>
              <a:t>m</a:t>
            </a:r>
            <a:r>
              <a:rPr lang="en-US" i="1" dirty="0" err="1">
                <a:sym typeface="Symbol" pitchFamily="18" charset="2"/>
              </a:rPr>
              <a:t>BCD</a:t>
            </a:r>
            <a:r>
              <a:rPr lang="en-US" dirty="0">
                <a:sym typeface="Symbol" pitchFamily="18" charset="2"/>
              </a:rPr>
              <a:t> + </a:t>
            </a:r>
            <a:r>
              <a:rPr lang="en-US" dirty="0">
                <a:solidFill>
                  <a:srgbClr val="FF0000"/>
                </a:solidFill>
                <a:sym typeface="Symbol" pitchFamily="18" charset="2"/>
              </a:rPr>
              <a:t>52°</a:t>
            </a:r>
            <a:r>
              <a:rPr lang="en-US" i="1" dirty="0">
                <a:sym typeface="Symbol" pitchFamily="18" charset="2"/>
              </a:rPr>
              <a:t> </a:t>
            </a:r>
            <a:r>
              <a:rPr lang="en-US" dirty="0">
                <a:sym typeface="Symbol" pitchFamily="18" charset="2"/>
              </a:rPr>
              <a:t>+ </a:t>
            </a:r>
            <a:r>
              <a:rPr lang="en-US" dirty="0">
                <a:solidFill>
                  <a:srgbClr val="FF0000"/>
                </a:solidFill>
                <a:sym typeface="Symbol" pitchFamily="18" charset="2"/>
              </a:rPr>
              <a:t>52°</a:t>
            </a:r>
            <a:r>
              <a:rPr lang="en-US" dirty="0">
                <a:sym typeface="Symbol" pitchFamily="18" charset="2"/>
              </a:rPr>
              <a:t> = 180°</a:t>
            </a:r>
          </a:p>
        </p:txBody>
      </p:sp>
      <p:sp>
        <p:nvSpPr>
          <p:cNvPr id="9" name="Text Box 15"/>
          <p:cNvSpPr txBox="1">
            <a:spLocks noChangeArrowheads="1"/>
          </p:cNvSpPr>
          <p:nvPr/>
        </p:nvSpPr>
        <p:spPr bwMode="auto">
          <a:xfrm>
            <a:off x="3352800" y="3669268"/>
            <a:ext cx="1701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err="1">
                <a:sym typeface="Symbol" pitchFamily="18" charset="2"/>
              </a:rPr>
              <a:t>m</a:t>
            </a:r>
            <a:r>
              <a:rPr lang="en-US" i="1" dirty="0" err="1">
                <a:sym typeface="Symbol" pitchFamily="18" charset="2"/>
              </a:rPr>
              <a:t>BCD</a:t>
            </a:r>
            <a:r>
              <a:rPr lang="en-US" dirty="0">
                <a:sym typeface="Symbol" pitchFamily="18" charset="2"/>
              </a:rPr>
              <a:t> = 76°</a:t>
            </a:r>
          </a:p>
        </p:txBody>
      </p:sp>
      <p:sp>
        <p:nvSpPr>
          <p:cNvPr id="10" name="Text Box 16"/>
          <p:cNvSpPr txBox="1">
            <a:spLocks noChangeArrowheads="1"/>
          </p:cNvSpPr>
          <p:nvPr/>
        </p:nvSpPr>
        <p:spPr bwMode="auto">
          <a:xfrm>
            <a:off x="1384300" y="1742746"/>
            <a:ext cx="3733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err="1">
                <a:sym typeface="Symbol" pitchFamily="18" charset="2"/>
              </a:rPr>
              <a:t>m</a:t>
            </a:r>
            <a:r>
              <a:rPr lang="en-US" i="1" dirty="0" err="1">
                <a:sym typeface="Symbol" pitchFamily="18" charset="2"/>
              </a:rPr>
              <a:t>BCD</a:t>
            </a:r>
            <a:r>
              <a:rPr lang="en-US" dirty="0">
                <a:sym typeface="Symbol" pitchFamily="18" charset="2"/>
              </a:rPr>
              <a:t> + </a:t>
            </a:r>
            <a:r>
              <a:rPr lang="en-US" dirty="0" err="1">
                <a:sym typeface="Symbol" pitchFamily="18" charset="2"/>
              </a:rPr>
              <a:t>m</a:t>
            </a:r>
            <a:r>
              <a:rPr lang="en-US" i="1" dirty="0" err="1">
                <a:sym typeface="Symbol" pitchFamily="18" charset="2"/>
              </a:rPr>
              <a:t>CBF</a:t>
            </a:r>
            <a:r>
              <a:rPr lang="en-US" i="1" dirty="0">
                <a:sym typeface="Symbol" pitchFamily="18" charset="2"/>
              </a:rPr>
              <a:t> </a:t>
            </a:r>
            <a:r>
              <a:rPr lang="en-US" dirty="0">
                <a:sym typeface="Symbol" pitchFamily="18" charset="2"/>
              </a:rPr>
              <a:t>+ </a:t>
            </a:r>
            <a:r>
              <a:rPr lang="en-US" dirty="0" err="1">
                <a:sym typeface="Symbol" pitchFamily="18" charset="2"/>
              </a:rPr>
              <a:t>m</a:t>
            </a:r>
            <a:r>
              <a:rPr lang="en-US" i="1" dirty="0" err="1">
                <a:sym typeface="Symbol" pitchFamily="18" charset="2"/>
              </a:rPr>
              <a:t>CDF</a:t>
            </a:r>
            <a:r>
              <a:rPr lang="en-US" i="1" dirty="0">
                <a:sym typeface="Symbol" pitchFamily="18" charset="2"/>
              </a:rPr>
              <a:t> </a:t>
            </a:r>
            <a:r>
              <a:rPr lang="en-US" dirty="0">
                <a:sym typeface="Symbol" pitchFamily="18" charset="2"/>
              </a:rPr>
              <a:t>= 180°</a:t>
            </a:r>
          </a:p>
        </p:txBody>
      </p:sp>
      <p:sp>
        <p:nvSpPr>
          <p:cNvPr id="11" name="Text Box 15"/>
          <p:cNvSpPr txBox="1">
            <a:spLocks noChangeArrowheads="1"/>
          </p:cNvSpPr>
          <p:nvPr/>
        </p:nvSpPr>
        <p:spPr bwMode="auto">
          <a:xfrm>
            <a:off x="990600" y="1307068"/>
            <a:ext cx="267970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b="1" dirty="0" smtClean="0">
                <a:sym typeface="Symbol" pitchFamily="18" charset="2"/>
              </a:rPr>
              <a:t>Example 1 Continued</a:t>
            </a:r>
            <a:endParaRPr lang="en-US" b="1" dirty="0"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64633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Lets apply!</a:t>
            </a:r>
            <a:endParaRPr lang="en-US" dirty="0"/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auto">
          <a:xfrm>
            <a:off x="4495800" y="3352800"/>
            <a:ext cx="4221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 dirty="0">
                <a:solidFill>
                  <a:srgbClr val="3366FF"/>
                </a:solidFill>
              </a:rPr>
              <a:t>Kite </a:t>
            </a:r>
            <a:r>
              <a:rPr lang="en-US" i="1" dirty="0">
                <a:solidFill>
                  <a:srgbClr val="3366FF"/>
                </a:solidFill>
                <a:sym typeface="Wingdings" pitchFamily="2" charset="2"/>
              </a:rPr>
              <a:t> </a:t>
            </a:r>
            <a:r>
              <a:rPr lang="en-US" i="1" dirty="0">
                <a:solidFill>
                  <a:srgbClr val="3366FF"/>
                </a:solidFill>
              </a:rPr>
              <a:t>one pair opp. </a:t>
            </a:r>
            <a:r>
              <a:rPr lang="en-US" altLang="en-US" b="1" i="1" dirty="0">
                <a:solidFill>
                  <a:srgbClr val="3366FF"/>
                </a:solidFill>
                <a:sym typeface="Symbol" pitchFamily="18" charset="2"/>
              </a:rPr>
              <a:t></a:t>
            </a:r>
            <a:r>
              <a:rPr lang="en-US" altLang="en-US" i="1" dirty="0">
                <a:solidFill>
                  <a:srgbClr val="3366FF"/>
                </a:solidFill>
                <a:sym typeface="Symbol" pitchFamily="18" charset="2"/>
              </a:rPr>
              <a:t>s </a:t>
            </a:r>
            <a:r>
              <a:rPr lang="en-US" i="1" dirty="0">
                <a:solidFill>
                  <a:srgbClr val="3366FF"/>
                </a:solidFill>
                <a:sym typeface="Symbol" pitchFamily="18" charset="2"/>
              </a:rPr>
              <a:t></a:t>
            </a:r>
            <a:r>
              <a:rPr lang="en-US" i="1" dirty="0"/>
              <a:t> </a:t>
            </a:r>
            <a:endParaRPr lang="en-US" b="1" i="1" dirty="0">
              <a:solidFill>
                <a:srgbClr val="3366FF"/>
              </a:solidFill>
              <a:sym typeface="Symbol" pitchFamily="18" charset="2"/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800" y="1371600"/>
            <a:ext cx="2741613" cy="176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22"/>
          <p:cNvSpPr>
            <a:spLocks noChangeArrowheads="1"/>
          </p:cNvSpPr>
          <p:nvPr/>
        </p:nvSpPr>
        <p:spPr bwMode="auto">
          <a:xfrm>
            <a:off x="4510088" y="3954463"/>
            <a:ext cx="2105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>
                <a:solidFill>
                  <a:srgbClr val="3366FF"/>
                </a:solidFill>
              </a:rPr>
              <a:t>Def. of </a:t>
            </a:r>
            <a:r>
              <a:rPr lang="en-US" i="1">
                <a:solidFill>
                  <a:srgbClr val="3366FF"/>
                </a:solidFill>
                <a:sym typeface="Symbol" pitchFamily="18" charset="2"/>
              </a:rPr>
              <a:t></a:t>
            </a:r>
            <a:r>
              <a:rPr lang="en-US" i="1">
                <a:solidFill>
                  <a:srgbClr val="3366FF"/>
                </a:solidFill>
              </a:rPr>
              <a:t> </a:t>
            </a:r>
            <a:r>
              <a:rPr lang="en-US" altLang="en-US" b="1" i="1">
                <a:solidFill>
                  <a:srgbClr val="3366FF"/>
                </a:solidFill>
                <a:sym typeface="Symbol" pitchFamily="18" charset="2"/>
              </a:rPr>
              <a:t></a:t>
            </a:r>
            <a:r>
              <a:rPr lang="en-US" altLang="en-US" i="1">
                <a:solidFill>
                  <a:srgbClr val="3366FF"/>
                </a:solidFill>
                <a:sym typeface="Symbol" pitchFamily="18" charset="2"/>
              </a:rPr>
              <a:t>s</a:t>
            </a:r>
            <a:r>
              <a:rPr lang="en-US" i="1">
                <a:solidFill>
                  <a:srgbClr val="3366FF"/>
                </a:solidFill>
              </a:rPr>
              <a:t> </a:t>
            </a:r>
          </a:p>
        </p:txBody>
      </p:sp>
      <p:sp>
        <p:nvSpPr>
          <p:cNvPr id="8" name="Rectangle 25"/>
          <p:cNvSpPr>
            <a:spLocks noChangeArrowheads="1"/>
          </p:cNvSpPr>
          <p:nvPr/>
        </p:nvSpPr>
        <p:spPr bwMode="auto">
          <a:xfrm>
            <a:off x="4476750" y="4572000"/>
            <a:ext cx="2203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en-US" b="1" i="1">
                <a:solidFill>
                  <a:srgbClr val="3366FF"/>
                </a:solidFill>
                <a:sym typeface="Symbol" pitchFamily="18" charset="2"/>
              </a:rPr>
              <a:t></a:t>
            </a:r>
            <a:r>
              <a:rPr lang="en-US" i="1"/>
              <a:t> </a:t>
            </a:r>
            <a:r>
              <a:rPr lang="en-US" i="1">
                <a:solidFill>
                  <a:srgbClr val="3366FF"/>
                </a:solidFill>
              </a:rPr>
              <a:t>Add. Post. </a:t>
            </a:r>
          </a:p>
        </p:txBody>
      </p:sp>
      <p:sp>
        <p:nvSpPr>
          <p:cNvPr id="9" name="Rectangle 27"/>
          <p:cNvSpPr>
            <a:spLocks noChangeArrowheads="1"/>
          </p:cNvSpPr>
          <p:nvPr/>
        </p:nvSpPr>
        <p:spPr bwMode="auto">
          <a:xfrm>
            <a:off x="4578350" y="5203825"/>
            <a:ext cx="1974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i="1">
                <a:solidFill>
                  <a:srgbClr val="3366FF"/>
                </a:solidFill>
              </a:rPr>
              <a:t>Substitute.</a:t>
            </a:r>
            <a:r>
              <a:rPr lang="en-US" i="1"/>
              <a:t> </a:t>
            </a:r>
          </a:p>
        </p:txBody>
      </p:sp>
      <p:sp>
        <p:nvSpPr>
          <p:cNvPr id="10" name="Rectangle 29"/>
          <p:cNvSpPr>
            <a:spLocks noChangeArrowheads="1"/>
          </p:cNvSpPr>
          <p:nvPr/>
        </p:nvSpPr>
        <p:spPr bwMode="auto">
          <a:xfrm>
            <a:off x="4549775" y="5791200"/>
            <a:ext cx="1241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i="1">
                <a:solidFill>
                  <a:srgbClr val="3366FF"/>
                </a:solidFill>
              </a:rPr>
              <a:t>Solve.</a:t>
            </a:r>
            <a:r>
              <a:rPr lang="en-US" i="1"/>
              <a:t> </a:t>
            </a:r>
          </a:p>
        </p:txBody>
      </p:sp>
      <p:sp>
        <p:nvSpPr>
          <p:cNvPr id="11" name="Rectangle 30"/>
          <p:cNvSpPr>
            <a:spLocks noChangeArrowheads="1"/>
          </p:cNvSpPr>
          <p:nvPr/>
        </p:nvSpPr>
        <p:spPr bwMode="auto">
          <a:xfrm>
            <a:off x="1275603" y="1523999"/>
            <a:ext cx="5197475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b="1" dirty="0" smtClean="0"/>
              <a:t>Example 2</a:t>
            </a:r>
          </a:p>
          <a:p>
            <a:r>
              <a:rPr lang="en-US" b="1" dirty="0" smtClean="0"/>
              <a:t>In </a:t>
            </a:r>
            <a:r>
              <a:rPr lang="en-US" b="1" dirty="0"/>
              <a:t>kite </a:t>
            </a:r>
            <a:r>
              <a:rPr lang="en-US" b="1" i="1" dirty="0"/>
              <a:t>ABCD</a:t>
            </a:r>
            <a:r>
              <a:rPr lang="en-US" b="1" dirty="0"/>
              <a:t>, </a:t>
            </a:r>
            <a:r>
              <a:rPr lang="en-US" b="1" dirty="0" err="1"/>
              <a:t>m</a:t>
            </a:r>
            <a:r>
              <a:rPr lang="en-US" b="1" dirty="0" err="1">
                <a:sym typeface="Symbol" pitchFamily="18" charset="2"/>
              </a:rPr>
              <a:t></a:t>
            </a:r>
            <a:r>
              <a:rPr lang="en-US" b="1" i="1" dirty="0" err="1">
                <a:sym typeface="Symbol" pitchFamily="18" charset="2"/>
              </a:rPr>
              <a:t>DAB</a:t>
            </a:r>
            <a:r>
              <a:rPr lang="en-US" b="1" dirty="0">
                <a:sym typeface="Symbol" pitchFamily="18" charset="2"/>
              </a:rPr>
              <a:t> = 54°</a:t>
            </a:r>
            <a:r>
              <a:rPr lang="en-US" b="1" dirty="0"/>
              <a:t>, and </a:t>
            </a:r>
            <a:r>
              <a:rPr lang="en-US" b="1" dirty="0" err="1" smtClean="0"/>
              <a:t>m</a:t>
            </a:r>
            <a:r>
              <a:rPr lang="en-US" b="1" dirty="0" err="1">
                <a:sym typeface="Symbol" pitchFamily="18" charset="2"/>
              </a:rPr>
              <a:t></a:t>
            </a:r>
            <a:r>
              <a:rPr lang="en-US" b="1" i="1" dirty="0" err="1">
                <a:sym typeface="Symbol" pitchFamily="18" charset="2"/>
              </a:rPr>
              <a:t>CDF</a:t>
            </a:r>
            <a:r>
              <a:rPr lang="en-US" b="1" dirty="0">
                <a:sym typeface="Symbol" pitchFamily="18" charset="2"/>
              </a:rPr>
              <a:t> = 52°</a:t>
            </a:r>
            <a:r>
              <a:rPr lang="en-US" b="1" dirty="0"/>
              <a:t>. Find </a:t>
            </a:r>
            <a:r>
              <a:rPr lang="en-US" b="1" dirty="0" err="1"/>
              <a:t>m</a:t>
            </a:r>
            <a:r>
              <a:rPr lang="en-US" b="1" dirty="0" err="1">
                <a:sym typeface="Symbol" pitchFamily="18" charset="2"/>
              </a:rPr>
              <a:t></a:t>
            </a:r>
            <a:r>
              <a:rPr lang="en-US" b="1" i="1" dirty="0" err="1">
                <a:sym typeface="Symbol" pitchFamily="18" charset="2"/>
              </a:rPr>
              <a:t>FDA</a:t>
            </a:r>
            <a:r>
              <a:rPr lang="en-US" b="1" dirty="0"/>
              <a:t>.</a:t>
            </a:r>
          </a:p>
        </p:txBody>
      </p:sp>
      <p:sp>
        <p:nvSpPr>
          <p:cNvPr id="12" name="Text Box 32"/>
          <p:cNvSpPr txBox="1">
            <a:spLocks noChangeArrowheads="1"/>
          </p:cNvSpPr>
          <p:nvPr/>
        </p:nvSpPr>
        <p:spPr bwMode="auto">
          <a:xfrm>
            <a:off x="2101850" y="3352800"/>
            <a:ext cx="2317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ym typeface="Symbol" pitchFamily="18" charset="2"/>
              </a:rPr>
              <a:t></a:t>
            </a:r>
            <a:r>
              <a:rPr lang="en-US" i="1">
                <a:sym typeface="Symbol" pitchFamily="18" charset="2"/>
              </a:rPr>
              <a:t>CDA</a:t>
            </a:r>
            <a:r>
              <a:rPr lang="en-US">
                <a:sym typeface="Symbol" pitchFamily="18" charset="2"/>
              </a:rPr>
              <a:t>  </a:t>
            </a:r>
            <a:r>
              <a:rPr lang="en-US" i="1">
                <a:sym typeface="Symbol" pitchFamily="18" charset="2"/>
              </a:rPr>
              <a:t>ABC</a:t>
            </a:r>
          </a:p>
        </p:txBody>
      </p:sp>
      <p:sp>
        <p:nvSpPr>
          <p:cNvPr id="13" name="Text Box 33"/>
          <p:cNvSpPr txBox="1">
            <a:spLocks noChangeArrowheads="1"/>
          </p:cNvSpPr>
          <p:nvPr/>
        </p:nvSpPr>
        <p:spPr bwMode="auto">
          <a:xfrm>
            <a:off x="1806575" y="3940175"/>
            <a:ext cx="2994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err="1">
                <a:sym typeface="Symbol" pitchFamily="18" charset="2"/>
              </a:rPr>
              <a:t>m</a:t>
            </a:r>
            <a:r>
              <a:rPr lang="en-US" i="1" dirty="0" err="1">
                <a:sym typeface="Symbol" pitchFamily="18" charset="2"/>
              </a:rPr>
              <a:t>CDA</a:t>
            </a:r>
            <a:r>
              <a:rPr lang="en-US" dirty="0">
                <a:sym typeface="Symbol" pitchFamily="18" charset="2"/>
              </a:rPr>
              <a:t> = </a:t>
            </a:r>
            <a:r>
              <a:rPr lang="en-US" dirty="0" err="1">
                <a:sym typeface="Symbol" pitchFamily="18" charset="2"/>
              </a:rPr>
              <a:t>m</a:t>
            </a:r>
            <a:r>
              <a:rPr lang="en-US" i="1" dirty="0" err="1">
                <a:sym typeface="Symbol" pitchFamily="18" charset="2"/>
              </a:rPr>
              <a:t>ABC</a:t>
            </a:r>
            <a:endParaRPr lang="en-US" i="1" dirty="0">
              <a:sym typeface="Symbol" pitchFamily="18" charset="2"/>
            </a:endParaRPr>
          </a:p>
        </p:txBody>
      </p:sp>
      <p:sp>
        <p:nvSpPr>
          <p:cNvPr id="14" name="Text Box 34"/>
          <p:cNvSpPr txBox="1">
            <a:spLocks noChangeArrowheads="1"/>
          </p:cNvSpPr>
          <p:nvPr/>
        </p:nvSpPr>
        <p:spPr bwMode="auto">
          <a:xfrm>
            <a:off x="838200" y="4572000"/>
            <a:ext cx="4679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err="1">
                <a:sym typeface="Symbol" pitchFamily="18" charset="2"/>
              </a:rPr>
              <a:t>m</a:t>
            </a:r>
            <a:r>
              <a:rPr lang="en-US" i="1" dirty="0" err="1">
                <a:sym typeface="Symbol" pitchFamily="18" charset="2"/>
              </a:rPr>
              <a:t>CDF</a:t>
            </a:r>
            <a:r>
              <a:rPr lang="en-US" dirty="0">
                <a:sym typeface="Symbol" pitchFamily="18" charset="2"/>
              </a:rPr>
              <a:t> + </a:t>
            </a:r>
            <a:r>
              <a:rPr lang="en-US" dirty="0" err="1">
                <a:sym typeface="Symbol" pitchFamily="18" charset="2"/>
              </a:rPr>
              <a:t>m</a:t>
            </a:r>
            <a:r>
              <a:rPr lang="en-US" i="1" dirty="0" err="1">
                <a:sym typeface="Symbol" pitchFamily="18" charset="2"/>
              </a:rPr>
              <a:t>FDA</a:t>
            </a:r>
            <a:r>
              <a:rPr lang="en-US" i="1" dirty="0">
                <a:sym typeface="Symbol" pitchFamily="18" charset="2"/>
              </a:rPr>
              <a:t> = </a:t>
            </a:r>
            <a:r>
              <a:rPr lang="en-US" dirty="0" err="1">
                <a:sym typeface="Symbol" pitchFamily="18" charset="2"/>
              </a:rPr>
              <a:t>m</a:t>
            </a:r>
            <a:r>
              <a:rPr lang="en-US" i="1" dirty="0" err="1">
                <a:sym typeface="Symbol" pitchFamily="18" charset="2"/>
              </a:rPr>
              <a:t>ABC</a:t>
            </a:r>
            <a:r>
              <a:rPr lang="en-US" i="1" dirty="0">
                <a:sym typeface="Symbol" pitchFamily="18" charset="2"/>
              </a:rPr>
              <a:t> </a:t>
            </a:r>
          </a:p>
        </p:txBody>
      </p:sp>
      <p:sp>
        <p:nvSpPr>
          <p:cNvPr id="15" name="Text Box 35"/>
          <p:cNvSpPr txBox="1">
            <a:spLocks noChangeArrowheads="1"/>
          </p:cNvSpPr>
          <p:nvPr/>
        </p:nvSpPr>
        <p:spPr bwMode="auto">
          <a:xfrm>
            <a:off x="1219200" y="5181600"/>
            <a:ext cx="3667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sym typeface="Symbol" pitchFamily="18" charset="2"/>
              </a:rPr>
              <a:t>52°</a:t>
            </a:r>
            <a:r>
              <a:rPr lang="en-US" dirty="0">
                <a:sym typeface="Symbol" pitchFamily="18" charset="2"/>
              </a:rPr>
              <a:t> + </a:t>
            </a:r>
            <a:r>
              <a:rPr lang="en-US" dirty="0" err="1">
                <a:sym typeface="Symbol" pitchFamily="18" charset="2"/>
              </a:rPr>
              <a:t>m</a:t>
            </a:r>
            <a:r>
              <a:rPr lang="en-US" i="1" dirty="0" err="1">
                <a:sym typeface="Symbol" pitchFamily="18" charset="2"/>
              </a:rPr>
              <a:t>FDA</a:t>
            </a:r>
            <a:r>
              <a:rPr lang="en-US" i="1" dirty="0">
                <a:sym typeface="Symbol" pitchFamily="18" charset="2"/>
              </a:rPr>
              <a:t> = </a:t>
            </a:r>
            <a:r>
              <a:rPr lang="en-US" dirty="0">
                <a:solidFill>
                  <a:srgbClr val="FF0000"/>
                </a:solidFill>
                <a:sym typeface="Symbol" pitchFamily="18" charset="2"/>
              </a:rPr>
              <a:t>115°</a:t>
            </a:r>
            <a:r>
              <a:rPr lang="en-US" i="1" dirty="0">
                <a:sym typeface="Symbol" pitchFamily="18" charset="2"/>
              </a:rPr>
              <a:t> </a:t>
            </a:r>
          </a:p>
        </p:txBody>
      </p:sp>
      <p:sp>
        <p:nvSpPr>
          <p:cNvPr id="16" name="Text Box 36"/>
          <p:cNvSpPr txBox="1">
            <a:spLocks noChangeArrowheads="1"/>
          </p:cNvSpPr>
          <p:nvPr/>
        </p:nvSpPr>
        <p:spPr bwMode="auto">
          <a:xfrm>
            <a:off x="1811338" y="5791200"/>
            <a:ext cx="24558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err="1">
                <a:sym typeface="Symbol" pitchFamily="18" charset="2"/>
              </a:rPr>
              <a:t>m</a:t>
            </a:r>
            <a:r>
              <a:rPr lang="en-US" i="1" dirty="0" err="1">
                <a:sym typeface="Symbol" pitchFamily="18" charset="2"/>
              </a:rPr>
              <a:t>FDA</a:t>
            </a:r>
            <a:r>
              <a:rPr lang="en-US" i="1" dirty="0">
                <a:sym typeface="Symbol" pitchFamily="18" charset="2"/>
              </a:rPr>
              <a:t> = </a:t>
            </a:r>
            <a:r>
              <a:rPr lang="en-US" dirty="0">
                <a:sym typeface="Symbol" pitchFamily="18" charset="2"/>
              </a:rPr>
              <a:t>63°</a:t>
            </a:r>
            <a:r>
              <a:rPr lang="en-US" i="1" dirty="0">
                <a:sym typeface="Symbol" pitchFamily="18" charset="2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3352233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  <p:bldP spid="10" grpId="0"/>
      <p:bldP spid="12" grpId="0"/>
      <p:bldP spid="13" grpId="0"/>
      <p:bldP spid="14" grpId="0"/>
      <p:bldP spid="15" grpId="0"/>
      <p:bldP spid="1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Lets apply!</a:t>
            </a:r>
            <a:endParaRPr lang="en-US" dirty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942181" y="1154668"/>
            <a:ext cx="812561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dirty="0">
                <a:solidFill>
                  <a:srgbClr val="006699"/>
                </a:solidFill>
                <a:latin typeface="Arial Black" pitchFamily="34" charset="0"/>
              </a:rPr>
              <a:t>Example </a:t>
            </a:r>
            <a:r>
              <a:rPr lang="en-US" altLang="en-US" dirty="0" smtClean="0">
                <a:solidFill>
                  <a:srgbClr val="006699"/>
                </a:solidFill>
                <a:latin typeface="Arial Black" pitchFamily="34" charset="0"/>
              </a:rPr>
              <a:t>3: </a:t>
            </a:r>
            <a:r>
              <a:rPr lang="en-US" altLang="en-US" dirty="0">
                <a:solidFill>
                  <a:srgbClr val="006699"/>
                </a:solidFill>
                <a:latin typeface="Arial Black" pitchFamily="34" charset="0"/>
              </a:rPr>
              <a:t>Applying Conditions for Isosceles Trapezoids</a:t>
            </a: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00800" y="2116137"/>
            <a:ext cx="2514600" cy="2151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050925" y="1658907"/>
            <a:ext cx="57308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2000" b="1" dirty="0"/>
              <a:t>Find the value of </a:t>
            </a:r>
            <a:r>
              <a:rPr lang="en-US" sz="2000" b="1" i="1" dirty="0"/>
              <a:t>a</a:t>
            </a:r>
            <a:r>
              <a:rPr lang="en-US" sz="2000" b="1" dirty="0"/>
              <a:t> so that </a:t>
            </a:r>
            <a:r>
              <a:rPr lang="en-US" sz="2000" b="1" i="1" dirty="0"/>
              <a:t>PQRS</a:t>
            </a:r>
            <a:r>
              <a:rPr lang="en-US" sz="2000" b="1" dirty="0"/>
              <a:t> is isosceles.</a:t>
            </a:r>
            <a:r>
              <a:rPr lang="en-US" sz="2000" dirty="0"/>
              <a:t> </a:t>
            </a:r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1143000" y="5715000"/>
            <a:ext cx="350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 dirty="0"/>
              <a:t>a</a:t>
            </a:r>
            <a:r>
              <a:rPr lang="en-US" dirty="0"/>
              <a:t> = 9 or </a:t>
            </a:r>
            <a:r>
              <a:rPr lang="en-US" i="1" dirty="0"/>
              <a:t>a</a:t>
            </a:r>
            <a:r>
              <a:rPr lang="en-US" dirty="0"/>
              <a:t> = –9</a:t>
            </a:r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2971800" y="2971800"/>
            <a:ext cx="37322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i="1" dirty="0">
                <a:solidFill>
                  <a:srgbClr val="3366FF"/>
                </a:solidFill>
              </a:rPr>
              <a:t>Trap. with pair base </a:t>
            </a:r>
            <a:r>
              <a:rPr lang="en-US" altLang="en-US" b="1" i="1" dirty="0">
                <a:solidFill>
                  <a:srgbClr val="3366FF"/>
                </a:solidFill>
                <a:sym typeface="Symbol" pitchFamily="18" charset="2"/>
              </a:rPr>
              <a:t></a:t>
            </a:r>
            <a:r>
              <a:rPr lang="en-US" altLang="en-US" i="1" dirty="0">
                <a:solidFill>
                  <a:srgbClr val="3366FF"/>
                </a:solidFill>
                <a:sym typeface="Symbol" pitchFamily="18" charset="2"/>
              </a:rPr>
              <a:t>s</a:t>
            </a:r>
            <a:r>
              <a:rPr lang="en-US" i="1" dirty="0">
                <a:solidFill>
                  <a:srgbClr val="3366FF"/>
                </a:solidFill>
              </a:rPr>
              <a:t> </a:t>
            </a:r>
            <a:r>
              <a:rPr lang="en-US" i="1" dirty="0">
                <a:solidFill>
                  <a:srgbClr val="3366FF"/>
                </a:solidFill>
                <a:sym typeface="Wingdings" pitchFamily="2" charset="2"/>
              </a:rPr>
              <a:t> </a:t>
            </a:r>
            <a:r>
              <a:rPr lang="en-US" i="1" dirty="0">
                <a:solidFill>
                  <a:srgbClr val="3366FF"/>
                </a:solidFill>
                <a:sym typeface="Symbol" pitchFamily="18" charset="2"/>
              </a:rPr>
              <a:t> </a:t>
            </a:r>
            <a:r>
              <a:rPr lang="en-US" i="1" dirty="0" err="1">
                <a:solidFill>
                  <a:srgbClr val="3366FF"/>
                </a:solidFill>
              </a:rPr>
              <a:t>isosc</a:t>
            </a:r>
            <a:r>
              <a:rPr lang="en-US" i="1" dirty="0">
                <a:solidFill>
                  <a:srgbClr val="3366FF"/>
                </a:solidFill>
              </a:rPr>
              <a:t>. trap.</a:t>
            </a:r>
          </a:p>
        </p:txBody>
      </p:sp>
      <p:sp>
        <p:nvSpPr>
          <p:cNvPr id="10" name="Rectangle 18"/>
          <p:cNvSpPr>
            <a:spLocks noChangeArrowheads="1"/>
          </p:cNvSpPr>
          <p:nvPr/>
        </p:nvSpPr>
        <p:spPr bwMode="auto">
          <a:xfrm>
            <a:off x="2971800" y="3657600"/>
            <a:ext cx="2105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 dirty="0">
                <a:solidFill>
                  <a:srgbClr val="3366FF"/>
                </a:solidFill>
              </a:rPr>
              <a:t>Def. of </a:t>
            </a:r>
            <a:r>
              <a:rPr lang="en-US" i="1" dirty="0">
                <a:solidFill>
                  <a:srgbClr val="3366FF"/>
                </a:solidFill>
                <a:sym typeface="Symbol" pitchFamily="18" charset="2"/>
              </a:rPr>
              <a:t></a:t>
            </a:r>
            <a:r>
              <a:rPr lang="en-US" i="1" dirty="0">
                <a:solidFill>
                  <a:srgbClr val="3366FF"/>
                </a:solidFill>
              </a:rPr>
              <a:t> </a:t>
            </a:r>
            <a:r>
              <a:rPr lang="en-US" altLang="en-US" b="1" i="1" dirty="0">
                <a:solidFill>
                  <a:srgbClr val="3366FF"/>
                </a:solidFill>
                <a:sym typeface="Symbol" pitchFamily="18" charset="2"/>
              </a:rPr>
              <a:t></a:t>
            </a:r>
            <a:r>
              <a:rPr lang="en-US" altLang="en-US" i="1" dirty="0">
                <a:solidFill>
                  <a:srgbClr val="3366FF"/>
                </a:solidFill>
                <a:sym typeface="Symbol" pitchFamily="18" charset="2"/>
              </a:rPr>
              <a:t>s</a:t>
            </a:r>
            <a:r>
              <a:rPr lang="en-US" i="1" dirty="0">
                <a:solidFill>
                  <a:srgbClr val="3366FF"/>
                </a:solidFill>
              </a:rPr>
              <a:t> </a:t>
            </a:r>
          </a:p>
        </p:txBody>
      </p:sp>
      <p:sp>
        <p:nvSpPr>
          <p:cNvPr id="11" name="Rectangle 20"/>
          <p:cNvSpPr>
            <a:spLocks noChangeArrowheads="1"/>
          </p:cNvSpPr>
          <p:nvPr/>
        </p:nvSpPr>
        <p:spPr bwMode="auto">
          <a:xfrm>
            <a:off x="2971800" y="4343400"/>
            <a:ext cx="5486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i="1" dirty="0">
                <a:solidFill>
                  <a:srgbClr val="3366FF"/>
                </a:solidFill>
              </a:rPr>
              <a:t>Substitute 2a</a:t>
            </a:r>
            <a:r>
              <a:rPr lang="en-US" i="1" baseline="30000" dirty="0">
                <a:solidFill>
                  <a:srgbClr val="3366FF"/>
                </a:solidFill>
              </a:rPr>
              <a:t>2</a:t>
            </a:r>
            <a:r>
              <a:rPr lang="en-US" i="1" dirty="0">
                <a:solidFill>
                  <a:srgbClr val="3366FF"/>
                </a:solidFill>
              </a:rPr>
              <a:t> – 54 for </a:t>
            </a:r>
            <a:r>
              <a:rPr lang="en-US" i="1" dirty="0" err="1">
                <a:solidFill>
                  <a:srgbClr val="3366FF"/>
                </a:solidFill>
              </a:rPr>
              <a:t>m</a:t>
            </a:r>
            <a:r>
              <a:rPr lang="en-US" altLang="en-US" b="1" i="1" dirty="0" err="1">
                <a:solidFill>
                  <a:srgbClr val="3366FF"/>
                </a:solidFill>
                <a:sym typeface="Symbol" pitchFamily="18" charset="2"/>
              </a:rPr>
              <a:t></a:t>
            </a:r>
            <a:r>
              <a:rPr lang="en-US" altLang="en-US" i="1" dirty="0" err="1">
                <a:solidFill>
                  <a:srgbClr val="3366FF"/>
                </a:solidFill>
                <a:sym typeface="Symbol" pitchFamily="18" charset="2"/>
              </a:rPr>
              <a:t>S</a:t>
            </a:r>
            <a:r>
              <a:rPr lang="en-US" i="1" dirty="0">
                <a:solidFill>
                  <a:srgbClr val="3366FF"/>
                </a:solidFill>
              </a:rPr>
              <a:t> and a</a:t>
            </a:r>
            <a:r>
              <a:rPr lang="en-US" i="1" baseline="30000" dirty="0">
                <a:solidFill>
                  <a:srgbClr val="3366FF"/>
                </a:solidFill>
              </a:rPr>
              <a:t>2 </a:t>
            </a:r>
            <a:r>
              <a:rPr lang="en-US" i="1" dirty="0">
                <a:solidFill>
                  <a:srgbClr val="3366FF"/>
                </a:solidFill>
              </a:rPr>
              <a:t>+ 27 for </a:t>
            </a:r>
            <a:r>
              <a:rPr lang="en-US" i="1" dirty="0" err="1">
                <a:solidFill>
                  <a:srgbClr val="3366FF"/>
                </a:solidFill>
              </a:rPr>
              <a:t>m</a:t>
            </a:r>
            <a:r>
              <a:rPr lang="en-US" altLang="en-US" b="1" i="1" dirty="0" err="1">
                <a:solidFill>
                  <a:srgbClr val="3366FF"/>
                </a:solidFill>
                <a:sym typeface="Symbol" pitchFamily="18" charset="2"/>
              </a:rPr>
              <a:t></a:t>
            </a:r>
            <a:r>
              <a:rPr lang="en-US" altLang="en-US" i="1" dirty="0" err="1">
                <a:solidFill>
                  <a:srgbClr val="3366FF"/>
                </a:solidFill>
                <a:sym typeface="Symbol" pitchFamily="18" charset="2"/>
              </a:rPr>
              <a:t>P</a:t>
            </a:r>
            <a:r>
              <a:rPr lang="en-US" i="1" dirty="0">
                <a:solidFill>
                  <a:srgbClr val="3366FF"/>
                </a:solidFill>
              </a:rPr>
              <a:t>.</a:t>
            </a:r>
          </a:p>
        </p:txBody>
      </p:sp>
      <p:sp>
        <p:nvSpPr>
          <p:cNvPr id="12" name="Rectangle 21"/>
          <p:cNvSpPr>
            <a:spLocks noChangeArrowheads="1"/>
          </p:cNvSpPr>
          <p:nvPr/>
        </p:nvSpPr>
        <p:spPr bwMode="auto">
          <a:xfrm>
            <a:off x="3017838" y="5029200"/>
            <a:ext cx="582136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i="1" dirty="0">
                <a:solidFill>
                  <a:srgbClr val="3366FF"/>
                </a:solidFill>
              </a:rPr>
              <a:t>Subtract a</a:t>
            </a:r>
            <a:r>
              <a:rPr lang="en-US" i="1" baseline="30000" dirty="0">
                <a:solidFill>
                  <a:srgbClr val="3366FF"/>
                </a:solidFill>
              </a:rPr>
              <a:t>2 </a:t>
            </a:r>
            <a:r>
              <a:rPr lang="en-US" i="1" dirty="0">
                <a:solidFill>
                  <a:srgbClr val="3366FF"/>
                </a:solidFill>
              </a:rPr>
              <a:t>from both sides and add 54 to both sides.</a:t>
            </a:r>
          </a:p>
        </p:txBody>
      </p:sp>
      <p:sp>
        <p:nvSpPr>
          <p:cNvPr id="13" name="Rectangle 22"/>
          <p:cNvSpPr>
            <a:spLocks noChangeArrowheads="1"/>
          </p:cNvSpPr>
          <p:nvPr/>
        </p:nvSpPr>
        <p:spPr bwMode="auto">
          <a:xfrm>
            <a:off x="3048000" y="5715000"/>
            <a:ext cx="54975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 dirty="0">
                <a:solidFill>
                  <a:srgbClr val="3366FF"/>
                </a:solidFill>
              </a:rPr>
              <a:t>Find the square root of both sides.</a:t>
            </a:r>
          </a:p>
        </p:txBody>
      </p:sp>
      <p:sp>
        <p:nvSpPr>
          <p:cNvPr id="14" name="Text Box 23"/>
          <p:cNvSpPr txBox="1">
            <a:spLocks noChangeArrowheads="1"/>
          </p:cNvSpPr>
          <p:nvPr/>
        </p:nvSpPr>
        <p:spPr bwMode="auto">
          <a:xfrm>
            <a:off x="1447800" y="29718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ym typeface="Symbol" pitchFamily="18" charset="2"/>
              </a:rPr>
              <a:t></a:t>
            </a:r>
            <a:r>
              <a:rPr lang="en-US" i="1" dirty="0">
                <a:sym typeface="Symbol" pitchFamily="18" charset="2"/>
              </a:rPr>
              <a:t>S</a:t>
            </a:r>
            <a:r>
              <a:rPr lang="en-US" dirty="0">
                <a:sym typeface="Symbol" pitchFamily="18" charset="2"/>
              </a:rPr>
              <a:t>  </a:t>
            </a:r>
            <a:r>
              <a:rPr lang="en-US" i="1" dirty="0">
                <a:sym typeface="Symbol" pitchFamily="18" charset="2"/>
              </a:rPr>
              <a:t>P</a:t>
            </a:r>
          </a:p>
        </p:txBody>
      </p:sp>
      <p:sp>
        <p:nvSpPr>
          <p:cNvPr id="15" name="Text Box 24"/>
          <p:cNvSpPr txBox="1">
            <a:spLocks noChangeArrowheads="1"/>
          </p:cNvSpPr>
          <p:nvPr/>
        </p:nvSpPr>
        <p:spPr bwMode="auto">
          <a:xfrm>
            <a:off x="1295400" y="36576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err="1">
                <a:sym typeface="Symbol" pitchFamily="18" charset="2"/>
              </a:rPr>
              <a:t>m</a:t>
            </a:r>
            <a:r>
              <a:rPr lang="en-US" i="1" dirty="0" err="1">
                <a:sym typeface="Symbol" pitchFamily="18" charset="2"/>
              </a:rPr>
              <a:t>S</a:t>
            </a:r>
            <a:r>
              <a:rPr lang="en-US" dirty="0">
                <a:sym typeface="Symbol" pitchFamily="18" charset="2"/>
              </a:rPr>
              <a:t> = </a:t>
            </a:r>
            <a:r>
              <a:rPr lang="en-US" dirty="0" err="1">
                <a:sym typeface="Symbol" pitchFamily="18" charset="2"/>
              </a:rPr>
              <a:t>m</a:t>
            </a:r>
            <a:r>
              <a:rPr lang="en-US" i="1" dirty="0" err="1">
                <a:sym typeface="Symbol" pitchFamily="18" charset="2"/>
              </a:rPr>
              <a:t>P</a:t>
            </a:r>
            <a:endParaRPr lang="en-US" i="1" dirty="0">
              <a:sym typeface="Symbol" pitchFamily="18" charset="2"/>
            </a:endParaRPr>
          </a:p>
        </p:txBody>
      </p:sp>
      <p:sp>
        <p:nvSpPr>
          <p:cNvPr id="16" name="Text Box 25"/>
          <p:cNvSpPr txBox="1">
            <a:spLocks noChangeArrowheads="1"/>
          </p:cNvSpPr>
          <p:nvPr/>
        </p:nvSpPr>
        <p:spPr bwMode="auto">
          <a:xfrm>
            <a:off x="914400" y="4343400"/>
            <a:ext cx="350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2</a:t>
            </a:r>
            <a:r>
              <a:rPr lang="en-US" i="1" dirty="0"/>
              <a:t>a</a:t>
            </a:r>
            <a:r>
              <a:rPr lang="en-US" baseline="30000" dirty="0"/>
              <a:t>2</a:t>
            </a:r>
            <a:r>
              <a:rPr lang="en-US" dirty="0"/>
              <a:t> – 54 = </a:t>
            </a:r>
            <a:r>
              <a:rPr lang="en-US" i="1" dirty="0"/>
              <a:t>a</a:t>
            </a:r>
            <a:r>
              <a:rPr lang="en-US" baseline="30000" dirty="0"/>
              <a:t>2</a:t>
            </a:r>
            <a:r>
              <a:rPr lang="en-US" dirty="0"/>
              <a:t> + 27 </a:t>
            </a:r>
          </a:p>
        </p:txBody>
      </p:sp>
      <p:sp>
        <p:nvSpPr>
          <p:cNvPr id="17" name="Text Box 26"/>
          <p:cNvSpPr txBox="1">
            <a:spLocks noChangeArrowheads="1"/>
          </p:cNvSpPr>
          <p:nvPr/>
        </p:nvSpPr>
        <p:spPr bwMode="auto">
          <a:xfrm>
            <a:off x="1524000" y="50292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 dirty="0"/>
              <a:t>a</a:t>
            </a:r>
            <a:r>
              <a:rPr lang="en-US" baseline="30000" dirty="0"/>
              <a:t>2</a:t>
            </a:r>
            <a:r>
              <a:rPr lang="en-US" dirty="0"/>
              <a:t> = 81</a:t>
            </a:r>
          </a:p>
        </p:txBody>
      </p:sp>
    </p:spTree>
    <p:extLst>
      <p:ext uri="{BB962C8B-B14F-4D97-AF65-F5344CB8AC3E}">
        <p14:creationId xmlns:p14="http://schemas.microsoft.com/office/powerpoint/2010/main" xmlns="" val="3322386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Lets apply!</a:t>
            </a:r>
            <a:endParaRPr lang="en-US" dirty="0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381000" y="1230868"/>
            <a:ext cx="8763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dirty="0">
                <a:solidFill>
                  <a:srgbClr val="006699"/>
                </a:solidFill>
                <a:latin typeface="Arial Black" pitchFamily="34" charset="0"/>
              </a:rPr>
              <a:t>Example 4</a:t>
            </a:r>
            <a:r>
              <a:rPr lang="en-US" altLang="en-US" dirty="0" smtClean="0">
                <a:solidFill>
                  <a:srgbClr val="006699"/>
                </a:solidFill>
                <a:latin typeface="Arial Black" pitchFamily="34" charset="0"/>
              </a:rPr>
              <a:t>: </a:t>
            </a:r>
            <a:r>
              <a:rPr lang="en-US" altLang="en-US" dirty="0">
                <a:solidFill>
                  <a:srgbClr val="006699"/>
                </a:solidFill>
                <a:latin typeface="Arial Black" pitchFamily="34" charset="0"/>
              </a:rPr>
              <a:t>Applying Conditions for Isosceles Trapezoids</a:t>
            </a: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00800" y="2171700"/>
            <a:ext cx="2667000" cy="163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219200" y="1752600"/>
            <a:ext cx="66294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i="1" dirty="0"/>
              <a:t>AD </a:t>
            </a:r>
            <a:r>
              <a:rPr lang="en-US" b="1" dirty="0"/>
              <a:t>= 12</a:t>
            </a:r>
            <a:r>
              <a:rPr lang="en-US" b="1" i="1" dirty="0"/>
              <a:t>x </a:t>
            </a:r>
            <a:r>
              <a:rPr lang="en-US" b="1" dirty="0"/>
              <a:t>– 11, and </a:t>
            </a:r>
            <a:r>
              <a:rPr lang="en-US" b="1" i="1" dirty="0"/>
              <a:t>BC </a:t>
            </a:r>
            <a:r>
              <a:rPr lang="en-US" b="1" dirty="0"/>
              <a:t>= 9</a:t>
            </a:r>
            <a:r>
              <a:rPr lang="en-US" b="1" i="1" dirty="0"/>
              <a:t>x </a:t>
            </a:r>
            <a:r>
              <a:rPr lang="en-US" b="1" dirty="0"/>
              <a:t>– 2. Find the value of </a:t>
            </a:r>
            <a:r>
              <a:rPr lang="en-US" b="1" i="1" dirty="0"/>
              <a:t>x </a:t>
            </a:r>
            <a:r>
              <a:rPr lang="en-US" b="1" dirty="0"/>
              <a:t>so that </a:t>
            </a:r>
            <a:r>
              <a:rPr lang="en-US" b="1" i="1" dirty="0"/>
              <a:t>ABCD </a:t>
            </a:r>
            <a:r>
              <a:rPr lang="en-US" b="1" dirty="0"/>
              <a:t>is isosceles.</a:t>
            </a:r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3302000" y="3051175"/>
            <a:ext cx="3632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 dirty="0" err="1">
                <a:solidFill>
                  <a:srgbClr val="3366FF"/>
                </a:solidFill>
              </a:rPr>
              <a:t>Diags</a:t>
            </a:r>
            <a:r>
              <a:rPr lang="en-US" i="1" dirty="0">
                <a:solidFill>
                  <a:srgbClr val="3366FF"/>
                </a:solidFill>
              </a:rPr>
              <a:t>. </a:t>
            </a:r>
            <a:r>
              <a:rPr lang="en-US" i="1" dirty="0">
                <a:solidFill>
                  <a:srgbClr val="3366FF"/>
                </a:solidFill>
                <a:sym typeface="Wingdings" pitchFamily="2" charset="2"/>
              </a:rPr>
              <a:t> </a:t>
            </a:r>
            <a:r>
              <a:rPr lang="en-US" i="1" dirty="0">
                <a:solidFill>
                  <a:srgbClr val="3366FF"/>
                </a:solidFill>
                <a:sym typeface="Symbol" pitchFamily="18" charset="2"/>
              </a:rPr>
              <a:t></a:t>
            </a:r>
            <a:r>
              <a:rPr lang="en-US" i="1" dirty="0">
                <a:sym typeface="Symbol" pitchFamily="18" charset="2"/>
              </a:rPr>
              <a:t> </a:t>
            </a:r>
            <a:r>
              <a:rPr lang="en-US" i="1" dirty="0" err="1">
                <a:solidFill>
                  <a:srgbClr val="3366FF"/>
                </a:solidFill>
              </a:rPr>
              <a:t>isosc</a:t>
            </a:r>
            <a:r>
              <a:rPr lang="en-US" i="1" dirty="0">
                <a:solidFill>
                  <a:srgbClr val="3366FF"/>
                </a:solidFill>
              </a:rPr>
              <a:t>. trap.</a:t>
            </a:r>
          </a:p>
        </p:txBody>
      </p:sp>
      <p:sp>
        <p:nvSpPr>
          <p:cNvPr id="8" name="Rectangle 13"/>
          <p:cNvSpPr>
            <a:spLocks noChangeArrowheads="1"/>
          </p:cNvSpPr>
          <p:nvPr/>
        </p:nvSpPr>
        <p:spPr bwMode="auto">
          <a:xfrm>
            <a:off x="3276600" y="3733800"/>
            <a:ext cx="2508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 dirty="0">
                <a:solidFill>
                  <a:srgbClr val="3366FF"/>
                </a:solidFill>
              </a:rPr>
              <a:t>Def. of </a:t>
            </a:r>
            <a:r>
              <a:rPr lang="en-US" i="1" dirty="0">
                <a:solidFill>
                  <a:srgbClr val="3366FF"/>
                </a:solidFill>
                <a:sym typeface="Symbol" pitchFamily="18" charset="2"/>
              </a:rPr>
              <a:t></a:t>
            </a:r>
            <a:r>
              <a:rPr lang="en-US" i="1" dirty="0"/>
              <a:t> </a:t>
            </a:r>
            <a:r>
              <a:rPr lang="en-US" i="1" dirty="0" err="1">
                <a:solidFill>
                  <a:srgbClr val="3366FF"/>
                </a:solidFill>
                <a:sym typeface="Symbol" pitchFamily="18" charset="2"/>
              </a:rPr>
              <a:t>segs</a:t>
            </a:r>
            <a:r>
              <a:rPr lang="en-US" i="1" dirty="0">
                <a:solidFill>
                  <a:srgbClr val="3366FF"/>
                </a:solidFill>
                <a:sym typeface="Symbol" pitchFamily="18" charset="2"/>
              </a:rPr>
              <a:t>.</a:t>
            </a:r>
            <a:r>
              <a:rPr lang="en-US" i="1" dirty="0">
                <a:solidFill>
                  <a:srgbClr val="3366FF"/>
                </a:solidFill>
              </a:rPr>
              <a:t> </a:t>
            </a:r>
          </a:p>
        </p:txBody>
      </p:sp>
      <p:sp>
        <p:nvSpPr>
          <p:cNvPr id="9" name="Rectangle 15"/>
          <p:cNvSpPr>
            <a:spLocks noChangeArrowheads="1"/>
          </p:cNvSpPr>
          <p:nvPr/>
        </p:nvSpPr>
        <p:spPr bwMode="auto">
          <a:xfrm>
            <a:off x="3276600" y="4359275"/>
            <a:ext cx="5181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i="1" dirty="0">
                <a:solidFill>
                  <a:srgbClr val="3366FF"/>
                </a:solidFill>
              </a:rPr>
              <a:t>Substitute 12x – 11 for AD and 9x – 2 for BC.</a:t>
            </a:r>
          </a:p>
        </p:txBody>
      </p:sp>
      <p:sp>
        <p:nvSpPr>
          <p:cNvPr id="10" name="Rectangle 16"/>
          <p:cNvSpPr>
            <a:spLocks noChangeArrowheads="1"/>
          </p:cNvSpPr>
          <p:nvPr/>
        </p:nvSpPr>
        <p:spPr bwMode="auto">
          <a:xfrm>
            <a:off x="3276600" y="4968875"/>
            <a:ext cx="597376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i="1" dirty="0">
                <a:solidFill>
                  <a:srgbClr val="3366FF"/>
                </a:solidFill>
              </a:rPr>
              <a:t>Subtract 9x from both sides and add 11 to both sides.</a:t>
            </a:r>
          </a:p>
        </p:txBody>
      </p:sp>
      <p:sp>
        <p:nvSpPr>
          <p:cNvPr id="11" name="Rectangle 17"/>
          <p:cNvSpPr>
            <a:spLocks noChangeArrowheads="1"/>
          </p:cNvSpPr>
          <p:nvPr/>
        </p:nvSpPr>
        <p:spPr bwMode="auto">
          <a:xfrm>
            <a:off x="3303587" y="5638800"/>
            <a:ext cx="3706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 dirty="0">
                <a:solidFill>
                  <a:srgbClr val="3366FF"/>
                </a:solidFill>
              </a:rPr>
              <a:t>Divide both sides by 3.</a:t>
            </a:r>
          </a:p>
        </p:txBody>
      </p:sp>
      <p:pic>
        <p:nvPicPr>
          <p:cNvPr id="12" name="Picture 18" descr="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04950" y="3081338"/>
            <a:ext cx="1238250" cy="361950"/>
          </a:xfrm>
          <a:prstGeom prst="rect">
            <a:avLst/>
          </a:prstGeom>
          <a:noFill/>
        </p:spPr>
      </p:pic>
      <p:sp>
        <p:nvSpPr>
          <p:cNvPr id="13" name="Text Box 19"/>
          <p:cNvSpPr txBox="1">
            <a:spLocks noChangeArrowheads="1"/>
          </p:cNvSpPr>
          <p:nvPr/>
        </p:nvSpPr>
        <p:spPr bwMode="auto">
          <a:xfrm>
            <a:off x="1600200" y="36576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 dirty="0"/>
              <a:t>AD</a:t>
            </a:r>
            <a:r>
              <a:rPr lang="en-US" dirty="0"/>
              <a:t> = </a:t>
            </a:r>
            <a:r>
              <a:rPr lang="en-US" i="1" dirty="0"/>
              <a:t>BC</a:t>
            </a:r>
          </a:p>
        </p:txBody>
      </p:sp>
      <p:sp>
        <p:nvSpPr>
          <p:cNvPr id="14" name="Text Box 20"/>
          <p:cNvSpPr txBox="1">
            <a:spLocks noChangeArrowheads="1"/>
          </p:cNvSpPr>
          <p:nvPr/>
        </p:nvSpPr>
        <p:spPr bwMode="auto">
          <a:xfrm>
            <a:off x="1066800" y="4267200"/>
            <a:ext cx="350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12</a:t>
            </a:r>
            <a:r>
              <a:rPr lang="en-US" i="1" dirty="0"/>
              <a:t>x</a:t>
            </a:r>
            <a:r>
              <a:rPr lang="en-US" dirty="0"/>
              <a:t> – 11 = 9</a:t>
            </a:r>
            <a:r>
              <a:rPr lang="en-US" i="1" dirty="0"/>
              <a:t>x</a:t>
            </a:r>
            <a:r>
              <a:rPr lang="en-US" dirty="0"/>
              <a:t> – 2</a:t>
            </a:r>
          </a:p>
        </p:txBody>
      </p:sp>
      <p:sp>
        <p:nvSpPr>
          <p:cNvPr id="15" name="Text Box 21"/>
          <p:cNvSpPr txBox="1">
            <a:spLocks noChangeArrowheads="1"/>
          </p:cNvSpPr>
          <p:nvPr/>
        </p:nvSpPr>
        <p:spPr bwMode="auto">
          <a:xfrm>
            <a:off x="1676400" y="4953000"/>
            <a:ext cx="167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3</a:t>
            </a:r>
            <a:r>
              <a:rPr lang="en-US" i="1" dirty="0"/>
              <a:t>x</a:t>
            </a:r>
            <a:r>
              <a:rPr lang="en-US" dirty="0"/>
              <a:t> = 9</a:t>
            </a:r>
          </a:p>
        </p:txBody>
      </p:sp>
      <p:sp>
        <p:nvSpPr>
          <p:cNvPr id="16" name="Text Box 22"/>
          <p:cNvSpPr txBox="1">
            <a:spLocks noChangeArrowheads="1"/>
          </p:cNvSpPr>
          <p:nvPr/>
        </p:nvSpPr>
        <p:spPr bwMode="auto">
          <a:xfrm>
            <a:off x="1828800" y="5562600"/>
            <a:ext cx="167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/>
              <a:t>x</a:t>
            </a:r>
            <a:r>
              <a:rPr lang="en-US"/>
              <a:t> = 3</a:t>
            </a:r>
          </a:p>
        </p:txBody>
      </p:sp>
    </p:spTree>
    <p:extLst>
      <p:ext uri="{BB962C8B-B14F-4D97-AF65-F5344CB8AC3E}">
        <p14:creationId xmlns:p14="http://schemas.microsoft.com/office/powerpoint/2010/main" xmlns="" val="671958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3" grpId="0"/>
      <p:bldP spid="14" grpId="0"/>
      <p:bldP spid="15" grpId="0"/>
      <p:bldP spid="1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Lets apply!</a:t>
            </a:r>
            <a:endParaRPr lang="en-US" dirty="0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319698" y="1255059"/>
            <a:ext cx="574467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dirty="0" smtClean="0">
                <a:solidFill>
                  <a:srgbClr val="006699"/>
                </a:solidFill>
                <a:latin typeface="Arial Black" pitchFamily="34" charset="0"/>
              </a:rPr>
              <a:t>Example 5 Conditions of Midsegments </a:t>
            </a:r>
            <a:endParaRPr lang="en-US" altLang="en-US" sz="2600" dirty="0">
              <a:solidFill>
                <a:schemeClr val="accent2"/>
              </a:solidFill>
              <a:latin typeface="Times" pitchFamily="18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600200" y="1981200"/>
            <a:ext cx="15954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/>
              <a:t>Find </a:t>
            </a:r>
            <a:r>
              <a:rPr lang="en-US" b="1" i="1" dirty="0"/>
              <a:t>EH</a:t>
            </a:r>
            <a:r>
              <a:rPr lang="en-US" b="1" dirty="0"/>
              <a:t>.</a:t>
            </a: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1907334"/>
            <a:ext cx="2955925" cy="1252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3851275" y="3124200"/>
            <a:ext cx="3844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 dirty="0">
                <a:solidFill>
                  <a:srgbClr val="3366FF"/>
                </a:solidFill>
              </a:rPr>
              <a:t>Trap. Midsegment </a:t>
            </a:r>
            <a:r>
              <a:rPr lang="en-US" i="1" dirty="0" err="1">
                <a:solidFill>
                  <a:srgbClr val="3366FF"/>
                </a:solidFill>
              </a:rPr>
              <a:t>Thm</a:t>
            </a:r>
            <a:r>
              <a:rPr lang="en-US" i="1" dirty="0">
                <a:solidFill>
                  <a:srgbClr val="3366FF"/>
                </a:solidFill>
              </a:rPr>
              <a:t>.</a:t>
            </a:r>
          </a:p>
        </p:txBody>
      </p:sp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3889375" y="3962400"/>
            <a:ext cx="4492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 dirty="0">
                <a:solidFill>
                  <a:srgbClr val="3366FF"/>
                </a:solidFill>
              </a:rPr>
              <a:t>Substitute the given values.</a:t>
            </a:r>
          </a:p>
        </p:txBody>
      </p:sp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3878263" y="4724400"/>
            <a:ext cx="15319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 dirty="0">
                <a:solidFill>
                  <a:srgbClr val="3366FF"/>
                </a:solidFill>
              </a:rPr>
              <a:t>Simplify.</a:t>
            </a:r>
          </a:p>
        </p:txBody>
      </p:sp>
      <p:sp>
        <p:nvSpPr>
          <p:cNvPr id="10" name="Rectangle 13"/>
          <p:cNvSpPr>
            <a:spLocks noChangeArrowheads="1"/>
          </p:cNvSpPr>
          <p:nvPr/>
        </p:nvSpPr>
        <p:spPr bwMode="auto">
          <a:xfrm>
            <a:off x="3810000" y="5410200"/>
            <a:ext cx="39481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 dirty="0">
                <a:solidFill>
                  <a:srgbClr val="3366FF"/>
                </a:solidFill>
              </a:rPr>
              <a:t>Multiply both sides by 2.</a:t>
            </a:r>
          </a:p>
        </p:txBody>
      </p:sp>
      <p:pic>
        <p:nvPicPr>
          <p:cNvPr id="11" name="Picture 14" descr="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1100" y="2933700"/>
            <a:ext cx="2476500" cy="723900"/>
          </a:xfrm>
          <a:prstGeom prst="rect">
            <a:avLst/>
          </a:prstGeom>
          <a:noFill/>
        </p:spPr>
      </p:pic>
      <p:pic>
        <p:nvPicPr>
          <p:cNvPr id="12" name="Picture 15" descr="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66800" y="4533900"/>
            <a:ext cx="2486025" cy="723900"/>
          </a:xfrm>
          <a:prstGeom prst="rect">
            <a:avLst/>
          </a:prstGeom>
          <a:noFill/>
        </p:spPr>
      </p:pic>
      <p:sp>
        <p:nvSpPr>
          <p:cNvPr id="13" name="Text Box 16"/>
          <p:cNvSpPr txBox="1">
            <a:spLocks noChangeArrowheads="1"/>
          </p:cNvSpPr>
          <p:nvPr/>
        </p:nvSpPr>
        <p:spPr bwMode="auto">
          <a:xfrm>
            <a:off x="1371600" y="541020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33</a:t>
            </a:r>
            <a:r>
              <a:rPr lang="en-US" i="1" dirty="0"/>
              <a:t> </a:t>
            </a:r>
            <a:r>
              <a:rPr lang="en-US" dirty="0"/>
              <a:t>= 25 + </a:t>
            </a:r>
            <a:r>
              <a:rPr lang="en-US" i="1" dirty="0"/>
              <a:t>EH</a:t>
            </a:r>
          </a:p>
        </p:txBody>
      </p:sp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3810000" y="5943600"/>
            <a:ext cx="460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 dirty="0">
                <a:solidFill>
                  <a:srgbClr val="3366FF"/>
                </a:solidFill>
              </a:rPr>
              <a:t>Subtract 25 from both sides.</a:t>
            </a:r>
          </a:p>
        </p:txBody>
      </p:sp>
      <p:sp>
        <p:nvSpPr>
          <p:cNvPr id="15" name="Text Box 18"/>
          <p:cNvSpPr txBox="1">
            <a:spLocks noChangeArrowheads="1"/>
          </p:cNvSpPr>
          <p:nvPr/>
        </p:nvSpPr>
        <p:spPr bwMode="auto">
          <a:xfrm>
            <a:off x="1371600" y="594360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13</a:t>
            </a:r>
            <a:r>
              <a:rPr lang="en-US" i="1" dirty="0"/>
              <a:t> </a:t>
            </a:r>
            <a:r>
              <a:rPr lang="en-US" dirty="0"/>
              <a:t>= </a:t>
            </a:r>
            <a:r>
              <a:rPr lang="en-US" i="1" dirty="0"/>
              <a:t>EH</a:t>
            </a:r>
          </a:p>
        </p:txBody>
      </p:sp>
      <p:grpSp>
        <p:nvGrpSpPr>
          <p:cNvPr id="16" name="Group 29"/>
          <p:cNvGrpSpPr>
            <a:grpSpLocks/>
          </p:cNvGrpSpPr>
          <p:nvPr/>
        </p:nvGrpSpPr>
        <p:grpSpPr bwMode="auto">
          <a:xfrm>
            <a:off x="1295400" y="3687762"/>
            <a:ext cx="2971800" cy="655638"/>
            <a:chOff x="536" y="2416"/>
            <a:chExt cx="1872" cy="413"/>
          </a:xfrm>
        </p:grpSpPr>
        <p:sp>
          <p:nvSpPr>
            <p:cNvPr id="17" name="Line 21"/>
            <p:cNvSpPr>
              <a:spLocks noChangeShapeType="1"/>
            </p:cNvSpPr>
            <p:nvPr/>
          </p:nvSpPr>
          <p:spPr bwMode="auto">
            <a:xfrm>
              <a:off x="967" y="2634"/>
              <a:ext cx="114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Rectangle 24"/>
            <p:cNvSpPr>
              <a:spLocks noChangeArrowheads="1"/>
            </p:cNvSpPr>
            <p:nvPr/>
          </p:nvSpPr>
          <p:spPr bwMode="auto">
            <a:xfrm>
              <a:off x="976" y="2416"/>
              <a:ext cx="102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300">
                  <a:solidFill>
                    <a:srgbClr val="000000"/>
                  </a:solidFill>
                  <a:latin typeface="Arial" charset="0"/>
                </a:rPr>
                <a:t>1</a:t>
              </a:r>
              <a:endParaRPr lang="en-US"/>
            </a:p>
          </p:txBody>
        </p:sp>
        <p:sp>
          <p:nvSpPr>
            <p:cNvPr id="19" name="Rectangle 25"/>
            <p:cNvSpPr>
              <a:spLocks noChangeArrowheads="1"/>
            </p:cNvSpPr>
            <p:nvPr/>
          </p:nvSpPr>
          <p:spPr bwMode="auto">
            <a:xfrm>
              <a:off x="536" y="2521"/>
              <a:ext cx="1872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US" dirty="0">
                  <a:solidFill>
                    <a:srgbClr val="000000"/>
                  </a:solidFill>
                  <a:latin typeface="Arial" charset="0"/>
                </a:rPr>
                <a:t>16.5 =    </a:t>
              </a:r>
              <a:r>
                <a:rPr lang="en-US" sz="2800" dirty="0">
                  <a:solidFill>
                    <a:srgbClr val="000000"/>
                  </a:solidFill>
                  <a:latin typeface="Arial" charset="0"/>
                </a:rPr>
                <a:t>(</a:t>
              </a:r>
              <a:r>
                <a:rPr lang="en-US" dirty="0">
                  <a:solidFill>
                    <a:srgbClr val="000000"/>
                  </a:solidFill>
                  <a:latin typeface="Arial" charset="0"/>
                </a:rPr>
                <a:t>25 + </a:t>
              </a:r>
              <a:r>
                <a:rPr lang="en-US" i="1" dirty="0">
                  <a:solidFill>
                    <a:srgbClr val="000000"/>
                  </a:solidFill>
                  <a:latin typeface="Arial" charset="0"/>
                </a:rPr>
                <a:t>EH</a:t>
              </a:r>
              <a:r>
                <a:rPr lang="en-US" sz="2800" dirty="0">
                  <a:solidFill>
                    <a:srgbClr val="000000"/>
                  </a:solidFill>
                  <a:latin typeface="Arial" charset="0"/>
                </a:rPr>
                <a:t>)</a:t>
              </a:r>
              <a:endParaRPr lang="en-US" sz="2800" dirty="0"/>
            </a:p>
          </p:txBody>
        </p:sp>
        <p:sp>
          <p:nvSpPr>
            <p:cNvPr id="20" name="Rectangle 26"/>
            <p:cNvSpPr>
              <a:spLocks noChangeArrowheads="1"/>
            </p:cNvSpPr>
            <p:nvPr/>
          </p:nvSpPr>
          <p:spPr bwMode="auto">
            <a:xfrm>
              <a:off x="976" y="2608"/>
              <a:ext cx="102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300">
                  <a:solidFill>
                    <a:srgbClr val="000000"/>
                  </a:solidFill>
                  <a:latin typeface="Arial" charset="0"/>
                </a:rPr>
                <a:t>2</a:t>
              </a:r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2307896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3" grpId="0"/>
      <p:bldP spid="14" grpId="0"/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Kites</a:t>
            </a:r>
            <a:endParaRPr lang="en-US" sz="6000" dirty="0"/>
          </a:p>
        </p:txBody>
      </p:sp>
      <p:sp>
        <p:nvSpPr>
          <p:cNvPr id="4" name="Rectangle 19"/>
          <p:cNvSpPr>
            <a:spLocks noChangeArrowheads="1"/>
          </p:cNvSpPr>
          <p:nvPr/>
        </p:nvSpPr>
        <p:spPr bwMode="auto">
          <a:xfrm>
            <a:off x="1295400" y="1600199"/>
            <a:ext cx="7467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dirty="0"/>
              <a:t>A </a:t>
            </a:r>
            <a:r>
              <a:rPr lang="en-US" sz="2400" b="1" u="sng" dirty="0"/>
              <a:t>kite</a:t>
            </a:r>
            <a:r>
              <a:rPr lang="en-US" sz="2400" b="1" dirty="0"/>
              <a:t> </a:t>
            </a:r>
            <a:r>
              <a:rPr lang="en-US" sz="2400" dirty="0"/>
              <a:t>is a quadrilateral with exactly two pairs of congruent consecutive sides.</a:t>
            </a:r>
          </a:p>
        </p:txBody>
      </p:sp>
      <p:pic>
        <p:nvPicPr>
          <p:cNvPr id="5" name="Picture 2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2819400"/>
            <a:ext cx="4078288" cy="283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3528032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 of Kites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371600"/>
            <a:ext cx="7781925" cy="355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393341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Trapezoids</a:t>
            </a:r>
            <a:endParaRPr lang="en-US" sz="5400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143000" y="1371600"/>
            <a:ext cx="76200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dirty="0"/>
              <a:t>A </a:t>
            </a:r>
            <a:r>
              <a:rPr lang="en-US" sz="2400" b="1" u="sng" dirty="0"/>
              <a:t>trapezoid</a:t>
            </a:r>
            <a:r>
              <a:rPr lang="en-US" sz="2400" b="1" dirty="0"/>
              <a:t> </a:t>
            </a:r>
            <a:r>
              <a:rPr lang="en-US" sz="2400" dirty="0"/>
              <a:t>is a quadrilateral with exactly one pair of parallel sides. Each of the parallel sides is called a </a:t>
            </a:r>
            <a:r>
              <a:rPr lang="en-US" sz="2400" b="1" dirty="0"/>
              <a:t>base</a:t>
            </a:r>
            <a:r>
              <a:rPr lang="en-US" sz="2400" dirty="0"/>
              <a:t>. The nonparallel sides are called </a:t>
            </a:r>
            <a:r>
              <a:rPr lang="en-US" sz="2400" b="1" u="sng" dirty="0"/>
              <a:t>legs</a:t>
            </a:r>
            <a:r>
              <a:rPr lang="en-US" sz="2400" dirty="0"/>
              <a:t>. </a:t>
            </a:r>
            <a:r>
              <a:rPr lang="en-US" sz="2400" b="1" u="sng" dirty="0"/>
              <a:t>Base angles</a:t>
            </a:r>
            <a:r>
              <a:rPr lang="en-US" sz="2400" b="1" dirty="0"/>
              <a:t> </a:t>
            </a:r>
            <a:r>
              <a:rPr lang="en-US" sz="2400" dirty="0"/>
              <a:t>of a trapezoid are two consecutive angles whose common side is a base.</a:t>
            </a: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3274733"/>
            <a:ext cx="3886200" cy="250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3912853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Isosceles Trapezoids</a:t>
            </a:r>
            <a:endParaRPr lang="en-US" sz="5400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295400" y="1676400"/>
            <a:ext cx="72390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dirty="0"/>
              <a:t>If the legs of a trapezoid are congruent, the trapezoid is an </a:t>
            </a:r>
            <a:r>
              <a:rPr lang="en-US" sz="2800" b="1" u="sng" dirty="0"/>
              <a:t>isosceles trapezoid</a:t>
            </a:r>
            <a:r>
              <a:rPr lang="en-US" sz="2800" dirty="0"/>
              <a:t>. The following theorems state the properties of an isosceles trapezoid.</a:t>
            </a:r>
          </a:p>
        </p:txBody>
      </p:sp>
    </p:spTree>
    <p:extLst>
      <p:ext uri="{BB962C8B-B14F-4D97-AF65-F5344CB8AC3E}">
        <p14:creationId xmlns:p14="http://schemas.microsoft.com/office/powerpoint/2010/main" xmlns="" val="1950390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Properties of Isosceles Trapezoids</a:t>
            </a:r>
            <a:endParaRPr lang="en-US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219200"/>
            <a:ext cx="7762875" cy="501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3219318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Midsegments of Trapezoids</a:t>
            </a:r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039485" y="1317812"/>
            <a:ext cx="7741444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dirty="0"/>
              <a:t>The </a:t>
            </a:r>
            <a:r>
              <a:rPr lang="en-US" sz="2400" b="1" u="sng" dirty="0" err="1"/>
              <a:t>midsegment</a:t>
            </a:r>
            <a:r>
              <a:rPr lang="en-US" sz="2400" b="1" u="sng" dirty="0"/>
              <a:t> of a trapezoid</a:t>
            </a:r>
            <a:r>
              <a:rPr lang="en-US" sz="2400" b="1" dirty="0"/>
              <a:t> </a:t>
            </a:r>
            <a:r>
              <a:rPr lang="en-US" sz="2400" dirty="0"/>
              <a:t>is the segment whose endpoints are the midpoints of the legs. In Lesson 5-1, you studied the Triangle Midsegment Theorem. The Trapezoid Midsegment Theorem is similar to it.</a:t>
            </a: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1756" y="3733800"/>
            <a:ext cx="4205288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257127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Trapezoid Midsegment Theorem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57835" y="1600200"/>
            <a:ext cx="7762875" cy="187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4207587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Lets apply!</a:t>
            </a:r>
            <a:endParaRPr lang="en-US" dirty="0"/>
          </a:p>
        </p:txBody>
      </p:sp>
      <p:sp>
        <p:nvSpPr>
          <p:cNvPr id="4" name="Rectangle 13"/>
          <p:cNvSpPr>
            <a:spLocks noChangeArrowheads="1"/>
          </p:cNvSpPr>
          <p:nvPr/>
        </p:nvSpPr>
        <p:spPr bwMode="auto">
          <a:xfrm>
            <a:off x="5025973" y="3484047"/>
            <a:ext cx="282262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i="1" dirty="0">
                <a:solidFill>
                  <a:srgbClr val="3366FF"/>
                </a:solidFill>
              </a:rPr>
              <a:t> Kite </a:t>
            </a:r>
            <a:r>
              <a:rPr lang="en-US" i="1" dirty="0">
                <a:solidFill>
                  <a:srgbClr val="3366FF"/>
                </a:solidFill>
                <a:sym typeface="Wingdings" pitchFamily="2" charset="2"/>
              </a:rPr>
              <a:t></a:t>
            </a:r>
            <a:r>
              <a:rPr lang="en-US" i="1" dirty="0">
                <a:sym typeface="Wingdings" pitchFamily="2" charset="2"/>
              </a:rPr>
              <a:t> </a:t>
            </a:r>
            <a:r>
              <a:rPr lang="en-US" i="1" dirty="0">
                <a:solidFill>
                  <a:srgbClr val="3366FF"/>
                </a:solidFill>
              </a:rPr>
              <a:t>cons. sides </a:t>
            </a:r>
            <a:r>
              <a:rPr lang="en-US" i="1" dirty="0">
                <a:solidFill>
                  <a:srgbClr val="3366FF"/>
                </a:solidFill>
                <a:sym typeface="Symbol" pitchFamily="18" charset="2"/>
              </a:rPr>
              <a:t></a:t>
            </a:r>
            <a:r>
              <a:rPr lang="en-US" i="1" dirty="0">
                <a:solidFill>
                  <a:srgbClr val="3366FF"/>
                </a:solidFill>
              </a:rPr>
              <a:t> </a:t>
            </a: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4810" y="1517868"/>
            <a:ext cx="2226897" cy="176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306512" y="1487269"/>
            <a:ext cx="532288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b="1" dirty="0" smtClean="0"/>
              <a:t>Example 1</a:t>
            </a:r>
          </a:p>
          <a:p>
            <a:r>
              <a:rPr lang="en-US" b="1" dirty="0" smtClean="0"/>
              <a:t>In </a:t>
            </a:r>
            <a:r>
              <a:rPr lang="en-US" b="1" dirty="0"/>
              <a:t>kite </a:t>
            </a:r>
            <a:r>
              <a:rPr lang="en-US" b="1" i="1" dirty="0"/>
              <a:t>ABCD</a:t>
            </a:r>
            <a:r>
              <a:rPr lang="en-US" b="1" dirty="0"/>
              <a:t>, </a:t>
            </a:r>
            <a:r>
              <a:rPr lang="en-US" b="1" dirty="0" err="1"/>
              <a:t>m</a:t>
            </a:r>
            <a:r>
              <a:rPr lang="en-US" b="1" dirty="0" err="1">
                <a:sym typeface="Symbol" pitchFamily="18" charset="2"/>
              </a:rPr>
              <a:t></a:t>
            </a:r>
            <a:r>
              <a:rPr lang="en-US" b="1" i="1" dirty="0" err="1">
                <a:sym typeface="Symbol" pitchFamily="18" charset="2"/>
              </a:rPr>
              <a:t>DAB</a:t>
            </a:r>
            <a:r>
              <a:rPr lang="en-US" b="1" dirty="0">
                <a:sym typeface="Symbol" pitchFamily="18" charset="2"/>
              </a:rPr>
              <a:t> = 54°</a:t>
            </a:r>
            <a:r>
              <a:rPr lang="en-US" b="1" dirty="0"/>
              <a:t>, and </a:t>
            </a:r>
            <a:r>
              <a:rPr lang="en-US" b="1" dirty="0" smtClean="0"/>
              <a:t> </a:t>
            </a:r>
            <a:r>
              <a:rPr lang="en-US" b="1" dirty="0" err="1"/>
              <a:t>m</a:t>
            </a:r>
            <a:r>
              <a:rPr lang="en-US" b="1" dirty="0" err="1">
                <a:sym typeface="Symbol" pitchFamily="18" charset="2"/>
              </a:rPr>
              <a:t></a:t>
            </a:r>
            <a:r>
              <a:rPr lang="en-US" b="1" i="1" dirty="0" err="1">
                <a:sym typeface="Symbol" pitchFamily="18" charset="2"/>
              </a:rPr>
              <a:t>CDF</a:t>
            </a:r>
            <a:r>
              <a:rPr lang="en-US" b="1" dirty="0">
                <a:sym typeface="Symbol" pitchFamily="18" charset="2"/>
              </a:rPr>
              <a:t> = 52°</a:t>
            </a:r>
            <a:r>
              <a:rPr lang="en-US" b="1" dirty="0"/>
              <a:t>. Find </a:t>
            </a:r>
            <a:r>
              <a:rPr lang="en-US" b="1" dirty="0" err="1"/>
              <a:t>m</a:t>
            </a:r>
            <a:r>
              <a:rPr lang="en-US" b="1" dirty="0" err="1">
                <a:sym typeface="Symbol" pitchFamily="18" charset="2"/>
              </a:rPr>
              <a:t></a:t>
            </a:r>
            <a:r>
              <a:rPr lang="en-US" b="1" i="1" dirty="0" err="1">
                <a:sym typeface="Symbol" pitchFamily="18" charset="2"/>
              </a:rPr>
              <a:t>BCD</a:t>
            </a:r>
            <a:r>
              <a:rPr lang="en-US" b="1" dirty="0"/>
              <a:t>.</a:t>
            </a:r>
          </a:p>
        </p:txBody>
      </p:sp>
      <p:sp>
        <p:nvSpPr>
          <p:cNvPr id="7" name="Rectangle 14"/>
          <p:cNvSpPr>
            <a:spLocks noChangeArrowheads="1"/>
          </p:cNvSpPr>
          <p:nvPr/>
        </p:nvSpPr>
        <p:spPr bwMode="auto">
          <a:xfrm>
            <a:off x="3063942" y="4006334"/>
            <a:ext cx="188905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l-GR" i="1"/>
              <a:t>∆</a:t>
            </a:r>
            <a:r>
              <a:rPr lang="en-US" i="1"/>
              <a:t>BCD</a:t>
            </a:r>
            <a:r>
              <a:rPr lang="en-US"/>
              <a:t> is isos. </a:t>
            </a:r>
          </a:p>
        </p:txBody>
      </p:sp>
      <p:sp>
        <p:nvSpPr>
          <p:cNvPr id="8" name="Rectangle 15"/>
          <p:cNvSpPr>
            <a:spLocks noChangeArrowheads="1"/>
          </p:cNvSpPr>
          <p:nvPr/>
        </p:nvSpPr>
        <p:spPr bwMode="auto">
          <a:xfrm>
            <a:off x="5105400" y="3965575"/>
            <a:ext cx="249768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i="1" dirty="0">
                <a:solidFill>
                  <a:srgbClr val="3366FF"/>
                </a:solidFill>
              </a:rPr>
              <a:t>2 </a:t>
            </a:r>
            <a:r>
              <a:rPr lang="en-US" i="1" dirty="0">
                <a:solidFill>
                  <a:srgbClr val="3366FF"/>
                </a:solidFill>
                <a:sym typeface="Symbol" pitchFamily="18" charset="2"/>
              </a:rPr>
              <a:t></a:t>
            </a:r>
            <a:r>
              <a:rPr lang="en-US" i="1" dirty="0">
                <a:solidFill>
                  <a:srgbClr val="3366FF"/>
                </a:solidFill>
              </a:rPr>
              <a:t> sides </a:t>
            </a:r>
            <a:r>
              <a:rPr lang="en-US" i="1" dirty="0">
                <a:solidFill>
                  <a:srgbClr val="3366FF"/>
                </a:solidFill>
                <a:sym typeface="Wingdings" pitchFamily="2" charset="2"/>
              </a:rPr>
              <a:t></a:t>
            </a:r>
            <a:r>
              <a:rPr lang="en-US" i="1" dirty="0" err="1">
                <a:solidFill>
                  <a:srgbClr val="3366FF"/>
                </a:solidFill>
              </a:rPr>
              <a:t>isos</a:t>
            </a:r>
            <a:r>
              <a:rPr lang="en-US" i="1" dirty="0">
                <a:solidFill>
                  <a:srgbClr val="3366FF"/>
                </a:solidFill>
              </a:rPr>
              <a:t>. </a:t>
            </a:r>
            <a:r>
              <a:rPr lang="el-GR" i="1" dirty="0">
                <a:solidFill>
                  <a:srgbClr val="3366FF"/>
                </a:solidFill>
              </a:rPr>
              <a:t>∆</a:t>
            </a:r>
            <a:r>
              <a:rPr lang="en-US" i="1" dirty="0">
                <a:solidFill>
                  <a:srgbClr val="3366FF"/>
                </a:solidFill>
              </a:rPr>
              <a:t> </a:t>
            </a:r>
          </a:p>
        </p:txBody>
      </p:sp>
      <p:sp>
        <p:nvSpPr>
          <p:cNvPr id="9" name="Rectangle 19"/>
          <p:cNvSpPr>
            <a:spLocks noChangeArrowheads="1"/>
          </p:cNvSpPr>
          <p:nvPr/>
        </p:nvSpPr>
        <p:spPr bwMode="auto">
          <a:xfrm>
            <a:off x="5105400" y="4540250"/>
            <a:ext cx="352796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i="1" dirty="0" err="1">
                <a:solidFill>
                  <a:srgbClr val="3366FF"/>
                </a:solidFill>
              </a:rPr>
              <a:t>isos</a:t>
            </a:r>
            <a:r>
              <a:rPr lang="en-US" i="1" dirty="0">
                <a:solidFill>
                  <a:srgbClr val="3366FF"/>
                </a:solidFill>
              </a:rPr>
              <a:t>. </a:t>
            </a:r>
            <a:r>
              <a:rPr lang="el-GR" i="1" dirty="0">
                <a:solidFill>
                  <a:srgbClr val="3366FF"/>
                </a:solidFill>
              </a:rPr>
              <a:t>∆</a:t>
            </a:r>
            <a:r>
              <a:rPr lang="en-US" i="1" dirty="0">
                <a:solidFill>
                  <a:srgbClr val="3366FF"/>
                </a:solidFill>
              </a:rPr>
              <a:t> </a:t>
            </a:r>
            <a:r>
              <a:rPr lang="en-US" i="1" dirty="0">
                <a:solidFill>
                  <a:srgbClr val="3366FF"/>
                </a:solidFill>
                <a:sym typeface="Wingdings" pitchFamily="2" charset="2"/>
              </a:rPr>
              <a:t></a:t>
            </a:r>
            <a:r>
              <a:rPr lang="en-US" i="1" dirty="0">
                <a:solidFill>
                  <a:srgbClr val="3366FF"/>
                </a:solidFill>
              </a:rPr>
              <a:t>base </a:t>
            </a:r>
            <a:r>
              <a:rPr lang="en-US" altLang="en-US" b="1" i="1" dirty="0">
                <a:solidFill>
                  <a:srgbClr val="3366FF"/>
                </a:solidFill>
                <a:sym typeface="Symbol" pitchFamily="18" charset="2"/>
              </a:rPr>
              <a:t></a:t>
            </a:r>
            <a:r>
              <a:rPr lang="en-US" altLang="en-US" i="1" dirty="0">
                <a:solidFill>
                  <a:srgbClr val="3366FF"/>
                </a:solidFill>
                <a:sym typeface="Symbol" pitchFamily="18" charset="2"/>
              </a:rPr>
              <a:t>s </a:t>
            </a:r>
            <a:r>
              <a:rPr lang="en-US" i="1" dirty="0">
                <a:solidFill>
                  <a:srgbClr val="3366FF"/>
                </a:solidFill>
                <a:sym typeface="Symbol" pitchFamily="18" charset="2"/>
              </a:rPr>
              <a:t></a:t>
            </a:r>
            <a:r>
              <a:rPr lang="en-US" i="1" dirty="0">
                <a:solidFill>
                  <a:srgbClr val="3366FF"/>
                </a:solidFill>
              </a:rPr>
              <a:t> </a:t>
            </a:r>
          </a:p>
        </p:txBody>
      </p:sp>
      <p:sp>
        <p:nvSpPr>
          <p:cNvPr id="10" name="Rectangle 23"/>
          <p:cNvSpPr>
            <a:spLocks noChangeArrowheads="1"/>
          </p:cNvSpPr>
          <p:nvPr/>
        </p:nvSpPr>
        <p:spPr bwMode="auto">
          <a:xfrm>
            <a:off x="5137983" y="5181600"/>
            <a:ext cx="179621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i="1" dirty="0">
                <a:solidFill>
                  <a:srgbClr val="3366FF"/>
                </a:solidFill>
              </a:rPr>
              <a:t>Def. of </a:t>
            </a:r>
            <a:r>
              <a:rPr lang="en-US" i="1" dirty="0">
                <a:solidFill>
                  <a:srgbClr val="3366FF"/>
                </a:solidFill>
                <a:sym typeface="Symbol" pitchFamily="18" charset="2"/>
              </a:rPr>
              <a:t> </a:t>
            </a:r>
            <a:r>
              <a:rPr lang="en-US" altLang="en-US" b="1" i="1" dirty="0">
                <a:solidFill>
                  <a:srgbClr val="3366FF"/>
                </a:solidFill>
                <a:sym typeface="Symbol" pitchFamily="18" charset="2"/>
              </a:rPr>
              <a:t></a:t>
            </a:r>
            <a:r>
              <a:rPr lang="en-US" altLang="en-US" i="1" dirty="0">
                <a:sym typeface="Symbol" pitchFamily="18" charset="2"/>
              </a:rPr>
              <a:t> </a:t>
            </a:r>
            <a:r>
              <a:rPr lang="en-US" altLang="en-US" i="1" dirty="0">
                <a:solidFill>
                  <a:srgbClr val="3366FF"/>
                </a:solidFill>
                <a:sym typeface="Symbol" pitchFamily="18" charset="2"/>
              </a:rPr>
              <a:t>s</a:t>
            </a:r>
            <a:r>
              <a:rPr lang="en-US" i="1" dirty="0">
                <a:solidFill>
                  <a:srgbClr val="3366FF"/>
                </a:solidFill>
              </a:rPr>
              <a:t> </a:t>
            </a:r>
          </a:p>
        </p:txBody>
      </p:sp>
      <p:sp>
        <p:nvSpPr>
          <p:cNvPr id="11" name="Rectangle 29"/>
          <p:cNvSpPr>
            <a:spLocks noChangeArrowheads="1"/>
          </p:cNvSpPr>
          <p:nvPr/>
        </p:nvSpPr>
        <p:spPr bwMode="auto">
          <a:xfrm>
            <a:off x="5136989" y="5715000"/>
            <a:ext cx="278781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i="1" dirty="0">
                <a:solidFill>
                  <a:srgbClr val="3366FF"/>
                </a:solidFill>
              </a:rPr>
              <a:t>Polygon </a:t>
            </a:r>
            <a:r>
              <a:rPr lang="en-US" altLang="en-US" b="1" i="1" dirty="0">
                <a:solidFill>
                  <a:srgbClr val="3366FF"/>
                </a:solidFill>
                <a:sym typeface="Symbol" pitchFamily="18" charset="2"/>
              </a:rPr>
              <a:t></a:t>
            </a:r>
            <a:r>
              <a:rPr lang="en-US" i="1" dirty="0">
                <a:solidFill>
                  <a:srgbClr val="3366FF"/>
                </a:solidFill>
              </a:rPr>
              <a:t> Sum </a:t>
            </a:r>
            <a:r>
              <a:rPr lang="en-US" i="1" dirty="0" err="1">
                <a:solidFill>
                  <a:srgbClr val="3366FF"/>
                </a:solidFill>
              </a:rPr>
              <a:t>Thm</a:t>
            </a:r>
            <a:r>
              <a:rPr lang="en-US" i="1" dirty="0">
                <a:solidFill>
                  <a:srgbClr val="3366FF"/>
                </a:solidFill>
              </a:rPr>
              <a:t>.</a:t>
            </a:r>
          </a:p>
        </p:txBody>
      </p:sp>
      <p:pic>
        <p:nvPicPr>
          <p:cNvPr id="12" name="Picture 30" descr="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3095" y="3505200"/>
            <a:ext cx="990305" cy="361950"/>
          </a:xfrm>
          <a:prstGeom prst="rect">
            <a:avLst/>
          </a:prstGeom>
          <a:noFill/>
        </p:spPr>
      </p:pic>
      <p:sp>
        <p:nvSpPr>
          <p:cNvPr id="13" name="Text Box 31"/>
          <p:cNvSpPr txBox="1">
            <a:spLocks noChangeArrowheads="1"/>
          </p:cNvSpPr>
          <p:nvPr/>
        </p:nvSpPr>
        <p:spPr bwMode="auto">
          <a:xfrm>
            <a:off x="2895947" y="4572000"/>
            <a:ext cx="182845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ym typeface="Symbol" pitchFamily="18" charset="2"/>
              </a:rPr>
              <a:t></a:t>
            </a:r>
            <a:r>
              <a:rPr lang="en-US" i="1" dirty="0">
                <a:sym typeface="Symbol" pitchFamily="18" charset="2"/>
              </a:rPr>
              <a:t>CBF</a:t>
            </a:r>
            <a:r>
              <a:rPr lang="en-US" dirty="0">
                <a:sym typeface="Symbol" pitchFamily="18" charset="2"/>
              </a:rPr>
              <a:t>  </a:t>
            </a:r>
            <a:r>
              <a:rPr lang="en-US" i="1" dirty="0">
                <a:sym typeface="Symbol" pitchFamily="18" charset="2"/>
              </a:rPr>
              <a:t>CDF</a:t>
            </a:r>
          </a:p>
        </p:txBody>
      </p:sp>
      <p:sp>
        <p:nvSpPr>
          <p:cNvPr id="14" name="Text Box 32"/>
          <p:cNvSpPr txBox="1">
            <a:spLocks noChangeArrowheads="1"/>
          </p:cNvSpPr>
          <p:nvPr/>
        </p:nvSpPr>
        <p:spPr bwMode="auto">
          <a:xfrm>
            <a:off x="2514600" y="5181600"/>
            <a:ext cx="237776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err="1">
                <a:sym typeface="Symbol" pitchFamily="18" charset="2"/>
              </a:rPr>
              <a:t>m</a:t>
            </a:r>
            <a:r>
              <a:rPr lang="en-US" i="1" dirty="0" err="1">
                <a:sym typeface="Symbol" pitchFamily="18" charset="2"/>
              </a:rPr>
              <a:t>CBF</a:t>
            </a:r>
            <a:r>
              <a:rPr lang="en-US" dirty="0">
                <a:sym typeface="Symbol" pitchFamily="18" charset="2"/>
              </a:rPr>
              <a:t> = </a:t>
            </a:r>
            <a:r>
              <a:rPr lang="en-US" dirty="0" err="1">
                <a:sym typeface="Symbol" pitchFamily="18" charset="2"/>
              </a:rPr>
              <a:t>m</a:t>
            </a:r>
            <a:r>
              <a:rPr lang="en-US" i="1" dirty="0" err="1">
                <a:sym typeface="Symbol" pitchFamily="18" charset="2"/>
              </a:rPr>
              <a:t>CDF</a:t>
            </a:r>
            <a:endParaRPr lang="en-US" i="1" dirty="0">
              <a:sym typeface="Symbol" pitchFamily="18" charset="2"/>
            </a:endParaRPr>
          </a:p>
        </p:txBody>
      </p:sp>
      <p:sp>
        <p:nvSpPr>
          <p:cNvPr id="15" name="Text Box 33"/>
          <p:cNvSpPr txBox="1">
            <a:spLocks noChangeArrowheads="1"/>
          </p:cNvSpPr>
          <p:nvPr/>
        </p:nvSpPr>
        <p:spPr bwMode="auto">
          <a:xfrm>
            <a:off x="1066800" y="5715000"/>
            <a:ext cx="470265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err="1">
                <a:sym typeface="Symbol" pitchFamily="18" charset="2"/>
              </a:rPr>
              <a:t>m</a:t>
            </a:r>
            <a:r>
              <a:rPr lang="en-US" i="1" dirty="0" err="1">
                <a:sym typeface="Symbol" pitchFamily="18" charset="2"/>
              </a:rPr>
              <a:t>BCD</a:t>
            </a:r>
            <a:r>
              <a:rPr lang="en-US" dirty="0">
                <a:sym typeface="Symbol" pitchFamily="18" charset="2"/>
              </a:rPr>
              <a:t> + </a:t>
            </a:r>
            <a:r>
              <a:rPr lang="en-US" dirty="0" err="1">
                <a:sym typeface="Symbol" pitchFamily="18" charset="2"/>
              </a:rPr>
              <a:t>m</a:t>
            </a:r>
            <a:r>
              <a:rPr lang="en-US" i="1" dirty="0" err="1">
                <a:sym typeface="Symbol" pitchFamily="18" charset="2"/>
              </a:rPr>
              <a:t>CBF</a:t>
            </a:r>
            <a:r>
              <a:rPr lang="en-US" i="1" dirty="0">
                <a:sym typeface="Symbol" pitchFamily="18" charset="2"/>
              </a:rPr>
              <a:t> </a:t>
            </a:r>
            <a:r>
              <a:rPr lang="en-US" dirty="0">
                <a:sym typeface="Symbol" pitchFamily="18" charset="2"/>
              </a:rPr>
              <a:t>+ </a:t>
            </a:r>
            <a:r>
              <a:rPr lang="en-US" dirty="0" err="1">
                <a:sym typeface="Symbol" pitchFamily="18" charset="2"/>
              </a:rPr>
              <a:t>m</a:t>
            </a:r>
            <a:r>
              <a:rPr lang="en-US" i="1" dirty="0" err="1">
                <a:sym typeface="Symbol" pitchFamily="18" charset="2"/>
              </a:rPr>
              <a:t>CDF</a:t>
            </a:r>
            <a:r>
              <a:rPr lang="en-US" i="1" dirty="0">
                <a:sym typeface="Symbol" pitchFamily="18" charset="2"/>
              </a:rPr>
              <a:t> </a:t>
            </a:r>
            <a:r>
              <a:rPr lang="en-US" dirty="0">
                <a:sym typeface="Symbol" pitchFamily="18" charset="2"/>
              </a:rPr>
              <a:t>= 180°</a:t>
            </a:r>
          </a:p>
        </p:txBody>
      </p:sp>
    </p:spTree>
    <p:extLst>
      <p:ext uri="{BB962C8B-B14F-4D97-AF65-F5344CB8AC3E}">
        <p14:creationId xmlns:p14="http://schemas.microsoft.com/office/powerpoint/2010/main" xmlns="" val="3959696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  <p:bldP spid="9" grpId="0"/>
      <p:bldP spid="10" grpId="0"/>
      <p:bldP spid="11" grpId="0"/>
      <p:bldP spid="13" grpId="0"/>
      <p:bldP spid="14" grpId="0"/>
      <p:bldP spid="1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85</TotalTime>
  <Words>658</Words>
  <Application>Microsoft Office PowerPoint</Application>
  <PresentationFormat>On-screen Show (4:3)</PresentationFormat>
  <Paragraphs>85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Solstice</vt:lpstr>
      <vt:lpstr>6-6 Kites and Trapezoids</vt:lpstr>
      <vt:lpstr>Kites</vt:lpstr>
      <vt:lpstr>Properties of Kites</vt:lpstr>
      <vt:lpstr>Trapezoids</vt:lpstr>
      <vt:lpstr>Isosceles Trapezoids</vt:lpstr>
      <vt:lpstr>Properties of Isosceles Trapezoids</vt:lpstr>
      <vt:lpstr>Midsegments of Trapezoids</vt:lpstr>
      <vt:lpstr>Trapezoid Midsegment Theorem</vt:lpstr>
      <vt:lpstr>Lets apply!</vt:lpstr>
      <vt:lpstr>Lets apply!</vt:lpstr>
      <vt:lpstr>Lets apply!</vt:lpstr>
      <vt:lpstr>Lets apply!</vt:lpstr>
      <vt:lpstr>Lets apply!</vt:lpstr>
      <vt:lpstr>Lets apply!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6-6 Kites and Trapezoids</dc:title>
  <dc:creator>owne</dc:creator>
  <cp:lastModifiedBy>acalise2</cp:lastModifiedBy>
  <cp:revision>5</cp:revision>
  <dcterms:created xsi:type="dcterms:W3CDTF">2012-02-17T03:31:18Z</dcterms:created>
  <dcterms:modified xsi:type="dcterms:W3CDTF">2012-02-17T13:25:41Z</dcterms:modified>
</cp:coreProperties>
</file>