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0" r:id="rId2"/>
    <p:sldId id="257" r:id="rId3"/>
    <p:sldId id="262" r:id="rId4"/>
    <p:sldId id="269" r:id="rId5"/>
    <p:sldId id="273" r:id="rId6"/>
    <p:sldId id="272" r:id="rId7"/>
    <p:sldId id="270" r:id="rId8"/>
    <p:sldId id="274" r:id="rId9"/>
    <p:sldId id="279" r:id="rId10"/>
    <p:sldId id="280" r:id="rId11"/>
    <p:sldId id="284" r:id="rId12"/>
    <p:sldId id="267" r:id="rId13"/>
    <p:sldId id="264" r:id="rId14"/>
    <p:sldId id="275" r:id="rId15"/>
    <p:sldId id="277" r:id="rId16"/>
    <p:sldId id="271" r:id="rId17"/>
    <p:sldId id="292" r:id="rId18"/>
    <p:sldId id="266" r:id="rId19"/>
    <p:sldId id="281" r:id="rId20"/>
    <p:sldId id="276" r:id="rId21"/>
    <p:sldId id="286" r:id="rId22"/>
    <p:sldId id="263" r:id="rId23"/>
    <p:sldId id="287" r:id="rId24"/>
    <p:sldId id="288" r:id="rId25"/>
    <p:sldId id="289" r:id="rId26"/>
    <p:sldId id="278" r:id="rId27"/>
    <p:sldId id="290" r:id="rId28"/>
    <p:sldId id="291" r:id="rId29"/>
    <p:sldId id="268" r:id="rId30"/>
    <p:sldId id="282" r:id="rId31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3333CC"/>
    <a:srgbClr val="3399FF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3412" autoAdjust="0"/>
  </p:normalViewPr>
  <p:slideViewPr>
    <p:cSldViewPr>
      <p:cViewPr varScale="1">
        <p:scale>
          <a:sx n="101" d="100"/>
          <a:sy n="101" d="100"/>
        </p:scale>
        <p:origin x="-138" y="-96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6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CB93D34-0961-4DA0-84AC-E3259E715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CDC6345-A766-4CD6-B31A-EEA810794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2E384-18CC-4D29-851D-5D75CF2A61B2}" type="slidenum">
              <a:rPr lang="en-US"/>
              <a:pPr/>
              <a:t>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AB5DC-3A20-44C1-8363-3CE49F15D368}" type="slidenum">
              <a:rPr lang="en-US"/>
              <a:pPr/>
              <a:t>10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61F7E-0C1B-46E7-8F4F-DC810816A6C7}" type="slidenum">
              <a:rPr lang="en-US"/>
              <a:pPr/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B40AD9-954F-4FCF-B7B4-7A73E36BA8F7}" type="slidenum">
              <a:rPr lang="en-US"/>
              <a:pPr/>
              <a:t>12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6FC6C-5462-4328-AE6E-81D7EEA24D91}" type="slidenum">
              <a:rPr lang="en-US"/>
              <a:pPr/>
              <a:t>13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1DFA8-6D4C-43A9-A6A2-76B3558807B2}" type="slidenum">
              <a:rPr lang="en-US"/>
              <a:pPr/>
              <a:t>14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E8AE6B-8807-4CAF-B8B1-50D7D06795B7}" type="slidenum">
              <a:rPr lang="en-US"/>
              <a:pPr/>
              <a:t>15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6B7DA0-62D5-47A3-BAF7-3FA29211A91D}" type="slidenum">
              <a:rPr lang="en-US"/>
              <a:pPr/>
              <a:t>16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6D8B0-334C-43F8-A342-0C50D10820B5}" type="slidenum">
              <a:rPr lang="en-US"/>
              <a:pPr/>
              <a:t>17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550387-97D0-4284-85CB-CE48E9F2A657}" type="slidenum">
              <a:rPr lang="en-US"/>
              <a:pPr/>
              <a:t>18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E3BE9-8ED4-4EAD-84A5-8F46175B91FF}" type="slidenum">
              <a:rPr lang="en-US"/>
              <a:pPr/>
              <a:t>19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C29D6-1EBD-4D35-8615-1D4EC333D582}" type="slidenum">
              <a:rPr lang="en-US"/>
              <a:pPr/>
              <a:t>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5D4C1-8DCC-4DC3-8287-1DA74D4C6B84}" type="slidenum">
              <a:rPr lang="en-US"/>
              <a:pPr/>
              <a:t>20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F8BA56-556A-4B0A-9200-352EAD963D0C}" type="slidenum">
              <a:rPr lang="en-US"/>
              <a:pPr/>
              <a:t>21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DA553-5A83-49E1-A258-4190AA4F5488}" type="slidenum">
              <a:rPr lang="en-US"/>
              <a:pPr/>
              <a:t>22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CC0456-FC0B-4674-AE97-B21A8B0A5980}" type="slidenum">
              <a:rPr lang="en-US"/>
              <a:pPr/>
              <a:t>23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8770E6-8BC6-49B0-A909-82342E56D31E}" type="slidenum">
              <a:rPr lang="en-US"/>
              <a:pPr/>
              <a:t>24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DA8B5F-A03B-42DB-ABEB-8DE59FFA5928}" type="slidenum">
              <a:rPr lang="en-US"/>
              <a:pPr/>
              <a:t>25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FDFA1D-9528-47F2-ADD3-7509936645DB}" type="slidenum">
              <a:rPr lang="en-US"/>
              <a:pPr/>
              <a:t>26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82FF2E-0BD3-443A-9E3F-F81E052709F7}" type="slidenum">
              <a:rPr lang="en-US"/>
              <a:pPr/>
              <a:t>27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624DC3-16A8-4F3F-BB54-DF95F98FB9E5}" type="slidenum">
              <a:rPr lang="en-US"/>
              <a:pPr/>
              <a:t>28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47DB62-26B8-47C0-91FA-88B05D05241C}" type="slidenum">
              <a:rPr lang="en-US"/>
              <a:pPr/>
              <a:t>29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9AA4F-8D7D-4182-A161-7EE1909826B1}" type="slidenum">
              <a:rPr lang="en-US"/>
              <a:pPr/>
              <a:t>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334199-E8EF-4D2D-9ECD-9116BD047107}" type="slidenum">
              <a:rPr lang="en-US"/>
              <a:pPr/>
              <a:t>30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C4AC0A-CBCE-4F77-86B3-13BB58D6064B}" type="slidenum">
              <a:rPr lang="en-US"/>
              <a:pPr/>
              <a:t>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510137-97B0-440D-B269-5DDF4C0E660D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007A42-23E8-43E1-B568-00C6795F9C79}" type="slidenum">
              <a:rPr lang="en-US"/>
              <a:pPr/>
              <a:t>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F8BB6-8718-4B8C-839E-E4CB5BC8ED65}" type="slidenum">
              <a:rPr lang="en-US"/>
              <a:pPr/>
              <a:t>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197E1D-8C6B-4DD7-90AE-409A07FEEAAA}" type="slidenum">
              <a:rPr lang="en-US"/>
              <a:pPr/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15C8E-B958-4595-8F42-D0B25529DAC6}" type="slidenum">
              <a:rPr lang="en-US"/>
              <a:pPr/>
              <a:t>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1798B-FF66-4CA9-88B2-3AEB595CD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9FE3A-FA7E-46AF-9467-16501BE16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9C4D5-4396-4C07-B49F-014015204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4159C-FAD0-4810-A5C0-7A5CB581A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0D330-16F0-4A32-A173-19C494D14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0EB3A-15EB-4312-B133-861E70AB5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2DC32-0A93-43E8-9AF2-C053C19B2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508BA-F350-4B95-87A5-B5BFAC709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5C373-6550-442F-BCD5-0E04D4E1F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C5294-9C41-4D8F-AE90-82F0D8733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40B94-591C-4646-86C6-15BEB3C51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FABE2-41A8-41E3-A54D-41DA849A2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22307D6-9C8B-4A12-A37E-F383857AB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97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McDougal Geometry</a:t>
            </a:r>
          </a:p>
        </p:txBody>
      </p:sp>
      <p:grpSp>
        <p:nvGrpSpPr>
          <p:cNvPr id="2057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2060" name="Picture 7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latin typeface="Arial Black" pitchFamily="34" charset="0"/>
              </a:rPr>
              <a:t>9-2</a:t>
            </a:r>
            <a:endParaRPr lang="en-US" sz="800"/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-23813"/>
            <a:ext cx="8077200" cy="82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Developing Formulas for </a:t>
            </a:r>
          </a:p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Circles and Regular Polygons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slide" Target="slide29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" y="1219200"/>
            <a:ext cx="8382000" cy="4724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>
                <a:solidFill>
                  <a:srgbClr val="3333CC"/>
                </a:solidFill>
                <a:latin typeface="Verdana" pitchFamily="34" charset="0"/>
              </a:rPr>
              <a:t>Warm Up</a:t>
            </a:r>
            <a:endParaRPr lang="en-US" altLang="en-US" sz="2800">
              <a:latin typeface="Verdana" pitchFamily="34" charset="0"/>
            </a:endParaRPr>
          </a:p>
          <a:p>
            <a:r>
              <a:rPr lang="en-US" altLang="en-US" sz="2400" b="1">
                <a:latin typeface="Verdana" pitchFamily="34" charset="0"/>
              </a:rPr>
              <a:t>Find the unknown side lengths in each special right triangle.</a:t>
            </a:r>
            <a:r>
              <a:rPr lang="en-US" altLang="en-US" sz="2800">
                <a:solidFill>
                  <a:srgbClr val="FF0000"/>
                </a:solidFill>
                <a:latin typeface="Verdana" pitchFamily="34" charset="0"/>
              </a:rPr>
              <a:t>		</a:t>
            </a:r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533400" y="27432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Verdana" pitchFamily="34" charset="0"/>
              </a:rPr>
              <a:t>1. </a:t>
            </a:r>
            <a:r>
              <a:rPr lang="en-US" sz="2400">
                <a:latin typeface="Verdana" pitchFamily="34" charset="0"/>
              </a:rPr>
              <a:t>a 30°-60°-90° triangle with hypotenuse 2 ft</a:t>
            </a:r>
          </a:p>
        </p:txBody>
      </p:sp>
      <p:sp>
        <p:nvSpPr>
          <p:cNvPr id="4100" name="Rectangle 30"/>
          <p:cNvSpPr>
            <a:spLocks noChangeArrowheads="1"/>
          </p:cNvSpPr>
          <p:nvPr/>
        </p:nvSpPr>
        <p:spPr bwMode="auto">
          <a:xfrm>
            <a:off x="533400" y="38100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Verdana" pitchFamily="34" charset="0"/>
              </a:rPr>
              <a:t>2. </a:t>
            </a:r>
            <a:r>
              <a:rPr lang="en-US" sz="2400">
                <a:latin typeface="Verdana" pitchFamily="34" charset="0"/>
              </a:rPr>
              <a:t>a 45°-45°-90° triangle with leg length 4 in.</a:t>
            </a:r>
          </a:p>
        </p:txBody>
      </p:sp>
      <p:sp>
        <p:nvSpPr>
          <p:cNvPr id="4101" name="Rectangle 34"/>
          <p:cNvSpPr>
            <a:spLocks noChangeArrowheads="1"/>
          </p:cNvSpPr>
          <p:nvPr/>
        </p:nvSpPr>
        <p:spPr bwMode="auto">
          <a:xfrm>
            <a:off x="533400" y="4800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Verdana" pitchFamily="34" charset="0"/>
              </a:rPr>
              <a:t>3. </a:t>
            </a:r>
            <a:r>
              <a:rPr lang="en-US" sz="2400">
                <a:latin typeface="Verdana" pitchFamily="34" charset="0"/>
              </a:rPr>
              <a:t>a 30°-60°-90° triangle with longer leg length 3m</a:t>
            </a:r>
          </a:p>
        </p:txBody>
      </p:sp>
      <p:pic>
        <p:nvPicPr>
          <p:cNvPr id="7207" name="Picture 39" descr="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200400"/>
            <a:ext cx="15335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8" name="Picture 40" descr="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7750" y="4267200"/>
            <a:ext cx="19240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9" name="Picture 41" descr="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5257800"/>
            <a:ext cx="20574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1692275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>
                <a:latin typeface="Verdana" pitchFamily="34" charset="0"/>
              </a:rPr>
              <a:t>Find </a:t>
            </a:r>
            <a:r>
              <a:rPr lang="en-US" sz="2400" b="1">
                <a:latin typeface="Verdana" pitchFamily="34" charset="0"/>
              </a:rPr>
              <a:t>the circumference of </a:t>
            </a:r>
            <a:r>
              <a:rPr lang="en-US" sz="2400" b="1"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 b="1" i="1">
                <a:latin typeface="Verdana" pitchFamily="34" charset="0"/>
              </a:rPr>
              <a:t>M </a:t>
            </a:r>
            <a:r>
              <a:rPr lang="en-US" sz="2400" b="1">
                <a:latin typeface="Verdana" pitchFamily="34" charset="0"/>
              </a:rPr>
              <a:t>if the area is </a:t>
            </a:r>
          </a:p>
          <a:p>
            <a:pPr eaLnBrk="0" hangingPunct="0"/>
            <a:r>
              <a:rPr lang="en-US" sz="2400" b="1">
                <a:latin typeface="Verdana" pitchFamily="34" charset="0"/>
              </a:rPr>
              <a:t>25 </a:t>
            </a:r>
            <a:r>
              <a:rPr lang="en-US" sz="2400" b="1" i="1">
                <a:latin typeface="Verdana" pitchFamily="34" charset="0"/>
              </a:rPr>
              <a:t>x</a:t>
            </a:r>
            <a:r>
              <a:rPr lang="en-US" sz="2400" b="1" baseline="30000">
                <a:latin typeface="Verdana" pitchFamily="34" charset="0"/>
              </a:rPr>
              <a:t>2</a:t>
            </a:r>
            <a:r>
              <a:rPr lang="en-US" sz="2400" b="1" i="1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b="1" i="1">
                <a:latin typeface="Verdana" pitchFamily="34" charset="0"/>
              </a:rPr>
              <a:t> </a:t>
            </a:r>
            <a:r>
              <a:rPr lang="en-US" sz="2400" b="1">
                <a:latin typeface="Verdana" pitchFamily="34" charset="0"/>
              </a:rPr>
              <a:t>ft</a:t>
            </a:r>
            <a:r>
              <a:rPr lang="en-US" sz="2400" b="1" baseline="30000">
                <a:latin typeface="Verdana" pitchFamily="34" charset="0"/>
              </a:rPr>
              <a:t>2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1C: Finding Measurements of Circles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457200" y="2667000"/>
            <a:ext cx="657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Step 1 </a:t>
            </a:r>
            <a:r>
              <a:rPr lang="en-US" sz="2400">
                <a:latin typeface="Verdana" pitchFamily="34" charset="0"/>
              </a:rPr>
              <a:t>Use the given area to solve for </a:t>
            </a:r>
            <a:r>
              <a:rPr lang="en-US" sz="2400" i="1">
                <a:latin typeface="Verdana" pitchFamily="34" charset="0"/>
              </a:rPr>
              <a:t>r</a:t>
            </a:r>
            <a:r>
              <a:rPr lang="en-US" sz="2400">
                <a:latin typeface="Verdana" pitchFamily="34" charset="0"/>
              </a:rPr>
              <a:t>. 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572000" y="329565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Area of a circle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4572000" y="3905250"/>
            <a:ext cx="375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Substitute 25x</a:t>
            </a:r>
            <a:r>
              <a:rPr lang="en-US" sz="2400" i="1" baseline="3000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400" i="1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 for A.</a:t>
            </a:r>
            <a:r>
              <a:rPr lang="en-US" sz="2400" i="1" baseline="30000">
                <a:solidFill>
                  <a:srgbClr val="0000FF"/>
                </a:solidFill>
                <a:latin typeface="Verdana" pitchFamily="34" charset="0"/>
              </a:rPr>
              <a:t> </a:t>
            </a:r>
            <a:endParaRPr lang="en-US" sz="2400" baseline="300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4572000" y="4514850"/>
            <a:ext cx="3787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Divide both sides by </a:t>
            </a:r>
            <a:r>
              <a:rPr lang="en-US" sz="2400" i="1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.</a:t>
            </a:r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 </a:t>
            </a:r>
            <a:endParaRPr lang="en-US" sz="24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4572000" y="5124450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Take the square root of both sides. </a:t>
            </a:r>
            <a:endParaRPr lang="en-US" sz="24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362200" y="3295650"/>
            <a:ext cx="128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r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600200" y="390525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latin typeface="Verdana" pitchFamily="34" charset="0"/>
              </a:rPr>
              <a:t>25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 baseline="30000">
                <a:latin typeface="Verdana" pitchFamily="34" charset="0"/>
              </a:rPr>
              <a:t>2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r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12299" name="Rectangle 18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1524000" y="451485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latin typeface="Verdana" pitchFamily="34" charset="0"/>
              </a:rPr>
              <a:t>25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r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2133600" y="52768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latin typeface="Verdana" pitchFamily="34" charset="0"/>
              </a:rPr>
              <a:t>5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r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  <p:bldP spid="35848" grpId="0"/>
      <p:bldP spid="35851" grpId="0"/>
      <p:bldP spid="35853" grpId="0"/>
      <p:bldP spid="35854" grpId="0"/>
      <p:bldP spid="35855" grpId="0"/>
      <p:bldP spid="35859" grpId="0"/>
      <p:bldP spid="358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1C Continued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457200" y="2012950"/>
            <a:ext cx="814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Step 2 </a:t>
            </a:r>
            <a:r>
              <a:rPr lang="en-US" sz="2400">
                <a:latin typeface="Verdana" pitchFamily="34" charset="0"/>
              </a:rPr>
              <a:t>Use the value of </a:t>
            </a:r>
            <a:r>
              <a:rPr lang="en-US" sz="2400" i="1">
                <a:latin typeface="Verdana" pitchFamily="34" charset="0"/>
              </a:rPr>
              <a:t>r</a:t>
            </a:r>
            <a:r>
              <a:rPr lang="en-US" sz="2400">
                <a:latin typeface="Verdana" pitchFamily="34" charset="0"/>
              </a:rPr>
              <a:t> to find the circumference</a:t>
            </a:r>
            <a:r>
              <a:rPr lang="en-US"/>
              <a:t>.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4572000" y="3505200"/>
            <a:ext cx="319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Substitute 5x</a:t>
            </a:r>
            <a:r>
              <a:rPr lang="en-US" sz="2400" i="1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 for r.</a:t>
            </a:r>
            <a:r>
              <a:rPr lang="en-US" sz="2400" i="1" baseline="30000">
                <a:solidFill>
                  <a:srgbClr val="0000FF"/>
                </a:solidFill>
                <a:latin typeface="Verdana" pitchFamily="34" charset="0"/>
              </a:rPr>
              <a:t> </a:t>
            </a:r>
            <a:endParaRPr lang="en-US" sz="2400" baseline="300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4572000" y="4191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Simplify. </a:t>
            </a:r>
            <a:endParaRPr lang="en-US" sz="24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1752600" y="3505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2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(5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x</a:t>
            </a:r>
            <a:r>
              <a:rPr lang="en-US" sz="2400">
                <a:latin typeface="Verdana" pitchFamily="34" charset="0"/>
                <a:sym typeface="Symbol" pitchFamily="18" charset="2"/>
              </a:rPr>
              <a:t>)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1752600" y="4191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10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 ft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1752600" y="2819400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2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r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  <p:bldP spid="43017" grpId="0"/>
      <p:bldP spid="43022" grpId="0"/>
      <p:bldP spid="43023" grpId="0"/>
      <p:bldP spid="430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4339" name="Text Box 19"/>
          <p:cNvSpPr txBox="1">
            <a:spLocks noChangeArrowheads="1"/>
          </p:cNvSpPr>
          <p:nvPr/>
        </p:nvSpPr>
        <p:spPr bwMode="auto">
          <a:xfrm>
            <a:off x="304800" y="1616075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>
                <a:latin typeface="Verdana" pitchFamily="34" charset="0"/>
              </a:rPr>
              <a:t>Find the area of </a:t>
            </a:r>
            <a:r>
              <a:rPr lang="en-US" altLang="en-US" sz="2400" b="1">
                <a:latin typeface="Verdana" pitchFamily="34" charset="0"/>
                <a:sym typeface="Wingdings" pitchFamily="2" charset="2"/>
              </a:rPr>
              <a:t></a:t>
            </a:r>
            <a:r>
              <a:rPr lang="en-US" altLang="en-US" sz="2400" b="1" i="1">
                <a:latin typeface="Verdana" pitchFamily="34" charset="0"/>
              </a:rPr>
              <a:t>A </a:t>
            </a:r>
            <a:r>
              <a:rPr lang="en-US" altLang="en-US" sz="2400" b="1">
                <a:latin typeface="Verdana" pitchFamily="34" charset="0"/>
              </a:rPr>
              <a:t>in terms of </a:t>
            </a:r>
            <a:r>
              <a:rPr lang="en-US" altLang="en-US" sz="2400" b="1" i="1">
                <a:latin typeface="Verdana" pitchFamily="34" charset="0"/>
                <a:sym typeface="Symbol" pitchFamily="18" charset="2"/>
              </a:rPr>
              <a:t></a:t>
            </a:r>
            <a:r>
              <a:rPr lang="en-US" altLang="en-US" sz="2400" b="1" i="1">
                <a:latin typeface="Verdana" pitchFamily="34" charset="0"/>
              </a:rPr>
              <a:t> </a:t>
            </a:r>
            <a:r>
              <a:rPr lang="en-US" altLang="en-US" sz="2400" b="1">
                <a:latin typeface="Verdana" pitchFamily="34" charset="0"/>
              </a:rPr>
              <a:t>in which </a:t>
            </a:r>
          </a:p>
          <a:p>
            <a:pPr eaLnBrk="0" hangingPunct="0"/>
            <a:r>
              <a:rPr lang="en-US" altLang="en-US" sz="2400" b="1" i="1">
                <a:latin typeface="Verdana" pitchFamily="34" charset="0"/>
              </a:rPr>
              <a:t>C </a:t>
            </a:r>
            <a:r>
              <a:rPr lang="en-US" altLang="en-US" sz="2400" b="1">
                <a:latin typeface="Verdana" pitchFamily="34" charset="0"/>
              </a:rPr>
              <a:t>= (4</a:t>
            </a:r>
            <a:r>
              <a:rPr lang="en-US" altLang="en-US" sz="2400" b="1" i="1">
                <a:latin typeface="Verdana" pitchFamily="34" charset="0"/>
              </a:rPr>
              <a:t>x </a:t>
            </a:r>
            <a:r>
              <a:rPr lang="en-US" altLang="en-US" sz="2400" b="1">
                <a:latin typeface="Verdana" pitchFamily="34" charset="0"/>
              </a:rPr>
              <a:t>– 6)</a:t>
            </a:r>
            <a:r>
              <a:rPr lang="en-US" altLang="en-US" sz="2400" b="1" i="1">
                <a:latin typeface="Verdana" pitchFamily="34" charset="0"/>
                <a:sym typeface="Symbol" pitchFamily="18" charset="2"/>
              </a:rPr>
              <a:t></a:t>
            </a:r>
            <a:r>
              <a:rPr lang="en-US" altLang="en-US" sz="2400" b="1" i="1">
                <a:latin typeface="Verdana" pitchFamily="34" charset="0"/>
              </a:rPr>
              <a:t> </a:t>
            </a:r>
            <a:r>
              <a:rPr lang="en-US" altLang="en-US" sz="2400" b="1">
                <a:latin typeface="Verdana" pitchFamily="34" charset="0"/>
              </a:rPr>
              <a:t>m.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09600" y="2819400"/>
            <a:ext cx="128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r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572000" y="2816225"/>
            <a:ext cx="259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Area of a circle.</a:t>
            </a:r>
            <a:endParaRPr lang="en-US" sz="2400" baseline="30000">
              <a:solidFill>
                <a:srgbClr val="0000FF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09600" y="3733800"/>
            <a:ext cx="277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>
                <a:latin typeface="Verdana" pitchFamily="34" charset="0"/>
                <a:sym typeface="Symbol" pitchFamily="18" charset="2"/>
              </a:rPr>
              <a:t>(2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x </a:t>
            </a:r>
            <a:r>
              <a:rPr lang="en-US" sz="2400">
                <a:latin typeface="Verdana" pitchFamily="34" charset="0"/>
                <a:sym typeface="Symbol" pitchFamily="18" charset="2"/>
              </a:rPr>
              <a:t>– 3)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 </a:t>
            </a:r>
            <a:r>
              <a:rPr lang="en-US" sz="2400">
                <a:latin typeface="Verdana" pitchFamily="34" charset="0"/>
                <a:sym typeface="Symbol" pitchFamily="18" charset="2"/>
              </a:rPr>
              <a:t>m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09600" y="4648200"/>
            <a:ext cx="397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(4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x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 </a:t>
            </a:r>
            <a:r>
              <a:rPr lang="en-US" sz="2400">
                <a:latin typeface="Verdana" pitchFamily="34" charset="0"/>
                <a:sym typeface="Symbol" pitchFamily="18" charset="2"/>
              </a:rPr>
              <a:t>– 12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x + </a:t>
            </a:r>
            <a:r>
              <a:rPr lang="en-US" sz="2400">
                <a:latin typeface="Verdana" pitchFamily="34" charset="0"/>
                <a:sym typeface="Symbol" pitchFamily="18" charset="2"/>
              </a:rPr>
              <a:t>9) m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  <a:endParaRPr lang="en-US" sz="24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4572000" y="3505200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Divide the diameter by 2 to find the radius, 2x – 3.</a:t>
            </a:r>
            <a:endParaRPr lang="en-US" sz="2400" baseline="30000">
              <a:solidFill>
                <a:srgbClr val="0000FF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572000" y="4648200"/>
            <a:ext cx="153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Simplify.</a:t>
            </a:r>
            <a:endParaRPr lang="en-US" sz="2400" baseline="30000">
              <a:solidFill>
                <a:srgbClr val="0000FF"/>
              </a:solidFill>
              <a:latin typeface="Verdana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/>
      <p:bldP spid="16405" grpId="0"/>
      <p:bldP spid="16406" grpId="0"/>
      <p:bldP spid="16407" grpId="0"/>
      <p:bldP spid="16408" grpId="0"/>
      <p:bldP spid="164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914400" y="1981200"/>
            <a:ext cx="7391400" cy="1854200"/>
            <a:chOff x="236" y="2256"/>
            <a:chExt cx="4948" cy="1168"/>
          </a:xfrm>
        </p:grpSpPr>
        <p:sp>
          <p:nvSpPr>
            <p:cNvPr id="15363" name="Text Box 8"/>
            <p:cNvSpPr txBox="1">
              <a:spLocks noChangeArrowheads="1"/>
            </p:cNvSpPr>
            <p:nvPr/>
          </p:nvSpPr>
          <p:spPr bwMode="auto">
            <a:xfrm>
              <a:off x="240" y="2547"/>
              <a:ext cx="4944" cy="877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Verdana" pitchFamily="34" charset="0"/>
                </a:rPr>
                <a:t>The </a:t>
              </a:r>
              <a:r>
                <a:rPr lang="en-US" sz="2800" i="1">
                  <a:latin typeface="Verdana" pitchFamily="34" charset="0"/>
                  <a:sym typeface="Symbol" pitchFamily="18" charset="2"/>
                </a:rPr>
                <a:t></a:t>
              </a:r>
              <a:r>
                <a:rPr lang="en-US" sz="2800" i="1">
                  <a:latin typeface="Verdana" pitchFamily="34" charset="0"/>
                </a:rPr>
                <a:t>  </a:t>
              </a:r>
              <a:r>
                <a:rPr lang="en-US" sz="2800">
                  <a:latin typeface="Verdana" pitchFamily="34" charset="0"/>
                </a:rPr>
                <a:t>key gives the best possible approximation for </a:t>
              </a:r>
              <a:r>
                <a:rPr lang="en-US" sz="2800" i="1">
                  <a:latin typeface="Verdana" pitchFamily="34" charset="0"/>
                  <a:sym typeface="Symbol" pitchFamily="18" charset="2"/>
                </a:rPr>
                <a:t></a:t>
              </a:r>
              <a:r>
                <a:rPr lang="en-US" sz="2800" i="1">
                  <a:latin typeface="Verdana" pitchFamily="34" charset="0"/>
                </a:rPr>
                <a:t> </a:t>
              </a:r>
              <a:r>
                <a:rPr lang="en-US" sz="2800">
                  <a:latin typeface="Verdana" pitchFamily="34" charset="0"/>
                </a:rPr>
                <a:t>on your calculator.</a:t>
              </a:r>
            </a:p>
            <a:p>
              <a:r>
                <a:rPr lang="en-US" sz="2800">
                  <a:latin typeface="Verdana" pitchFamily="34" charset="0"/>
                </a:rPr>
                <a:t>Always wait until the last step to round.</a:t>
              </a:r>
              <a:endParaRPr lang="en-US" sz="2800" b="1">
                <a:latin typeface="Verdana" pitchFamily="34" charset="0"/>
              </a:endParaRPr>
            </a:p>
          </p:txBody>
        </p:sp>
        <p:sp>
          <p:nvSpPr>
            <p:cNvPr id="15364" name="Text Box 9"/>
            <p:cNvSpPr txBox="1">
              <a:spLocks noChangeArrowheads="1"/>
            </p:cNvSpPr>
            <p:nvPr/>
          </p:nvSpPr>
          <p:spPr bwMode="auto">
            <a:xfrm>
              <a:off x="236" y="2256"/>
              <a:ext cx="1728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Verdana" pitchFamily="34" charset="0"/>
                </a:rPr>
                <a:t>Helpful Hint</a:t>
              </a:r>
              <a:endParaRPr lang="en-US" sz="2400" b="1"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2375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>
                <a:latin typeface="Verdana" pitchFamily="34" charset="0"/>
              </a:rPr>
              <a:t>A pizza-making kit contains three circular baking stones with diameters 24 cm, 36 cm, and 48 cm. Find the area of each stone. Round to the nearest tenth.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2: Cooking Application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81000" y="3379788"/>
            <a:ext cx="271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24 cm diameter 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276600" y="3379788"/>
            <a:ext cx="271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36 cm diameter 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6324600" y="3379788"/>
            <a:ext cx="271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48 cm diameter 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457200" y="47244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(12)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3505200" y="47244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(18)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6553200" y="48006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(24)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776288" y="5360988"/>
            <a:ext cx="211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≈ 452.4 cm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0770" name="Text Box 50"/>
          <p:cNvSpPr txBox="1">
            <a:spLocks noChangeArrowheads="1"/>
          </p:cNvSpPr>
          <p:nvPr/>
        </p:nvSpPr>
        <p:spPr bwMode="auto">
          <a:xfrm>
            <a:off x="3859213" y="5360988"/>
            <a:ext cx="2312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≈ 1017.9 cm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0771" name="Text Box 51"/>
          <p:cNvSpPr txBox="1">
            <a:spLocks noChangeArrowheads="1"/>
          </p:cNvSpPr>
          <p:nvPr/>
        </p:nvSpPr>
        <p:spPr bwMode="auto">
          <a:xfrm>
            <a:off x="6858000" y="5360988"/>
            <a:ext cx="2312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≈ 1809.6 cm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pic>
        <p:nvPicPr>
          <p:cNvPr id="30772" name="Picture 5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924300"/>
            <a:ext cx="1609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3" name="Picture 53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4275" y="3924300"/>
            <a:ext cx="1609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4" name="Picture 54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3700" y="3962400"/>
            <a:ext cx="16383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8" grpId="0"/>
      <p:bldP spid="30729" grpId="0"/>
      <p:bldP spid="30748" grpId="0"/>
      <p:bldP spid="30749" grpId="0"/>
      <p:bldP spid="30750" grpId="0"/>
      <p:bldP spid="30769" grpId="0"/>
      <p:bldP spid="30770" grpId="0"/>
      <p:bldP spid="307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2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52400" y="1828800"/>
            <a:ext cx="883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Verdana" pitchFamily="34" charset="0"/>
              </a:rPr>
              <a:t>A drum kit contains three drums with diameters of 10 in., 12 in., and 14 in. F</a:t>
            </a:r>
            <a:r>
              <a:rPr lang="en-US" altLang="en-US" sz="2400" b="1">
                <a:latin typeface="Verdana" pitchFamily="34" charset="0"/>
              </a:rPr>
              <a:t>ind the circumference of each drum. </a:t>
            </a:r>
            <a:endParaRPr lang="en-US" sz="2400" b="1">
              <a:latin typeface="Verdana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04800" y="32766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10 in. diameter      12 in. diameter      14 in. diameter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533400" y="3886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d</a:t>
            </a:r>
            <a:endParaRPr lang="en-US" sz="2400" i="1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657600" y="3886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d</a:t>
            </a:r>
            <a:endParaRPr lang="en-US" sz="2400" i="1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629400" y="3886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d</a:t>
            </a:r>
            <a:endParaRPr lang="en-US" sz="2400" i="1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533400" y="4495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(10)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3657600" y="4495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(12)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6629400" y="4495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(14)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33400" y="5105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31.4 in.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3657600" y="5105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37.7 in.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6629400" y="5105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44.0 in.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  <p:bldP spid="32776" grpId="0"/>
      <p:bldP spid="32777" grpId="0"/>
      <p:bldP spid="32778" grpId="0"/>
      <p:bldP spid="32779" grpId="0"/>
      <p:bldP spid="32780" grpId="0"/>
      <p:bldP spid="32781" grpId="0"/>
      <p:bldP spid="32782" grpId="0"/>
      <p:bldP spid="32783" grpId="0"/>
      <p:bldP spid="327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9"/>
          <p:cNvSpPr>
            <a:spLocks noChangeArrowheads="1"/>
          </p:cNvSpPr>
          <p:nvPr/>
        </p:nvSpPr>
        <p:spPr bwMode="auto">
          <a:xfrm>
            <a:off x="457200" y="1676400"/>
            <a:ext cx="868680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>
                <a:latin typeface="Verdana" pitchFamily="34" charset="0"/>
              </a:rPr>
              <a:t>The </a:t>
            </a:r>
            <a:r>
              <a:rPr lang="en-US" sz="2400" b="1" u="sng">
                <a:latin typeface="Verdana" pitchFamily="34" charset="0"/>
              </a:rPr>
              <a:t>center of a regular polygon</a:t>
            </a:r>
            <a:r>
              <a:rPr lang="en-US" sz="2400" b="1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is equidistant from the vertices. The </a:t>
            </a:r>
            <a:r>
              <a:rPr lang="en-US" sz="2400" b="1" u="sng">
                <a:latin typeface="Verdana" pitchFamily="34" charset="0"/>
              </a:rPr>
              <a:t>apothem</a:t>
            </a:r>
            <a:r>
              <a:rPr lang="en-US" sz="2400" b="1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is the distance from the center to a side. A </a:t>
            </a:r>
            <a:r>
              <a:rPr lang="en-US" sz="2400" b="1" u="sng">
                <a:latin typeface="Verdana" pitchFamily="34" charset="0"/>
              </a:rPr>
              <a:t>central angle of a regular polygon</a:t>
            </a:r>
            <a:r>
              <a:rPr lang="en-US" sz="2400" b="1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has its vertex at the center, and its sides pass through consecutive vertices. Each central </a:t>
            </a:r>
            <a:br>
              <a:rPr lang="en-US" sz="2400">
                <a:latin typeface="Verdana" pitchFamily="34" charset="0"/>
              </a:rPr>
            </a:br>
            <a:r>
              <a:rPr lang="en-US" sz="2400">
                <a:latin typeface="Verdana" pitchFamily="34" charset="0"/>
              </a:rPr>
              <a:t>angle measure of a regular </a:t>
            </a:r>
            <a:r>
              <a:rPr lang="en-US" sz="2400" i="1">
                <a:latin typeface="Verdana" pitchFamily="34" charset="0"/>
              </a:rPr>
              <a:t>n</a:t>
            </a:r>
            <a:r>
              <a:rPr lang="en-US" sz="2400">
                <a:latin typeface="Verdana" pitchFamily="34" charset="0"/>
              </a:rPr>
              <a:t>-gon is        </a:t>
            </a:r>
            <a:endParaRPr lang="en-US" sz="2400">
              <a:latin typeface="Verdana" pitchFamily="34" charset="0"/>
              <a:sym typeface="Symbol" pitchFamily="18" charset="2"/>
            </a:endParaRPr>
          </a:p>
        </p:txBody>
      </p:sp>
      <p:pic>
        <p:nvPicPr>
          <p:cNvPr id="18435" name="Picture 7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076700"/>
            <a:ext cx="8572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514600"/>
            <a:ext cx="254158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14400" y="1295400"/>
            <a:ext cx="655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Regular pentagon </a:t>
            </a:r>
            <a:r>
              <a:rPr lang="en-US" sz="2400" i="1">
                <a:latin typeface="Verdana" pitchFamily="34" charset="0"/>
              </a:rPr>
              <a:t>DEFGH </a:t>
            </a:r>
            <a:r>
              <a:rPr lang="en-US" sz="2400">
                <a:latin typeface="Verdana" pitchFamily="34" charset="0"/>
              </a:rPr>
              <a:t>has a center </a:t>
            </a:r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, apothem </a:t>
            </a:r>
            <a:r>
              <a:rPr lang="en-US" sz="2400" i="1">
                <a:latin typeface="Verdana" pitchFamily="34" charset="0"/>
              </a:rPr>
              <a:t>BC</a:t>
            </a:r>
            <a:r>
              <a:rPr lang="en-US" sz="2400">
                <a:latin typeface="Verdana" pitchFamily="34" charset="0"/>
              </a:rPr>
              <a:t>, and central angle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DCE</a:t>
            </a:r>
            <a:r>
              <a:rPr lang="en-US" sz="2400">
                <a:latin typeface="Verdana" pitchFamily="34" charset="0"/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9"/>
          <p:cNvSpPr>
            <a:spLocks noChangeArrowheads="1"/>
          </p:cNvSpPr>
          <p:nvPr/>
        </p:nvSpPr>
        <p:spPr bwMode="auto">
          <a:xfrm>
            <a:off x="609600" y="1219200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To find the area of a regular </a:t>
            </a:r>
            <a:r>
              <a:rPr lang="en-US" sz="2400" i="1">
                <a:latin typeface="Verdana" pitchFamily="34" charset="0"/>
              </a:rPr>
              <a:t>n</a:t>
            </a:r>
            <a:r>
              <a:rPr lang="en-US" sz="2400">
                <a:latin typeface="Verdana" pitchFamily="34" charset="0"/>
              </a:rPr>
              <a:t>-gon with side length </a:t>
            </a:r>
            <a:r>
              <a:rPr lang="en-US" sz="2400" i="1">
                <a:latin typeface="Verdana" pitchFamily="34" charset="0"/>
              </a:rPr>
              <a:t>s </a:t>
            </a:r>
            <a:r>
              <a:rPr lang="en-US" sz="2400">
                <a:latin typeface="Verdana" pitchFamily="34" charset="0"/>
              </a:rPr>
              <a:t>and apothem </a:t>
            </a:r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, divide it into </a:t>
            </a:r>
            <a:r>
              <a:rPr lang="en-US" sz="2400" i="1">
                <a:latin typeface="Verdana" pitchFamily="34" charset="0"/>
              </a:rPr>
              <a:t>n </a:t>
            </a:r>
            <a:r>
              <a:rPr lang="en-US" sz="2400">
                <a:latin typeface="Verdana" pitchFamily="34" charset="0"/>
              </a:rPr>
              <a:t>congruent isosceles triangles.</a:t>
            </a:r>
          </a:p>
        </p:txBody>
      </p:sp>
      <p:sp>
        <p:nvSpPr>
          <p:cNvPr id="20483" name="Rectangle 30"/>
          <p:cNvSpPr>
            <a:spLocks noChangeArrowheads="1"/>
          </p:cNvSpPr>
          <p:nvPr/>
        </p:nvSpPr>
        <p:spPr bwMode="auto">
          <a:xfrm>
            <a:off x="4689475" y="4724400"/>
            <a:ext cx="392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The perimeter is P 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= </a:t>
            </a:r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ns.</a:t>
            </a:r>
          </a:p>
        </p:txBody>
      </p:sp>
      <p:grpSp>
        <p:nvGrpSpPr>
          <p:cNvPr id="20484" name="Group 32"/>
          <p:cNvGrpSpPr>
            <a:grpSpLocks/>
          </p:cNvGrpSpPr>
          <p:nvPr/>
        </p:nvGrpSpPr>
        <p:grpSpPr bwMode="auto">
          <a:xfrm>
            <a:off x="609600" y="2624138"/>
            <a:ext cx="4419600" cy="723900"/>
            <a:chOff x="384" y="1653"/>
            <a:chExt cx="2784" cy="456"/>
          </a:xfrm>
        </p:grpSpPr>
        <p:sp>
          <p:nvSpPr>
            <p:cNvPr id="20488" name="Rectangle 20"/>
            <p:cNvSpPr>
              <a:spLocks noChangeArrowheads="1"/>
            </p:cNvSpPr>
            <p:nvPr/>
          </p:nvSpPr>
          <p:spPr bwMode="auto">
            <a:xfrm>
              <a:off x="384" y="1728"/>
              <a:ext cx="2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area of each triangle:</a:t>
              </a:r>
              <a:endParaRPr lang="en-US" sz="2400" i="1">
                <a:latin typeface="Verdana" pitchFamily="34" charset="0"/>
              </a:endParaRPr>
            </a:p>
          </p:txBody>
        </p:sp>
        <p:pic>
          <p:nvPicPr>
            <p:cNvPr id="20489" name="Picture 31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89" y="1653"/>
              <a:ext cx="408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609600" y="3733800"/>
            <a:ext cx="8229600" cy="809625"/>
            <a:chOff x="336" y="2514"/>
            <a:chExt cx="5184" cy="510"/>
          </a:xfrm>
        </p:grpSpPr>
        <p:sp>
          <p:nvSpPr>
            <p:cNvPr id="20486" name="Rectangle 24"/>
            <p:cNvSpPr>
              <a:spLocks noChangeArrowheads="1"/>
            </p:cNvSpPr>
            <p:nvPr/>
          </p:nvSpPr>
          <p:spPr bwMode="auto">
            <a:xfrm>
              <a:off x="336" y="2592"/>
              <a:ext cx="51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total area of the polygon:</a:t>
              </a:r>
              <a:endParaRPr lang="en-US" sz="2400" i="1">
                <a:latin typeface="Verdana" pitchFamily="34" charset="0"/>
              </a:endParaRPr>
            </a:p>
          </p:txBody>
        </p:sp>
        <p:pic>
          <p:nvPicPr>
            <p:cNvPr id="20487" name="Picture 33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98" y="2514"/>
              <a:ext cx="223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0"/>
            <a:ext cx="8758238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61950" y="138113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9-2</a:t>
            </a:r>
            <a:endParaRPr lang="en-US" sz="80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71600" y="-19050"/>
            <a:ext cx="777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Developing Formulas for </a:t>
            </a:r>
          </a:p>
          <a:p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Circles and Regular Polygons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52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Geometry</a:t>
            </a:r>
          </a:p>
        </p:txBody>
      </p:sp>
      <p:sp>
        <p:nvSpPr>
          <p:cNvPr id="4123" name="Text Box 2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505200" y="2362200"/>
            <a:ext cx="1855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Warm Up</a:t>
            </a:r>
          </a:p>
        </p:txBody>
      </p:sp>
      <p:sp>
        <p:nvSpPr>
          <p:cNvPr id="4124" name="Text Box 2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517900" y="3022600"/>
            <a:ext cx="376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Lesson Presentation</a:t>
            </a:r>
          </a:p>
        </p:txBody>
      </p:sp>
      <p:sp>
        <p:nvSpPr>
          <p:cNvPr id="4125" name="Text Box 2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519488" y="3632200"/>
            <a:ext cx="2320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Lesson Quiz</a:t>
            </a:r>
          </a:p>
        </p:txBody>
      </p:sp>
      <p:pic>
        <p:nvPicPr>
          <p:cNvPr id="3081" name="Picture 30" descr="splash_first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31"/>
          <p:cNvSpPr txBox="1">
            <a:spLocks noChangeArrowheads="1"/>
          </p:cNvSpPr>
          <p:nvPr/>
        </p:nvSpPr>
        <p:spPr bwMode="auto">
          <a:xfrm>
            <a:off x="762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McDougal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1676400"/>
            <a:ext cx="82375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>
                <a:latin typeface="Verdana" pitchFamily="34" charset="0"/>
              </a:rPr>
              <a:t>Find the area of </a:t>
            </a:r>
            <a:r>
              <a:rPr lang="en-US" sz="2400" b="1">
                <a:latin typeface="Verdana" pitchFamily="34" charset="0"/>
              </a:rPr>
              <a:t>regular hexagon with side length 6ft</a:t>
            </a:r>
            <a:r>
              <a:rPr lang="en-US" altLang="en-US" sz="2400" b="1">
                <a:latin typeface="Verdana" pitchFamily="34" charset="0"/>
              </a:rPr>
              <a:t> to the nearest tenth.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3A: Finding the Area of a Regular Polygon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304800" y="44354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Draw a segment that bisects the central angle and the side of the polygon to form a right triangle. </a:t>
            </a:r>
          </a:p>
        </p:txBody>
      </p:sp>
      <p:sp>
        <p:nvSpPr>
          <p:cNvPr id="22533" name="Rectangle 11"/>
          <p:cNvSpPr>
            <a:spLocks noChangeArrowheads="1"/>
          </p:cNvSpPr>
          <p:nvPr/>
        </p:nvSpPr>
        <p:spPr bwMode="auto">
          <a:xfrm>
            <a:off x="304800" y="2579688"/>
            <a:ext cx="8305800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>
                <a:latin typeface="Verdana" pitchFamily="34" charset="0"/>
              </a:rPr>
              <a:t>Step 1</a:t>
            </a:r>
            <a:r>
              <a:rPr lang="en-US" sz="2400">
                <a:latin typeface="Verdana" pitchFamily="34" charset="0"/>
              </a:rPr>
              <a:t> Draw the hexagon. Draw an isosceles </a:t>
            </a:r>
            <a:br>
              <a:rPr lang="en-US" sz="2400">
                <a:latin typeface="Verdana" pitchFamily="34" charset="0"/>
              </a:rPr>
            </a:br>
            <a:r>
              <a:rPr lang="en-US" sz="2400">
                <a:latin typeface="Verdana" pitchFamily="34" charset="0"/>
              </a:rPr>
              <a:t>triangle with its vertex at the center of the </a:t>
            </a:r>
            <a:br>
              <a:rPr lang="en-US" sz="2400">
                <a:latin typeface="Verdana" pitchFamily="34" charset="0"/>
              </a:rPr>
            </a:br>
            <a:r>
              <a:rPr lang="en-US" sz="2400">
                <a:latin typeface="Verdana" pitchFamily="34" charset="0"/>
              </a:rPr>
              <a:t>heptagon. The central angle is   360/6            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</a:t>
            </a:r>
            <a:r>
              <a:rPr lang="en-US" sz="2400" baseline="-25000">
                <a:latin typeface="Verdana" pitchFamily="34" charset="0"/>
                <a:sym typeface="Symbol" pitchFamily="18" charset="2"/>
              </a:rPr>
              <a:t>.</a:t>
            </a:r>
            <a:r>
              <a:rPr lang="en-US" sz="2400">
                <a:latin typeface="Verdana" pitchFamily="34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3A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304800" y="17526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Step 3</a:t>
            </a:r>
            <a:r>
              <a:rPr lang="en-US" sz="2400">
                <a:latin typeface="Verdana" pitchFamily="34" charset="0"/>
              </a:rPr>
              <a:t> Use the apothem and the given side length to find the area.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810000" y="2895600"/>
            <a:ext cx="420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Area of a regular polygon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1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3810000" y="3960813"/>
            <a:ext cx="47085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The perimeter is 6(6) = 36ft.</a:t>
            </a:r>
            <a:endParaRPr lang="en-US" sz="24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3810000" y="4876800"/>
            <a:ext cx="480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/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Simplify. Round to the nearest tenth.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 </a:t>
            </a:r>
          </a:p>
        </p:txBody>
      </p:sp>
      <p:pic>
        <p:nvPicPr>
          <p:cNvPr id="45083" name="Picture 2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675" y="2819400"/>
            <a:ext cx="1228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381000" y="5029200"/>
            <a:ext cx="2438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 54    ft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 or</a:t>
            </a:r>
          </a:p>
          <a:p>
            <a:pPr>
              <a:spcBef>
                <a:spcPct val="50000"/>
              </a:spcBef>
            </a:pPr>
            <a:endParaRPr lang="en-US" sz="2400" baseline="30000">
              <a:latin typeface="Verdana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sz="2400" baseline="30000">
                <a:latin typeface="Verdana" pitchFamily="34" charset="0"/>
                <a:sym typeface="Symbol" pitchFamily="18" charset="2"/>
              </a:rPr>
              <a:t> 93.5</a:t>
            </a:r>
          </a:p>
          <a:p>
            <a:pPr>
              <a:spcBef>
                <a:spcPct val="50000"/>
              </a:spcBef>
            </a:pPr>
            <a:endParaRPr lang="en-US" sz="2400" baseline="30000">
              <a:latin typeface="Verdana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1038" name="TextBox 13"/>
          <p:cNvSpPr txBox="1">
            <a:spLocks noChangeArrowheads="1"/>
          </p:cNvSpPr>
          <p:nvPr/>
        </p:nvSpPr>
        <p:spPr bwMode="auto">
          <a:xfrm>
            <a:off x="533400" y="40386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A=       (3     )(36)</a:t>
            </a:r>
          </a:p>
        </p:txBody>
      </p:sp>
      <p:graphicFrame>
        <p:nvGraphicFramePr>
          <p:cNvPr id="1026" name="Object 29"/>
          <p:cNvGraphicFramePr>
            <a:graphicFrameLocks noChangeAspect="1"/>
          </p:cNvGraphicFramePr>
          <p:nvPr/>
        </p:nvGraphicFramePr>
        <p:xfrm>
          <a:off x="990600" y="3962400"/>
          <a:ext cx="533400" cy="685800"/>
        </p:xfrm>
        <a:graphic>
          <a:graphicData uri="http://schemas.openxmlformats.org/presentationml/2006/ole">
            <p:oleObj spid="_x0000_s1026" name="Equation" r:id="rId5" imgW="152280" imgH="393480" progId="Equation.3">
              <p:embed/>
            </p:oleObj>
          </a:graphicData>
        </a:graphic>
      </p:graphicFrame>
      <p:graphicFrame>
        <p:nvGraphicFramePr>
          <p:cNvPr id="1027" name="Object 30"/>
          <p:cNvGraphicFramePr>
            <a:graphicFrameLocks noChangeAspect="1"/>
          </p:cNvGraphicFramePr>
          <p:nvPr/>
        </p:nvGraphicFramePr>
        <p:xfrm>
          <a:off x="1600200" y="4114800"/>
          <a:ext cx="228600" cy="228600"/>
        </p:xfrm>
        <a:graphic>
          <a:graphicData uri="http://schemas.openxmlformats.org/presentationml/2006/ole">
            <p:oleObj spid="_x0000_s1027" name="Equation" r:id="rId6" imgW="228600" imgH="228600" progId="Equation.3">
              <p:embed/>
            </p:oleObj>
          </a:graphicData>
        </a:graphic>
      </p:graphicFrame>
      <p:graphicFrame>
        <p:nvGraphicFramePr>
          <p:cNvPr id="1028" name="Object 31"/>
          <p:cNvGraphicFramePr>
            <a:graphicFrameLocks noChangeAspect="1"/>
          </p:cNvGraphicFramePr>
          <p:nvPr/>
        </p:nvGraphicFramePr>
        <p:xfrm>
          <a:off x="1371600" y="4953000"/>
          <a:ext cx="533400" cy="533400"/>
        </p:xfrm>
        <a:graphic>
          <a:graphicData uri="http://schemas.openxmlformats.org/presentationml/2006/ole">
            <p:oleObj spid="_x0000_s1028" name="Equation" r:id="rId7" imgW="2286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  <p:bldP spid="45077" grpId="0"/>
      <p:bldP spid="45081" grpId="0"/>
      <p:bldP spid="4508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17538" y="1930400"/>
            <a:ext cx="7888287" cy="1879600"/>
            <a:chOff x="215" y="1469"/>
            <a:chExt cx="4969" cy="1184"/>
          </a:xfrm>
        </p:grpSpPr>
        <p:sp>
          <p:nvSpPr>
            <p:cNvPr id="23555" name="Text Box 50"/>
            <p:cNvSpPr txBox="1">
              <a:spLocks noChangeArrowheads="1"/>
            </p:cNvSpPr>
            <p:nvPr/>
          </p:nvSpPr>
          <p:spPr bwMode="auto">
            <a:xfrm>
              <a:off x="215" y="1776"/>
              <a:ext cx="4969" cy="877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800">
                  <a:latin typeface="Verdana" pitchFamily="34" charset="0"/>
                </a:rPr>
                <a:t>The tangent of an angle in a right triangle is the ratio of the opposite leg length to the adjacent leg length. See page 525.</a:t>
              </a:r>
            </a:p>
          </p:txBody>
        </p:sp>
        <p:sp>
          <p:nvSpPr>
            <p:cNvPr id="23556" name="Text Box 51"/>
            <p:cNvSpPr txBox="1">
              <a:spLocks noChangeArrowheads="1"/>
            </p:cNvSpPr>
            <p:nvPr/>
          </p:nvSpPr>
          <p:spPr bwMode="auto">
            <a:xfrm>
              <a:off x="223" y="1469"/>
              <a:ext cx="1570" cy="327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800" b="1">
                  <a:solidFill>
                    <a:schemeClr val="bg1"/>
                  </a:solidFill>
                  <a:latin typeface="Verdana" pitchFamily="34" charset="0"/>
                </a:rPr>
                <a:t>Remember!</a:t>
              </a:r>
              <a:endParaRPr lang="en-US" altLang="en-US" sz="2800" b="1"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3B: Finding the Area of a Regular Polygon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>
                <a:latin typeface="Verdana" pitchFamily="34" charset="0"/>
              </a:rPr>
              <a:t>Find the area of </a:t>
            </a:r>
            <a:r>
              <a:rPr lang="en-US" sz="2400" b="1">
                <a:latin typeface="Verdana" pitchFamily="34" charset="0"/>
              </a:rPr>
              <a:t>a regular dodecagon with side length 5 cm</a:t>
            </a:r>
            <a:r>
              <a:rPr lang="en-US" altLang="en-US" sz="2400" b="1">
                <a:latin typeface="Verdana" pitchFamily="34" charset="0"/>
              </a:rPr>
              <a:t> to the nearest tenth.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04800" y="4511675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Draw a segment that bisects the central angle and the side of the polygon to form a right triangle. 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04800" y="2590800"/>
            <a:ext cx="8458200" cy="1714500"/>
            <a:chOff x="192" y="1632"/>
            <a:chExt cx="5328" cy="1080"/>
          </a:xfrm>
        </p:grpSpPr>
        <p:sp>
          <p:nvSpPr>
            <p:cNvPr id="24582" name="Rectangle 7"/>
            <p:cNvSpPr>
              <a:spLocks noChangeArrowheads="1"/>
            </p:cNvSpPr>
            <p:nvPr/>
          </p:nvSpPr>
          <p:spPr bwMode="auto">
            <a:xfrm>
              <a:off x="192" y="1632"/>
              <a:ext cx="5328" cy="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2400" b="1">
                  <a:latin typeface="Verdana" pitchFamily="34" charset="0"/>
                </a:rPr>
                <a:t>Step 1</a:t>
              </a:r>
              <a:r>
                <a:rPr lang="en-US" sz="2400">
                  <a:latin typeface="Verdana" pitchFamily="34" charset="0"/>
                </a:rPr>
                <a:t> Draw the dodecagon. Draw an isosceles triangle with its vertex at the center of the </a:t>
              </a:r>
            </a:p>
            <a:p>
              <a:pPr>
                <a:lnSpc>
                  <a:spcPct val="130000"/>
                </a:lnSpc>
              </a:pPr>
              <a:r>
                <a:rPr lang="en-US" sz="2400">
                  <a:latin typeface="Verdana" pitchFamily="34" charset="0"/>
                </a:rPr>
                <a:t>dodecagon. The central angle is                .</a:t>
              </a:r>
            </a:p>
          </p:txBody>
        </p:sp>
        <p:pic>
          <p:nvPicPr>
            <p:cNvPr id="24583" name="Picture 12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8" y="2256"/>
              <a:ext cx="996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3B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5603" name="Rectangle 9"/>
          <p:cNvSpPr>
            <a:spLocks noChangeArrowheads="1"/>
          </p:cNvSpPr>
          <p:nvPr/>
        </p:nvSpPr>
        <p:spPr bwMode="auto">
          <a:xfrm>
            <a:off x="0" y="3695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3276600" y="3810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Solve for a.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 </a:t>
            </a:r>
          </a:p>
        </p:txBody>
      </p:sp>
      <p:grpSp>
        <p:nvGrpSpPr>
          <p:cNvPr id="25605" name="Group 26"/>
          <p:cNvGrpSpPr>
            <a:grpSpLocks/>
          </p:cNvGrpSpPr>
          <p:nvPr/>
        </p:nvGrpSpPr>
        <p:grpSpPr bwMode="auto">
          <a:xfrm>
            <a:off x="3276600" y="2743200"/>
            <a:ext cx="5940425" cy="838200"/>
            <a:chOff x="1914" y="1824"/>
            <a:chExt cx="3742" cy="528"/>
          </a:xfrm>
        </p:grpSpPr>
        <p:sp>
          <p:nvSpPr>
            <p:cNvPr id="25610" name="Rectangle 14"/>
            <p:cNvSpPr>
              <a:spLocks noChangeArrowheads="1"/>
            </p:cNvSpPr>
            <p:nvPr/>
          </p:nvSpPr>
          <p:spPr bwMode="auto">
            <a:xfrm>
              <a:off x="1914" y="1920"/>
              <a:ext cx="37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400" i="1">
                  <a:solidFill>
                    <a:srgbClr val="0000FF"/>
                  </a:solidFill>
                  <a:latin typeface="Verdana" pitchFamily="34" charset="0"/>
                </a:rPr>
                <a:t>The tangent of an angle is              . </a:t>
              </a:r>
              <a:endParaRPr lang="en-US" sz="2400">
                <a:solidFill>
                  <a:srgbClr val="0000FF"/>
                </a:solidFill>
                <a:latin typeface="Verdana" pitchFamily="34" charset="0"/>
              </a:endParaRPr>
            </a:p>
          </p:txBody>
        </p:sp>
        <p:grpSp>
          <p:nvGrpSpPr>
            <p:cNvPr id="25611" name="Group 15"/>
            <p:cNvGrpSpPr>
              <a:grpSpLocks/>
            </p:cNvGrpSpPr>
            <p:nvPr/>
          </p:nvGrpSpPr>
          <p:grpSpPr bwMode="auto">
            <a:xfrm>
              <a:off x="4512" y="1824"/>
              <a:ext cx="897" cy="528"/>
              <a:chOff x="3936" y="2976"/>
              <a:chExt cx="897" cy="528"/>
            </a:xfrm>
          </p:grpSpPr>
          <p:sp>
            <p:nvSpPr>
              <p:cNvPr id="25612" name="Rectangle 16"/>
              <p:cNvSpPr>
                <a:spLocks noChangeArrowheads="1"/>
              </p:cNvSpPr>
              <p:nvPr/>
            </p:nvSpPr>
            <p:spPr bwMode="auto">
              <a:xfrm>
                <a:off x="3936" y="2976"/>
                <a:ext cx="89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2400" i="1" u="sng">
                    <a:solidFill>
                      <a:srgbClr val="0000FF"/>
                    </a:solidFill>
                    <a:latin typeface="Verdana" pitchFamily="34" charset="0"/>
                  </a:rPr>
                  <a:t>opp. leg</a:t>
                </a:r>
                <a:endParaRPr lang="en-US" sz="2400" u="sng">
                  <a:solidFill>
                    <a:srgbClr val="0000FF"/>
                  </a:solidFill>
                  <a:latin typeface="Verdana" pitchFamily="34" charset="0"/>
                </a:endParaRPr>
              </a:p>
            </p:txBody>
          </p:sp>
          <p:sp>
            <p:nvSpPr>
              <p:cNvPr id="25613" name="Rectangle 17"/>
              <p:cNvSpPr>
                <a:spLocks noChangeArrowheads="1"/>
              </p:cNvSpPr>
              <p:nvPr/>
            </p:nvSpPr>
            <p:spPr bwMode="auto">
              <a:xfrm>
                <a:off x="3984" y="3216"/>
                <a:ext cx="84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2400" i="1">
                    <a:solidFill>
                      <a:srgbClr val="0000FF"/>
                    </a:solidFill>
                    <a:latin typeface="Verdana" pitchFamily="34" charset="0"/>
                  </a:rPr>
                  <a:t>adj. leg</a:t>
                </a:r>
                <a:endParaRPr lang="en-US" sz="2400" u="sng">
                  <a:solidFill>
                    <a:srgbClr val="0000FF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25606" name="Rectangle 19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7" name="Rectangle 24"/>
          <p:cNvSpPr>
            <a:spLocks noChangeArrowheads="1"/>
          </p:cNvSpPr>
          <p:nvPr/>
        </p:nvSpPr>
        <p:spPr bwMode="auto">
          <a:xfrm>
            <a:off x="304800" y="1905000"/>
            <a:ext cx="803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Step 2</a:t>
            </a:r>
            <a:r>
              <a:rPr lang="en-US" sz="2400">
                <a:latin typeface="Verdana" pitchFamily="34" charset="0"/>
              </a:rPr>
              <a:t> Use the tangent ratio to find the apothem. </a:t>
            </a:r>
          </a:p>
        </p:txBody>
      </p:sp>
      <p:pic>
        <p:nvPicPr>
          <p:cNvPr id="25608" name="Picture 25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847975"/>
            <a:ext cx="20288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1" name="Picture 2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733800"/>
            <a:ext cx="1752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3B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6627" name="Rectangle 17"/>
          <p:cNvSpPr>
            <a:spLocks noChangeArrowheads="1"/>
          </p:cNvSpPr>
          <p:nvPr/>
        </p:nvSpPr>
        <p:spPr bwMode="auto">
          <a:xfrm>
            <a:off x="381000" y="18288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Step 3</a:t>
            </a:r>
            <a:r>
              <a:rPr lang="en-US" sz="2400">
                <a:latin typeface="Verdana" pitchFamily="34" charset="0"/>
              </a:rPr>
              <a:t> Use the apothem and the given side length to find the area.</a:t>
            </a:r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3810000" y="2971800"/>
            <a:ext cx="420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Area of a regular polygon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3810000" y="4038600"/>
            <a:ext cx="4965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The perimeter is 5(12) = 60 ft.</a:t>
            </a:r>
            <a:endParaRPr lang="en-US" sz="24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3886200" y="4892675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/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Simplify. Round to the nearest tenth.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 </a:t>
            </a:r>
          </a:p>
        </p:txBody>
      </p:sp>
      <p:pic>
        <p:nvPicPr>
          <p:cNvPr id="48163" name="Picture 35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819400"/>
            <a:ext cx="1228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609600" y="5029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 279.9 cm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pic>
        <p:nvPicPr>
          <p:cNvPr id="48165" name="Picture 3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810000"/>
            <a:ext cx="29908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6" grpId="0"/>
      <p:bldP spid="48148" grpId="0"/>
      <p:bldP spid="48150" grpId="0"/>
      <p:bldP spid="4816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Find the area of a regular octagon with a side length of 4 cm.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04800" y="42672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Draw a segment that bisects the central angle and the side of the polygon to form a right triangle. 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04800" y="2362200"/>
            <a:ext cx="8458200" cy="1724025"/>
            <a:chOff x="192" y="1488"/>
            <a:chExt cx="5328" cy="1086"/>
          </a:xfrm>
        </p:grpSpPr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192" y="1488"/>
              <a:ext cx="5328" cy="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2400" b="1">
                  <a:latin typeface="Verdana" pitchFamily="34" charset="0"/>
                </a:rPr>
                <a:t>Step 1</a:t>
              </a:r>
              <a:r>
                <a:rPr lang="en-US" sz="2400">
                  <a:latin typeface="Verdana" pitchFamily="34" charset="0"/>
                </a:rPr>
                <a:t> Draw the octagon. Draw an isosceles triangle with its vertex at the center of the octagon. The </a:t>
              </a:r>
            </a:p>
            <a:p>
              <a:pPr>
                <a:lnSpc>
                  <a:spcPct val="130000"/>
                </a:lnSpc>
              </a:pPr>
              <a:r>
                <a:rPr lang="en-US" sz="2400">
                  <a:latin typeface="Verdana" pitchFamily="34" charset="0"/>
                </a:rPr>
                <a:t>central angle is                .</a:t>
              </a:r>
            </a:p>
          </p:txBody>
        </p:sp>
        <p:pic>
          <p:nvPicPr>
            <p:cNvPr id="27655" name="Picture 12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7" y="2112"/>
              <a:ext cx="1008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81000" y="1905000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Step 2</a:t>
            </a:r>
            <a:r>
              <a:rPr lang="en-US" sz="2400">
                <a:latin typeface="Verdana" pitchFamily="34" charset="0"/>
              </a:rPr>
              <a:t> Use the tangent ratio to find the apothem 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3429000" y="3657600"/>
            <a:ext cx="1957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Solve for a.</a:t>
            </a:r>
          </a:p>
        </p:txBody>
      </p:sp>
      <p:sp>
        <p:nvSpPr>
          <p:cNvPr id="28676" name="Text Box 10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28677" name="Group 11"/>
          <p:cNvGrpSpPr>
            <a:grpSpLocks/>
          </p:cNvGrpSpPr>
          <p:nvPr/>
        </p:nvGrpSpPr>
        <p:grpSpPr bwMode="auto">
          <a:xfrm>
            <a:off x="3355975" y="2514600"/>
            <a:ext cx="5940425" cy="838200"/>
            <a:chOff x="1914" y="1824"/>
            <a:chExt cx="3742" cy="528"/>
          </a:xfrm>
        </p:grpSpPr>
        <p:sp>
          <p:nvSpPr>
            <p:cNvPr id="28680" name="Rectangle 12"/>
            <p:cNvSpPr>
              <a:spLocks noChangeArrowheads="1"/>
            </p:cNvSpPr>
            <p:nvPr/>
          </p:nvSpPr>
          <p:spPr bwMode="auto">
            <a:xfrm>
              <a:off x="1914" y="1920"/>
              <a:ext cx="37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400" i="1">
                  <a:solidFill>
                    <a:srgbClr val="0000FF"/>
                  </a:solidFill>
                  <a:latin typeface="Verdana" pitchFamily="34" charset="0"/>
                </a:rPr>
                <a:t>The tangent of an angle is              . </a:t>
              </a:r>
              <a:endParaRPr lang="en-US" sz="2400">
                <a:solidFill>
                  <a:srgbClr val="0000FF"/>
                </a:solidFill>
                <a:latin typeface="Verdana" pitchFamily="34" charset="0"/>
              </a:endParaRPr>
            </a:p>
          </p:txBody>
        </p:sp>
        <p:grpSp>
          <p:nvGrpSpPr>
            <p:cNvPr id="28681" name="Group 13"/>
            <p:cNvGrpSpPr>
              <a:grpSpLocks/>
            </p:cNvGrpSpPr>
            <p:nvPr/>
          </p:nvGrpSpPr>
          <p:grpSpPr bwMode="auto">
            <a:xfrm>
              <a:off x="4512" y="1824"/>
              <a:ext cx="897" cy="528"/>
              <a:chOff x="3936" y="2976"/>
              <a:chExt cx="897" cy="528"/>
            </a:xfrm>
          </p:grpSpPr>
          <p:sp>
            <p:nvSpPr>
              <p:cNvPr id="28682" name="Rectangle 14"/>
              <p:cNvSpPr>
                <a:spLocks noChangeArrowheads="1"/>
              </p:cNvSpPr>
              <p:nvPr/>
            </p:nvSpPr>
            <p:spPr bwMode="auto">
              <a:xfrm>
                <a:off x="3936" y="2976"/>
                <a:ext cx="89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2400" i="1" u="sng">
                    <a:solidFill>
                      <a:srgbClr val="0000FF"/>
                    </a:solidFill>
                    <a:latin typeface="Verdana" pitchFamily="34" charset="0"/>
                  </a:rPr>
                  <a:t>opp. leg</a:t>
                </a:r>
                <a:endParaRPr lang="en-US" sz="2400" u="sng">
                  <a:solidFill>
                    <a:srgbClr val="0000FF"/>
                  </a:solidFill>
                  <a:latin typeface="Verdana" pitchFamily="34" charset="0"/>
                </a:endParaRPr>
              </a:p>
            </p:txBody>
          </p:sp>
          <p:sp>
            <p:nvSpPr>
              <p:cNvPr id="28683" name="Rectangle 15"/>
              <p:cNvSpPr>
                <a:spLocks noChangeArrowheads="1"/>
              </p:cNvSpPr>
              <p:nvPr/>
            </p:nvSpPr>
            <p:spPr bwMode="auto">
              <a:xfrm>
                <a:off x="3984" y="3216"/>
                <a:ext cx="84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2400" i="1">
                    <a:solidFill>
                      <a:srgbClr val="0000FF"/>
                    </a:solidFill>
                    <a:latin typeface="Verdana" pitchFamily="34" charset="0"/>
                  </a:rPr>
                  <a:t>adj. leg</a:t>
                </a:r>
                <a:endParaRPr lang="en-US" sz="2400" u="sng">
                  <a:solidFill>
                    <a:srgbClr val="0000FF"/>
                  </a:solidFill>
                  <a:latin typeface="Verdana" pitchFamily="34" charset="0"/>
                </a:endParaRPr>
              </a:p>
            </p:txBody>
          </p:sp>
        </p:grpSp>
      </p:grpSp>
      <p:pic>
        <p:nvPicPr>
          <p:cNvPr id="28678" name="Picture 16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667000"/>
            <a:ext cx="18097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7" name="Picture 1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505200"/>
            <a:ext cx="18097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1000" y="19050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Step 3</a:t>
            </a:r>
            <a:r>
              <a:rPr lang="en-US" sz="2400">
                <a:latin typeface="Verdana" pitchFamily="34" charset="0"/>
              </a:rPr>
              <a:t> Use the apothem and the given side length to find the area.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4114800" y="3352800"/>
            <a:ext cx="420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Area of a regular polygon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4038600" y="4114800"/>
            <a:ext cx="489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The perimeter is 4(8) = 32cm.</a:t>
            </a:r>
            <a:endParaRPr lang="en-US" sz="24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4038600" y="4953000"/>
            <a:ext cx="510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/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Simplify. Round to the nearest tenth.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533400" y="5029200"/>
            <a:ext cx="224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≈ 77.3 cm</a:t>
            </a:r>
            <a:r>
              <a:rPr lang="en-US" sz="2400" baseline="30000">
                <a:latin typeface="Verdana" pitchFamily="34" charset="0"/>
              </a:rPr>
              <a:t>2</a:t>
            </a:r>
          </a:p>
        </p:txBody>
      </p:sp>
      <p:pic>
        <p:nvPicPr>
          <p:cNvPr id="77834" name="Picture 1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" y="3009900"/>
            <a:ext cx="1228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6" name="Picture 12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962400"/>
            <a:ext cx="30575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/>
      <p:bldP spid="77831" grpId="0"/>
      <p:bldP spid="77832" grpId="0"/>
      <p:bldP spid="7783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Find each measurement.</a:t>
            </a:r>
          </a:p>
        </p:txBody>
      </p:sp>
      <p:sp>
        <p:nvSpPr>
          <p:cNvPr id="30724" name="Rectangle 19"/>
          <p:cNvSpPr>
            <a:spLocks noChangeArrowheads="1"/>
          </p:cNvSpPr>
          <p:nvPr/>
        </p:nvSpPr>
        <p:spPr bwMode="auto">
          <a:xfrm>
            <a:off x="457200" y="20574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Verdana" pitchFamily="34" charset="0"/>
              </a:rPr>
              <a:t>1. </a:t>
            </a:r>
            <a:r>
              <a:rPr lang="en-US" sz="2400">
                <a:latin typeface="Verdana" pitchFamily="34" charset="0"/>
              </a:rPr>
              <a:t>the area of </a:t>
            </a:r>
            <a:r>
              <a:rPr lang="en-US" sz="2400" b="1"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 i="1">
                <a:latin typeface="Verdana" pitchFamily="34" charset="0"/>
              </a:rPr>
              <a:t>D </a:t>
            </a:r>
            <a:r>
              <a:rPr lang="en-US" sz="2400">
                <a:latin typeface="Verdana" pitchFamily="34" charset="0"/>
              </a:rPr>
              <a:t>in terms of </a:t>
            </a:r>
            <a:r>
              <a:rPr lang="en-US" sz="2400" b="1" i="1">
                <a:latin typeface="Verdana" pitchFamily="34" charset="0"/>
                <a:sym typeface="Symbol" pitchFamily="18" charset="2"/>
              </a:rPr>
              <a:t></a:t>
            </a:r>
          </a:p>
        </p:txBody>
      </p:sp>
      <p:pic>
        <p:nvPicPr>
          <p:cNvPr id="30725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590800"/>
            <a:ext cx="1633538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2895600" y="2971800"/>
            <a:ext cx="187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A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= 49</a:t>
            </a:r>
            <a:r>
              <a:rPr lang="en-US" sz="2400" i="1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ft</a:t>
            </a:r>
            <a:r>
              <a:rPr lang="en-US" sz="2400" baseline="30000">
                <a:solidFill>
                  <a:srgbClr val="FF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30727" name="Rectangle 22"/>
          <p:cNvSpPr>
            <a:spLocks noChangeArrowheads="1"/>
          </p:cNvSpPr>
          <p:nvPr/>
        </p:nvSpPr>
        <p:spPr bwMode="auto">
          <a:xfrm>
            <a:off x="457200" y="44958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Verdana" pitchFamily="34" charset="0"/>
              </a:rPr>
              <a:t>2. </a:t>
            </a:r>
            <a:r>
              <a:rPr lang="en-US" sz="2400">
                <a:latin typeface="Verdana" pitchFamily="34" charset="0"/>
              </a:rPr>
              <a:t>the circumference of </a:t>
            </a:r>
            <a:r>
              <a:rPr lang="en-US" sz="2400" b="1"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 i="1">
                <a:latin typeface="Verdana" pitchFamily="34" charset="0"/>
              </a:rPr>
              <a:t>T </a:t>
            </a:r>
            <a:r>
              <a:rPr lang="en-US" sz="2400">
                <a:latin typeface="Verdana" pitchFamily="34" charset="0"/>
              </a:rPr>
              <a:t>in which </a:t>
            </a:r>
            <a:r>
              <a:rPr lang="en-US" sz="2400" i="1">
                <a:latin typeface="Verdana" pitchFamily="34" charset="0"/>
              </a:rPr>
              <a:t>A </a:t>
            </a:r>
            <a:r>
              <a:rPr lang="en-US" sz="2400" b="1">
                <a:latin typeface="Verdana" pitchFamily="34" charset="0"/>
              </a:rPr>
              <a:t>= </a:t>
            </a:r>
            <a:r>
              <a:rPr lang="en-US" sz="2400">
                <a:latin typeface="Verdana" pitchFamily="34" charset="0"/>
              </a:rPr>
              <a:t>16</a:t>
            </a:r>
            <a:r>
              <a:rPr lang="en-US" sz="2400" b="1" i="1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b="1" i="1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mm</a:t>
            </a:r>
            <a:r>
              <a:rPr lang="en-US" sz="2400" baseline="30000">
                <a:latin typeface="Verdana" pitchFamily="34" charset="0"/>
              </a:rPr>
              <a:t>2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838200" y="5029200"/>
            <a:ext cx="192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C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= 8</a:t>
            </a:r>
            <a:r>
              <a:rPr lang="en-US" sz="2400" i="1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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mm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9" grpId="0"/>
      <p:bldP spid="174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382000" cy="2743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>
                <a:latin typeface="Verdana" pitchFamily="34" charset="0"/>
              </a:rPr>
              <a:t>Develop and apply the formulas for the area and circumference of a circle.</a:t>
            </a:r>
          </a:p>
          <a:p>
            <a:pPr>
              <a:spcBef>
                <a:spcPct val="20000"/>
              </a:spcBef>
            </a:pPr>
            <a:endParaRPr lang="en-US" altLang="en-US" sz="200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Verdana" pitchFamily="34" charset="0"/>
              </a:rPr>
              <a:t>Develop and apply the formula for the area of a regular polygon.</a:t>
            </a:r>
          </a:p>
        </p:txBody>
      </p:sp>
      <p:sp>
        <p:nvSpPr>
          <p:cNvPr id="5123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i="1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Lesson Quiz: Part II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Find each measurement.</a:t>
            </a:r>
          </a:p>
        </p:txBody>
      </p:sp>
      <p:sp>
        <p:nvSpPr>
          <p:cNvPr id="31748" name="Rectangle 9"/>
          <p:cNvSpPr>
            <a:spLocks noChangeArrowheads="1"/>
          </p:cNvSpPr>
          <p:nvPr/>
        </p:nvSpPr>
        <p:spPr bwMode="auto">
          <a:xfrm>
            <a:off x="381000" y="19812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400" b="1">
                <a:latin typeface="Verdana" pitchFamily="34" charset="0"/>
              </a:rPr>
              <a:t>3. </a:t>
            </a:r>
            <a:r>
              <a:rPr lang="en-US" sz="2400">
                <a:latin typeface="Verdana" pitchFamily="34" charset="0"/>
              </a:rPr>
              <a:t>Speakers come in diameters of 4 in., 9 in., and 16 in. Find the area of each speaker to the nearest tenth. 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914400" y="32004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sz="2400" i="1" baseline="-25000">
                <a:solidFill>
                  <a:srgbClr val="FF0000"/>
                </a:solidFill>
                <a:latin typeface="Verdana" pitchFamily="34" charset="0"/>
              </a:rPr>
              <a:t>1</a:t>
            </a:r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≈ 12.6 in</a:t>
            </a:r>
            <a:r>
              <a:rPr lang="en-US" sz="2400" baseline="30000">
                <a:solidFill>
                  <a:srgbClr val="FF0000"/>
                </a:solidFill>
                <a:latin typeface="Verdana" pitchFamily="34" charset="0"/>
              </a:rPr>
              <a:t>2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 ; </a:t>
            </a:r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sz="2400" i="1" baseline="-25000">
                <a:solidFill>
                  <a:srgbClr val="FF0000"/>
                </a:solidFill>
                <a:latin typeface="Verdana" pitchFamily="34" charset="0"/>
              </a:rPr>
              <a:t>2</a:t>
            </a:r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≈ 63.6 in</a:t>
            </a:r>
            <a:r>
              <a:rPr lang="en-US" sz="2400" baseline="30000">
                <a:solidFill>
                  <a:srgbClr val="FF0000"/>
                </a:solidFill>
                <a:latin typeface="Verdana" pitchFamily="34" charset="0"/>
              </a:rPr>
              <a:t>2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 ; </a:t>
            </a:r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sz="2400" i="1" baseline="-25000">
                <a:solidFill>
                  <a:srgbClr val="FF0000"/>
                </a:solidFill>
                <a:latin typeface="Verdana" pitchFamily="34" charset="0"/>
              </a:rPr>
              <a:t>3</a:t>
            </a:r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≈ 201.1 in</a:t>
            </a:r>
            <a:r>
              <a:rPr lang="en-US" sz="2400" baseline="30000">
                <a:solidFill>
                  <a:srgbClr val="FF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31750" name="Rectangle 11"/>
          <p:cNvSpPr>
            <a:spLocks noChangeArrowheads="1"/>
          </p:cNvSpPr>
          <p:nvPr/>
        </p:nvSpPr>
        <p:spPr bwMode="auto">
          <a:xfrm>
            <a:off x="304800" y="3673475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Verdana" pitchFamily="34" charset="0"/>
              </a:rPr>
              <a:t>Find the area of each regular polygon to the nearest tenth.</a:t>
            </a:r>
          </a:p>
        </p:txBody>
      </p:sp>
      <p:sp>
        <p:nvSpPr>
          <p:cNvPr id="31751" name="Rectangle 12"/>
          <p:cNvSpPr>
            <a:spLocks noChangeArrowheads="1"/>
          </p:cNvSpPr>
          <p:nvPr/>
        </p:nvSpPr>
        <p:spPr bwMode="auto">
          <a:xfrm>
            <a:off x="304800" y="45720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Verdana" pitchFamily="34" charset="0"/>
              </a:rPr>
              <a:t>4. </a:t>
            </a:r>
            <a:r>
              <a:rPr lang="en-US" sz="2400">
                <a:latin typeface="Verdana" pitchFamily="34" charset="0"/>
              </a:rPr>
              <a:t>a regular nonagon with side length 8 cm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685800" y="5029200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A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≈ 395.6 cm</a:t>
            </a:r>
            <a:r>
              <a:rPr lang="en-US" sz="2400" baseline="30000">
                <a:solidFill>
                  <a:srgbClr val="FF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31753" name="Rectangle 14"/>
          <p:cNvSpPr>
            <a:spLocks noChangeArrowheads="1"/>
          </p:cNvSpPr>
          <p:nvPr/>
        </p:nvSpPr>
        <p:spPr bwMode="auto">
          <a:xfrm>
            <a:off x="304800" y="5486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Verdana" pitchFamily="34" charset="0"/>
              </a:rPr>
              <a:t>5. </a:t>
            </a:r>
            <a:r>
              <a:rPr lang="en-US" sz="2400">
                <a:latin typeface="Verdana" pitchFamily="34" charset="0"/>
              </a:rPr>
              <a:t>a regular octagon with side length 9 ft </a:t>
            </a: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687388" y="5943600"/>
            <a:ext cx="2208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A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≈ 391.1 ft</a:t>
            </a:r>
            <a:r>
              <a:rPr lang="en-US" sz="2400" baseline="30000">
                <a:solidFill>
                  <a:srgbClr val="FF0000"/>
                </a:solidFill>
                <a:latin typeface="Verdana" pitchFamily="34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/>
      <p:bldP spid="39949" grpId="0"/>
      <p:bldP spid="399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81000" y="1981200"/>
            <a:ext cx="8382000" cy="3048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3200">
                <a:latin typeface="Verdana" pitchFamily="34" charset="0"/>
              </a:rPr>
              <a:t>circle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>
                <a:latin typeface="Verdana" pitchFamily="34" charset="0"/>
              </a:rPr>
              <a:t>center of a circle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>
                <a:latin typeface="Verdana" pitchFamily="34" charset="0"/>
              </a:rPr>
              <a:t>center of a regular polygon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>
                <a:latin typeface="Verdana" pitchFamily="34" charset="0"/>
              </a:rPr>
              <a:t>apothem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>
                <a:latin typeface="Verdana" pitchFamily="34" charset="0"/>
              </a:rPr>
              <a:t>central angle of a regular polygon</a:t>
            </a:r>
          </a:p>
        </p:txBody>
      </p:sp>
      <p:sp>
        <p:nvSpPr>
          <p:cNvPr id="6147" name="Rectangle 16"/>
          <p:cNvSpPr>
            <a:spLocks noChangeArrowheads="1"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3600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1"/>
          <p:cNvSpPr>
            <a:spLocks noChangeArrowheads="1"/>
          </p:cNvSpPr>
          <p:nvPr/>
        </p:nvSpPr>
        <p:spPr bwMode="auto">
          <a:xfrm>
            <a:off x="457200" y="12954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A </a:t>
            </a:r>
            <a:r>
              <a:rPr lang="en-US" sz="2400" b="1" u="sng">
                <a:latin typeface="Verdana" pitchFamily="34" charset="0"/>
              </a:rPr>
              <a:t>circle</a:t>
            </a:r>
            <a:r>
              <a:rPr lang="en-US" sz="2400" b="1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is the locus of points in a plane that are a fixed distance from a point called the </a:t>
            </a:r>
            <a:r>
              <a:rPr lang="en-US" sz="2400" b="1" u="sng">
                <a:latin typeface="Verdana" pitchFamily="34" charset="0"/>
              </a:rPr>
              <a:t>center of the circle</a:t>
            </a:r>
            <a:r>
              <a:rPr lang="en-US" sz="2400">
                <a:latin typeface="Verdana" pitchFamily="34" charset="0"/>
              </a:rPr>
              <a:t>. A circle is named by the symbol </a:t>
            </a:r>
            <a:r>
              <a:rPr lang="en-US" sz="2400"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>
                <a:latin typeface="Verdana" pitchFamily="34" charset="0"/>
              </a:rPr>
              <a:t> and its center. </a:t>
            </a:r>
            <a:r>
              <a:rPr lang="en-US" sz="2400" b="1">
                <a:solidFill>
                  <a:srgbClr val="009900"/>
                </a:solidFill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 b="1" i="1">
                <a:solidFill>
                  <a:srgbClr val="009900"/>
                </a:solidFill>
                <a:latin typeface="Verdana" pitchFamily="34" charset="0"/>
              </a:rPr>
              <a:t>A</a:t>
            </a:r>
            <a:r>
              <a:rPr lang="en-US" sz="2400" b="1" i="1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has radius </a:t>
            </a:r>
            <a:r>
              <a:rPr lang="en-US" sz="2400" b="1" i="1">
                <a:solidFill>
                  <a:srgbClr val="FF0000"/>
                </a:solidFill>
                <a:latin typeface="Verdana" pitchFamily="34" charset="0"/>
              </a:rPr>
              <a:t>r</a:t>
            </a:r>
            <a:r>
              <a:rPr lang="en-US" sz="2400" b="1" i="1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= </a:t>
            </a:r>
            <a:r>
              <a:rPr lang="en-US" sz="2400" b="1" i="1">
                <a:solidFill>
                  <a:srgbClr val="FF0000"/>
                </a:solidFill>
                <a:latin typeface="Verdana" pitchFamily="34" charset="0"/>
              </a:rPr>
              <a:t>AB</a:t>
            </a:r>
            <a:r>
              <a:rPr lang="en-US" sz="2400" b="1" i="1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and diameter </a:t>
            </a:r>
            <a:r>
              <a:rPr lang="en-US" sz="2400" b="1" i="1">
                <a:solidFill>
                  <a:srgbClr val="006699"/>
                </a:solidFill>
                <a:latin typeface="Verdana" pitchFamily="34" charset="0"/>
              </a:rPr>
              <a:t>d</a:t>
            </a:r>
            <a:r>
              <a:rPr lang="en-US" sz="2400" b="1" i="1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= </a:t>
            </a:r>
            <a:r>
              <a:rPr lang="en-US" sz="2400" b="1" i="1">
                <a:solidFill>
                  <a:srgbClr val="006699"/>
                </a:solidFill>
                <a:latin typeface="Verdana" pitchFamily="34" charset="0"/>
              </a:rPr>
              <a:t>CD</a:t>
            </a:r>
            <a:r>
              <a:rPr lang="en-US" sz="2400">
                <a:latin typeface="Verdana" pitchFamily="34" charset="0"/>
              </a:rPr>
              <a:t>.</a:t>
            </a:r>
          </a:p>
        </p:txBody>
      </p:sp>
      <p:pic>
        <p:nvPicPr>
          <p:cNvPr id="7171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168650"/>
            <a:ext cx="279876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57200" y="5273675"/>
            <a:ext cx="5867400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Solving for </a:t>
            </a:r>
            <a:r>
              <a:rPr lang="en-US" sz="2400" i="1">
                <a:latin typeface="Verdana" pitchFamily="34" charset="0"/>
              </a:rPr>
              <a:t>C </a:t>
            </a:r>
            <a:r>
              <a:rPr lang="en-US" sz="2400">
                <a:latin typeface="Verdana" pitchFamily="34" charset="0"/>
              </a:rPr>
              <a:t>gives the formula</a:t>
            </a:r>
          </a:p>
          <a:p>
            <a:r>
              <a:rPr lang="en-US" sz="2400" i="1">
                <a:latin typeface="Verdana" pitchFamily="34" charset="0"/>
              </a:rPr>
              <a:t>C </a:t>
            </a:r>
            <a:r>
              <a:rPr lang="en-US" sz="2400">
                <a:latin typeface="Verdana" pitchFamily="34" charset="0"/>
              </a:rPr>
              <a:t>=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i="1">
                <a:latin typeface="Verdana" pitchFamily="34" charset="0"/>
              </a:rPr>
              <a:t>d</a:t>
            </a:r>
            <a:r>
              <a:rPr lang="en-US" sz="2400">
                <a:latin typeface="Verdana" pitchFamily="34" charset="0"/>
              </a:rPr>
              <a:t>. Also </a:t>
            </a:r>
            <a:r>
              <a:rPr lang="en-US" sz="2400" i="1">
                <a:latin typeface="Verdana" pitchFamily="34" charset="0"/>
              </a:rPr>
              <a:t>d </a:t>
            </a:r>
            <a:r>
              <a:rPr lang="en-US" sz="2400">
                <a:latin typeface="Verdana" pitchFamily="34" charset="0"/>
              </a:rPr>
              <a:t>= 2</a:t>
            </a:r>
            <a:r>
              <a:rPr lang="en-US" sz="2400" i="1">
                <a:latin typeface="Verdana" pitchFamily="34" charset="0"/>
              </a:rPr>
              <a:t>r</a:t>
            </a:r>
            <a:r>
              <a:rPr lang="en-US" sz="2400">
                <a:latin typeface="Verdana" pitchFamily="34" charset="0"/>
              </a:rPr>
              <a:t>, so </a:t>
            </a:r>
            <a:r>
              <a:rPr lang="en-US" sz="2400" i="1">
                <a:latin typeface="Verdana" pitchFamily="34" charset="0"/>
              </a:rPr>
              <a:t>C </a:t>
            </a:r>
            <a:r>
              <a:rPr lang="en-US" sz="2400">
                <a:latin typeface="Verdana" pitchFamily="34" charset="0"/>
              </a:rPr>
              <a:t>= 2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i="1">
                <a:latin typeface="Verdana" pitchFamily="34" charset="0"/>
              </a:rPr>
              <a:t>r</a:t>
            </a:r>
            <a:r>
              <a:rPr lang="en-US" sz="2400">
                <a:latin typeface="Verdana" pitchFamily="34" charset="0"/>
              </a:rPr>
              <a:t>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457200" y="2955925"/>
            <a:ext cx="4572000" cy="1968500"/>
            <a:chOff x="336" y="1862"/>
            <a:chExt cx="2880" cy="1240"/>
          </a:xfrm>
        </p:grpSpPr>
        <p:pic>
          <p:nvPicPr>
            <p:cNvPr id="7174" name="Picture 29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56" y="2640"/>
              <a:ext cx="558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5" name="Rectangle 30"/>
            <p:cNvSpPr>
              <a:spLocks noChangeArrowheads="1"/>
            </p:cNvSpPr>
            <p:nvPr/>
          </p:nvSpPr>
          <p:spPr bwMode="auto">
            <a:xfrm>
              <a:off x="336" y="1862"/>
              <a:ext cx="2880" cy="1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400">
                  <a:latin typeface="Verdana" pitchFamily="34" charset="0"/>
                </a:rPr>
                <a:t>The irrational number </a:t>
              </a:r>
              <a:r>
                <a:rPr lang="en-US" sz="2400" i="1">
                  <a:latin typeface="Verdana" pitchFamily="34" charset="0"/>
                  <a:sym typeface="Symbol" pitchFamily="18" charset="2"/>
                </a:rPr>
                <a:t></a:t>
              </a:r>
            </a:p>
            <a:p>
              <a:pPr>
                <a:lnSpc>
                  <a:spcPct val="120000"/>
                </a:lnSpc>
              </a:pPr>
              <a:r>
                <a:rPr lang="en-US" sz="2400">
                  <a:latin typeface="Verdana" pitchFamily="34" charset="0"/>
                </a:rPr>
                <a:t>is defined as the ratio of</a:t>
              </a:r>
            </a:p>
            <a:p>
              <a:pPr>
                <a:lnSpc>
                  <a:spcPct val="120000"/>
                </a:lnSpc>
              </a:pPr>
              <a:r>
                <a:rPr lang="en-US" sz="2400">
                  <a:latin typeface="Verdana" pitchFamily="34" charset="0"/>
                </a:rPr>
                <a:t>the circumference </a:t>
              </a:r>
              <a:r>
                <a:rPr lang="en-US" sz="2400" i="1">
                  <a:latin typeface="Verdana" pitchFamily="34" charset="0"/>
                </a:rPr>
                <a:t>C </a:t>
              </a:r>
              <a:r>
                <a:rPr lang="en-US" sz="2400">
                  <a:latin typeface="Verdana" pitchFamily="34" charset="0"/>
                </a:rPr>
                <a:t>to</a:t>
              </a:r>
            </a:p>
            <a:p>
              <a:pPr>
                <a:lnSpc>
                  <a:spcPct val="120000"/>
                </a:lnSpc>
              </a:pPr>
              <a:r>
                <a:rPr lang="en-US" sz="2400">
                  <a:latin typeface="Verdana" pitchFamily="34" charset="0"/>
                </a:rPr>
                <a:t>the diameter </a:t>
              </a:r>
              <a:r>
                <a:rPr lang="en-US" sz="2400" i="1">
                  <a:latin typeface="Verdana" pitchFamily="34" charset="0"/>
                </a:rPr>
                <a:t>d</a:t>
              </a:r>
              <a:r>
                <a:rPr lang="en-US" sz="2400">
                  <a:latin typeface="Verdana" pitchFamily="34" charset="0"/>
                </a:rPr>
                <a:t>, or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8"/>
          <p:cNvSpPr>
            <a:spLocks noChangeArrowheads="1"/>
          </p:cNvSpPr>
          <p:nvPr/>
        </p:nvSpPr>
        <p:spPr bwMode="auto">
          <a:xfrm>
            <a:off x="533400" y="11430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You can use the circumference of a circle to find its area. Divide the circle and rearrange the pieces to make a shape that resembles a parallelogram.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4876800" y="2743200"/>
            <a:ext cx="4114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The base of the parallelogram is about half the circumference, or 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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r, and the height is close to the radius r. So A </a:t>
            </a:r>
            <a:r>
              <a:rPr lang="en-US" sz="200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</a:t>
            </a:r>
            <a:r>
              <a:rPr lang="en-US" sz="200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i="1">
                <a:solidFill>
                  <a:srgbClr val="0000FF"/>
                </a:solidFill>
                <a:sym typeface="Symbol" pitchFamily="18" charset="2"/>
              </a:rPr>
              <a:t>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r </a:t>
            </a:r>
            <a:r>
              <a:rPr lang="en-US" sz="2000">
                <a:solidFill>
                  <a:srgbClr val="0000FF"/>
                </a:solidFill>
                <a:latin typeface="Verdana" pitchFamily="34" charset="0"/>
              </a:rPr>
              <a:t>· 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r </a:t>
            </a:r>
            <a:r>
              <a:rPr lang="en-US" sz="2000">
                <a:solidFill>
                  <a:srgbClr val="0000FF"/>
                </a:solidFill>
                <a:latin typeface="Verdana" pitchFamily="34" charset="0"/>
              </a:rPr>
              <a:t>= </a:t>
            </a:r>
            <a:r>
              <a:rPr lang="en-US" i="1">
                <a:solidFill>
                  <a:srgbClr val="0000FF"/>
                </a:solidFill>
                <a:sym typeface="Symbol" pitchFamily="18" charset="2"/>
              </a:rPr>
              <a:t>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r</a:t>
            </a:r>
            <a:r>
              <a:rPr lang="en-US" sz="2000" i="1" baseline="3000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.</a:t>
            </a:r>
          </a:p>
        </p:txBody>
      </p:sp>
      <p:pic>
        <p:nvPicPr>
          <p:cNvPr id="27668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514600"/>
            <a:ext cx="44196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9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419600"/>
            <a:ext cx="48006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5029200" y="4648200"/>
            <a:ext cx="381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The more pieces you divide the circle into, the more accurate the estimate will 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7" grpId="0"/>
      <p:bldP spid="276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85344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Find </a:t>
            </a:r>
            <a:r>
              <a:rPr lang="en-US" sz="2400" b="1">
                <a:latin typeface="Verdana" pitchFamily="34" charset="0"/>
              </a:rPr>
              <a:t>the area of </a:t>
            </a:r>
            <a:r>
              <a:rPr lang="en-US" sz="2400" b="1"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 b="1" i="1">
                <a:latin typeface="Verdana" pitchFamily="34" charset="0"/>
              </a:rPr>
              <a:t>K </a:t>
            </a:r>
            <a:r>
              <a:rPr lang="en-US" sz="2400" b="1">
                <a:latin typeface="Verdana" pitchFamily="34" charset="0"/>
              </a:rPr>
              <a:t>in terms of </a:t>
            </a:r>
            <a:r>
              <a:rPr lang="en-US" sz="2400" b="1" i="1">
                <a:latin typeface="Verdana" pitchFamily="34" charset="0"/>
                <a:sym typeface="Symbol" pitchFamily="18" charset="2"/>
              </a:rPr>
              <a:t>.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1A: Finding Measurements of Circles</a:t>
            </a:r>
          </a:p>
        </p:txBody>
      </p:sp>
      <p:pic>
        <p:nvPicPr>
          <p:cNvPr id="1024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590800"/>
            <a:ext cx="1709738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590800" y="2593975"/>
            <a:ext cx="128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r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572000" y="2590800"/>
            <a:ext cx="259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Area of a circle.</a:t>
            </a:r>
            <a:endParaRPr lang="en-US" sz="2400" baseline="30000">
              <a:solidFill>
                <a:srgbClr val="0000FF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4572000" y="3127375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Divide the diameter by 2 to find the radius, 3.</a:t>
            </a:r>
            <a:endParaRPr lang="en-US" sz="2400" baseline="30000">
              <a:solidFill>
                <a:srgbClr val="0000FF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572000" y="4270375"/>
            <a:ext cx="153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Simplify.</a:t>
            </a:r>
            <a:endParaRPr lang="en-US" sz="2400" baseline="30000">
              <a:solidFill>
                <a:srgbClr val="0000FF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590800" y="3279775"/>
            <a:ext cx="162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(3)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590800" y="4270375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9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 in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  <p:bldP spid="29706" grpId="0"/>
      <p:bldP spid="29707" grpId="0"/>
      <p:bldP spid="29708" grpId="0"/>
      <p:bldP spid="29709" grpId="0"/>
      <p:bldP spid="297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2375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Find </a:t>
            </a:r>
            <a:r>
              <a:rPr lang="en-US" sz="2400" b="1">
                <a:latin typeface="Verdana" pitchFamily="34" charset="0"/>
              </a:rPr>
              <a:t>the radius of </a:t>
            </a:r>
            <a:r>
              <a:rPr lang="en-US" sz="2400" b="1"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 b="1" i="1">
                <a:latin typeface="Verdana" pitchFamily="34" charset="0"/>
              </a:rPr>
              <a:t>J </a:t>
            </a:r>
            <a:r>
              <a:rPr lang="en-US" sz="2400" b="1">
                <a:latin typeface="Verdana" pitchFamily="34" charset="0"/>
              </a:rPr>
              <a:t>if the circumference is (65</a:t>
            </a:r>
            <a:r>
              <a:rPr lang="en-US" sz="2400" b="1" i="1">
                <a:latin typeface="Verdana" pitchFamily="34" charset="0"/>
              </a:rPr>
              <a:t>x </a:t>
            </a:r>
            <a:r>
              <a:rPr lang="en-US" sz="2400" b="1">
                <a:latin typeface="Verdana" pitchFamily="34" charset="0"/>
              </a:rPr>
              <a:t>+ 14)</a:t>
            </a:r>
            <a:r>
              <a:rPr lang="en-US" sz="2400" b="1" i="1">
                <a:latin typeface="Verdana" pitchFamily="34" charset="0"/>
                <a:sym typeface="Symbol" pitchFamily="18" charset="2"/>
              </a:rPr>
              <a:t> </a:t>
            </a:r>
            <a:r>
              <a:rPr lang="en-US" sz="2400" b="1">
                <a:latin typeface="Verdana" pitchFamily="34" charset="0"/>
              </a:rPr>
              <a:t>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1B: Finding Measurements of Circles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962400" y="3124200"/>
            <a:ext cx="409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Circumference of a circle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962400" y="3810000"/>
            <a:ext cx="479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Substitute 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(65</a:t>
            </a:r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x 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+ 14)</a:t>
            </a:r>
            <a:r>
              <a:rPr lang="en-US" sz="2400" i="1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 for C.</a:t>
            </a:r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 </a:t>
            </a:r>
            <a:endParaRPr lang="en-US" sz="24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3962400" y="4510088"/>
            <a:ext cx="387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Divide both sides by 2</a:t>
            </a:r>
            <a:r>
              <a:rPr lang="en-US" sz="2400" i="1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.</a:t>
            </a:r>
            <a:endParaRPr lang="en-US" sz="2400">
              <a:solidFill>
                <a:srgbClr val="0000FF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1981200" y="3124200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2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r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304800" y="38100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(65</a:t>
            </a:r>
            <a:r>
              <a:rPr lang="en-US" sz="2400" i="1">
                <a:latin typeface="Verdana" pitchFamily="34" charset="0"/>
              </a:rPr>
              <a:t>x </a:t>
            </a:r>
            <a:r>
              <a:rPr lang="en-US" sz="2400">
                <a:latin typeface="Verdana" pitchFamily="34" charset="0"/>
              </a:rPr>
              <a:t>+ 14)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>
                <a:latin typeface="Verdana" pitchFamily="34" charset="0"/>
              </a:rPr>
              <a:t> = 2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r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914400" y="4495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r</a:t>
            </a:r>
            <a:r>
              <a:rPr lang="en-US" sz="2400">
                <a:latin typeface="Verdana" pitchFamily="34" charset="0"/>
              </a:rPr>
              <a:t> = (32.5</a:t>
            </a:r>
            <a:r>
              <a:rPr lang="en-US" sz="2400" i="1">
                <a:latin typeface="Verdana" pitchFamily="34" charset="0"/>
              </a:rPr>
              <a:t>x </a:t>
            </a:r>
            <a:r>
              <a:rPr lang="en-US" sz="2400">
                <a:latin typeface="Verdana" pitchFamily="34" charset="0"/>
              </a:rPr>
              <a:t>+ 7) 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3" grpId="0"/>
      <p:bldP spid="34826" grpId="0"/>
      <p:bldP spid="34848" grpId="0"/>
      <p:bldP spid="34849" grpId="0"/>
      <p:bldP spid="348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1484</Words>
  <Application>Microsoft Office PowerPoint</Application>
  <PresentationFormat>On-screen Show (4:3)</PresentationFormat>
  <Paragraphs>203</Paragraphs>
  <Slides>30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acalise2</cp:lastModifiedBy>
  <cp:revision>53</cp:revision>
  <dcterms:created xsi:type="dcterms:W3CDTF">2002-10-14T18:20:28Z</dcterms:created>
  <dcterms:modified xsi:type="dcterms:W3CDTF">2012-04-11T11:00:13Z</dcterms:modified>
</cp:coreProperties>
</file>