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31"/>
  </p:notesMasterIdLst>
  <p:sldIdLst>
    <p:sldId id="256" r:id="rId4"/>
    <p:sldId id="285" r:id="rId5"/>
    <p:sldId id="258" r:id="rId6"/>
    <p:sldId id="259" r:id="rId7"/>
    <p:sldId id="286" r:id="rId8"/>
    <p:sldId id="264" r:id="rId9"/>
    <p:sldId id="265" r:id="rId10"/>
    <p:sldId id="266" r:id="rId11"/>
    <p:sldId id="261" r:id="rId12"/>
    <p:sldId id="262" r:id="rId13"/>
    <p:sldId id="263" r:id="rId14"/>
    <p:sldId id="260" r:id="rId15"/>
    <p:sldId id="267" r:id="rId16"/>
    <p:sldId id="287" r:id="rId17"/>
    <p:sldId id="268" r:id="rId18"/>
    <p:sldId id="269" r:id="rId19"/>
    <p:sldId id="27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67BB1-DED6-4EA0-B22E-E53ACB31C0F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7BA5-6D96-4575-8CE4-E204D96C5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Copy: A4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motiv</a:t>
            </a:r>
            <a:r>
              <a:rPr lang="en-US" baseline="0" dirty="0" smtClean="0"/>
              <a:t>, RSA4, RSA4a (1), RSA4b (1), A4 graphic o, RSA4d,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A4 alt opener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colored pencils to color RS A4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</a:t>
            </a:r>
            <a:r>
              <a:rPr lang="en-US" baseline="0" dirty="0" smtClean="0"/>
              <a:t> A4a &amp; A4b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9/14/2011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6B681-AB47-4C20-B4EF-B45FF8A814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0FF6-CFB5-4ADE-9D4F-A6BA08E4BF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55BB-014E-4BF7-ACB1-6A7273030B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4D5E-C35C-4F46-A8CC-94A345792F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FF73D-D4B9-447E-8744-ED991E2CC4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C5D61-1E9B-42BE-AC7E-3E246F0885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4B0BC-80F5-4556-B951-F091C5326D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763D-736D-4205-809F-60E3624347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4E4A9-3586-4C66-B16D-1E4ED8B365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0738-DE62-4AC8-9A4F-BEAD9289EF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3B662-AB4D-4D6C-BF98-89150AD17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6B681-AB47-4C20-B4EF-B45FF8A814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0FF6-CFB5-4ADE-9D4F-A6BA08E4BF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55BB-014E-4BF7-ACB1-6A7273030B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4D5E-C35C-4F46-A8CC-94A345792F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FF73D-D4B9-447E-8744-ED991E2CC4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C5D61-1E9B-42BE-AC7E-3E246F0885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4B0BC-80F5-4556-B951-F091C5326D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763D-736D-4205-809F-60E3624347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4E4A9-3586-4C66-B16D-1E4ED8B365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0738-DE62-4AC8-9A4F-BEAD9289EF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3B662-AB4D-4D6C-BF98-89150AD17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C4443-F6EF-4247-8304-81BB773259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67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Black" pitchFamily="34" charset="0"/>
              </a:rPr>
              <a:t>1-4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 Black" pitchFamily="34" charset="0"/>
              </a:rPr>
              <a:t>Pairs of Angles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C4443-F6EF-4247-8304-81BB773259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67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Black" pitchFamily="34" charset="0"/>
              </a:rPr>
              <a:t>1-4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 Black" pitchFamily="34" charset="0"/>
              </a:rPr>
              <a:t>Pairs of Angles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../../Calise/Unit%20A/DAY%2010/Vertical%20and%20Linear%20Angles.gs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A4.1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Geometry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rgbClr val="333399"/>
              </a:solidFill>
              <a:latin typeface="Arial MT Bl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" y="3138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7 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SPU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 cstate="print"/>
          <a:srcRect l="4028" b="12076"/>
          <a:stretch>
            <a:fillRect/>
          </a:stretch>
        </p:blipFill>
        <p:spPr bwMode="auto">
          <a:xfrm>
            <a:off x="4572000" y="2438400"/>
            <a:ext cx="38862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228600" y="45720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SPU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have a common vertex,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P,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but do not have a common side. So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SPU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are not adjacent angles.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1c </a:t>
            </a:r>
            <a:endParaRPr lang="en-US" altLang="en-US" sz="2600">
              <a:solidFill>
                <a:srgbClr val="333399"/>
              </a:solidFill>
              <a:latin typeface="Arial MT Bl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3138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7 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 cstate="print"/>
          <a:srcRect l="4028" b="12076"/>
          <a:stretch>
            <a:fillRect/>
          </a:stretch>
        </p:blipFill>
        <p:spPr bwMode="auto">
          <a:xfrm>
            <a:off x="4572000" y="2438400"/>
            <a:ext cx="38862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04800" y="49530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8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have a common vertex,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P,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but do not have a common side. So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8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are not adjacent angles.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&amp; Supplementary Angle Match-Up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523999"/>
            <a:ext cx="9107508" cy="309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Geo Sketch for </a:t>
            </a:r>
            <a:r>
              <a:rPr lang="en-US" dirty="0" smtClean="0">
                <a:hlinkClick r:id="rId2" action="ppaction://hlinkfile"/>
              </a:rPr>
              <a:t>Vertical Angles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686757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8600" y="4572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500" dirty="0"/>
              <a:t>Another angle pair relationship exists between two angles whose sides form two pairs of opposite rays. </a:t>
            </a:r>
            <a:r>
              <a:rPr lang="en-US" sz="2500" b="1" u="sng" dirty="0"/>
              <a:t>Vertical angles</a:t>
            </a:r>
            <a:r>
              <a:rPr lang="en-US" sz="2500" b="1" dirty="0"/>
              <a:t> </a:t>
            </a:r>
            <a:r>
              <a:rPr lang="en-US" sz="2500" dirty="0"/>
              <a:t>are two nonadjacent angles formed by two intersecting lines. </a:t>
            </a:r>
            <a:r>
              <a:rPr lang="en-US" sz="25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FF0000"/>
                </a:solidFill>
              </a:rPr>
              <a:t>1</a:t>
            </a:r>
            <a:r>
              <a:rPr lang="en-US" sz="2500" b="1" dirty="0"/>
              <a:t>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FF0000"/>
                </a:solidFill>
              </a:rPr>
              <a:t>3</a:t>
            </a:r>
            <a:r>
              <a:rPr lang="en-US" sz="2500" b="1" dirty="0"/>
              <a:t> </a:t>
            </a:r>
            <a:r>
              <a:rPr lang="en-US" sz="2500" dirty="0"/>
              <a:t>are vertical angles, as are </a:t>
            </a:r>
            <a:r>
              <a:rPr lang="en-US" sz="2500" b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3366FF"/>
                </a:solidFill>
              </a:rPr>
              <a:t>2</a:t>
            </a:r>
            <a:r>
              <a:rPr lang="en-US" sz="2500" b="1" dirty="0"/>
              <a:t>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3366FF"/>
                </a:solidFill>
              </a:rPr>
              <a:t>4</a:t>
            </a:r>
            <a:r>
              <a:rPr lang="en-US" sz="2500" dirty="0"/>
              <a:t>.</a:t>
            </a: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8400"/>
            <a:ext cx="4601377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715962"/>
          </a:xfrm>
        </p:spPr>
        <p:txBody>
          <a:bodyPr/>
          <a:lstStyle/>
          <a:p>
            <a:r>
              <a:rPr lang="en-US" dirty="0" smtClean="0"/>
              <a:t>Algebra and Angles (RS A4d)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4876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639762"/>
          </a:xfrm>
        </p:spPr>
        <p:txBody>
          <a:bodyPr/>
          <a:lstStyle/>
          <a:p>
            <a:r>
              <a:rPr lang="en-US" dirty="0" smtClean="0"/>
              <a:t>Algebra and Angles (RS A4d)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6400800" cy="314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639762"/>
          </a:xfrm>
        </p:spPr>
        <p:txBody>
          <a:bodyPr/>
          <a:lstStyle/>
          <a:p>
            <a:r>
              <a:rPr lang="en-US" dirty="0" smtClean="0"/>
              <a:t>Algebra and Angles (RS A4d)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4648200" cy="368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00200"/>
            <a:ext cx="1198563" cy="1562100"/>
          </a:xfrm>
          <a:noFill/>
          <a:ln/>
        </p:spPr>
      </p:pic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1066800" y="1524000"/>
            <a:ext cx="5715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Light passing through a fiber optic cable reflects off the walls of the cable in such a way that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1 ≅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2,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1 and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 are complementary, and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 and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4 are complementary. </a:t>
            </a:r>
          </a:p>
          <a:p>
            <a:endParaRPr lang="en-US" sz="2400" b="1"/>
          </a:p>
          <a:p>
            <a:r>
              <a:rPr lang="en-US" sz="2400" b="1"/>
              <a:t>If 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1 = 47°, find 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2, 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3, and m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4.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4: Problem-Solving Application</a:t>
            </a:r>
          </a:p>
        </p:txBody>
      </p:sp>
      <p:pic>
        <p:nvPicPr>
          <p:cNvPr id="20522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676400"/>
            <a:ext cx="22479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1219200"/>
            <a:ext cx="5324475" cy="762000"/>
            <a:chOff x="180" y="2016"/>
            <a:chExt cx="3354" cy="480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41" y="2016"/>
              <a:ext cx="480" cy="480"/>
              <a:chOff x="432" y="528"/>
              <a:chExt cx="480" cy="480"/>
            </a:xfrm>
          </p:grpSpPr>
          <p:pic>
            <p:nvPicPr>
              <p:cNvPr id="15381" name="Picture 2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2" y="528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5382" name="Text Box 22"/>
              <p:cNvSpPr txBox="1">
                <a:spLocks noChangeArrowheads="1"/>
              </p:cNvSpPr>
              <p:nvPr/>
            </p:nvSpPr>
            <p:spPr bwMode="auto">
              <a:xfrm>
                <a:off x="494" y="54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400"/>
              </a:p>
            </p:txBody>
          </p:sp>
        </p:grp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180" y="2064"/>
              <a:ext cx="3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           </a:t>
              </a:r>
              <a:r>
                <a:rPr lang="en-US" sz="2400" b="1"/>
                <a:t>Understand the Problem</a:t>
              </a:r>
              <a:endParaRPr lang="en-US" sz="2400"/>
            </a:p>
          </p:txBody>
        </p:sp>
      </p:grp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838200" y="2057400"/>
            <a:ext cx="60198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</a:t>
            </a:r>
            <a:r>
              <a:rPr lang="en-US" sz="2400" b="1"/>
              <a:t>answers </a:t>
            </a:r>
            <a:r>
              <a:rPr lang="en-US" sz="2400"/>
              <a:t>are the measures of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3,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4.</a:t>
            </a:r>
          </a:p>
          <a:p>
            <a:endParaRPr lang="en-US" sz="1000"/>
          </a:p>
          <a:p>
            <a:r>
              <a:rPr lang="en-US" sz="2400" b="1"/>
              <a:t>List the important information:</a:t>
            </a:r>
          </a:p>
          <a:p>
            <a:endParaRPr lang="en-US" sz="1000" b="1"/>
          </a:p>
          <a:p>
            <a:r>
              <a:rPr lang="en-US" sz="2400"/>
              <a:t>•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</a:t>
            </a:r>
          </a:p>
          <a:p>
            <a:r>
              <a:rPr lang="en-US" sz="2400"/>
              <a:t>•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3 are complementary,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4 are complementary.</a:t>
            </a:r>
          </a:p>
          <a:p>
            <a:r>
              <a:rPr lang="en-US" sz="2400"/>
              <a:t>• m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= 47°</a:t>
            </a:r>
          </a:p>
        </p:txBody>
      </p:sp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676400"/>
            <a:ext cx="22479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2400" y="914400"/>
            <a:ext cx="8839200" cy="5257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8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Verdana" pitchFamily="34" charset="0"/>
              </a:rPr>
              <a:t>Simplify </a:t>
            </a: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</a:rPr>
              <a:t>each expression.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90 –</a:t>
            </a: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(</a:t>
            </a:r>
            <a:r>
              <a:rPr lang="en-US" altLang="en-US" sz="2800" i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x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+ 20)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180 – (3</a:t>
            </a:r>
            <a:r>
              <a:rPr lang="en-US" altLang="en-US" sz="2800" i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x 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– 10)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Write an algebraic expression for each of the following.</a:t>
            </a:r>
          </a:p>
          <a:p>
            <a:pPr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3.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4 more than twice a number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4.</a:t>
            </a:r>
            <a:r>
              <a:rPr lang="en-US" altLang="en-US" sz="2800" dirty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6 less than half a number</a:t>
            </a:r>
            <a:r>
              <a:rPr lang="en-US" altLang="en-US" sz="2800" dirty="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05200" y="2133600"/>
            <a:ext cx="1319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70 –</a:t>
            </a:r>
            <a:r>
              <a:rPr lang="en-US" sz="2800" b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x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57600" y="2743200"/>
            <a:ext cx="177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190 –</a:t>
            </a:r>
            <a:r>
              <a:rPr lang="en-US" sz="2800" b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3</a:t>
            </a:r>
            <a:r>
              <a:rPr lang="en-US" sz="2800" i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x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943600" y="4495800"/>
            <a:ext cx="1416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2</a:t>
            </a:r>
            <a:r>
              <a:rPr lang="en-US" sz="2800" i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n </a:t>
            </a:r>
            <a:r>
              <a:rPr lang="en-US" sz="2800" b="1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+ </a:t>
            </a:r>
            <a:r>
              <a:rPr lang="en-US" sz="2800" dirty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4</a:t>
            </a:r>
          </a:p>
        </p:txBody>
      </p:sp>
      <p:pic>
        <p:nvPicPr>
          <p:cNvPr id="7199" name="Picture 3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029200"/>
            <a:ext cx="952500" cy="7334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600" y="3048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Drill: Thurs, 9/16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5715000"/>
            <a:ext cx="838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OBJ: SWBAT identify adjacent, vertical, complementary, and supplementary angles in order to find angle measures.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1447800"/>
            <a:ext cx="2895600" cy="647700"/>
            <a:chOff x="384" y="1248"/>
            <a:chExt cx="1824" cy="4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84" y="1248"/>
              <a:ext cx="360" cy="408"/>
              <a:chOff x="3681" y="3579"/>
              <a:chExt cx="360" cy="408"/>
            </a:xfrm>
          </p:grpSpPr>
          <p:pic>
            <p:nvPicPr>
              <p:cNvPr id="4198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81" y="3579"/>
                <a:ext cx="360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989" name="Text Box 5"/>
              <p:cNvSpPr txBox="1">
                <a:spLocks noChangeArrowheads="1"/>
              </p:cNvSpPr>
              <p:nvPr/>
            </p:nvSpPr>
            <p:spPr bwMode="auto">
              <a:xfrm>
                <a:off x="3744" y="360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400"/>
              </a:p>
            </p:txBody>
          </p:sp>
        </p:grp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793" y="1278"/>
              <a:ext cx="1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/>
                <a:t>Make a Plan</a:t>
              </a:r>
              <a:endParaRPr lang="en-US" sz="2400"/>
            </a:p>
          </p:txBody>
        </p:sp>
      </p:grp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990600" y="2133600"/>
            <a:ext cx="7315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then m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2.</a:t>
            </a:r>
          </a:p>
          <a:p>
            <a:pPr algn="ctr"/>
            <a:endParaRPr lang="en-US" sz="2400"/>
          </a:p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are complementary, then </a:t>
            </a:r>
          </a:p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= (90 – 47)°.</a:t>
            </a:r>
          </a:p>
          <a:p>
            <a:pPr algn="ctr"/>
            <a:endParaRPr lang="en-US" sz="2400"/>
          </a:p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are complementary, then </a:t>
            </a:r>
          </a:p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(90 – 47)°.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524000"/>
            <a:ext cx="1857375" cy="704850"/>
            <a:chOff x="288" y="996"/>
            <a:chExt cx="1170" cy="444"/>
          </a:xfrm>
        </p:grpSpPr>
        <p:sp>
          <p:nvSpPr>
            <p:cNvPr id="43011" name="Text Box 3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b="1"/>
                <a:t>Solve</a:t>
              </a:r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43013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3014" name="Text Box 6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/>
              </a:p>
            </p:txBody>
          </p:sp>
        </p:grpSp>
      </p:grp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990600" y="2286000"/>
            <a:ext cx="7924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By the Transitive Property of Equality, if </a:t>
            </a:r>
          </a:p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47° and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then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= 47°. </a:t>
            </a:r>
          </a:p>
          <a:p>
            <a:endParaRPr lang="en-US" sz="2400"/>
          </a:p>
          <a:p>
            <a:r>
              <a:rPr lang="en-US" sz="2400"/>
              <a:t>Since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are complementary,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= 43°. Similarly, since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complementary,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43°.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1447800"/>
            <a:ext cx="2687638" cy="676275"/>
            <a:chOff x="384" y="3600"/>
            <a:chExt cx="1693" cy="426"/>
          </a:xfrm>
        </p:grpSpPr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864" y="3696"/>
              <a:ext cx="1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/>
                <a:t>Look Back</a:t>
              </a:r>
              <a:endParaRPr lang="en-US" sz="240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84" y="3600"/>
              <a:ext cx="528" cy="426"/>
              <a:chOff x="1758" y="3408"/>
              <a:chExt cx="528" cy="426"/>
            </a:xfrm>
          </p:grpSpPr>
          <p:pic>
            <p:nvPicPr>
              <p:cNvPr id="44042" name="Picture 1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24" y="3408"/>
                <a:ext cx="426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4043" name="Text Box 11"/>
              <p:cNvSpPr txBox="1">
                <a:spLocks noChangeArrowheads="1"/>
              </p:cNvSpPr>
              <p:nvPr/>
            </p:nvSpPr>
            <p:spPr bwMode="auto">
              <a:xfrm>
                <a:off x="1758" y="3504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</a:p>
            </p:txBody>
          </p:sp>
        </p:grpSp>
      </p:grp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990600" y="2286000"/>
            <a:ext cx="7467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answer makes sense because 47° + 43° = 90°, so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are complementary,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complementary. </a:t>
            </a:r>
          </a:p>
          <a:p>
            <a:endParaRPr lang="en-US" sz="2400"/>
          </a:p>
          <a:p>
            <a:r>
              <a:rPr lang="en-US" sz="2400"/>
              <a:t>Thus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= 47°,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= 43°, and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=43°.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</a:rPr>
              <a:t>What if...?</a:t>
            </a:r>
            <a:r>
              <a:rPr lang="en-US" altLang="en-US" sz="2400" b="1"/>
              <a:t> </a:t>
            </a:r>
            <a:r>
              <a:rPr lang="en-US" altLang="en-US" sz="2400"/>
              <a:t>Suppose m</a:t>
            </a:r>
            <a:r>
              <a:rPr lang="en-US" altLang="en-US" sz="2400">
                <a:sym typeface="Symbol" pitchFamily="18" charset="2"/>
              </a:rPr>
              <a:t></a:t>
            </a:r>
            <a:r>
              <a:rPr lang="en-US" altLang="en-US" sz="2400"/>
              <a:t>3 = 27.6°. Find m</a:t>
            </a:r>
            <a:r>
              <a:rPr lang="en-US" altLang="en-US" sz="2400">
                <a:sym typeface="Symbol" pitchFamily="18" charset="2"/>
              </a:rPr>
              <a:t></a:t>
            </a:r>
            <a:r>
              <a:rPr lang="en-US" altLang="en-US" sz="2400"/>
              <a:t>1, m</a:t>
            </a:r>
            <a:r>
              <a:rPr lang="en-US" altLang="en-US" sz="2400">
                <a:sym typeface="Symbol" pitchFamily="18" charset="2"/>
              </a:rPr>
              <a:t></a:t>
            </a:r>
            <a:r>
              <a:rPr lang="en-US" altLang="en-US" sz="2400"/>
              <a:t>2, and m</a:t>
            </a:r>
            <a:r>
              <a:rPr lang="en-US" altLang="en-US" sz="2400">
                <a:sym typeface="Symbol" pitchFamily="18" charset="2"/>
              </a:rPr>
              <a:t></a:t>
            </a:r>
            <a:r>
              <a:rPr lang="en-US" altLang="en-US" sz="2400"/>
              <a:t>4.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95600"/>
            <a:ext cx="22479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371600"/>
            <a:ext cx="5324475" cy="762000"/>
            <a:chOff x="180" y="2016"/>
            <a:chExt cx="3354" cy="48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41" y="2016"/>
              <a:ext cx="480" cy="480"/>
              <a:chOff x="432" y="528"/>
              <a:chExt cx="480" cy="480"/>
            </a:xfrm>
          </p:grpSpPr>
          <p:pic>
            <p:nvPicPr>
              <p:cNvPr id="45060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2" y="528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5061" name="Text Box 5"/>
              <p:cNvSpPr txBox="1">
                <a:spLocks noChangeArrowheads="1"/>
              </p:cNvSpPr>
              <p:nvPr/>
            </p:nvSpPr>
            <p:spPr bwMode="auto">
              <a:xfrm>
                <a:off x="494" y="54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400"/>
              </a:p>
            </p:txBody>
          </p:sp>
        </p:grp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180" y="2064"/>
              <a:ext cx="3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           </a:t>
              </a:r>
              <a:r>
                <a:rPr lang="en-US" sz="2400" b="1"/>
                <a:t>Understand the Problem</a:t>
              </a:r>
              <a:endParaRPr lang="en-US" sz="2400"/>
            </a:p>
          </p:txBody>
        </p:sp>
      </p:grp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86000"/>
            <a:ext cx="26543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685800" y="2209800"/>
            <a:ext cx="60198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</a:t>
            </a:r>
            <a:r>
              <a:rPr lang="en-US" sz="2400" b="1"/>
              <a:t>answers </a:t>
            </a:r>
            <a:r>
              <a:rPr lang="en-US" sz="2400"/>
              <a:t>are the measures of </a:t>
            </a:r>
            <a:br>
              <a:rPr lang="en-US" sz="2400"/>
            </a:b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1,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2,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4.</a:t>
            </a:r>
          </a:p>
          <a:p>
            <a:endParaRPr lang="en-US" sz="1000"/>
          </a:p>
          <a:p>
            <a:r>
              <a:rPr lang="en-US" sz="2400" b="1"/>
              <a:t>List the important information:</a:t>
            </a:r>
          </a:p>
          <a:p>
            <a:endParaRPr lang="en-US" sz="1000" b="1"/>
          </a:p>
          <a:p>
            <a:r>
              <a:rPr lang="en-US" sz="2400"/>
              <a:t>•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</a:t>
            </a:r>
          </a:p>
          <a:p>
            <a:r>
              <a:rPr lang="en-US" sz="2400"/>
              <a:t>•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1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3 are complementary,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4 are complementary.</a:t>
            </a:r>
          </a:p>
          <a:p>
            <a:r>
              <a:rPr lang="en-US" sz="2400"/>
              <a:t>• m</a:t>
            </a:r>
            <a:r>
              <a:rPr lang="en-US">
                <a:sym typeface="Symbol" pitchFamily="18" charset="2"/>
              </a:rPr>
              <a:t></a:t>
            </a:r>
            <a:r>
              <a:rPr lang="en-US" sz="2400"/>
              <a:t>3 = 27.6°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524000"/>
            <a:ext cx="2895600" cy="647700"/>
            <a:chOff x="384" y="1248"/>
            <a:chExt cx="1824" cy="4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84" y="1248"/>
              <a:ext cx="360" cy="408"/>
              <a:chOff x="3681" y="3579"/>
              <a:chExt cx="360" cy="408"/>
            </a:xfrm>
          </p:grpSpPr>
          <p:pic>
            <p:nvPicPr>
              <p:cNvPr id="46084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81" y="3579"/>
                <a:ext cx="360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6085" name="Text Box 5"/>
              <p:cNvSpPr txBox="1">
                <a:spLocks noChangeArrowheads="1"/>
              </p:cNvSpPr>
              <p:nvPr/>
            </p:nvSpPr>
            <p:spPr bwMode="auto">
              <a:xfrm>
                <a:off x="3744" y="360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400"/>
              </a:p>
            </p:txBody>
          </p:sp>
        </p:grpSp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793" y="1278"/>
              <a:ext cx="1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/>
                <a:t>Make a Plan</a:t>
              </a:r>
              <a:endParaRPr lang="en-US" sz="2400"/>
            </a:p>
          </p:txBody>
        </p:sp>
      </p:grp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990600" y="2286000"/>
            <a:ext cx="662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</a:t>
            </a:r>
            <a:r>
              <a:rPr lang="en-US" sz="2400">
                <a:sym typeface="Symbol" pitchFamily="18" charset="2"/>
              </a:rPr>
              <a:t>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then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2.</a:t>
            </a:r>
          </a:p>
          <a:p>
            <a:endParaRPr lang="en-US" sz="2400"/>
          </a:p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are complementary, </a:t>
            </a:r>
          </a:p>
          <a:p>
            <a:r>
              <a:rPr lang="en-US" sz="2400"/>
              <a:t>then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(90 – 27.6)°.</a:t>
            </a:r>
          </a:p>
          <a:p>
            <a:endParaRPr lang="en-US" sz="2400"/>
          </a:p>
          <a:p>
            <a:r>
              <a:rPr lang="en-US" sz="2400"/>
              <a:t>If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are complementary, </a:t>
            </a:r>
          </a:p>
          <a:p>
            <a:r>
              <a:rPr lang="en-US" sz="2400"/>
              <a:t>then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(90 – 27.6)°.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1600200"/>
            <a:ext cx="1857375" cy="704850"/>
            <a:chOff x="288" y="996"/>
            <a:chExt cx="1170" cy="444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b="1"/>
                <a:t>Solve</a:t>
              </a:r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4710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7110" name="Text Box 6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/>
              </a:p>
            </p:txBody>
          </p:sp>
        </p:grpSp>
      </p:grp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066800" y="2362200"/>
            <a:ext cx="6934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By the Transitive Property of Equality, if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62.4° and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2, then</a:t>
            </a:r>
          </a:p>
          <a:p>
            <a:r>
              <a:rPr lang="en-US" sz="2400"/>
              <a:t>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= 62.4°. </a:t>
            </a:r>
          </a:p>
          <a:p>
            <a:endParaRPr lang="en-US" sz="2400"/>
          </a:p>
          <a:p>
            <a:r>
              <a:rPr lang="en-US" sz="2400"/>
              <a:t>Since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are complementary,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= 27.6°. Similarly, since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complementary,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27.6°.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447800"/>
            <a:ext cx="2687638" cy="676275"/>
            <a:chOff x="384" y="3600"/>
            <a:chExt cx="1693" cy="426"/>
          </a:xfrm>
        </p:grpSpPr>
        <p:sp>
          <p:nvSpPr>
            <p:cNvPr id="48131" name="Text Box 3"/>
            <p:cNvSpPr txBox="1">
              <a:spLocks noChangeArrowheads="1"/>
            </p:cNvSpPr>
            <p:nvPr/>
          </p:nvSpPr>
          <p:spPr bwMode="auto">
            <a:xfrm>
              <a:off x="864" y="3696"/>
              <a:ext cx="1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/>
                <a:t>Look Back</a:t>
              </a:r>
              <a:endParaRPr lang="en-US" sz="2400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4" y="3600"/>
              <a:ext cx="528" cy="426"/>
              <a:chOff x="1758" y="3408"/>
              <a:chExt cx="528" cy="426"/>
            </a:xfrm>
          </p:grpSpPr>
          <p:pic>
            <p:nvPicPr>
              <p:cNvPr id="48133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24" y="3408"/>
                <a:ext cx="426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8134" name="Text Box 6"/>
              <p:cNvSpPr txBox="1">
                <a:spLocks noChangeArrowheads="1"/>
              </p:cNvSpPr>
              <p:nvPr/>
            </p:nvSpPr>
            <p:spPr bwMode="auto">
              <a:xfrm>
                <a:off x="1758" y="3504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</a:p>
            </p:txBody>
          </p:sp>
        </p:grpSp>
      </p:grp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990600" y="2209800"/>
            <a:ext cx="7924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The answer makes sense because 27.6° + 62.4° = 90°, so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3 are complementary,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and 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are complementary. </a:t>
            </a:r>
          </a:p>
          <a:p>
            <a:endParaRPr lang="en-US" sz="2400"/>
          </a:p>
          <a:p>
            <a:r>
              <a:rPr lang="en-US" sz="2400"/>
              <a:t>Thus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1 =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2 = 62.4°; m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/>
              <a:t>4 = 27.6°.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7467600" cy="9144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762000"/>
            <a:ext cx="920543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467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</a:t>
            </a:r>
            <a:r>
              <a:rPr lang="en-US" dirty="0" smtClean="0"/>
              <a:t>Adjacent Angles?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200"/>
            <a:ext cx="849814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838199"/>
            <a:ext cx="9144001" cy="286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16319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1A: Identifying Angle Pairs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BED</a:t>
            </a: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8600" y="4406900"/>
            <a:ext cx="8686800" cy="1917700"/>
            <a:chOff x="144" y="2496"/>
            <a:chExt cx="5472" cy="1208"/>
          </a:xfrm>
        </p:grpSpPr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144" y="2496"/>
              <a:ext cx="5472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have a common vertex,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 common side,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and no common interior points. Their noncommon sides,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EA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are opposite rays. Therefore,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are adjacent angles and form a linear pair.</a:t>
              </a:r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>
              <a:off x="720" y="278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2112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2832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3483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2238"/>
            <a:ext cx="350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04800" y="16319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1B: Identifying Angle Pairs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BEC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4679950"/>
            <a:ext cx="8458200" cy="1187450"/>
            <a:chOff x="192" y="1680"/>
            <a:chExt cx="5328" cy="748"/>
          </a:xfrm>
        </p:grpSpPr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92" y="1680"/>
              <a:ext cx="532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BEC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have a common vertex,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 common side,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and no common interior points. Therefore,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BEC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are only adjacent angles.</a:t>
              </a:r>
            </a:p>
          </p:txBody>
        </p:sp>
        <p:sp>
          <p:nvSpPr>
            <p:cNvPr id="54284" name="Line 12"/>
            <p:cNvSpPr>
              <a:spLocks noChangeShapeType="1"/>
            </p:cNvSpPr>
            <p:nvPr/>
          </p:nvSpPr>
          <p:spPr bwMode="auto">
            <a:xfrm>
              <a:off x="1632" y="196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2238"/>
            <a:ext cx="350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DEC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AEB</a:t>
            </a:r>
            <a:endParaRPr lang="en-US" sz="28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04800" y="44196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DEC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share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but do not have a common side, so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DEC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are not adjacent angles.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04800" y="16319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1C: Identifying Angle Pairs</a:t>
            </a:r>
          </a:p>
        </p:txBody>
      </p:sp>
      <p:pic>
        <p:nvPicPr>
          <p:cNvPr id="5121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2238"/>
            <a:ext cx="350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rgbClr val="333399"/>
              </a:solidFill>
              <a:latin typeface="Arial MT Bl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3138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5 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6</a:t>
            </a: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 cstate="print"/>
          <a:srcRect l="4028" b="12076"/>
          <a:stretch>
            <a:fillRect/>
          </a:stretch>
        </p:blipFill>
        <p:spPr bwMode="auto">
          <a:xfrm>
            <a:off x="4572000" y="2438400"/>
            <a:ext cx="38862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4572000"/>
            <a:ext cx="8686800" cy="1187450"/>
            <a:chOff x="144" y="2880"/>
            <a:chExt cx="5472" cy="748"/>
          </a:xfrm>
        </p:grpSpPr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144" y="2880"/>
              <a:ext cx="547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5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6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are adjacent angles. Their noncommon sides,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EA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are opposite rays, so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5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6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also form a linear pair.</a:t>
              </a:r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>
              <a:off x="807" y="314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>
              <a:off x="1563" y="314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1111</Words>
  <Application>Microsoft Office PowerPoint</Application>
  <PresentationFormat>On-screen Show (4:3)</PresentationFormat>
  <Paragraphs>122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Oriel</vt:lpstr>
      <vt:lpstr>Default Design</vt:lpstr>
      <vt:lpstr>1_Default Design</vt:lpstr>
      <vt:lpstr>A4.1</vt:lpstr>
      <vt:lpstr>Slide 2</vt:lpstr>
      <vt:lpstr>Motivation</vt:lpstr>
      <vt:lpstr>What are Adjacent Angles?</vt:lpstr>
      <vt:lpstr>Slide 5</vt:lpstr>
      <vt:lpstr>Slide 6</vt:lpstr>
      <vt:lpstr>Slide 7</vt:lpstr>
      <vt:lpstr>Slide 8</vt:lpstr>
      <vt:lpstr>Slide 9</vt:lpstr>
      <vt:lpstr>Slide 10</vt:lpstr>
      <vt:lpstr>Slide 11</vt:lpstr>
      <vt:lpstr>Complementary &amp; Supplementary Angle Match-Up</vt:lpstr>
      <vt:lpstr>Geo Sketch for Vertical Angles</vt:lpstr>
      <vt:lpstr>Slide 14</vt:lpstr>
      <vt:lpstr>Algebra and Angles (RS A4d)</vt:lpstr>
      <vt:lpstr>Algebra and Angles (RS A4d)</vt:lpstr>
      <vt:lpstr>Algebra and Angles (RS A4d)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A4.1</dc:title>
  <dc:creator>Megan</dc:creator>
  <cp:lastModifiedBy>acalise2</cp:lastModifiedBy>
  <cp:revision>15</cp:revision>
  <dcterms:created xsi:type="dcterms:W3CDTF">2010-09-14T17:40:19Z</dcterms:created>
  <dcterms:modified xsi:type="dcterms:W3CDTF">2011-09-14T11:00:33Z</dcterms:modified>
</cp:coreProperties>
</file>