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7" r:id="rId2"/>
    <p:sldId id="256" r:id="rId3"/>
    <p:sldId id="264" r:id="rId4"/>
    <p:sldId id="262" r:id="rId5"/>
    <p:sldId id="263" r:id="rId6"/>
    <p:sldId id="265" r:id="rId7"/>
    <p:sldId id="259" r:id="rId8"/>
    <p:sldId id="260" r:id="rId9"/>
    <p:sldId id="275" r:id="rId10"/>
    <p:sldId id="277" r:id="rId11"/>
    <p:sldId id="284" r:id="rId12"/>
    <p:sldId id="285" r:id="rId13"/>
    <p:sldId id="287" r:id="rId14"/>
    <p:sldId id="288" r:id="rId15"/>
    <p:sldId id="28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 autoAdjust="0"/>
    <p:restoredTop sz="94434" autoAdjust="0"/>
  </p:normalViewPr>
  <p:slideViewPr>
    <p:cSldViewPr>
      <p:cViewPr varScale="1">
        <p:scale>
          <a:sx n="68" d="100"/>
          <a:sy n="68" d="100"/>
        </p:scale>
        <p:origin x="12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67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7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D232D-DA63-465A-B32A-4933782EC45D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D3A21-9387-43D2-B9E3-5FA0EA0FC9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66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88ED4F-643A-47EE-AF2E-51C395A4FBE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4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59786D-53CB-4192-8B44-DABEB7955B1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4047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2D0557-C470-4974-91F1-E360F794CAF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8153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6F9B8CD-342D-4579-98EC-A8FD6B7370E1}" type="datetimeFigureOut">
              <a:rPr lang="en-US" smtClean="0"/>
              <a:pPr/>
              <a:t>10/25/2021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10/25/2021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6F9B8CD-342D-4579-98EC-A8FD6B7370E1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10/25/2021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10/25/2021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10/25/2021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10/25/2021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rzMhU_4m-g" TargetMode="Externa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rzMhU_4m-g" TargetMode="Externa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Z80SVOHKoo?feature=oembed" TargetMode="Externa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7467600" cy="808038"/>
          </a:xfrm>
        </p:spPr>
        <p:txBody>
          <a:bodyPr/>
          <a:lstStyle/>
          <a:p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Drill:</a:t>
            </a:r>
            <a:r>
              <a:rPr lang="en-U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Monday, 10/25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001000" cy="5029200"/>
          </a:xfrm>
        </p:spPr>
        <p:txBody>
          <a:bodyPr>
            <a:normAutofit/>
          </a:bodyPr>
          <a:lstStyle/>
          <a:p>
            <a:pPr marL="822960" lvl="1" indent="-457200">
              <a:buAutoNum type="arabicPeriod"/>
            </a:pPr>
            <a:r>
              <a:rPr lang="en-US" altLang="en-US" sz="2800" dirty="0">
                <a:sym typeface="Symbol" pitchFamily="18" charset="2"/>
              </a:rPr>
              <a:t>Determine if the conditional “If x is a number then |</a:t>
            </a:r>
            <a:r>
              <a:rPr lang="en-US" altLang="en-US" sz="2800" i="1" dirty="0">
                <a:sym typeface="Symbol" pitchFamily="18" charset="2"/>
              </a:rPr>
              <a:t>x</a:t>
            </a:r>
            <a:r>
              <a:rPr lang="en-US" altLang="en-US" sz="2800" dirty="0">
                <a:sym typeface="Symbol" pitchFamily="18" charset="2"/>
              </a:rPr>
              <a:t>| &gt; 0” is true. If false, give a counterexample.</a:t>
            </a:r>
          </a:p>
          <a:p>
            <a:pPr marL="822960" lvl="1" indent="-457200">
              <a:buAutoNum type="arabicPeriod"/>
            </a:pPr>
            <a:endParaRPr lang="en-US" sz="2800" dirty="0"/>
          </a:p>
          <a:p>
            <a:pPr marL="822960" lvl="1" indent="-457200">
              <a:buAutoNum type="arabicPeriod"/>
            </a:pPr>
            <a:r>
              <a:rPr lang="en-US" sz="2800" dirty="0"/>
              <a:t>Write the contrapositive of the statement, “If it 	rains, then the ground gets wet”.</a:t>
            </a:r>
          </a:p>
          <a:p>
            <a:pPr marL="457200" indent="-457200">
              <a:buAutoNum type="arabicPeriod" startAt="2"/>
            </a:pPr>
            <a:endParaRPr lang="en-US" dirty="0"/>
          </a:p>
          <a:p>
            <a:pPr marL="457200" indent="-457200">
              <a:buAutoNum type="arabicPeriod" startAt="2"/>
            </a:pPr>
            <a:endParaRPr lang="en-US" dirty="0"/>
          </a:p>
          <a:p>
            <a:r>
              <a:rPr lang="en-US" dirty="0"/>
              <a:t>OBJ: SWBAT </a:t>
            </a:r>
            <a:r>
              <a:rPr lang="en-US" altLang="en-US" dirty="0"/>
              <a:t>analyze conditional statements and  apply the Law of Detachment and the Law of Syllogism in logical reasoning.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-36394" y="152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Arial Black" pitchFamily="34" charset="0"/>
              </a:rPr>
              <a:t>Check It Out!</a:t>
            </a:r>
            <a:r>
              <a:rPr lang="en-US" altLang="en-US">
                <a:solidFill>
                  <a:srgbClr val="006699"/>
                </a:solidFill>
                <a:latin typeface="Arial Black" pitchFamily="34" charset="0"/>
              </a:rPr>
              <a:t> Example 2 </a:t>
            </a:r>
            <a:endParaRPr lang="en-US" altLang="en-US" sz="2600">
              <a:solidFill>
                <a:schemeClr val="accent2"/>
              </a:solidFill>
              <a:latin typeface="Arial MT Bl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68406" y="717823"/>
            <a:ext cx="85344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300" b="1" dirty="0"/>
              <a:t>Determine if the conjecture is valid by the Law of Detachment.</a:t>
            </a:r>
          </a:p>
          <a:p>
            <a:pPr>
              <a:spcBef>
                <a:spcPct val="50000"/>
              </a:spcBef>
            </a:pPr>
            <a:r>
              <a:rPr lang="en-US" sz="2300" b="1" dirty="0"/>
              <a:t>Given: If a student passes his classes, the student is eligible to play sports. Ramon passed his classes.</a:t>
            </a:r>
          </a:p>
          <a:p>
            <a:pPr>
              <a:spcBef>
                <a:spcPct val="50000"/>
              </a:spcBef>
            </a:pPr>
            <a:r>
              <a:rPr lang="en-US" sz="2300" b="1" dirty="0"/>
              <a:t>Conjecture: Ramon is eligible to play sports.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134559"/>
            <a:ext cx="2927390" cy="2362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35" y="3352800"/>
            <a:ext cx="3905049" cy="212051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Arial Black" pitchFamily="34" charset="0"/>
              </a:rPr>
              <a:t>Check It Out!</a:t>
            </a:r>
            <a:r>
              <a:rPr lang="en-US" altLang="en-US">
                <a:solidFill>
                  <a:srgbClr val="006699"/>
                </a:solidFill>
                <a:latin typeface="Arial Black" pitchFamily="34" charset="0"/>
              </a:rPr>
              <a:t> Example 3 </a:t>
            </a:r>
            <a:endParaRPr lang="en-US" altLang="en-US" sz="2600">
              <a:solidFill>
                <a:schemeClr val="accent2"/>
              </a:solidFill>
              <a:latin typeface="Arial MT Bl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04800" y="609600"/>
            <a:ext cx="85344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/>
              <a:t>Determine if the conjecture is valid by the Law of Syllogism.</a:t>
            </a:r>
          </a:p>
          <a:p>
            <a:pPr>
              <a:spcBef>
                <a:spcPct val="50000"/>
              </a:spcBef>
            </a:pPr>
            <a:r>
              <a:rPr lang="en-US" sz="2000" b="1" dirty="0"/>
              <a:t>Given: If an animal is a dog, then it is a mammal.  If an animal is a mammal, then it has hair. </a:t>
            </a:r>
          </a:p>
          <a:p>
            <a:pPr>
              <a:spcBef>
                <a:spcPct val="50000"/>
              </a:spcBef>
            </a:pPr>
            <a:r>
              <a:rPr lang="en-US" sz="2000" b="1" dirty="0"/>
              <a:t>Conjecture: If an animal is a dog, then it has hair.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8400"/>
            <a:ext cx="4762500" cy="2933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100" y="2667000"/>
            <a:ext cx="3232318" cy="214726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201125" y="609600"/>
            <a:ext cx="53620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/>
              <a:t>Let </a:t>
            </a:r>
            <a:r>
              <a:rPr lang="en-US" sz="2200" b="1" i="1" dirty="0">
                <a:solidFill>
                  <a:srgbClr val="008000"/>
                </a:solidFill>
              </a:rPr>
              <a:t>p</a:t>
            </a:r>
            <a:r>
              <a:rPr lang="en-US" sz="2200" dirty="0"/>
              <a:t>, </a:t>
            </a:r>
            <a:r>
              <a:rPr lang="en-US" sz="2200" b="1" i="1" dirty="0">
                <a:solidFill>
                  <a:srgbClr val="0000FF"/>
                </a:solidFill>
              </a:rPr>
              <a:t>q</a:t>
            </a:r>
            <a:r>
              <a:rPr lang="en-US" sz="2200" dirty="0"/>
              <a:t>, and </a:t>
            </a:r>
            <a:r>
              <a:rPr lang="en-US" sz="2200" b="1" i="1" dirty="0">
                <a:solidFill>
                  <a:srgbClr val="FF0000"/>
                </a:solidFill>
              </a:rPr>
              <a:t>r</a:t>
            </a:r>
            <a:r>
              <a:rPr lang="en-US" sz="2200" dirty="0"/>
              <a:t> represent the following.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201125" y="1741203"/>
            <a:ext cx="410937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i="1" dirty="0">
                <a:solidFill>
                  <a:srgbClr val="0000FF"/>
                </a:solidFill>
              </a:rPr>
              <a:t>q</a:t>
            </a:r>
            <a:r>
              <a:rPr lang="en-US" sz="2200" b="1" dirty="0">
                <a:solidFill>
                  <a:srgbClr val="0000FF"/>
                </a:solidFill>
              </a:rPr>
              <a:t>: An animal is a mammal.</a:t>
            </a: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201125" y="2280669"/>
            <a:ext cx="345937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i="1" dirty="0">
                <a:solidFill>
                  <a:srgbClr val="FF0000"/>
                </a:solidFill>
              </a:rPr>
              <a:t>r</a:t>
            </a:r>
            <a:r>
              <a:rPr lang="en-US" sz="2200" b="1" dirty="0">
                <a:solidFill>
                  <a:srgbClr val="FF0000"/>
                </a:solidFill>
              </a:rPr>
              <a:t>: An animal has hair.</a:t>
            </a: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201125" y="1240040"/>
            <a:ext cx="33336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i="1" dirty="0">
                <a:solidFill>
                  <a:srgbClr val="008000"/>
                </a:solidFill>
              </a:rPr>
              <a:t>p</a:t>
            </a:r>
            <a:r>
              <a:rPr lang="en-US" sz="2200" b="1" dirty="0">
                <a:solidFill>
                  <a:srgbClr val="008000"/>
                </a:solidFill>
              </a:rPr>
              <a:t>: An animal is a dog.</a:t>
            </a:r>
          </a:p>
        </p:txBody>
      </p:sp>
      <p:sp>
        <p:nvSpPr>
          <p:cNvPr id="24582" name="Text Box 8"/>
          <p:cNvSpPr txBox="1">
            <a:spLocks noChangeArrowheads="1"/>
          </p:cNvSpPr>
          <p:nvPr/>
        </p:nvSpPr>
        <p:spPr bwMode="auto">
          <a:xfrm>
            <a:off x="-3412" y="1137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Arial Black" pitchFamily="34" charset="0"/>
              </a:rPr>
              <a:t>Check It Out!</a:t>
            </a:r>
            <a:r>
              <a:rPr lang="en-US" altLang="en-US">
                <a:solidFill>
                  <a:srgbClr val="006699"/>
                </a:solidFill>
                <a:latin typeface="Arial Black" pitchFamily="34" charset="0"/>
              </a:rPr>
              <a:t> Example 3 Continued </a:t>
            </a:r>
            <a:endParaRPr lang="en-US" altLang="en-US" sz="2600">
              <a:solidFill>
                <a:schemeClr val="accent2"/>
              </a:solidFill>
              <a:latin typeface="Arial MT Bl" charset="0"/>
            </a:endParaRPr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5862" y="2960688"/>
            <a:ext cx="519053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lvl="1">
              <a:spcBef>
                <a:spcPts val="300"/>
              </a:spcBef>
              <a:spcAft>
                <a:spcPts val="300"/>
              </a:spcAft>
            </a:pPr>
            <a:r>
              <a:rPr lang="en-US" sz="2200" dirty="0"/>
              <a:t>You are given that </a:t>
            </a:r>
            <a:r>
              <a:rPr lang="en-US" sz="2200" b="1" i="1" dirty="0">
                <a:solidFill>
                  <a:srgbClr val="008000"/>
                </a:solidFill>
              </a:rPr>
              <a:t>p</a:t>
            </a:r>
            <a:r>
              <a:rPr lang="en-US" sz="2200" dirty="0"/>
              <a:t> </a:t>
            </a:r>
            <a:r>
              <a:rPr lang="en-US" sz="2200" b="1" dirty="0">
                <a:latin typeface="Arial" charset="0"/>
                <a:sym typeface="Symbol" pitchFamily="18" charset="2"/>
              </a:rPr>
              <a:t></a:t>
            </a:r>
            <a:r>
              <a:rPr lang="en-US" sz="2200" dirty="0"/>
              <a:t> </a:t>
            </a:r>
            <a:r>
              <a:rPr lang="en-US" sz="2200" b="1" i="1" dirty="0">
                <a:solidFill>
                  <a:srgbClr val="0000FF"/>
                </a:solidFill>
              </a:rPr>
              <a:t>q</a:t>
            </a:r>
            <a:r>
              <a:rPr lang="en-US" sz="2200" dirty="0"/>
              <a:t> and </a:t>
            </a:r>
            <a:r>
              <a:rPr lang="en-US" sz="2200" b="1" i="1" dirty="0">
                <a:solidFill>
                  <a:srgbClr val="0000FF"/>
                </a:solidFill>
              </a:rPr>
              <a:t>q</a:t>
            </a:r>
            <a:r>
              <a:rPr lang="en-US" sz="2200" dirty="0"/>
              <a:t> </a:t>
            </a:r>
            <a:r>
              <a:rPr lang="en-US" sz="2200" b="1" dirty="0">
                <a:latin typeface="Arial" charset="0"/>
                <a:sym typeface="Symbol" pitchFamily="18" charset="2"/>
              </a:rPr>
              <a:t></a:t>
            </a:r>
            <a:r>
              <a:rPr lang="en-US" sz="2200" dirty="0"/>
              <a:t> </a:t>
            </a:r>
            <a:r>
              <a:rPr lang="en-US" sz="2200" b="1" i="1" dirty="0">
                <a:solidFill>
                  <a:srgbClr val="FF0000"/>
                </a:solidFill>
              </a:rPr>
              <a:t>r</a:t>
            </a:r>
            <a:r>
              <a:rPr lang="en-US" sz="2200" dirty="0"/>
              <a:t>.</a:t>
            </a:r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107462" y="3552825"/>
            <a:ext cx="843621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/>
              <a:t>Since </a:t>
            </a:r>
            <a:r>
              <a:rPr lang="en-US" sz="2200" b="1" i="1" dirty="0">
                <a:solidFill>
                  <a:srgbClr val="0000FF"/>
                </a:solidFill>
              </a:rPr>
              <a:t>q</a:t>
            </a:r>
            <a:r>
              <a:rPr lang="en-US" sz="2200" dirty="0"/>
              <a:t> is the conclusion of the first conditional and the hypothesis of the first conditional, you can conclude that </a:t>
            </a:r>
            <a:r>
              <a:rPr lang="en-US" sz="2200" b="1" i="1" dirty="0">
                <a:solidFill>
                  <a:srgbClr val="008000"/>
                </a:solidFill>
              </a:rPr>
              <a:t>p</a:t>
            </a:r>
            <a:r>
              <a:rPr lang="en-US" sz="2200" dirty="0"/>
              <a:t> </a:t>
            </a:r>
            <a:r>
              <a:rPr lang="en-US" sz="2200" b="1" dirty="0">
                <a:latin typeface="Arial" charset="0"/>
                <a:sym typeface="Symbol" pitchFamily="18" charset="2"/>
              </a:rPr>
              <a:t></a:t>
            </a:r>
            <a:r>
              <a:rPr lang="en-US" sz="2200" dirty="0"/>
              <a:t> </a:t>
            </a:r>
            <a:r>
              <a:rPr lang="en-US" sz="2200" b="1" i="1" dirty="0">
                <a:solidFill>
                  <a:srgbClr val="FF0000"/>
                </a:solidFill>
              </a:rPr>
              <a:t>r</a:t>
            </a:r>
            <a:r>
              <a:rPr lang="en-US" sz="2200" dirty="0"/>
              <a:t>. The conjecture is valid by Law of Syllogism.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/>
      <p:bldP spid="63492" grpId="0"/>
      <p:bldP spid="63493" grpId="0"/>
      <p:bldP spid="63494" grpId="0"/>
      <p:bldP spid="63497" grpId="0"/>
      <p:bldP spid="6349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0" y="1933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Arial Black" pitchFamily="34" charset="0"/>
              </a:rPr>
              <a:t>Check It Out!</a:t>
            </a:r>
            <a:r>
              <a:rPr lang="en-US" altLang="en-US">
                <a:solidFill>
                  <a:srgbClr val="006699"/>
                </a:solidFill>
                <a:latin typeface="Arial Black" pitchFamily="34" charset="0"/>
              </a:rPr>
              <a:t> Example 4 </a:t>
            </a:r>
            <a:endParaRPr lang="en-US" altLang="en-US" sz="2600">
              <a:solidFill>
                <a:schemeClr val="accent2"/>
              </a:solidFill>
              <a:latin typeface="Arial MT Bl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04800" y="531905"/>
            <a:ext cx="8534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Draw a conclusion from the given information.</a:t>
            </a:r>
          </a:p>
          <a:p>
            <a:pPr>
              <a:spcBef>
                <a:spcPct val="50000"/>
              </a:spcBef>
            </a:pPr>
            <a:r>
              <a:rPr lang="en-US" sz="2400" b="1" dirty="0"/>
              <a:t>Given: If a polygon is a triangle, then it has three sides.</a:t>
            </a:r>
          </a:p>
          <a:p>
            <a:pPr>
              <a:spcBef>
                <a:spcPct val="50000"/>
              </a:spcBef>
            </a:pPr>
            <a:r>
              <a:rPr lang="en-US" sz="2400" b="1" dirty="0"/>
              <a:t>If a polygon has three sides, then it is not a quadrilateral. Polygon </a:t>
            </a:r>
            <a:r>
              <a:rPr lang="en-US" sz="2400" b="1" i="1" dirty="0"/>
              <a:t>P</a:t>
            </a:r>
            <a:r>
              <a:rPr lang="en-US" sz="2400" b="1" dirty="0"/>
              <a:t> is a triangle.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28246" y="2958213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/>
              <a:t>Conclusion: Polygon </a:t>
            </a:r>
            <a:r>
              <a:rPr lang="en-US" sz="2400" i="1" dirty="0"/>
              <a:t>P</a:t>
            </a:r>
            <a:r>
              <a:rPr lang="en-US" sz="2400" dirty="0"/>
              <a:t> is not a quadrilateral.</a:t>
            </a:r>
          </a:p>
        </p:txBody>
      </p:sp>
      <p:sp>
        <p:nvSpPr>
          <p:cNvPr id="3" name="Isosceles Triangle 2"/>
          <p:cNvSpPr/>
          <p:nvPr/>
        </p:nvSpPr>
        <p:spPr>
          <a:xfrm>
            <a:off x="838200" y="3962400"/>
            <a:ext cx="2895600" cy="1676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/>
          <p:cNvSpPr/>
          <p:nvPr/>
        </p:nvSpPr>
        <p:spPr>
          <a:xfrm>
            <a:off x="5105400" y="4172305"/>
            <a:ext cx="2286000" cy="1736441"/>
          </a:xfrm>
          <a:prstGeom prst="parallelogram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Summing Junction 4"/>
          <p:cNvSpPr/>
          <p:nvPr/>
        </p:nvSpPr>
        <p:spPr>
          <a:xfrm>
            <a:off x="4781550" y="3610708"/>
            <a:ext cx="2933700" cy="2933700"/>
          </a:xfrm>
          <a:prstGeom prst="flowChartSummingJunction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0" y="3298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400" b="1" u="sng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Lesson Quiz: Part I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260548" y="453241"/>
            <a:ext cx="79248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  <a:tabLst>
                <a:tab pos="398463" algn="l"/>
              </a:tabLst>
            </a:pPr>
            <a:r>
              <a:rPr lang="en-US" altLang="en-US" sz="2400" b="1" dirty="0"/>
              <a:t>Is the conclusion a result of inductive or deductive reasoning?</a:t>
            </a:r>
            <a:endParaRPr lang="en-US" sz="2400" dirty="0"/>
          </a:p>
          <a:p>
            <a:pPr marL="342900" indent="-342900" eaLnBrk="0" hangingPunct="0">
              <a:lnSpc>
                <a:spcPct val="125000"/>
              </a:lnSpc>
              <a:spcBef>
                <a:spcPct val="50000"/>
              </a:spcBef>
              <a:buAutoNum type="arabicPeriod"/>
              <a:tabLst>
                <a:tab pos="398463" algn="l"/>
              </a:tabLst>
            </a:pPr>
            <a:r>
              <a:rPr lang="en-US" sz="2400" dirty="0"/>
              <a:t>At Owings Mills High School, students must pass Geometry before they can graduate.                                                                                                    Emily graduated, so she must have passed Geometry. 		</a:t>
            </a:r>
          </a:p>
          <a:p>
            <a:pPr eaLnBrk="0" hangingPunct="0">
              <a:spcBef>
                <a:spcPct val="50000"/>
              </a:spcBef>
              <a:tabLst>
                <a:tab pos="398463" algn="l"/>
              </a:tabLst>
            </a:pPr>
            <a:r>
              <a:rPr lang="en-US" sz="2400" dirty="0">
                <a:latin typeface="Arial" charset="0"/>
              </a:rPr>
              <a:t> </a:t>
            </a:r>
          </a:p>
          <a:p>
            <a:pPr eaLnBrk="0" hangingPunct="0">
              <a:spcBef>
                <a:spcPct val="50000"/>
              </a:spcBef>
              <a:tabLst>
                <a:tab pos="398463" algn="l"/>
              </a:tabLst>
            </a:pPr>
            <a:endParaRPr lang="en-US" sz="2400" dirty="0">
              <a:latin typeface="Arial" charset="0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667000" y="30480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FF3300"/>
                </a:solidFill>
              </a:rPr>
              <a:t>deductive reasoning</a:t>
            </a:r>
            <a:endParaRPr lang="en-US" sz="2400" dirty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727" y="4124048"/>
            <a:ext cx="3574273" cy="23219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7" y="4083781"/>
            <a:ext cx="3537148" cy="2362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276367" y="838200"/>
            <a:ext cx="7924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 dirty="0"/>
              <a:t>Determine the conjecture is valid.  </a:t>
            </a:r>
            <a:endParaRPr lang="en-US" sz="2400" dirty="0"/>
          </a:p>
          <a:p>
            <a:pPr eaLnBrk="0" hangingPunct="0">
              <a:spcBef>
                <a:spcPct val="50000"/>
              </a:spcBef>
            </a:pPr>
            <a:endParaRPr lang="en-US" sz="2400" dirty="0">
              <a:latin typeface="Arial" charset="0"/>
            </a:endParaRPr>
          </a:p>
        </p:txBody>
      </p:sp>
      <p:sp>
        <p:nvSpPr>
          <p:cNvPr id="28676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400" b="1" u="sng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Lesson Quiz: Part II</a:t>
            </a:r>
          </a:p>
        </p:txBody>
      </p:sp>
      <p:sp>
        <p:nvSpPr>
          <p:cNvPr id="28677" name="Text Box 8"/>
          <p:cNvSpPr txBox="1">
            <a:spLocks noChangeArrowheads="1"/>
          </p:cNvSpPr>
          <p:nvPr/>
        </p:nvSpPr>
        <p:spPr bwMode="auto">
          <a:xfrm>
            <a:off x="276367" y="1600200"/>
            <a:ext cx="8305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/>
              <a:t>2.</a:t>
            </a:r>
            <a:r>
              <a:rPr lang="en-US" sz="2400" dirty="0"/>
              <a:t> Given: If an American citizen is at least 18 years old, then he or she is eligible to vote. Anna is a 20-year-old American citizen.</a:t>
            </a:r>
          </a:p>
          <a:p>
            <a:endParaRPr lang="en-US" sz="2400" dirty="0"/>
          </a:p>
          <a:p>
            <a:r>
              <a:rPr lang="en-US" sz="2400" dirty="0"/>
              <a:t>Conjecture: Anna is eligible to vote.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6096000" y="3063331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FF3300"/>
                </a:solidFill>
              </a:rPr>
              <a:t>valid</a:t>
            </a:r>
            <a:endParaRPr lang="en-US" sz="2400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1219200"/>
            <a:ext cx="6172200" cy="2057400"/>
          </a:xfrm>
        </p:spPr>
        <p:txBody>
          <a:bodyPr/>
          <a:lstStyle/>
          <a:p>
            <a:r>
              <a:rPr lang="en-US" sz="4000" dirty="0">
                <a:solidFill>
                  <a:srgbClr val="00B0F0"/>
                </a:solidFill>
              </a:rPr>
              <a:t>Unit C</a:t>
            </a:r>
            <a:r>
              <a:rPr lang="en-US" dirty="0">
                <a:solidFill>
                  <a:srgbClr val="00B0F0"/>
                </a:solidFill>
              </a:rPr>
              <a:t> </a:t>
            </a:r>
            <a:br>
              <a:rPr lang="en-US" dirty="0"/>
            </a:br>
            <a:br>
              <a:rPr lang="en-US" dirty="0"/>
            </a:br>
            <a:r>
              <a:rPr lang="en-US" sz="4000" dirty="0">
                <a:solidFill>
                  <a:srgbClr val="FF0000"/>
                </a:solidFill>
              </a:rPr>
              <a:t>Deductive Reasoning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3733800"/>
            <a:ext cx="6172200" cy="1371600"/>
          </a:xfrm>
        </p:spPr>
        <p:txBody>
          <a:bodyPr>
            <a:normAutofit/>
          </a:bodyPr>
          <a:lstStyle/>
          <a:p>
            <a:pPr algn="ctr"/>
            <a:r>
              <a:rPr lang="en-US" sz="2800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Geometry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" y="11907"/>
            <a:ext cx="7467600" cy="487362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Monty Python Logic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-38100" y="381000"/>
            <a:ext cx="7467600" cy="4873752"/>
          </a:xfrm>
        </p:spPr>
        <p:txBody>
          <a:bodyPr/>
          <a:lstStyle/>
          <a:p>
            <a:r>
              <a:rPr lang="en-US" dirty="0">
                <a:hlinkClick r:id="rId3"/>
              </a:rPr>
              <a:t>SHE’S A WITCH!!!</a:t>
            </a:r>
            <a:endParaRPr lang="en-US" dirty="0"/>
          </a:p>
        </p:txBody>
      </p:sp>
      <p:pic>
        <p:nvPicPr>
          <p:cNvPr id="3" name="zrzMhU_4m-g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4795" y="990600"/>
            <a:ext cx="9052361" cy="541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663" y="28179"/>
            <a:ext cx="960269" cy="8856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60357"/>
            <a:ext cx="1357313" cy="8897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0357"/>
            <a:ext cx="1028700" cy="87782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202"/>
            <a:ext cx="7467600" cy="715962"/>
          </a:xfrm>
        </p:spPr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Vocabulary</a:t>
            </a:r>
          </a:p>
        </p:txBody>
      </p:sp>
      <p:sp>
        <p:nvSpPr>
          <p:cNvPr id="4" name="Text Box 49"/>
          <p:cNvSpPr txBox="1">
            <a:spLocks noGrp="1" noChangeArrowheads="1"/>
          </p:cNvSpPr>
          <p:nvPr>
            <p:ph sz="quarter" idx="1"/>
          </p:nvPr>
        </p:nvSpPr>
        <p:spPr bwMode="auto">
          <a:xfrm>
            <a:off x="228600" y="727164"/>
            <a:ext cx="8534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/>
              <a:t>Deductive reasoning</a:t>
            </a:r>
            <a:r>
              <a:rPr lang="en-US" sz="2800" dirty="0"/>
              <a:t> is the process of using logic to draw conclusions from given facts, definitions, and properties.</a:t>
            </a:r>
          </a:p>
          <a:p>
            <a:pPr>
              <a:spcBef>
                <a:spcPct val="50000"/>
              </a:spcBef>
            </a:pPr>
            <a:endParaRPr lang="en-US" sz="2800" dirty="0"/>
          </a:p>
          <a:p>
            <a:pPr>
              <a:spcBef>
                <a:spcPct val="50000"/>
              </a:spcBef>
            </a:pPr>
            <a:r>
              <a:rPr lang="en-US" sz="2800" dirty="0"/>
              <a:t>Deductive Reasoning  vs. Inductive Reasoning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800" y="3505200"/>
            <a:ext cx="2590800" cy="30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733800"/>
            <a:ext cx="3247800" cy="2224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674" y="76200"/>
            <a:ext cx="8520326" cy="640015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Laws of Detachment and Syllogism</a:t>
            </a: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242674" y="990600"/>
            <a:ext cx="8458200" cy="972194"/>
            <a:chOff x="192" y="2160"/>
            <a:chExt cx="4808" cy="556"/>
          </a:xfrm>
        </p:grpSpPr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192" y="2160"/>
              <a:ext cx="2256" cy="2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</a:rPr>
                <a:t>Law of Detachment</a:t>
              </a:r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200" y="2452"/>
              <a:ext cx="4800" cy="264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/>
                <a:t>If </a:t>
              </a:r>
              <a:r>
                <a:rPr lang="en-US" sz="2400" i="1" dirty="0"/>
                <a:t>p</a:t>
              </a:r>
              <a:r>
                <a:rPr lang="en-US" sz="2400" dirty="0"/>
                <a:t> </a:t>
              </a:r>
              <a:r>
                <a:rPr lang="en-US" sz="2400" dirty="0">
                  <a:sym typeface="Wingdings" pitchFamily="2" charset="2"/>
                </a:rPr>
                <a:t> </a:t>
              </a:r>
              <a:r>
                <a:rPr lang="en-US" sz="2400" i="1" dirty="0">
                  <a:sym typeface="Wingdings" pitchFamily="2" charset="2"/>
                </a:rPr>
                <a:t>q</a:t>
              </a:r>
              <a:r>
                <a:rPr lang="en-US" sz="2400" dirty="0">
                  <a:sym typeface="Wingdings" pitchFamily="2" charset="2"/>
                </a:rPr>
                <a:t> is a true statement and </a:t>
              </a:r>
              <a:r>
                <a:rPr lang="en-US" sz="2400" i="1" dirty="0">
                  <a:sym typeface="Wingdings" pitchFamily="2" charset="2"/>
                </a:rPr>
                <a:t>p</a:t>
              </a:r>
              <a:r>
                <a:rPr lang="en-US" sz="2400" dirty="0">
                  <a:sym typeface="Wingdings" pitchFamily="2" charset="2"/>
                </a:rPr>
                <a:t> is true, then </a:t>
              </a:r>
              <a:r>
                <a:rPr lang="en-US" sz="2400" i="1" dirty="0">
                  <a:sym typeface="Wingdings" pitchFamily="2" charset="2"/>
                </a:rPr>
                <a:t>q</a:t>
              </a:r>
              <a:r>
                <a:rPr lang="en-US" sz="2400" dirty="0">
                  <a:sym typeface="Wingdings" pitchFamily="2" charset="2"/>
                </a:rPr>
                <a:t> is true.</a:t>
              </a:r>
              <a:endParaRPr lang="en-US" sz="2400" dirty="0"/>
            </a:p>
          </p:txBody>
        </p:sp>
      </p:grp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242674" y="2336201"/>
            <a:ext cx="8458200" cy="1341138"/>
            <a:chOff x="192" y="2160"/>
            <a:chExt cx="4808" cy="767"/>
          </a:xfrm>
        </p:grpSpPr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192" y="2160"/>
              <a:ext cx="2256" cy="2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</a:rPr>
                <a:t>Law of Syllogism</a:t>
              </a: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200" y="2452"/>
              <a:ext cx="4800" cy="475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/>
                <a:t>If </a:t>
              </a:r>
              <a:r>
                <a:rPr lang="en-US" sz="2400" i="1" dirty="0"/>
                <a:t>p</a:t>
              </a:r>
              <a:r>
                <a:rPr lang="en-US" sz="2400" dirty="0"/>
                <a:t> </a:t>
              </a:r>
              <a:r>
                <a:rPr lang="en-US" sz="2400" dirty="0">
                  <a:sym typeface="Wingdings" pitchFamily="2" charset="2"/>
                </a:rPr>
                <a:t> </a:t>
              </a:r>
              <a:r>
                <a:rPr lang="en-US" sz="2400" i="1" dirty="0">
                  <a:sym typeface="Wingdings" pitchFamily="2" charset="2"/>
                </a:rPr>
                <a:t>q</a:t>
              </a:r>
              <a:r>
                <a:rPr lang="en-US" sz="2400" dirty="0">
                  <a:sym typeface="Wingdings" pitchFamily="2" charset="2"/>
                </a:rPr>
                <a:t> and q  </a:t>
              </a:r>
              <a:r>
                <a:rPr lang="en-US" sz="2400" i="1" dirty="0">
                  <a:sym typeface="Wingdings" pitchFamily="2" charset="2"/>
                </a:rPr>
                <a:t>r </a:t>
              </a:r>
              <a:r>
                <a:rPr lang="en-US" sz="2400" dirty="0">
                  <a:sym typeface="Wingdings" pitchFamily="2" charset="2"/>
                </a:rPr>
                <a:t>are true statements, then </a:t>
              </a:r>
              <a:r>
                <a:rPr lang="en-US" sz="2400" i="1" dirty="0">
                  <a:sym typeface="Wingdings" pitchFamily="2" charset="2"/>
                </a:rPr>
                <a:t>p  r</a:t>
              </a:r>
              <a:r>
                <a:rPr lang="en-US" sz="2400" dirty="0">
                  <a:sym typeface="Wingdings" pitchFamily="2" charset="2"/>
                </a:rPr>
                <a:t> is a true statement.</a:t>
              </a:r>
              <a:endParaRPr lang="en-US" sz="2400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038600"/>
            <a:ext cx="2988782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467600" cy="639762"/>
          </a:xfrm>
        </p:spPr>
        <p:txBody>
          <a:bodyPr/>
          <a:lstStyle/>
          <a:p>
            <a:r>
              <a:rPr lang="en-US" dirty="0"/>
              <a:t>Direct TV Law of Syllogism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43" y="6098842"/>
            <a:ext cx="644857" cy="644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789" y="6098842"/>
            <a:ext cx="644857" cy="6448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285" y="6098842"/>
            <a:ext cx="644858" cy="6448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091" y="6098842"/>
            <a:ext cx="644857" cy="6448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587" y="6098842"/>
            <a:ext cx="644857" cy="644857"/>
          </a:xfrm>
          <a:prstGeom prst="rect">
            <a:avLst/>
          </a:prstGeom>
        </p:spPr>
      </p:pic>
      <p:pic>
        <p:nvPicPr>
          <p:cNvPr id="12" name="Online Media 11" title="DIRECT TV: &quot;Get Rid Of Cable&quot; - The Full Compilation">
            <a:hlinkClick r:id="" action="ppaction://media"/>
            <a:extLst>
              <a:ext uri="{FF2B5EF4-FFF2-40B4-BE49-F238E27FC236}">
                <a16:creationId xmlns:a16="http://schemas.microsoft.com/office/drawing/2014/main" id="{603FF533-0D4C-4A0E-BC21-8488FA2E7AE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85800" y="533400"/>
            <a:ext cx="7279411" cy="5459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87362"/>
          </a:xfrm>
        </p:spPr>
        <p:txBody>
          <a:bodyPr>
            <a:normAutofit fontScale="90000"/>
          </a:bodyPr>
          <a:lstStyle/>
          <a:p>
            <a:r>
              <a:rPr lang="en-US" dirty="0"/>
              <a:t>Inductive VS Deductive</a:t>
            </a: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152400"/>
            <a:ext cx="9753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362200" y="2057400"/>
            <a:ext cx="411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362200" y="3276600"/>
            <a:ext cx="411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43000" y="3733800"/>
            <a:ext cx="76200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298930"/>
            <a:ext cx="3886200" cy="18732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425" y="3920109"/>
            <a:ext cx="2514600" cy="1994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46" y="3860800"/>
            <a:ext cx="2997200" cy="29972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44147"/>
            <a:ext cx="4419600" cy="6496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78797" y="0"/>
            <a:ext cx="33265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Example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19200"/>
            <a:ext cx="2705100" cy="12876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808" y="2106747"/>
            <a:ext cx="1848615" cy="2571750"/>
          </a:xfrm>
          <a:prstGeom prst="rect">
            <a:avLst/>
          </a:prstGeom>
          <a:effectLst>
            <a:outerShdw blurRad="50800" dist="50800" dir="5400000" algn="ctr" rotWithShape="0">
              <a:srgbClr val="00B050"/>
            </a:outerShdw>
          </a:effectLst>
          <a:scene3d>
            <a:camera prst="orthographicFront"/>
            <a:lightRig rig="threePt" dir="t"/>
          </a:scene3d>
          <a:sp3d extrusionH="76200" contourW="12700">
            <a:bevelT prst="relaxedInset"/>
            <a:extrusionClr>
              <a:srgbClr val="00B050"/>
            </a:extrusionClr>
            <a:contourClr>
              <a:srgbClr val="00B050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15036" y="564915"/>
            <a:ext cx="82375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 dirty="0"/>
              <a:t>Determine if the conjecture is valid by the Law of Detachment.</a:t>
            </a:r>
            <a:endParaRPr lang="en-US" altLang="en-US" sz="2400" dirty="0">
              <a:latin typeface="Times" pitchFamily="18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0236" y="40079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dirty="0">
                <a:solidFill>
                  <a:srgbClr val="006699"/>
                </a:solidFill>
                <a:latin typeface="Arial Black" pitchFamily="34" charset="0"/>
              </a:rPr>
              <a:t>Example 1: Verifying Conjectures by Using the Law of Detachment</a:t>
            </a:r>
            <a:endParaRPr lang="en-US" altLang="en-US" sz="2600" dirty="0">
              <a:solidFill>
                <a:schemeClr val="accent2"/>
              </a:solidFill>
              <a:latin typeface="Arial MT Bl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15036" y="1622497"/>
            <a:ext cx="85344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Given: In the World Series, if a team wins four games, then the team wins the series. The Philadelphia Phillies won four games in the 2008 World Series.</a:t>
            </a:r>
          </a:p>
          <a:p>
            <a:pPr>
              <a:spcBef>
                <a:spcPct val="50000"/>
              </a:spcBef>
            </a:pPr>
            <a:r>
              <a:rPr lang="en-US" sz="2400" b="1" dirty="0"/>
              <a:t>Conjecture: The Phillies won the 2008 World Series.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63881"/>
            <a:ext cx="2820741" cy="14687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972740"/>
            <a:ext cx="2855938" cy="2717919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869</TotalTime>
  <Words>591</Words>
  <Application>Microsoft Office PowerPoint</Application>
  <PresentationFormat>On-screen Show (4:3)</PresentationFormat>
  <Paragraphs>61</Paragraphs>
  <Slides>15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Arial Black</vt:lpstr>
      <vt:lpstr>Arial MT Bl</vt:lpstr>
      <vt:lpstr>Calibri</vt:lpstr>
      <vt:lpstr>Century Schoolbook</vt:lpstr>
      <vt:lpstr>Times</vt:lpstr>
      <vt:lpstr>Wingdings</vt:lpstr>
      <vt:lpstr>Wingdings 2</vt:lpstr>
      <vt:lpstr>Oriel</vt:lpstr>
      <vt:lpstr>Drill:   Monday, 10/25</vt:lpstr>
      <vt:lpstr>Unit C   Deductive Reasoning</vt:lpstr>
      <vt:lpstr>Monty Python Logic</vt:lpstr>
      <vt:lpstr>Vocabulary</vt:lpstr>
      <vt:lpstr>Laws of Detachment and Syllogism</vt:lpstr>
      <vt:lpstr>Direct TV Law of Syllogism</vt:lpstr>
      <vt:lpstr>Inductive VS Deductive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C3</dc:title>
  <dc:creator>Megan</dc:creator>
  <cp:lastModifiedBy>Calise, Anthony J.</cp:lastModifiedBy>
  <cp:revision>51</cp:revision>
  <dcterms:created xsi:type="dcterms:W3CDTF">2010-10-20T23:15:54Z</dcterms:created>
  <dcterms:modified xsi:type="dcterms:W3CDTF">2021-10-25T14:39:48Z</dcterms:modified>
</cp:coreProperties>
</file>