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310" r:id="rId2"/>
    <p:sldId id="311" r:id="rId3"/>
    <p:sldId id="267" r:id="rId4"/>
    <p:sldId id="313" r:id="rId5"/>
    <p:sldId id="314" r:id="rId6"/>
    <p:sldId id="312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6" r:id="rId15"/>
    <p:sldId id="275" r:id="rId16"/>
    <p:sldId id="277" r:id="rId17"/>
    <p:sldId id="278" r:id="rId18"/>
    <p:sldId id="279" r:id="rId19"/>
    <p:sldId id="316" r:id="rId20"/>
    <p:sldId id="317" r:id="rId21"/>
    <p:sldId id="315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319" r:id="rId34"/>
    <p:sldId id="318" r:id="rId35"/>
    <p:sldId id="291" r:id="rId36"/>
    <p:sldId id="292" r:id="rId37"/>
    <p:sldId id="293" r:id="rId38"/>
    <p:sldId id="294" r:id="rId39"/>
    <p:sldId id="295" r:id="rId40"/>
  </p:sldIdLst>
  <p:sldSz cx="9144000" cy="6858000" type="screen4x3"/>
  <p:notesSz cx="6858000" cy="9144000"/>
  <p:custDataLst>
    <p:tags r:id="rId4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88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29" autoAdjust="0"/>
  </p:normalViewPr>
  <p:slideViewPr>
    <p:cSldViewPr showGuides="1">
      <p:cViewPr varScale="1">
        <p:scale>
          <a:sx n="111" d="100"/>
          <a:sy n="111" d="100"/>
        </p:scale>
        <p:origin x="1512" y="102"/>
      </p:cViewPr>
      <p:guideLst>
        <p:guide pos="2880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198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88EAF-6ECA-4616-85EF-35AA19C641F3}" type="datetimeFigureOut">
              <a:rPr lang="en-US"/>
              <a:t>7/3/2020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912AB-2776-42F2-A957-313FC7EFEDB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en-US"/>
              <a:t>7/3/2020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9118" y="1828800"/>
            <a:ext cx="6173808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9118" y="4800600"/>
            <a:ext cx="6173808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7/3/2020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596" y="381001"/>
            <a:ext cx="1143298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2107" y="381001"/>
            <a:ext cx="5544993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7/3/2020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7/3/2020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918" y="2514600"/>
            <a:ext cx="6520997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9118" y="5410201"/>
            <a:ext cx="6517197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7/3/2020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8880" y="1905001"/>
            <a:ext cx="3315563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3104" y="1905001"/>
            <a:ext cx="3315563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7/3/2020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6" y="1905000"/>
            <a:ext cx="3313277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2106" y="2743201"/>
            <a:ext cx="3313277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88617" y="1905000"/>
            <a:ext cx="3313277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8617" y="2743201"/>
            <a:ext cx="3313277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7/3/2020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7/3/2020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7/3/2020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910" y="1905000"/>
            <a:ext cx="2698158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9118" y="4648200"/>
            <a:ext cx="268674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4528" y="685800"/>
            <a:ext cx="4801850" cy="533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7/3/2020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910" y="1905000"/>
            <a:ext cx="2698158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9118" y="4648200"/>
            <a:ext cx="268674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3714528" y="685800"/>
            <a:ext cx="4801850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7/3/2020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2108" y="381000"/>
            <a:ext cx="6859787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7" y="1904999"/>
            <a:ext cx="6852578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2107" y="6400800"/>
            <a:ext cx="4916180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1424" y="6400800"/>
            <a:ext cx="1087325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41C87-7AD9-4845-A077-840E4A0F3F06}" type="datetimeFigureOut">
              <a:rPr lang="en-US" smtClean="0"/>
              <a:pPr/>
              <a:t>7/3/2020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3078" y="6400800"/>
            <a:ext cx="628815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228600" y="3930072"/>
            <a:ext cx="3810000" cy="1600200"/>
          </a:xfrm>
        </p:spPr>
        <p:txBody>
          <a:bodyPr/>
          <a:lstStyle/>
          <a:p>
            <a:r>
              <a:rPr lang="it-IT" b="1" dirty="0">
                <a:solidFill>
                  <a:schemeClr val="bg1"/>
                </a:solidFill>
              </a:rPr>
              <a:t>Section </a:t>
            </a:r>
            <a:r>
              <a:rPr lang="en-US" b="1" dirty="0">
                <a:solidFill>
                  <a:schemeClr val="bg1"/>
                </a:solidFill>
              </a:rPr>
              <a:t>2.2</a:t>
            </a:r>
          </a:p>
          <a:p>
            <a:r>
              <a:rPr lang="en-US" b="1" dirty="0">
                <a:solidFill>
                  <a:schemeClr val="bg1"/>
                </a:solidFill>
              </a:rPr>
              <a:t>The derivative as a function; differentiability</a:t>
            </a:r>
            <a:endParaRPr lang="it-IT" b="1" dirty="0">
              <a:solidFill>
                <a:schemeClr val="bg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B4A1EDC-4785-4747-8B4E-D29A94BE16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408" y="5686425"/>
            <a:ext cx="3486150" cy="866775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AECFD99-B3A5-4A5B-BD41-D36D02F3A69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7" t="15759" r="1837" b="3417"/>
          <a:stretch/>
        </p:blipFill>
        <p:spPr>
          <a:xfrm>
            <a:off x="3810000" y="990600"/>
            <a:ext cx="5334000" cy="5878945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52400" y="914400"/>
            <a:ext cx="5017337" cy="28956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Chapter 2: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The Derivative and Its Properties</a:t>
            </a:r>
          </a:p>
        </p:txBody>
      </p:sp>
    </p:spTree>
    <p:extLst>
      <p:ext uri="{BB962C8B-B14F-4D97-AF65-F5344CB8AC3E}">
        <p14:creationId xmlns:p14="http://schemas.microsoft.com/office/powerpoint/2010/main" val="1347205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F7B6984-820D-4947-82AE-F614E00660DF}"/>
              </a:ext>
            </a:extLst>
          </p:cNvPr>
          <p:cNvSpPr txBox="1">
            <a:spLocks/>
          </p:cNvSpPr>
          <p:nvPr/>
        </p:nvSpPr>
        <p:spPr>
          <a:xfrm>
            <a:off x="228600" y="228600"/>
            <a:ext cx="8915400" cy="9144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100" dirty="0">
                <a:solidFill>
                  <a:schemeClr val="bg1"/>
                </a:solidFill>
              </a:rPr>
              <a:t>2.2 The Derivative as a Function; Differentiability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2817D6-5175-4F5B-AC0F-86BE365923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25" y="838200"/>
            <a:ext cx="8677275" cy="158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393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F7B6984-820D-4947-82AE-F614E00660DF}"/>
              </a:ext>
            </a:extLst>
          </p:cNvPr>
          <p:cNvSpPr txBox="1">
            <a:spLocks/>
          </p:cNvSpPr>
          <p:nvPr/>
        </p:nvSpPr>
        <p:spPr>
          <a:xfrm>
            <a:off x="228600" y="228600"/>
            <a:ext cx="8915400" cy="9144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100" dirty="0">
                <a:solidFill>
                  <a:schemeClr val="bg1"/>
                </a:solidFill>
              </a:rPr>
              <a:t>2.2 The Derivative as a Function; Differentiability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2817D6-5175-4F5B-AC0F-86BE365923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25" y="838200"/>
            <a:ext cx="8677275" cy="158115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7136F3E-8EA9-4A8E-866B-8553253726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125" y="2514600"/>
            <a:ext cx="8241102" cy="4183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762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F7B6984-820D-4947-82AE-F614E00660DF}"/>
              </a:ext>
            </a:extLst>
          </p:cNvPr>
          <p:cNvSpPr txBox="1">
            <a:spLocks/>
          </p:cNvSpPr>
          <p:nvPr/>
        </p:nvSpPr>
        <p:spPr>
          <a:xfrm>
            <a:off x="228600" y="228600"/>
            <a:ext cx="8915400" cy="9144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100" dirty="0">
                <a:solidFill>
                  <a:schemeClr val="bg1"/>
                </a:solidFill>
              </a:rPr>
              <a:t>2.2 The Derivative as a Function; Differentiability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FCFEB3-CE64-4EBD-ACFF-06CB803AB8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838200"/>
            <a:ext cx="8705850" cy="138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083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F7B6984-820D-4947-82AE-F614E00660DF}"/>
              </a:ext>
            </a:extLst>
          </p:cNvPr>
          <p:cNvSpPr txBox="1">
            <a:spLocks/>
          </p:cNvSpPr>
          <p:nvPr/>
        </p:nvSpPr>
        <p:spPr>
          <a:xfrm>
            <a:off x="228600" y="228600"/>
            <a:ext cx="8915400" cy="9144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100" dirty="0">
                <a:solidFill>
                  <a:schemeClr val="bg1"/>
                </a:solidFill>
              </a:rPr>
              <a:t>2.2 The Derivative as a Function; Differentiability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FCFEB3-CE64-4EBD-ACFF-06CB803AB8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838200"/>
            <a:ext cx="8705850" cy="138112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C712227-A61D-46DC-A448-6D0AC55732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514600"/>
            <a:ext cx="7200900" cy="406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950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F7B6984-820D-4947-82AE-F614E00660DF}"/>
              </a:ext>
            </a:extLst>
          </p:cNvPr>
          <p:cNvSpPr txBox="1">
            <a:spLocks/>
          </p:cNvSpPr>
          <p:nvPr/>
        </p:nvSpPr>
        <p:spPr>
          <a:xfrm>
            <a:off x="228600" y="228600"/>
            <a:ext cx="8915400" cy="9144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100" dirty="0">
                <a:solidFill>
                  <a:schemeClr val="bg1"/>
                </a:solidFill>
              </a:rPr>
              <a:t>2.2 The Derivative as a Function; Differentiability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10E930-9C46-413D-BBFE-891E7BB31A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414" y="1173192"/>
            <a:ext cx="5638800" cy="381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FDF66D5-C57D-4732-992E-D8AD41FBD6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1678197"/>
            <a:ext cx="4143375" cy="4210050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5A894C5-0B0E-4ED2-B795-DA00B617D685}"/>
              </a:ext>
            </a:extLst>
          </p:cNvPr>
          <p:cNvCxnSpPr/>
          <p:nvPr/>
        </p:nvCxnSpPr>
        <p:spPr>
          <a:xfrm>
            <a:off x="276225" y="838200"/>
            <a:ext cx="8305800" cy="0"/>
          </a:xfrm>
          <a:prstGeom prst="line">
            <a:avLst/>
          </a:prstGeom>
          <a:ln w="57150">
            <a:solidFill>
              <a:srgbClr val="E7256F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5992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F7B6984-820D-4947-82AE-F614E00660DF}"/>
              </a:ext>
            </a:extLst>
          </p:cNvPr>
          <p:cNvSpPr txBox="1">
            <a:spLocks/>
          </p:cNvSpPr>
          <p:nvPr/>
        </p:nvSpPr>
        <p:spPr>
          <a:xfrm>
            <a:off x="228600" y="228600"/>
            <a:ext cx="8915400" cy="9144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100" dirty="0">
                <a:solidFill>
                  <a:schemeClr val="bg1"/>
                </a:solidFill>
              </a:rPr>
              <a:t>2.2 The Derivative as a Function; Differentiability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B6764C-BD69-4205-B32C-905C886BEF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038" y="914400"/>
            <a:ext cx="8696325" cy="12001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BA33A53-F49D-4F74-A753-758BE581D3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5100" y="2362200"/>
            <a:ext cx="3733800" cy="3996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431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F7B6984-820D-4947-82AE-F614E00660DF}"/>
              </a:ext>
            </a:extLst>
          </p:cNvPr>
          <p:cNvSpPr txBox="1">
            <a:spLocks/>
          </p:cNvSpPr>
          <p:nvPr/>
        </p:nvSpPr>
        <p:spPr>
          <a:xfrm>
            <a:off x="228600" y="228600"/>
            <a:ext cx="8915400" cy="9144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100" dirty="0">
                <a:solidFill>
                  <a:schemeClr val="bg1"/>
                </a:solidFill>
              </a:rPr>
              <a:t>2.2 The Derivative as a Function; Differentiability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4EB8F7F-4BFF-427C-BB49-753F3BD5F4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838200"/>
            <a:ext cx="7696200" cy="268530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8AD7DFE-1E1A-46A2-AE65-D0B1E5FEF6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3872265"/>
            <a:ext cx="2400300" cy="26621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87FEFC8-E7B4-4871-9F35-EA87DFBA27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1" y="3595335"/>
            <a:ext cx="2743200" cy="2800616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B3310EB-5DB1-4715-873C-8D0F0EDA4037}"/>
              </a:ext>
            </a:extLst>
          </p:cNvPr>
          <p:cNvCxnSpPr/>
          <p:nvPr/>
        </p:nvCxnSpPr>
        <p:spPr>
          <a:xfrm>
            <a:off x="304800" y="762000"/>
            <a:ext cx="8305800" cy="0"/>
          </a:xfrm>
          <a:prstGeom prst="line">
            <a:avLst/>
          </a:prstGeom>
          <a:ln w="57150">
            <a:solidFill>
              <a:srgbClr val="E7256F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0085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F7B6984-820D-4947-82AE-F614E00660DF}"/>
              </a:ext>
            </a:extLst>
          </p:cNvPr>
          <p:cNvSpPr txBox="1">
            <a:spLocks/>
          </p:cNvSpPr>
          <p:nvPr/>
        </p:nvSpPr>
        <p:spPr>
          <a:xfrm>
            <a:off x="228600" y="228600"/>
            <a:ext cx="8915400" cy="9144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100" dirty="0">
                <a:solidFill>
                  <a:schemeClr val="bg1"/>
                </a:solidFill>
              </a:rPr>
              <a:t>2.2 The Derivative as a Function; Differentiability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FC5C23-DA9B-475B-BB5F-044054F87F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838201"/>
            <a:ext cx="8534400" cy="114850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B9C193E-B371-4731-917D-0C56EDE6A2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1828800"/>
            <a:ext cx="2474545" cy="4954740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28F29E3-36D8-46A8-B205-66213B4BBBD7}"/>
              </a:ext>
            </a:extLst>
          </p:cNvPr>
          <p:cNvCxnSpPr/>
          <p:nvPr/>
        </p:nvCxnSpPr>
        <p:spPr>
          <a:xfrm>
            <a:off x="304800" y="762000"/>
            <a:ext cx="8305800" cy="0"/>
          </a:xfrm>
          <a:prstGeom prst="line">
            <a:avLst/>
          </a:prstGeom>
          <a:ln w="57150">
            <a:solidFill>
              <a:srgbClr val="E7256F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3333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F7B6984-820D-4947-82AE-F614E00660DF}"/>
              </a:ext>
            </a:extLst>
          </p:cNvPr>
          <p:cNvSpPr txBox="1">
            <a:spLocks/>
          </p:cNvSpPr>
          <p:nvPr/>
        </p:nvSpPr>
        <p:spPr>
          <a:xfrm>
            <a:off x="228600" y="228600"/>
            <a:ext cx="8915400" cy="9144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100" dirty="0">
                <a:solidFill>
                  <a:schemeClr val="bg1"/>
                </a:solidFill>
              </a:rPr>
              <a:t>2.2 The Derivative as a Function; Differentiability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9F95B0-F008-4B04-A65E-B82F91C7C8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914400"/>
            <a:ext cx="8724900" cy="11811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76A2EB6-2FEC-41A3-BC9A-5799F8EEB6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429" b="32321"/>
          <a:stretch/>
        </p:blipFill>
        <p:spPr>
          <a:xfrm>
            <a:off x="1524000" y="4100603"/>
            <a:ext cx="3438525" cy="233362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5A43771-2365-49D4-B58F-F6C3002C28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2493214"/>
            <a:ext cx="8105775" cy="12096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A349022-3125-4EA2-9F6E-74C03641BD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2525" y="5029200"/>
            <a:ext cx="3105150" cy="68580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47FC6B6-54B1-4BBF-894E-EA0E87168BB0}"/>
              </a:ext>
            </a:extLst>
          </p:cNvPr>
          <p:cNvCxnSpPr/>
          <p:nvPr/>
        </p:nvCxnSpPr>
        <p:spPr>
          <a:xfrm>
            <a:off x="304800" y="762000"/>
            <a:ext cx="8305800" cy="0"/>
          </a:xfrm>
          <a:prstGeom prst="line">
            <a:avLst/>
          </a:prstGeom>
          <a:ln w="57150">
            <a:solidFill>
              <a:srgbClr val="E7256F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8088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F7B6984-820D-4947-82AE-F614E00660DF}"/>
              </a:ext>
            </a:extLst>
          </p:cNvPr>
          <p:cNvSpPr txBox="1">
            <a:spLocks/>
          </p:cNvSpPr>
          <p:nvPr/>
        </p:nvSpPr>
        <p:spPr>
          <a:xfrm>
            <a:off x="228600" y="228600"/>
            <a:ext cx="8915400" cy="9144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100" dirty="0">
                <a:solidFill>
                  <a:schemeClr val="bg1"/>
                </a:solidFill>
              </a:rPr>
              <a:t>2.2 The Derivative as a Function; Differentiability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9F95B0-F008-4B04-A65E-B82F91C7C8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914400"/>
            <a:ext cx="8724900" cy="11811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7033D49-743A-432A-941B-E30AD42E58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2496089"/>
            <a:ext cx="8143875" cy="9429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BD891C4-85FA-4036-AC9A-2BBEC54FC4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3733800"/>
            <a:ext cx="3848100" cy="25050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A1AF128-04D8-4A71-BEAD-43C516A084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8275" y="4643437"/>
            <a:ext cx="3057525" cy="68580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FACE53D-1E6C-4E2C-B616-308FC8557D6A}"/>
              </a:ext>
            </a:extLst>
          </p:cNvPr>
          <p:cNvCxnSpPr/>
          <p:nvPr/>
        </p:nvCxnSpPr>
        <p:spPr>
          <a:xfrm>
            <a:off x="304800" y="762000"/>
            <a:ext cx="8305800" cy="0"/>
          </a:xfrm>
          <a:prstGeom prst="line">
            <a:avLst/>
          </a:prstGeom>
          <a:ln w="57150">
            <a:solidFill>
              <a:srgbClr val="E7256F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6236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DF42206-15F2-4A9B-8AD0-5FD93FA8751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7" t="15759" r="1837" b="3417"/>
          <a:stretch/>
        </p:blipFill>
        <p:spPr>
          <a:xfrm>
            <a:off x="3810000" y="990600"/>
            <a:ext cx="5334000" cy="5878945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C1DDC9EF-9B76-4532-B4FE-2B7F670EC42A}"/>
              </a:ext>
            </a:extLst>
          </p:cNvPr>
          <p:cNvSpPr txBox="1">
            <a:spLocks/>
          </p:cNvSpPr>
          <p:nvPr/>
        </p:nvSpPr>
        <p:spPr>
          <a:xfrm>
            <a:off x="380106" y="304800"/>
            <a:ext cx="8306694" cy="13716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US" dirty="0">
                <a:solidFill>
                  <a:schemeClr val="bg1"/>
                </a:solidFill>
              </a:rPr>
              <a:t>2.2 The Derivative as a Function; Differentiability</a:t>
            </a:r>
            <a:endParaRPr kumimoji="0" lang="en-US" sz="3600" b="0" i="0" u="none" strike="noStrike" kern="1200" cap="none" spc="10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rbel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9E42D35-B87E-4984-801E-2A3C36F28685}"/>
              </a:ext>
            </a:extLst>
          </p:cNvPr>
          <p:cNvSpPr txBox="1">
            <a:spLocks/>
          </p:cNvSpPr>
          <p:nvPr/>
        </p:nvSpPr>
        <p:spPr>
          <a:xfrm>
            <a:off x="380106" y="1524000"/>
            <a:ext cx="5258694" cy="4800600"/>
          </a:xfrm>
          <a:prstGeom prst="rect">
            <a:avLst/>
          </a:prstGeom>
        </p:spPr>
        <p:txBody>
          <a:bodyPr/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317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7250" indent="-17462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02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8074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544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Objectives:</a:t>
            </a:r>
          </a:p>
          <a:p>
            <a:r>
              <a:rPr lang="en-US" dirty="0">
                <a:solidFill>
                  <a:schemeClr val="bg1"/>
                </a:solidFill>
              </a:rPr>
              <a:t>Define the derivative function</a:t>
            </a:r>
          </a:p>
          <a:p>
            <a:r>
              <a:rPr lang="en-US" dirty="0">
                <a:solidFill>
                  <a:schemeClr val="bg1"/>
                </a:solidFill>
              </a:rPr>
              <a:t>Graph the derivative function</a:t>
            </a:r>
          </a:p>
          <a:p>
            <a:r>
              <a:rPr lang="en-US" dirty="0">
                <a:solidFill>
                  <a:schemeClr val="bg1"/>
                </a:solidFill>
              </a:rPr>
              <a:t>Identify where a function is not differentiable</a:t>
            </a:r>
          </a:p>
        </p:txBody>
      </p:sp>
    </p:spTree>
    <p:extLst>
      <p:ext uri="{BB962C8B-B14F-4D97-AF65-F5344CB8AC3E}">
        <p14:creationId xmlns:p14="http://schemas.microsoft.com/office/powerpoint/2010/main" val="1763138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F7B6984-820D-4947-82AE-F614E00660DF}"/>
              </a:ext>
            </a:extLst>
          </p:cNvPr>
          <p:cNvSpPr txBox="1">
            <a:spLocks/>
          </p:cNvSpPr>
          <p:nvPr/>
        </p:nvSpPr>
        <p:spPr>
          <a:xfrm>
            <a:off x="228600" y="228600"/>
            <a:ext cx="8915400" cy="9144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100" dirty="0">
                <a:solidFill>
                  <a:schemeClr val="bg1"/>
                </a:solidFill>
              </a:rPr>
              <a:t>2.2 The Derivative as a Function; Differentiability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9F95B0-F008-4B04-A65E-B82F91C7C8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914400"/>
            <a:ext cx="8724900" cy="11811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FC2B195-7134-46FE-9F8B-B551B03C01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987" y="2438400"/>
            <a:ext cx="8582025" cy="12287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08F62A9-C6EE-48C2-9BA9-3BB650BEA5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574" y="3886200"/>
            <a:ext cx="3781425" cy="25241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9A43A8F-146A-40E5-9E60-D2F76B44C6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5400" y="4833937"/>
            <a:ext cx="2952750" cy="62865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CE0F360-BA40-4E5E-B635-F40D7559811A}"/>
              </a:ext>
            </a:extLst>
          </p:cNvPr>
          <p:cNvCxnSpPr/>
          <p:nvPr/>
        </p:nvCxnSpPr>
        <p:spPr>
          <a:xfrm>
            <a:off x="304800" y="762000"/>
            <a:ext cx="8305800" cy="0"/>
          </a:xfrm>
          <a:prstGeom prst="line">
            <a:avLst/>
          </a:prstGeom>
          <a:ln w="57150">
            <a:solidFill>
              <a:srgbClr val="E7256F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6916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F7B6984-820D-4947-82AE-F614E00660DF}"/>
              </a:ext>
            </a:extLst>
          </p:cNvPr>
          <p:cNvSpPr txBox="1">
            <a:spLocks/>
          </p:cNvSpPr>
          <p:nvPr/>
        </p:nvSpPr>
        <p:spPr>
          <a:xfrm>
            <a:off x="228600" y="228600"/>
            <a:ext cx="8915400" cy="9144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100" dirty="0">
                <a:solidFill>
                  <a:schemeClr val="bg1"/>
                </a:solidFill>
              </a:rPr>
              <a:t>2.2 The Derivative as a Function; Differentiability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B8A16D8-3F61-48CF-B2DC-5898AB21DB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2" y="914400"/>
            <a:ext cx="8601075" cy="146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183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F7B6984-820D-4947-82AE-F614E00660DF}"/>
              </a:ext>
            </a:extLst>
          </p:cNvPr>
          <p:cNvSpPr txBox="1">
            <a:spLocks/>
          </p:cNvSpPr>
          <p:nvPr/>
        </p:nvSpPr>
        <p:spPr>
          <a:xfrm>
            <a:off x="228600" y="228600"/>
            <a:ext cx="8915400" cy="9144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100" dirty="0">
                <a:solidFill>
                  <a:schemeClr val="bg1"/>
                </a:solidFill>
              </a:rPr>
              <a:t>2.2 The Derivative as a Function; Differentiability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B8A16D8-3F61-48CF-B2DC-5898AB21DB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2" y="914400"/>
            <a:ext cx="8601075" cy="14668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373B34C-40A0-4984-B283-CE9E37251C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23" y="2895600"/>
            <a:ext cx="7953375" cy="140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357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F7B6984-820D-4947-82AE-F614E00660DF}"/>
              </a:ext>
            </a:extLst>
          </p:cNvPr>
          <p:cNvSpPr txBox="1">
            <a:spLocks/>
          </p:cNvSpPr>
          <p:nvPr/>
        </p:nvSpPr>
        <p:spPr>
          <a:xfrm>
            <a:off x="228600" y="228600"/>
            <a:ext cx="8915400" cy="9144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100" dirty="0">
                <a:solidFill>
                  <a:schemeClr val="bg1"/>
                </a:solidFill>
              </a:rPr>
              <a:t>2.2 The Derivative as a Function; Differentiability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B8A16D8-3F61-48CF-B2DC-5898AB21DB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2" y="914400"/>
            <a:ext cx="8601075" cy="14668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373B34C-40A0-4984-B283-CE9E37251CF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8231"/>
          <a:stretch/>
        </p:blipFill>
        <p:spPr>
          <a:xfrm>
            <a:off x="214223" y="2895601"/>
            <a:ext cx="7953375" cy="304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4EFC461-2B0D-4F38-9E14-DCF7D989AE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530" y="3276600"/>
            <a:ext cx="7766131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52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F7B6984-820D-4947-82AE-F614E00660DF}"/>
              </a:ext>
            </a:extLst>
          </p:cNvPr>
          <p:cNvSpPr txBox="1">
            <a:spLocks/>
          </p:cNvSpPr>
          <p:nvPr/>
        </p:nvSpPr>
        <p:spPr>
          <a:xfrm>
            <a:off x="228600" y="228600"/>
            <a:ext cx="8915400" cy="9144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100" dirty="0">
                <a:solidFill>
                  <a:schemeClr val="bg1"/>
                </a:solidFill>
              </a:rPr>
              <a:t>2.2 The Derivative as a Function; Differentiability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B8A16D8-3F61-48CF-B2DC-5898AB21DB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2" y="914400"/>
            <a:ext cx="8601075" cy="14668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373B34C-40A0-4984-B283-CE9E37251CF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8231"/>
          <a:stretch/>
        </p:blipFill>
        <p:spPr>
          <a:xfrm>
            <a:off x="214223" y="2895601"/>
            <a:ext cx="7953375" cy="304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682EAC9-F515-413A-BD79-17CD6049ED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5378" y="2895601"/>
            <a:ext cx="3873241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256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F7B6984-820D-4947-82AE-F614E00660DF}"/>
              </a:ext>
            </a:extLst>
          </p:cNvPr>
          <p:cNvSpPr txBox="1">
            <a:spLocks/>
          </p:cNvSpPr>
          <p:nvPr/>
        </p:nvSpPr>
        <p:spPr>
          <a:xfrm>
            <a:off x="228600" y="228600"/>
            <a:ext cx="8915400" cy="9144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100" dirty="0">
                <a:solidFill>
                  <a:schemeClr val="bg1"/>
                </a:solidFill>
              </a:rPr>
              <a:t>2.2 The Derivative as a Function; Differentiability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566E2A-CEDC-4F9B-B793-C23EAE99A9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838200"/>
            <a:ext cx="8582025" cy="86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739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F7B6984-820D-4947-82AE-F614E00660DF}"/>
              </a:ext>
            </a:extLst>
          </p:cNvPr>
          <p:cNvSpPr txBox="1">
            <a:spLocks/>
          </p:cNvSpPr>
          <p:nvPr/>
        </p:nvSpPr>
        <p:spPr>
          <a:xfrm>
            <a:off x="228600" y="228600"/>
            <a:ext cx="8915400" cy="9144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100" dirty="0">
                <a:solidFill>
                  <a:schemeClr val="bg1"/>
                </a:solidFill>
              </a:rPr>
              <a:t>2.2 The Derivative as a Function; Differentiability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566E2A-CEDC-4F9B-B793-C23EAE99A9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838200"/>
            <a:ext cx="8582025" cy="86677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BBD423F-4E28-45D3-B28D-BA1232554D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147438"/>
            <a:ext cx="8077200" cy="3588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670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F7B6984-820D-4947-82AE-F614E00660DF}"/>
              </a:ext>
            </a:extLst>
          </p:cNvPr>
          <p:cNvSpPr txBox="1">
            <a:spLocks/>
          </p:cNvSpPr>
          <p:nvPr/>
        </p:nvSpPr>
        <p:spPr>
          <a:xfrm>
            <a:off x="228600" y="228600"/>
            <a:ext cx="8915400" cy="9144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100" dirty="0">
                <a:solidFill>
                  <a:schemeClr val="bg1"/>
                </a:solidFill>
              </a:rPr>
              <a:t>2.2 The Derivative as a Function; Differentiability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566E2A-CEDC-4F9B-B793-C23EAE99A9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838200"/>
            <a:ext cx="8582025" cy="8667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C51D023-0321-43B4-B500-404741796F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1274" y="2057400"/>
            <a:ext cx="3876675" cy="360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111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F7B6984-820D-4947-82AE-F614E00660DF}"/>
              </a:ext>
            </a:extLst>
          </p:cNvPr>
          <p:cNvSpPr txBox="1">
            <a:spLocks/>
          </p:cNvSpPr>
          <p:nvPr/>
        </p:nvSpPr>
        <p:spPr>
          <a:xfrm>
            <a:off x="228600" y="228600"/>
            <a:ext cx="8915400" cy="9144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100" dirty="0">
                <a:solidFill>
                  <a:schemeClr val="bg1"/>
                </a:solidFill>
              </a:rPr>
              <a:t>2.2 The Derivative as a Function; Differentiability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09AC685-459F-44DC-88E4-15ACF84786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838200"/>
            <a:ext cx="8715375" cy="33623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39D8C06-64EE-49B9-830E-1FC259C4BE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3687" y="4038600"/>
            <a:ext cx="3705225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492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F7B6984-820D-4947-82AE-F614E00660DF}"/>
              </a:ext>
            </a:extLst>
          </p:cNvPr>
          <p:cNvSpPr txBox="1">
            <a:spLocks/>
          </p:cNvSpPr>
          <p:nvPr/>
        </p:nvSpPr>
        <p:spPr>
          <a:xfrm>
            <a:off x="228600" y="228600"/>
            <a:ext cx="8915400" cy="9144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100" dirty="0">
                <a:solidFill>
                  <a:schemeClr val="bg1"/>
                </a:solidFill>
              </a:rPr>
              <a:t>2.2 The Derivative as a Function; Differentiability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39D8C06-64EE-49B9-830E-1FC259C4BE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066800"/>
            <a:ext cx="3124200" cy="231303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980BDB7-DB76-479D-B246-88275F9FA0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3429000"/>
            <a:ext cx="8610600" cy="1571481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27CAF61-ED3A-4C87-8A4F-A5B2A94FC157}"/>
              </a:ext>
            </a:extLst>
          </p:cNvPr>
          <p:cNvCxnSpPr/>
          <p:nvPr/>
        </p:nvCxnSpPr>
        <p:spPr>
          <a:xfrm>
            <a:off x="304800" y="762000"/>
            <a:ext cx="8305800" cy="0"/>
          </a:xfrm>
          <a:prstGeom prst="line">
            <a:avLst/>
          </a:prstGeom>
          <a:ln w="57150">
            <a:solidFill>
              <a:srgbClr val="E7256F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6276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F7B6984-820D-4947-82AE-F614E00660DF}"/>
              </a:ext>
            </a:extLst>
          </p:cNvPr>
          <p:cNvSpPr txBox="1">
            <a:spLocks/>
          </p:cNvSpPr>
          <p:nvPr/>
        </p:nvSpPr>
        <p:spPr>
          <a:xfrm>
            <a:off x="228600" y="228600"/>
            <a:ext cx="8915400" cy="9144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100" dirty="0">
                <a:solidFill>
                  <a:schemeClr val="bg1"/>
                </a:solidFill>
              </a:rPr>
              <a:t>2.2 The Derivative as a Function; Differentiability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FC08DB0-A5F7-4B2D-92F3-341F6918D9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" y="1167442"/>
            <a:ext cx="8401050" cy="1760919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A541B8E-9553-4F97-BC45-89401481DBB7}"/>
              </a:ext>
            </a:extLst>
          </p:cNvPr>
          <p:cNvCxnSpPr/>
          <p:nvPr/>
        </p:nvCxnSpPr>
        <p:spPr>
          <a:xfrm>
            <a:off x="276225" y="838200"/>
            <a:ext cx="8305800" cy="0"/>
          </a:xfrm>
          <a:prstGeom prst="line">
            <a:avLst/>
          </a:prstGeom>
          <a:ln w="57150">
            <a:solidFill>
              <a:srgbClr val="E7256F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4720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F7B6984-820D-4947-82AE-F614E00660DF}"/>
              </a:ext>
            </a:extLst>
          </p:cNvPr>
          <p:cNvSpPr txBox="1">
            <a:spLocks/>
          </p:cNvSpPr>
          <p:nvPr/>
        </p:nvSpPr>
        <p:spPr>
          <a:xfrm>
            <a:off x="228600" y="228600"/>
            <a:ext cx="8915400" cy="9144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100" dirty="0">
                <a:solidFill>
                  <a:schemeClr val="bg1"/>
                </a:solidFill>
              </a:rPr>
              <a:t>2.2 The Derivative as a Function; Differentiability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39D8C06-64EE-49B9-830E-1FC259C4BE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129485"/>
            <a:ext cx="3124200" cy="231303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980BDB7-DB76-479D-B246-88275F9FA09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0604"/>
          <a:stretch/>
        </p:blipFill>
        <p:spPr>
          <a:xfrm>
            <a:off x="228600" y="3429001"/>
            <a:ext cx="8610600" cy="3048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5CAE648-087F-460C-A34C-40AD2F9B2C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098" y="3886200"/>
            <a:ext cx="8763000" cy="866775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A9B2C0D-2458-4A15-8FE4-6D274F20B06E}"/>
              </a:ext>
            </a:extLst>
          </p:cNvPr>
          <p:cNvCxnSpPr/>
          <p:nvPr/>
        </p:nvCxnSpPr>
        <p:spPr>
          <a:xfrm>
            <a:off x="304800" y="762000"/>
            <a:ext cx="8305800" cy="0"/>
          </a:xfrm>
          <a:prstGeom prst="line">
            <a:avLst/>
          </a:prstGeom>
          <a:ln w="57150">
            <a:solidFill>
              <a:srgbClr val="E7256F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7395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F7B6984-820D-4947-82AE-F614E00660DF}"/>
              </a:ext>
            </a:extLst>
          </p:cNvPr>
          <p:cNvSpPr txBox="1">
            <a:spLocks/>
          </p:cNvSpPr>
          <p:nvPr/>
        </p:nvSpPr>
        <p:spPr>
          <a:xfrm>
            <a:off x="228600" y="228600"/>
            <a:ext cx="8915400" cy="9144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100" dirty="0">
                <a:solidFill>
                  <a:schemeClr val="bg1"/>
                </a:solidFill>
              </a:rPr>
              <a:t>2.2 The Derivative as a Function; Differentiability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39D8C06-64EE-49B9-830E-1FC259C4BE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115967"/>
            <a:ext cx="3124200" cy="231303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980BDB7-DB76-479D-B246-88275F9FA09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0604"/>
          <a:stretch/>
        </p:blipFill>
        <p:spPr>
          <a:xfrm>
            <a:off x="228600" y="3429001"/>
            <a:ext cx="8610600" cy="304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2D21213-5F53-45F7-B2C3-DC0B2D4F20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3886200"/>
            <a:ext cx="8562975" cy="638062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579751F-2225-4D5F-9527-B9B08211F5D8}"/>
              </a:ext>
            </a:extLst>
          </p:cNvPr>
          <p:cNvCxnSpPr/>
          <p:nvPr/>
        </p:nvCxnSpPr>
        <p:spPr>
          <a:xfrm>
            <a:off x="304800" y="762000"/>
            <a:ext cx="8305800" cy="0"/>
          </a:xfrm>
          <a:prstGeom prst="line">
            <a:avLst/>
          </a:prstGeom>
          <a:ln w="57150">
            <a:solidFill>
              <a:srgbClr val="E7256F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6005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F7B6984-820D-4947-82AE-F614E00660DF}"/>
              </a:ext>
            </a:extLst>
          </p:cNvPr>
          <p:cNvSpPr txBox="1">
            <a:spLocks/>
          </p:cNvSpPr>
          <p:nvPr/>
        </p:nvSpPr>
        <p:spPr>
          <a:xfrm>
            <a:off x="228600" y="228600"/>
            <a:ext cx="8915400" cy="9144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100" dirty="0">
                <a:solidFill>
                  <a:schemeClr val="bg1"/>
                </a:solidFill>
              </a:rPr>
              <a:t>2.2 The Derivative as a Function; Differentiability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DE00B8-E079-4B1E-B14B-AF891C58D4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066800"/>
            <a:ext cx="8791575" cy="9429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51237AE-B2BA-4B0E-BCB7-E5236AB556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087" y="2460865"/>
            <a:ext cx="8505825" cy="9810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1F748F5-3356-4864-9B0A-56C586C0CB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087" y="4191000"/>
            <a:ext cx="8496300" cy="9334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D9518C4-C652-41A3-9966-F62E03C81D01}"/>
              </a:ext>
            </a:extLst>
          </p:cNvPr>
          <p:cNvCxnSpPr/>
          <p:nvPr/>
        </p:nvCxnSpPr>
        <p:spPr>
          <a:xfrm>
            <a:off x="304800" y="762000"/>
            <a:ext cx="8305800" cy="0"/>
          </a:xfrm>
          <a:prstGeom prst="line">
            <a:avLst/>
          </a:prstGeom>
          <a:ln w="57150">
            <a:solidFill>
              <a:srgbClr val="E7256F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1887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F7B6984-820D-4947-82AE-F614E00660DF}"/>
              </a:ext>
            </a:extLst>
          </p:cNvPr>
          <p:cNvSpPr txBox="1">
            <a:spLocks/>
          </p:cNvSpPr>
          <p:nvPr/>
        </p:nvSpPr>
        <p:spPr>
          <a:xfrm>
            <a:off x="228600" y="228600"/>
            <a:ext cx="8915400" cy="9144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100" dirty="0">
                <a:solidFill>
                  <a:schemeClr val="bg1"/>
                </a:solidFill>
              </a:rPr>
              <a:t>2.2 The Derivative as a Function; Differentiability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60ECA1D-ECBC-40DA-B5F7-9C7EE282AA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7962" y="1295400"/>
            <a:ext cx="3876675" cy="952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20FFB45-104C-4DE0-AAFA-0B9765BB8E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" y="2667000"/>
            <a:ext cx="8153400" cy="3152775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A69CAA5-A3A9-4D37-BA15-737483F5CF7D}"/>
              </a:ext>
            </a:extLst>
          </p:cNvPr>
          <p:cNvCxnSpPr/>
          <p:nvPr/>
        </p:nvCxnSpPr>
        <p:spPr>
          <a:xfrm>
            <a:off x="304800" y="762000"/>
            <a:ext cx="8305800" cy="0"/>
          </a:xfrm>
          <a:prstGeom prst="line">
            <a:avLst/>
          </a:prstGeom>
          <a:ln w="57150">
            <a:solidFill>
              <a:srgbClr val="E7256F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6359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F7B6984-820D-4947-82AE-F614E00660DF}"/>
              </a:ext>
            </a:extLst>
          </p:cNvPr>
          <p:cNvSpPr txBox="1">
            <a:spLocks/>
          </p:cNvSpPr>
          <p:nvPr/>
        </p:nvSpPr>
        <p:spPr>
          <a:xfrm>
            <a:off x="228600" y="228600"/>
            <a:ext cx="8915400" cy="9144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100" dirty="0">
                <a:solidFill>
                  <a:schemeClr val="bg1"/>
                </a:solidFill>
              </a:rPr>
              <a:t>2.2 The Derivative as a Function; Differentiability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47A4AA4-3EA0-4A73-849D-163A7695E4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102" y="838200"/>
            <a:ext cx="8620125" cy="2590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C6916F8-20F6-4C12-84D8-5ADAB1DDCE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8943" y="3276600"/>
            <a:ext cx="3186113" cy="3252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259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F7B6984-820D-4947-82AE-F614E00660DF}"/>
              </a:ext>
            </a:extLst>
          </p:cNvPr>
          <p:cNvSpPr txBox="1">
            <a:spLocks/>
          </p:cNvSpPr>
          <p:nvPr/>
        </p:nvSpPr>
        <p:spPr>
          <a:xfrm>
            <a:off x="228600" y="228600"/>
            <a:ext cx="8915400" cy="9144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100" dirty="0">
                <a:solidFill>
                  <a:schemeClr val="bg1"/>
                </a:solidFill>
              </a:rPr>
              <a:t>2.2 The Derivative as a Function; Differentiability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47A4AA4-3EA0-4A73-849D-163A7695E4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102" y="838200"/>
            <a:ext cx="8620125" cy="25908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5DC1E16-5239-4783-B561-ADF347998E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102" y="3685559"/>
            <a:ext cx="7510463" cy="2943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832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F7B6984-820D-4947-82AE-F614E00660DF}"/>
              </a:ext>
            </a:extLst>
          </p:cNvPr>
          <p:cNvSpPr txBox="1">
            <a:spLocks/>
          </p:cNvSpPr>
          <p:nvPr/>
        </p:nvSpPr>
        <p:spPr>
          <a:xfrm>
            <a:off x="228600" y="228600"/>
            <a:ext cx="8915400" cy="9144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100" dirty="0">
                <a:solidFill>
                  <a:schemeClr val="bg1"/>
                </a:solidFill>
              </a:rPr>
              <a:t>2.2 The Derivative as a Function; Differentiability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AB987E-CF2A-4F7B-8411-9B461E6AD8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60" y="838200"/>
            <a:ext cx="8696325" cy="1333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6198436-2F94-41A4-B24B-0DB0BD02F0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286000"/>
            <a:ext cx="3752850" cy="7524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DFCF80-B171-408F-B896-534AA2671A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800" y="2311879"/>
            <a:ext cx="3600450" cy="362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663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F7B6984-820D-4947-82AE-F614E00660DF}"/>
              </a:ext>
            </a:extLst>
          </p:cNvPr>
          <p:cNvSpPr txBox="1">
            <a:spLocks/>
          </p:cNvSpPr>
          <p:nvPr/>
        </p:nvSpPr>
        <p:spPr>
          <a:xfrm>
            <a:off x="228600" y="228600"/>
            <a:ext cx="8915400" cy="9144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100" dirty="0">
                <a:solidFill>
                  <a:schemeClr val="bg1"/>
                </a:solidFill>
              </a:rPr>
              <a:t>2.2 The Derivative as a Function; Differentiability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AB987E-CF2A-4F7B-8411-9B461E6AD8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60" y="838200"/>
            <a:ext cx="8696325" cy="1333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6198436-2F94-41A4-B24B-0DB0BD02F0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286000"/>
            <a:ext cx="3752850" cy="75247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AE6DB07-EFFC-4BC7-A5C4-3317740C7B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3152775"/>
            <a:ext cx="7581900" cy="3592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66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F7B6984-820D-4947-82AE-F614E00660DF}"/>
              </a:ext>
            </a:extLst>
          </p:cNvPr>
          <p:cNvSpPr txBox="1">
            <a:spLocks/>
          </p:cNvSpPr>
          <p:nvPr/>
        </p:nvSpPr>
        <p:spPr>
          <a:xfrm>
            <a:off x="228600" y="228600"/>
            <a:ext cx="8915400" cy="9144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100" dirty="0">
                <a:solidFill>
                  <a:schemeClr val="bg1"/>
                </a:solidFill>
              </a:rPr>
              <a:t>2.2 The Derivative as a Function; Differentiability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AB987E-CF2A-4F7B-8411-9B461E6AD8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60" y="838200"/>
            <a:ext cx="8696325" cy="13335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82A6DB9-43A2-4577-BAF5-EC3AFF731D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260" y="2286000"/>
            <a:ext cx="4086225" cy="6953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DD09227-3CD2-40C2-8B1A-541A771573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7457" y="2286000"/>
            <a:ext cx="3657600" cy="353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50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F7B6984-820D-4947-82AE-F614E00660DF}"/>
              </a:ext>
            </a:extLst>
          </p:cNvPr>
          <p:cNvSpPr txBox="1">
            <a:spLocks/>
          </p:cNvSpPr>
          <p:nvPr/>
        </p:nvSpPr>
        <p:spPr>
          <a:xfrm>
            <a:off x="228600" y="228600"/>
            <a:ext cx="8915400" cy="9144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100" dirty="0">
                <a:solidFill>
                  <a:schemeClr val="bg1"/>
                </a:solidFill>
              </a:rPr>
              <a:t>2.2 The Derivative as a Function; Differentiability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8E1902F-9392-455A-8FBD-2FCCBC5876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209675"/>
            <a:ext cx="8248507" cy="48101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E73945A-E3AA-482B-8607-C61F59F5AF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892" y="914400"/>
            <a:ext cx="1009650" cy="295275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41DA5D3-E785-4CEE-A429-CAF194D4B8EC}"/>
              </a:ext>
            </a:extLst>
          </p:cNvPr>
          <p:cNvCxnSpPr/>
          <p:nvPr/>
        </p:nvCxnSpPr>
        <p:spPr>
          <a:xfrm>
            <a:off x="304800" y="762000"/>
            <a:ext cx="8305800" cy="0"/>
          </a:xfrm>
          <a:prstGeom prst="line">
            <a:avLst/>
          </a:prstGeom>
          <a:ln w="57150">
            <a:solidFill>
              <a:srgbClr val="E7256F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128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F7B6984-820D-4947-82AE-F614E00660DF}"/>
              </a:ext>
            </a:extLst>
          </p:cNvPr>
          <p:cNvSpPr txBox="1">
            <a:spLocks/>
          </p:cNvSpPr>
          <p:nvPr/>
        </p:nvSpPr>
        <p:spPr>
          <a:xfrm>
            <a:off x="228600" y="228600"/>
            <a:ext cx="8915400" cy="9144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100" dirty="0">
                <a:solidFill>
                  <a:schemeClr val="bg1"/>
                </a:solidFill>
              </a:rPr>
              <a:t>2.2 The Derivative as a Function; Differentiability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FBF7E4-1498-415D-BD9A-D72D65C660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104181"/>
            <a:ext cx="6181725" cy="3333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70FD606-5B5F-4CFE-8ABA-688C2C0E52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5150" y="1628056"/>
            <a:ext cx="3162300" cy="7810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EEEB7C6-310D-4CFB-85E4-3F994F24C5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372" y="2542995"/>
            <a:ext cx="8715375" cy="9334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2577518-5823-4BAA-AEC1-82495ACA27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8284" y="3343814"/>
            <a:ext cx="4019550" cy="329565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9C00C98-2D8F-4FCA-9FC2-05599E832FB5}"/>
              </a:ext>
            </a:extLst>
          </p:cNvPr>
          <p:cNvCxnSpPr/>
          <p:nvPr/>
        </p:nvCxnSpPr>
        <p:spPr>
          <a:xfrm>
            <a:off x="276225" y="838200"/>
            <a:ext cx="8305800" cy="0"/>
          </a:xfrm>
          <a:prstGeom prst="line">
            <a:avLst/>
          </a:prstGeom>
          <a:ln w="57150">
            <a:solidFill>
              <a:srgbClr val="E7256F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2647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F7B6984-820D-4947-82AE-F614E00660DF}"/>
              </a:ext>
            </a:extLst>
          </p:cNvPr>
          <p:cNvSpPr txBox="1">
            <a:spLocks/>
          </p:cNvSpPr>
          <p:nvPr/>
        </p:nvSpPr>
        <p:spPr>
          <a:xfrm>
            <a:off x="228600" y="228600"/>
            <a:ext cx="8915400" cy="9144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100" dirty="0">
                <a:solidFill>
                  <a:schemeClr val="bg1"/>
                </a:solidFill>
              </a:rPr>
              <a:t>2.2 The Derivative as a Function; Differentiability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D87105-8424-48E7-A7E5-9EA645A461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225" y="1267364"/>
            <a:ext cx="8572500" cy="21717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B1040A6-DDE3-44BE-A226-5744D657CC24}"/>
              </a:ext>
            </a:extLst>
          </p:cNvPr>
          <p:cNvCxnSpPr/>
          <p:nvPr/>
        </p:nvCxnSpPr>
        <p:spPr>
          <a:xfrm>
            <a:off x="276225" y="838200"/>
            <a:ext cx="8305800" cy="0"/>
          </a:xfrm>
          <a:prstGeom prst="line">
            <a:avLst/>
          </a:prstGeom>
          <a:ln w="57150">
            <a:solidFill>
              <a:srgbClr val="E7256F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3866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F7B6984-820D-4947-82AE-F614E00660DF}"/>
              </a:ext>
            </a:extLst>
          </p:cNvPr>
          <p:cNvSpPr txBox="1">
            <a:spLocks/>
          </p:cNvSpPr>
          <p:nvPr/>
        </p:nvSpPr>
        <p:spPr>
          <a:xfrm>
            <a:off x="228600" y="228600"/>
            <a:ext cx="8915400" cy="9144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100" dirty="0">
                <a:solidFill>
                  <a:schemeClr val="bg1"/>
                </a:solidFill>
              </a:rPr>
              <a:t>2.2 The Derivative as a Function; Differentiability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EDFC0F-E4A4-4EBE-BA7D-400912C5AD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990600"/>
            <a:ext cx="8724900" cy="79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548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F7B6984-820D-4947-82AE-F614E00660DF}"/>
              </a:ext>
            </a:extLst>
          </p:cNvPr>
          <p:cNvSpPr txBox="1">
            <a:spLocks/>
          </p:cNvSpPr>
          <p:nvPr/>
        </p:nvSpPr>
        <p:spPr>
          <a:xfrm>
            <a:off x="228600" y="228600"/>
            <a:ext cx="8915400" cy="9144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100" dirty="0">
                <a:solidFill>
                  <a:schemeClr val="bg1"/>
                </a:solidFill>
              </a:rPr>
              <a:t>2.2 The Derivative as a Function; Differentiability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EDFC0F-E4A4-4EBE-BA7D-400912C5AD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990600"/>
            <a:ext cx="8724900" cy="79057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B8B2422-171E-4B72-BC7F-70F33EF75D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086695"/>
            <a:ext cx="8686800" cy="295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673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F7B6984-820D-4947-82AE-F614E00660DF}"/>
              </a:ext>
            </a:extLst>
          </p:cNvPr>
          <p:cNvSpPr txBox="1">
            <a:spLocks/>
          </p:cNvSpPr>
          <p:nvPr/>
        </p:nvSpPr>
        <p:spPr>
          <a:xfrm>
            <a:off x="228600" y="228600"/>
            <a:ext cx="8915400" cy="9144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100" dirty="0">
                <a:solidFill>
                  <a:schemeClr val="bg1"/>
                </a:solidFill>
              </a:rPr>
              <a:t>2.2 The Derivative as a Function; Differentiability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989B47-ADF8-46EE-9117-5C4851FE2E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783" y="914400"/>
            <a:ext cx="8639175" cy="101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109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F7B6984-820D-4947-82AE-F614E00660DF}"/>
              </a:ext>
            </a:extLst>
          </p:cNvPr>
          <p:cNvSpPr txBox="1">
            <a:spLocks/>
          </p:cNvSpPr>
          <p:nvPr/>
        </p:nvSpPr>
        <p:spPr>
          <a:xfrm>
            <a:off x="228600" y="228600"/>
            <a:ext cx="8915400" cy="9144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100" dirty="0">
                <a:solidFill>
                  <a:schemeClr val="bg1"/>
                </a:solidFill>
              </a:rPr>
              <a:t>2.2 The Derivative as a Function; Differentiability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989B47-ADF8-46EE-9117-5C4851FE2E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783" y="914400"/>
            <a:ext cx="8639175" cy="101917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36FB351-95D2-4875-9585-49A5DD21EE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183921"/>
            <a:ext cx="8715375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741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Digital Blue Tunnel 16x9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895261.potx" id="{4CBF9558-C12D-4F51-9AA3-9D0796951DBC}" vid="{FFC159E6-A134-46E7-B1A0-C306E39FC295}"/>
    </a:ext>
  </a:extLst>
</a:theme>
</file>

<file path=ppt/theme/theme2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{B5AD0F38-90AE-4AD1-89F5-81064E08174E}tf02895261</Template>
  <TotalTime>321</TotalTime>
  <Words>339</Words>
  <Application>Microsoft Office PowerPoint</Application>
  <PresentationFormat>On-screen Show (4:3)</PresentationFormat>
  <Paragraphs>45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2" baseType="lpstr">
      <vt:lpstr>Arial</vt:lpstr>
      <vt:lpstr>Corbel</vt:lpstr>
      <vt:lpstr>Digital Blue Tunnel 16x9</vt:lpstr>
      <vt:lpstr>Chapter 2: The Derivative and Its Properties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2: The Derivative and Its Properties</dc:title>
  <dc:creator>Erica Chauvet</dc:creator>
  <cp:lastModifiedBy>Erica Chauvet</cp:lastModifiedBy>
  <cp:revision>32</cp:revision>
  <dcterms:created xsi:type="dcterms:W3CDTF">2020-06-27T19:01:31Z</dcterms:created>
  <dcterms:modified xsi:type="dcterms:W3CDTF">2020-07-04T01:22:40Z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