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0" r:id="rId2"/>
    <p:sldId id="311" r:id="rId3"/>
    <p:sldId id="268" r:id="rId4"/>
    <p:sldId id="312" r:id="rId5"/>
    <p:sldId id="313" r:id="rId6"/>
    <p:sldId id="267" r:id="rId7"/>
    <p:sldId id="269" r:id="rId8"/>
    <p:sldId id="315" r:id="rId9"/>
    <p:sldId id="314" r:id="rId10"/>
    <p:sldId id="270" r:id="rId11"/>
    <p:sldId id="271" r:id="rId12"/>
    <p:sldId id="316" r:id="rId13"/>
    <p:sldId id="272" r:id="rId14"/>
    <p:sldId id="273" r:id="rId15"/>
    <p:sldId id="317" r:id="rId16"/>
    <p:sldId id="274" r:id="rId17"/>
    <p:sldId id="275" r:id="rId18"/>
    <p:sldId id="318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19" r:id="rId28"/>
    <p:sldId id="284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1512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3930072"/>
                <a:ext cx="3810000" cy="1600200"/>
              </a:xfrm>
            </p:spPr>
            <p:txBody>
              <a:bodyPr/>
              <a:lstStyle/>
              <a:p>
                <a:r>
                  <a:rPr lang="it-IT" b="1" dirty="0">
                    <a:solidFill>
                      <a:schemeClr val="bg1"/>
                    </a:solidFill>
                  </a:rPr>
                  <a:t>Section </a:t>
                </a:r>
                <a:r>
                  <a:rPr lang="en-US" b="1" dirty="0">
                    <a:solidFill>
                      <a:schemeClr val="bg1"/>
                    </a:solidFill>
                  </a:rPr>
                  <a:t>2.3</a:t>
                </a:r>
              </a:p>
              <a:p>
                <a:r>
                  <a:rPr lang="en-US" b="1" dirty="0">
                    <a:solidFill>
                      <a:schemeClr val="bg1"/>
                    </a:solidFill>
                  </a:rPr>
                  <a:t>The derivative of a polynomial function; the derivative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it-IT" b="1" baseline="30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Sub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3930072"/>
                <a:ext cx="3810000" cy="1600200"/>
              </a:xfrm>
              <a:blipFill>
                <a:blip r:embed="rId3"/>
                <a:stretch>
                  <a:fillRect l="-1760" t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B4A1EDC-4785-4747-8B4E-D29A94BE1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8" y="5686425"/>
            <a:ext cx="3486150" cy="866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CFD99-B3A5-4A5B-BD41-D36D02F3A6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017337" cy="289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2: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Derivative and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1347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7AFDF3E-1566-40DB-8B14-6C1CB1EA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439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22A419F-1CEB-46DF-8C4A-FFBEB157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1" y="1652587"/>
            <a:ext cx="851535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BACFC-5000-44B1-BDF7-3864F0793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4267200"/>
            <a:ext cx="3848100" cy="90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681258-7ABA-4483-AC2E-D607CF012D65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0A43B8-34C4-45A1-92E3-4FB513BD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1135811"/>
            <a:ext cx="86487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0A43B8-34C4-45A1-92E3-4FB513BD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1135811"/>
            <a:ext cx="8648700" cy="181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91104A-ED3B-4F96-89F2-1058C020F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048000"/>
            <a:ext cx="8724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529859-EBA3-4B00-A9A5-AC078D4B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447800"/>
            <a:ext cx="851535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2DBFC-53C4-4A0C-9179-6F64B1D00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4242399"/>
            <a:ext cx="3876675" cy="120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FF7F1E-75D7-4768-8BC7-DF3AFB8FAD0A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77202C6-EF90-4E00-A60A-75D55DF7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219200"/>
            <a:ext cx="86391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77202C6-EF90-4E00-A60A-75D55DF7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219200"/>
            <a:ext cx="8639175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B4AAC2-4C06-4E2C-86AD-AB278629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2895600"/>
            <a:ext cx="86963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858CDDE-3A30-43A8-A113-0478C2A9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F77E29-12C0-4524-AC8B-10F1EA57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4648200"/>
            <a:ext cx="39243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0E129-C561-4C87-970C-3EFA5BDD3F19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BB54BB5-5722-4929-B212-7344453D5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391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C555F31-8408-45DA-BC22-97D9CEF3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124825" cy="31337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2B49A6-B57D-410B-98B8-E9478ED45A7A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1DDC9EF-9B76-4532-B4FE-2B7F670EC4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106" y="304800"/>
                <a:ext cx="8306694" cy="1371600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30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3600" b="0" i="0" u="none" strike="noStrike" kern="1200" cap="none" spc="1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bel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1DDC9EF-9B76-4532-B4FE-2B7F670EC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6" y="304800"/>
                <a:ext cx="8306694" cy="1371600"/>
              </a:xfrm>
              <a:prstGeom prst="rect">
                <a:avLst/>
              </a:prstGeom>
              <a:blipFill>
                <a:blip r:embed="rId4"/>
                <a:stretch>
                  <a:fillRect l="-2128" t="-10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E42D35-B87E-4984-801E-2A3C36F286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106" y="1524000"/>
                <a:ext cx="5258694" cy="4800600"/>
              </a:xfrm>
              <a:prstGeom prst="rect">
                <a:avLst/>
              </a:prstGeom>
            </p:spPr>
            <p:txBody>
              <a:bodyPr/>
              <a:lstStyle>
                <a:lvl1pPr marL="223838" indent="-223838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3550" indent="-231775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2625" indent="-21907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57250" indent="-174625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30288" indent="-17303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380744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54480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" indent="-173736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Objectives: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a constant function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a power function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the sum and difference of two functions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Differentiate the exponential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9E42D35-B87E-4984-801E-2A3C36F28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6" y="1524000"/>
                <a:ext cx="5258694" cy="4800600"/>
              </a:xfrm>
              <a:prstGeom prst="rect">
                <a:avLst/>
              </a:prstGeom>
              <a:blipFill>
                <a:blip r:embed="rId5"/>
                <a:stretch>
                  <a:fillRect l="-1738" t="-177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C555F31-8408-45DA-BC22-97D9CEF3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274"/>
          <a:stretch/>
        </p:blipFill>
        <p:spPr>
          <a:xfrm>
            <a:off x="228600" y="1219201"/>
            <a:ext cx="8124825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C3F25-1020-43DF-9E58-E51AC2707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5086350" cy="40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9E5A5-F489-48F6-B568-E7EAD9030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8" y="2628900"/>
            <a:ext cx="68103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BF34B-A1E3-4C41-B9F9-B9C577682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3949821"/>
            <a:ext cx="8458200" cy="208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9086E-99D1-42D1-9C9C-62AA13C3423C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C555F31-8408-45DA-BC22-97D9CEF3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274"/>
          <a:stretch/>
        </p:blipFill>
        <p:spPr>
          <a:xfrm>
            <a:off x="228600" y="1219201"/>
            <a:ext cx="812482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AC6FC-CF84-4D49-B0C4-38269FED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7" y="1590139"/>
            <a:ext cx="8630392" cy="37438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3B96C0-0003-47AD-B523-759DED01E57A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C555F31-8408-45DA-BC22-97D9CEF3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274"/>
          <a:stretch/>
        </p:blipFill>
        <p:spPr>
          <a:xfrm>
            <a:off x="228600" y="1219201"/>
            <a:ext cx="8124825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9015D-5FC6-4656-8343-9D3B7C6D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870585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4B89C-C120-4240-9105-AFC4F8382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342791"/>
            <a:ext cx="4162425" cy="381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5B0C3-07C3-4D2D-ABCC-EEF72865AD88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712883E-CF48-459E-82D9-53A59725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712883E-CF48-459E-82D9-53A597254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16097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8B7C00-911A-45D1-AB6C-50D164DB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10309"/>
            <a:ext cx="8724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F87A472-9EEB-40E1-9623-8A40FBFF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5" y="1143000"/>
            <a:ext cx="7848600" cy="3085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1F520-4A5C-4765-AB57-AC7ACECB9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75" y="4215890"/>
            <a:ext cx="2514600" cy="2413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E4DDE-34DA-4999-BA2C-64EFB7923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075" y="6337527"/>
            <a:ext cx="2514600" cy="2918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88630-61D2-4158-A1E1-45580AF8B04E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66AE79-B94F-439E-BAFC-E7B0CC7D8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8" y="1603615"/>
            <a:ext cx="8534400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32A084-0D9F-4562-85C7-2373F99D9CE1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07131A8-6916-41A2-82ED-2927C047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963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07131A8-6916-41A2-82ED-2927C047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96325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68F4B-BA2F-4347-ABA5-49531262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2424112"/>
            <a:ext cx="87153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6F58765-960F-4252-AE2F-E3C1CEE4E6D3}"/>
              </a:ext>
            </a:extLst>
          </p:cNvPr>
          <p:cNvSpPr/>
          <p:nvPr/>
        </p:nvSpPr>
        <p:spPr>
          <a:xfrm>
            <a:off x="3429000" y="167640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896B4-A0E5-4CE6-A875-316D2B6CB796}"/>
              </a:ext>
            </a:extLst>
          </p:cNvPr>
          <p:cNvSpPr/>
          <p:nvPr/>
        </p:nvSpPr>
        <p:spPr>
          <a:xfrm>
            <a:off x="3276600" y="2346386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6A703-F7BA-4637-9B10-82D8F2F0B1A9}"/>
              </a:ext>
            </a:extLst>
          </p:cNvPr>
          <p:cNvSpPr/>
          <p:nvPr/>
        </p:nvSpPr>
        <p:spPr>
          <a:xfrm>
            <a:off x="7239000" y="1668314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9B60C-9AA2-4A39-B1DF-F4011B45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295400"/>
            <a:ext cx="8753475" cy="42100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C30E5E-A5F4-4EF4-A0E1-23C28C31B237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E058C3-5538-4DB0-BEEC-47C41511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6" y="1466850"/>
            <a:ext cx="84677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3739E-1207-4F05-8BD7-DE40F0BC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49" y="4648200"/>
            <a:ext cx="2247900" cy="15811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026ED5-0271-414F-942A-6CDA2CD5556F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4B6B82-701F-4C75-994E-4CCFA3C3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7057"/>
            <a:ext cx="8686800" cy="1809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F58765-960F-4252-AE2F-E3C1CEE4E6D3}"/>
              </a:ext>
            </a:extLst>
          </p:cNvPr>
          <p:cNvSpPr/>
          <p:nvPr/>
        </p:nvSpPr>
        <p:spPr>
          <a:xfrm>
            <a:off x="3429000" y="167640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896B4-A0E5-4CE6-A875-316D2B6CB796}"/>
              </a:ext>
            </a:extLst>
          </p:cNvPr>
          <p:cNvSpPr/>
          <p:nvPr/>
        </p:nvSpPr>
        <p:spPr>
          <a:xfrm>
            <a:off x="3276600" y="2346386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96A703-F7BA-4637-9B10-82D8F2F0B1A9}"/>
              </a:ext>
            </a:extLst>
          </p:cNvPr>
          <p:cNvSpPr/>
          <p:nvPr/>
        </p:nvSpPr>
        <p:spPr>
          <a:xfrm>
            <a:off x="7239000" y="1668314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8AF51-3F09-43F1-A201-ADA675CC0983}"/>
              </a:ext>
            </a:extLst>
          </p:cNvPr>
          <p:cNvSpPr/>
          <p:nvPr/>
        </p:nvSpPr>
        <p:spPr>
          <a:xfrm>
            <a:off x="6934200" y="2292560"/>
            <a:ext cx="304800" cy="3450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4B6B82-701F-4C75-994E-4CCFA3C3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7057"/>
            <a:ext cx="86868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84C8760-01E7-4838-BC3B-695DBFA5EF0E}"/>
              </a:ext>
            </a:extLst>
          </p:cNvPr>
          <p:cNvSpPr/>
          <p:nvPr/>
        </p:nvSpPr>
        <p:spPr>
          <a:xfrm>
            <a:off x="1905000" y="1766887"/>
            <a:ext cx="381000" cy="366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B8439-5958-4288-A70B-8E01F92A386C}"/>
              </a:ext>
            </a:extLst>
          </p:cNvPr>
          <p:cNvSpPr/>
          <p:nvPr/>
        </p:nvSpPr>
        <p:spPr>
          <a:xfrm>
            <a:off x="5791200" y="1676400"/>
            <a:ext cx="685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00F07-4B0D-42ED-9310-FB4D5780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300162"/>
            <a:ext cx="85629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52369-A6AC-4FEF-953B-EE48CDECC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505739"/>
            <a:ext cx="3343275" cy="25336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75A480-92FF-4EF0-8DE3-3706A5786DFD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84C8760-01E7-4838-BC3B-695DBFA5EF0E}"/>
              </a:ext>
            </a:extLst>
          </p:cNvPr>
          <p:cNvSpPr/>
          <p:nvPr/>
        </p:nvSpPr>
        <p:spPr>
          <a:xfrm>
            <a:off x="1905000" y="1766887"/>
            <a:ext cx="381000" cy="366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B8439-5958-4288-A70B-8E01F92A386C}"/>
              </a:ext>
            </a:extLst>
          </p:cNvPr>
          <p:cNvSpPr/>
          <p:nvPr/>
        </p:nvSpPr>
        <p:spPr>
          <a:xfrm>
            <a:off x="5791200" y="1676400"/>
            <a:ext cx="685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E3DD8-20A5-4455-A4FD-95AAA4A9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371600"/>
            <a:ext cx="852487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BAB75-4F09-4EF4-B380-8977A873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942" y="4496321"/>
            <a:ext cx="3914775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CCB764-755A-47E0-A077-36FF7D961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17" y="3733800"/>
            <a:ext cx="3733800" cy="24108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202A29-4106-44D3-9C58-AA28B9572784}"/>
              </a:ext>
            </a:extLst>
          </p:cNvPr>
          <p:cNvCxnSpPr/>
          <p:nvPr/>
        </p:nvCxnSpPr>
        <p:spPr>
          <a:xfrm>
            <a:off x="297611" y="10668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</p:spPr>
            <p:txBody>
              <a:bodyPr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10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dirty="0">
                    <a:solidFill>
                      <a:schemeClr val="bg1"/>
                    </a:solidFill>
                  </a:rPr>
                  <a:t>2.3 The Derivative of a Polynomial Function; The Derivative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F7B6984-820D-4947-82AE-F614E006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914400"/>
              </a:xfrm>
              <a:prstGeom prst="rect">
                <a:avLst/>
              </a:prstGeom>
              <a:blipFill>
                <a:blip r:embed="rId2"/>
                <a:stretch>
                  <a:fillRect l="-1642" t="-17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7AFDF3E-1566-40DB-8B14-6C1CB1EA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43950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C8760-01E7-4838-BC3B-695DBFA5EF0E}"/>
              </a:ext>
            </a:extLst>
          </p:cNvPr>
          <p:cNvSpPr/>
          <p:nvPr/>
        </p:nvSpPr>
        <p:spPr>
          <a:xfrm>
            <a:off x="1905000" y="1766887"/>
            <a:ext cx="381000" cy="3667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B8439-5958-4288-A70B-8E01F92A386C}"/>
              </a:ext>
            </a:extLst>
          </p:cNvPr>
          <p:cNvSpPr/>
          <p:nvPr/>
        </p:nvSpPr>
        <p:spPr>
          <a:xfrm>
            <a:off x="5791200" y="1676400"/>
            <a:ext cx="6858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356</TotalTime>
  <Words>427</Words>
  <Application>Microsoft Office PowerPoint</Application>
  <PresentationFormat>On-screen Show (4:3)</PresentationFormat>
  <Paragraphs>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Corbel</vt:lpstr>
      <vt:lpstr>Digital Blue Tunnel 16x9</vt:lpstr>
      <vt:lpstr>Chapter 2: The Derivative and Its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The Derivative and Its Properties</dc:title>
  <dc:creator>Erica Chauvet</dc:creator>
  <cp:lastModifiedBy>Erica Chauvet</cp:lastModifiedBy>
  <cp:revision>34</cp:revision>
  <dcterms:created xsi:type="dcterms:W3CDTF">2020-06-27T19:01:31Z</dcterms:created>
  <dcterms:modified xsi:type="dcterms:W3CDTF">2020-07-04T01:23:34Z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