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310" r:id="rId3"/>
    <p:sldId id="311" r:id="rId4"/>
    <p:sldId id="258" r:id="rId5"/>
    <p:sldId id="268" r:id="rId6"/>
    <p:sldId id="312" r:id="rId7"/>
    <p:sldId id="313" r:id="rId8"/>
    <p:sldId id="31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315" r:id="rId18"/>
    <p:sldId id="277" r:id="rId19"/>
    <p:sldId id="278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16" r:id="rId30"/>
    <p:sldId id="288" r:id="rId31"/>
    <p:sldId id="289" r:id="rId32"/>
    <p:sldId id="317" r:id="rId33"/>
    <p:sldId id="290" r:id="rId34"/>
    <p:sldId id="291" r:id="rId35"/>
    <p:sldId id="292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70" d="100"/>
          <a:sy n="70" d="100"/>
        </p:scale>
        <p:origin x="1164" y="4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6FEE99-6F73-4A22-9D70-8ADD376BB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610A9-9101-4CC2-91F7-33ABF28DF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F4960-1636-4105-B4CB-C1F918C27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97859-B553-4BA0-9FE9-93E87E07E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9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7529E-B311-4240-A753-2A7B126E9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CA7B08-A6CC-4324-8981-5D818CD27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36852-7CD9-4AFB-B084-2D08E7A54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2A188-8C29-46BB-87F7-F56DEF0FB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8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AD5A46-F04B-4489-B113-7F6FD4CEA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099334-E50E-48EC-9162-33A9711BE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39957-9B00-43A1-849B-D5F654553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35807-3C26-4F58-8107-1CEB06023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89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FE72E-FF8C-496C-A1DB-4CB248ABB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3D6A4-DC81-416C-B908-0BA712640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E5C5B-9540-4625-ADC8-845A99020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BF5EA-02D7-496B-8754-2FF307CAA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00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48C965-473F-4BF0-876A-34429F7FD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F76F87-11FE-448F-BFD6-BF4BCC024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698651-5635-4FF5-B5DF-8CAF3E9F5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04A3B-E644-4745-AB84-EE0D20F5F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11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145761-6239-4778-8828-5B4B20D73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D81075-BB9F-4F56-A474-5BBB3A154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9B3572-8BF5-48CB-9B3F-5B45063F4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E7409-BC1B-4431-BD73-B7BB61B94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6E1B3D-B30B-45A0-B77A-153460DB3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834D97-20BB-45D9-A3D1-7AD613DCE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DBD563-6E7D-46CE-A4A3-2ACD088CC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45F86-A7EC-4062-82D3-D4A06D8B5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11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23747-6195-4963-AFBD-6EEF9DF4B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3596D-CB63-4114-93A0-67A5C5352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B85FEC-1A79-40F4-AF82-49319F63B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55E48-51B3-456F-BE44-CAD6EAB1E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4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6992C-CC62-4523-84CE-E1A211969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18672-125D-4A01-B1D2-D044A749F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24167A-33C4-40C4-B3D3-D8A570396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11167-308D-40AA-914D-2E41BF234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2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B4BAC9-B0B0-4A1B-A444-F998D96C4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3BD74-FE1B-45C7-B50E-3D346E4F9F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C0469-1F11-4682-886B-E09B65223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DDE0B-015D-41EC-86EC-D571F5308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841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D82D-0FBB-45F7-8280-0162A2768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09A4AD-5B2E-4FC3-BE8B-0B7DB3373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4F971D-F25F-4C4C-968A-750A7998F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B2703-E2AC-4FE2-91EE-91E773F1A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91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3/8/2022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3/8/2022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3/8/2022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B42C2D-743E-4245-B125-213C268BA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3BD85F-124B-4CEC-90F0-30FD8A7CC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FCAFB6-27C4-453A-B3BB-0B2EA34BD7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920F90-3CEA-450A-BBEE-1913A4F34E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BBE709-44CA-4378-A7BA-F80B12462D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45ACA2-676E-478F-8C8B-83772590B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5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3930072"/>
            <a:ext cx="3810000" cy="16002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Section </a:t>
            </a:r>
            <a:r>
              <a:rPr lang="en-US" b="1" dirty="0">
                <a:solidFill>
                  <a:schemeClr val="bg1"/>
                </a:solidFill>
              </a:rPr>
              <a:t>2.5</a:t>
            </a:r>
          </a:p>
          <a:p>
            <a:r>
              <a:rPr lang="en-US" b="1" dirty="0">
                <a:solidFill>
                  <a:schemeClr val="bg1"/>
                </a:solidFill>
              </a:rPr>
              <a:t>The derivative of the trigonometric functions</a:t>
            </a:r>
            <a:endParaRPr lang="it-IT" b="1" baseline="30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A1EDC-4785-4747-8B4E-D29A94BE1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8" y="5686425"/>
            <a:ext cx="3486150" cy="866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CFD99-B3A5-4A5B-BD41-D36D02F3A6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017337" cy="2895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Chapter 2: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Derivative and Its Properties</a:t>
            </a:r>
          </a:p>
        </p:txBody>
      </p:sp>
    </p:spTree>
    <p:extLst>
      <p:ext uri="{BB962C8B-B14F-4D97-AF65-F5344CB8AC3E}">
        <p14:creationId xmlns:p14="http://schemas.microsoft.com/office/powerpoint/2010/main" val="13472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5EAD6-3404-4669-A480-A6B44E93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914400"/>
            <a:ext cx="8582025" cy="962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281855-43B1-4EFA-A383-B5EAB3EB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6" y="1981200"/>
            <a:ext cx="1743075" cy="390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3D562-1643-42B4-965D-9ABA7B4BAD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016"/>
          <a:stretch/>
        </p:blipFill>
        <p:spPr>
          <a:xfrm>
            <a:off x="227162" y="3053753"/>
            <a:ext cx="7315200" cy="345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C4A38E-C471-46E8-A958-53171930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62" y="3459190"/>
            <a:ext cx="71151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5EAD6-3404-4669-A480-A6B44E93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914400"/>
            <a:ext cx="8582025" cy="962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A51C5-A159-47E5-A007-8BF1CB567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06" y="1962150"/>
            <a:ext cx="14763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5EAD6-3404-4669-A480-A6B44E93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914400"/>
            <a:ext cx="8582025" cy="962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3D562-1643-42B4-965D-9ABA7B4BA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016"/>
          <a:stretch/>
        </p:blipFill>
        <p:spPr>
          <a:xfrm>
            <a:off x="227162" y="3053753"/>
            <a:ext cx="7315200" cy="345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A51C5-A159-47E5-A007-8BF1CB567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6" y="1962150"/>
            <a:ext cx="1476375" cy="60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5A72E8-90D2-4896-B5AC-6C2EC3BAA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06" y="3581400"/>
            <a:ext cx="69723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5EAD6-3404-4669-A480-A6B44E93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914400"/>
            <a:ext cx="8582025" cy="962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432194-35CB-4AE3-A6BF-3FC53A26B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1" y="2044194"/>
            <a:ext cx="16573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5EAD6-3404-4669-A480-A6B44E93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914400"/>
            <a:ext cx="8582025" cy="962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3D562-1643-42B4-965D-9ABA7B4BA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016"/>
          <a:stretch/>
        </p:blipFill>
        <p:spPr>
          <a:xfrm>
            <a:off x="227162" y="3053753"/>
            <a:ext cx="7315200" cy="3450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432194-35CB-4AE3-A6BF-3FC53A26B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81" y="2044194"/>
            <a:ext cx="1657350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81DFE7-B228-4266-B74D-91FAB8EA1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3459190"/>
            <a:ext cx="68865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A4ED0-3EE3-4FE0-886A-98C32F2D4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80" y="1192692"/>
            <a:ext cx="8439150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D6A970-DB6B-451F-A1DC-F9CB3ED571D1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A3262-31BF-455C-97B9-009485D6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3" y="934937"/>
            <a:ext cx="8639175" cy="86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06512-4583-4195-B67D-0D870BA4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2" y="1999481"/>
            <a:ext cx="20955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3D562-1643-42B4-965D-9ABA7B4BA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016"/>
          <a:stretch/>
        </p:blipFill>
        <p:spPr>
          <a:xfrm>
            <a:off x="227162" y="3053753"/>
            <a:ext cx="7315200" cy="345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A3262-31BF-455C-97B9-009485D6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3" y="934937"/>
            <a:ext cx="8639175" cy="86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06512-4583-4195-B67D-0D870BA4F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2" y="1999481"/>
            <a:ext cx="2095500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88087-D256-4450-B135-CFE5B084F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62" y="3431873"/>
            <a:ext cx="71151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A3262-31BF-455C-97B9-009485D6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3" y="934937"/>
            <a:ext cx="8639175" cy="866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AD2F96-78C0-4673-A911-2BD16F1B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2" y="1894354"/>
            <a:ext cx="21526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3D562-1643-42B4-965D-9ABA7B4BA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016"/>
          <a:stretch/>
        </p:blipFill>
        <p:spPr>
          <a:xfrm>
            <a:off x="227162" y="3053753"/>
            <a:ext cx="7315200" cy="345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A3262-31BF-455C-97B9-009485D6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3" y="934937"/>
            <a:ext cx="8639175" cy="866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AD2F96-78C0-4673-A911-2BD16F1B4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2" y="1894354"/>
            <a:ext cx="2152650" cy="65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D39C4E-6C95-439B-898D-DA9421AA6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62" y="3398811"/>
            <a:ext cx="83915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42206-15F2-4A9B-8AD0-5FD93FA87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DDC9EF-9B76-4532-B4FE-2B7F670EC42A}"/>
              </a:ext>
            </a:extLst>
          </p:cNvPr>
          <p:cNvSpPr txBox="1">
            <a:spLocks/>
          </p:cNvSpPr>
          <p:nvPr/>
        </p:nvSpPr>
        <p:spPr>
          <a:xfrm>
            <a:off x="380106" y="304800"/>
            <a:ext cx="8306694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bg1"/>
                </a:solidFill>
              </a:rPr>
              <a:t>2.5 The Derivative of Trigonometric Functions</a:t>
            </a:r>
            <a:endParaRPr kumimoji="0" lang="en-US" sz="36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E42D35-B87E-4984-801E-2A3C36F28685}"/>
              </a:ext>
            </a:extLst>
          </p:cNvPr>
          <p:cNvSpPr txBox="1">
            <a:spLocks/>
          </p:cNvSpPr>
          <p:nvPr/>
        </p:nvSpPr>
        <p:spPr>
          <a:xfrm>
            <a:off x="380106" y="1524000"/>
            <a:ext cx="5258694" cy="48006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Objectives:</a:t>
            </a:r>
          </a:p>
          <a:p>
            <a:r>
              <a:rPr lang="en-US" dirty="0">
                <a:solidFill>
                  <a:schemeClr val="bg1"/>
                </a:solidFill>
              </a:rPr>
              <a:t>Differentiate trigonometric functions</a:t>
            </a:r>
          </a:p>
        </p:txBody>
      </p:sp>
    </p:spTree>
    <p:extLst>
      <p:ext uri="{BB962C8B-B14F-4D97-AF65-F5344CB8AC3E}">
        <p14:creationId xmlns:p14="http://schemas.microsoft.com/office/powerpoint/2010/main" val="17631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A3262-31BF-455C-97B9-009485D6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3" y="934937"/>
            <a:ext cx="8639175" cy="86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C2214-8E4C-4063-A86A-F097D152F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2" y="1908641"/>
            <a:ext cx="18002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3D562-1643-42B4-965D-9ABA7B4BA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016"/>
          <a:stretch/>
        </p:blipFill>
        <p:spPr>
          <a:xfrm>
            <a:off x="227162" y="3053753"/>
            <a:ext cx="7315200" cy="345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A3262-31BF-455C-97B9-009485D6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3" y="934937"/>
            <a:ext cx="8639175" cy="86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C2214-8E4C-4063-A86A-F097D152F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2" y="1908641"/>
            <a:ext cx="1800225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5D2BC-F1D5-46F8-9AD1-92B50F525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28" y="3459190"/>
            <a:ext cx="86963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0FBF03-2A26-4D58-9B0B-42E3547A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6201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0FBF03-2A26-4D58-9B0B-42E3547A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620125" cy="93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BFAD07-2B9C-40AF-90FF-54ECA9309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86582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9CEA-A82C-4CC3-9A66-63C2AA22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7" y="914400"/>
            <a:ext cx="8715375" cy="714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C249E-EC49-4F45-B336-18C48AD1D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979" y="1797170"/>
            <a:ext cx="4514850" cy="47053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A17F6F-3A66-4528-9CAE-BEDFA0A992E7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8DB2F-3CAD-4B69-B7EE-7AF4427A0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677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8DB2F-3CAD-4B69-B7EE-7AF4427A0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67750" cy="179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084A3-9F3D-4E89-ADB0-2FD314392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0400"/>
            <a:ext cx="87058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AE86-FC23-4BE7-920D-65425F374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14400"/>
            <a:ext cx="8001000" cy="55796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5F68BE-09A2-4F25-987D-D00D1916F8B8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0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1DA0F-55D2-4B4E-896F-0BDFAA78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667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1DA0F-55D2-4B4E-896F-0BDFAA78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667750" cy="1085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247EC1-BC15-46F5-9D0A-B61E9F49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37617"/>
            <a:ext cx="87153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7D773D3-DDF6-485E-9323-1AA3F1E0C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Derivatives of Trigonometric Functions</a:t>
            </a:r>
          </a:p>
        </p:txBody>
      </p:sp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D080DBED-D385-41FC-B233-C4CB7D2D77E6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533400" y="1600200"/>
          <a:ext cx="2819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965200" imgH="393700" progId="Equation.3">
                  <p:embed/>
                </p:oleObj>
              </mc:Choice>
              <mc:Fallback>
                <p:oleObj name="Equation" r:id="rId3" imgW="965200" imgH="393700" progId="Equation.3">
                  <p:embed/>
                  <p:pic>
                    <p:nvPicPr>
                      <p:cNvPr id="4099" name="Object 3">
                        <a:extLst>
                          <a:ext uri="{FF2B5EF4-FFF2-40B4-BE49-F238E27FC236}">
                            <a16:creationId xmlns:a16="http://schemas.microsoft.com/office/drawing/2014/main" id="{D080DBED-D385-41FC-B233-C4CB7D2D77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2819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15719512-7C7A-43DA-8617-454DCD6417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276600"/>
          <a:ext cx="2667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079032" imgH="393529" progId="Equation.3">
                  <p:embed/>
                </p:oleObj>
              </mc:Choice>
              <mc:Fallback>
                <p:oleObj name="Equation" r:id="rId5" imgW="1079032" imgH="393529" progId="Equation.3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15719512-7C7A-43DA-8617-454DCD641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2667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>
            <a:extLst>
              <a:ext uri="{FF2B5EF4-FFF2-40B4-BE49-F238E27FC236}">
                <a16:creationId xmlns:a16="http://schemas.microsoft.com/office/drawing/2014/main" id="{743D6240-03C1-4557-9CB4-1D94585227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724400"/>
          <a:ext cx="25908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040948" imgH="393529" progId="Equation.3">
                  <p:embed/>
                </p:oleObj>
              </mc:Choice>
              <mc:Fallback>
                <p:oleObj name="Equation" r:id="rId7" imgW="1040948" imgH="393529" progId="Equation.3">
                  <p:embed/>
                  <p:pic>
                    <p:nvPicPr>
                      <p:cNvPr id="4101" name="Object 5">
                        <a:extLst>
                          <a:ext uri="{FF2B5EF4-FFF2-40B4-BE49-F238E27FC236}">
                            <a16:creationId xmlns:a16="http://schemas.microsoft.com/office/drawing/2014/main" id="{743D6240-03C1-4557-9CB4-1D9458522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24400"/>
                        <a:ext cx="25908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>
            <a:extLst>
              <a:ext uri="{FF2B5EF4-FFF2-40B4-BE49-F238E27FC236}">
                <a16:creationId xmlns:a16="http://schemas.microsoft.com/office/drawing/2014/main" id="{19ACD33C-888E-40C7-AC0A-7ACE78AEB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600200"/>
          <a:ext cx="34290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1384300" imgH="393700" progId="Equation.3">
                  <p:embed/>
                </p:oleObj>
              </mc:Choice>
              <mc:Fallback>
                <p:oleObj name="Equation" r:id="rId9" imgW="1384300" imgH="393700" progId="Equation.3">
                  <p:embed/>
                  <p:pic>
                    <p:nvPicPr>
                      <p:cNvPr id="4102" name="Object 6">
                        <a:extLst>
                          <a:ext uri="{FF2B5EF4-FFF2-40B4-BE49-F238E27FC236}">
                            <a16:creationId xmlns:a16="http://schemas.microsoft.com/office/drawing/2014/main" id="{19ACD33C-888E-40C7-AC0A-7ACE78AEB0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00200"/>
                        <a:ext cx="34290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>
            <a:extLst>
              <a:ext uri="{FF2B5EF4-FFF2-40B4-BE49-F238E27FC236}">
                <a16:creationId xmlns:a16="http://schemas.microsoft.com/office/drawing/2014/main" id="{D52C116E-FF8F-4F2F-9AF6-0DEB7439E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3200400"/>
          <a:ext cx="33083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1282700" imgH="393700" progId="Equation.3">
                  <p:embed/>
                </p:oleObj>
              </mc:Choice>
              <mc:Fallback>
                <p:oleObj name="Equation" r:id="rId11" imgW="1282700" imgH="393700" progId="Equation.3">
                  <p:embed/>
                  <p:pic>
                    <p:nvPicPr>
                      <p:cNvPr id="4103" name="Object 7">
                        <a:extLst>
                          <a:ext uri="{FF2B5EF4-FFF2-40B4-BE49-F238E27FC236}">
                            <a16:creationId xmlns:a16="http://schemas.microsoft.com/office/drawing/2014/main" id="{D52C116E-FF8F-4F2F-9AF6-0DEB7439E1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00400"/>
                        <a:ext cx="33083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>
            <a:extLst>
              <a:ext uri="{FF2B5EF4-FFF2-40B4-BE49-F238E27FC236}">
                <a16:creationId xmlns:a16="http://schemas.microsoft.com/office/drawing/2014/main" id="{35B2FE9D-8BC1-4C4A-898B-D3E622B59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4724400"/>
          <a:ext cx="2971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1143000" imgH="393700" progId="Equation.3">
                  <p:embed/>
                </p:oleObj>
              </mc:Choice>
              <mc:Fallback>
                <p:oleObj name="Equation" r:id="rId13" imgW="1143000" imgH="393700" progId="Equation.3">
                  <p:embed/>
                  <p:pic>
                    <p:nvPicPr>
                      <p:cNvPr id="4104" name="Object 8">
                        <a:extLst>
                          <a:ext uri="{FF2B5EF4-FFF2-40B4-BE49-F238E27FC236}">
                            <a16:creationId xmlns:a16="http://schemas.microsoft.com/office/drawing/2014/main" id="{35B2FE9D-8BC1-4C4A-898B-D3E622B59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24400"/>
                        <a:ext cx="29718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131AEC-DE01-48CB-A241-1277C60C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89612"/>
            <a:ext cx="8839200" cy="1466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A221A-09AB-4F2E-BBC3-8008D99CE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839439"/>
            <a:ext cx="2819400" cy="3124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528FC2-8CB0-4723-A58A-796466A7CE1C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BBE5E-5556-4E37-B9BD-A332B482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932642"/>
            <a:ext cx="8724900" cy="3409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B3039-2A1C-46DC-8355-21B6C0286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19577"/>
            <a:ext cx="281940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19409-4737-47D4-8C6F-838F189B1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252" y="6257925"/>
            <a:ext cx="1162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6AC8C2-2EB8-4B48-8A44-A8EFB9C24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20870"/>
            <a:ext cx="8763000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D3C95-3866-4B0A-9ABC-849AD331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5" y="3886200"/>
            <a:ext cx="8772525" cy="14763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57FD1F-E53C-4A99-923B-680FCA942CD2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37C28-876B-4CE6-928A-1D9CCD3D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54310"/>
            <a:ext cx="8763000" cy="24765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AD1BB-C78D-48C6-8EA9-104C34E55B1F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F83B7E-A25A-444A-8840-441E0DDFB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5" y="990600"/>
            <a:ext cx="8639175" cy="428710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DEB5B-DE86-4846-9E33-F8B4A0347187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D7B2A-03CC-4A16-86D7-2C82E579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123681"/>
            <a:ext cx="854392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94AC35-2909-4FA9-9D59-AF595774CA52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41527-5502-4840-9AAC-5AB0DB27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4" y="1219200"/>
            <a:ext cx="8659930" cy="46812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CBC565-C800-4FC2-81A7-90A40ED26B60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28E4F-4996-4B34-B9E6-6D929B2B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6" y="796596"/>
            <a:ext cx="8772525" cy="163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094B73-B430-4674-A1FC-53F2D8C9E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93" y="2499594"/>
            <a:ext cx="6805613" cy="41880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3BC9CD-3F03-4B10-A0C1-971EF476FA35}"/>
              </a:ext>
            </a:extLst>
          </p:cNvPr>
          <p:cNvCxnSpPr/>
          <p:nvPr/>
        </p:nvCxnSpPr>
        <p:spPr>
          <a:xfrm>
            <a:off x="300037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5EAD6-3404-4669-A480-A6B44E93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914400"/>
            <a:ext cx="8582025" cy="962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90E895-5A85-43C9-A679-644B986EF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1" y="1958286"/>
            <a:ext cx="20764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5EAD6-3404-4669-A480-A6B44E93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914400"/>
            <a:ext cx="8582025" cy="962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90E895-5A85-43C9-A679-644B986EF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1" y="1958286"/>
            <a:ext cx="207645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6B346-609E-4B29-AB4D-72EBB954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2" y="3053752"/>
            <a:ext cx="73152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2.5 The Derivative of Trigonometric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5EAD6-3404-4669-A480-A6B44E93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914400"/>
            <a:ext cx="8582025" cy="962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281855-43B1-4EFA-A383-B5EAB3EB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6" y="1981200"/>
            <a:ext cx="17430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{B5AD0F38-90AE-4AD1-89F5-81064E08174E}tf02895261</Template>
  <TotalTime>1062</TotalTime>
  <Words>218</Words>
  <Application>Microsoft Office PowerPoint</Application>
  <PresentationFormat>On-screen Show (4:3)</PresentationFormat>
  <Paragraphs>38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Corbel</vt:lpstr>
      <vt:lpstr>Digital Blue Tunnel 16x9</vt:lpstr>
      <vt:lpstr>Default Design</vt:lpstr>
      <vt:lpstr>Microsoft Equation 3.0</vt:lpstr>
      <vt:lpstr>Chapter 2: The Derivative and Its Properties</vt:lpstr>
      <vt:lpstr>PowerPoint Presentation</vt:lpstr>
      <vt:lpstr>Derivatives of Trigonometric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The Derivative and Its Properties</dc:title>
  <dc:creator>Erica Chauvet</dc:creator>
  <cp:lastModifiedBy>Calise, Anthony J.</cp:lastModifiedBy>
  <cp:revision>47</cp:revision>
  <dcterms:created xsi:type="dcterms:W3CDTF">2020-06-27T19:01:31Z</dcterms:created>
  <dcterms:modified xsi:type="dcterms:W3CDTF">2022-03-08T17:55:30Z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