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0" r:id="rId2"/>
    <p:sldId id="311" r:id="rId3"/>
    <p:sldId id="267" r:id="rId4"/>
    <p:sldId id="313" r:id="rId5"/>
    <p:sldId id="312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31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16" r:id="rId25"/>
    <p:sldId id="315" r:id="rId26"/>
    <p:sldId id="285" r:id="rId27"/>
    <p:sldId id="286" r:id="rId28"/>
    <p:sldId id="287" r:id="rId29"/>
    <p:sldId id="288" r:id="rId30"/>
    <p:sldId id="289" r:id="rId31"/>
    <p:sldId id="290" r:id="rId32"/>
    <p:sldId id="317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1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1512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930072"/>
            <a:ext cx="3810000" cy="16002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Section 3.1</a:t>
            </a:r>
          </a:p>
          <a:p>
            <a:r>
              <a:rPr lang="en-US" b="1" dirty="0">
                <a:solidFill>
                  <a:schemeClr val="bg1"/>
                </a:solidFill>
              </a:rPr>
              <a:t>The chain rule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A1EDC-4785-4747-8B4E-D29A94BE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8" y="5686425"/>
            <a:ext cx="3486150" cy="866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CFD99-B3A5-4A5B-BD41-D36D02F3A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017337" cy="2895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Chapter 3: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The Derivative of Composite, Implicit, and 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1347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81702-6416-4DB6-8DE1-782CC655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250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26C23-5F7A-4B30-9CE0-623DA76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4487"/>
            <a:ext cx="1562100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770794-257A-44E0-920E-133045708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95600"/>
            <a:ext cx="74866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81702-6416-4DB6-8DE1-782CC655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250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26C23-5F7A-4B30-9CE0-623DA76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4487"/>
            <a:ext cx="1562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81702-6416-4DB6-8DE1-782CC655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250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26C23-5F7A-4B30-9CE0-623DA76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4487"/>
            <a:ext cx="1562100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770794-257A-44E0-920E-133045708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610"/>
          <a:stretch/>
        </p:blipFill>
        <p:spPr>
          <a:xfrm>
            <a:off x="228600" y="2895600"/>
            <a:ext cx="748665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2BDC6-4A06-4A34-94E8-EFB76838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04713"/>
            <a:ext cx="72961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81702-6416-4DB6-8DE1-782CC655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2500" cy="771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4846CD-3FDA-4195-8044-E723D90BE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3" y="1828800"/>
            <a:ext cx="1733550" cy="35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0205F-0AB2-44E6-85B5-7B94ACAFC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610"/>
          <a:stretch/>
        </p:blipFill>
        <p:spPr>
          <a:xfrm>
            <a:off x="228600" y="2895600"/>
            <a:ext cx="748665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4929C-FB93-46AA-8D1D-BB246645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3200400"/>
            <a:ext cx="86963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F0470F-8CEC-4DF1-BE55-6745013C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458200" cy="553280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E38151-10F6-4946-BF26-EFC00D5914F2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18E79-1F33-4AA8-BB9C-FF41C756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48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18E79-1F33-4AA8-BB9C-FF41C756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48700" cy="809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B02F58-37F7-41B9-B469-8FD412E9C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24112"/>
            <a:ext cx="8077200" cy="2009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EAD92-B5BD-40E7-A1EB-362156CEC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9" y="4800600"/>
            <a:ext cx="87058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18E79-1F33-4AA8-BB9C-FF41C756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48700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3FBDE-14AD-402E-93EF-F375210E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2667000"/>
            <a:ext cx="4400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C5E2B-6645-4237-BDEB-F84F1659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914400"/>
            <a:ext cx="86868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B366B-D0C3-408B-BB5B-410B75DA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53475" cy="41814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1A241-6B8E-4B92-AC16-A09E70AC7675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DDC9EF-9B76-4532-B4FE-2B7F670EC42A}"/>
              </a:ext>
            </a:extLst>
          </p:cNvPr>
          <p:cNvSpPr txBox="1">
            <a:spLocks/>
          </p:cNvSpPr>
          <p:nvPr/>
        </p:nvSpPr>
        <p:spPr>
          <a:xfrm>
            <a:off x="380106" y="304800"/>
            <a:ext cx="8306694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3.1 The Chain Rule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E42D35-B87E-4984-801E-2A3C36F286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106" y="1524000"/>
                <a:ext cx="5258694" cy="4800600"/>
              </a:xfrm>
              <a:prstGeom prst="rect">
                <a:avLst/>
              </a:prstGeom>
            </p:spPr>
            <p:txBody>
              <a:bodyPr/>
              <a:lstStyle>
                <a:lvl1pPr marL="223838" indent="-223838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3550" indent="-231775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2625" indent="-21907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57250" indent="-17462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30288" indent="-17303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80744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54480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Objectives: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a composite function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≠1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Use the Power Rule for functions to find a derivative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Use the Chain Rule for multiple composite functions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E42D35-B87E-4984-801E-2A3C36F2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6" y="1524000"/>
                <a:ext cx="5258694" cy="4800600"/>
              </a:xfrm>
              <a:prstGeom prst="rect">
                <a:avLst/>
              </a:prstGeom>
              <a:blipFill>
                <a:blip r:embed="rId4"/>
                <a:stretch>
                  <a:fillRect l="-173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B366B-D0C3-408B-BB5B-410B75DA8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711"/>
          <a:stretch/>
        </p:blipFill>
        <p:spPr>
          <a:xfrm>
            <a:off x="228600" y="990601"/>
            <a:ext cx="8753475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797B5A-CEF1-4926-97F4-B40543FD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782050" cy="18192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E4A79-AFE5-4CBD-B04A-F825A35A4729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0ADCE-B572-4E02-93DB-F1E4D3B7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820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0ADCE-B572-4E02-93DB-F1E4D3B7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82025" cy="1428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D02AFC-7E00-4179-8F8F-1265702D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54572"/>
            <a:ext cx="8715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05C40-6C63-4213-ACDB-798A1B9F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43000"/>
            <a:ext cx="8420100" cy="283720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F01597-831D-41D3-85EE-20674DE304BD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BA5D-70F1-4E23-AC63-51461CD5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137249"/>
            <a:ext cx="8524875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408F7-E344-45D4-A85F-0ACC460C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5084373"/>
            <a:ext cx="3886200" cy="97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B5BFF-9944-490D-A9DC-DEA9048250B9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42ECF-0CC5-4617-9104-94568BF8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15335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42ECF-0CC5-4617-9104-94568BF8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1533525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550FD-B294-4C41-977C-CCC5E1B7A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66389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E5707-4EE3-49B9-9AEA-59FDE2FE0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17240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550FD-B294-4C41-977C-CCC5E1B7A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987"/>
          <a:stretch/>
        </p:blipFill>
        <p:spPr>
          <a:xfrm>
            <a:off x="228600" y="2819401"/>
            <a:ext cx="6638925" cy="333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E5707-4EE3-49B9-9AEA-59FDE2FE0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28800"/>
            <a:ext cx="1724025" cy="333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0596BA-7D5B-4062-BE3B-97143C008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7" y="3128961"/>
            <a:ext cx="65722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D33E1-2DB9-4911-B1AF-9518B0D8B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4" y="1797530"/>
            <a:ext cx="21907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04C77-9D42-4615-9217-B5A2A5B9C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066800"/>
            <a:ext cx="8810625" cy="21240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7270-14A5-4990-986F-831975208533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DB81-07CB-47FE-9D42-39F46DB6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819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550FD-B294-4C41-977C-CCC5E1B7A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987"/>
          <a:stretch/>
        </p:blipFill>
        <p:spPr>
          <a:xfrm>
            <a:off x="228600" y="2819401"/>
            <a:ext cx="6638925" cy="333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D33E1-2DB9-4911-B1AF-9518B0D8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04" y="1797530"/>
            <a:ext cx="219075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AC116-D0E3-4D78-B915-8EDFF529B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96705"/>
            <a:ext cx="8705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DE54A-6D56-4EDD-9389-ED2F958A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123950"/>
            <a:ext cx="8715375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639D59-16B3-45B5-886C-2A043054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1905000"/>
            <a:ext cx="85725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EDBC9-6515-4DFE-9543-2A02AAFBEC11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9CB47-F718-4D45-BAAC-9DAD9979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" y="990600"/>
            <a:ext cx="8639175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1DFE99-E315-428A-9748-35CC45EB060F}"/>
              </a:ext>
            </a:extLst>
          </p:cNvPr>
          <p:cNvSpPr/>
          <p:nvPr/>
        </p:nvSpPr>
        <p:spPr>
          <a:xfrm>
            <a:off x="1676400" y="2133600"/>
            <a:ext cx="7086600" cy="16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ED9A2-7282-4495-94A7-38018FE48706}"/>
              </a:ext>
            </a:extLst>
          </p:cNvPr>
          <p:cNvSpPr/>
          <p:nvPr/>
        </p:nvSpPr>
        <p:spPr>
          <a:xfrm>
            <a:off x="609600" y="2819400"/>
            <a:ext cx="7086600" cy="16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9CB47-F718-4D45-BAAC-9DAD9979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" y="990600"/>
            <a:ext cx="86391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9CB47-F718-4D45-BAAC-9DAD9979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57"/>
          <a:stretch/>
        </p:blipFill>
        <p:spPr>
          <a:xfrm>
            <a:off x="215660" y="990600"/>
            <a:ext cx="863917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A3A699-79AC-45C9-AEAB-A5260E46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2" y="1495425"/>
            <a:ext cx="8772525" cy="1933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994881-F64A-4551-ADB0-7AF4E204404F}"/>
              </a:ext>
            </a:extLst>
          </p:cNvPr>
          <p:cNvSpPr/>
          <p:nvPr/>
        </p:nvSpPr>
        <p:spPr>
          <a:xfrm>
            <a:off x="1600200" y="2133600"/>
            <a:ext cx="73914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AA75D-59C5-4CCC-ADB8-10CACF7D7076}"/>
              </a:ext>
            </a:extLst>
          </p:cNvPr>
          <p:cNvSpPr/>
          <p:nvPr/>
        </p:nvSpPr>
        <p:spPr>
          <a:xfrm>
            <a:off x="839547" y="2857500"/>
            <a:ext cx="73914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9CB47-F718-4D45-BAAC-9DAD9979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57"/>
          <a:stretch/>
        </p:blipFill>
        <p:spPr>
          <a:xfrm>
            <a:off x="215660" y="990600"/>
            <a:ext cx="863917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A3A699-79AC-45C9-AEAB-A5260E46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2" y="1495425"/>
            <a:ext cx="87725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D4A38-D2CC-4D96-851C-BA06007C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2" y="914400"/>
            <a:ext cx="86106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2FFC-2373-4ECB-AB77-5EB51309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48055"/>
            <a:ext cx="2438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D4A38-D2CC-4D96-851C-BA06007C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2" y="914400"/>
            <a:ext cx="86106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2FFC-2373-4ECB-AB77-5EB51309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48055"/>
            <a:ext cx="2438400" cy="53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D5B2CF-0A5C-4984-B010-9C895114A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2" y="2581455"/>
            <a:ext cx="7839075" cy="40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D4A38-D2CC-4D96-851C-BA06007C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2" y="914400"/>
            <a:ext cx="86106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02CFD-B58D-4F82-AC7D-4BFA144E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48851"/>
            <a:ext cx="24955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D4A38-D2CC-4D96-851C-BA06007C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2" y="914400"/>
            <a:ext cx="86106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02CFD-B58D-4F82-AC7D-4BFA144E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48851"/>
            <a:ext cx="2495550" cy="771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645F62-7A02-4F15-93ED-67BC3847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2" y="3257135"/>
            <a:ext cx="8077200" cy="3315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9F604-FC9B-45C5-B4FA-065B0E1AD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34" y="2952335"/>
            <a:ext cx="1000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3566C-CBBD-4719-ADF8-873EBA55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1" y="1371600"/>
            <a:ext cx="8553450" cy="404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3C941-DB09-4FF4-A064-6D7CFB688D12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45EA1-6C76-454B-9360-F56B18DA1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990600"/>
            <a:ext cx="8772525" cy="37919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574A6E-6426-4BA4-A6D0-CC74E6684CE7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5AB8-9F24-4342-8E3A-504E6F8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63EC2-D582-4496-8ED8-78D0AE31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" y="1828800"/>
            <a:ext cx="22860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5AB8-9F24-4342-8E3A-504E6F8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63EC2-D582-4496-8ED8-78D0AE31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" y="1828800"/>
            <a:ext cx="2286000" cy="35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C0C0F-5CD1-4DB1-BAD6-42DF81EF7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59941"/>
            <a:ext cx="6592019" cy="42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5AB8-9F24-4342-8E3A-504E6F8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8F931-29D3-43BB-9389-CF191475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71650"/>
            <a:ext cx="1943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5AB8-9F24-4342-8E3A-504E6F8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8F931-29D3-43BB-9389-CF191475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71650"/>
            <a:ext cx="1943100" cy="5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495B6-C8D4-4DED-974F-0352F1FF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95575"/>
            <a:ext cx="1057275" cy="276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64866-10AE-4989-A159-AD334807B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1800"/>
            <a:ext cx="7315200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5AB8-9F24-4342-8E3A-504E6F8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8F931-29D3-43BB-9389-CF191475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71650"/>
            <a:ext cx="1943100" cy="5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495B6-C8D4-4DED-974F-0352F1FF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95575"/>
            <a:ext cx="105727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32891-ADB4-49B7-AF87-46DE89382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3200400"/>
            <a:ext cx="8724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62D6-0067-48CB-A44A-B07AD1EE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914400"/>
            <a:ext cx="8629650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807B5-78C2-42B8-83A9-5DDB5216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" y="1699763"/>
            <a:ext cx="26098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62D6-0067-48CB-A44A-B07AD1EE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914400"/>
            <a:ext cx="8629650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807B5-78C2-42B8-83A9-5DDB5216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" y="1699763"/>
            <a:ext cx="2609850" cy="53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240D12-4BBF-48D4-A50E-FFAEA8CC3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2286000"/>
            <a:ext cx="7315200" cy="43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62D6-0067-48CB-A44A-B07AD1EE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914400"/>
            <a:ext cx="8629650" cy="781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E1352B-4539-415C-AE66-73BA453B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2" y="1771650"/>
            <a:ext cx="22764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62D6-0067-48CB-A44A-B07AD1EE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" y="914400"/>
            <a:ext cx="8629650" cy="781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E1352B-4539-415C-AE66-73BA453B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2" y="1771650"/>
            <a:ext cx="2276475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B53B3-AFB4-4BD2-BC12-7B98560FE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" y="2895600"/>
            <a:ext cx="7843417" cy="2935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FB992-BB5E-4113-ADE2-68773AEA5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62" y="2667000"/>
            <a:ext cx="10287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3.1 The Chain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81702-6416-4DB6-8DE1-782CC655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250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26C23-5F7A-4B30-9CE0-623DA76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4487"/>
            <a:ext cx="1562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279</TotalTime>
  <Words>231</Words>
  <Application>Microsoft Office PowerPoint</Application>
  <PresentationFormat>On-screen Show (4:3)</PresentationFormat>
  <Paragraphs>52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Cambria Math</vt:lpstr>
      <vt:lpstr>Corbel</vt:lpstr>
      <vt:lpstr>Digital Blue Tunnel 16x9</vt:lpstr>
      <vt:lpstr>Chapter 3: The Derivative of Composite, Implicit, and 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Derivative of Composite, Implicit, and Inverse Functions</dc:title>
  <dc:creator>Erica Chauvet</dc:creator>
  <cp:lastModifiedBy>Erica Chauvet</cp:lastModifiedBy>
  <cp:revision>32</cp:revision>
  <dcterms:created xsi:type="dcterms:W3CDTF">2020-06-27T19:01:31Z</dcterms:created>
  <dcterms:modified xsi:type="dcterms:W3CDTF">2020-07-04T01:34:08Z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