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11" r:id="rId2"/>
    <p:sldId id="267" r:id="rId3"/>
    <p:sldId id="312" r:id="rId4"/>
    <p:sldId id="313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314" r:id="rId23"/>
    <p:sldId id="286" r:id="rId24"/>
    <p:sldId id="285" r:id="rId25"/>
    <p:sldId id="315" r:id="rId26"/>
    <p:sldId id="287" r:id="rId27"/>
    <p:sldId id="288" r:id="rId28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29" autoAdjust="0"/>
  </p:normalViewPr>
  <p:slideViewPr>
    <p:cSldViewPr showGuides="1">
      <p:cViewPr varScale="1">
        <p:scale>
          <a:sx n="67" d="100"/>
          <a:sy n="67" d="100"/>
        </p:scale>
        <p:origin x="1244" y="44"/>
      </p:cViewPr>
      <p:guideLst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lise, Anthony J." userId="793fc3b1-1a2a-431b-8bb5-959a5637ad6e" providerId="ADAL" clId="{5F977B56-1C34-47E6-B509-361F3444C597}"/>
    <pc:docChg chg="delSld">
      <pc:chgData name="Calise, Anthony J." userId="793fc3b1-1a2a-431b-8bb5-959a5637ad6e" providerId="ADAL" clId="{5F977B56-1C34-47E6-B509-361F3444C597}" dt="2022-04-25T13:51:31.370" v="0" actId="47"/>
      <pc:docMkLst>
        <pc:docMk/>
      </pc:docMkLst>
      <pc:sldChg chg="del">
        <pc:chgData name="Calise, Anthony J." userId="793fc3b1-1a2a-431b-8bb5-959a5637ad6e" providerId="ADAL" clId="{5F977B56-1C34-47E6-B509-361F3444C597}" dt="2022-04-25T13:51:31.370" v="0" actId="47"/>
        <pc:sldMkLst>
          <pc:docMk/>
          <pc:sldMk cId="1347205566" sldId="31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4/25/2022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4/25/2022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4/25/2022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4/25/2022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4/25/2022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4/25/2022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4/25/2022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4/25/2022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4/25/2022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4/25/2022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4/25/2022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4/25/2022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078" y="6400800"/>
            <a:ext cx="62881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F42206-15F2-4A9B-8AD0-5FD93FA875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" t="15759" r="1837" b="3417"/>
          <a:stretch/>
        </p:blipFill>
        <p:spPr>
          <a:xfrm>
            <a:off x="3810000" y="990600"/>
            <a:ext cx="5334000" cy="587894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1DDC9EF-9B76-4532-B4FE-2B7F670EC42A}"/>
              </a:ext>
            </a:extLst>
          </p:cNvPr>
          <p:cNvSpPr txBox="1">
            <a:spLocks/>
          </p:cNvSpPr>
          <p:nvPr/>
        </p:nvSpPr>
        <p:spPr>
          <a:xfrm>
            <a:off x="380106" y="304800"/>
            <a:ext cx="8306694" cy="1371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</a:rPr>
              <a:t>3.2 Implicit Differentiation</a:t>
            </a:r>
            <a:endParaRPr kumimoji="0" lang="en-US" sz="3600" b="0" i="0" u="none" strike="noStrike" kern="1200" cap="none" spc="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rbel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9E42D35-B87E-4984-801E-2A3C36F28685}"/>
              </a:ext>
            </a:extLst>
          </p:cNvPr>
          <p:cNvSpPr txBox="1">
            <a:spLocks/>
          </p:cNvSpPr>
          <p:nvPr/>
        </p:nvSpPr>
        <p:spPr>
          <a:xfrm>
            <a:off x="380106" y="1524000"/>
            <a:ext cx="5258694" cy="4800600"/>
          </a:xfrm>
          <a:prstGeom prst="rect">
            <a:avLst/>
          </a:prstGeom>
        </p:spPr>
        <p:txBody>
          <a:bodyPr/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Objectives:</a:t>
            </a:r>
          </a:p>
          <a:p>
            <a:r>
              <a:rPr lang="en-US" dirty="0">
                <a:solidFill>
                  <a:schemeClr val="bg1"/>
                </a:solidFill>
              </a:rPr>
              <a:t>Find a derivative using implicit differentiation</a:t>
            </a:r>
          </a:p>
          <a:p>
            <a:r>
              <a:rPr lang="en-US" dirty="0">
                <a:solidFill>
                  <a:schemeClr val="bg1"/>
                </a:solidFill>
              </a:rPr>
              <a:t>Find higher-order derivatives using implicit differentiation</a:t>
            </a:r>
          </a:p>
          <a:p>
            <a:r>
              <a:rPr lang="en-US" dirty="0">
                <a:solidFill>
                  <a:schemeClr val="bg1"/>
                </a:solidFill>
              </a:rPr>
              <a:t>Differentiate functions with rational exponents</a:t>
            </a:r>
          </a:p>
        </p:txBody>
      </p:sp>
    </p:spTree>
    <p:extLst>
      <p:ext uri="{BB962C8B-B14F-4D97-AF65-F5344CB8AC3E}">
        <p14:creationId xmlns:p14="http://schemas.microsoft.com/office/powerpoint/2010/main" val="176313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0772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3.2 Implicit Differentiation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73EB9B-08BB-47B2-ADEB-7E5279ACA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66800"/>
            <a:ext cx="7913837" cy="5377239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F613102-64BE-4290-986A-EB8FD906F364}"/>
              </a:ext>
            </a:extLst>
          </p:cNvPr>
          <p:cNvCxnSpPr/>
          <p:nvPr/>
        </p:nvCxnSpPr>
        <p:spPr>
          <a:xfrm>
            <a:off x="300037" y="838200"/>
            <a:ext cx="8305800" cy="0"/>
          </a:xfrm>
          <a:prstGeom prst="line">
            <a:avLst/>
          </a:prstGeom>
          <a:ln w="57150">
            <a:solidFill>
              <a:srgbClr val="E7256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88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0772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3.2 Implicit Differentiation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73EB9B-08BB-47B2-ADEB-7E5279ACAF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5749"/>
          <a:stretch/>
        </p:blipFill>
        <p:spPr>
          <a:xfrm>
            <a:off x="228600" y="1066801"/>
            <a:ext cx="7913837" cy="228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07900E-EF0F-4CD7-9575-0C5C20F0C5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557"/>
          <a:stretch/>
        </p:blipFill>
        <p:spPr>
          <a:xfrm>
            <a:off x="351012" y="1447800"/>
            <a:ext cx="8027214" cy="403859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A28E3A-2FF5-4155-8341-4D70D78E537C}"/>
              </a:ext>
            </a:extLst>
          </p:cNvPr>
          <p:cNvCxnSpPr/>
          <p:nvPr/>
        </p:nvCxnSpPr>
        <p:spPr>
          <a:xfrm>
            <a:off x="300037" y="838200"/>
            <a:ext cx="8305800" cy="0"/>
          </a:xfrm>
          <a:prstGeom prst="line">
            <a:avLst/>
          </a:prstGeom>
          <a:ln w="57150">
            <a:solidFill>
              <a:srgbClr val="E7256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75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0772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3.2 Implicit Differentiation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73EB9B-08BB-47B2-ADEB-7E5279ACAF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5749"/>
          <a:stretch/>
        </p:blipFill>
        <p:spPr>
          <a:xfrm>
            <a:off x="228600" y="1066801"/>
            <a:ext cx="7913837" cy="228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73D6CC-5487-4977-97E9-5C5F99AE5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102" y="1371600"/>
            <a:ext cx="8743950" cy="1028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A86935-D8C2-4525-B508-3EBDA7214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6127" y="2952751"/>
            <a:ext cx="3771900" cy="30099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585B393-C7C4-4D68-9D36-EEE4129C6693}"/>
              </a:ext>
            </a:extLst>
          </p:cNvPr>
          <p:cNvCxnSpPr/>
          <p:nvPr/>
        </p:nvCxnSpPr>
        <p:spPr>
          <a:xfrm>
            <a:off x="300037" y="838200"/>
            <a:ext cx="8305800" cy="0"/>
          </a:xfrm>
          <a:prstGeom prst="line">
            <a:avLst/>
          </a:prstGeom>
          <a:ln w="57150">
            <a:solidFill>
              <a:srgbClr val="E7256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13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0772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3.2 Implicit Differentiation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0B5E95-12AF-4AF5-BC30-748294822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14400"/>
            <a:ext cx="862012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0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0772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3.2 Implicit Differentiation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0B5E95-12AF-4AF5-BC30-748294822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14400"/>
            <a:ext cx="8620125" cy="11620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F1B2640-3B41-43BE-853C-A76C2E66B4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94" y="2133600"/>
            <a:ext cx="7762875" cy="418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07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0772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3.2 Implicit Differentiation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0B5E95-12AF-4AF5-BC30-748294822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14400"/>
            <a:ext cx="8620125" cy="11620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F1B2640-3B41-43BE-853C-A76C2E66B4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2722"/>
          <a:stretch/>
        </p:blipFill>
        <p:spPr>
          <a:xfrm>
            <a:off x="198408" y="2109518"/>
            <a:ext cx="7762875" cy="304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35EE82-BB9A-4D3B-9361-D395219710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543" y="2447386"/>
            <a:ext cx="7490604" cy="23294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8716C5-2059-47ED-B5C9-C90B2B153E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4572000"/>
            <a:ext cx="2667000" cy="21129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D2A7B3-8BEF-443D-A82E-0454E52B33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0238" y="6297103"/>
            <a:ext cx="94297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01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0772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3.2 Implicit Differentiation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61631D-DF44-4C84-8ADB-D5940B273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14400"/>
            <a:ext cx="862965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4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0772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3.2 Implicit Differentiation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61631D-DF44-4C84-8ADB-D5940B273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14400"/>
            <a:ext cx="8629650" cy="7905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3915EB-EB27-4063-96BC-2625820EA3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981200"/>
            <a:ext cx="8229600" cy="326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15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0772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3.2 Implicit Differentiation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9B716D-BEFB-4BEA-AD22-BD342F692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49" y="914400"/>
            <a:ext cx="8658225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59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0772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3.2 Implicit Differentiation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9B716D-BEFB-4BEA-AD22-BD342F692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49" y="914400"/>
            <a:ext cx="8658225" cy="10572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DA9EF8-C9A0-42D6-A574-2716D3B1A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49" y="2343150"/>
            <a:ext cx="8507662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16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0772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3.2 Implicit Differentiation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8AE1A2-1E4F-4178-A2D0-243C921DF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32" y="1066800"/>
            <a:ext cx="8515350" cy="18431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EC9ED6-E4BC-4A83-B37A-5B49F9A7E8CC}"/>
              </a:ext>
            </a:extLst>
          </p:cNvPr>
          <p:cNvSpPr txBox="1"/>
          <p:nvPr/>
        </p:nvSpPr>
        <p:spPr>
          <a:xfrm>
            <a:off x="304800" y="3429000"/>
            <a:ext cx="8305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u="none" strike="noStrike" baseline="0" dirty="0">
                <a:solidFill>
                  <a:schemeClr val="bg1"/>
                </a:solidFill>
                <a:latin typeface="TimesLTStd-Roman"/>
              </a:rPr>
              <a:t>To find the derivative of a function defined implicitly, we use the technique of </a:t>
            </a:r>
            <a:r>
              <a:rPr lang="en-US" sz="2000" b="0" i="1" u="none" strike="noStrike" baseline="0" dirty="0">
                <a:solidFill>
                  <a:schemeClr val="bg1"/>
                </a:solidFill>
                <a:latin typeface="TimesLTStd-Italic"/>
              </a:rPr>
              <a:t>implicit differentiation</a:t>
            </a:r>
            <a:r>
              <a:rPr lang="en-US" sz="2000" b="0" i="0" u="none" strike="noStrike" baseline="0" dirty="0">
                <a:solidFill>
                  <a:schemeClr val="bg1"/>
                </a:solidFill>
                <a:latin typeface="TimesLTStd-Roman"/>
              </a:rPr>
              <a:t>.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F979D68-3782-4BE2-87A0-F8E1A4DF9C5A}"/>
              </a:ext>
            </a:extLst>
          </p:cNvPr>
          <p:cNvCxnSpPr/>
          <p:nvPr/>
        </p:nvCxnSpPr>
        <p:spPr>
          <a:xfrm>
            <a:off x="300037" y="838200"/>
            <a:ext cx="8305800" cy="0"/>
          </a:xfrm>
          <a:prstGeom prst="line">
            <a:avLst/>
          </a:prstGeom>
          <a:ln w="57150">
            <a:solidFill>
              <a:srgbClr val="E7256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72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0772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3.2 Implicit Differentiation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9B716D-BEFB-4BEA-AD22-BD342F692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49" y="914400"/>
            <a:ext cx="8658225" cy="10572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DA9EF8-C9A0-42D6-A574-2716D3B1A8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3122"/>
          <a:stretch/>
        </p:blipFill>
        <p:spPr>
          <a:xfrm>
            <a:off x="222849" y="2343150"/>
            <a:ext cx="8507662" cy="247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272C0A-8920-4923-A2FA-EC7CEC5E0E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226" y="2657475"/>
            <a:ext cx="8195274" cy="403954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7F17323-E244-48FA-A489-902E9365FE66}"/>
              </a:ext>
            </a:extLst>
          </p:cNvPr>
          <p:cNvSpPr/>
          <p:nvPr/>
        </p:nvSpPr>
        <p:spPr>
          <a:xfrm>
            <a:off x="1828800" y="6324600"/>
            <a:ext cx="6603700" cy="439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64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0772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3.2 Implicit Differentiation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9B716D-BEFB-4BEA-AD22-BD342F692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49" y="914400"/>
            <a:ext cx="8658225" cy="10572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DA9EF8-C9A0-42D6-A574-2716D3B1A8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3122"/>
          <a:stretch/>
        </p:blipFill>
        <p:spPr>
          <a:xfrm>
            <a:off x="222849" y="2343150"/>
            <a:ext cx="8507662" cy="247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D2B44D-831C-4A7A-922E-6D67C8FC98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696294"/>
            <a:ext cx="7010400" cy="3524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CE6168-502E-4AEF-A277-0C2E760DBD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3212" y="3352800"/>
            <a:ext cx="3457575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43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0772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3.2 Implicit Differentiation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76B7BD-0E57-4ABE-A74D-8737A632B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51" y="1143000"/>
            <a:ext cx="8516249" cy="16639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E47AE6-9388-4D22-A080-3785C925F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751" y="3343275"/>
            <a:ext cx="8553450" cy="2371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645CAE-F8EE-4BB6-AED2-2FB3347A8EE7}"/>
              </a:ext>
            </a:extLst>
          </p:cNvPr>
          <p:cNvCxnSpPr/>
          <p:nvPr/>
        </p:nvCxnSpPr>
        <p:spPr>
          <a:xfrm>
            <a:off x="300037" y="838200"/>
            <a:ext cx="8305800" cy="0"/>
          </a:xfrm>
          <a:prstGeom prst="line">
            <a:avLst/>
          </a:prstGeom>
          <a:ln w="57150">
            <a:solidFill>
              <a:srgbClr val="E7256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57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0772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3.2 Implicit Differentiation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52E6E6-4CE7-4DAB-9641-76486552F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19" y="990600"/>
            <a:ext cx="8734425" cy="35433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F7A0979-54DB-4677-9181-0E8D15527D9B}"/>
              </a:ext>
            </a:extLst>
          </p:cNvPr>
          <p:cNvSpPr/>
          <p:nvPr/>
        </p:nvSpPr>
        <p:spPr>
          <a:xfrm>
            <a:off x="1600200" y="1447800"/>
            <a:ext cx="5715000" cy="685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85CCB1-415C-4FD9-8B5F-963D8138C905}"/>
              </a:ext>
            </a:extLst>
          </p:cNvPr>
          <p:cNvSpPr/>
          <p:nvPr/>
        </p:nvSpPr>
        <p:spPr>
          <a:xfrm>
            <a:off x="1600200" y="2388439"/>
            <a:ext cx="5715000" cy="685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E1F16C-2F7B-467B-B8F2-65E7C62D5C52}"/>
              </a:ext>
            </a:extLst>
          </p:cNvPr>
          <p:cNvSpPr/>
          <p:nvPr/>
        </p:nvSpPr>
        <p:spPr>
          <a:xfrm>
            <a:off x="1700931" y="3067410"/>
            <a:ext cx="5715000" cy="685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D475B0-7A42-4310-9E55-30B25F32EC15}"/>
              </a:ext>
            </a:extLst>
          </p:cNvPr>
          <p:cNvSpPr/>
          <p:nvPr/>
        </p:nvSpPr>
        <p:spPr>
          <a:xfrm>
            <a:off x="1714500" y="3829410"/>
            <a:ext cx="5715000" cy="685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0772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3.2 Implicit Differentiation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52E6E6-4CE7-4DAB-9641-76486552F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19" y="990600"/>
            <a:ext cx="8734425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68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0772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3.2 Implicit Differentiation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891B49-D064-4911-A004-BD957B3E8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2" y="1295400"/>
            <a:ext cx="8524875" cy="2676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8BDF69B-6264-4DB8-80B7-0F37DBB53097}"/>
              </a:ext>
            </a:extLst>
          </p:cNvPr>
          <p:cNvCxnSpPr/>
          <p:nvPr/>
        </p:nvCxnSpPr>
        <p:spPr>
          <a:xfrm>
            <a:off x="300037" y="838200"/>
            <a:ext cx="8305800" cy="0"/>
          </a:xfrm>
          <a:prstGeom prst="line">
            <a:avLst/>
          </a:prstGeom>
          <a:ln w="57150">
            <a:solidFill>
              <a:srgbClr val="E7256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6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0772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3.2 Implicit Differentiation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653DD1-CF85-4DFF-814B-B2492CAEA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" y="962025"/>
            <a:ext cx="8677275" cy="49339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F3CC35D-3CA5-4899-8E4F-B924700A7A41}"/>
              </a:ext>
            </a:extLst>
          </p:cNvPr>
          <p:cNvSpPr/>
          <p:nvPr/>
        </p:nvSpPr>
        <p:spPr>
          <a:xfrm>
            <a:off x="2743200" y="1447800"/>
            <a:ext cx="6167437" cy="76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938DE4-253D-47EF-856C-63787CB01BAC}"/>
              </a:ext>
            </a:extLst>
          </p:cNvPr>
          <p:cNvSpPr/>
          <p:nvPr/>
        </p:nvSpPr>
        <p:spPr>
          <a:xfrm>
            <a:off x="2667000" y="2376487"/>
            <a:ext cx="6167437" cy="76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A4DF62-5F9E-4A78-9AE0-31EDF571766B}"/>
              </a:ext>
            </a:extLst>
          </p:cNvPr>
          <p:cNvSpPr/>
          <p:nvPr/>
        </p:nvSpPr>
        <p:spPr>
          <a:xfrm>
            <a:off x="2286000" y="3290887"/>
            <a:ext cx="6167437" cy="76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08181A-E6FC-4C00-B727-9626C79FB019}"/>
              </a:ext>
            </a:extLst>
          </p:cNvPr>
          <p:cNvSpPr/>
          <p:nvPr/>
        </p:nvSpPr>
        <p:spPr>
          <a:xfrm>
            <a:off x="2514600" y="4205287"/>
            <a:ext cx="6167437" cy="76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FF0B12-1827-48FC-BFD8-0DC47A6A52A0}"/>
              </a:ext>
            </a:extLst>
          </p:cNvPr>
          <p:cNvSpPr/>
          <p:nvPr/>
        </p:nvSpPr>
        <p:spPr>
          <a:xfrm>
            <a:off x="2285999" y="5097986"/>
            <a:ext cx="6167437" cy="76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9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0772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3.2 Implicit Differentiation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653DD1-CF85-4DFF-814B-B2492CAEA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" y="962025"/>
            <a:ext cx="8677275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32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0772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3.2 Implicit Differentiation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5A9394-8C8D-449B-AE72-109169894206}"/>
              </a:ext>
            </a:extLst>
          </p:cNvPr>
          <p:cNvSpPr txBox="1"/>
          <p:nvPr/>
        </p:nvSpPr>
        <p:spPr>
          <a:xfrm>
            <a:off x="381000" y="1143000"/>
            <a:ext cx="8229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i="0" u="none" strike="noStrike" baseline="0" dirty="0">
                <a:solidFill>
                  <a:schemeClr val="bg1"/>
                </a:solidFill>
                <a:latin typeface="TimesLTStd-Bold"/>
              </a:rPr>
              <a:t>Implicit differentiation</a:t>
            </a:r>
            <a:r>
              <a:rPr lang="en-US" sz="2000" b="0" i="0" u="none" strike="noStrike" baseline="0" dirty="0">
                <a:solidFill>
                  <a:schemeClr val="bg1"/>
                </a:solidFill>
                <a:latin typeface="TimesLTStd-Roman"/>
              </a:rPr>
              <a:t> does not require rewriting the function explicitly, but it does require that the dependent variable </a:t>
            </a:r>
            <a:r>
              <a:rPr lang="en-US" sz="2000" b="0" i="1" u="none" strike="noStrike" baseline="0" dirty="0">
                <a:solidFill>
                  <a:schemeClr val="bg1"/>
                </a:solidFill>
                <a:latin typeface="Times-Italic"/>
              </a:rPr>
              <a:t>y </a:t>
            </a:r>
            <a:r>
              <a:rPr lang="en-US" sz="2000" b="0" i="0" u="none" strike="noStrike" baseline="0" dirty="0">
                <a:solidFill>
                  <a:schemeClr val="bg1"/>
                </a:solidFill>
                <a:latin typeface="TimesLTStd-Roman"/>
              </a:rPr>
              <a:t>is a differentiable function of the independent variable </a:t>
            </a:r>
            <a:r>
              <a:rPr lang="en-US" sz="2000" b="0" i="1" u="none" strike="noStrike" baseline="0" dirty="0">
                <a:solidFill>
                  <a:schemeClr val="bg1"/>
                </a:solidFill>
                <a:latin typeface="Times-Italic"/>
              </a:rPr>
              <a:t>x</a:t>
            </a:r>
            <a:r>
              <a:rPr lang="en-US" sz="2000" b="0" i="0" u="none" strike="noStrike" baseline="0" dirty="0">
                <a:solidFill>
                  <a:schemeClr val="bg1"/>
                </a:solidFill>
                <a:latin typeface="TimesLTStd-Roman"/>
              </a:rPr>
              <a:t>.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84CED6-78C2-41EA-A6E1-5AC489B8E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53" y="2421008"/>
            <a:ext cx="8367713" cy="201598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856F9DA-B312-4A8F-A546-D4B0C13E434C}"/>
              </a:ext>
            </a:extLst>
          </p:cNvPr>
          <p:cNvCxnSpPr/>
          <p:nvPr/>
        </p:nvCxnSpPr>
        <p:spPr>
          <a:xfrm>
            <a:off x="300037" y="838200"/>
            <a:ext cx="8305800" cy="0"/>
          </a:xfrm>
          <a:prstGeom prst="line">
            <a:avLst/>
          </a:prstGeom>
          <a:ln w="57150">
            <a:solidFill>
              <a:srgbClr val="E7256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17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0772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3.2 Implicit Differentiation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F31884-2AF9-4C90-9141-232E2B9C4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74" y="914400"/>
            <a:ext cx="862965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38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0772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3.2 Implicit Differentiation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F31884-2AF9-4C90-9141-232E2B9C44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304"/>
          <a:stretch/>
        </p:blipFill>
        <p:spPr>
          <a:xfrm>
            <a:off x="219974" y="914400"/>
            <a:ext cx="8629650" cy="1066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6317836-D8B5-4FD3-90C6-66FFA1C15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74" y="2133600"/>
            <a:ext cx="8734425" cy="32575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998F92-36AA-4328-9B03-70ABC582EC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1" y="5391150"/>
            <a:ext cx="5867400" cy="131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4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0772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3.2 Implicit Differentiation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F31884-2AF9-4C90-9141-232E2B9C44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304"/>
          <a:stretch/>
        </p:blipFill>
        <p:spPr>
          <a:xfrm>
            <a:off x="219974" y="914400"/>
            <a:ext cx="8629650" cy="1066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6317836-D8B5-4FD3-90C6-66FFA1C152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0643"/>
          <a:stretch/>
        </p:blipFill>
        <p:spPr>
          <a:xfrm>
            <a:off x="219974" y="2133600"/>
            <a:ext cx="8734425" cy="304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7E15E2-F44B-4AAC-9473-6254B27B62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63" y="2429774"/>
            <a:ext cx="866775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0772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3.2 Implicit Differentiation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F31884-2AF9-4C90-9141-232E2B9C44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304"/>
          <a:stretch/>
        </p:blipFill>
        <p:spPr>
          <a:xfrm>
            <a:off x="219974" y="914400"/>
            <a:ext cx="8629650" cy="1066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6317836-D8B5-4FD3-90C6-66FFA1C152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0643"/>
          <a:stretch/>
        </p:blipFill>
        <p:spPr>
          <a:xfrm>
            <a:off x="219974" y="2133600"/>
            <a:ext cx="8734425" cy="304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A009CC-EA4F-4985-96D1-3413087BFF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913" y="2667000"/>
            <a:ext cx="8734425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96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0772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3.2 Implicit Differentiation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90DBF1-858F-422C-AB6E-5724E1692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14400"/>
            <a:ext cx="866775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6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0772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3.2 Implicit Differentiation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73EB9B-08BB-47B2-ADEB-7E5279ACA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66800"/>
            <a:ext cx="7913837" cy="5377239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9DCCD86-AB19-41B8-8ED9-DF01430B3119}"/>
              </a:ext>
            </a:extLst>
          </p:cNvPr>
          <p:cNvCxnSpPr/>
          <p:nvPr/>
        </p:nvCxnSpPr>
        <p:spPr>
          <a:xfrm>
            <a:off x="300037" y="838200"/>
            <a:ext cx="8305800" cy="0"/>
          </a:xfrm>
          <a:prstGeom prst="line">
            <a:avLst/>
          </a:prstGeom>
          <a:ln w="57150">
            <a:solidFill>
              <a:srgbClr val="E7256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75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{B5AD0F38-90AE-4AD1-89F5-81064E08174E}tf02895261</Template>
  <TotalTime>441</TotalTime>
  <Words>147</Words>
  <Application>Microsoft Office PowerPoint</Application>
  <PresentationFormat>On-screen Show (4:3)</PresentationFormat>
  <Paragraphs>33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Corbel</vt:lpstr>
      <vt:lpstr>Times-Italic</vt:lpstr>
      <vt:lpstr>TimesLTStd-Bold</vt:lpstr>
      <vt:lpstr>TimesLTStd-Italic</vt:lpstr>
      <vt:lpstr>TimesLTStd-Roman</vt:lpstr>
      <vt:lpstr>Digital Blue Tunnel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3: The Derivative of Composite, Implicit, and Inverse Functions</dc:title>
  <dc:creator>Erica Chauvet</dc:creator>
  <cp:lastModifiedBy>Calise, Anthony J.</cp:lastModifiedBy>
  <cp:revision>35</cp:revision>
  <dcterms:created xsi:type="dcterms:W3CDTF">2020-06-27T19:01:31Z</dcterms:created>
  <dcterms:modified xsi:type="dcterms:W3CDTF">2022-04-25T13:51:40Z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