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62" r:id="rId2"/>
    <p:sldMasterId id="2147483676" r:id="rId3"/>
    <p:sldMasterId id="2147483690" r:id="rId4"/>
  </p:sldMasterIdLst>
  <p:notesMasterIdLst>
    <p:notesMasterId r:id="rId35"/>
  </p:notesMasterIdLst>
  <p:handoutMasterIdLst>
    <p:handoutMasterId r:id="rId36"/>
  </p:handoutMasterIdLst>
  <p:sldIdLst>
    <p:sldId id="291" r:id="rId5"/>
    <p:sldId id="287" r:id="rId6"/>
    <p:sldId id="288" r:id="rId7"/>
    <p:sldId id="352" r:id="rId8"/>
    <p:sldId id="286" r:id="rId9"/>
    <p:sldId id="353" r:id="rId10"/>
    <p:sldId id="309" r:id="rId11"/>
    <p:sldId id="311" r:id="rId12"/>
    <p:sldId id="347" r:id="rId13"/>
    <p:sldId id="293" r:id="rId14"/>
    <p:sldId id="358" r:id="rId15"/>
    <p:sldId id="359" r:id="rId16"/>
    <p:sldId id="297" r:id="rId17"/>
    <p:sldId id="371" r:id="rId18"/>
    <p:sldId id="321" r:id="rId19"/>
    <p:sldId id="354" r:id="rId20"/>
    <p:sldId id="355" r:id="rId21"/>
    <p:sldId id="324" r:id="rId22"/>
    <p:sldId id="356" r:id="rId23"/>
    <p:sldId id="328" r:id="rId24"/>
    <p:sldId id="300" r:id="rId25"/>
    <p:sldId id="302" r:id="rId26"/>
    <p:sldId id="357" r:id="rId27"/>
    <p:sldId id="369" r:id="rId28"/>
    <p:sldId id="296" r:id="rId29"/>
    <p:sldId id="316" r:id="rId30"/>
    <p:sldId id="372" r:id="rId31"/>
    <p:sldId id="370" r:id="rId32"/>
    <p:sldId id="299" r:id="rId33"/>
    <p:sldId id="301" r:id="rId34"/>
  </p:sldIdLst>
  <p:sldSz cx="9144000" cy="6858000" type="letter"/>
  <p:notesSz cx="6858000" cy="9144000"/>
  <p:defaultTextStyle>
    <a:defPPr>
      <a:defRPr lang="en-CA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160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  <a:srgbClr val="FF6600"/>
    <a:srgbClr val="F9E28F"/>
    <a:srgbClr val="F9E497"/>
    <a:srgbClr val="FCF094"/>
    <a:srgbClr val="FCED80"/>
    <a:srgbClr val="FDE27F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7973" autoAdjust="0"/>
  </p:normalViewPr>
  <p:slideViewPr>
    <p:cSldViewPr snapToObjects="1">
      <p:cViewPr varScale="1">
        <p:scale>
          <a:sx n="73" d="100"/>
          <a:sy n="73" d="100"/>
        </p:scale>
        <p:origin x="1074" y="54"/>
      </p:cViewPr>
      <p:guideLst>
        <p:guide orient="horz" pos="3120"/>
        <p:guide pos="16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948"/>
    </p:cViewPr>
  </p:sorterViewPr>
  <p:notesViewPr>
    <p:cSldViewPr snapToObjects="1">
      <p:cViewPr>
        <p:scale>
          <a:sx n="100" d="100"/>
          <a:sy n="100" d="100"/>
        </p:scale>
        <p:origin x="-780" y="21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itchFamily="34" charset="0"/>
              </a:defRPr>
            </a:lvl1pPr>
          </a:lstStyle>
          <a:p>
            <a:endParaRPr lang="en-CA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</a:defRPr>
            </a:lvl1pPr>
          </a:lstStyle>
          <a:p>
            <a:endParaRPr lang="en-CA"/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itchFamily="34" charset="0"/>
              </a:defRPr>
            </a:lvl1pPr>
          </a:lstStyle>
          <a:p>
            <a:endParaRPr lang="en-CA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</a:defRPr>
            </a:lvl1pPr>
          </a:lstStyle>
          <a:p>
            <a:fld id="{0F103E8E-FC40-4552-8ABF-567A0432D9E7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368653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itchFamily="34" charset="0"/>
              </a:defRPr>
            </a:lvl1pPr>
          </a:lstStyle>
          <a:p>
            <a:endParaRPr lang="en-CA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</a:defRPr>
            </a:lvl1pPr>
          </a:lstStyle>
          <a:p>
            <a:endParaRPr lang="en-CA"/>
          </a:p>
        </p:txBody>
      </p:sp>
      <p:sp>
        <p:nvSpPr>
          <p:cNvPr id="614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itchFamily="34" charset="0"/>
              </a:defRPr>
            </a:lvl1pPr>
          </a:lstStyle>
          <a:p>
            <a:endParaRPr lang="en-CA"/>
          </a:p>
        </p:txBody>
      </p:sp>
      <p:sp>
        <p:nvSpPr>
          <p:cNvPr id="614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</a:defRPr>
            </a:lvl1pPr>
          </a:lstStyle>
          <a:p>
            <a:fld id="{CE3E11E8-128F-49C6-BE9D-C6431E266000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415583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F7DD71-0BE5-4A60-B92A-6717DE98BCEE}" type="slidenum">
              <a:rPr lang="en-CA"/>
              <a:pPr/>
              <a:t>1</a:t>
            </a:fld>
            <a:endParaRPr lang="en-CA"/>
          </a:p>
        </p:txBody>
      </p:sp>
      <p:sp>
        <p:nvSpPr>
          <p:cNvPr id="512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6304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A051D53-51A4-44F5-A69F-98DE3D76A074}" type="slidenum">
              <a:rPr kumimoji="0" lang="en-CA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568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8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1427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5BFE340-4049-4002-AA02-0AC3E8768CA3}" type="slidenum">
              <a:rPr kumimoji="0" lang="en-CA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574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4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5709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DA226E5-EB7F-404A-AB6B-A537ADC59594}" type="slidenum">
              <a:rPr kumimoji="0" lang="en-CA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576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6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3139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62A74E8-3A7D-4EFB-9372-01C43FC2C037}" type="slidenum">
              <a:rPr kumimoji="0" lang="en-CA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578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8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99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93EDF88-E51A-4A26-96F5-22DB5E149D90}" type="slidenum">
              <a:rPr kumimoji="0" lang="en-CA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CA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5167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006746-53E6-4614-8738-22A46CC0AF06}" type="slidenum">
              <a:rPr kumimoji="0" lang="en-CA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CA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84486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0E8EA14-5D7B-43C3-8AD8-4A4F37AF6331}" type="slidenum">
              <a:rPr kumimoji="0" lang="en-CA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CA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75096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8C72C56-9F92-46C5-99DD-41D8218A28E2}" type="slidenum">
              <a:rPr kumimoji="0" lang="en-CA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CA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5088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F24FC63-65AB-4F4B-8F56-B4E7624F4395}" type="slidenum">
              <a:rPr kumimoji="0" lang="en-CA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CA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48318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55011FDE-FA82-40D8-007E-C5E6442015A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E8A6457-0A82-40B5-90C3-9976F7D490C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3490" name="Rectangle 2">
            <a:extLst>
              <a:ext uri="{FF2B5EF4-FFF2-40B4-BE49-F238E27FC236}">
                <a16:creationId xmlns:a16="http://schemas.microsoft.com/office/drawing/2014/main" id="{0D0613AC-389F-5AAE-7E24-252E2AC38DA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5127448C-EF35-991B-4F64-D8754A04F4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Examples come from page 2 &amp; 3.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A834C3EF-1640-3B5E-A751-B22E646DA8D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EDD91D-1CDC-4365-8C6F-FE029113CC2A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6562" name="Rectangle 2">
            <a:extLst>
              <a:ext uri="{FF2B5EF4-FFF2-40B4-BE49-F238E27FC236}">
                <a16:creationId xmlns:a16="http://schemas.microsoft.com/office/drawing/2014/main" id="{4BCF3328-427F-6E76-81A3-F576EDE2985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id="{1CDFF369-442C-6AD1-A459-3A31E4538A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Examples come from page 2 &amp; 3.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42382FF5-543F-7937-F238-E35D7578711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7AF023F-F99C-419B-88FC-457A2783C7FF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2946" name="Rectangle 2">
            <a:extLst>
              <a:ext uri="{FF2B5EF4-FFF2-40B4-BE49-F238E27FC236}">
                <a16:creationId xmlns:a16="http://schemas.microsoft.com/office/drawing/2014/main" id="{2AA8481F-8ABC-F4C1-6DE2-A369BC2785C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>
            <a:extLst>
              <a:ext uri="{FF2B5EF4-FFF2-40B4-BE49-F238E27FC236}">
                <a16:creationId xmlns:a16="http://schemas.microsoft.com/office/drawing/2014/main" id="{7A1B8A31-147A-5137-E0F7-48199D2067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Give several examples of different variables</a:t>
            </a:r>
          </a:p>
        </p:txBody>
      </p:sp>
    </p:spTree>
    <p:extLst>
      <p:ext uri="{BB962C8B-B14F-4D97-AF65-F5344CB8AC3E}">
        <p14:creationId xmlns:p14="http://schemas.microsoft.com/office/powerpoint/2010/main" val="7371169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F3206FF7-DD1A-5053-6CA9-4D79A49179F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D67BB8-1D21-468E-A48D-D9BE92254EB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3970" name="Rectangle 2">
            <a:extLst>
              <a:ext uri="{FF2B5EF4-FFF2-40B4-BE49-F238E27FC236}">
                <a16:creationId xmlns:a16="http://schemas.microsoft.com/office/drawing/2014/main" id="{C0BC1988-45A5-1A32-8D36-1BD255267E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>
            <a:extLst>
              <a:ext uri="{FF2B5EF4-FFF2-40B4-BE49-F238E27FC236}">
                <a16:creationId xmlns:a16="http://schemas.microsoft.com/office/drawing/2014/main" id="{35E7BFE5-1BE9-39E9-4935-5CB1105212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CCCB9F-0ABF-4849-B2C0-64E55988833C}" type="slidenum">
              <a:rPr kumimoji="0" lang="en-CA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537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7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6992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E12C7F9-54FC-4CDF-AA8C-13352DC7FE44}" type="slidenum">
              <a:rPr kumimoji="0" lang="en-CA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541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1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9638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573B43-741E-4D0F-9443-FB37E9B0A9B1}" type="slidenum">
              <a:rPr lang="en-CA"/>
              <a:pPr/>
              <a:t>15</a:t>
            </a:fld>
            <a:endParaRPr lang="en-CA"/>
          </a:p>
        </p:txBody>
      </p:sp>
      <p:sp>
        <p:nvSpPr>
          <p:cNvPr id="562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2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4464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01262CE-91BB-4E00-A8CA-C1DDD025E5CF}" type="slidenum">
              <a:rPr kumimoji="0" lang="en-CA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566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6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0820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5" name="Rectangle 39"/>
          <p:cNvSpPr>
            <a:spLocks noChangeArrowheads="1"/>
          </p:cNvSpPr>
          <p:nvPr/>
        </p:nvSpPr>
        <p:spPr bwMode="gray">
          <a:xfrm rot="5400000">
            <a:off x="2133600" y="-2133600"/>
            <a:ext cx="4876800" cy="9144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99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pPr algn="ctr"/>
            <a:endParaRPr kumimoji="1" lang="en-US" sz="3200">
              <a:latin typeface="Tahoma" pitchFamily="34" charset="0"/>
            </a:endParaRPr>
          </a:p>
        </p:txBody>
      </p:sp>
      <p:sp>
        <p:nvSpPr>
          <p:cNvPr id="4125" name="Rectangle 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38200" y="6397625"/>
            <a:ext cx="4495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900"/>
            </a:lvl1pPr>
          </a:lstStyle>
          <a:p>
            <a:r>
              <a:rPr lang="en-US"/>
              <a:t>Copyright © 2009 Pearson Education, Inc. </a:t>
            </a:r>
          </a:p>
        </p:txBody>
      </p:sp>
      <p:sp>
        <p:nvSpPr>
          <p:cNvPr id="4126" name="Rectangle 30" descr="Pink tissue paper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52400"/>
            <a:ext cx="5486400" cy="2286000"/>
          </a:xfrm>
          <a:extLst>
            <a:ext uri="{909E8E84-426E-40DD-AFC4-6F175D3DCCD1}">
              <a14:hiddenFill xmlns:a14="http://schemas.microsoft.com/office/drawing/2010/main">
                <a:blipFill dpi="0" rotWithShape="0">
                  <a:blip r:embed="rId2"/>
                  <a:srcRect/>
                  <a:tile tx="0" ty="0" sx="100000" sy="100000" flip="none" algn="tl"/>
                </a:blipFill>
              </a14:hiddenFill>
            </a:ext>
          </a:extLst>
        </p:spPr>
        <p:txBody>
          <a:bodyPr wrap="none" anchor="ctr"/>
          <a:lstStyle>
            <a:lvl1pPr>
              <a:defRPr sz="6600">
                <a:solidFill>
                  <a:schemeClr val="folHlink"/>
                </a:solidFill>
              </a:defRPr>
            </a:lvl1pPr>
          </a:lstStyle>
          <a:p>
            <a:pPr lvl="0"/>
            <a:r>
              <a:rPr lang="en-US" noProof="0"/>
              <a:t>Click to edit </a:t>
            </a:r>
            <a:br>
              <a:rPr lang="en-US" noProof="0"/>
            </a:br>
            <a:r>
              <a:rPr lang="en-US" noProof="0"/>
              <a:t>Master title style</a:t>
            </a:r>
          </a:p>
        </p:txBody>
      </p:sp>
      <p:pic>
        <p:nvPicPr>
          <p:cNvPr id="4131" name="Picture 35" descr="awtri_4c UPDATE_col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949950"/>
            <a:ext cx="684213" cy="83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34" name="Rectangle 38" descr="Pink tissue paper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14400" y="2590800"/>
            <a:ext cx="5410200" cy="1905000"/>
          </a:xfrm>
          <a:extLst>
            <a:ext uri="{909E8E84-426E-40DD-AFC4-6F175D3DCCD1}">
              <a14:hiddenFill xmlns:a14="http://schemas.microsoft.com/office/drawing/2010/main">
                <a:blipFill dpi="0" rotWithShape="0">
                  <a:blip r:embed="rId2"/>
                  <a:srcRect/>
                  <a:tile tx="0" ty="0" sx="100000" sy="100000" flip="none" algn="tl"/>
                </a:blipFill>
              </a14:hiddenFill>
            </a:ext>
          </a:extLst>
        </p:spPr>
        <p:txBody>
          <a:bodyPr/>
          <a:lstStyle>
            <a:lvl1pPr marL="0" indent="0">
              <a:buFont typeface="Wingdings" pitchFamily="2" charset="2"/>
              <a:buNone/>
              <a:defRPr sz="32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1- </a:t>
            </a:r>
            <a:fld id="{7C2161E4-7C43-4239-9A39-73A629E5CDA5}" type="slidenum">
              <a:rPr lang="en-US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27875527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303213"/>
            <a:ext cx="2076450" cy="58689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303213"/>
            <a:ext cx="6076950" cy="58689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1- </a:t>
            </a:r>
            <a:fld id="{F047A5D8-0715-4564-AC25-E4EB83477946}" type="slidenum">
              <a:rPr lang="en-US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86177109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33400" y="303213"/>
            <a:ext cx="8305800" cy="58689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050088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Slide 1- </a:t>
            </a:r>
            <a:fld id="{7BA6E02B-9760-442D-8CEA-22E50FA009CF}" type="slidenum">
              <a:rPr lang="en-US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49079122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8316E-065B-ABD7-1DED-207317F067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F3C60D-20F8-DB6A-05C0-EFA98D3C5F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2519D7-49E6-FB0F-693F-8458131E1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F9B5E3-257D-A7C0-91D4-226E29BE1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7465FF-3353-8BB1-6F84-95CEBD7CE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94F788-727F-4270-9126-C3AF41905A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71737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E35D6-5828-0031-3BD1-F9283AAF3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B9A7FE-E034-F07C-B8B7-2A10851FE7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FB2B27-D616-3816-FEBD-6CF70A838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1A91C9-C3CC-DE8C-7DC5-602ACE99B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1C5E78-639C-403E-CD7D-097A6B6B7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576BF3-9052-494B-8070-5DC57AE417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73386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1E43C1-A076-86C7-CAF4-25D262738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BC0D45-94A2-F11D-DAF8-8BA526EF0C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3C36EE-0EED-6A6E-F73F-AA0FF9D5A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5F9927-BC23-C686-C64A-8D55F779B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50D379-4373-5276-4D4F-9AB152C08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291F59-9F0A-44E7-92C7-8AA929A945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60555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EFE9F-8611-D71B-A7F2-37A25CCF5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66E24A-54E5-F2DE-87D8-EBB6CF36A0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A47884-1037-B6F7-356B-8DB4C8C78F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D256C7-3EF6-44B0-6B16-758C84C3C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6E5183-5690-2D00-CF02-298587CEF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68BD0C-4DF8-50EE-0FEA-F2408DCC8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876372-468E-4770-A9E6-923184B584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75569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9F9FE-7786-8F8B-A511-3B5CA9444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F8D628-5A2C-D37C-EB2D-EDBA142301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E2045A-4F70-B61B-1A44-A173299B93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D16FA5-8098-FC1B-E508-43A5C3247D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66D2D01-6E78-C8A9-11AB-3F7A5101F4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F10DCC3-EF8D-FB06-102E-39806AED9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6D1BED0-78C5-870A-2051-5DAEAF681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7762C86-B5D7-1DBE-1569-4F21AE020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90E257-C4D1-4A0D-9955-958779BCF4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01942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F1F64-DDF0-1375-9D8B-03A56DF53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C4E08F-D717-0365-26E3-577876374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9BC15A-3170-2BAF-AB29-A0E3B38A7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C2CCE6-BF52-9731-F7CE-1D04A1215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E9AAEE-02FE-4843-98B3-DA01E09AB2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07022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F80B12-48EE-4AC3-1F43-40804933C1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3AAC91-6270-AC8B-2A87-DFB2C08A0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E902A6-B169-6CBA-3392-BF4D75175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10711B-B373-4A56-B800-EE87FF5EEC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9850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1- </a:t>
            </a:r>
            <a:fld id="{84CA5C99-55D5-4343-B128-0A24B1D3DCA4}" type="slidenum">
              <a:rPr lang="en-US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69031302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379F6-57A6-44AE-21FC-A7D93F7C0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F35381-D2E7-B979-C523-96E146FBDE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0DC55B-A44C-550C-5D1D-01F58E9F14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0D125A-92C9-9FEF-A07B-9A41742C6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D62A84-B7E7-2F52-1E1C-F10986E8C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2A17C7-11BD-21A0-EF9C-42FF72460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4A6723-3E59-41BA-907A-53C8273652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00721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51B85-08E4-09CC-4A55-0DA9DE027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778AFF-4CCD-DB92-25D7-743334147C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8FA23E-B769-4CE5-76F9-5F1921FCED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A6CFA3-D354-3A69-12A0-2D5BA8A75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65BC7B-B706-7F69-1BAC-AFB4322571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792AC8-3164-9E84-63B5-EED998257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C87C1A-B078-4E95-9103-17986333801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35061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2462B-91EB-2217-A822-93C5DD4F6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F88A16-2FCE-C519-487F-C2AB4D5539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C72905-5074-3143-590C-57129960B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CBE4EA-7896-2EDD-8A2C-6CEE9416A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1A271F-D47F-E7C6-2408-22E5B309A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1D7CAD-CF22-4427-80B4-2818594BB06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54723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C8970AA-9F89-6018-C5C1-3272C78537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AC5ACB-468A-8555-BFA6-7095A4A2BA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D4A9E9-2619-E847-8F41-C86EB27C3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6DF629-CFFF-2D63-4959-41A071665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0938FC-5790-9332-BBFB-68BE28958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FC8FE9-CFF5-4C20-906B-7BA653B686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07332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A934E-3954-5DF9-454A-41B6B7341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45F828-45F0-4328-BB8B-2D5BF5B1F9DE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8F654E-BCB0-BEE9-1396-6B99B7310D00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A5E43E6-A136-3012-2281-0FCCFB55C51E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9640092-84C2-68D6-A919-47383DD81C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4D94DDA-CBB9-7138-005C-8C464B76B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35CD5A3-F2BB-50F7-9995-74E368149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FA86E61-F78B-4B1B-B619-E97960B136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89884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F7333-BD75-C2DB-21FD-FC33D7C0B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35C90C-E7DA-D450-D2EB-10965BC00EF1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BF8D8F-9694-58B2-B420-7C61D60E67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CFB850-1D8C-22F9-A025-402E6F5721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80658B-97C4-5837-1644-2275FDCAB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385C68-9BBE-A5EA-F930-B882366FE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6A9F34B-E33E-442A-981A-28EB943908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09890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8316E-065B-ABD7-1DED-207317F067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F3C60D-20F8-DB6A-05C0-EFA98D3C5F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2519D7-49E6-FB0F-693F-8458131E1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F9B5E3-257D-A7C0-91D4-226E29BE1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7465FF-3353-8BB1-6F84-95CEBD7CE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94F788-727F-4270-9126-C3AF41905A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42244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E35D6-5828-0031-3BD1-F9283AAF3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B9A7FE-E034-F07C-B8B7-2A10851FE7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FB2B27-D616-3816-FEBD-6CF70A838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1A91C9-C3CC-DE8C-7DC5-602ACE99B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1C5E78-639C-403E-CD7D-097A6B6B7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576BF3-9052-494B-8070-5DC57AE417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08952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1E43C1-A076-86C7-CAF4-25D262738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BC0D45-94A2-F11D-DAF8-8BA526EF0C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3C36EE-0EED-6A6E-F73F-AA0FF9D5A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5F9927-BC23-C686-C64A-8D55F779B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50D379-4373-5276-4D4F-9AB152C08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291F59-9F0A-44E7-92C7-8AA929A945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64159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EFE9F-8611-D71B-A7F2-37A25CCF5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66E24A-54E5-F2DE-87D8-EBB6CF36A0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A47884-1037-B6F7-356B-8DB4C8C78F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D256C7-3EF6-44B0-6B16-758C84C3C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6E5183-5690-2D00-CF02-298587CEF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68BD0C-4DF8-50EE-0FEA-F2408DCC8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876372-468E-4770-A9E6-923184B584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1488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1- </a:t>
            </a:r>
            <a:fld id="{F30A1753-1C01-44A8-BF0F-7E3EC39361AD}" type="slidenum">
              <a:rPr lang="en-US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26156818"/>
      </p:ext>
    </p:extLst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9F9FE-7786-8F8B-A511-3B5CA9444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F8D628-5A2C-D37C-EB2D-EDBA142301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E2045A-4F70-B61B-1A44-A173299B93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D16FA5-8098-FC1B-E508-43A5C3247D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66D2D01-6E78-C8A9-11AB-3F7A5101F4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F10DCC3-EF8D-FB06-102E-39806AED9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6D1BED0-78C5-870A-2051-5DAEAF681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7762C86-B5D7-1DBE-1569-4F21AE020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90E257-C4D1-4A0D-9955-958779BCF4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07523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F1F64-DDF0-1375-9D8B-03A56DF53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C4E08F-D717-0365-26E3-577876374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9BC15A-3170-2BAF-AB29-A0E3B38A7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C2CCE6-BF52-9731-F7CE-1D04A1215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E9AAEE-02FE-4843-98B3-DA01E09AB2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62194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F80B12-48EE-4AC3-1F43-40804933C1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3AAC91-6270-AC8B-2A87-DFB2C08A0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E902A6-B169-6CBA-3392-BF4D75175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10711B-B373-4A56-B800-EE87FF5EEC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14578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379F6-57A6-44AE-21FC-A7D93F7C0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F35381-D2E7-B979-C523-96E146FBDE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0DC55B-A44C-550C-5D1D-01F58E9F14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0D125A-92C9-9FEF-A07B-9A41742C6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D62A84-B7E7-2F52-1E1C-F10986E8C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2A17C7-11BD-21A0-EF9C-42FF72460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4A6723-3E59-41BA-907A-53C8273652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039506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51B85-08E4-09CC-4A55-0DA9DE027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778AFF-4CCD-DB92-25D7-743334147C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8FA23E-B769-4CE5-76F9-5F1921FCED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A6CFA3-D354-3A69-12A0-2D5BA8A75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65BC7B-B706-7F69-1BAC-AFB4322571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792AC8-3164-9E84-63B5-EED998257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C87C1A-B078-4E95-9103-17986333801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01271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2462B-91EB-2217-A822-93C5DD4F6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F88A16-2FCE-C519-487F-C2AB4D5539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C72905-5074-3143-590C-57129960B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CBE4EA-7896-2EDD-8A2C-6CEE9416A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1A271F-D47F-E7C6-2408-22E5B309A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1D7CAD-CF22-4427-80B4-2818594BB06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356366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C8970AA-9F89-6018-C5C1-3272C78537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AC5ACB-468A-8555-BFA6-7095A4A2BA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D4A9E9-2619-E847-8F41-C86EB27C3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6DF629-CFFF-2D63-4959-41A071665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0938FC-5790-9332-BBFB-68BE28958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FC8FE9-CFF5-4C20-906B-7BA653B686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536320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A934E-3954-5DF9-454A-41B6B7341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45F828-45F0-4328-BB8B-2D5BF5B1F9DE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8F654E-BCB0-BEE9-1396-6B99B7310D00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A5E43E6-A136-3012-2281-0FCCFB55C51E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9640092-84C2-68D6-A919-47383DD81C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4D94DDA-CBB9-7138-005C-8C464B76B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35CD5A3-F2BB-50F7-9995-74E368149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FA86E61-F78B-4B1B-B619-E97960B136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737025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F7333-BD75-C2DB-21FD-FC33D7C0B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35C90C-E7DA-D450-D2EB-10965BC00EF1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BF8D8F-9694-58B2-B420-7C61D60E67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CFB850-1D8C-22F9-A025-402E6F5721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80658B-97C4-5837-1644-2275FDCAB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385C68-9BBE-A5EA-F930-B882366FE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6A9F34B-E33E-442A-981A-28EB943908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847453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9"/>
          <p:cNvSpPr>
            <a:spLocks noChangeArrowheads="1"/>
          </p:cNvSpPr>
          <p:nvPr/>
        </p:nvSpPr>
        <p:spPr bwMode="gray">
          <a:xfrm rot="5400000">
            <a:off x="2133600" y="-2133600"/>
            <a:ext cx="4876800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vert="eaVert"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kumimoji="1" lang="en-US" altLang="en-US" sz="3200">
              <a:latin typeface="Tahoma" panose="020B0604030504040204" pitchFamily="34" charset="0"/>
            </a:endParaRPr>
          </a:p>
        </p:txBody>
      </p:sp>
      <p:pic>
        <p:nvPicPr>
          <p:cNvPr id="5" name="Picture 35" descr="awtri_4c UPDATE_col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949950"/>
            <a:ext cx="68421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26" name="Rectangle 30" descr="Pink tissue paper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52400"/>
            <a:ext cx="5486400" cy="2286000"/>
          </a:xfrm>
        </p:spPr>
        <p:txBody>
          <a:bodyPr wrap="none" anchor="ctr"/>
          <a:lstStyle>
            <a:lvl1pPr>
              <a:defRPr sz="6600">
                <a:solidFill>
                  <a:schemeClr val="folHlink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34" name="Rectangle 38" descr="Pink tissue paper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14400" y="2590800"/>
            <a:ext cx="5410200" cy="19050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2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29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838200" y="6397625"/>
            <a:ext cx="44958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Copyright © 2009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78046915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4513" y="1600200"/>
            <a:ext cx="407035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7263" y="1600200"/>
            <a:ext cx="4071937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1- </a:t>
            </a:r>
            <a:fld id="{70071E99-B723-48C2-8AA1-034F33BEC446}" type="slidenum">
              <a:rPr lang="en-US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6103906"/>
      </p:ext>
    </p:extLst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4- </a:t>
            </a:r>
            <a:fld id="{B019EA55-0EA9-400B-8D64-2048F47CB253}" type="slidenum">
              <a:rPr lang="en-US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507388783"/>
      </p:ext>
    </p:extLst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4- </a:t>
            </a:r>
            <a:fld id="{14E4F6DA-2A6E-433C-95BA-51F05A18EDBB}" type="slidenum">
              <a:rPr lang="en-US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642592298"/>
      </p:ext>
    </p:extLst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4513" y="1600200"/>
            <a:ext cx="407035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7263" y="1600200"/>
            <a:ext cx="4071937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4- </a:t>
            </a:r>
            <a:fld id="{3E025259-1193-4CF1-9F65-41757E02F601}" type="slidenum">
              <a:rPr lang="en-US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829844330"/>
      </p:ext>
    </p:extLst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4- </a:t>
            </a:r>
            <a:fld id="{C9565110-E1B2-4077-BA47-D9A73CB332A1}" type="slidenum">
              <a:rPr lang="en-US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510582569"/>
      </p:ext>
    </p:extLst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4- </a:t>
            </a:r>
            <a:fld id="{85F2D3D1-D13E-45A9-AE16-EB410ACDCCD0}" type="slidenum">
              <a:rPr lang="en-US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384578183"/>
      </p:ext>
    </p:extLst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4- </a:t>
            </a:r>
            <a:fld id="{B6F507B8-D198-4CBC-9992-63F42B8F8D6E}" type="slidenum">
              <a:rPr lang="en-US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621216544"/>
      </p:ext>
    </p:extLst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4- </a:t>
            </a:r>
            <a:fld id="{02C7B352-C8C3-4730-934A-901B653FE0A5}" type="slidenum">
              <a:rPr lang="en-US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579661045"/>
      </p:ext>
    </p:extLst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4- </a:t>
            </a:r>
            <a:fld id="{53C5A1AD-7956-4259-8A26-896A09BA91F3}" type="slidenum">
              <a:rPr lang="en-US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587443821"/>
      </p:ext>
    </p:extLst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4- </a:t>
            </a:r>
            <a:fld id="{9BF78A97-538A-4F13-9B33-0160134FB9DA}" type="slidenum">
              <a:rPr lang="en-US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852416718"/>
      </p:ext>
    </p:extLst>
  </p:cSld>
  <p:clrMapOvr>
    <a:masterClrMapping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303213"/>
            <a:ext cx="2076450" cy="58689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303213"/>
            <a:ext cx="6076950" cy="58689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4- </a:t>
            </a:r>
            <a:fld id="{8BB749C6-840A-417E-BDB0-C69904551B87}" type="slidenum">
              <a:rPr lang="en-US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641682675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1- </a:t>
            </a:r>
            <a:fld id="{1E22DA92-D721-4CB7-A900-41A702A7FD77}" type="slidenum">
              <a:rPr lang="en-US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52871500"/>
      </p:ext>
    </p:extLst>
  </p:cSld>
  <p:clrMapOvr>
    <a:masterClrMapping/>
  </p:clrMapOvr>
  <p:transition spd="med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33400" y="303213"/>
            <a:ext cx="8305800" cy="58689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4- </a:t>
            </a:r>
            <a:fld id="{D5F3F2D4-AA30-4C16-9648-9E47D14230F9}" type="slidenum">
              <a:rPr lang="en-US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4275916779"/>
      </p:ext>
    </p:extLst>
  </p:cSld>
  <p:clrMapOvr>
    <a:masterClrMapping/>
  </p:clrMapOvr>
  <p:transition spd="med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3213"/>
            <a:ext cx="8305800" cy="99218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44513" y="1600200"/>
            <a:ext cx="407035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7263" y="1600200"/>
            <a:ext cx="4071937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4- </a:t>
            </a:r>
            <a:fld id="{D0A14601-D669-4F3C-A248-797D5B2396CF}" type="slidenum">
              <a:rPr lang="en-US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4156113448"/>
      </p:ext>
    </p:extLst>
  </p:cSld>
  <p:clrMapOvr>
    <a:masterClrMapping/>
  </p:clrMapOvr>
  <p:transition spd="med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3213"/>
            <a:ext cx="8305800" cy="99218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44513" y="1600200"/>
            <a:ext cx="407035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67263" y="1600200"/>
            <a:ext cx="4071937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67263" y="3962400"/>
            <a:ext cx="4071937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4- </a:t>
            </a:r>
            <a:fld id="{E743F0F1-C1AF-409A-931B-93230CFD8110}" type="slidenum">
              <a:rPr lang="en-US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75237235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1- </a:t>
            </a:r>
            <a:fld id="{CCCF5D42-BBE6-442D-AE0C-C735534D1961}" type="slidenum">
              <a:rPr lang="en-US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51502122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1- </a:t>
            </a:r>
            <a:fld id="{39C5ABA4-56A4-44D2-AF3D-0FDE7A5DB51F}" type="slidenum">
              <a:rPr lang="en-US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89334223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1- </a:t>
            </a:r>
            <a:fld id="{5C545F8E-8C9D-44BC-8FCA-D5AC2155C76D}" type="slidenum">
              <a:rPr lang="en-US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58938421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1- </a:t>
            </a:r>
            <a:fld id="{2BAA4128-44A3-4CA4-85C0-5FB475025D73}" type="slidenum">
              <a:rPr lang="en-US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77207952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303213"/>
            <a:ext cx="8305800" cy="992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8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50088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CC3300"/>
                </a:solidFill>
              </a:defRPr>
            </a:lvl1pPr>
          </a:lstStyle>
          <a:p>
            <a:r>
              <a:rPr lang="en-US"/>
              <a:t>Slide 1- </a:t>
            </a:r>
            <a:fld id="{7C2F938E-ACA0-4878-8A61-B27EA009CA28}" type="slidenum">
              <a:rPr lang="en-US"/>
              <a:pPr/>
              <a:t>‹#›</a:t>
            </a:fld>
            <a:endParaRPr lang="en-CA"/>
          </a:p>
        </p:txBody>
      </p:sp>
      <p:sp>
        <p:nvSpPr>
          <p:cNvPr id="3093" name="Rectangle 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4513" y="1600200"/>
            <a:ext cx="8294687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102" name="Rectangle 30"/>
          <p:cNvSpPr>
            <a:spLocks noChangeArrowheads="1"/>
          </p:cNvSpPr>
          <p:nvPr/>
        </p:nvSpPr>
        <p:spPr bwMode="auto">
          <a:xfrm>
            <a:off x="838200" y="6397625"/>
            <a:ext cx="449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r>
              <a:rPr lang="en-US" sz="900"/>
              <a:t>Copyright © 2009Pearson Education, Inc.</a:t>
            </a:r>
          </a:p>
        </p:txBody>
      </p:sp>
      <p:sp>
        <p:nvSpPr>
          <p:cNvPr id="3108" name="Rectangle 36"/>
          <p:cNvSpPr>
            <a:spLocks noChangeArrowheads="1"/>
          </p:cNvSpPr>
          <p:nvPr/>
        </p:nvSpPr>
        <p:spPr bwMode="auto">
          <a:xfrm>
            <a:off x="0" y="0"/>
            <a:ext cx="9144000" cy="1524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ransition spd="med"/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rgbClr val="CC330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rgbClr val="CC3300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rgbClr val="CC3300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rgbClr val="CC3300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rgbClr val="CC3300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CC330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CC330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CC330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CC3300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FF9933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FF9933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99CC63C3-692C-ACC3-579A-57D872E9E3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E65D458-A5DE-D3C2-333F-3E3461660D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7A887FA6-ED69-D108-1102-1100713757D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D0431CF7-8770-0EA1-41D7-7FCA30120DF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5B4D18C-9AC1-D604-81AE-936081715A3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fld id="{EE340976-00CF-47A6-A3A7-A94B564C0A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9139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99CC63C3-692C-ACC3-579A-57D872E9E3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E65D458-A5DE-D3C2-333F-3E3461660D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7A887FA6-ED69-D108-1102-1100713757D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D0431CF7-8770-0EA1-41D7-7FCA30120DF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5B4D18C-9AC1-D604-81AE-936081715A3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fld id="{EE340976-00CF-47A6-A3A7-A94B564C0A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3908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303213"/>
            <a:ext cx="8305800" cy="99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8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50088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b="1" smtClean="0">
                <a:solidFill>
                  <a:srgbClr val="CC3300"/>
                </a:solidFill>
              </a:defRPr>
            </a:lvl1pPr>
          </a:lstStyle>
          <a:p>
            <a:pPr>
              <a:defRPr/>
            </a:pPr>
            <a:r>
              <a:rPr lang="en-US" altLang="en-US"/>
              <a:t>Slide 4- </a:t>
            </a:r>
            <a:fld id="{1E0D39E2-2ECA-4940-9830-75E738340CD3}" type="slidenum">
              <a:rPr lang="en-US" altLang="en-US"/>
              <a:pPr>
                <a:defRPr/>
              </a:pPr>
              <a:t>‹#›</a:t>
            </a:fld>
            <a:endParaRPr lang="en-CA" altLang="en-US"/>
          </a:p>
        </p:txBody>
      </p:sp>
      <p:sp>
        <p:nvSpPr>
          <p:cNvPr id="1028" name="Rectangle 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4513" y="1600200"/>
            <a:ext cx="8294687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9" name="Rectangle 30"/>
          <p:cNvSpPr>
            <a:spLocks noChangeArrowheads="1"/>
          </p:cNvSpPr>
          <p:nvPr/>
        </p:nvSpPr>
        <p:spPr bwMode="auto">
          <a:xfrm>
            <a:off x="838200" y="6397625"/>
            <a:ext cx="449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900"/>
              <a:t>Copyright © 2009 Pearson Education, Inc. </a:t>
            </a:r>
          </a:p>
        </p:txBody>
      </p:sp>
      <p:sp>
        <p:nvSpPr>
          <p:cNvPr id="1030" name="Rectangle 36"/>
          <p:cNvSpPr>
            <a:spLocks noChangeArrowheads="1"/>
          </p:cNvSpPr>
          <p:nvPr userDrawn="1"/>
        </p:nvSpPr>
        <p:spPr bwMode="auto">
          <a:xfrm>
            <a:off x="0" y="0"/>
            <a:ext cx="9144000" cy="1524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2418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</p:sldLayoutIdLst>
  <p:transition spd="med"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CC33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CC330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CC330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CC330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CC3300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CC330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CC330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CC330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CC33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9933"/>
        </a:buClr>
        <a:buSzPct val="55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0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9933"/>
        </a:buClr>
        <a:buSzPct val="55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wmf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3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4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30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475" name="Rectangle 3" descr="Pink tissue paper"/>
          <p:cNvSpPr>
            <a:spLocks noGrp="1" noChangeArrowheads="1"/>
          </p:cNvSpPr>
          <p:nvPr>
            <p:ph type="subTitle" idx="1"/>
          </p:nvPr>
        </p:nvSpPr>
        <p:spPr>
          <a:xfrm>
            <a:off x="537754" y="2093465"/>
            <a:ext cx="5410200" cy="1905000"/>
          </a:xfrm>
        </p:spPr>
        <p:txBody>
          <a:bodyPr/>
          <a:lstStyle/>
          <a:p>
            <a:r>
              <a:rPr 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Stats Starts Here </a:t>
            </a:r>
          </a:p>
          <a:p>
            <a:r>
              <a:rPr 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5</a:t>
            </a:r>
          </a:p>
        </p:txBody>
      </p:sp>
      <p:pic>
        <p:nvPicPr>
          <p:cNvPr id="489483" name="Picture 11" descr="C:\Documents and Settings\acalise\Local Settings\Temporary Internet Files\Content.IE5\AMPJ8KV4\MP900382700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11" y="47852"/>
            <a:ext cx="2743200" cy="1959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9484" name="Picture 12" descr="C:\Documents and Settings\acalise\Local Settings\Temporary Internet Files\Content.IE5\H1JK1DHY\MP900390096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938523"/>
            <a:ext cx="2971800" cy="2119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9485" name="Picture 13" descr="C:\Documents and Settings\acalise\Local Settings\Temporary Internet Files\Content.IE5\9G7R3XJ4\MC900199839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934580"/>
            <a:ext cx="1827654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9486" name="Picture 14" descr="C:\Documents and Settings\acalise\Local Settings\Temporary Internet Files\Content.IE5\PNSYT0OR\MC900441705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508" y="3346051"/>
            <a:ext cx="1759784" cy="1759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Numb3rs - Intro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114800" y="47852"/>
            <a:ext cx="4953000" cy="2724150"/>
          </a:xfrm>
          <a:prstGeom prst="rect">
            <a:avLst/>
          </a:prstGeom>
        </p:spPr>
      </p:pic>
      <p:sp>
        <p:nvSpPr>
          <p:cNvPr id="2" name="Rectangle 3">
            <a:extLst>
              <a:ext uri="{FF2B5EF4-FFF2-40B4-BE49-F238E27FC236}">
                <a16:creationId xmlns:a16="http://schemas.microsoft.com/office/drawing/2014/main" id="{09B1E5B1-B5B7-11C3-9D80-CAEE6B2D5A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5167778"/>
            <a:ext cx="64008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4000" b="1" dirty="0">
                <a:solidFill>
                  <a:srgbClr val="00CC00"/>
                </a:solidFill>
                <a:latin typeface="Comic Sans MS" panose="030F0702030302020204" pitchFamily="66" charset="0"/>
              </a:rPr>
              <a:t>The Role of Statistics and the Data Analysis Process</a:t>
            </a:r>
            <a:endParaRPr lang="en-US" altLang="en-US" sz="4000" dirty="0">
              <a:solidFill>
                <a:srgbClr val="00CC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474196F8-3ACA-BD8C-2753-54BE6C5CFC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z="5000">
                <a:solidFill>
                  <a:srgbClr val="0000FF"/>
                </a:solidFill>
                <a:latin typeface="Comic Sans MS" panose="030F0702030302020204" pitchFamily="66" charset="0"/>
              </a:rPr>
              <a:t>Numerical variables</a:t>
            </a:r>
          </a:p>
        </p:txBody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40774143-5F41-430F-BC1A-B8603B59A2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r>
              <a:rPr lang="en-US" altLang="en-US" sz="3500" dirty="0">
                <a:solidFill>
                  <a:srgbClr val="00CC00"/>
                </a:solidFill>
                <a:latin typeface="Comic Sans MS" panose="030F0702030302020204" pitchFamily="66" charset="0"/>
              </a:rPr>
              <a:t>quantitative </a:t>
            </a:r>
          </a:p>
          <a:p>
            <a:endParaRPr lang="en-US" altLang="en-US" sz="3500" dirty="0">
              <a:solidFill>
                <a:srgbClr val="00CC00"/>
              </a:solidFill>
              <a:latin typeface="Comic Sans MS" panose="030F0702030302020204" pitchFamily="66" charset="0"/>
            </a:endParaRPr>
          </a:p>
          <a:p>
            <a:r>
              <a:rPr lang="en-US" altLang="en-US" sz="3500" dirty="0">
                <a:solidFill>
                  <a:srgbClr val="00CC00"/>
                </a:solidFill>
                <a:latin typeface="Comic Sans MS" panose="030F0702030302020204" pitchFamily="66" charset="0"/>
              </a:rPr>
              <a:t>observations or measurements take on numerical values</a:t>
            </a:r>
          </a:p>
          <a:p>
            <a:endParaRPr lang="en-US" altLang="en-US" sz="3500" dirty="0">
              <a:solidFill>
                <a:srgbClr val="00CC00"/>
              </a:solidFill>
              <a:latin typeface="Comic Sans MS" panose="030F0702030302020204" pitchFamily="66" charset="0"/>
            </a:endParaRPr>
          </a:p>
          <a:p>
            <a:r>
              <a:rPr lang="en-US" altLang="en-US" sz="3500" dirty="0">
                <a:solidFill>
                  <a:srgbClr val="00CC00"/>
                </a:solidFill>
                <a:latin typeface="Comic Sans MS" panose="030F0702030302020204" pitchFamily="66" charset="0"/>
              </a:rPr>
              <a:t>makes sense to </a:t>
            </a:r>
            <a:r>
              <a:rPr lang="en-US" altLang="en-US" sz="3500" dirty="0">
                <a:solidFill>
                  <a:srgbClr val="FF0000"/>
                </a:solidFill>
                <a:latin typeface="Comic Sans MS" panose="030F0702030302020204" pitchFamily="66" charset="0"/>
              </a:rPr>
              <a:t>average</a:t>
            </a:r>
            <a:r>
              <a:rPr lang="en-US" altLang="en-US" sz="3500" dirty="0">
                <a:solidFill>
                  <a:srgbClr val="00CC00"/>
                </a:solidFill>
                <a:latin typeface="Comic Sans MS" panose="030F0702030302020204" pitchFamily="66" charset="0"/>
              </a:rPr>
              <a:t> these values</a:t>
            </a:r>
          </a:p>
          <a:p>
            <a:endParaRPr lang="en-US" altLang="en-US" sz="3500" dirty="0">
              <a:solidFill>
                <a:srgbClr val="00CC00"/>
              </a:solidFill>
              <a:latin typeface="Comic Sans MS" panose="030F0702030302020204" pitchFamily="66" charset="0"/>
            </a:endParaRPr>
          </a:p>
          <a:p>
            <a:r>
              <a:rPr lang="en-US" altLang="en-US" sz="3500" dirty="0">
                <a:solidFill>
                  <a:srgbClr val="00CC00"/>
                </a:solidFill>
                <a:latin typeface="Comic Sans MS" panose="030F0702030302020204" pitchFamily="66" charset="0"/>
              </a:rPr>
              <a:t>two types</a:t>
            </a:r>
            <a:r>
              <a:rPr lang="en-US" altLang="en-US" sz="3500" dirty="0">
                <a:solidFill>
                  <a:srgbClr val="FF0000"/>
                </a:solidFill>
                <a:latin typeface="Comic Sans MS" panose="030F0702030302020204" pitchFamily="66" charset="0"/>
              </a:rPr>
              <a:t> - discrete &amp; continuous</a:t>
            </a:r>
          </a:p>
        </p:txBody>
      </p:sp>
      <p:sp>
        <p:nvSpPr>
          <p:cNvPr id="72708" name="AutoShape 4">
            <a:extLst>
              <a:ext uri="{FF2B5EF4-FFF2-40B4-BE49-F238E27FC236}">
                <a16:creationId xmlns:a16="http://schemas.microsoft.com/office/drawing/2014/main" id="{57617640-AD57-152A-D096-59DA8D5A09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4648200"/>
            <a:ext cx="7772400" cy="1371600"/>
          </a:xfrm>
          <a:prstGeom prst="wedgeRoundRectCallout">
            <a:avLst>
              <a:gd name="adj1" fmla="val 8699"/>
              <a:gd name="adj2" fmla="val -295718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5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Can you name any numerical variables?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7" grpId="0" uiExpand="1" build="p" bldLvl="2" autoUpdateAnimBg="0" advAuto="1000"/>
      <p:bldP spid="7270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>
            <a:extLst>
              <a:ext uri="{FF2B5EF4-FFF2-40B4-BE49-F238E27FC236}">
                <a16:creationId xmlns:a16="http://schemas.microsoft.com/office/drawing/2014/main" id="{8DF4CD2C-ACA7-A659-B603-2972E380D5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z="5000">
                <a:solidFill>
                  <a:srgbClr val="0000FF"/>
                </a:solidFill>
                <a:latin typeface="Comic Sans MS" panose="030F0702030302020204" pitchFamily="66" charset="0"/>
              </a:rPr>
              <a:t>Discrete (numerical)</a:t>
            </a:r>
          </a:p>
        </p:txBody>
      </p:sp>
      <p:sp>
        <p:nvSpPr>
          <p:cNvPr id="73731" name="Rectangle 3">
            <a:extLst>
              <a:ext uri="{FF2B5EF4-FFF2-40B4-BE49-F238E27FC236}">
                <a16:creationId xmlns:a16="http://schemas.microsoft.com/office/drawing/2014/main" id="{98700C14-7BA9-4CED-F975-5DE1803751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3500">
                <a:solidFill>
                  <a:srgbClr val="00CC00"/>
                </a:solidFill>
                <a:latin typeface="Comic Sans MS" panose="030F0702030302020204" pitchFamily="66" charset="0"/>
              </a:rPr>
              <a:t>Isolated points along a number line</a:t>
            </a:r>
          </a:p>
          <a:p>
            <a:endParaRPr lang="en-US" altLang="en-US" sz="3500">
              <a:solidFill>
                <a:srgbClr val="00CC00"/>
              </a:solidFill>
              <a:latin typeface="Comic Sans MS" panose="030F0702030302020204" pitchFamily="66" charset="0"/>
            </a:endParaRPr>
          </a:p>
          <a:p>
            <a:r>
              <a:rPr lang="en-US" altLang="en-US" sz="3500">
                <a:solidFill>
                  <a:srgbClr val="00CC00"/>
                </a:solidFill>
                <a:latin typeface="Comic Sans MS" panose="030F0702030302020204" pitchFamily="66" charset="0"/>
              </a:rPr>
              <a:t>usually </a:t>
            </a:r>
            <a:r>
              <a:rPr lang="en-US" altLang="en-US" sz="3500" b="1">
                <a:solidFill>
                  <a:srgbClr val="FF0000"/>
                </a:solidFill>
                <a:latin typeface="Comic Sans MS" panose="030F0702030302020204" pitchFamily="66" charset="0"/>
              </a:rPr>
              <a:t>counts</a:t>
            </a:r>
            <a:r>
              <a:rPr lang="en-US" altLang="en-US" sz="3500">
                <a:solidFill>
                  <a:srgbClr val="00CC00"/>
                </a:solidFill>
                <a:latin typeface="Comic Sans MS" panose="030F0702030302020204" pitchFamily="66" charset="0"/>
              </a:rPr>
              <a:t> of items</a:t>
            </a:r>
          </a:p>
        </p:txBody>
      </p:sp>
      <p:graphicFrame>
        <p:nvGraphicFramePr>
          <p:cNvPr id="73732" name="Object 4">
            <a:extLst>
              <a:ext uri="{FF2B5EF4-FFF2-40B4-BE49-F238E27FC236}">
                <a16:creationId xmlns:a16="http://schemas.microsoft.com/office/drawing/2014/main" id="{67ACB7E3-46F4-9B8A-8750-8646FE8222D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33600" y="5486400"/>
          <a:ext cx="3733800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Bitmap Image" r:id="rId3" imgW="1419048" imgH="285866" progId="Paint.Picture">
                  <p:embed/>
                </p:oleObj>
              </mc:Choice>
              <mc:Fallback>
                <p:oleObj name="Bitmap Image" r:id="rId3" imgW="1419048" imgH="285866" progId="Paint.Picture">
                  <p:embed/>
                  <p:pic>
                    <p:nvPicPr>
                      <p:cNvPr id="73732" name="Object 4">
                        <a:extLst>
                          <a:ext uri="{FF2B5EF4-FFF2-40B4-BE49-F238E27FC236}">
                            <a16:creationId xmlns:a16="http://schemas.microsoft.com/office/drawing/2014/main" id="{67ACB7E3-46F4-9B8A-8750-8646FE8222D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5486400"/>
                        <a:ext cx="3733800" cy="75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733" name="Oval 5">
            <a:extLst>
              <a:ext uri="{FF2B5EF4-FFF2-40B4-BE49-F238E27FC236}">
                <a16:creationId xmlns:a16="http://schemas.microsoft.com/office/drawing/2014/main" id="{1B246E63-D16E-40C2-A24B-F1946EE411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5656263"/>
            <a:ext cx="381000" cy="457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73734" name="Oval 6">
            <a:extLst>
              <a:ext uri="{FF2B5EF4-FFF2-40B4-BE49-F238E27FC236}">
                <a16:creationId xmlns:a16="http://schemas.microsoft.com/office/drawing/2014/main" id="{654790E1-54F7-294B-75CD-F406B1EC19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5656263"/>
            <a:ext cx="381000" cy="457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73735" name="Oval 7">
            <a:extLst>
              <a:ext uri="{FF2B5EF4-FFF2-40B4-BE49-F238E27FC236}">
                <a16:creationId xmlns:a16="http://schemas.microsoft.com/office/drawing/2014/main" id="{4ED1AA16-6911-4B4D-1A44-5186D4C985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5656263"/>
            <a:ext cx="381000" cy="457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37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37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3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1" grpId="0" uiExpand="1" build="p" autoUpdateAnimBg="0" advAuto="100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>
            <a:extLst>
              <a:ext uri="{FF2B5EF4-FFF2-40B4-BE49-F238E27FC236}">
                <a16:creationId xmlns:a16="http://schemas.microsoft.com/office/drawing/2014/main" id="{02D380EE-33D7-2309-DD1C-225B8D9B42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z="5000">
                <a:solidFill>
                  <a:srgbClr val="0000FF"/>
                </a:solidFill>
                <a:latin typeface="Comic Sans MS" panose="030F0702030302020204" pitchFamily="66" charset="0"/>
              </a:rPr>
              <a:t>Continuous (numerical)</a:t>
            </a:r>
          </a:p>
        </p:txBody>
      </p:sp>
      <p:sp>
        <p:nvSpPr>
          <p:cNvPr id="74755" name="Rectangle 3">
            <a:extLst>
              <a:ext uri="{FF2B5EF4-FFF2-40B4-BE49-F238E27FC236}">
                <a16:creationId xmlns:a16="http://schemas.microsoft.com/office/drawing/2014/main" id="{4CE79F0F-FBBC-BDCA-73BE-D00173A277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3500">
                <a:solidFill>
                  <a:srgbClr val="00CC00"/>
                </a:solidFill>
                <a:latin typeface="Comic Sans MS" panose="030F0702030302020204" pitchFamily="66" charset="0"/>
              </a:rPr>
              <a:t>Variable that can be any value in a given interval</a:t>
            </a:r>
          </a:p>
          <a:p>
            <a:endParaRPr lang="en-US" altLang="en-US" sz="3500">
              <a:solidFill>
                <a:srgbClr val="00CC00"/>
              </a:solidFill>
              <a:latin typeface="Comic Sans MS" panose="030F0702030302020204" pitchFamily="66" charset="0"/>
            </a:endParaRPr>
          </a:p>
          <a:p>
            <a:r>
              <a:rPr lang="en-US" altLang="en-US" sz="3500">
                <a:solidFill>
                  <a:srgbClr val="00CC00"/>
                </a:solidFill>
                <a:latin typeface="Comic Sans MS" panose="030F0702030302020204" pitchFamily="66" charset="0"/>
              </a:rPr>
              <a:t>usually </a:t>
            </a:r>
            <a:r>
              <a:rPr lang="en-US" altLang="en-US" sz="3500">
                <a:solidFill>
                  <a:srgbClr val="FF0000"/>
                </a:solidFill>
                <a:latin typeface="Comic Sans MS" panose="030F0702030302020204" pitchFamily="66" charset="0"/>
              </a:rPr>
              <a:t>measurements</a:t>
            </a:r>
            <a:r>
              <a:rPr lang="en-US" altLang="en-US" sz="3500">
                <a:solidFill>
                  <a:srgbClr val="00CC00"/>
                </a:solidFill>
                <a:latin typeface="Comic Sans MS" panose="030F0702030302020204" pitchFamily="66" charset="0"/>
              </a:rPr>
              <a:t> of something</a:t>
            </a:r>
          </a:p>
        </p:txBody>
      </p:sp>
      <p:graphicFrame>
        <p:nvGraphicFramePr>
          <p:cNvPr id="74756" name="Object 4">
            <a:extLst>
              <a:ext uri="{FF2B5EF4-FFF2-40B4-BE49-F238E27FC236}">
                <a16:creationId xmlns:a16="http://schemas.microsoft.com/office/drawing/2014/main" id="{5904EEC9-AA7B-E8AD-DACB-147895ED5AD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86000" y="5105400"/>
          <a:ext cx="4648200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Bitmap Image" r:id="rId3" imgW="1724266" imgH="314286" progId="Paint.Picture">
                  <p:embed/>
                </p:oleObj>
              </mc:Choice>
              <mc:Fallback>
                <p:oleObj name="Bitmap Image" r:id="rId3" imgW="1724266" imgH="314286" progId="Paint.Picture">
                  <p:embed/>
                  <p:pic>
                    <p:nvPicPr>
                      <p:cNvPr id="74756" name="Object 4">
                        <a:extLst>
                          <a:ext uri="{FF2B5EF4-FFF2-40B4-BE49-F238E27FC236}">
                            <a16:creationId xmlns:a16="http://schemas.microsoft.com/office/drawing/2014/main" id="{5904EEC9-AA7B-E8AD-DACB-147895ED5AD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5105400"/>
                        <a:ext cx="4648200" cy="847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757" name="Line 5">
            <a:extLst>
              <a:ext uri="{FF2B5EF4-FFF2-40B4-BE49-F238E27FC236}">
                <a16:creationId xmlns:a16="http://schemas.microsoft.com/office/drawing/2014/main" id="{CEEB5C93-3FDE-1983-45B7-4C251CB37F82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0" y="5562600"/>
            <a:ext cx="2743200" cy="0"/>
          </a:xfrm>
          <a:prstGeom prst="line">
            <a:avLst/>
          </a:prstGeom>
          <a:noFill/>
          <a:ln w="1905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4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5" grpId="0" uiExpand="1" build="p" autoUpdateAnimBg="0" advAuto="100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>
            <a:extLst>
              <a:ext uri="{FF2B5EF4-FFF2-40B4-BE49-F238E27FC236}">
                <a16:creationId xmlns:a16="http://schemas.microsoft.com/office/drawing/2014/main" id="{72467AC4-F191-DB45-89A9-E0140E8FD3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z="4000">
                <a:solidFill>
                  <a:srgbClr val="0000FF"/>
                </a:solidFill>
                <a:latin typeface="Comic Sans MS" panose="030F0702030302020204" pitchFamily="66" charset="0"/>
              </a:rPr>
              <a:t>Identify the following variables:</a:t>
            </a:r>
          </a:p>
        </p:txBody>
      </p:sp>
      <p:sp>
        <p:nvSpPr>
          <p:cNvPr id="76803" name="Rectangle 3">
            <a:extLst>
              <a:ext uri="{FF2B5EF4-FFF2-40B4-BE49-F238E27FC236}">
                <a16:creationId xmlns:a16="http://schemas.microsoft.com/office/drawing/2014/main" id="{F9FF6AC6-3B13-9D0D-1F68-AF0AC942BC9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524000"/>
            <a:ext cx="8001000" cy="5029200"/>
          </a:xfrm>
        </p:spPr>
        <p:txBody>
          <a:bodyPr/>
          <a:lstStyle/>
          <a:p>
            <a:pPr marL="533400" indent="-533400">
              <a:lnSpc>
                <a:spcPct val="90000"/>
              </a:lnSpc>
              <a:buFont typeface="Monotype Sorts" pitchFamily="2" charset="2"/>
              <a:buAutoNum type="arabicPeriod"/>
            </a:pPr>
            <a:r>
              <a:rPr lang="en-US" altLang="en-US" sz="3000">
                <a:solidFill>
                  <a:srgbClr val="00CC00"/>
                </a:solidFill>
                <a:latin typeface="Comic Sans MS" panose="030F0702030302020204" pitchFamily="66" charset="0"/>
              </a:rPr>
              <a:t>the color of cars in the teacher’s lot</a:t>
            </a:r>
          </a:p>
          <a:p>
            <a:pPr marL="533400" indent="-533400">
              <a:lnSpc>
                <a:spcPct val="90000"/>
              </a:lnSpc>
              <a:buFont typeface="Monotype Sorts" pitchFamily="2" charset="2"/>
              <a:buAutoNum type="arabicPeriod"/>
            </a:pPr>
            <a:endParaRPr lang="en-US" altLang="en-US" sz="3000">
              <a:solidFill>
                <a:srgbClr val="00CC00"/>
              </a:solidFill>
              <a:latin typeface="Comic Sans MS" panose="030F0702030302020204" pitchFamily="66" charset="0"/>
            </a:endParaRPr>
          </a:p>
          <a:p>
            <a:pPr marL="533400" indent="-533400">
              <a:lnSpc>
                <a:spcPct val="90000"/>
              </a:lnSpc>
              <a:buFont typeface="Monotype Sorts" pitchFamily="2" charset="2"/>
              <a:buAutoNum type="arabicPeriod"/>
            </a:pPr>
            <a:r>
              <a:rPr lang="en-US" altLang="en-US" sz="3000">
                <a:solidFill>
                  <a:srgbClr val="00CC00"/>
                </a:solidFill>
                <a:latin typeface="Comic Sans MS" panose="030F0702030302020204" pitchFamily="66" charset="0"/>
              </a:rPr>
              <a:t>the number of calculators owned by students at your school</a:t>
            </a:r>
          </a:p>
          <a:p>
            <a:pPr marL="533400" indent="-533400">
              <a:lnSpc>
                <a:spcPct val="90000"/>
              </a:lnSpc>
              <a:buFont typeface="Monotype Sorts" pitchFamily="2" charset="2"/>
              <a:buAutoNum type="arabicPeriod"/>
            </a:pPr>
            <a:endParaRPr lang="en-US" altLang="en-US" sz="3000">
              <a:solidFill>
                <a:srgbClr val="00CC00"/>
              </a:solidFill>
              <a:latin typeface="Comic Sans MS" panose="030F0702030302020204" pitchFamily="66" charset="0"/>
            </a:endParaRPr>
          </a:p>
          <a:p>
            <a:pPr marL="533400" indent="-533400">
              <a:lnSpc>
                <a:spcPct val="90000"/>
              </a:lnSpc>
              <a:buFont typeface="Monotype Sorts" pitchFamily="2" charset="2"/>
              <a:buAutoNum type="arabicPeriod"/>
            </a:pPr>
            <a:r>
              <a:rPr lang="en-US" altLang="en-US" sz="3000">
                <a:solidFill>
                  <a:srgbClr val="00CC00"/>
                </a:solidFill>
                <a:latin typeface="Comic Sans MS" panose="030F0702030302020204" pitchFamily="66" charset="0"/>
              </a:rPr>
              <a:t>the zip code of an individual </a:t>
            </a:r>
          </a:p>
          <a:p>
            <a:pPr marL="533400" indent="-533400">
              <a:lnSpc>
                <a:spcPct val="90000"/>
              </a:lnSpc>
              <a:buFont typeface="Monotype Sorts" pitchFamily="2" charset="2"/>
              <a:buAutoNum type="arabicPeriod"/>
            </a:pPr>
            <a:endParaRPr lang="en-US" altLang="en-US" sz="3000">
              <a:solidFill>
                <a:srgbClr val="00CC00"/>
              </a:solidFill>
              <a:latin typeface="Comic Sans MS" panose="030F0702030302020204" pitchFamily="66" charset="0"/>
            </a:endParaRPr>
          </a:p>
          <a:p>
            <a:pPr marL="533400" indent="-533400">
              <a:lnSpc>
                <a:spcPct val="90000"/>
              </a:lnSpc>
              <a:buFont typeface="Monotype Sorts" pitchFamily="2" charset="2"/>
              <a:buAutoNum type="arabicPeriod"/>
            </a:pPr>
            <a:r>
              <a:rPr lang="en-US" altLang="en-US" sz="3000">
                <a:solidFill>
                  <a:srgbClr val="00CC00"/>
                </a:solidFill>
                <a:latin typeface="Comic Sans MS" panose="030F0702030302020204" pitchFamily="66" charset="0"/>
              </a:rPr>
              <a:t>the amount of time it takes students to drive to school</a:t>
            </a:r>
          </a:p>
          <a:p>
            <a:pPr marL="533400" indent="-533400">
              <a:lnSpc>
                <a:spcPct val="90000"/>
              </a:lnSpc>
              <a:buFont typeface="Monotype Sorts" pitchFamily="2" charset="2"/>
              <a:buAutoNum type="arabicPeriod"/>
            </a:pPr>
            <a:r>
              <a:rPr lang="en-US" altLang="en-US" sz="3000">
                <a:solidFill>
                  <a:srgbClr val="00CC00"/>
                </a:solidFill>
                <a:latin typeface="Comic Sans MS" panose="030F0702030302020204" pitchFamily="66" charset="0"/>
              </a:rPr>
              <a:t>the appraised value of homes in your city </a:t>
            </a:r>
          </a:p>
          <a:p>
            <a:pPr marL="533400" indent="-533400">
              <a:lnSpc>
                <a:spcPct val="90000"/>
              </a:lnSpc>
              <a:buFont typeface="Monotype Sorts" pitchFamily="2" charset="2"/>
              <a:buAutoNum type="arabicPeriod"/>
            </a:pPr>
            <a:endParaRPr lang="en-US" altLang="en-US" sz="3000">
              <a:solidFill>
                <a:srgbClr val="00CC00"/>
              </a:solidFill>
              <a:latin typeface="Comic Sans MS" panose="030F0702030302020204" pitchFamily="66" charset="0"/>
            </a:endParaRPr>
          </a:p>
        </p:txBody>
      </p:sp>
      <p:sp>
        <p:nvSpPr>
          <p:cNvPr id="76804" name="Text Box 4">
            <a:extLst>
              <a:ext uri="{FF2B5EF4-FFF2-40B4-BE49-F238E27FC236}">
                <a16:creationId xmlns:a16="http://schemas.microsoft.com/office/drawing/2014/main" id="{B1F31227-E567-5247-ADE6-29D710F1FD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1981200"/>
            <a:ext cx="3581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Categorical</a:t>
            </a:r>
          </a:p>
        </p:txBody>
      </p:sp>
      <p:sp>
        <p:nvSpPr>
          <p:cNvPr id="76805" name="Text Box 5">
            <a:extLst>
              <a:ext uri="{FF2B5EF4-FFF2-40B4-BE49-F238E27FC236}">
                <a16:creationId xmlns:a16="http://schemas.microsoft.com/office/drawing/2014/main" id="{E2776E40-AA98-B862-DB44-F6464206ED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43434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Categorical</a:t>
            </a:r>
          </a:p>
        </p:txBody>
      </p:sp>
      <p:sp>
        <p:nvSpPr>
          <p:cNvPr id="76806" name="Text Box 6">
            <a:extLst>
              <a:ext uri="{FF2B5EF4-FFF2-40B4-BE49-F238E27FC236}">
                <a16:creationId xmlns:a16="http://schemas.microsoft.com/office/drawing/2014/main" id="{D7A06101-3723-FA98-C6C0-9A9DB41684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6203950"/>
            <a:ext cx="3657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discrete numerical</a:t>
            </a:r>
          </a:p>
        </p:txBody>
      </p:sp>
      <p:sp>
        <p:nvSpPr>
          <p:cNvPr id="76807" name="Text Box 7">
            <a:extLst>
              <a:ext uri="{FF2B5EF4-FFF2-40B4-BE49-F238E27FC236}">
                <a16:creationId xmlns:a16="http://schemas.microsoft.com/office/drawing/2014/main" id="{321EE3F3-34A8-ABAA-2311-4A37615898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30480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Discrete numerical</a:t>
            </a:r>
          </a:p>
        </p:txBody>
      </p:sp>
      <p:sp>
        <p:nvSpPr>
          <p:cNvPr id="76808" name="Text Box 8">
            <a:extLst>
              <a:ext uri="{FF2B5EF4-FFF2-40B4-BE49-F238E27FC236}">
                <a16:creationId xmlns:a16="http://schemas.microsoft.com/office/drawing/2014/main" id="{64B229F6-87BB-17EB-3F21-8803B7F02C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5486400"/>
            <a:ext cx="3429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Continuous numerical</a:t>
            </a:r>
          </a:p>
        </p:txBody>
      </p:sp>
      <p:sp>
        <p:nvSpPr>
          <p:cNvPr id="76809" name="AutoShape 9">
            <a:extLst>
              <a:ext uri="{FF2B5EF4-FFF2-40B4-BE49-F238E27FC236}">
                <a16:creationId xmlns:a16="http://schemas.microsoft.com/office/drawing/2014/main" id="{8B95D11D-B328-8238-974A-A7AB90A1ED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4419600"/>
            <a:ext cx="6629400" cy="685800"/>
          </a:xfrm>
          <a:prstGeom prst="wedgeRoundRectCallout">
            <a:avLst>
              <a:gd name="adj1" fmla="val -32449"/>
              <a:gd name="adj2" fmla="val 181481"/>
              <a:gd name="adj3" fmla="val 1666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5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Is money a measurement or a count?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6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" grpId="0" uiExpand="1" build="p"/>
      <p:bldP spid="76804" grpId="0"/>
      <p:bldP spid="76805" grpId="0" uiExpand="1"/>
      <p:bldP spid="76806" grpId="0"/>
      <p:bldP spid="76807" grpId="0" uiExpand="1"/>
      <p:bldP spid="76808" grpId="0" uiExpand="1"/>
      <p:bldP spid="7680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2E7879-1E5B-4A8B-8D32-0B0211FB1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80F13A2-E1D7-4C15-8362-DB7E7119E1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495729"/>
            <a:ext cx="9139646" cy="223831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C4C1C9D-2349-4EE3-B37A-335F1A7D752F}"/>
              </a:ext>
            </a:extLst>
          </p:cNvPr>
          <p:cNvSpPr txBox="1"/>
          <p:nvPr/>
        </p:nvSpPr>
        <p:spPr>
          <a:xfrm>
            <a:off x="457200" y="1295400"/>
            <a:ext cx="822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 Name each variable and decide if it is quantitative or qualitative.  If it is quantitative decide if it is continuous or discrete.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BC8B6E-760B-403B-81B2-E4446613B823}"/>
              </a:ext>
            </a:extLst>
          </p:cNvPr>
          <p:cNvSpPr txBox="1"/>
          <p:nvPr/>
        </p:nvSpPr>
        <p:spPr>
          <a:xfrm>
            <a:off x="22042" y="4726341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Name</a:t>
            </a:r>
          </a:p>
          <a:p>
            <a:r>
              <a:rPr lang="en-US" dirty="0">
                <a:solidFill>
                  <a:srgbClr val="FF0000"/>
                </a:solidFill>
              </a:rPr>
              <a:t>Qualitative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103B2B-46EF-4F90-A402-6D2024B1ECE5}"/>
              </a:ext>
            </a:extLst>
          </p:cNvPr>
          <p:cNvSpPr txBox="1"/>
          <p:nvPr/>
        </p:nvSpPr>
        <p:spPr>
          <a:xfrm>
            <a:off x="5665200" y="4720609"/>
            <a:ext cx="22291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GPA</a:t>
            </a:r>
          </a:p>
          <a:p>
            <a:r>
              <a:rPr lang="en-US" dirty="0">
                <a:solidFill>
                  <a:srgbClr val="0000FF"/>
                </a:solidFill>
              </a:rPr>
              <a:t>Quantitative</a:t>
            </a:r>
          </a:p>
          <a:p>
            <a:r>
              <a:rPr lang="en-US" dirty="0">
                <a:solidFill>
                  <a:srgbClr val="0000FF"/>
                </a:solidFill>
              </a:rPr>
              <a:t>Continuous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8F039A-B891-48FC-9CCA-1D932ED4AFFC}"/>
              </a:ext>
            </a:extLst>
          </p:cNvPr>
          <p:cNvSpPr txBox="1"/>
          <p:nvPr/>
        </p:nvSpPr>
        <p:spPr>
          <a:xfrm>
            <a:off x="1774099" y="4751561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Gender</a:t>
            </a:r>
          </a:p>
          <a:p>
            <a:r>
              <a:rPr lang="en-US" dirty="0">
                <a:solidFill>
                  <a:srgbClr val="0000FF"/>
                </a:solidFill>
              </a:rPr>
              <a:t>Qualitative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A37EEB-8ED3-42AA-9C25-8320AD0FFB99}"/>
              </a:ext>
            </a:extLst>
          </p:cNvPr>
          <p:cNvSpPr txBox="1"/>
          <p:nvPr/>
        </p:nvSpPr>
        <p:spPr>
          <a:xfrm>
            <a:off x="3597457" y="4726341"/>
            <a:ext cx="18886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# of Classes</a:t>
            </a:r>
          </a:p>
          <a:p>
            <a:r>
              <a:rPr lang="en-US" dirty="0">
                <a:solidFill>
                  <a:srgbClr val="FF0000"/>
                </a:solidFill>
              </a:rPr>
              <a:t>Quantitative</a:t>
            </a:r>
          </a:p>
          <a:p>
            <a:r>
              <a:rPr lang="en-US" dirty="0">
                <a:solidFill>
                  <a:srgbClr val="FF0000"/>
                </a:solidFill>
              </a:rPr>
              <a:t>Discrete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2409F7-B8B9-493D-BBDC-8102BBB87741}"/>
              </a:ext>
            </a:extLst>
          </p:cNvPr>
          <p:cNvSpPr txBox="1"/>
          <p:nvPr/>
        </p:nvSpPr>
        <p:spPr>
          <a:xfrm>
            <a:off x="7501075" y="4720609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Student ID</a:t>
            </a:r>
          </a:p>
          <a:p>
            <a:r>
              <a:rPr lang="en-US" dirty="0">
                <a:solidFill>
                  <a:srgbClr val="FF0000"/>
                </a:solidFill>
              </a:rPr>
              <a:t>Qualitative</a:t>
            </a:r>
          </a:p>
        </p:txBody>
      </p:sp>
    </p:spTree>
    <p:extLst>
      <p:ext uri="{BB962C8B-B14F-4D97-AF65-F5344CB8AC3E}">
        <p14:creationId xmlns:p14="http://schemas.microsoft.com/office/powerpoint/2010/main" val="2314009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9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Copyright © 2009 Pearson Education, Inc. </a:t>
            </a:r>
          </a:p>
        </p:txBody>
      </p:sp>
      <p:sp>
        <p:nvSpPr>
          <p:cNvPr id="561155" name="Rectangle 3" descr="Pink tissue paper"/>
          <p:cNvSpPr>
            <a:spLocks noGrp="1" noChangeArrowheads="1"/>
          </p:cNvSpPr>
          <p:nvPr>
            <p:ph type="subTitle" idx="1"/>
          </p:nvPr>
        </p:nvSpPr>
        <p:spPr>
          <a:xfrm>
            <a:off x="409575" y="685800"/>
            <a:ext cx="8382000" cy="1905000"/>
          </a:xfrm>
        </p:spPr>
        <p:txBody>
          <a:bodyPr/>
          <a:lstStyle/>
          <a:p>
            <a:pPr algn="ctr"/>
            <a:r>
              <a:rPr lang="en-US" sz="4800" dirty="0">
                <a:solidFill>
                  <a:srgbClr val="FF0000"/>
                </a:solidFill>
              </a:rPr>
              <a:t>Displaying and Describing</a:t>
            </a:r>
          </a:p>
          <a:p>
            <a:pPr algn="ctr"/>
            <a:r>
              <a:rPr lang="en-US" sz="4800" dirty="0">
                <a:solidFill>
                  <a:srgbClr val="FF0000"/>
                </a:solidFill>
              </a:rPr>
              <a:t>Data </a:t>
            </a:r>
          </a:p>
        </p:txBody>
      </p:sp>
      <p:pic>
        <p:nvPicPr>
          <p:cNvPr id="3074" name="Picture 2" descr="C:\Users\acalise2\AppData\Local\Microsoft\Windows\Temporary Internet Files\Content.IE5\SMNEXYI1\bar-chart[1]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971800"/>
            <a:ext cx="4210050" cy="2886075"/>
          </a:xfrm>
          <a:prstGeom prst="rect">
            <a:avLst/>
          </a:prstGeom>
          <a:noFill/>
        </p:spPr>
      </p:pic>
      <p:pic>
        <p:nvPicPr>
          <p:cNvPr id="3075" name="Picture 3" descr="C:\Users\acalise2\AppData\Local\Microsoft\Windows\Temporary Internet Files\Content.IE5\0USQY1WE\chart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2590800"/>
            <a:ext cx="3604054" cy="2667000"/>
          </a:xfrm>
          <a:prstGeom prst="rect">
            <a:avLst/>
          </a:prstGeom>
          <a:noFill/>
        </p:spPr>
      </p:pic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2380"/>
            <a:ext cx="8305800" cy="992187"/>
          </a:xfrm>
        </p:spPr>
        <p:txBody>
          <a:bodyPr/>
          <a:lstStyle/>
          <a:p>
            <a:r>
              <a:rPr 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Types of Graphs for Categorical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2113" y="989807"/>
            <a:ext cx="8294687" cy="4572000"/>
          </a:xfrm>
        </p:spPr>
        <p:txBody>
          <a:bodyPr/>
          <a:lstStyle/>
          <a:p>
            <a:pPr marL="514350" indent="-514350">
              <a:buAutoNum type="arabicParenR"/>
            </a:pPr>
            <a:r>
              <a:rPr lang="en-US" dirty="0"/>
              <a:t>Bar Charts</a:t>
            </a:r>
          </a:p>
          <a:p>
            <a:pPr marL="514350" indent="-514350">
              <a:buAutoNum type="arabicParenR"/>
            </a:pPr>
            <a:r>
              <a:rPr lang="en-US" dirty="0"/>
              <a:t>Pie Charts</a:t>
            </a:r>
          </a:p>
          <a:p>
            <a:pPr marL="514350" indent="-514350">
              <a:buAutoNum type="arabicParenR"/>
            </a:pPr>
            <a:r>
              <a:rPr lang="en-US" dirty="0"/>
              <a:t>Frequency Table (Two-Way Table)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Slide 1- </a:t>
            </a:r>
            <a:fld id="{84CA5C99-55D5-4343-B128-0A24B1D3DCA4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CA" sz="1400" b="1" i="0" u="none" strike="noStrike" kern="1200" cap="none" spc="0" normalizeH="0" baseline="0" noProof="0">
              <a:ln>
                <a:noFill/>
              </a:ln>
              <a:solidFill>
                <a:srgbClr val="CC33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3" y="2590800"/>
            <a:ext cx="2743200" cy="27391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975" y="3228384"/>
            <a:ext cx="3171825" cy="2819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4900" y="2870068"/>
            <a:ext cx="3189287" cy="2180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32871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3181" y="6172200"/>
            <a:ext cx="1905000" cy="457200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Slide 1- </a:t>
            </a:r>
            <a:fld id="{8C1870FD-1162-4C14-8DBC-C22A667920E8}" type="slidenum"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CA" sz="1400" b="1" i="0" u="none" strike="noStrike" kern="1200" cap="none" spc="0" normalizeH="0" baseline="0" noProof="0">
              <a:ln>
                <a:noFill/>
              </a:ln>
              <a:solidFill>
                <a:srgbClr val="CC33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5250" name="Rectangle 2"/>
          <p:cNvSpPr>
            <a:spLocks noGrp="1" noChangeArrowheads="1"/>
          </p:cNvSpPr>
          <p:nvPr>
            <p:ph type="title"/>
          </p:nvPr>
        </p:nvSpPr>
        <p:spPr>
          <a:xfrm>
            <a:off x="377443" y="-228600"/>
            <a:ext cx="8305800" cy="992187"/>
          </a:xfrm>
        </p:spPr>
        <p:txBody>
          <a:bodyPr/>
          <a:lstStyle/>
          <a:p>
            <a:r>
              <a:rPr lang="en-US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Frequency Tables: Making Piles</a:t>
            </a:r>
          </a:p>
        </p:txBody>
      </p:sp>
      <p:sp>
        <p:nvSpPr>
          <p:cNvPr id="565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7443" y="838200"/>
            <a:ext cx="8294687" cy="4572000"/>
          </a:xfrm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We can “pile” the data by counting the number of data values in each category of interest.</a:t>
            </a:r>
          </a:p>
          <a:p>
            <a:pPr>
              <a:lnSpc>
                <a:spcPct val="90000"/>
              </a:lnSpc>
            </a:pPr>
            <a:r>
              <a:rPr lang="en-US" dirty="0"/>
              <a:t>We can organize these </a:t>
            </a:r>
            <a:r>
              <a:rPr lang="en-US" dirty="0">
                <a:solidFill>
                  <a:schemeClr val="hlink"/>
                </a:solidFill>
              </a:rPr>
              <a:t>counts</a:t>
            </a:r>
            <a:r>
              <a:rPr lang="en-US" dirty="0"/>
              <a:t> into a </a:t>
            </a:r>
            <a:r>
              <a:rPr lang="en-US" dirty="0">
                <a:solidFill>
                  <a:schemeClr val="hlink"/>
                </a:solidFill>
              </a:rPr>
              <a:t>frequency table</a:t>
            </a:r>
            <a:r>
              <a:rPr lang="en-US" dirty="0"/>
              <a:t>, which records the totals and the category names.</a:t>
            </a:r>
          </a:p>
        </p:txBody>
      </p:sp>
      <p:pic>
        <p:nvPicPr>
          <p:cNvPr id="565252" name="Picture 4" descr="ta03-02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3893" y="2743200"/>
            <a:ext cx="5135179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Slide 1- </a:t>
            </a:r>
            <a:fld id="{2B47B6B3-B2F1-4DE4-B59F-378E351D1F20}" type="slidenum"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CA" sz="1400" b="1" i="0" u="none" strike="noStrike" kern="1200" cap="none" spc="0" normalizeH="0" baseline="0" noProof="0">
              <a:ln>
                <a:noFill/>
              </a:ln>
              <a:solidFill>
                <a:srgbClr val="CC33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72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-76200"/>
            <a:ext cx="8305800" cy="992187"/>
          </a:xfrm>
        </p:spPr>
        <p:txBody>
          <a:bodyPr/>
          <a:lstStyle/>
          <a:p>
            <a:r>
              <a:rPr lang="en-US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Frequency Tables: Making Piles (cont.)</a:t>
            </a:r>
          </a:p>
        </p:txBody>
      </p:sp>
      <p:sp>
        <p:nvSpPr>
          <p:cNvPr id="567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171575"/>
            <a:ext cx="8294687" cy="4572000"/>
          </a:xfrm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A </a:t>
            </a:r>
            <a:r>
              <a:rPr lang="en-US" u="sng" dirty="0">
                <a:solidFill>
                  <a:srgbClr val="0000FF"/>
                </a:solidFill>
              </a:rPr>
              <a:t>relative frequency table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/>
              <a:t>is similar, but gives the percentages (instead of counts) for each category.</a:t>
            </a:r>
          </a:p>
        </p:txBody>
      </p:sp>
      <p:pic>
        <p:nvPicPr>
          <p:cNvPr id="567300" name="Picture 4" descr="ta03-03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213" y="2286000"/>
            <a:ext cx="5756189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Slide 1- </a:t>
            </a:r>
            <a:fld id="{13BFB7AB-DD00-4FA5-AAA4-EA6C1CF0371A}" type="slidenum"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CA" sz="1400" b="1" i="0" u="none" strike="noStrike" kern="1200" cap="none" spc="0" normalizeH="0" baseline="0" noProof="0">
              <a:ln>
                <a:noFill/>
              </a:ln>
              <a:solidFill>
                <a:srgbClr val="CC33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7344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-58737"/>
            <a:ext cx="8305800" cy="992187"/>
          </a:xfrm>
        </p:spPr>
        <p:txBody>
          <a:bodyPr/>
          <a:lstStyle/>
          <a:p>
            <a:r>
              <a:rPr lang="en-US" u="sng" dirty="0">
                <a:solidFill>
                  <a:srgbClr val="FF0000"/>
                </a:solidFill>
              </a:rPr>
              <a:t>Bar Charts</a:t>
            </a:r>
          </a:p>
        </p:txBody>
      </p:sp>
      <p:sp>
        <p:nvSpPr>
          <p:cNvPr id="573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33450"/>
            <a:ext cx="8294687" cy="4572000"/>
          </a:xfrm>
          <a:ln/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2400" dirty="0"/>
              <a:t>A </a:t>
            </a:r>
            <a:r>
              <a:rPr lang="en-US" sz="2400" u="sng" dirty="0">
                <a:solidFill>
                  <a:srgbClr val="0000FF"/>
                </a:solidFill>
              </a:rPr>
              <a:t>bar chart </a:t>
            </a:r>
            <a:r>
              <a:rPr lang="en-US" sz="2400" dirty="0"/>
              <a:t>displays the distribution of a categorical variable, showing the counts for each category next to each other for easy comparison.</a:t>
            </a:r>
          </a:p>
          <a:p>
            <a:pPr>
              <a:lnSpc>
                <a:spcPct val="110000"/>
              </a:lnSpc>
            </a:pPr>
            <a:r>
              <a:rPr lang="en-US" sz="2400" dirty="0"/>
              <a:t>A bar chart stays true                                                                            to the area principle. </a:t>
            </a:r>
          </a:p>
          <a:p>
            <a:pPr>
              <a:lnSpc>
                <a:spcPct val="110000"/>
              </a:lnSpc>
            </a:pPr>
            <a:r>
              <a:rPr lang="en-US" sz="2400" dirty="0"/>
              <a:t>Thus, a better display                                                                           for the ship data is:</a:t>
            </a:r>
          </a:p>
          <a:p>
            <a:pPr>
              <a:lnSpc>
                <a:spcPct val="110000"/>
              </a:lnSpc>
              <a:buFont typeface="Wingdings" pitchFamily="2" charset="2"/>
              <a:buNone/>
            </a:pPr>
            <a:endParaRPr lang="en-US" sz="2200" dirty="0"/>
          </a:p>
        </p:txBody>
      </p:sp>
      <p:pic>
        <p:nvPicPr>
          <p:cNvPr id="573444" name="Picture 4" descr="03-03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599" y="2133600"/>
            <a:ext cx="5307573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id="{091749C7-0835-53AF-633E-4158A884C82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609600"/>
            <a:ext cx="8382000" cy="1447800"/>
          </a:xfrm>
        </p:spPr>
        <p:txBody>
          <a:bodyPr/>
          <a:lstStyle/>
          <a:p>
            <a:pPr algn="l"/>
            <a:r>
              <a:rPr lang="en-US" altLang="en-US" sz="5000">
                <a:solidFill>
                  <a:srgbClr val="0000FF"/>
                </a:solidFill>
                <a:latin typeface="Comic Sans MS" panose="030F0702030302020204" pitchFamily="66" charset="0"/>
              </a:rPr>
              <a:t>Why should one study  statistics?</a:t>
            </a:r>
          </a:p>
        </p:txBody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DF63D9E1-7451-A44E-EC08-42A9D4572271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2514600"/>
            <a:ext cx="8229600" cy="3459163"/>
          </a:xfrm>
        </p:spPr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US" altLang="en-US" sz="3100">
                <a:solidFill>
                  <a:srgbClr val="FF0000"/>
                </a:solidFill>
                <a:latin typeface="Comic Sans MS" panose="030F0702030302020204" pitchFamily="66" charset="0"/>
              </a:rPr>
              <a:t>To be informed . . .</a:t>
            </a:r>
          </a:p>
          <a:p>
            <a:pPr marL="990600" lvl="1" indent="-533400">
              <a:buFontTx/>
              <a:buAutoNum type="alphaLcParenR"/>
            </a:pPr>
            <a:r>
              <a:rPr lang="en-US" altLang="en-US" sz="2700">
                <a:solidFill>
                  <a:srgbClr val="00CC00"/>
                </a:solidFill>
                <a:latin typeface="Comic Sans MS" panose="030F0702030302020204" pitchFamily="66" charset="0"/>
              </a:rPr>
              <a:t>Extract information from tables, charts and graphs</a:t>
            </a:r>
          </a:p>
          <a:p>
            <a:pPr marL="990600" lvl="1" indent="-533400">
              <a:buFontTx/>
              <a:buAutoNum type="alphaLcParenR"/>
            </a:pPr>
            <a:r>
              <a:rPr lang="en-US" altLang="en-US" sz="2700">
                <a:solidFill>
                  <a:srgbClr val="00CC00"/>
                </a:solidFill>
                <a:latin typeface="Comic Sans MS" panose="030F0702030302020204" pitchFamily="66" charset="0"/>
              </a:rPr>
              <a:t>Follow numerical arguments</a:t>
            </a:r>
          </a:p>
          <a:p>
            <a:pPr marL="990600" lvl="1" indent="-533400">
              <a:buFontTx/>
              <a:buAutoNum type="alphaLcParenR"/>
            </a:pPr>
            <a:r>
              <a:rPr lang="en-US" altLang="en-US" sz="2700">
                <a:solidFill>
                  <a:srgbClr val="00CC00"/>
                </a:solidFill>
                <a:latin typeface="Comic Sans MS" panose="030F0702030302020204" pitchFamily="66" charset="0"/>
              </a:rPr>
              <a:t>Understand the basics of how data should be gathered, summarized, and analyzed to draw statistical conclusions</a:t>
            </a:r>
          </a:p>
        </p:txBody>
      </p:sp>
      <p:grpSp>
        <p:nvGrpSpPr>
          <p:cNvPr id="62474" name="Group 10">
            <a:extLst>
              <a:ext uri="{FF2B5EF4-FFF2-40B4-BE49-F238E27FC236}">
                <a16:creationId xmlns:a16="http://schemas.microsoft.com/office/drawing/2014/main" id="{DEC1379B-86E0-7E92-3BB0-4A603CACBE92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2819400"/>
            <a:ext cx="4419600" cy="2438400"/>
            <a:chOff x="192" y="1776"/>
            <a:chExt cx="2784" cy="1536"/>
          </a:xfrm>
        </p:grpSpPr>
        <p:sp>
          <p:nvSpPr>
            <p:cNvPr id="62470" name="AutoShape 6">
              <a:extLst>
                <a:ext uri="{FF2B5EF4-FFF2-40B4-BE49-F238E27FC236}">
                  <a16:creationId xmlns:a16="http://schemas.microsoft.com/office/drawing/2014/main" id="{CD53A750-5D69-A6D8-066B-01C7709EF3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" y="1776"/>
              <a:ext cx="2784" cy="1536"/>
            </a:xfrm>
            <a:prstGeom prst="wedgeRoundRectCallout">
              <a:avLst>
                <a:gd name="adj1" fmla="val 11602"/>
                <a:gd name="adj2" fmla="val 36394"/>
                <a:gd name="adj3" fmla="val 1666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3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endParaRPr>
            </a:p>
          </p:txBody>
        </p:sp>
        <p:pic>
          <p:nvPicPr>
            <p:cNvPr id="62472" name="Picture 8">
              <a:extLst>
                <a:ext uri="{FF2B5EF4-FFF2-40B4-BE49-F238E27FC236}">
                  <a16:creationId xmlns:a16="http://schemas.microsoft.com/office/drawing/2014/main" id="{AF82AE9E-FB5C-9297-6663-BFE93A481A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1920"/>
              <a:ext cx="2228" cy="12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62469" name="AutoShape 5">
            <a:extLst>
              <a:ext uri="{FF2B5EF4-FFF2-40B4-BE49-F238E27FC236}">
                <a16:creationId xmlns:a16="http://schemas.microsoft.com/office/drawing/2014/main" id="{68AF1198-7572-A1A8-BA43-D6B805F2E6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1447800"/>
            <a:ext cx="4419600" cy="2743200"/>
          </a:xfrm>
          <a:prstGeom prst="wedgeRoundRectCallout">
            <a:avLst>
              <a:gd name="adj1" fmla="val -18968"/>
              <a:gd name="adj2" fmla="val 38370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3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Can dogs help patients with heart failure by reducing stress and anxiety?</a:t>
            </a:r>
          </a:p>
        </p:txBody>
      </p:sp>
      <p:sp>
        <p:nvSpPr>
          <p:cNvPr id="62471" name="AutoShape 7">
            <a:extLst>
              <a:ext uri="{FF2B5EF4-FFF2-40B4-BE49-F238E27FC236}">
                <a16:creationId xmlns:a16="http://schemas.microsoft.com/office/drawing/2014/main" id="{D0F0D3A4-29AD-902C-12CC-E302805A88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4419600"/>
            <a:ext cx="4419600" cy="2209800"/>
          </a:xfrm>
          <a:prstGeom prst="wedgeRoundRectCallout">
            <a:avLst>
              <a:gd name="adj1" fmla="val -31032"/>
              <a:gd name="adj2" fmla="val 23204"/>
              <a:gd name="adj3" fmla="val 16667"/>
            </a:avLst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When people take a vacation do they really leave work behind?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500"/>
                                        <p:tgtEl>
                                          <p:spTgt spid="62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500"/>
                                        <p:tgtEl>
                                          <p:spTgt spid="62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8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5" dur="500"/>
                                        <p:tgtEl>
                                          <p:spTgt spid="62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uiExpand="1" build="p"/>
      <p:bldP spid="62469" grpId="0" animBg="1"/>
      <p:bldP spid="62469" grpId="1" animBg="1"/>
      <p:bldP spid="62471" grpId="0" animBg="1"/>
      <p:bldP spid="62471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Slide 1- </a:t>
            </a:r>
            <a:fld id="{8C09AF80-052A-4FEA-B983-53E6CC115F27}" type="slidenum"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CA" sz="1400" b="1" i="0" u="none" strike="noStrike" kern="1200" cap="none" spc="0" normalizeH="0" baseline="0" noProof="0">
              <a:ln>
                <a:noFill/>
              </a:ln>
              <a:solidFill>
                <a:srgbClr val="CC33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754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305800" cy="992187"/>
          </a:xfrm>
        </p:spPr>
        <p:txBody>
          <a:bodyPr/>
          <a:lstStyle/>
          <a:p>
            <a:r>
              <a:rPr lang="en-US" u="sng" dirty="0">
                <a:solidFill>
                  <a:srgbClr val="FF0000"/>
                </a:solidFill>
              </a:rPr>
              <a:t>Bar Charts (cont.)</a:t>
            </a:r>
          </a:p>
        </p:txBody>
      </p:sp>
      <p:sp>
        <p:nvSpPr>
          <p:cNvPr id="575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4963" y="1011237"/>
            <a:ext cx="8294687" cy="4572000"/>
          </a:xfrm>
          <a:ln/>
        </p:spPr>
        <p:txBody>
          <a:bodyPr/>
          <a:lstStyle/>
          <a:p>
            <a:r>
              <a:rPr lang="en-US" sz="2400" dirty="0"/>
              <a:t>A </a:t>
            </a:r>
            <a:r>
              <a:rPr lang="en-US" sz="2400" u="sng" dirty="0">
                <a:solidFill>
                  <a:srgbClr val="0000FF"/>
                </a:solidFill>
              </a:rPr>
              <a:t>relative frequency bar chart </a:t>
            </a:r>
            <a:r>
              <a:rPr lang="en-US" sz="2400" dirty="0"/>
              <a:t>displays the relative </a:t>
            </a:r>
            <a:r>
              <a:rPr lang="en-US" sz="2400" i="1" dirty="0"/>
              <a:t>proportion</a:t>
            </a:r>
            <a:r>
              <a:rPr lang="en-US" sz="2400" dirty="0"/>
              <a:t> of counts for each category.</a:t>
            </a:r>
          </a:p>
          <a:p>
            <a:r>
              <a:rPr lang="en-US" sz="2400" dirty="0"/>
              <a:t>A relative frequency bar chart also stays true to the area principle. </a:t>
            </a:r>
          </a:p>
          <a:p>
            <a:r>
              <a:rPr lang="en-US" sz="2400" dirty="0"/>
              <a:t>Replacing counts                                                                                   with percentages                                                                                    in the ship data:</a:t>
            </a:r>
          </a:p>
          <a:p>
            <a:pPr>
              <a:buFont typeface="Wingdings" pitchFamily="2" charset="2"/>
              <a:buNone/>
            </a:pPr>
            <a:endParaRPr lang="en-US" sz="2200" dirty="0"/>
          </a:p>
        </p:txBody>
      </p:sp>
      <p:pic>
        <p:nvPicPr>
          <p:cNvPr id="575492" name="Picture 4" descr="03-04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599" y="2514600"/>
            <a:ext cx="5120641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>
            <a:extLst>
              <a:ext uri="{FF2B5EF4-FFF2-40B4-BE49-F238E27FC236}">
                <a16:creationId xmlns:a16="http://schemas.microsoft.com/office/drawing/2014/main" id="{761A9B37-2674-CA84-2689-4984EF69BB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z="5000">
                <a:solidFill>
                  <a:srgbClr val="0000FF"/>
                </a:solidFill>
                <a:latin typeface="Comic Sans MS" panose="030F0702030302020204" pitchFamily="66" charset="0"/>
              </a:rPr>
              <a:t>Bar Chart</a:t>
            </a:r>
          </a:p>
        </p:txBody>
      </p:sp>
      <p:sp>
        <p:nvSpPr>
          <p:cNvPr id="84995" name="Rectangle 3">
            <a:extLst>
              <a:ext uri="{FF2B5EF4-FFF2-40B4-BE49-F238E27FC236}">
                <a16:creationId xmlns:a16="http://schemas.microsoft.com/office/drawing/2014/main" id="{3CEB2806-8B1F-BD06-6CF0-6BF6024513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>
                <a:solidFill>
                  <a:srgbClr val="00CC00"/>
                </a:solidFill>
                <a:latin typeface="Comic Sans MS" panose="030F0702030302020204" pitchFamily="66" charset="0"/>
              </a:rPr>
              <a:t>When to Use	</a:t>
            </a:r>
            <a:r>
              <a:rPr lang="en-US" altLang="en-US">
                <a:latin typeface="Comic Sans MS" panose="030F0702030302020204" pitchFamily="66" charset="0"/>
              </a:rPr>
              <a:t>	</a:t>
            </a:r>
            <a:r>
              <a:rPr lang="en-US" altLang="en-US">
                <a:solidFill>
                  <a:srgbClr val="FF0000"/>
                </a:solidFill>
                <a:latin typeface="Comic Sans MS" panose="030F0702030302020204" pitchFamily="66" charset="0"/>
              </a:rPr>
              <a:t>Categorical data</a:t>
            </a:r>
          </a:p>
          <a:p>
            <a:pPr>
              <a:buFontTx/>
              <a:buNone/>
            </a:pPr>
            <a:endParaRPr lang="en-US" altLang="en-US">
              <a:solidFill>
                <a:srgbClr val="00CC00"/>
              </a:solidFill>
              <a:latin typeface="Comic Sans MS" panose="030F0702030302020204" pitchFamily="66" charset="0"/>
            </a:endParaRPr>
          </a:p>
          <a:p>
            <a:pPr>
              <a:buFontTx/>
              <a:buNone/>
            </a:pPr>
            <a:r>
              <a:rPr lang="en-US" altLang="en-US">
                <a:solidFill>
                  <a:srgbClr val="00CC00"/>
                </a:solidFill>
                <a:latin typeface="Comic Sans MS" panose="030F0702030302020204" pitchFamily="66" charset="0"/>
              </a:rPr>
              <a:t>How to construct	</a:t>
            </a:r>
          </a:p>
          <a:p>
            <a:pPr marL="911225" lvl="1"/>
            <a:r>
              <a:rPr lang="en-US" altLang="en-US" sz="2600">
                <a:solidFill>
                  <a:srgbClr val="FF0000"/>
                </a:solidFill>
                <a:latin typeface="Comic Sans MS" panose="030F0702030302020204" pitchFamily="66" charset="0"/>
              </a:rPr>
              <a:t>Draw a </a:t>
            </a:r>
            <a:r>
              <a:rPr lang="en-US" altLang="en-US" sz="2600" b="1" u="sng">
                <a:solidFill>
                  <a:srgbClr val="FF0000"/>
                </a:solidFill>
                <a:latin typeface="Comic Sans MS" panose="030F0702030302020204" pitchFamily="66" charset="0"/>
              </a:rPr>
              <a:t>horizontal</a:t>
            </a:r>
            <a:r>
              <a:rPr lang="en-US" altLang="en-US" sz="2600">
                <a:solidFill>
                  <a:srgbClr val="FF0000"/>
                </a:solidFill>
                <a:latin typeface="Comic Sans MS" panose="030F0702030302020204" pitchFamily="66" charset="0"/>
              </a:rPr>
              <a:t> line; write the categories or labels below the line at regularly spaced intervals</a:t>
            </a:r>
          </a:p>
          <a:p>
            <a:pPr marL="911225" lvl="1"/>
            <a:r>
              <a:rPr lang="en-US" altLang="en-US" sz="2600">
                <a:solidFill>
                  <a:srgbClr val="FF0000"/>
                </a:solidFill>
                <a:latin typeface="Comic Sans MS" panose="030F0702030302020204" pitchFamily="66" charset="0"/>
              </a:rPr>
              <a:t>Draw a </a:t>
            </a:r>
            <a:r>
              <a:rPr lang="en-US" altLang="en-US" sz="2600" b="1" u="sng">
                <a:solidFill>
                  <a:srgbClr val="FF0000"/>
                </a:solidFill>
                <a:latin typeface="Comic Sans MS" panose="030F0702030302020204" pitchFamily="66" charset="0"/>
              </a:rPr>
              <a:t>vertical</a:t>
            </a:r>
            <a:r>
              <a:rPr lang="en-US" altLang="en-US" sz="2600">
                <a:solidFill>
                  <a:srgbClr val="FF0000"/>
                </a:solidFill>
                <a:latin typeface="Comic Sans MS" panose="030F0702030302020204" pitchFamily="66" charset="0"/>
              </a:rPr>
              <a:t> line; label the scale using frequency or relative frequency</a:t>
            </a:r>
          </a:p>
          <a:p>
            <a:pPr marL="911225" lvl="1"/>
            <a:r>
              <a:rPr lang="en-US" altLang="en-US" sz="2600">
                <a:solidFill>
                  <a:srgbClr val="FF0000"/>
                </a:solidFill>
                <a:latin typeface="Comic Sans MS" panose="030F0702030302020204" pitchFamily="66" charset="0"/>
              </a:rPr>
              <a:t>Place </a:t>
            </a:r>
            <a:r>
              <a:rPr lang="en-US" altLang="en-US" sz="2600" b="1" u="sng">
                <a:solidFill>
                  <a:srgbClr val="FF0000"/>
                </a:solidFill>
                <a:latin typeface="Comic Sans MS" panose="030F0702030302020204" pitchFamily="66" charset="0"/>
              </a:rPr>
              <a:t>equal-width</a:t>
            </a:r>
            <a:r>
              <a:rPr lang="en-US" altLang="en-US" sz="2600">
                <a:solidFill>
                  <a:srgbClr val="FF0000"/>
                </a:solidFill>
                <a:latin typeface="Comic Sans MS" panose="030F0702030302020204" pitchFamily="66" charset="0"/>
              </a:rPr>
              <a:t> rectangular bars above each category label with a height determined by its frequency or relative frequency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5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>
            <a:extLst>
              <a:ext uri="{FF2B5EF4-FFF2-40B4-BE49-F238E27FC236}">
                <a16:creationId xmlns:a16="http://schemas.microsoft.com/office/drawing/2014/main" id="{27F9CE17-FE83-9B50-0913-7D82CDF0FA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z="5000">
                <a:solidFill>
                  <a:srgbClr val="0000FF"/>
                </a:solidFill>
                <a:latin typeface="Comic Sans MS" panose="030F0702030302020204" pitchFamily="66" charset="0"/>
              </a:rPr>
              <a:t>Bar Chart (continued)</a:t>
            </a:r>
          </a:p>
        </p:txBody>
      </p:sp>
      <p:sp>
        <p:nvSpPr>
          <p:cNvPr id="87043" name="Rectangle 3">
            <a:extLst>
              <a:ext uri="{FF2B5EF4-FFF2-40B4-BE49-F238E27FC236}">
                <a16:creationId xmlns:a16="http://schemas.microsoft.com/office/drawing/2014/main" id="{C5B763AD-D46F-BE3E-2E37-423C8D5600D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153400" cy="4525963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>
                <a:solidFill>
                  <a:srgbClr val="00CC00"/>
                </a:solidFill>
                <a:latin typeface="Comic Sans MS" panose="030F0702030302020204" pitchFamily="66" charset="0"/>
              </a:rPr>
              <a:t>What to Look For	</a:t>
            </a:r>
            <a:r>
              <a:rPr lang="en-US" altLang="en-US">
                <a:latin typeface="Comic Sans MS" panose="030F0702030302020204" pitchFamily="66" charset="0"/>
              </a:rPr>
              <a:t>	 </a:t>
            </a:r>
          </a:p>
          <a:p>
            <a:pPr>
              <a:buFontTx/>
              <a:buNone/>
            </a:pPr>
            <a:r>
              <a:rPr lang="en-US" altLang="en-US">
                <a:latin typeface="Comic Sans MS" panose="030F0702030302020204" pitchFamily="66" charset="0"/>
              </a:rPr>
              <a:t>		</a:t>
            </a:r>
            <a:r>
              <a:rPr lang="en-US" altLang="en-US">
                <a:solidFill>
                  <a:srgbClr val="FF0000"/>
                </a:solidFill>
                <a:latin typeface="Comic Sans MS" panose="030F0702030302020204" pitchFamily="66" charset="0"/>
              </a:rPr>
              <a:t>Frequently or infrequently occurring 	categories</a:t>
            </a:r>
          </a:p>
          <a:p>
            <a:pPr>
              <a:buFontTx/>
              <a:buNone/>
            </a:pPr>
            <a:endParaRPr lang="en-US" altLang="en-US">
              <a:latin typeface="Comic Sans MS" panose="030F0702030302020204" pitchFamily="66" charset="0"/>
            </a:endParaRPr>
          </a:p>
          <a:p>
            <a:pPr>
              <a:buFontTx/>
              <a:buNone/>
            </a:pPr>
            <a:r>
              <a:rPr lang="en-US" altLang="en-US" sz="2400">
                <a:solidFill>
                  <a:srgbClr val="0000FF"/>
                </a:solidFill>
                <a:latin typeface="Comic Sans MS" panose="030F0702030302020204" pitchFamily="66" charset="0"/>
              </a:rPr>
              <a:t>Collect the following data and then display the data in a bar chart:</a:t>
            </a:r>
          </a:p>
          <a:p>
            <a:pPr>
              <a:buFontTx/>
              <a:buNone/>
            </a:pPr>
            <a:r>
              <a:rPr lang="en-US" altLang="en-US">
                <a:solidFill>
                  <a:srgbClr val="00CC00"/>
                </a:solidFill>
                <a:latin typeface="Comic Sans MS" panose="030F0702030302020204" pitchFamily="66" charset="0"/>
              </a:rPr>
              <a:t>What is your favorite ice cream flavor?</a:t>
            </a:r>
          </a:p>
          <a:p>
            <a:pPr>
              <a:buFontTx/>
              <a:buNone/>
            </a:pPr>
            <a:endParaRPr lang="en-US" altLang="en-US" sz="2000">
              <a:solidFill>
                <a:srgbClr val="00CC00"/>
              </a:solidFill>
              <a:latin typeface="Comic Sans MS" panose="030F0702030302020204" pitchFamily="66" charset="0"/>
            </a:endParaRPr>
          </a:p>
          <a:p>
            <a:pPr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Comic Sans MS" panose="030F0702030302020204" pitchFamily="66" charset="0"/>
              </a:rPr>
              <a:t>			Vanilla, chocolate, strawberry, 		or other</a:t>
            </a:r>
          </a:p>
        </p:txBody>
      </p:sp>
      <p:pic>
        <p:nvPicPr>
          <p:cNvPr id="87044" name="Picture 4">
            <a:extLst>
              <a:ext uri="{FF2B5EF4-FFF2-40B4-BE49-F238E27FC236}">
                <a16:creationId xmlns:a16="http://schemas.microsoft.com/office/drawing/2014/main" id="{AA1AF954-C526-A87A-94AA-D409F8B079E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5002213"/>
            <a:ext cx="1196975" cy="18557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Slide 1- </a:t>
            </a:r>
            <a:fld id="{117AE722-3902-427F-8151-CB57E4169DDC}" type="slidenum"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CA" sz="1400" b="1" i="0" u="none" strike="noStrike" kern="1200" cap="none" spc="0" normalizeH="0" baseline="0" noProof="0">
              <a:ln>
                <a:noFill/>
              </a:ln>
              <a:solidFill>
                <a:srgbClr val="CC33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775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992187"/>
            <a:ext cx="8294687" cy="4572000"/>
          </a:xfrm>
          <a:ln/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2400" dirty="0"/>
              <a:t>When you are interested in parts of the whole, a </a:t>
            </a:r>
            <a:r>
              <a:rPr lang="en-US" sz="2400" u="sng" dirty="0">
                <a:solidFill>
                  <a:srgbClr val="0000FF"/>
                </a:solidFill>
              </a:rPr>
              <a:t>pie chart </a:t>
            </a:r>
            <a:r>
              <a:rPr lang="en-US" sz="2400" dirty="0"/>
              <a:t>might be your display of choice.  </a:t>
            </a:r>
          </a:p>
          <a:p>
            <a:pPr>
              <a:lnSpc>
                <a:spcPct val="110000"/>
              </a:lnSpc>
            </a:pPr>
            <a:r>
              <a:rPr lang="en-US" sz="2400" dirty="0"/>
              <a:t>Pie charts show the whole                                                        group of cases as a circle. </a:t>
            </a:r>
          </a:p>
          <a:p>
            <a:pPr>
              <a:lnSpc>
                <a:spcPct val="110000"/>
              </a:lnSpc>
            </a:pPr>
            <a:r>
              <a:rPr lang="en-US" sz="2400" dirty="0"/>
              <a:t>They slice the circle into                                                        pieces whose size is                                                          proportional to the                                                              fraction of the whole                                                                      in each category.</a:t>
            </a:r>
          </a:p>
          <a:p>
            <a:pPr>
              <a:lnSpc>
                <a:spcPct val="110000"/>
              </a:lnSpc>
              <a:buFont typeface="Wingdings" pitchFamily="2" charset="2"/>
              <a:buNone/>
            </a:pPr>
            <a:endParaRPr lang="en-US" sz="2400" dirty="0"/>
          </a:p>
        </p:txBody>
      </p:sp>
      <p:sp>
        <p:nvSpPr>
          <p:cNvPr id="577539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1"/>
            <a:ext cx="8305800" cy="838200"/>
          </a:xfrm>
        </p:spPr>
        <p:txBody>
          <a:bodyPr/>
          <a:lstStyle/>
          <a:p>
            <a:r>
              <a:rPr lang="en-US" u="sng" dirty="0">
                <a:solidFill>
                  <a:srgbClr val="FF0000"/>
                </a:solidFill>
              </a:rPr>
              <a:t>Pie Charts</a:t>
            </a:r>
          </a:p>
        </p:txBody>
      </p:sp>
      <p:pic>
        <p:nvPicPr>
          <p:cNvPr id="577540" name="Picture 4" descr="03-05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888" y="1933575"/>
            <a:ext cx="4267200" cy="3630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29477"/>
            <a:ext cx="8305800" cy="675195"/>
          </a:xfrm>
        </p:spPr>
        <p:txBody>
          <a:bodyPr/>
          <a:lstStyle/>
          <a:p>
            <a:r>
              <a:rPr 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Types of Graphs (Quantitative Data)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921" y="1042416"/>
            <a:ext cx="8294687" cy="4572000"/>
          </a:xfrm>
        </p:spPr>
        <p:txBody>
          <a:bodyPr/>
          <a:lstStyle/>
          <a:p>
            <a:r>
              <a:rPr lang="en-US" dirty="0"/>
              <a:t>Histograms</a:t>
            </a:r>
          </a:p>
          <a:p>
            <a:r>
              <a:rPr lang="en-US" dirty="0"/>
              <a:t>Stem Plots (Stem and Leaf)</a:t>
            </a:r>
          </a:p>
          <a:p>
            <a:r>
              <a:rPr lang="en-US" dirty="0"/>
              <a:t>Box Plots (Box and Whisker)</a:t>
            </a:r>
          </a:p>
          <a:p>
            <a:r>
              <a:rPr lang="en-US" dirty="0"/>
              <a:t>Dot Plots</a:t>
            </a:r>
          </a:p>
          <a:p>
            <a:r>
              <a:rPr lang="en-US" dirty="0"/>
              <a:t>Scatter Plots (Two variables x and y)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Slide 4- </a:t>
            </a:r>
            <a:fld id="{B019EA55-0EA9-400B-8D64-2048F47CB253}" type="slidenum">
              <a: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CA" altLang="en-US" sz="1400" b="1" i="0" u="none" strike="noStrike" kern="1200" cap="none" spc="0" normalizeH="0" baseline="0" noProof="0">
              <a:ln>
                <a:noFill/>
              </a:ln>
              <a:solidFill>
                <a:srgbClr val="CC33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1238886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1" descr="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75694" y="607244"/>
            <a:ext cx="4863056" cy="4190999"/>
          </a:xfrm>
          <a:noFill/>
        </p:spPr>
      </p:pic>
      <p:sp>
        <p:nvSpPr>
          <p:cNvPr id="11267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33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33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Slide 4- </a:t>
            </a:r>
            <a:fld id="{77ED8B2E-F8CA-4818-81F6-E7B8A164E794}" type="slidenum">
              <a:rPr kumimoji="0" lang="en-US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CA" altLang="en-US" sz="1400" b="1" i="0" u="none" strike="noStrike" kern="1200" cap="none" spc="0" normalizeH="0" baseline="0" noProof="0">
              <a:ln>
                <a:noFill/>
              </a:ln>
              <a:solidFill>
                <a:srgbClr val="CC33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>
          <a:xfrm>
            <a:off x="105167" y="-269851"/>
            <a:ext cx="8305800" cy="992188"/>
          </a:xfrm>
        </p:spPr>
        <p:txBody>
          <a:bodyPr/>
          <a:lstStyle/>
          <a:p>
            <a:pPr eaLnBrk="1" hangingPunct="1"/>
            <a:r>
              <a:rPr lang="en-US" altLang="en-US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Histograms: Earthquake Magnitudes </a:t>
            </a:r>
          </a:p>
        </p:txBody>
      </p:sp>
      <p:sp>
        <p:nvSpPr>
          <p:cNvPr id="1126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-94269" y="847725"/>
            <a:ext cx="4769963" cy="4572000"/>
          </a:xfrm>
        </p:spPr>
        <p:txBody>
          <a:bodyPr/>
          <a:lstStyle/>
          <a:p>
            <a:pPr lvl="0" eaLnBrk="1" hangingPunct="1">
              <a:buClr>
                <a:srgbClr val="FF0000"/>
              </a:buClr>
            </a:pPr>
            <a:r>
              <a:rPr lang="en-US" altLang="en-US" dirty="0">
                <a:solidFill>
                  <a:srgbClr val="000000"/>
                </a:solidFill>
              </a:rPr>
              <a:t>A histogram breaks up the entire span of values covered by the quantitative variable into equal-width piles called </a:t>
            </a:r>
            <a:r>
              <a:rPr lang="en-US" altLang="en-US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bins</a:t>
            </a:r>
            <a:r>
              <a:rPr lang="en-US" altLang="en-US" dirty="0">
                <a:solidFill>
                  <a:srgbClr val="000000"/>
                </a:solidFill>
              </a:rPr>
              <a:t>.</a:t>
            </a:r>
            <a:endParaRPr lang="en-US" altLang="en-US" sz="2600" dirty="0"/>
          </a:p>
          <a:p>
            <a:pPr eaLnBrk="1" hangingPunct="1"/>
            <a:r>
              <a:rPr lang="en-US" altLang="en-US" sz="2600" dirty="0"/>
              <a:t>A </a:t>
            </a:r>
            <a:r>
              <a:rPr lang="en-US" altLang="en-US" sz="26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histogram</a:t>
            </a:r>
            <a:r>
              <a:rPr lang="en-US" altLang="en-US" sz="2600" dirty="0">
                <a:solidFill>
                  <a:srgbClr val="FF0066"/>
                </a:solidFill>
              </a:rPr>
              <a:t> </a:t>
            </a:r>
            <a:r>
              <a:rPr lang="en-US" altLang="en-US" sz="2600" dirty="0"/>
              <a:t>plots the bin counts as the heights of bars. (like a bar chart) </a:t>
            </a:r>
          </a:p>
          <a:p>
            <a:pPr marL="0" indent="0" eaLnBrk="1" hangingPunct="1">
              <a:buNone/>
            </a:pPr>
            <a:endParaRPr lang="en-US" altLang="en-US" sz="2600" dirty="0"/>
          </a:p>
          <a:p>
            <a:pPr eaLnBrk="1" hangingPunct="1"/>
            <a:r>
              <a:rPr lang="en-US" altLang="en-US" sz="2600" dirty="0"/>
              <a:t>Here is a histogram of earthquake magnitudes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400" dirty="0"/>
          </a:p>
        </p:txBody>
      </p:sp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33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33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Slide 4- </a:t>
            </a:r>
            <a:fld id="{723F06B1-7FDC-4055-AB13-A826057E7057}" type="slidenum">
              <a:rPr kumimoji="0" lang="en-US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CA" altLang="en-US" sz="1400" b="1" i="0" u="none" strike="noStrike" kern="1200" cap="none" spc="0" normalizeH="0" baseline="0" noProof="0">
              <a:ln>
                <a:noFill/>
              </a:ln>
              <a:solidFill>
                <a:srgbClr val="CC33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247650" y="0"/>
            <a:ext cx="8305800" cy="716437"/>
          </a:xfrm>
        </p:spPr>
        <p:txBody>
          <a:bodyPr/>
          <a:lstStyle/>
          <a:p>
            <a:pPr eaLnBrk="1" hangingPunct="1"/>
            <a:r>
              <a:rPr lang="en-US" altLang="en-US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Histograms: Earthquake magnitudes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859607"/>
            <a:ext cx="8142288" cy="4572000"/>
          </a:xfrm>
        </p:spPr>
        <p:txBody>
          <a:bodyPr/>
          <a:lstStyle/>
          <a:p>
            <a:pPr eaLnBrk="1" hangingPunct="1"/>
            <a:r>
              <a:rPr lang="en-US" altLang="en-US" sz="2400" dirty="0"/>
              <a:t>A </a:t>
            </a:r>
            <a:r>
              <a:rPr lang="en-US" altLang="en-US" sz="24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relative frequency histogram</a:t>
            </a:r>
            <a:r>
              <a:rPr lang="en-US" alt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2400" dirty="0"/>
              <a:t>displays the </a:t>
            </a:r>
            <a:r>
              <a:rPr lang="en-US" altLang="en-US" sz="2400" i="1" dirty="0"/>
              <a:t>percentage</a:t>
            </a:r>
            <a:r>
              <a:rPr lang="en-US" altLang="en-US" sz="2400" dirty="0"/>
              <a:t> of cases in each bin instead of the count. 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en-US" sz="2400" dirty="0"/>
              <a:t>In this way, relative </a:t>
            </a:r>
          </a:p>
          <a:p>
            <a:pPr lvl="1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2400" dirty="0"/>
              <a:t>   frequency histograms                                                          are faithful to the                                                                  area principle.</a:t>
            </a:r>
          </a:p>
          <a:p>
            <a:pPr eaLnBrk="1" hangingPunct="1"/>
            <a:r>
              <a:rPr lang="en-US" altLang="en-US" sz="2400" dirty="0"/>
              <a:t>Here is a relative                                                   frequency histogram of                                                                       earthquake magnitudes:</a:t>
            </a:r>
          </a:p>
        </p:txBody>
      </p:sp>
      <p:pic>
        <p:nvPicPr>
          <p:cNvPr id="13317" name="Picture 8" descr="Figure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86469" y="1617728"/>
            <a:ext cx="5743575" cy="3813879"/>
          </a:xfrm>
          <a:noFill/>
        </p:spPr>
      </p:pic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E6A8C7-8A87-4731-B5ED-9481B90CF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66792"/>
            <a:ext cx="8305800" cy="534987"/>
          </a:xfrm>
        </p:spPr>
        <p:txBody>
          <a:bodyPr/>
          <a:lstStyle/>
          <a:p>
            <a:r>
              <a:rPr lang="en-US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95B7F5-3A02-4EF3-AFC1-BBEA95E327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Slide 4- </a:t>
            </a:r>
            <a:fld id="{B019EA55-0EA9-400B-8D64-2048F47CB253}" type="slidenum">
              <a:rPr lang="en-US" altLang="en-US" smtClean="0"/>
              <a:pPr>
                <a:defRPr/>
              </a:pPr>
              <a:t>27</a:t>
            </a:fld>
            <a:endParaRPr lang="en-CA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283025-6728-4D4D-97EB-E5950820D1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4" y="1030379"/>
            <a:ext cx="9144000" cy="166839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594CB2F-29A4-4794-987D-44D0F1EC25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4" y="2940946"/>
            <a:ext cx="9144000" cy="1608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10819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33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33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Slide 4- </a:t>
            </a:r>
            <a:fld id="{37399A40-EC6A-4466-95FB-E8D4D51139E2}" type="slidenum">
              <a:rPr kumimoji="0" lang="en-US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CA" altLang="en-US" sz="1400" b="1" i="0" u="none" strike="noStrike" kern="1200" cap="none" spc="0" normalizeH="0" baseline="0" noProof="0">
              <a:ln>
                <a:noFill/>
              </a:ln>
              <a:solidFill>
                <a:srgbClr val="CC33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123825" y="0"/>
            <a:ext cx="8305800" cy="763571"/>
          </a:xfrm>
        </p:spPr>
        <p:txBody>
          <a:bodyPr/>
          <a:lstStyle/>
          <a:p>
            <a:pPr eaLnBrk="1" hangingPunct="1"/>
            <a:r>
              <a:rPr lang="en-US" alt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Stem Plots (Stem and Leaf)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4938" y="870113"/>
            <a:ext cx="8294687" cy="4572000"/>
          </a:xfrm>
        </p:spPr>
        <p:txBody>
          <a:bodyPr/>
          <a:lstStyle/>
          <a:p>
            <a:pPr eaLnBrk="1" hangingPunct="1"/>
            <a:r>
              <a:rPr lang="en-US" altLang="en-US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Stem-and-leaf displays</a:t>
            </a:r>
            <a:r>
              <a:rPr lang="en-US" altLang="en-US" dirty="0"/>
              <a:t> show the distribution of a quantitative variable, like histograms do, while preserving the individual values.</a:t>
            </a:r>
          </a:p>
        </p:txBody>
      </p:sp>
      <p:pic>
        <p:nvPicPr>
          <p:cNvPr id="5" name="Picture 6" descr="ait04-02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056" y="2228850"/>
            <a:ext cx="4905375" cy="340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Figure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228850"/>
            <a:ext cx="5588000" cy="3844925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33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33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Slide 4- </a:t>
            </a:r>
            <a:fld id="{2C1F0415-D6E4-4AF9-8271-99477F981D60}" type="slidenum">
              <a:rPr kumimoji="0" lang="en-US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CA" altLang="en-US" sz="1400" b="1" i="0" u="none" strike="noStrike" kern="1200" cap="none" spc="0" normalizeH="0" baseline="0" noProof="0">
              <a:ln>
                <a:noFill/>
              </a:ln>
              <a:solidFill>
                <a:srgbClr val="CC33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8293"/>
            <a:ext cx="8305800" cy="713232"/>
          </a:xfrm>
        </p:spPr>
        <p:txBody>
          <a:bodyPr/>
          <a:lstStyle/>
          <a:p>
            <a:pPr eaLnBrk="1" hangingPunct="1"/>
            <a:r>
              <a:rPr lang="en-US" altLang="en-US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Constructing a Stem-and-Leaf Display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4092" y="858774"/>
            <a:ext cx="8294687" cy="4572000"/>
          </a:xfrm>
        </p:spPr>
        <p:txBody>
          <a:bodyPr/>
          <a:lstStyle/>
          <a:p>
            <a:pPr eaLnBrk="1" hangingPunct="1"/>
            <a:r>
              <a:rPr lang="en-US" altLang="en-US" dirty="0"/>
              <a:t>First, cut each data value into leading digits (“stems”) and trailing digits (“leaves”). </a:t>
            </a:r>
          </a:p>
          <a:p>
            <a:pPr eaLnBrk="1" hangingPunct="1"/>
            <a:r>
              <a:rPr lang="en-US" altLang="en-US" dirty="0"/>
              <a:t>Use the stems to label the bins.</a:t>
            </a:r>
          </a:p>
          <a:p>
            <a:pPr eaLnBrk="1" hangingPunct="1"/>
            <a:r>
              <a:rPr lang="en-US" altLang="en-US" dirty="0"/>
              <a:t>Use only one digit for each leaf—either round or truncate the data values to one decimal place after the stem.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CFE37C1C-03D0-5D8F-343C-47C9A2D1F1D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609600"/>
            <a:ext cx="8382000" cy="1447800"/>
          </a:xfrm>
        </p:spPr>
        <p:txBody>
          <a:bodyPr/>
          <a:lstStyle/>
          <a:p>
            <a:pPr algn="l"/>
            <a:r>
              <a:rPr lang="en-US" altLang="en-US" sz="5000">
                <a:solidFill>
                  <a:srgbClr val="0000FF"/>
                </a:solidFill>
                <a:latin typeface="Comic Sans MS" panose="030F0702030302020204" pitchFamily="66" charset="0"/>
              </a:rPr>
              <a:t>Why should one study  statistics? (continued)</a:t>
            </a:r>
          </a:p>
        </p:txBody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id="{00571BF5-9C28-46CC-00CE-369E15599B68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2514600"/>
            <a:ext cx="8229600" cy="4038600"/>
          </a:xfrm>
        </p:spPr>
        <p:txBody>
          <a:bodyPr/>
          <a:lstStyle/>
          <a:p>
            <a:pPr marL="609600" indent="-609600">
              <a:buFontTx/>
              <a:buAutoNum type="arabicPeriod" startAt="2"/>
            </a:pPr>
            <a:r>
              <a:rPr lang="en-US" altLang="en-US" sz="3500">
                <a:solidFill>
                  <a:srgbClr val="FF0000"/>
                </a:solidFill>
                <a:latin typeface="Comic Sans MS" panose="030F0702030302020204" pitchFamily="66" charset="0"/>
              </a:rPr>
              <a:t>To make informed judgments</a:t>
            </a:r>
          </a:p>
          <a:p>
            <a:pPr marL="609600" indent="-609600">
              <a:buFontTx/>
              <a:buAutoNum type="arabicPeriod" startAt="2"/>
            </a:pPr>
            <a:endParaRPr lang="en-US" altLang="en-US" sz="350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609600" indent="-609600">
              <a:buFontTx/>
              <a:buAutoNum type="arabicPeriod" startAt="2"/>
            </a:pPr>
            <a:endParaRPr lang="en-US" altLang="en-US" sz="350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609600" indent="-609600">
              <a:buFontTx/>
              <a:buAutoNum type="arabicPeriod" startAt="2"/>
            </a:pPr>
            <a:endParaRPr lang="en-US" altLang="en-US" sz="350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609600" indent="-609600">
              <a:buFontTx/>
              <a:buAutoNum type="arabicPeriod" startAt="2"/>
            </a:pPr>
            <a:r>
              <a:rPr lang="en-US" altLang="en-US" sz="3500">
                <a:solidFill>
                  <a:srgbClr val="FF0000"/>
                </a:solidFill>
                <a:latin typeface="Comic Sans MS" panose="030F0702030302020204" pitchFamily="66" charset="0"/>
              </a:rPr>
              <a:t>To evaluate decisions that affect your life</a:t>
            </a:r>
          </a:p>
        </p:txBody>
      </p:sp>
      <p:sp>
        <p:nvSpPr>
          <p:cNvPr id="65543" name="AutoShape 7">
            <a:extLst>
              <a:ext uri="{FF2B5EF4-FFF2-40B4-BE49-F238E27FC236}">
                <a16:creationId xmlns:a16="http://schemas.microsoft.com/office/drawing/2014/main" id="{F328A2F5-8C34-EEA6-45B9-BABAC9B0C8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657600"/>
            <a:ext cx="8382000" cy="1752600"/>
          </a:xfrm>
          <a:prstGeom prst="wedgeRoundRectCallout">
            <a:avLst>
              <a:gd name="adj1" fmla="val 11287"/>
              <a:gd name="adj2" fmla="val -92574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3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If you choose a particular major, what are your chances of finding a job when you graduate?</a:t>
            </a:r>
          </a:p>
        </p:txBody>
      </p:sp>
      <p:sp>
        <p:nvSpPr>
          <p:cNvPr id="65544" name="AutoShape 8">
            <a:extLst>
              <a:ext uri="{FF2B5EF4-FFF2-40B4-BE49-F238E27FC236}">
                <a16:creationId xmlns:a16="http://schemas.microsoft.com/office/drawing/2014/main" id="{8E1ABDD7-90EB-AE3C-9F3F-39A71CFCFA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981200"/>
            <a:ext cx="8610600" cy="2819400"/>
          </a:xfrm>
          <a:prstGeom prst="wedgeRoundRectCallout">
            <a:avLst>
              <a:gd name="adj1" fmla="val -1144"/>
              <a:gd name="adj2" fmla="val 59236"/>
              <a:gd name="adj3" fmla="val 16667"/>
            </a:avLst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1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Many companies now require drug screening as a condition of employment.  With these screening tests there is a risk of a false-positive reading. Is the risk of a false result acceptable?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uiExpand="1" build="p"/>
      <p:bldP spid="65543" grpId="0" animBg="1"/>
      <p:bldP spid="6554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9" name="Picture 6" descr="04-03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5527" y="293687"/>
            <a:ext cx="5098083" cy="5690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6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33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33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Slide 4- </a:t>
            </a:r>
            <a:fld id="{2CDA2EE1-AD8E-402C-BBD0-CC47D2C99209}" type="slidenum">
              <a:rPr kumimoji="0" lang="en-US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CA" altLang="en-US" sz="1400" b="1" i="0" u="none" strike="noStrike" kern="1200" cap="none" spc="0" normalizeH="0" baseline="0" noProof="0">
              <a:ln>
                <a:noFill/>
              </a:ln>
              <a:solidFill>
                <a:srgbClr val="CC33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314325" y="-125413"/>
            <a:ext cx="8305800" cy="838201"/>
          </a:xfrm>
        </p:spPr>
        <p:txBody>
          <a:bodyPr/>
          <a:lstStyle/>
          <a:p>
            <a:pPr eaLnBrk="1" hangingPunct="1"/>
            <a:r>
              <a:rPr lang="en-US" altLang="en-US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Dotplots</a:t>
            </a:r>
            <a:endParaRPr lang="en-US" altLang="en-US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821507"/>
            <a:ext cx="3798887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A </a:t>
            </a:r>
            <a:r>
              <a:rPr lang="en-US" altLang="en-US" sz="2400" b="1" u="sng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dotplot</a:t>
            </a:r>
            <a:r>
              <a:rPr lang="en-US" altLang="en-US" sz="2400" dirty="0"/>
              <a:t> is a simple display. It just places a dot along an axis for each case in the data.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The </a:t>
            </a:r>
            <a:r>
              <a:rPr lang="en-US" altLang="en-US" sz="2400" dirty="0" err="1"/>
              <a:t>dotplot</a:t>
            </a:r>
            <a:r>
              <a:rPr lang="en-US" altLang="en-US" sz="2400" dirty="0"/>
              <a:t> to the right shows Kentucky Derby winning times, plotting each race as its own dot.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You might see a </a:t>
            </a:r>
            <a:r>
              <a:rPr lang="en-US" altLang="en-US" sz="2400" dirty="0" err="1"/>
              <a:t>dotplot</a:t>
            </a:r>
            <a:r>
              <a:rPr lang="en-US" altLang="en-US" sz="2400" dirty="0"/>
              <a:t> displayed horizontally or vertically.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839" y="176875"/>
            <a:ext cx="8333771" cy="66811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45071" y="6277771"/>
            <a:ext cx="3805017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Winning Time (sec)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4325" y="1069453"/>
            <a:ext cx="519052" cy="37856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#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</a:t>
            </a:r>
          </a:p>
        </p:txBody>
      </p:sp>
      <p:sp>
        <p:nvSpPr>
          <p:cNvPr id="6" name="Oval 5"/>
          <p:cNvSpPr/>
          <p:nvPr/>
        </p:nvSpPr>
        <p:spPr bwMode="auto">
          <a:xfrm>
            <a:off x="219919" y="497711"/>
            <a:ext cx="353932" cy="323796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93771" y="960734"/>
            <a:ext cx="583616" cy="403187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62582" y="5687167"/>
            <a:ext cx="730176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120         130          140         150         160          170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458C2D45-1791-89D9-1A24-E35AD4988F4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l"/>
            <a:r>
              <a:rPr lang="en-US" altLang="en-US" sz="5000">
                <a:solidFill>
                  <a:srgbClr val="0000FF"/>
                </a:solidFill>
                <a:latin typeface="Comic Sans MS" panose="030F0702030302020204" pitchFamily="66" charset="0"/>
              </a:rPr>
              <a:t>Variable </a:t>
            </a:r>
          </a:p>
        </p:txBody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9DF010F4-4C01-60F7-C495-1AE34C90614E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3500">
                <a:solidFill>
                  <a:srgbClr val="00CC00"/>
                </a:solidFill>
                <a:latin typeface="Comic Sans MS" panose="030F0702030302020204" pitchFamily="66" charset="0"/>
              </a:rPr>
              <a:t>any characteristic whose value may change from one individual to another</a:t>
            </a:r>
          </a:p>
          <a:p>
            <a:pPr>
              <a:lnSpc>
                <a:spcPct val="90000"/>
              </a:lnSpc>
            </a:pPr>
            <a:endParaRPr lang="en-US" altLang="en-US" sz="3500">
              <a:solidFill>
                <a:srgbClr val="00CC00"/>
              </a:solidFill>
              <a:latin typeface="Comic Sans MS" panose="030F0702030302020204" pitchFamily="66" charset="0"/>
            </a:endParaRPr>
          </a:p>
          <a:p>
            <a:pPr>
              <a:lnSpc>
                <a:spcPct val="90000"/>
              </a:lnSpc>
            </a:pPr>
            <a:r>
              <a:rPr lang="en-US" altLang="en-US" sz="3500">
                <a:solidFill>
                  <a:srgbClr val="0000FF"/>
                </a:solidFill>
                <a:latin typeface="Comic Sans MS" panose="030F0702030302020204" pitchFamily="66" charset="0"/>
              </a:rPr>
              <a:t>Suppose we wanted to know the average GPA of high school graduates in the nation this year. Define the variable of interest.</a:t>
            </a:r>
          </a:p>
          <a:p>
            <a:pPr>
              <a:lnSpc>
                <a:spcPct val="90000"/>
              </a:lnSpc>
            </a:pPr>
            <a:endParaRPr lang="en-US" altLang="en-US" sz="3500">
              <a:solidFill>
                <a:srgbClr val="00CC00"/>
              </a:solidFill>
              <a:latin typeface="Comic Sans MS" panose="030F0702030302020204" pitchFamily="66" charset="0"/>
            </a:endParaRPr>
          </a:p>
        </p:txBody>
      </p:sp>
      <p:sp>
        <p:nvSpPr>
          <p:cNvPr id="60421" name="Text Box 5">
            <a:extLst>
              <a:ext uri="{FF2B5EF4-FFF2-40B4-BE49-F238E27FC236}">
                <a16:creationId xmlns:a16="http://schemas.microsoft.com/office/drawing/2014/main" id="{F1E14687-2AA3-8440-F5EC-FAA9129FD7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5724525"/>
            <a:ext cx="6858000" cy="96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6350" indent="79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651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6350" marR="0" lvl="0" indent="7938" algn="l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The variable of interest is the GPA of high school graduates</a:t>
            </a:r>
          </a:p>
        </p:txBody>
      </p:sp>
      <p:sp>
        <p:nvSpPr>
          <p:cNvPr id="60420" name="AutoShape 4">
            <a:extLst>
              <a:ext uri="{FF2B5EF4-FFF2-40B4-BE49-F238E27FC236}">
                <a16:creationId xmlns:a16="http://schemas.microsoft.com/office/drawing/2014/main" id="{EF0B2027-BF6B-D14C-C271-02D71036E5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3962400"/>
            <a:ext cx="7772400" cy="2667000"/>
          </a:xfrm>
          <a:prstGeom prst="wedgeRoundRectCallout">
            <a:avLst>
              <a:gd name="adj1" fmla="val 19199"/>
              <a:gd name="adj2" fmla="val -99347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5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Is this a variable . . 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5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The number of wrecks per week at the intersection outside school?  </a:t>
            </a:r>
          </a:p>
        </p:txBody>
      </p:sp>
      <p:sp>
        <p:nvSpPr>
          <p:cNvPr id="60422" name="Text Box 6">
            <a:extLst>
              <a:ext uri="{FF2B5EF4-FFF2-40B4-BE49-F238E27FC236}">
                <a16:creationId xmlns:a16="http://schemas.microsoft.com/office/drawing/2014/main" id="{72594CD1-F562-A6FD-2DE2-755A0C1FAC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5791200"/>
            <a:ext cx="15240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YES</a:t>
            </a:r>
          </a:p>
        </p:txBody>
      </p:sp>
    </p:spTree>
    <p:extLst>
      <p:ext uri="{BB962C8B-B14F-4D97-AF65-F5344CB8AC3E}">
        <p14:creationId xmlns:p14="http://schemas.microsoft.com/office/powerpoint/2010/main" val="3285682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9E46B19D-9F04-1697-060B-8B7340FB85D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l"/>
            <a:r>
              <a:rPr lang="en-US" altLang="en-US" sz="5000">
                <a:solidFill>
                  <a:srgbClr val="0000FF"/>
                </a:solidFill>
                <a:latin typeface="Comic Sans MS" panose="030F0702030302020204" pitchFamily="66" charset="0"/>
              </a:rPr>
              <a:t>Data</a:t>
            </a:r>
          </a:p>
        </p:txBody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74B9B113-5E95-A63B-A8A3-8C600767A88F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altLang="en-US" sz="3500">
                <a:solidFill>
                  <a:srgbClr val="00CC00"/>
                </a:solidFill>
                <a:latin typeface="Comic Sans MS" panose="030F0702030302020204" pitchFamily="66" charset="0"/>
              </a:rPr>
              <a:t>The values for a variable from individual observations</a:t>
            </a:r>
          </a:p>
        </p:txBody>
      </p:sp>
      <p:sp>
        <p:nvSpPr>
          <p:cNvPr id="61444" name="AutoShape 4">
            <a:extLst>
              <a:ext uri="{FF2B5EF4-FFF2-40B4-BE49-F238E27FC236}">
                <a16:creationId xmlns:a16="http://schemas.microsoft.com/office/drawing/2014/main" id="{EEBE07AA-0225-ECAE-838A-779A0A9FCE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3581400"/>
            <a:ext cx="7772400" cy="2819400"/>
          </a:xfrm>
          <a:prstGeom prst="wedgeRoundRectCallout">
            <a:avLst>
              <a:gd name="adj1" fmla="val 3718"/>
              <a:gd name="adj2" fmla="val -79898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For this variable . . 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The number of wrecks per week at the intersection outside . . . What could observations be?</a:t>
            </a:r>
          </a:p>
        </p:txBody>
      </p:sp>
      <p:sp>
        <p:nvSpPr>
          <p:cNvPr id="61445" name="Text Box 5">
            <a:extLst>
              <a:ext uri="{FF2B5EF4-FFF2-40B4-BE49-F238E27FC236}">
                <a16:creationId xmlns:a16="http://schemas.microsoft.com/office/drawing/2014/main" id="{BA40B61A-E20B-24D0-DD3A-AF27A3BB85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5638800"/>
            <a:ext cx="25146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0, 1, 2,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4" grpId="0" animBg="1"/>
      <p:bldP spid="6144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EAEFDBF1-58F0-157D-22FA-99E17814ACD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09600" y="381000"/>
            <a:ext cx="7848600" cy="1066800"/>
          </a:xfrm>
        </p:spPr>
        <p:txBody>
          <a:bodyPr anchor="ctr"/>
          <a:lstStyle/>
          <a:p>
            <a:r>
              <a:rPr lang="en-US" altLang="en-US" sz="5000" b="1">
                <a:solidFill>
                  <a:srgbClr val="0000FF"/>
                </a:solidFill>
                <a:latin typeface="Comic Sans MS" panose="030F0702030302020204" pitchFamily="66" charset="0"/>
              </a:rPr>
              <a:t>Two types of variables</a:t>
            </a:r>
            <a:endParaRPr lang="en-US" altLang="en-US" sz="500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70659" name="Line 3">
            <a:extLst>
              <a:ext uri="{FF2B5EF4-FFF2-40B4-BE49-F238E27FC236}">
                <a16:creationId xmlns:a16="http://schemas.microsoft.com/office/drawing/2014/main" id="{2228D423-5B2E-AEFB-391F-E195B9EA839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971800" y="1752600"/>
            <a:ext cx="914400" cy="8382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70660" name="Line 4">
            <a:extLst>
              <a:ext uri="{FF2B5EF4-FFF2-40B4-BE49-F238E27FC236}">
                <a16:creationId xmlns:a16="http://schemas.microsoft.com/office/drawing/2014/main" id="{A3D86486-A420-ED0B-5D6E-1F78A1DBFFA5}"/>
              </a:ext>
            </a:extLst>
          </p:cNvPr>
          <p:cNvSpPr>
            <a:spLocks noChangeShapeType="1"/>
          </p:cNvSpPr>
          <p:nvPr/>
        </p:nvSpPr>
        <p:spPr bwMode="auto">
          <a:xfrm>
            <a:off x="4648200" y="1752600"/>
            <a:ext cx="914400" cy="8382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70661" name="Text Box 5">
            <a:extLst>
              <a:ext uri="{FF2B5EF4-FFF2-40B4-BE49-F238E27FC236}">
                <a16:creationId xmlns:a16="http://schemas.microsoft.com/office/drawing/2014/main" id="{71008204-B42F-21FF-1E3F-30147F2F36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2781300"/>
            <a:ext cx="3124200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categorical</a:t>
            </a:r>
          </a:p>
        </p:txBody>
      </p:sp>
      <p:sp>
        <p:nvSpPr>
          <p:cNvPr id="70662" name="Text Box 6">
            <a:extLst>
              <a:ext uri="{FF2B5EF4-FFF2-40B4-BE49-F238E27FC236}">
                <a16:creationId xmlns:a16="http://schemas.microsoft.com/office/drawing/2014/main" id="{73378CA6-EB60-28AE-D06C-0BF347BBAE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2781300"/>
            <a:ext cx="3124200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numerical</a:t>
            </a:r>
          </a:p>
        </p:txBody>
      </p:sp>
      <p:sp>
        <p:nvSpPr>
          <p:cNvPr id="70663" name="Line 7">
            <a:extLst>
              <a:ext uri="{FF2B5EF4-FFF2-40B4-BE49-F238E27FC236}">
                <a16:creationId xmlns:a16="http://schemas.microsoft.com/office/drawing/2014/main" id="{0CFDDBD3-B0C4-1E19-18DA-90CF5A706C7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953000" y="3505200"/>
            <a:ext cx="914400" cy="8382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70664" name="Line 8">
            <a:extLst>
              <a:ext uri="{FF2B5EF4-FFF2-40B4-BE49-F238E27FC236}">
                <a16:creationId xmlns:a16="http://schemas.microsoft.com/office/drawing/2014/main" id="{57B158EA-3871-DF10-F2F2-16EDC17D2693}"/>
              </a:ext>
            </a:extLst>
          </p:cNvPr>
          <p:cNvSpPr>
            <a:spLocks noChangeShapeType="1"/>
          </p:cNvSpPr>
          <p:nvPr/>
        </p:nvSpPr>
        <p:spPr bwMode="auto">
          <a:xfrm>
            <a:off x="6324600" y="3505200"/>
            <a:ext cx="914400" cy="8382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70665" name="Text Box 9">
            <a:extLst>
              <a:ext uri="{FF2B5EF4-FFF2-40B4-BE49-F238E27FC236}">
                <a16:creationId xmlns:a16="http://schemas.microsoft.com/office/drawing/2014/main" id="{D4E82072-5BE5-65F9-8C8E-EA32DD1176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8775" y="4565650"/>
            <a:ext cx="19050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discrete</a:t>
            </a:r>
          </a:p>
        </p:txBody>
      </p:sp>
      <p:sp>
        <p:nvSpPr>
          <p:cNvPr id="70666" name="Text Box 10">
            <a:extLst>
              <a:ext uri="{FF2B5EF4-FFF2-40B4-BE49-F238E27FC236}">
                <a16:creationId xmlns:a16="http://schemas.microsoft.com/office/drawing/2014/main" id="{E19D4E3C-B6CB-7982-27A5-EE39B9F1B7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4565650"/>
            <a:ext cx="20574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continuous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0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0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70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70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1" grpId="0"/>
      <p:bldP spid="70662" grpId="0"/>
      <p:bldP spid="70665" grpId="0"/>
      <p:bldP spid="7066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Slide 1- </a:t>
            </a:r>
            <a:fld id="{3B3073F4-67D6-41CB-9D2C-1438CCC5A743}" type="slidenum"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CA" sz="1400" b="1" i="0" u="none" strike="noStrike" kern="1200" cap="none" spc="0" normalizeH="0" baseline="0" noProof="0">
              <a:ln>
                <a:noFill/>
              </a:ln>
              <a:solidFill>
                <a:srgbClr val="CC33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36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305800" cy="992187"/>
          </a:xfrm>
        </p:spPr>
        <p:txBody>
          <a:bodyPr/>
          <a:lstStyle/>
          <a:p>
            <a:r>
              <a:rPr lang="en-US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and Why (cont.)</a:t>
            </a:r>
          </a:p>
        </p:txBody>
      </p:sp>
      <p:sp>
        <p:nvSpPr>
          <p:cNvPr id="536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4513" y="1143000"/>
            <a:ext cx="8294687" cy="4572000"/>
          </a:xfrm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A </a:t>
            </a:r>
            <a:r>
              <a:rPr lang="en-US" u="sng" dirty="0">
                <a:solidFill>
                  <a:srgbClr val="0000FF"/>
                </a:solidFill>
              </a:rPr>
              <a:t>categorical (or qualitative)</a:t>
            </a:r>
            <a:r>
              <a:rPr lang="en-US" dirty="0"/>
              <a:t> variable names categories and answers questions about how cases fall into those categories.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Categorical examples: sex, race, ethnicity</a:t>
            </a:r>
          </a:p>
          <a:p>
            <a:pPr>
              <a:lnSpc>
                <a:spcPct val="90000"/>
              </a:lnSpc>
            </a:pPr>
            <a:r>
              <a:rPr lang="en-US" dirty="0"/>
              <a:t>A </a:t>
            </a:r>
            <a:r>
              <a:rPr lang="en-US" u="sng" dirty="0">
                <a:solidFill>
                  <a:srgbClr val="0000FF"/>
                </a:solidFill>
              </a:rPr>
              <a:t>numerical (or quantitative)</a:t>
            </a:r>
            <a:r>
              <a:rPr lang="en-US" dirty="0"/>
              <a:t> variable is a measured variable (</a:t>
            </a:r>
            <a:r>
              <a:rPr lang="en-US" dirty="0">
                <a:solidFill>
                  <a:srgbClr val="FF0000"/>
                </a:solidFill>
              </a:rPr>
              <a:t>with units</a:t>
            </a:r>
            <a:r>
              <a:rPr lang="en-US" dirty="0"/>
              <a:t>) that answers questions about the quantity of what is being measured.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Quantitative examples: income ($),                   height (inches), weight (pounds)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Slide 1- </a:t>
            </a:r>
            <a:fld id="{0559A0CB-F8F2-4017-B20B-CD4FB83BBA96}" type="slidenum"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CA" sz="1400" b="1" i="0" u="none" strike="noStrike" kern="1200" cap="none" spc="0" normalizeH="0" baseline="0" noProof="0">
              <a:ln>
                <a:noFill/>
              </a:ln>
              <a:solidFill>
                <a:srgbClr val="CC33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406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305800" cy="992187"/>
          </a:xfrm>
        </p:spPr>
        <p:txBody>
          <a:bodyPr/>
          <a:lstStyle/>
          <a:p>
            <a:r>
              <a:rPr lang="en-US" u="sng" dirty="0">
                <a:solidFill>
                  <a:srgbClr val="FF0000"/>
                </a:solidFill>
              </a:rPr>
              <a:t>What and Why (cont.)</a:t>
            </a:r>
          </a:p>
        </p:txBody>
      </p:sp>
      <p:sp>
        <p:nvSpPr>
          <p:cNvPr id="540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8534400" cy="4572000"/>
          </a:xfrm>
        </p:spPr>
        <p:txBody>
          <a:bodyPr/>
          <a:lstStyle/>
          <a:p>
            <a:r>
              <a:rPr lang="en-US" dirty="0"/>
              <a:t>Example: In a student evaluation of instruction at a large university, one question asks students to evaluate the statement “The instructor was generally interested in teaching” on the following scale: 1 = Disagree Strongly; 2 = Disagree;            3 = Neutral; 4 = Agree; 5 = Agree Strongly.</a:t>
            </a:r>
          </a:p>
          <a:p>
            <a:r>
              <a:rPr lang="en-US" dirty="0"/>
              <a:t>Question: Is interest in teaching categorical or quantitative?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6513"/>
            <a:ext cx="8305800" cy="534987"/>
          </a:xfrm>
        </p:spPr>
        <p:txBody>
          <a:bodyPr/>
          <a:lstStyle/>
          <a:p>
            <a:r>
              <a:rPr 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8294687" cy="4572000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dirty="0"/>
              <a:t>Time it takes to get to school in minutes</a:t>
            </a:r>
          </a:p>
          <a:p>
            <a:pPr marL="514350" indent="-514350">
              <a:buAutoNum type="arabicPeriod"/>
            </a:pPr>
            <a:r>
              <a:rPr lang="en-US" dirty="0"/>
              <a:t>Height in inches</a:t>
            </a:r>
          </a:p>
          <a:p>
            <a:pPr marL="514350" indent="-514350">
              <a:buAutoNum type="arabicPeriod"/>
            </a:pPr>
            <a:r>
              <a:rPr lang="en-US" dirty="0"/>
              <a:t>Number of shoes owned</a:t>
            </a:r>
          </a:p>
          <a:p>
            <a:pPr marL="514350" indent="-514350">
              <a:buAutoNum type="arabicPeriod"/>
            </a:pPr>
            <a:r>
              <a:rPr lang="en-US" dirty="0"/>
              <a:t>Gender</a:t>
            </a:r>
          </a:p>
          <a:p>
            <a:pPr marL="514350" indent="-514350">
              <a:buAutoNum type="arabicPeriod"/>
            </a:pPr>
            <a:r>
              <a:rPr lang="en-US" dirty="0"/>
              <a:t>Hair color </a:t>
            </a:r>
          </a:p>
          <a:p>
            <a:pPr marL="514350" indent="-514350">
              <a:buAutoNum type="arabicPeriod"/>
            </a:pPr>
            <a:r>
              <a:rPr lang="en-US" dirty="0"/>
              <a:t>Age of Oscar winners in years</a:t>
            </a:r>
          </a:p>
          <a:p>
            <a:pPr marL="514350" indent="-514350">
              <a:buAutoNum type="arabicPeriod"/>
            </a:pPr>
            <a:r>
              <a:rPr lang="en-US" dirty="0"/>
              <a:t>Temperature of a cup of coffee in C</a:t>
            </a:r>
            <a:r>
              <a:rPr lang="en-US" sz="2000" baseline="66000" dirty="0"/>
              <a:t>o</a:t>
            </a:r>
          </a:p>
          <a:p>
            <a:pPr marL="514350" indent="-514350">
              <a:buAutoNum type="arabicPeriod"/>
            </a:pPr>
            <a:r>
              <a:rPr lang="en-US" dirty="0"/>
              <a:t>Type of pain medication</a:t>
            </a:r>
          </a:p>
          <a:p>
            <a:pPr marL="514350" indent="-514350">
              <a:buAutoNum type="arabicPeriod"/>
            </a:pPr>
            <a:r>
              <a:rPr lang="en-US" dirty="0"/>
              <a:t>Jellybean flavors</a:t>
            </a:r>
          </a:p>
          <a:p>
            <a:pPr marL="514350" indent="-514350">
              <a:buAutoNum type="arabicPeriod"/>
            </a:pPr>
            <a:r>
              <a:rPr lang="en-US" dirty="0"/>
              <a:t>Hours spent on Social Media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Slide 1- </a:t>
            </a:r>
            <a:fld id="{84CA5C99-55D5-4343-B128-0A24B1D3DCA4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CA" sz="1400" b="1" i="0" u="none" strike="noStrike" kern="1200" cap="none" spc="0" normalizeH="0" baseline="0" noProof="0">
              <a:ln>
                <a:noFill/>
              </a:ln>
              <a:solidFill>
                <a:srgbClr val="CC33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51687" y="733246"/>
            <a:ext cx="22860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</a:t>
            </a: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</a:t>
            </a: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</a:t>
            </a: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</a:t>
            </a: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</a:t>
            </a: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</a:t>
            </a: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</a:t>
            </a: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</a:t>
            </a: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</a:t>
            </a: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89947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0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Comic Sans MS" panose="030F0702030302020204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0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Comic Sans MS" panose="030F0702030302020204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0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Comic Sans MS" panose="030F0702030302020204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0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Comic Sans MS" panose="030F0702030302020204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Designs\Blends.pot</Template>
  <TotalTime>969</TotalTime>
  <Words>1265</Words>
  <Application>Microsoft Office PowerPoint</Application>
  <PresentationFormat>Letter Paper (8.5x11 in)</PresentationFormat>
  <Paragraphs>237</Paragraphs>
  <Slides>30</Slides>
  <Notes>18</Notes>
  <HiddenSlides>0</HiddenSlides>
  <MMClips>1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1" baseType="lpstr">
      <vt:lpstr>Arial</vt:lpstr>
      <vt:lpstr>Comic Sans MS</vt:lpstr>
      <vt:lpstr>Monotype Sorts</vt:lpstr>
      <vt:lpstr>Tahoma</vt:lpstr>
      <vt:lpstr>Times New Roman</vt:lpstr>
      <vt:lpstr>Wingdings</vt:lpstr>
      <vt:lpstr>Blends</vt:lpstr>
      <vt:lpstr>Default Design</vt:lpstr>
      <vt:lpstr>1_Default Design</vt:lpstr>
      <vt:lpstr>1_Blends</vt:lpstr>
      <vt:lpstr>Bitmap Image</vt:lpstr>
      <vt:lpstr>PowerPoint Presentation</vt:lpstr>
      <vt:lpstr>Why should one study  statistics?</vt:lpstr>
      <vt:lpstr>Why should one study  statistics? (continued)</vt:lpstr>
      <vt:lpstr>Variable </vt:lpstr>
      <vt:lpstr>Data</vt:lpstr>
      <vt:lpstr>Two types of variables</vt:lpstr>
      <vt:lpstr>What and Why (cont.)</vt:lpstr>
      <vt:lpstr>What and Why (cont.)</vt:lpstr>
      <vt:lpstr>Examples</vt:lpstr>
      <vt:lpstr>Numerical variables</vt:lpstr>
      <vt:lpstr>Discrete (numerical)</vt:lpstr>
      <vt:lpstr>Continuous (numerical)</vt:lpstr>
      <vt:lpstr>Identify the following variables:</vt:lpstr>
      <vt:lpstr>Example</vt:lpstr>
      <vt:lpstr>PowerPoint Presentation</vt:lpstr>
      <vt:lpstr>Types of Graphs for Categorical Data</vt:lpstr>
      <vt:lpstr>Frequency Tables: Making Piles</vt:lpstr>
      <vt:lpstr>Frequency Tables: Making Piles (cont.)</vt:lpstr>
      <vt:lpstr>Bar Charts</vt:lpstr>
      <vt:lpstr>Bar Charts (cont.)</vt:lpstr>
      <vt:lpstr>Bar Chart</vt:lpstr>
      <vt:lpstr>Bar Chart (continued)</vt:lpstr>
      <vt:lpstr>Pie Charts</vt:lpstr>
      <vt:lpstr>Types of Graphs (Quantitative Data)</vt:lpstr>
      <vt:lpstr>Histograms: Earthquake Magnitudes </vt:lpstr>
      <vt:lpstr>Histograms: Earthquake magnitudes</vt:lpstr>
      <vt:lpstr>Example</vt:lpstr>
      <vt:lpstr>Stem Plots (Stem and Leaf)</vt:lpstr>
      <vt:lpstr>Constructing a Stem-and-Leaf Display</vt:lpstr>
      <vt:lpstr>Dotplots</vt:lpstr>
    </vt:vector>
  </TitlesOfParts>
  <Company>Addison Wesley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Addison Wesley</dc:creator>
  <cp:lastModifiedBy>E-BESS-SMART</cp:lastModifiedBy>
  <cp:revision>61</cp:revision>
  <cp:lastPrinted>2001-11-04T00:51:13Z</cp:lastPrinted>
  <dcterms:created xsi:type="dcterms:W3CDTF">2005-02-25T19:46:41Z</dcterms:created>
  <dcterms:modified xsi:type="dcterms:W3CDTF">2022-11-12T13:55:33Z</dcterms:modified>
</cp:coreProperties>
</file>