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53"/>
  </p:notesMasterIdLst>
  <p:sldIdLst>
    <p:sldId id="259" r:id="rId3"/>
    <p:sldId id="734" r:id="rId4"/>
    <p:sldId id="735" r:id="rId5"/>
    <p:sldId id="733" r:id="rId6"/>
    <p:sldId id="530" r:id="rId7"/>
    <p:sldId id="678" r:id="rId8"/>
    <p:sldId id="695" r:id="rId9"/>
    <p:sldId id="732" r:id="rId10"/>
    <p:sldId id="681" r:id="rId11"/>
    <p:sldId id="699" r:id="rId12"/>
    <p:sldId id="680" r:id="rId13"/>
    <p:sldId id="701" r:id="rId14"/>
    <p:sldId id="703" r:id="rId15"/>
    <p:sldId id="682" r:id="rId16"/>
    <p:sldId id="705" r:id="rId17"/>
    <p:sldId id="684" r:id="rId18"/>
    <p:sldId id="683" r:id="rId19"/>
    <p:sldId id="709" r:id="rId20"/>
    <p:sldId id="686" r:id="rId21"/>
    <p:sldId id="713" r:id="rId22"/>
    <p:sldId id="715" r:id="rId23"/>
    <p:sldId id="716" r:id="rId24"/>
    <p:sldId id="687" r:id="rId25"/>
    <p:sldId id="717" r:id="rId26"/>
    <p:sldId id="690" r:id="rId27"/>
    <p:sldId id="691" r:id="rId28"/>
    <p:sldId id="719" r:id="rId29"/>
    <p:sldId id="720" r:id="rId30"/>
    <p:sldId id="723" r:id="rId31"/>
    <p:sldId id="729" r:id="rId32"/>
    <p:sldId id="731" r:id="rId33"/>
    <p:sldId id="692" r:id="rId34"/>
    <p:sldId id="693" r:id="rId35"/>
    <p:sldId id="271" r:id="rId36"/>
    <p:sldId id="679" r:id="rId37"/>
    <p:sldId id="736" r:id="rId38"/>
    <p:sldId id="737" r:id="rId39"/>
    <p:sldId id="741" r:id="rId40"/>
    <p:sldId id="742" r:id="rId41"/>
    <p:sldId id="743" r:id="rId42"/>
    <p:sldId id="764" r:id="rId43"/>
    <p:sldId id="749" r:id="rId44"/>
    <p:sldId id="765" r:id="rId45"/>
    <p:sldId id="750" r:id="rId46"/>
    <p:sldId id="751" r:id="rId47"/>
    <p:sldId id="752" r:id="rId48"/>
    <p:sldId id="753" r:id="rId49"/>
    <p:sldId id="759" r:id="rId50"/>
    <p:sldId id="760" r:id="rId51"/>
    <p:sldId id="766" r:id="rId5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FF"/>
    <a:srgbClr val="FFFFCC"/>
    <a:srgbClr val="004779"/>
    <a:srgbClr val="FF3300"/>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F6DE9B-EBE9-4D19-9550-46544FA5F210}" v="1" dt="2023-09-28T14:56:50.5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233" autoAdjust="0"/>
    <p:restoredTop sz="94660"/>
  </p:normalViewPr>
  <p:slideViewPr>
    <p:cSldViewPr snapToGrid="0">
      <p:cViewPr varScale="1">
        <p:scale>
          <a:sx n="70" d="100"/>
          <a:sy n="70" d="100"/>
        </p:scale>
        <p:origin x="134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microsoft.com/office/2015/10/relationships/revisionInfo" Target="revisionInfo.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507C0F-BB3B-4D1F-9741-43673F3BD092}" type="datetimeFigureOut">
              <a:rPr lang="en-US" smtClean="0"/>
              <a:t>9/28/2023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45E561-50D9-432F-AA8A-418B9D86518F}" type="slidenum">
              <a:rPr lang="en-US" smtClean="0"/>
              <a:t>‹#›</a:t>
            </a:fld>
            <a:endParaRPr lang="en-US"/>
          </a:p>
        </p:txBody>
      </p:sp>
    </p:spTree>
    <p:extLst>
      <p:ext uri="{BB962C8B-B14F-4D97-AF65-F5344CB8AC3E}">
        <p14:creationId xmlns:p14="http://schemas.microsoft.com/office/powerpoint/2010/main" val="3501487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288869"/>
            <a:ext cx="3886200" cy="488809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288869"/>
            <a:ext cx="3886200" cy="48880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58209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0905A-7CE8-4E93-86CB-86A86D2826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3CAE09-6744-4B32-B779-E1AE52447C1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48B27083-36D0-4CF7-AFBB-D430D64DC713}"/>
              </a:ext>
            </a:extLst>
          </p:cNvPr>
          <p:cNvSpPr>
            <a:spLocks noGrp="1"/>
          </p:cNvSpPr>
          <p:nvPr>
            <p:ph type="ftr" sz="quarter" idx="11"/>
          </p:nvPr>
        </p:nvSpPr>
        <p:spPr>
          <a:xfrm>
            <a:off x="0" y="6485740"/>
            <a:ext cx="9144000" cy="365125"/>
          </a:xfrm>
          <a:prstGeom prst="rect">
            <a:avLst/>
          </a:prstGeom>
        </p:spPr>
        <p:txBody>
          <a:bodyPr/>
          <a:lstStyle/>
          <a:p>
            <a:r>
              <a:rPr lang="en-US"/>
              <a:t>The Practice of Statistics</a:t>
            </a:r>
            <a:endParaRPr lang="en-US" dirty="0"/>
          </a:p>
        </p:txBody>
      </p:sp>
    </p:spTree>
    <p:extLst>
      <p:ext uri="{BB962C8B-B14F-4D97-AF65-F5344CB8AC3E}">
        <p14:creationId xmlns:p14="http://schemas.microsoft.com/office/powerpoint/2010/main" val="1262841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E06C4-5666-4D6C-BFEC-2AC124B82F90}"/>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85E9F71-44CC-4B97-A8E5-ACF4EADD711C}"/>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a:extLst>
              <a:ext uri="{FF2B5EF4-FFF2-40B4-BE49-F238E27FC236}">
                <a16:creationId xmlns:a16="http://schemas.microsoft.com/office/drawing/2014/main" id="{80762414-12C8-48AD-9DCC-AD23A0D8650E}"/>
              </a:ext>
            </a:extLst>
          </p:cNvPr>
          <p:cNvSpPr>
            <a:spLocks noGrp="1"/>
          </p:cNvSpPr>
          <p:nvPr>
            <p:ph type="ftr" sz="quarter" idx="11"/>
          </p:nvPr>
        </p:nvSpPr>
        <p:spPr>
          <a:xfrm>
            <a:off x="0" y="6485740"/>
            <a:ext cx="9144000" cy="365125"/>
          </a:xfrm>
          <a:prstGeom prst="rect">
            <a:avLst/>
          </a:prstGeom>
        </p:spPr>
        <p:txBody>
          <a:bodyPr/>
          <a:lstStyle/>
          <a:p>
            <a:r>
              <a:rPr lang="en-US"/>
              <a:t>The Practice of Statistics</a:t>
            </a:r>
            <a:endParaRPr lang="en-US" dirty="0"/>
          </a:p>
        </p:txBody>
      </p:sp>
    </p:spTree>
    <p:extLst>
      <p:ext uri="{BB962C8B-B14F-4D97-AF65-F5344CB8AC3E}">
        <p14:creationId xmlns:p14="http://schemas.microsoft.com/office/powerpoint/2010/main" val="1296807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084E8-50EF-4E4A-8F4E-4C511FC90D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965F1B-BE86-4A4F-B015-21BB76F26627}"/>
              </a:ext>
            </a:extLst>
          </p:cNvPr>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96FBDA-E377-4DA2-AA21-97992E957A56}"/>
              </a:ext>
            </a:extLst>
          </p:cNvPr>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453F49F0-2B08-469A-902C-5A77305CD1D3}"/>
              </a:ext>
            </a:extLst>
          </p:cNvPr>
          <p:cNvSpPr>
            <a:spLocks noGrp="1"/>
          </p:cNvSpPr>
          <p:nvPr>
            <p:ph type="ftr" sz="quarter" idx="11"/>
          </p:nvPr>
        </p:nvSpPr>
        <p:spPr>
          <a:xfrm>
            <a:off x="0" y="6485740"/>
            <a:ext cx="9144000" cy="365125"/>
          </a:xfrm>
          <a:prstGeom prst="rect">
            <a:avLst/>
          </a:prstGeom>
        </p:spPr>
        <p:txBody>
          <a:bodyPr/>
          <a:lstStyle/>
          <a:p>
            <a:r>
              <a:rPr lang="en-US"/>
              <a:t>The Practice of Statistics</a:t>
            </a:r>
            <a:endParaRPr lang="en-US" dirty="0"/>
          </a:p>
        </p:txBody>
      </p:sp>
    </p:spTree>
    <p:extLst>
      <p:ext uri="{BB962C8B-B14F-4D97-AF65-F5344CB8AC3E}">
        <p14:creationId xmlns:p14="http://schemas.microsoft.com/office/powerpoint/2010/main" val="16358476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4ADE2-79B8-4C7D-80BF-F62F0C07C05F}"/>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0B278E-432E-43A6-82D9-C389627BB54A}"/>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B2FDB43-0AD9-42CD-8661-8E8F01DBFC7A}"/>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E5357D-8170-444E-9B2C-E7810DC82B55}"/>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342DF30-567C-417A-99CF-38F3F4BED0CB}"/>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831979B3-A69D-483B-8016-958A185F8368}"/>
              </a:ext>
            </a:extLst>
          </p:cNvPr>
          <p:cNvSpPr>
            <a:spLocks noGrp="1"/>
          </p:cNvSpPr>
          <p:nvPr>
            <p:ph type="ftr" sz="quarter" idx="11"/>
          </p:nvPr>
        </p:nvSpPr>
        <p:spPr>
          <a:xfrm>
            <a:off x="0" y="6485740"/>
            <a:ext cx="9144000" cy="365125"/>
          </a:xfrm>
          <a:prstGeom prst="rect">
            <a:avLst/>
          </a:prstGeom>
        </p:spPr>
        <p:txBody>
          <a:bodyPr/>
          <a:lstStyle/>
          <a:p>
            <a:r>
              <a:rPr lang="en-US"/>
              <a:t>The Practice of Statistics</a:t>
            </a:r>
            <a:endParaRPr lang="en-US" dirty="0"/>
          </a:p>
        </p:txBody>
      </p:sp>
    </p:spTree>
    <p:extLst>
      <p:ext uri="{BB962C8B-B14F-4D97-AF65-F5344CB8AC3E}">
        <p14:creationId xmlns:p14="http://schemas.microsoft.com/office/powerpoint/2010/main" val="1238194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A0F1B-98AF-4403-9C8A-F9DDC350D377}"/>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769D78C9-C2AC-4BDA-9E8E-71283B1D6663}"/>
              </a:ext>
            </a:extLst>
          </p:cNvPr>
          <p:cNvSpPr>
            <a:spLocks noGrp="1"/>
          </p:cNvSpPr>
          <p:nvPr>
            <p:ph type="ftr" sz="quarter" idx="11"/>
          </p:nvPr>
        </p:nvSpPr>
        <p:spPr>
          <a:xfrm>
            <a:off x="0" y="6485740"/>
            <a:ext cx="9144000" cy="365125"/>
          </a:xfrm>
          <a:prstGeom prst="rect">
            <a:avLst/>
          </a:prstGeom>
        </p:spPr>
        <p:txBody>
          <a:bodyPr/>
          <a:lstStyle/>
          <a:p>
            <a:r>
              <a:rPr lang="en-US"/>
              <a:t>The Practice of Statistics</a:t>
            </a:r>
            <a:endParaRPr lang="en-US" dirty="0"/>
          </a:p>
        </p:txBody>
      </p:sp>
    </p:spTree>
    <p:extLst>
      <p:ext uri="{BB962C8B-B14F-4D97-AF65-F5344CB8AC3E}">
        <p14:creationId xmlns:p14="http://schemas.microsoft.com/office/powerpoint/2010/main" val="3645879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2D92824-8ED1-4A54-8013-BB7BCCB5F3CC}"/>
              </a:ext>
            </a:extLst>
          </p:cNvPr>
          <p:cNvSpPr>
            <a:spLocks noGrp="1"/>
          </p:cNvSpPr>
          <p:nvPr>
            <p:ph type="ftr" sz="quarter" idx="11"/>
          </p:nvPr>
        </p:nvSpPr>
        <p:spPr>
          <a:xfrm>
            <a:off x="0" y="6485744"/>
            <a:ext cx="9144000" cy="365125"/>
          </a:xfrm>
          <a:prstGeom prst="rect">
            <a:avLst/>
          </a:prstGeom>
        </p:spPr>
        <p:txBody>
          <a:bodyPr/>
          <a:lstStyle/>
          <a:p>
            <a:r>
              <a:rPr lang="en-US"/>
              <a:t>The Practice of Statistics</a:t>
            </a:r>
            <a:endParaRPr lang="en-US" dirty="0"/>
          </a:p>
        </p:txBody>
      </p:sp>
    </p:spTree>
    <p:extLst>
      <p:ext uri="{BB962C8B-B14F-4D97-AF65-F5344CB8AC3E}">
        <p14:creationId xmlns:p14="http://schemas.microsoft.com/office/powerpoint/2010/main" val="1381787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28650" y="1297576"/>
            <a:ext cx="7886700" cy="487938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42807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454735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3839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Targ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2A2AD-F06D-4CFE-844B-6D3C41D17494}"/>
              </a:ext>
            </a:extLst>
          </p:cNvPr>
          <p:cNvSpPr>
            <a:spLocks noGrp="1"/>
          </p:cNvSpPr>
          <p:nvPr>
            <p:ph type="title"/>
          </p:nvPr>
        </p:nvSpPr>
        <p:spPr/>
        <p:txBody>
          <a:bodyPr/>
          <a:lstStyle/>
          <a:p>
            <a:r>
              <a:rPr lang="en-US" dirty="0"/>
              <a:t>Click to edit Master title style</a:t>
            </a:r>
          </a:p>
        </p:txBody>
      </p:sp>
      <p:sp>
        <p:nvSpPr>
          <p:cNvPr id="5" name="TextBox 4">
            <a:extLst>
              <a:ext uri="{FF2B5EF4-FFF2-40B4-BE49-F238E27FC236}">
                <a16:creationId xmlns:a16="http://schemas.microsoft.com/office/drawing/2014/main" id="{19EA9917-E7C9-46FD-B481-4093032495BF}"/>
              </a:ext>
            </a:extLst>
          </p:cNvPr>
          <p:cNvSpPr txBox="1"/>
          <p:nvPr userDrawn="1"/>
        </p:nvSpPr>
        <p:spPr>
          <a:xfrm>
            <a:off x="628650" y="1998337"/>
            <a:ext cx="7886700" cy="4014273"/>
          </a:xfrm>
          <a:prstGeom prst="rect">
            <a:avLst/>
          </a:prstGeom>
          <a:solidFill>
            <a:srgbClr val="FFFFCC"/>
          </a:solidFill>
          <a:ln>
            <a:solidFill>
              <a:schemeClr val="accent5">
                <a:lumMod val="75000"/>
              </a:schemeClr>
            </a:solidFill>
          </a:ln>
        </p:spPr>
        <p:txBody>
          <a:bodyPr wrap="square" rtlCol="0">
            <a:noAutofit/>
          </a:bodyPr>
          <a:lstStyle/>
          <a:p>
            <a:pPr marL="0" indent="0">
              <a:buFont typeface="Wingdings" panose="05000000000000000000" pitchFamily="2" charset="2"/>
              <a:buNone/>
            </a:pPr>
            <a:r>
              <a:rPr lang="en-US" sz="2400" i="1"/>
              <a:t>By the end of this section, you should be able to</a:t>
            </a:r>
            <a:r>
              <a:rPr lang="en-US" sz="2400" i="1" dirty="0"/>
              <a:t>:</a:t>
            </a:r>
          </a:p>
        </p:txBody>
      </p:sp>
      <p:sp>
        <p:nvSpPr>
          <p:cNvPr id="7" name="TextBox 6">
            <a:extLst>
              <a:ext uri="{FF2B5EF4-FFF2-40B4-BE49-F238E27FC236}">
                <a16:creationId xmlns:a16="http://schemas.microsoft.com/office/drawing/2014/main" id="{CC755562-FEEF-4EDC-93CA-ED6B4E3443A5}"/>
              </a:ext>
            </a:extLst>
          </p:cNvPr>
          <p:cNvSpPr txBox="1"/>
          <p:nvPr userDrawn="1"/>
        </p:nvSpPr>
        <p:spPr>
          <a:xfrm>
            <a:off x="628650" y="1475117"/>
            <a:ext cx="7886700"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800"/>
              <a:t>LEARNING TARGETS</a:t>
            </a:r>
            <a:endParaRPr lang="en-US" sz="2800" dirty="0"/>
          </a:p>
        </p:txBody>
      </p:sp>
      <p:sp>
        <p:nvSpPr>
          <p:cNvPr id="9" name="Text Placeholder 8">
            <a:extLst>
              <a:ext uri="{FF2B5EF4-FFF2-40B4-BE49-F238E27FC236}">
                <a16:creationId xmlns:a16="http://schemas.microsoft.com/office/drawing/2014/main" id="{71567472-64B9-4AF4-A758-48EC7E1A33A2}"/>
              </a:ext>
            </a:extLst>
          </p:cNvPr>
          <p:cNvSpPr>
            <a:spLocks noGrp="1"/>
          </p:cNvSpPr>
          <p:nvPr>
            <p:ph type="body" sz="quarter" idx="10"/>
          </p:nvPr>
        </p:nvSpPr>
        <p:spPr>
          <a:xfrm>
            <a:off x="689843" y="2392572"/>
            <a:ext cx="7764044" cy="3620037"/>
          </a:xfrm>
        </p:spPr>
        <p:txBody>
          <a:bodyPr/>
          <a:lstStyle>
            <a:lvl1pPr marL="228600" indent="-228600">
              <a:buFont typeface="Wingdings" panose="05000000000000000000" pitchFamily="2" charset="2"/>
              <a:buChar char="ü"/>
              <a:defRPr sz="24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73722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1F26D-D2F4-4D30-A9DE-C3A48D035B86}"/>
              </a:ext>
            </a:extLst>
          </p:cNvPr>
          <p:cNvSpPr>
            <a:spLocks noGrp="1"/>
          </p:cNvSpPr>
          <p:nvPr>
            <p:ph type="title" hasCustomPrompt="1"/>
          </p:nvPr>
        </p:nvSpPr>
        <p:spPr/>
        <p:txBody>
          <a:bodyPr/>
          <a:lstStyle>
            <a:lvl1pPr>
              <a:defRPr/>
            </a:lvl1pPr>
          </a:lstStyle>
          <a:p>
            <a:r>
              <a:rPr lang="en-US" dirty="0"/>
              <a:t>Section Summary</a:t>
            </a:r>
          </a:p>
        </p:txBody>
      </p:sp>
      <p:sp>
        <p:nvSpPr>
          <p:cNvPr id="3" name="TextBox 2">
            <a:extLst>
              <a:ext uri="{FF2B5EF4-FFF2-40B4-BE49-F238E27FC236}">
                <a16:creationId xmlns:a16="http://schemas.microsoft.com/office/drawing/2014/main" id="{D20811CE-7DB7-4B31-A6B9-E0CAACA98660}"/>
              </a:ext>
            </a:extLst>
          </p:cNvPr>
          <p:cNvSpPr txBox="1"/>
          <p:nvPr userDrawn="1"/>
        </p:nvSpPr>
        <p:spPr>
          <a:xfrm>
            <a:off x="628650" y="1998337"/>
            <a:ext cx="7886700" cy="4014273"/>
          </a:xfrm>
          <a:prstGeom prst="rect">
            <a:avLst/>
          </a:prstGeom>
          <a:solidFill>
            <a:srgbClr val="FFFFCC"/>
          </a:solidFill>
          <a:ln>
            <a:solidFill>
              <a:schemeClr val="accent5">
                <a:lumMod val="75000"/>
              </a:schemeClr>
            </a:solidFill>
          </a:ln>
        </p:spPr>
        <p:txBody>
          <a:bodyPr wrap="square" rtlCol="0">
            <a:noAutofit/>
          </a:bodyPr>
          <a:lstStyle/>
          <a:p>
            <a:pPr marL="0" indent="0">
              <a:buFont typeface="Wingdings" panose="05000000000000000000" pitchFamily="2" charset="2"/>
              <a:buNone/>
            </a:pPr>
            <a:r>
              <a:rPr lang="en-US" sz="2400" i="1"/>
              <a:t>After this section, you should be able to</a:t>
            </a:r>
            <a:r>
              <a:rPr lang="en-US" sz="2400" i="1" dirty="0"/>
              <a:t>:</a:t>
            </a:r>
          </a:p>
        </p:txBody>
      </p:sp>
      <p:sp>
        <p:nvSpPr>
          <p:cNvPr id="4" name="TextBox 3">
            <a:extLst>
              <a:ext uri="{FF2B5EF4-FFF2-40B4-BE49-F238E27FC236}">
                <a16:creationId xmlns:a16="http://schemas.microsoft.com/office/drawing/2014/main" id="{ACE02D3B-AED1-4DB2-B64C-3358B381B090}"/>
              </a:ext>
            </a:extLst>
          </p:cNvPr>
          <p:cNvSpPr txBox="1"/>
          <p:nvPr userDrawn="1"/>
        </p:nvSpPr>
        <p:spPr>
          <a:xfrm>
            <a:off x="628650" y="1475117"/>
            <a:ext cx="7886700"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800"/>
              <a:t>LEARNING TARGETS</a:t>
            </a:r>
            <a:endParaRPr lang="en-US" sz="2800" dirty="0"/>
          </a:p>
        </p:txBody>
      </p:sp>
      <p:sp>
        <p:nvSpPr>
          <p:cNvPr id="6" name="Text Placeholder 8">
            <a:extLst>
              <a:ext uri="{FF2B5EF4-FFF2-40B4-BE49-F238E27FC236}">
                <a16:creationId xmlns:a16="http://schemas.microsoft.com/office/drawing/2014/main" id="{E98667F8-8436-4568-B2CF-2FBD7F1071EB}"/>
              </a:ext>
            </a:extLst>
          </p:cNvPr>
          <p:cNvSpPr>
            <a:spLocks noGrp="1"/>
          </p:cNvSpPr>
          <p:nvPr>
            <p:ph type="body" sz="quarter" idx="10"/>
          </p:nvPr>
        </p:nvSpPr>
        <p:spPr>
          <a:xfrm>
            <a:off x="689843" y="2392572"/>
            <a:ext cx="7764044" cy="3620037"/>
          </a:xfrm>
        </p:spPr>
        <p:txBody>
          <a:bodyPr/>
          <a:lstStyle>
            <a:lvl1pPr marL="228600" indent="-228600">
              <a:buFont typeface="Wingdings" panose="05000000000000000000" pitchFamily="2" charset="2"/>
              <a:buChar char="ü"/>
              <a:defRPr sz="24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5799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P Exam TI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1F26D-D2F4-4D30-A9DE-C3A48D035B86}"/>
              </a:ext>
            </a:extLst>
          </p:cNvPr>
          <p:cNvSpPr>
            <a:spLocks noGrp="1"/>
          </p:cNvSpPr>
          <p:nvPr>
            <p:ph type="title"/>
          </p:nvPr>
        </p:nvSpPr>
        <p:spPr/>
        <p:txBody>
          <a:bodyPr/>
          <a:lstStyle>
            <a:lvl1pPr>
              <a:defRPr/>
            </a:lvl1pPr>
          </a:lstStyle>
          <a:p>
            <a:endParaRPr lang="en-US" dirty="0"/>
          </a:p>
        </p:txBody>
      </p:sp>
      <p:sp>
        <p:nvSpPr>
          <p:cNvPr id="3" name="TextBox 2">
            <a:extLst>
              <a:ext uri="{FF2B5EF4-FFF2-40B4-BE49-F238E27FC236}">
                <a16:creationId xmlns:a16="http://schemas.microsoft.com/office/drawing/2014/main" id="{D20811CE-7DB7-4B31-A6B9-E0CAACA98660}"/>
              </a:ext>
            </a:extLst>
          </p:cNvPr>
          <p:cNvSpPr txBox="1"/>
          <p:nvPr userDrawn="1"/>
        </p:nvSpPr>
        <p:spPr>
          <a:xfrm>
            <a:off x="628650" y="1998337"/>
            <a:ext cx="7886700" cy="4014273"/>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noAutofit/>
          </a:bodyPr>
          <a:lstStyle/>
          <a:p>
            <a:pPr marL="0" indent="0">
              <a:buFont typeface="Wingdings" panose="05000000000000000000" pitchFamily="2" charset="2"/>
              <a:buNone/>
            </a:pPr>
            <a:endParaRPr lang="en-US" sz="2400" i="1" dirty="0"/>
          </a:p>
        </p:txBody>
      </p:sp>
      <p:sp>
        <p:nvSpPr>
          <p:cNvPr id="4" name="TextBox 3">
            <a:extLst>
              <a:ext uri="{FF2B5EF4-FFF2-40B4-BE49-F238E27FC236}">
                <a16:creationId xmlns:a16="http://schemas.microsoft.com/office/drawing/2014/main" id="{ACE02D3B-AED1-4DB2-B64C-3358B381B090}"/>
              </a:ext>
            </a:extLst>
          </p:cNvPr>
          <p:cNvSpPr txBox="1"/>
          <p:nvPr userDrawn="1"/>
        </p:nvSpPr>
        <p:spPr>
          <a:xfrm>
            <a:off x="628650" y="1475117"/>
            <a:ext cx="2174935"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800"/>
              <a:t>AP® Exam Tip</a:t>
            </a:r>
            <a:endParaRPr lang="en-US" sz="2800" dirty="0"/>
          </a:p>
        </p:txBody>
      </p:sp>
      <p:sp>
        <p:nvSpPr>
          <p:cNvPr id="6" name="Text Placeholder 8">
            <a:extLst>
              <a:ext uri="{FF2B5EF4-FFF2-40B4-BE49-F238E27FC236}">
                <a16:creationId xmlns:a16="http://schemas.microsoft.com/office/drawing/2014/main" id="{E98667F8-8436-4568-B2CF-2FBD7F1071EB}"/>
              </a:ext>
            </a:extLst>
          </p:cNvPr>
          <p:cNvSpPr>
            <a:spLocks noGrp="1"/>
          </p:cNvSpPr>
          <p:nvPr>
            <p:ph type="body" sz="quarter" idx="10"/>
          </p:nvPr>
        </p:nvSpPr>
        <p:spPr>
          <a:xfrm>
            <a:off x="689843" y="2087592"/>
            <a:ext cx="7764044" cy="3925017"/>
          </a:xfrm>
        </p:spPr>
        <p:txBody>
          <a:bodyPr/>
          <a:lstStyle>
            <a:lvl1pPr marL="228600" indent="-228600">
              <a:buFont typeface="Wingdings" panose="05000000000000000000" pitchFamily="2" charset="2"/>
              <a:buChar char="ü"/>
              <a:defRPr sz="24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15136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6041F-5FB7-422E-BF7B-80B5927F1D83}"/>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994576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5B018-7F16-45F2-8B1E-832BC22600A9}"/>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6D4821-3134-4276-9A40-DF9C56342335}"/>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81D175A0-AB9B-4663-A1CF-AF5E1550AF69}"/>
              </a:ext>
            </a:extLst>
          </p:cNvPr>
          <p:cNvSpPr>
            <a:spLocks noGrp="1"/>
          </p:cNvSpPr>
          <p:nvPr>
            <p:ph type="ftr" sz="quarter" idx="11"/>
          </p:nvPr>
        </p:nvSpPr>
        <p:spPr>
          <a:xfrm>
            <a:off x="1" y="6485740"/>
            <a:ext cx="9144000" cy="365125"/>
          </a:xfrm>
          <a:prstGeom prst="rect">
            <a:avLst/>
          </a:prstGeom>
        </p:spPr>
        <p:txBody>
          <a:bodyPr/>
          <a:lstStyle/>
          <a:p>
            <a:r>
              <a:rPr lang="en-US"/>
              <a:t>The Practice of Statistics</a:t>
            </a:r>
            <a:endParaRPr lang="en-US" dirty="0"/>
          </a:p>
        </p:txBody>
      </p:sp>
    </p:spTree>
    <p:extLst>
      <p:ext uri="{BB962C8B-B14F-4D97-AF65-F5344CB8AC3E}">
        <p14:creationId xmlns:p14="http://schemas.microsoft.com/office/powerpoint/2010/main" val="2221525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71473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280160"/>
            <a:ext cx="7886700" cy="48968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9">
            <a:extLst>
              <a:ext uri="{FF2B5EF4-FFF2-40B4-BE49-F238E27FC236}">
                <a16:creationId xmlns:a16="http://schemas.microsoft.com/office/drawing/2014/main" id="{22602042-EBAD-4FB9-A514-FFD838875F88}"/>
              </a:ext>
            </a:extLst>
          </p:cNvPr>
          <p:cNvSpPr txBox="1">
            <a:spLocks/>
          </p:cNvSpPr>
          <p:nvPr userDrawn="1"/>
        </p:nvSpPr>
        <p:spPr>
          <a:xfrm>
            <a:off x="5917721" y="6275762"/>
            <a:ext cx="3105509" cy="365125"/>
          </a:xfrm>
          <a:prstGeom prst="rect">
            <a:avLst/>
          </a:prstGeom>
          <a:noFill/>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i="0" dirty="0">
                <a:solidFill>
                  <a:schemeClr val="bg1">
                    <a:lumMod val="50000"/>
                  </a:schemeClr>
                </a:solidFill>
              </a:rPr>
              <a:t>Starnes/</a:t>
            </a:r>
            <a:r>
              <a:rPr lang="en-US" sz="1400" i="0">
                <a:solidFill>
                  <a:schemeClr val="bg1">
                    <a:lumMod val="50000"/>
                  </a:schemeClr>
                </a:solidFill>
              </a:rPr>
              <a:t>Tabor,</a:t>
            </a:r>
            <a:r>
              <a:rPr lang="en-US" sz="1400" i="1">
                <a:solidFill>
                  <a:schemeClr val="bg1">
                    <a:lumMod val="50000"/>
                  </a:schemeClr>
                </a:solidFill>
              </a:rPr>
              <a:t> The Practice of Statistics</a:t>
            </a:r>
            <a:endParaRPr lang="en-US" sz="1400" i="1" dirty="0">
              <a:solidFill>
                <a:schemeClr val="bg1">
                  <a:lumMod val="50000"/>
                </a:schemeClr>
              </a:solidFill>
            </a:endParaRPr>
          </a:p>
        </p:txBody>
      </p:sp>
      <p:pic>
        <p:nvPicPr>
          <p:cNvPr id="6" name="Picture 5" descr="A screenshot of a cell phone&#10;&#10;Description generated with high confidence">
            <a:extLst>
              <a:ext uri="{FF2B5EF4-FFF2-40B4-BE49-F238E27FC236}">
                <a16:creationId xmlns:a16="http://schemas.microsoft.com/office/drawing/2014/main" id="{0A60B7FB-17EF-48F8-B87E-F82A971A1735}"/>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84049" y="6379132"/>
            <a:ext cx="2205468" cy="391145"/>
          </a:xfrm>
          <a:prstGeom prst="rect">
            <a:avLst/>
          </a:prstGeom>
        </p:spPr>
      </p:pic>
      <p:cxnSp>
        <p:nvCxnSpPr>
          <p:cNvPr id="5" name="Straight Connector 4">
            <a:extLst>
              <a:ext uri="{FF2B5EF4-FFF2-40B4-BE49-F238E27FC236}">
                <a16:creationId xmlns:a16="http://schemas.microsoft.com/office/drawing/2014/main" id="{B23390B5-21A3-4BAF-8938-A5044D41F871}"/>
              </a:ext>
            </a:extLst>
          </p:cNvPr>
          <p:cNvCxnSpPr>
            <a:cxnSpLocks/>
          </p:cNvCxnSpPr>
          <p:nvPr userDrawn="1"/>
        </p:nvCxnSpPr>
        <p:spPr>
          <a:xfrm>
            <a:off x="0" y="6366291"/>
            <a:ext cx="91440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0" name="Straight Connector 9">
            <a:extLst>
              <a:ext uri="{FF2B5EF4-FFF2-40B4-BE49-F238E27FC236}">
                <a16:creationId xmlns:a16="http://schemas.microsoft.com/office/drawing/2014/main" id="{665DDCAF-9635-4A72-9971-37B99A356944}"/>
              </a:ext>
            </a:extLst>
          </p:cNvPr>
          <p:cNvCxnSpPr>
            <a:cxnSpLocks/>
          </p:cNvCxnSpPr>
          <p:nvPr userDrawn="1"/>
        </p:nvCxnSpPr>
        <p:spPr>
          <a:xfrm>
            <a:off x="621102" y="1155940"/>
            <a:ext cx="7894248" cy="0"/>
          </a:xfrm>
          <a:prstGeom prst="line">
            <a:avLst/>
          </a:prstGeom>
          <a:effectLst>
            <a:glow rad="101600">
              <a:schemeClr val="accent3">
                <a:satMod val="175000"/>
                <a:alpha val="40000"/>
              </a:schemeClr>
            </a:glow>
          </a:effectLst>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1180133052"/>
      </p:ext>
    </p:extLst>
  </p:cSld>
  <p:clrMap bg1="lt1" tx1="dk1" bg2="lt2" tx2="dk2" accent1="accent1" accent2="accent2" accent3="accent3" accent4="accent4" accent5="accent5" accent6="accent6" hlink="hlink" folHlink="folHlink"/>
  <p:sldLayoutIdLst>
    <p:sldLayoutId id="2147483664" r:id="rId1"/>
    <p:sldLayoutId id="2147483662" r:id="rId2"/>
    <p:sldLayoutId id="2147483666" r:id="rId3"/>
    <p:sldLayoutId id="2147483667" r:id="rId4"/>
    <p:sldLayoutId id="2147483693" r:id="rId5"/>
    <p:sldLayoutId id="2147483694" r:id="rId6"/>
    <p:sldLayoutId id="2147483696" r:id="rId7"/>
    <p:sldLayoutId id="2147483695" r:id="rId8"/>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BE9622-A826-468B-805E-89C81E290033}"/>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9211F1A-B9C0-4F8E-9E1D-32287C89BD6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15140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5.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E477101-FBE3-417F-8CBD-8E1205FFE1B3}"/>
              </a:ext>
            </a:extLst>
          </p:cNvPr>
          <p:cNvSpPr txBox="1"/>
          <p:nvPr/>
        </p:nvSpPr>
        <p:spPr>
          <a:xfrm>
            <a:off x="269763" y="785004"/>
            <a:ext cx="3571336"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effectLst/>
                <a:uLnTx/>
                <a:uFillTx/>
                <a:latin typeface="Calibri Light" panose="020F0302020204030204"/>
                <a:ea typeface="+mn-ea"/>
                <a:cs typeface="+mn-cs"/>
              </a:rPr>
              <a:t>Chapter 4</a:t>
            </a:r>
          </a:p>
        </p:txBody>
      </p:sp>
      <p:sp>
        <p:nvSpPr>
          <p:cNvPr id="9" name="TextBox 8">
            <a:extLst>
              <a:ext uri="{FF2B5EF4-FFF2-40B4-BE49-F238E27FC236}">
                <a16:creationId xmlns:a16="http://schemas.microsoft.com/office/drawing/2014/main" id="{73078F9F-26CF-42B8-ACCF-56C526FE1C5E}"/>
              </a:ext>
            </a:extLst>
          </p:cNvPr>
          <p:cNvSpPr txBox="1"/>
          <p:nvPr/>
        </p:nvSpPr>
        <p:spPr>
          <a:xfrm>
            <a:off x="269763" y="2220923"/>
            <a:ext cx="8451542" cy="707886"/>
          </a:xfrm>
          <a:prstGeom prst="rect">
            <a:avLst/>
          </a:prstGeom>
          <a:noFill/>
        </p:spPr>
        <p:txBody>
          <a:bodyPr wrap="square" rtlCol="0" anchor="ctr">
            <a:spAutoFit/>
          </a:bodyPr>
          <a:lstStyle/>
          <a:p>
            <a:pPr lvl="0">
              <a:defRPr/>
            </a:pPr>
            <a:r>
              <a:rPr lang="en-US" sz="4000" dirty="0">
                <a:solidFill>
                  <a:prstClr val="black"/>
                </a:solidFill>
                <a:latin typeface="Trebuchet MS" panose="020B0603020202020204" pitchFamily="34" charset="0"/>
                <a:ea typeface="MS Gothic" panose="020B0609070205080204" pitchFamily="49" charset="-128"/>
              </a:rPr>
              <a:t>Collecting Data</a:t>
            </a:r>
            <a:endParaRPr kumimoji="0" lang="en-US" sz="4000" b="0" i="0" u="none" strike="noStrike" kern="1200" cap="none" spc="0" normalizeH="0" baseline="0" noProof="0" dirty="0">
              <a:ln>
                <a:noFill/>
              </a:ln>
              <a:solidFill>
                <a:prstClr val="black"/>
              </a:solidFill>
              <a:effectLst/>
              <a:uLnTx/>
              <a:uFillTx/>
              <a:latin typeface="Trebuchet MS" panose="020B0603020202020204" pitchFamily="34" charset="0"/>
              <a:ea typeface="MS Gothic" panose="020B0609070205080204" pitchFamily="49" charset="-128"/>
              <a:cs typeface="+mn-cs"/>
            </a:endParaRPr>
          </a:p>
        </p:txBody>
      </p:sp>
      <p:sp>
        <p:nvSpPr>
          <p:cNvPr id="10" name="TextBox 9">
            <a:extLst>
              <a:ext uri="{FF2B5EF4-FFF2-40B4-BE49-F238E27FC236}">
                <a16:creationId xmlns:a16="http://schemas.microsoft.com/office/drawing/2014/main" id="{99394964-F208-485A-BC0D-A9671CD9E89F}"/>
              </a:ext>
            </a:extLst>
          </p:cNvPr>
          <p:cNvSpPr txBox="1"/>
          <p:nvPr/>
        </p:nvSpPr>
        <p:spPr>
          <a:xfrm>
            <a:off x="269763" y="3709358"/>
            <a:ext cx="3821502" cy="10772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3600" dirty="0">
                <a:solidFill>
                  <a:prstClr val="white"/>
                </a:solidFill>
                <a:latin typeface="Calibri" panose="020F0502020204030204"/>
              </a:rPr>
              <a:t>Section 4.2</a:t>
            </a:r>
          </a:p>
          <a:p>
            <a:pPr lvl="0">
              <a:defRPr/>
            </a:pPr>
            <a:r>
              <a:rPr lang="en-US" sz="2800" dirty="0">
                <a:solidFill>
                  <a:prstClr val="white"/>
                </a:solidFill>
              </a:rPr>
              <a:t>Experiments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865F8946-2409-4A40-9F35-F381A38CD143}"/>
              </a:ext>
            </a:extLst>
          </p:cNvPr>
          <p:cNvPicPr>
            <a:picLocks noChangeAspect="1"/>
          </p:cNvPicPr>
          <p:nvPr/>
        </p:nvPicPr>
        <p:blipFill>
          <a:blip r:embed="rId3"/>
          <a:stretch>
            <a:fillRect/>
          </a:stretch>
        </p:blipFill>
        <p:spPr>
          <a:xfrm>
            <a:off x="4324132" y="3483378"/>
            <a:ext cx="4817487" cy="851463"/>
          </a:xfrm>
          <a:prstGeom prst="rect">
            <a:avLst/>
          </a:prstGeom>
        </p:spPr>
      </p:pic>
    </p:spTree>
    <p:extLst>
      <p:ext uri="{BB962C8B-B14F-4D97-AF65-F5344CB8AC3E}">
        <p14:creationId xmlns:p14="http://schemas.microsoft.com/office/powerpoint/2010/main" val="2805721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lstStyle/>
          <a:p>
            <a:r>
              <a:rPr lang="en-US" dirty="0"/>
              <a:t>Observational Studies Versus Experiments</a:t>
            </a:r>
          </a:p>
        </p:txBody>
      </p:sp>
      <p:sp>
        <p:nvSpPr>
          <p:cNvPr id="12" name="Rectangle 11">
            <a:extLst>
              <a:ext uri="{FF2B5EF4-FFF2-40B4-BE49-F238E27FC236}">
                <a16:creationId xmlns:a16="http://schemas.microsoft.com/office/drawing/2014/main" id="{A98D2DCB-C570-41D4-9D4E-BA2B64603FE5}"/>
              </a:ext>
            </a:extLst>
          </p:cNvPr>
          <p:cNvSpPr/>
          <p:nvPr/>
        </p:nvSpPr>
        <p:spPr>
          <a:xfrm>
            <a:off x="628650" y="1344927"/>
            <a:ext cx="7886700" cy="1015663"/>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sz="2000" dirty="0"/>
              <a:t>Is taking a vitamin D supplement good for you? Hundreds of observational</a:t>
            </a:r>
          </a:p>
          <a:p>
            <a:r>
              <a:rPr lang="en-US" altLang="en-US" sz="2000" dirty="0"/>
              <a:t>studies have looked at the relationship between vitamin D concentration in a person’s blood and various health outcomes.</a:t>
            </a:r>
          </a:p>
        </p:txBody>
      </p:sp>
      <p:pic>
        <p:nvPicPr>
          <p:cNvPr id="6" name="Picture 5">
            <a:extLst>
              <a:ext uri="{FF2B5EF4-FFF2-40B4-BE49-F238E27FC236}">
                <a16:creationId xmlns:a16="http://schemas.microsoft.com/office/drawing/2014/main" id="{D10720DC-424A-4A5B-974A-16B2C8313D2A}"/>
              </a:ext>
            </a:extLst>
          </p:cNvPr>
          <p:cNvPicPr>
            <a:picLocks noChangeAspect="1"/>
          </p:cNvPicPr>
          <p:nvPr/>
        </p:nvPicPr>
        <p:blipFill>
          <a:blip r:embed="rId2"/>
          <a:stretch>
            <a:fillRect/>
          </a:stretch>
        </p:blipFill>
        <p:spPr>
          <a:xfrm>
            <a:off x="628650" y="2625654"/>
            <a:ext cx="7915735" cy="1881421"/>
          </a:xfrm>
          <a:prstGeom prst="rect">
            <a:avLst/>
          </a:prstGeom>
        </p:spPr>
      </p:pic>
      <p:sp>
        <p:nvSpPr>
          <p:cNvPr id="8" name="TextBox 7">
            <a:extLst>
              <a:ext uri="{FF2B5EF4-FFF2-40B4-BE49-F238E27FC236}">
                <a16:creationId xmlns:a16="http://schemas.microsoft.com/office/drawing/2014/main" id="{C66761D8-C719-4862-B161-FB5F3A907A11}"/>
              </a:ext>
            </a:extLst>
          </p:cNvPr>
          <p:cNvSpPr txBox="1">
            <a:spLocks noChangeArrowheads="1"/>
          </p:cNvSpPr>
          <p:nvPr/>
        </p:nvSpPr>
        <p:spPr bwMode="auto">
          <a:xfrm>
            <a:off x="3103314" y="4715964"/>
            <a:ext cx="5426553" cy="1323439"/>
          </a:xfrm>
          <a:prstGeom prst="rect">
            <a:avLst/>
          </a:prstGeom>
          <a:solidFill>
            <a:schemeClr val="accent6">
              <a:lumMod val="20000"/>
              <a:lumOff val="80000"/>
            </a:schemeClr>
          </a:solidFill>
          <a:ln>
            <a:headEnd/>
            <a:tailEnd/>
          </a:ln>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b="1" dirty="0">
                <a:latin typeface="+mn-lt"/>
              </a:rPr>
              <a:t>Confounding</a:t>
            </a:r>
            <a:r>
              <a:rPr lang="en-US" sz="2000" dirty="0">
                <a:latin typeface="+mn-lt"/>
              </a:rPr>
              <a:t> occurs when two variables are associated in such a way that their effects on a response variable cannot be distinguished from each other.</a:t>
            </a:r>
          </a:p>
        </p:txBody>
      </p:sp>
    </p:spTree>
    <p:extLst>
      <p:ext uri="{BB962C8B-B14F-4D97-AF65-F5344CB8AC3E}">
        <p14:creationId xmlns:p14="http://schemas.microsoft.com/office/powerpoint/2010/main" val="3109668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lstStyle/>
          <a:p>
            <a:r>
              <a:rPr lang="en-US" dirty="0"/>
              <a:t>Observational Studies Versus Experiments</a:t>
            </a:r>
          </a:p>
        </p:txBody>
      </p:sp>
      <p:sp>
        <p:nvSpPr>
          <p:cNvPr id="5" name="Rectangle 4">
            <a:extLst>
              <a:ext uri="{FF2B5EF4-FFF2-40B4-BE49-F238E27FC236}">
                <a16:creationId xmlns:a16="http://schemas.microsoft.com/office/drawing/2014/main" id="{D7AD5CDC-DBBA-41C2-9C46-B004924365C6}"/>
              </a:ext>
            </a:extLst>
          </p:cNvPr>
          <p:cNvSpPr/>
          <p:nvPr/>
        </p:nvSpPr>
        <p:spPr>
          <a:xfrm>
            <a:off x="628650" y="1344927"/>
            <a:ext cx="7886700" cy="1938992"/>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sz="2000" dirty="0"/>
              <a:t>To determine if taking vitamin D actually causes a reduction in diabetes risk, researchers in Norway performed an experiment. The researchers randomly assigned 500 people with pre-diabetes to either take a high dose of vitamin D or to take a placebo—a pill that looked exactly like the vitamin D supplement but contained no active ingredient. After 5 years, about 40% of the people in each group were diagnosed with diabetes.</a:t>
            </a:r>
          </a:p>
        </p:txBody>
      </p:sp>
      <p:pic>
        <p:nvPicPr>
          <p:cNvPr id="7" name="Picture 6">
            <a:extLst>
              <a:ext uri="{FF2B5EF4-FFF2-40B4-BE49-F238E27FC236}">
                <a16:creationId xmlns:a16="http://schemas.microsoft.com/office/drawing/2014/main" id="{14B427BE-7B42-4164-AD1B-FECF26C04BBA}"/>
              </a:ext>
            </a:extLst>
          </p:cNvPr>
          <p:cNvPicPr>
            <a:picLocks noChangeAspect="1"/>
          </p:cNvPicPr>
          <p:nvPr/>
        </p:nvPicPr>
        <p:blipFill>
          <a:blip r:embed="rId2"/>
          <a:stretch>
            <a:fillRect/>
          </a:stretch>
        </p:blipFill>
        <p:spPr>
          <a:xfrm>
            <a:off x="1234927" y="3703073"/>
            <a:ext cx="2440290" cy="20405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8" name="Rectangle 7">
            <a:extLst>
              <a:ext uri="{FF2B5EF4-FFF2-40B4-BE49-F238E27FC236}">
                <a16:creationId xmlns:a16="http://schemas.microsoft.com/office/drawing/2014/main" id="{BAA2823C-D9E2-4636-99B0-424B9BC52CD7}"/>
              </a:ext>
            </a:extLst>
          </p:cNvPr>
          <p:cNvSpPr/>
          <p:nvPr/>
        </p:nvSpPr>
        <p:spPr>
          <a:xfrm rot="15807034">
            <a:off x="161589" y="5105681"/>
            <a:ext cx="1734770" cy="215444"/>
          </a:xfrm>
          <a:prstGeom prst="rect">
            <a:avLst/>
          </a:prstGeom>
        </p:spPr>
        <p:txBody>
          <a:bodyPr wrap="none">
            <a:spAutoFit/>
          </a:bodyPr>
          <a:lstStyle/>
          <a:p>
            <a:r>
              <a:rPr lang="en-US" sz="800" dirty="0">
                <a:latin typeface="HelveticaNeueLTStd-Cn"/>
              </a:rPr>
              <a:t>Tatiana Popova/Shutterstock.com</a:t>
            </a:r>
            <a:endParaRPr lang="en-US" dirty="0"/>
          </a:p>
        </p:txBody>
      </p:sp>
    </p:spTree>
    <p:extLst>
      <p:ext uri="{BB962C8B-B14F-4D97-AF65-F5344CB8AC3E}">
        <p14:creationId xmlns:p14="http://schemas.microsoft.com/office/powerpoint/2010/main" val="3473638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lstStyle/>
          <a:p>
            <a:r>
              <a:rPr lang="en-US" dirty="0"/>
              <a:t>Observational Studies Versus Experiments</a:t>
            </a:r>
          </a:p>
        </p:txBody>
      </p:sp>
      <p:sp>
        <p:nvSpPr>
          <p:cNvPr id="4" name="TextBox 3">
            <a:extLst>
              <a:ext uri="{FF2B5EF4-FFF2-40B4-BE49-F238E27FC236}">
                <a16:creationId xmlns:a16="http://schemas.microsoft.com/office/drawing/2014/main" id="{EF0724A8-83E6-48C2-9072-FC967253AB92}"/>
              </a:ext>
            </a:extLst>
          </p:cNvPr>
          <p:cNvSpPr txBox="1">
            <a:spLocks noChangeArrowheads="1"/>
          </p:cNvSpPr>
          <p:nvPr/>
        </p:nvSpPr>
        <p:spPr bwMode="auto">
          <a:xfrm>
            <a:off x="1059970" y="3637851"/>
            <a:ext cx="4271154" cy="1015663"/>
          </a:xfrm>
          <a:prstGeom prst="rect">
            <a:avLst/>
          </a:prstGeom>
          <a:solidFill>
            <a:schemeClr val="accent6">
              <a:lumMod val="20000"/>
              <a:lumOff val="80000"/>
            </a:schemeClr>
          </a:solidFill>
          <a:ln>
            <a:headEnd/>
            <a:tailEnd/>
          </a:ln>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dirty="0">
                <a:latin typeface="+mn-lt"/>
              </a:rPr>
              <a:t>An </a:t>
            </a:r>
            <a:r>
              <a:rPr lang="en-US" sz="2000" b="1" dirty="0">
                <a:latin typeface="+mn-lt"/>
              </a:rPr>
              <a:t>experiment </a:t>
            </a:r>
            <a:r>
              <a:rPr lang="en-US" sz="2000" dirty="0">
                <a:latin typeface="+mn-lt"/>
              </a:rPr>
              <a:t>deliberately imposes some treatment on individuals to measure their responses.</a:t>
            </a:r>
          </a:p>
        </p:txBody>
      </p:sp>
      <p:sp>
        <p:nvSpPr>
          <p:cNvPr id="5" name="Rectangle 4">
            <a:extLst>
              <a:ext uri="{FF2B5EF4-FFF2-40B4-BE49-F238E27FC236}">
                <a16:creationId xmlns:a16="http://schemas.microsoft.com/office/drawing/2014/main" id="{D7AD5CDC-DBBA-41C2-9C46-B004924365C6}"/>
              </a:ext>
            </a:extLst>
          </p:cNvPr>
          <p:cNvSpPr/>
          <p:nvPr/>
        </p:nvSpPr>
        <p:spPr>
          <a:xfrm>
            <a:off x="628650" y="1344927"/>
            <a:ext cx="7886700" cy="1938992"/>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sz="2000" dirty="0"/>
              <a:t>To determine if taking vitamin D actually causes a reduction in diabetes risk, researchers in Norway performed an experiment. The researchers randomly assigned 500 people with pre-diabetes to either take a high dose of vitamin D or to take a placebo—a pill that looked exactly like the vitamin D supplement but contained no active ingredient. After 5 years, about 40% of the people in each group were diagnosed with diabetes.</a:t>
            </a:r>
          </a:p>
        </p:txBody>
      </p:sp>
      <p:sp>
        <p:nvSpPr>
          <p:cNvPr id="6" name="TextBox 5">
            <a:extLst>
              <a:ext uri="{FF2B5EF4-FFF2-40B4-BE49-F238E27FC236}">
                <a16:creationId xmlns:a16="http://schemas.microsoft.com/office/drawing/2014/main" id="{6C67C542-D157-4BB1-82CF-88F3DB3C4540}"/>
              </a:ext>
            </a:extLst>
          </p:cNvPr>
          <p:cNvSpPr txBox="1">
            <a:spLocks noChangeArrowheads="1"/>
          </p:cNvSpPr>
          <p:nvPr/>
        </p:nvSpPr>
        <p:spPr bwMode="auto">
          <a:xfrm>
            <a:off x="3826174" y="4912266"/>
            <a:ext cx="4271154" cy="1015663"/>
          </a:xfrm>
          <a:prstGeom prst="rect">
            <a:avLst/>
          </a:prstGeom>
          <a:solidFill>
            <a:schemeClr val="accent6">
              <a:lumMod val="20000"/>
              <a:lumOff val="80000"/>
            </a:schemeClr>
          </a:solidFill>
          <a:ln>
            <a:headEnd/>
            <a:tailEnd/>
          </a:ln>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dirty="0">
                <a:latin typeface="+mn-lt"/>
              </a:rPr>
              <a:t>A </a:t>
            </a:r>
            <a:r>
              <a:rPr lang="en-US" sz="2000" b="1" dirty="0">
                <a:latin typeface="+mn-lt"/>
              </a:rPr>
              <a:t>placebo</a:t>
            </a:r>
            <a:r>
              <a:rPr lang="en-US" sz="2000" dirty="0">
                <a:latin typeface="+mn-lt"/>
              </a:rPr>
              <a:t> is a treatment that has no active ingredient, but is otherwise like other treatments.</a:t>
            </a:r>
          </a:p>
        </p:txBody>
      </p:sp>
    </p:spTree>
    <p:extLst>
      <p:ext uri="{BB962C8B-B14F-4D97-AF65-F5344CB8AC3E}">
        <p14:creationId xmlns:p14="http://schemas.microsoft.com/office/powerpoint/2010/main" val="2956979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lstStyle/>
          <a:p>
            <a:r>
              <a:rPr lang="en-US" dirty="0"/>
              <a:t>The Language of Experiments</a:t>
            </a:r>
          </a:p>
        </p:txBody>
      </p:sp>
      <p:sp>
        <p:nvSpPr>
          <p:cNvPr id="7" name="Rectangle 6">
            <a:extLst>
              <a:ext uri="{FF2B5EF4-FFF2-40B4-BE49-F238E27FC236}">
                <a16:creationId xmlns:a16="http://schemas.microsoft.com/office/drawing/2014/main" id="{2E174AFB-9787-4A90-BB2D-898BDFDB7FA3}"/>
              </a:ext>
            </a:extLst>
          </p:cNvPr>
          <p:cNvSpPr/>
          <p:nvPr/>
        </p:nvSpPr>
        <p:spPr>
          <a:xfrm>
            <a:off x="628650" y="1401963"/>
            <a:ext cx="7886700" cy="1015663"/>
          </a:xfrm>
          <a:prstGeom prst="rect">
            <a:avLst/>
          </a:prstGeom>
        </p:spPr>
        <p:txBody>
          <a:bodyPr wrap="square">
            <a:spAutoFit/>
          </a:bodyPr>
          <a:lstStyle/>
          <a:p>
            <a:r>
              <a:rPr lang="en-US" altLang="en-US" sz="2000" dirty="0">
                <a:solidFill>
                  <a:srgbClr val="000000"/>
                </a:solidFill>
                <a:ea typeface="ＭＳ Ｐゴシック" panose="020B0600070205080204" pitchFamily="34" charset="-128"/>
              </a:rPr>
              <a:t>An experiment is a statistical study in which we actually do something (a treatment) to people, animals, or objects (the experimental units or subjects) to observe the response.</a:t>
            </a:r>
          </a:p>
        </p:txBody>
      </p:sp>
      <p:sp>
        <p:nvSpPr>
          <p:cNvPr id="4" name="TextBox 3">
            <a:extLst>
              <a:ext uri="{FF2B5EF4-FFF2-40B4-BE49-F238E27FC236}">
                <a16:creationId xmlns:a16="http://schemas.microsoft.com/office/drawing/2014/main" id="{6729A68D-655E-4D59-8BD5-953B8524B0FC}"/>
              </a:ext>
            </a:extLst>
          </p:cNvPr>
          <p:cNvSpPr txBox="1">
            <a:spLocks noChangeArrowheads="1"/>
          </p:cNvSpPr>
          <p:nvPr/>
        </p:nvSpPr>
        <p:spPr bwMode="auto">
          <a:xfrm>
            <a:off x="2936216" y="2522749"/>
            <a:ext cx="5119418" cy="1631216"/>
          </a:xfrm>
          <a:prstGeom prst="rect">
            <a:avLst/>
          </a:prstGeom>
          <a:solidFill>
            <a:schemeClr val="accent6">
              <a:lumMod val="20000"/>
              <a:lumOff val="80000"/>
            </a:schemeClr>
          </a:solidFill>
          <a:ln>
            <a:headEnd/>
            <a:tailEnd/>
          </a:ln>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dirty="0">
                <a:latin typeface="+mn-lt"/>
              </a:rPr>
              <a:t>A specific condition applied to the individuals in an experiment is called a </a:t>
            </a:r>
            <a:r>
              <a:rPr lang="en-US" sz="2000" b="1" dirty="0">
                <a:latin typeface="+mn-lt"/>
              </a:rPr>
              <a:t>treatment</a:t>
            </a:r>
            <a:r>
              <a:rPr lang="en-US" sz="2000" dirty="0">
                <a:latin typeface="+mn-lt"/>
              </a:rPr>
              <a:t>. If an experiment has several explanatory variables, a treatment is a combination of specific values of these variables. </a:t>
            </a:r>
          </a:p>
        </p:txBody>
      </p:sp>
      <p:sp>
        <p:nvSpPr>
          <p:cNvPr id="5" name="TextBox 4">
            <a:extLst>
              <a:ext uri="{FF2B5EF4-FFF2-40B4-BE49-F238E27FC236}">
                <a16:creationId xmlns:a16="http://schemas.microsoft.com/office/drawing/2014/main" id="{F817D396-94A8-4C47-9FAF-F6702E9C1DB4}"/>
              </a:ext>
            </a:extLst>
          </p:cNvPr>
          <p:cNvSpPr txBox="1">
            <a:spLocks noChangeArrowheads="1"/>
          </p:cNvSpPr>
          <p:nvPr/>
        </p:nvSpPr>
        <p:spPr bwMode="auto">
          <a:xfrm>
            <a:off x="1140484" y="4354110"/>
            <a:ext cx="5484602" cy="1323439"/>
          </a:xfrm>
          <a:prstGeom prst="rect">
            <a:avLst/>
          </a:prstGeom>
          <a:solidFill>
            <a:schemeClr val="accent6">
              <a:lumMod val="20000"/>
              <a:lumOff val="80000"/>
            </a:schemeClr>
          </a:solidFill>
          <a:ln>
            <a:headEnd/>
            <a:tailEnd/>
          </a:ln>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dirty="0">
                <a:latin typeface="+mn-lt"/>
              </a:rPr>
              <a:t>An </a:t>
            </a:r>
            <a:r>
              <a:rPr lang="en-US" sz="2000" b="1" dirty="0">
                <a:latin typeface="+mn-lt"/>
              </a:rPr>
              <a:t>experimental unit</a:t>
            </a:r>
            <a:r>
              <a:rPr lang="en-US" sz="2000" dirty="0">
                <a:latin typeface="+mn-lt"/>
              </a:rPr>
              <a:t> is the object to which a treatment is randomly assigned. When the experimental units are human beings, they are often called </a:t>
            </a:r>
            <a:r>
              <a:rPr lang="en-US" sz="2000" b="1" dirty="0">
                <a:latin typeface="+mn-lt"/>
              </a:rPr>
              <a:t>subjects</a:t>
            </a:r>
            <a:r>
              <a:rPr lang="en-US" sz="2000" dirty="0">
                <a:latin typeface="+mn-lt"/>
              </a:rPr>
              <a:t>.</a:t>
            </a:r>
          </a:p>
        </p:txBody>
      </p:sp>
    </p:spTree>
    <p:extLst>
      <p:ext uri="{BB962C8B-B14F-4D97-AF65-F5344CB8AC3E}">
        <p14:creationId xmlns:p14="http://schemas.microsoft.com/office/powerpoint/2010/main" val="1263070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lstStyle/>
          <a:p>
            <a:r>
              <a:rPr lang="en-US" dirty="0"/>
              <a:t>The Language of Experiments</a:t>
            </a:r>
          </a:p>
        </p:txBody>
      </p:sp>
      <p:sp>
        <p:nvSpPr>
          <p:cNvPr id="6" name="Rectangle 5">
            <a:extLst>
              <a:ext uri="{FF2B5EF4-FFF2-40B4-BE49-F238E27FC236}">
                <a16:creationId xmlns:a16="http://schemas.microsoft.com/office/drawing/2014/main" id="{8A47FD3A-CCAC-4050-AECA-4E4A0FC12E4C}"/>
              </a:ext>
            </a:extLst>
          </p:cNvPr>
          <p:cNvSpPr/>
          <p:nvPr/>
        </p:nvSpPr>
        <p:spPr>
          <a:xfrm>
            <a:off x="628650" y="1344927"/>
            <a:ext cx="7886700" cy="2862322"/>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sz="2000" dirty="0"/>
              <a:t>Malaria causes hundreds of thousands of deaths each year, with many of the victims being children. Will regularly screening children for the malaria parasite and treating those who test positive reduce the proportion of children who develop the disease? Researchers worked with children in 101 schools in Kenya, randomly assigning half of the schools to receive regular screenings and follow-up treatments and the remaining schools to receive no regular screening. Children at all 101 schools were tested for malaria at the end of the study. </a:t>
            </a:r>
          </a:p>
          <a:p>
            <a:r>
              <a:rPr lang="en-US" altLang="en-US" sz="2000" i="1" dirty="0"/>
              <a:t>Identify the treatments and the experimental units in this experiment</a:t>
            </a:r>
            <a:r>
              <a:rPr lang="en-US" altLang="en-US" sz="2000" dirty="0"/>
              <a:t>.</a:t>
            </a:r>
          </a:p>
        </p:txBody>
      </p:sp>
      <p:sp>
        <p:nvSpPr>
          <p:cNvPr id="12" name="Rectangle 11">
            <a:extLst>
              <a:ext uri="{FF2B5EF4-FFF2-40B4-BE49-F238E27FC236}">
                <a16:creationId xmlns:a16="http://schemas.microsoft.com/office/drawing/2014/main" id="{C054B748-A15A-4147-B56A-9BBE549417EF}"/>
              </a:ext>
            </a:extLst>
          </p:cNvPr>
          <p:cNvSpPr/>
          <p:nvPr/>
        </p:nvSpPr>
        <p:spPr>
          <a:xfrm rot="15833611">
            <a:off x="1972787" y="5405350"/>
            <a:ext cx="1588791" cy="215444"/>
          </a:xfrm>
          <a:prstGeom prst="rect">
            <a:avLst/>
          </a:prstGeom>
        </p:spPr>
        <p:txBody>
          <a:bodyPr wrap="square">
            <a:spAutoFit/>
          </a:bodyPr>
          <a:lstStyle/>
          <a:p>
            <a:r>
              <a:rPr lang="en-US" sz="800" dirty="0">
                <a:latin typeface="HelveticaNeueLTStd-Cn"/>
              </a:rPr>
              <a:t>Alexander Joe/Getty Images</a:t>
            </a:r>
            <a:endParaRPr lang="en-US" dirty="0"/>
          </a:p>
        </p:txBody>
      </p:sp>
      <p:pic>
        <p:nvPicPr>
          <p:cNvPr id="11" name="Picture 10">
            <a:extLst>
              <a:ext uri="{FF2B5EF4-FFF2-40B4-BE49-F238E27FC236}">
                <a16:creationId xmlns:a16="http://schemas.microsoft.com/office/drawing/2014/main" id="{2322F7FC-EC37-4B14-8D05-9C5CD5D0ABBE}"/>
              </a:ext>
            </a:extLst>
          </p:cNvPr>
          <p:cNvPicPr>
            <a:picLocks noChangeAspect="1"/>
          </p:cNvPicPr>
          <p:nvPr/>
        </p:nvPicPr>
        <p:blipFill>
          <a:blip r:embed="rId2"/>
          <a:stretch>
            <a:fillRect/>
          </a:stretch>
        </p:blipFill>
        <p:spPr>
          <a:xfrm>
            <a:off x="2989594" y="4472313"/>
            <a:ext cx="2554130" cy="170027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35076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lstStyle/>
          <a:p>
            <a:r>
              <a:rPr lang="en-US" dirty="0"/>
              <a:t>The Language of Experiments</a:t>
            </a:r>
          </a:p>
        </p:txBody>
      </p:sp>
      <p:sp>
        <p:nvSpPr>
          <p:cNvPr id="6" name="Rectangle 5">
            <a:extLst>
              <a:ext uri="{FF2B5EF4-FFF2-40B4-BE49-F238E27FC236}">
                <a16:creationId xmlns:a16="http://schemas.microsoft.com/office/drawing/2014/main" id="{8A47FD3A-CCAC-4050-AECA-4E4A0FC12E4C}"/>
              </a:ext>
            </a:extLst>
          </p:cNvPr>
          <p:cNvSpPr/>
          <p:nvPr/>
        </p:nvSpPr>
        <p:spPr>
          <a:xfrm>
            <a:off x="628650" y="1344927"/>
            <a:ext cx="7886700" cy="2862322"/>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sz="2000" dirty="0"/>
              <a:t>Malaria causes hundreds of thousands of deaths each year, with many of the victims being children. Will regularly screening children for the malaria parasite and treating those who test positive reduce the proportion of children who develop the disease? Researchers worked with children in 101 schools in Kenya, randomly assigning half of the schools to receive regular screenings and follow-up treatments and the remaining schools to receive no regular screening. Children at all 101 schools were tested for malaria at the end of the study. </a:t>
            </a:r>
          </a:p>
          <a:p>
            <a:r>
              <a:rPr lang="en-US" altLang="en-US" sz="2000" i="1" dirty="0"/>
              <a:t>Identify the treatments and the experimental units in this experiment</a:t>
            </a:r>
            <a:r>
              <a:rPr lang="en-US" altLang="en-US" sz="2000" dirty="0"/>
              <a:t>.</a:t>
            </a:r>
          </a:p>
        </p:txBody>
      </p:sp>
      <p:sp>
        <p:nvSpPr>
          <p:cNvPr id="3" name="Rectangle 2">
            <a:extLst>
              <a:ext uri="{FF2B5EF4-FFF2-40B4-BE49-F238E27FC236}">
                <a16:creationId xmlns:a16="http://schemas.microsoft.com/office/drawing/2014/main" id="{4A2E6962-80D3-402E-A189-6DB97A551893}"/>
              </a:ext>
            </a:extLst>
          </p:cNvPr>
          <p:cNvSpPr/>
          <p:nvPr/>
        </p:nvSpPr>
        <p:spPr>
          <a:xfrm>
            <a:off x="4374673" y="4553781"/>
            <a:ext cx="3510950" cy="1323439"/>
          </a:xfrm>
          <a:prstGeom prst="rect">
            <a:avLst/>
          </a:prstGeom>
        </p:spPr>
        <p:txBody>
          <a:bodyPr wrap="square">
            <a:spAutoFit/>
          </a:bodyPr>
          <a:lstStyle/>
          <a:p>
            <a:r>
              <a:rPr lang="en-US" sz="2000" b="1" dirty="0"/>
              <a:t>Treatments:</a:t>
            </a:r>
            <a:r>
              <a:rPr lang="en-US" sz="2000" dirty="0"/>
              <a:t> </a:t>
            </a:r>
          </a:p>
          <a:p>
            <a:pPr marL="457200" indent="-457200">
              <a:buAutoNum type="arabicParenBoth"/>
            </a:pPr>
            <a:r>
              <a:rPr lang="en-US" sz="2000" dirty="0"/>
              <a:t>Regular screenings and follow-up treatments </a:t>
            </a:r>
          </a:p>
          <a:p>
            <a:pPr marL="457200" indent="-457200">
              <a:buAutoNum type="arabicParenBoth"/>
            </a:pPr>
            <a:r>
              <a:rPr lang="en-US" sz="2000" dirty="0"/>
              <a:t>No regular screening </a:t>
            </a:r>
          </a:p>
        </p:txBody>
      </p:sp>
      <p:sp>
        <p:nvSpPr>
          <p:cNvPr id="8" name="Rectangle 7">
            <a:extLst>
              <a:ext uri="{FF2B5EF4-FFF2-40B4-BE49-F238E27FC236}">
                <a16:creationId xmlns:a16="http://schemas.microsoft.com/office/drawing/2014/main" id="{E9F3F715-8CFA-4010-8F37-DE2455295A69}"/>
              </a:ext>
            </a:extLst>
          </p:cNvPr>
          <p:cNvSpPr/>
          <p:nvPr/>
        </p:nvSpPr>
        <p:spPr>
          <a:xfrm>
            <a:off x="1301510" y="4553781"/>
            <a:ext cx="2976113" cy="707886"/>
          </a:xfrm>
          <a:prstGeom prst="rect">
            <a:avLst/>
          </a:prstGeom>
        </p:spPr>
        <p:txBody>
          <a:bodyPr wrap="square">
            <a:spAutoFit/>
          </a:bodyPr>
          <a:lstStyle/>
          <a:p>
            <a:r>
              <a:rPr lang="en-US" sz="2000" b="1" dirty="0"/>
              <a:t>Experimental units:</a:t>
            </a:r>
          </a:p>
          <a:p>
            <a:r>
              <a:rPr lang="en-US" sz="2000" dirty="0"/>
              <a:t>The 101 schools in Kenya</a:t>
            </a:r>
          </a:p>
        </p:txBody>
      </p:sp>
    </p:spTree>
    <p:extLst>
      <p:ext uri="{BB962C8B-B14F-4D97-AF65-F5344CB8AC3E}">
        <p14:creationId xmlns:p14="http://schemas.microsoft.com/office/powerpoint/2010/main" val="3252033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lstStyle/>
          <a:p>
            <a:r>
              <a:rPr lang="en-US" dirty="0"/>
              <a:t>The Language of Experiments</a:t>
            </a:r>
          </a:p>
        </p:txBody>
      </p:sp>
      <p:sp>
        <p:nvSpPr>
          <p:cNvPr id="6" name="Rectangle 5">
            <a:extLst>
              <a:ext uri="{FF2B5EF4-FFF2-40B4-BE49-F238E27FC236}">
                <a16:creationId xmlns:a16="http://schemas.microsoft.com/office/drawing/2014/main" id="{8A47FD3A-CCAC-4050-AECA-4E4A0FC12E4C}"/>
              </a:ext>
            </a:extLst>
          </p:cNvPr>
          <p:cNvSpPr/>
          <p:nvPr/>
        </p:nvSpPr>
        <p:spPr>
          <a:xfrm>
            <a:off x="628650" y="1344927"/>
            <a:ext cx="7886700" cy="3170099"/>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sz="2000" dirty="0"/>
              <a:t>Researchers from Rutgers University put the five-second rule to the</a:t>
            </a:r>
          </a:p>
          <a:p>
            <a:r>
              <a:rPr lang="en-US" altLang="en-US" sz="2000" dirty="0"/>
              <a:t>test. They used four different types of food: watermelon, bread, bread</a:t>
            </a:r>
          </a:p>
          <a:p>
            <a:r>
              <a:rPr lang="en-US" altLang="en-US" sz="2000" dirty="0"/>
              <a:t>with butter, and gummy candy. They dropped the food onto four different surfaces: stainless steel, ceramic tile, wood, and carpet. And they waited for four different lengths of time: less than 1 second, 5 seconds, 30</a:t>
            </a:r>
          </a:p>
          <a:p>
            <a:r>
              <a:rPr lang="en-US" altLang="en-US" sz="2000" dirty="0"/>
              <a:t>seconds, and 300 seconds. Finally, they used bacteria prepared two different ways: in a tryptic soy broth or peptone buffer. Once the bacteria were ready, the researchers spread them out on the different surfaces and</a:t>
            </a:r>
          </a:p>
          <a:p>
            <a:r>
              <a:rPr lang="en-US" altLang="en-US" sz="2000" dirty="0"/>
              <a:t>started dropping food.</a:t>
            </a:r>
          </a:p>
          <a:p>
            <a:r>
              <a:rPr lang="en-US" altLang="en-US" sz="2000" i="1" dirty="0"/>
              <a:t>List the factors in this experiment and the number of levels for each factor.</a:t>
            </a:r>
            <a:r>
              <a:rPr lang="en-US" altLang="en-US" sz="2000" dirty="0"/>
              <a:t>.</a:t>
            </a:r>
          </a:p>
        </p:txBody>
      </p:sp>
      <p:pic>
        <p:nvPicPr>
          <p:cNvPr id="9" name="Picture 8">
            <a:extLst>
              <a:ext uri="{FF2B5EF4-FFF2-40B4-BE49-F238E27FC236}">
                <a16:creationId xmlns:a16="http://schemas.microsoft.com/office/drawing/2014/main" id="{3E3F6A63-F284-4112-96FC-0738A12AF56B}"/>
              </a:ext>
            </a:extLst>
          </p:cNvPr>
          <p:cNvPicPr>
            <a:picLocks noChangeAspect="1"/>
          </p:cNvPicPr>
          <p:nvPr/>
        </p:nvPicPr>
        <p:blipFill>
          <a:blip r:embed="rId2"/>
          <a:stretch>
            <a:fillRect/>
          </a:stretch>
        </p:blipFill>
        <p:spPr>
          <a:xfrm>
            <a:off x="6185323" y="4780090"/>
            <a:ext cx="2071854" cy="137922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0" name="Rectangle 9">
            <a:extLst>
              <a:ext uri="{FF2B5EF4-FFF2-40B4-BE49-F238E27FC236}">
                <a16:creationId xmlns:a16="http://schemas.microsoft.com/office/drawing/2014/main" id="{EB79C954-E9B8-410F-AC0D-6D490E0B6D3B}"/>
              </a:ext>
            </a:extLst>
          </p:cNvPr>
          <p:cNvSpPr/>
          <p:nvPr/>
        </p:nvSpPr>
        <p:spPr>
          <a:xfrm rot="15843109">
            <a:off x="5666684" y="5934640"/>
            <a:ext cx="745717" cy="215444"/>
          </a:xfrm>
          <a:prstGeom prst="rect">
            <a:avLst/>
          </a:prstGeom>
        </p:spPr>
        <p:txBody>
          <a:bodyPr wrap="none">
            <a:spAutoFit/>
          </a:bodyPr>
          <a:lstStyle/>
          <a:p>
            <a:r>
              <a:rPr lang="en-US" sz="800" dirty="0" err="1">
                <a:latin typeface="HelveticaNeueLTStd-Cn"/>
              </a:rPr>
              <a:t>Zaia</a:t>
            </a:r>
            <a:r>
              <a:rPr lang="en-US" sz="800" dirty="0">
                <a:latin typeface="HelveticaNeueLTStd-Cn"/>
              </a:rPr>
              <a:t> </a:t>
            </a:r>
            <a:r>
              <a:rPr lang="en-US" sz="800" dirty="0" err="1">
                <a:latin typeface="HelveticaNeueLTStd-Cn"/>
              </a:rPr>
              <a:t>Snively</a:t>
            </a:r>
            <a:endParaRPr lang="en-US" dirty="0"/>
          </a:p>
        </p:txBody>
      </p:sp>
      <p:sp>
        <p:nvSpPr>
          <p:cNvPr id="7" name="TextBox 6">
            <a:extLst>
              <a:ext uri="{FF2B5EF4-FFF2-40B4-BE49-F238E27FC236}">
                <a16:creationId xmlns:a16="http://schemas.microsoft.com/office/drawing/2014/main" id="{FB009BDA-D82E-432F-B2D6-84A1C5ADE0A0}"/>
              </a:ext>
            </a:extLst>
          </p:cNvPr>
          <p:cNvSpPr txBox="1">
            <a:spLocks noChangeArrowheads="1"/>
          </p:cNvSpPr>
          <p:nvPr/>
        </p:nvSpPr>
        <p:spPr bwMode="auto">
          <a:xfrm>
            <a:off x="796624" y="4780090"/>
            <a:ext cx="4642090" cy="1323439"/>
          </a:xfrm>
          <a:prstGeom prst="rect">
            <a:avLst/>
          </a:prstGeom>
          <a:solidFill>
            <a:schemeClr val="accent6">
              <a:lumMod val="20000"/>
              <a:lumOff val="80000"/>
            </a:schemeClr>
          </a:solidFill>
          <a:ln>
            <a:headEnd/>
            <a:tailEnd/>
          </a:ln>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dirty="0">
                <a:latin typeface="+mn-lt"/>
              </a:rPr>
              <a:t>In an experiment, a </a:t>
            </a:r>
            <a:r>
              <a:rPr lang="en-US" sz="2000" b="1" dirty="0">
                <a:latin typeface="+mn-lt"/>
              </a:rPr>
              <a:t>factor</a:t>
            </a:r>
            <a:r>
              <a:rPr lang="en-US" sz="2000" dirty="0">
                <a:latin typeface="+mn-lt"/>
              </a:rPr>
              <a:t> is a variable that is manipulated and may cause a change in the response variable. The different values of a factor are called </a:t>
            </a:r>
            <a:r>
              <a:rPr lang="en-US" sz="2000" b="1" dirty="0">
                <a:latin typeface="+mn-lt"/>
              </a:rPr>
              <a:t>levels</a:t>
            </a:r>
            <a:r>
              <a:rPr lang="en-US" sz="2000" dirty="0">
                <a:latin typeface="+mn-lt"/>
              </a:rPr>
              <a:t>.</a:t>
            </a:r>
          </a:p>
        </p:txBody>
      </p:sp>
    </p:spTree>
    <p:extLst>
      <p:ext uri="{BB962C8B-B14F-4D97-AF65-F5344CB8AC3E}">
        <p14:creationId xmlns:p14="http://schemas.microsoft.com/office/powerpoint/2010/main" val="2636608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lstStyle/>
          <a:p>
            <a:r>
              <a:rPr lang="en-US" dirty="0"/>
              <a:t>The Language of Experiments</a:t>
            </a:r>
          </a:p>
        </p:txBody>
      </p:sp>
      <p:sp>
        <p:nvSpPr>
          <p:cNvPr id="6" name="Rectangle 5">
            <a:extLst>
              <a:ext uri="{FF2B5EF4-FFF2-40B4-BE49-F238E27FC236}">
                <a16:creationId xmlns:a16="http://schemas.microsoft.com/office/drawing/2014/main" id="{8A47FD3A-CCAC-4050-AECA-4E4A0FC12E4C}"/>
              </a:ext>
            </a:extLst>
          </p:cNvPr>
          <p:cNvSpPr/>
          <p:nvPr/>
        </p:nvSpPr>
        <p:spPr>
          <a:xfrm>
            <a:off x="628650" y="1344927"/>
            <a:ext cx="7886700" cy="3170099"/>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sz="2000" dirty="0"/>
              <a:t>Researchers from Rutgers University put the five-second rule to the</a:t>
            </a:r>
          </a:p>
          <a:p>
            <a:r>
              <a:rPr lang="en-US" altLang="en-US" sz="2000" dirty="0"/>
              <a:t>test. They used four different types of food: watermelon, bread, bread</a:t>
            </a:r>
          </a:p>
          <a:p>
            <a:r>
              <a:rPr lang="en-US" altLang="en-US" sz="2000" dirty="0"/>
              <a:t>with butter, and gummy candy. They dropped the food onto four different surfaces: stainless steel, ceramic tile, wood, and carpet. And they waited for four different lengths of time: less than 1 second, 5 seconds, 30</a:t>
            </a:r>
          </a:p>
          <a:p>
            <a:r>
              <a:rPr lang="en-US" altLang="en-US" sz="2000" dirty="0"/>
              <a:t>seconds, and 300 seconds. Finally, they used bacteria prepared two different ways: in a tryptic soy broth or peptone buffer. Once the bacteria were ready, the researchers spread them out on the different surfaces and</a:t>
            </a:r>
          </a:p>
          <a:p>
            <a:r>
              <a:rPr lang="en-US" altLang="en-US" sz="2000" dirty="0"/>
              <a:t>started dropping food.</a:t>
            </a:r>
          </a:p>
          <a:p>
            <a:r>
              <a:rPr lang="en-US" altLang="en-US" sz="2000" i="1" dirty="0"/>
              <a:t>List the factors in this experiment and the number of levels for each factor.</a:t>
            </a:r>
            <a:r>
              <a:rPr lang="en-US" altLang="en-US" sz="2000" dirty="0"/>
              <a:t>.</a:t>
            </a:r>
          </a:p>
        </p:txBody>
      </p:sp>
      <p:sp>
        <p:nvSpPr>
          <p:cNvPr id="10" name="Rectangle: Rounded Corners 9">
            <a:extLst>
              <a:ext uri="{FF2B5EF4-FFF2-40B4-BE49-F238E27FC236}">
                <a16:creationId xmlns:a16="http://schemas.microsoft.com/office/drawing/2014/main" id="{9CAE646A-D4FB-4731-A2EC-D35070951609}"/>
              </a:ext>
            </a:extLst>
          </p:cNvPr>
          <p:cNvSpPr/>
          <p:nvPr/>
        </p:nvSpPr>
        <p:spPr>
          <a:xfrm>
            <a:off x="711058" y="4780090"/>
            <a:ext cx="4046866" cy="1191816"/>
          </a:xfrm>
          <a:prstGeom prst="roundRect">
            <a:avLst/>
          </a:prstGeom>
          <a:solidFill>
            <a:srgbClr val="CCCCFF"/>
          </a:solidFill>
          <a:ln>
            <a:solidFill>
              <a:srgbClr val="CCCCFF"/>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a:spAutoFit/>
          </a:bodyPr>
          <a:lstStyle/>
          <a:p>
            <a:r>
              <a:rPr lang="en-US" sz="1600" dirty="0">
                <a:latin typeface="Segoe Print" panose="02000600000000000000" pitchFamily="2" charset="0"/>
              </a:rPr>
              <a:t>Type of food (4 levels)</a:t>
            </a:r>
          </a:p>
          <a:p>
            <a:r>
              <a:rPr lang="en-US" sz="1600" dirty="0">
                <a:latin typeface="Segoe Print" panose="02000600000000000000" pitchFamily="2" charset="0"/>
              </a:rPr>
              <a:t>Type of surface (4 levels) </a:t>
            </a:r>
          </a:p>
          <a:p>
            <a:r>
              <a:rPr lang="en-US" sz="1600" dirty="0">
                <a:latin typeface="Segoe Print" panose="02000600000000000000" pitchFamily="2" charset="0"/>
              </a:rPr>
              <a:t>Amount of time (4 levels)</a:t>
            </a:r>
          </a:p>
          <a:p>
            <a:r>
              <a:rPr lang="en-US" sz="1600" dirty="0">
                <a:latin typeface="Segoe Print" panose="02000600000000000000" pitchFamily="2" charset="0"/>
              </a:rPr>
              <a:t>Method of bacterial prep (2 levels)</a:t>
            </a:r>
          </a:p>
        </p:txBody>
      </p:sp>
      <p:pic>
        <p:nvPicPr>
          <p:cNvPr id="5" name="Picture 4">
            <a:extLst>
              <a:ext uri="{FF2B5EF4-FFF2-40B4-BE49-F238E27FC236}">
                <a16:creationId xmlns:a16="http://schemas.microsoft.com/office/drawing/2014/main" id="{2F302A18-5DB5-4FA7-9535-6FB0C2200CDA}"/>
              </a:ext>
            </a:extLst>
          </p:cNvPr>
          <p:cNvPicPr>
            <a:picLocks noChangeAspect="1"/>
          </p:cNvPicPr>
          <p:nvPr/>
        </p:nvPicPr>
        <p:blipFill>
          <a:blip r:embed="rId2"/>
          <a:stretch>
            <a:fillRect/>
          </a:stretch>
        </p:blipFill>
        <p:spPr>
          <a:xfrm>
            <a:off x="6185323" y="4780090"/>
            <a:ext cx="2071854" cy="137922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Rectangle 6">
            <a:extLst>
              <a:ext uri="{FF2B5EF4-FFF2-40B4-BE49-F238E27FC236}">
                <a16:creationId xmlns:a16="http://schemas.microsoft.com/office/drawing/2014/main" id="{55FF6B63-DE49-4C78-B345-096F488E20E4}"/>
              </a:ext>
            </a:extLst>
          </p:cNvPr>
          <p:cNvSpPr/>
          <p:nvPr/>
        </p:nvSpPr>
        <p:spPr>
          <a:xfrm rot="15843109">
            <a:off x="5666684" y="5934640"/>
            <a:ext cx="745717" cy="215444"/>
          </a:xfrm>
          <a:prstGeom prst="rect">
            <a:avLst/>
          </a:prstGeom>
        </p:spPr>
        <p:txBody>
          <a:bodyPr wrap="none">
            <a:spAutoFit/>
          </a:bodyPr>
          <a:lstStyle/>
          <a:p>
            <a:r>
              <a:rPr lang="en-US" sz="800" dirty="0" err="1">
                <a:latin typeface="HelveticaNeueLTStd-Cn"/>
              </a:rPr>
              <a:t>Zaia</a:t>
            </a:r>
            <a:r>
              <a:rPr lang="en-US" sz="800" dirty="0">
                <a:latin typeface="HelveticaNeueLTStd-Cn"/>
              </a:rPr>
              <a:t> </a:t>
            </a:r>
            <a:r>
              <a:rPr lang="en-US" sz="800" dirty="0" err="1">
                <a:latin typeface="HelveticaNeueLTStd-Cn"/>
              </a:rPr>
              <a:t>Snively</a:t>
            </a:r>
            <a:endParaRPr lang="en-US" dirty="0"/>
          </a:p>
        </p:txBody>
      </p:sp>
    </p:spTree>
    <p:extLst>
      <p:ext uri="{BB962C8B-B14F-4D97-AF65-F5344CB8AC3E}">
        <p14:creationId xmlns:p14="http://schemas.microsoft.com/office/powerpoint/2010/main" val="1766755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lstStyle/>
          <a:p>
            <a:r>
              <a:rPr lang="en-US" dirty="0"/>
              <a:t>Designing Experiments: Comparison</a:t>
            </a:r>
          </a:p>
        </p:txBody>
      </p:sp>
      <p:sp>
        <p:nvSpPr>
          <p:cNvPr id="7" name="Rectangle 6">
            <a:extLst>
              <a:ext uri="{FF2B5EF4-FFF2-40B4-BE49-F238E27FC236}">
                <a16:creationId xmlns:a16="http://schemas.microsoft.com/office/drawing/2014/main" id="{2E174AFB-9787-4A90-BB2D-898BDFDB7FA3}"/>
              </a:ext>
            </a:extLst>
          </p:cNvPr>
          <p:cNvSpPr/>
          <p:nvPr/>
        </p:nvSpPr>
        <p:spPr>
          <a:xfrm>
            <a:off x="628649" y="1401963"/>
            <a:ext cx="6034088" cy="1015663"/>
          </a:xfrm>
          <a:prstGeom prst="rect">
            <a:avLst/>
          </a:prstGeom>
        </p:spPr>
        <p:txBody>
          <a:bodyPr wrap="square">
            <a:spAutoFit/>
          </a:bodyPr>
          <a:lstStyle/>
          <a:p>
            <a:r>
              <a:rPr lang="en-US" altLang="en-US" sz="2000" dirty="0">
                <a:solidFill>
                  <a:srgbClr val="000000"/>
                </a:solidFill>
                <a:ea typeface="ＭＳ Ｐゴシック" panose="020B0600070205080204" pitchFamily="34" charset="-128"/>
              </a:rPr>
              <a:t>Good designs are essential for effective experiments, just as they are for sampling. To see why, let’s start with an example of a bad experimental design.</a:t>
            </a:r>
          </a:p>
        </p:txBody>
      </p:sp>
      <p:sp>
        <p:nvSpPr>
          <p:cNvPr id="5" name="Rectangle 4">
            <a:extLst>
              <a:ext uri="{FF2B5EF4-FFF2-40B4-BE49-F238E27FC236}">
                <a16:creationId xmlns:a16="http://schemas.microsoft.com/office/drawing/2014/main" id="{89192280-9BD8-4DEC-B34F-C5CB67E91099}"/>
              </a:ext>
            </a:extLst>
          </p:cNvPr>
          <p:cNvSpPr>
            <a:spLocks noChangeArrowheads="1"/>
          </p:cNvSpPr>
          <p:nvPr/>
        </p:nvSpPr>
        <p:spPr bwMode="auto">
          <a:xfrm>
            <a:off x="628649" y="2739726"/>
            <a:ext cx="2071687" cy="660400"/>
          </a:xfrm>
          <a:prstGeom prst="rect">
            <a:avLst/>
          </a:prstGeom>
          <a:gradFill rotWithShape="1">
            <a:gsLst>
              <a:gs pos="0">
                <a:srgbClr val="98D0FF"/>
              </a:gs>
              <a:gs pos="100000">
                <a:srgbClr val="519EE2"/>
              </a:gs>
            </a:gsLst>
            <a:lin ang="5400000"/>
          </a:gradFill>
          <a:ln w="9525">
            <a:solidFill>
              <a:srgbClr val="5D9ACF"/>
            </a:solidFill>
            <a:miter lim="800000"/>
            <a:headEnd/>
            <a:tailEnd/>
          </a:ln>
          <a:effectLst>
            <a:outerShdw blurRad="40000" dist="23000" dir="5400000" rotWithShape="0">
              <a:srgbClr val="808080">
                <a:alpha val="34999"/>
              </a:srgbClr>
            </a:outerShdw>
          </a:effectLst>
        </p:spPr>
        <p:txBody>
          <a:bodyPr anchor="ctr"/>
          <a:lstStyle/>
          <a:p>
            <a:pPr algn="ctr">
              <a:defRPr/>
            </a:pPr>
            <a:r>
              <a:rPr lang="en-US" b="1" dirty="0">
                <a:solidFill>
                  <a:srgbClr val="000000"/>
                </a:solidFill>
                <a:latin typeface="+mn-lt"/>
                <a:ea typeface="+mn-ea"/>
              </a:rPr>
              <a:t>Experimental Units</a:t>
            </a:r>
          </a:p>
        </p:txBody>
      </p:sp>
      <p:sp>
        <p:nvSpPr>
          <p:cNvPr id="6" name="Striped Right Arrow 5">
            <a:extLst>
              <a:ext uri="{FF2B5EF4-FFF2-40B4-BE49-F238E27FC236}">
                <a16:creationId xmlns:a16="http://schemas.microsoft.com/office/drawing/2014/main" id="{2E077D32-793E-4204-AD7F-50946E8089BA}"/>
              </a:ext>
            </a:extLst>
          </p:cNvPr>
          <p:cNvSpPr>
            <a:spLocks/>
          </p:cNvSpPr>
          <p:nvPr/>
        </p:nvSpPr>
        <p:spPr bwMode="auto">
          <a:xfrm>
            <a:off x="2763836" y="2841326"/>
            <a:ext cx="1143000" cy="444500"/>
          </a:xfrm>
          <a:custGeom>
            <a:avLst/>
            <a:gdLst>
              <a:gd name="T0" fmla="*/ 0 w 1143000"/>
              <a:gd name="T1" fmla="*/ 111125 h 444500"/>
              <a:gd name="T2" fmla="*/ 13891 w 1143000"/>
              <a:gd name="T3" fmla="*/ 111125 h 444500"/>
              <a:gd name="T4" fmla="*/ 13891 w 1143000"/>
              <a:gd name="T5" fmla="*/ 333375 h 444500"/>
              <a:gd name="T6" fmla="*/ 0 w 1143000"/>
              <a:gd name="T7" fmla="*/ 333375 h 444500"/>
              <a:gd name="T8" fmla="*/ 0 w 1143000"/>
              <a:gd name="T9" fmla="*/ 111125 h 444500"/>
              <a:gd name="T10" fmla="*/ 27781 w 1143000"/>
              <a:gd name="T11" fmla="*/ 111125 h 444500"/>
              <a:gd name="T12" fmla="*/ 55563 w 1143000"/>
              <a:gd name="T13" fmla="*/ 111125 h 444500"/>
              <a:gd name="T14" fmla="*/ 55563 w 1143000"/>
              <a:gd name="T15" fmla="*/ 333375 h 444500"/>
              <a:gd name="T16" fmla="*/ 27781 w 1143000"/>
              <a:gd name="T17" fmla="*/ 333375 h 444500"/>
              <a:gd name="T18" fmla="*/ 27781 w 1143000"/>
              <a:gd name="T19" fmla="*/ 111125 h 444500"/>
              <a:gd name="T20" fmla="*/ 69453 w 1143000"/>
              <a:gd name="T21" fmla="*/ 111125 h 444500"/>
              <a:gd name="T22" fmla="*/ 920750 w 1143000"/>
              <a:gd name="T23" fmla="*/ 111125 h 444500"/>
              <a:gd name="T24" fmla="*/ 920750 w 1143000"/>
              <a:gd name="T25" fmla="*/ 0 h 444500"/>
              <a:gd name="T26" fmla="*/ 1143000 w 1143000"/>
              <a:gd name="T27" fmla="*/ 222250 h 444500"/>
              <a:gd name="T28" fmla="*/ 920750 w 1143000"/>
              <a:gd name="T29" fmla="*/ 444500 h 444500"/>
              <a:gd name="T30" fmla="*/ 920750 w 1143000"/>
              <a:gd name="T31" fmla="*/ 333375 h 444500"/>
              <a:gd name="T32" fmla="*/ 69453 w 1143000"/>
              <a:gd name="T33" fmla="*/ 333375 h 444500"/>
              <a:gd name="T34" fmla="*/ 69453 w 1143000"/>
              <a:gd name="T35" fmla="*/ 111125 h 4445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143000" h="444500">
                <a:moveTo>
                  <a:pt x="0" y="111125"/>
                </a:moveTo>
                <a:lnTo>
                  <a:pt x="13891" y="111125"/>
                </a:lnTo>
                <a:lnTo>
                  <a:pt x="13891" y="333375"/>
                </a:lnTo>
                <a:lnTo>
                  <a:pt x="0" y="333375"/>
                </a:lnTo>
                <a:lnTo>
                  <a:pt x="0" y="111125"/>
                </a:lnTo>
                <a:close/>
                <a:moveTo>
                  <a:pt x="27781" y="111125"/>
                </a:moveTo>
                <a:lnTo>
                  <a:pt x="55563" y="111125"/>
                </a:lnTo>
                <a:lnTo>
                  <a:pt x="55563" y="333375"/>
                </a:lnTo>
                <a:lnTo>
                  <a:pt x="27781" y="333375"/>
                </a:lnTo>
                <a:lnTo>
                  <a:pt x="27781" y="111125"/>
                </a:lnTo>
                <a:close/>
                <a:moveTo>
                  <a:pt x="69453" y="111125"/>
                </a:moveTo>
                <a:lnTo>
                  <a:pt x="920750" y="111125"/>
                </a:lnTo>
                <a:lnTo>
                  <a:pt x="920750" y="0"/>
                </a:lnTo>
                <a:lnTo>
                  <a:pt x="1143000" y="222250"/>
                </a:lnTo>
                <a:lnTo>
                  <a:pt x="920750" y="444500"/>
                </a:lnTo>
                <a:lnTo>
                  <a:pt x="920750" y="333375"/>
                </a:lnTo>
                <a:lnTo>
                  <a:pt x="69453" y="333375"/>
                </a:lnTo>
                <a:lnTo>
                  <a:pt x="69453" y="111125"/>
                </a:lnTo>
                <a:close/>
              </a:path>
            </a:pathLst>
          </a:custGeom>
          <a:gradFill rotWithShape="1">
            <a:gsLst>
              <a:gs pos="0">
                <a:srgbClr val="A6EAF9"/>
              </a:gs>
              <a:gs pos="100000">
                <a:srgbClr val="4DABBB"/>
              </a:gs>
            </a:gsLst>
            <a:lin ang="5400000"/>
          </a:gradFill>
          <a:ln w="9525" cap="flat" cmpd="sng">
            <a:solidFill>
              <a:srgbClr val="56A0AC"/>
            </a:solidFill>
            <a:prstDash val="solid"/>
            <a:round/>
            <a:headEnd/>
            <a:tailEnd/>
          </a:ln>
          <a:effectLst>
            <a:outerShdw blurRad="40000" dist="23000" dir="5400000" rotWithShape="0">
              <a:srgbClr val="000000">
                <a:alpha val="34999"/>
              </a:srgbClr>
            </a:outerShdw>
          </a:effectLst>
        </p:spPr>
        <p:txBody>
          <a:bodyPr anchor="ctr"/>
          <a:lstStyle/>
          <a:p>
            <a:endParaRPr lang="en-US"/>
          </a:p>
        </p:txBody>
      </p:sp>
      <p:sp>
        <p:nvSpPr>
          <p:cNvPr id="9" name="Striped Right Arrow 7">
            <a:extLst>
              <a:ext uri="{FF2B5EF4-FFF2-40B4-BE49-F238E27FC236}">
                <a16:creationId xmlns:a16="http://schemas.microsoft.com/office/drawing/2014/main" id="{3FC8A622-799B-4F8A-BEA5-BA164E9D7A5E}"/>
              </a:ext>
            </a:extLst>
          </p:cNvPr>
          <p:cNvSpPr>
            <a:spLocks/>
          </p:cNvSpPr>
          <p:nvPr/>
        </p:nvSpPr>
        <p:spPr bwMode="auto">
          <a:xfrm>
            <a:off x="5519736" y="2841326"/>
            <a:ext cx="1143000" cy="444500"/>
          </a:xfrm>
          <a:custGeom>
            <a:avLst/>
            <a:gdLst>
              <a:gd name="T0" fmla="*/ 0 w 1143000"/>
              <a:gd name="T1" fmla="*/ 111125 h 444500"/>
              <a:gd name="T2" fmla="*/ 13891 w 1143000"/>
              <a:gd name="T3" fmla="*/ 111125 h 444500"/>
              <a:gd name="T4" fmla="*/ 13891 w 1143000"/>
              <a:gd name="T5" fmla="*/ 333375 h 444500"/>
              <a:gd name="T6" fmla="*/ 0 w 1143000"/>
              <a:gd name="T7" fmla="*/ 333375 h 444500"/>
              <a:gd name="T8" fmla="*/ 0 w 1143000"/>
              <a:gd name="T9" fmla="*/ 111125 h 444500"/>
              <a:gd name="T10" fmla="*/ 27781 w 1143000"/>
              <a:gd name="T11" fmla="*/ 111125 h 444500"/>
              <a:gd name="T12" fmla="*/ 55563 w 1143000"/>
              <a:gd name="T13" fmla="*/ 111125 h 444500"/>
              <a:gd name="T14" fmla="*/ 55563 w 1143000"/>
              <a:gd name="T15" fmla="*/ 333375 h 444500"/>
              <a:gd name="T16" fmla="*/ 27781 w 1143000"/>
              <a:gd name="T17" fmla="*/ 333375 h 444500"/>
              <a:gd name="T18" fmla="*/ 27781 w 1143000"/>
              <a:gd name="T19" fmla="*/ 111125 h 444500"/>
              <a:gd name="T20" fmla="*/ 69453 w 1143000"/>
              <a:gd name="T21" fmla="*/ 111125 h 444500"/>
              <a:gd name="T22" fmla="*/ 920750 w 1143000"/>
              <a:gd name="T23" fmla="*/ 111125 h 444500"/>
              <a:gd name="T24" fmla="*/ 920750 w 1143000"/>
              <a:gd name="T25" fmla="*/ 0 h 444500"/>
              <a:gd name="T26" fmla="*/ 1143000 w 1143000"/>
              <a:gd name="T27" fmla="*/ 222250 h 444500"/>
              <a:gd name="T28" fmla="*/ 920750 w 1143000"/>
              <a:gd name="T29" fmla="*/ 444500 h 444500"/>
              <a:gd name="T30" fmla="*/ 920750 w 1143000"/>
              <a:gd name="T31" fmla="*/ 333375 h 444500"/>
              <a:gd name="T32" fmla="*/ 69453 w 1143000"/>
              <a:gd name="T33" fmla="*/ 333375 h 444500"/>
              <a:gd name="T34" fmla="*/ 69453 w 1143000"/>
              <a:gd name="T35" fmla="*/ 111125 h 4445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143000" h="444500">
                <a:moveTo>
                  <a:pt x="0" y="111125"/>
                </a:moveTo>
                <a:lnTo>
                  <a:pt x="13891" y="111125"/>
                </a:lnTo>
                <a:lnTo>
                  <a:pt x="13891" y="333375"/>
                </a:lnTo>
                <a:lnTo>
                  <a:pt x="0" y="333375"/>
                </a:lnTo>
                <a:lnTo>
                  <a:pt x="0" y="111125"/>
                </a:lnTo>
                <a:close/>
                <a:moveTo>
                  <a:pt x="27781" y="111125"/>
                </a:moveTo>
                <a:lnTo>
                  <a:pt x="55563" y="111125"/>
                </a:lnTo>
                <a:lnTo>
                  <a:pt x="55563" y="333375"/>
                </a:lnTo>
                <a:lnTo>
                  <a:pt x="27781" y="333375"/>
                </a:lnTo>
                <a:lnTo>
                  <a:pt x="27781" y="111125"/>
                </a:lnTo>
                <a:close/>
                <a:moveTo>
                  <a:pt x="69453" y="111125"/>
                </a:moveTo>
                <a:lnTo>
                  <a:pt x="920750" y="111125"/>
                </a:lnTo>
                <a:lnTo>
                  <a:pt x="920750" y="0"/>
                </a:lnTo>
                <a:lnTo>
                  <a:pt x="1143000" y="222250"/>
                </a:lnTo>
                <a:lnTo>
                  <a:pt x="920750" y="444500"/>
                </a:lnTo>
                <a:lnTo>
                  <a:pt x="920750" y="333375"/>
                </a:lnTo>
                <a:lnTo>
                  <a:pt x="69453" y="333375"/>
                </a:lnTo>
                <a:lnTo>
                  <a:pt x="69453" y="111125"/>
                </a:lnTo>
                <a:close/>
              </a:path>
            </a:pathLst>
          </a:custGeom>
          <a:gradFill rotWithShape="1">
            <a:gsLst>
              <a:gs pos="0">
                <a:srgbClr val="A6EAF9"/>
              </a:gs>
              <a:gs pos="100000">
                <a:srgbClr val="4DABBB"/>
              </a:gs>
            </a:gsLst>
            <a:lin ang="5400000"/>
          </a:gradFill>
          <a:ln w="9525" cap="flat" cmpd="sng">
            <a:solidFill>
              <a:srgbClr val="56A0AC"/>
            </a:solidFill>
            <a:prstDash val="solid"/>
            <a:round/>
            <a:headEnd/>
            <a:tailEnd/>
          </a:ln>
          <a:effectLst>
            <a:outerShdw blurRad="40000" dist="23000" dir="5400000" rotWithShape="0">
              <a:srgbClr val="000000">
                <a:alpha val="34999"/>
              </a:srgbClr>
            </a:outerShdw>
          </a:effectLst>
        </p:spPr>
        <p:txBody>
          <a:bodyPr anchor="ctr"/>
          <a:lstStyle/>
          <a:p>
            <a:endParaRPr lang="en-US"/>
          </a:p>
        </p:txBody>
      </p:sp>
      <p:sp>
        <p:nvSpPr>
          <p:cNvPr id="10" name="Rectangle 9">
            <a:extLst>
              <a:ext uri="{FF2B5EF4-FFF2-40B4-BE49-F238E27FC236}">
                <a16:creationId xmlns:a16="http://schemas.microsoft.com/office/drawing/2014/main" id="{A50C049F-2D47-408C-8169-7BEB1D4EEF08}"/>
              </a:ext>
            </a:extLst>
          </p:cNvPr>
          <p:cNvSpPr/>
          <p:nvPr/>
        </p:nvSpPr>
        <p:spPr>
          <a:xfrm>
            <a:off x="3970336" y="2739726"/>
            <a:ext cx="1435100" cy="660400"/>
          </a:xfrm>
          <a:prstGeom prst="rect">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r>
              <a:rPr lang="en-US" b="1" dirty="0">
                <a:solidFill>
                  <a:srgbClr val="000000"/>
                </a:solidFill>
              </a:rPr>
              <a:t>Treatment</a:t>
            </a:r>
          </a:p>
        </p:txBody>
      </p:sp>
      <p:sp>
        <p:nvSpPr>
          <p:cNvPr id="11" name="Rectangle 10">
            <a:extLst>
              <a:ext uri="{FF2B5EF4-FFF2-40B4-BE49-F238E27FC236}">
                <a16:creationId xmlns:a16="http://schemas.microsoft.com/office/drawing/2014/main" id="{2BB1F7C0-5189-46FE-8A6A-C44C3AA7EC4F}"/>
              </a:ext>
            </a:extLst>
          </p:cNvPr>
          <p:cNvSpPr/>
          <p:nvPr/>
        </p:nvSpPr>
        <p:spPr>
          <a:xfrm>
            <a:off x="6823074" y="2739726"/>
            <a:ext cx="1630362" cy="660400"/>
          </a:xfrm>
          <a:prstGeom prst="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b="1" dirty="0">
                <a:solidFill>
                  <a:srgbClr val="000000"/>
                </a:solidFill>
              </a:rPr>
              <a:t>Measure Response</a:t>
            </a:r>
          </a:p>
        </p:txBody>
      </p:sp>
      <p:sp>
        <p:nvSpPr>
          <p:cNvPr id="3" name="Rectangle 2">
            <a:extLst>
              <a:ext uri="{FF2B5EF4-FFF2-40B4-BE49-F238E27FC236}">
                <a16:creationId xmlns:a16="http://schemas.microsoft.com/office/drawing/2014/main" id="{684E1A75-6A5D-46F8-9620-F8EE90C9FD3B}"/>
              </a:ext>
            </a:extLst>
          </p:cNvPr>
          <p:cNvSpPr/>
          <p:nvPr/>
        </p:nvSpPr>
        <p:spPr>
          <a:xfrm>
            <a:off x="1048137" y="3707297"/>
            <a:ext cx="3719155" cy="1323439"/>
          </a:xfrm>
          <a:prstGeom prst="rect">
            <a:avLst/>
          </a:prstGeom>
        </p:spPr>
        <p:txBody>
          <a:bodyPr wrap="square">
            <a:spAutoFit/>
          </a:bodyPr>
          <a:lstStyle/>
          <a:p>
            <a:r>
              <a:rPr lang="en-US" sz="2000" dirty="0"/>
              <a:t>In this design, there are many other variables (besides the treatment) that are potentially confounded with taking caffeine.</a:t>
            </a:r>
          </a:p>
        </p:txBody>
      </p:sp>
      <p:sp>
        <p:nvSpPr>
          <p:cNvPr id="4" name="Rectangle 3">
            <a:extLst>
              <a:ext uri="{FF2B5EF4-FFF2-40B4-BE49-F238E27FC236}">
                <a16:creationId xmlns:a16="http://schemas.microsoft.com/office/drawing/2014/main" id="{782DEC75-3474-437F-BB7D-C871A771835E}"/>
              </a:ext>
            </a:extLst>
          </p:cNvPr>
          <p:cNvSpPr/>
          <p:nvPr/>
        </p:nvSpPr>
        <p:spPr>
          <a:xfrm>
            <a:off x="4053858" y="5059989"/>
            <a:ext cx="4074755" cy="1015663"/>
          </a:xfrm>
          <a:prstGeom prst="rect">
            <a:avLst/>
          </a:prstGeom>
        </p:spPr>
        <p:txBody>
          <a:bodyPr wrap="square">
            <a:spAutoFit/>
          </a:bodyPr>
          <a:lstStyle/>
          <a:p>
            <a:r>
              <a:rPr lang="en-US" sz="2000" dirty="0"/>
              <a:t>The remedy for potential confounding is to do a comparative experiment with two or more groups.</a:t>
            </a:r>
          </a:p>
        </p:txBody>
      </p:sp>
    </p:spTree>
    <p:extLst>
      <p:ext uri="{BB962C8B-B14F-4D97-AF65-F5344CB8AC3E}">
        <p14:creationId xmlns:p14="http://schemas.microsoft.com/office/powerpoint/2010/main" val="2687517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fade">
                                      <p:cBhvr>
                                        <p:cTn id="28" dur="500"/>
                                        <p:tgtEl>
                                          <p:spTgt spid="3">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animBg="1"/>
      <p:bldP spid="11" grpId="0" animBg="1"/>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lstStyle/>
          <a:p>
            <a:r>
              <a:rPr lang="en-US" dirty="0"/>
              <a:t>Designing Experiments: Comparison</a:t>
            </a:r>
          </a:p>
        </p:txBody>
      </p:sp>
      <p:sp>
        <p:nvSpPr>
          <p:cNvPr id="12" name="TextBox 11">
            <a:extLst>
              <a:ext uri="{FF2B5EF4-FFF2-40B4-BE49-F238E27FC236}">
                <a16:creationId xmlns:a16="http://schemas.microsoft.com/office/drawing/2014/main" id="{916BEDCB-E6FB-4DB6-817C-4AF771D1D4B2}"/>
              </a:ext>
            </a:extLst>
          </p:cNvPr>
          <p:cNvSpPr txBox="1">
            <a:spLocks noChangeArrowheads="1"/>
          </p:cNvSpPr>
          <p:nvPr/>
        </p:nvSpPr>
        <p:spPr bwMode="auto">
          <a:xfrm>
            <a:off x="1292883" y="1375112"/>
            <a:ext cx="6160339" cy="1631216"/>
          </a:xfrm>
          <a:prstGeom prst="rect">
            <a:avLst/>
          </a:prstGeom>
          <a:solidFill>
            <a:schemeClr val="accent6">
              <a:lumMod val="20000"/>
              <a:lumOff val="80000"/>
            </a:schemeClr>
          </a:solidFill>
          <a:ln>
            <a:headEnd/>
            <a:tailEnd/>
          </a:ln>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dirty="0">
                <a:latin typeface="+mn-lt"/>
              </a:rPr>
              <a:t>In an experiment, a </a:t>
            </a:r>
            <a:r>
              <a:rPr lang="en-US" sz="2000" b="1" dirty="0">
                <a:latin typeface="+mn-lt"/>
              </a:rPr>
              <a:t>control group </a:t>
            </a:r>
            <a:r>
              <a:rPr lang="en-US" sz="2000" dirty="0">
                <a:latin typeface="+mn-lt"/>
              </a:rPr>
              <a:t>is used to provide a baseline for comparing the effects of other treatments. Depending on the purpose of the experiment, a control group may be given an inactive treatment (</a:t>
            </a:r>
            <a:r>
              <a:rPr lang="en-US" sz="2000" b="1" dirty="0">
                <a:latin typeface="+mn-lt"/>
              </a:rPr>
              <a:t>placebo</a:t>
            </a:r>
            <a:r>
              <a:rPr lang="en-US" sz="2000" dirty="0">
                <a:latin typeface="+mn-lt"/>
              </a:rPr>
              <a:t>), an active treatment, or no treatment at all.</a:t>
            </a:r>
          </a:p>
        </p:txBody>
      </p:sp>
      <p:pic>
        <p:nvPicPr>
          <p:cNvPr id="8" name="Picture 7">
            <a:extLst>
              <a:ext uri="{FF2B5EF4-FFF2-40B4-BE49-F238E27FC236}">
                <a16:creationId xmlns:a16="http://schemas.microsoft.com/office/drawing/2014/main" id="{7853F715-0720-478E-B835-DC95436A5773}"/>
              </a:ext>
            </a:extLst>
          </p:cNvPr>
          <p:cNvPicPr>
            <a:picLocks noChangeAspect="1"/>
          </p:cNvPicPr>
          <p:nvPr/>
        </p:nvPicPr>
        <p:blipFill>
          <a:blip r:embed="rId2"/>
          <a:stretch>
            <a:fillRect/>
          </a:stretch>
        </p:blipFill>
        <p:spPr>
          <a:xfrm>
            <a:off x="5275592" y="3122762"/>
            <a:ext cx="2938935" cy="297867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3" name="Rectangle 12">
            <a:extLst>
              <a:ext uri="{FF2B5EF4-FFF2-40B4-BE49-F238E27FC236}">
                <a16:creationId xmlns:a16="http://schemas.microsoft.com/office/drawing/2014/main" id="{652C287C-E4C1-44EE-8490-8F4AFE2DC231}"/>
              </a:ext>
            </a:extLst>
          </p:cNvPr>
          <p:cNvSpPr/>
          <p:nvPr/>
        </p:nvSpPr>
        <p:spPr>
          <a:xfrm rot="15802535">
            <a:off x="4371678" y="5367480"/>
            <a:ext cx="1484702" cy="215444"/>
          </a:xfrm>
          <a:prstGeom prst="rect">
            <a:avLst/>
          </a:prstGeom>
        </p:spPr>
        <p:txBody>
          <a:bodyPr wrap="none">
            <a:spAutoFit/>
          </a:bodyPr>
          <a:lstStyle/>
          <a:p>
            <a:r>
              <a:rPr lang="en-US" sz="800" dirty="0">
                <a:latin typeface="HelveticaNeueLTStd-Cn"/>
              </a:rPr>
              <a:t>Eric O’Connell/Getty Images</a:t>
            </a:r>
            <a:endParaRPr lang="en-US" dirty="0"/>
          </a:p>
        </p:txBody>
      </p:sp>
    </p:spTree>
    <p:extLst>
      <p:ext uri="{BB962C8B-B14F-4D97-AF65-F5344CB8AC3E}">
        <p14:creationId xmlns:p14="http://schemas.microsoft.com/office/powerpoint/2010/main" val="1308652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A4F2C2-D8C9-C05D-74B4-3C91D11DBE58}"/>
              </a:ext>
            </a:extLst>
          </p:cNvPr>
          <p:cNvPicPr>
            <a:picLocks noChangeAspect="1"/>
          </p:cNvPicPr>
          <p:nvPr/>
        </p:nvPicPr>
        <p:blipFill>
          <a:blip r:embed="rId2"/>
          <a:stretch>
            <a:fillRect/>
          </a:stretch>
        </p:blipFill>
        <p:spPr>
          <a:xfrm>
            <a:off x="0" y="89344"/>
            <a:ext cx="9241690" cy="1739456"/>
          </a:xfrm>
          <a:prstGeom prst="rect">
            <a:avLst/>
          </a:prstGeom>
        </p:spPr>
      </p:pic>
      <p:pic>
        <p:nvPicPr>
          <p:cNvPr id="5" name="Picture 4">
            <a:extLst>
              <a:ext uri="{FF2B5EF4-FFF2-40B4-BE49-F238E27FC236}">
                <a16:creationId xmlns:a16="http://schemas.microsoft.com/office/drawing/2014/main" id="{E9EA80B5-7D06-19C4-7D06-FB63087D3132}"/>
              </a:ext>
            </a:extLst>
          </p:cNvPr>
          <p:cNvPicPr>
            <a:picLocks noChangeAspect="1"/>
          </p:cNvPicPr>
          <p:nvPr/>
        </p:nvPicPr>
        <p:blipFill>
          <a:blip r:embed="rId3"/>
          <a:stretch>
            <a:fillRect/>
          </a:stretch>
        </p:blipFill>
        <p:spPr>
          <a:xfrm>
            <a:off x="340423" y="1957006"/>
            <a:ext cx="8694368" cy="969074"/>
          </a:xfrm>
          <a:prstGeom prst="rect">
            <a:avLst/>
          </a:prstGeom>
        </p:spPr>
      </p:pic>
      <p:pic>
        <p:nvPicPr>
          <p:cNvPr id="7" name="Picture 6">
            <a:extLst>
              <a:ext uri="{FF2B5EF4-FFF2-40B4-BE49-F238E27FC236}">
                <a16:creationId xmlns:a16="http://schemas.microsoft.com/office/drawing/2014/main" id="{2D71993F-3058-19DA-97D2-72480F24819B}"/>
              </a:ext>
            </a:extLst>
          </p:cNvPr>
          <p:cNvPicPr>
            <a:picLocks noChangeAspect="1"/>
          </p:cNvPicPr>
          <p:nvPr/>
        </p:nvPicPr>
        <p:blipFill>
          <a:blip r:embed="rId4"/>
          <a:stretch>
            <a:fillRect/>
          </a:stretch>
        </p:blipFill>
        <p:spPr>
          <a:xfrm>
            <a:off x="0" y="3054286"/>
            <a:ext cx="9144000" cy="1415761"/>
          </a:xfrm>
          <a:prstGeom prst="rect">
            <a:avLst/>
          </a:prstGeom>
        </p:spPr>
      </p:pic>
      <p:pic>
        <p:nvPicPr>
          <p:cNvPr id="9" name="Picture 8">
            <a:extLst>
              <a:ext uri="{FF2B5EF4-FFF2-40B4-BE49-F238E27FC236}">
                <a16:creationId xmlns:a16="http://schemas.microsoft.com/office/drawing/2014/main" id="{1E0B2512-7C32-FA3C-14E8-06336A6F9BAB}"/>
              </a:ext>
            </a:extLst>
          </p:cNvPr>
          <p:cNvPicPr>
            <a:picLocks noChangeAspect="1"/>
          </p:cNvPicPr>
          <p:nvPr/>
        </p:nvPicPr>
        <p:blipFill>
          <a:blip r:embed="rId5"/>
          <a:stretch>
            <a:fillRect/>
          </a:stretch>
        </p:blipFill>
        <p:spPr>
          <a:xfrm>
            <a:off x="65722" y="4629305"/>
            <a:ext cx="9144000" cy="1703686"/>
          </a:xfrm>
          <a:prstGeom prst="rect">
            <a:avLst/>
          </a:prstGeom>
        </p:spPr>
      </p:pic>
    </p:spTree>
    <p:extLst>
      <p:ext uri="{BB962C8B-B14F-4D97-AF65-F5344CB8AC3E}">
        <p14:creationId xmlns:p14="http://schemas.microsoft.com/office/powerpoint/2010/main" val="37666354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lstStyle/>
          <a:p>
            <a:r>
              <a:rPr lang="en-US" dirty="0"/>
              <a:t>Designing Experiments: Comparison</a:t>
            </a:r>
          </a:p>
        </p:txBody>
      </p:sp>
      <p:sp>
        <p:nvSpPr>
          <p:cNvPr id="3" name="Rectangle 2">
            <a:extLst>
              <a:ext uri="{FF2B5EF4-FFF2-40B4-BE49-F238E27FC236}">
                <a16:creationId xmlns:a16="http://schemas.microsoft.com/office/drawing/2014/main" id="{684E1A75-6A5D-46F8-9620-F8EE90C9FD3B}"/>
              </a:ext>
            </a:extLst>
          </p:cNvPr>
          <p:cNvSpPr/>
          <p:nvPr/>
        </p:nvSpPr>
        <p:spPr>
          <a:xfrm>
            <a:off x="4174599" y="3189953"/>
            <a:ext cx="3719155" cy="1323439"/>
          </a:xfrm>
          <a:prstGeom prst="rect">
            <a:avLst/>
          </a:prstGeom>
        </p:spPr>
        <p:txBody>
          <a:bodyPr wrap="square">
            <a:spAutoFit/>
          </a:bodyPr>
          <a:lstStyle/>
          <a:p>
            <a:r>
              <a:rPr lang="en-US" sz="2000" dirty="0"/>
              <a:t>In all other aspects, the treatment groups should be treated exactly the same so that the only difference is the treatments.</a:t>
            </a:r>
          </a:p>
        </p:txBody>
      </p:sp>
      <p:sp>
        <p:nvSpPr>
          <p:cNvPr id="4" name="Rectangle 3">
            <a:extLst>
              <a:ext uri="{FF2B5EF4-FFF2-40B4-BE49-F238E27FC236}">
                <a16:creationId xmlns:a16="http://schemas.microsoft.com/office/drawing/2014/main" id="{782DEC75-3474-437F-BB7D-C871A771835E}"/>
              </a:ext>
            </a:extLst>
          </p:cNvPr>
          <p:cNvSpPr/>
          <p:nvPr/>
        </p:nvSpPr>
        <p:spPr>
          <a:xfrm>
            <a:off x="1292883" y="4513392"/>
            <a:ext cx="3545457" cy="1631216"/>
          </a:xfrm>
          <a:prstGeom prst="rect">
            <a:avLst/>
          </a:prstGeom>
        </p:spPr>
        <p:txBody>
          <a:bodyPr wrap="square">
            <a:spAutoFit/>
          </a:bodyPr>
          <a:lstStyle/>
          <a:p>
            <a:r>
              <a:rPr lang="en-US" sz="2000" dirty="0"/>
              <a:t>This way, if there is convincing evidence of a difference in the average response, we can safely conclude it was caused by the treatments.</a:t>
            </a:r>
          </a:p>
        </p:txBody>
      </p:sp>
      <p:sp>
        <p:nvSpPr>
          <p:cNvPr id="12" name="TextBox 11">
            <a:extLst>
              <a:ext uri="{FF2B5EF4-FFF2-40B4-BE49-F238E27FC236}">
                <a16:creationId xmlns:a16="http://schemas.microsoft.com/office/drawing/2014/main" id="{916BEDCB-E6FB-4DB6-817C-4AF771D1D4B2}"/>
              </a:ext>
            </a:extLst>
          </p:cNvPr>
          <p:cNvSpPr txBox="1">
            <a:spLocks noChangeArrowheads="1"/>
          </p:cNvSpPr>
          <p:nvPr/>
        </p:nvSpPr>
        <p:spPr bwMode="auto">
          <a:xfrm>
            <a:off x="1292883" y="1375112"/>
            <a:ext cx="6160339" cy="1631216"/>
          </a:xfrm>
          <a:prstGeom prst="rect">
            <a:avLst/>
          </a:prstGeom>
          <a:solidFill>
            <a:schemeClr val="accent6">
              <a:lumMod val="20000"/>
              <a:lumOff val="80000"/>
            </a:schemeClr>
          </a:solidFill>
          <a:ln>
            <a:headEnd/>
            <a:tailEnd/>
          </a:ln>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dirty="0">
                <a:latin typeface="+mn-lt"/>
              </a:rPr>
              <a:t>In an experiment, a </a:t>
            </a:r>
            <a:r>
              <a:rPr lang="en-US" sz="2000" b="1" dirty="0">
                <a:latin typeface="+mn-lt"/>
              </a:rPr>
              <a:t>control group </a:t>
            </a:r>
            <a:r>
              <a:rPr lang="en-US" sz="2000" dirty="0">
                <a:latin typeface="+mn-lt"/>
              </a:rPr>
              <a:t>is used to provide a baseline for comparing the effects of other treatments. Depending on the purpose of the experiment, a control group may be given an inactive treatment (</a:t>
            </a:r>
            <a:r>
              <a:rPr lang="en-US" sz="2000" b="1" dirty="0">
                <a:latin typeface="+mn-lt"/>
              </a:rPr>
              <a:t>placebo</a:t>
            </a:r>
            <a:r>
              <a:rPr lang="en-US" sz="2000" dirty="0">
                <a:latin typeface="+mn-lt"/>
              </a:rPr>
              <a:t>), an active treatment, or no treatment at all.</a:t>
            </a:r>
          </a:p>
        </p:txBody>
      </p:sp>
    </p:spTree>
    <p:extLst>
      <p:ext uri="{BB962C8B-B14F-4D97-AF65-F5344CB8AC3E}">
        <p14:creationId xmlns:p14="http://schemas.microsoft.com/office/powerpoint/2010/main" val="244892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dirty="0"/>
              <a:t>Designing Experiments: </a:t>
            </a:r>
            <a:br>
              <a:rPr lang="en-US" dirty="0"/>
            </a:br>
            <a:r>
              <a:rPr lang="en-US" dirty="0"/>
              <a:t>Blinding and the Placebo Effect</a:t>
            </a:r>
          </a:p>
        </p:txBody>
      </p:sp>
      <p:sp>
        <p:nvSpPr>
          <p:cNvPr id="8" name="TextBox 7">
            <a:extLst>
              <a:ext uri="{FF2B5EF4-FFF2-40B4-BE49-F238E27FC236}">
                <a16:creationId xmlns:a16="http://schemas.microsoft.com/office/drawing/2014/main" id="{79F87275-E5BF-4AA3-857F-AA8F8DF8A3F7}"/>
              </a:ext>
            </a:extLst>
          </p:cNvPr>
          <p:cNvSpPr txBox="1">
            <a:spLocks noChangeArrowheads="1"/>
          </p:cNvSpPr>
          <p:nvPr/>
        </p:nvSpPr>
        <p:spPr bwMode="auto">
          <a:xfrm>
            <a:off x="854015" y="1369315"/>
            <a:ext cx="4435056" cy="1323439"/>
          </a:xfrm>
          <a:prstGeom prst="rect">
            <a:avLst/>
          </a:prstGeom>
          <a:solidFill>
            <a:schemeClr val="accent6">
              <a:lumMod val="20000"/>
              <a:lumOff val="80000"/>
            </a:schemeClr>
          </a:solidFill>
          <a:ln>
            <a:headEnd/>
            <a:tailEnd/>
          </a:ln>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dirty="0">
                <a:latin typeface="+mn-lt"/>
              </a:rPr>
              <a:t>The </a:t>
            </a:r>
            <a:r>
              <a:rPr lang="en-US" sz="2000" b="1" dirty="0">
                <a:latin typeface="+mn-lt"/>
              </a:rPr>
              <a:t>placebo effect </a:t>
            </a:r>
            <a:r>
              <a:rPr lang="en-US" sz="2000" dirty="0">
                <a:latin typeface="+mn-lt"/>
              </a:rPr>
              <a:t>describes the fact that some subjects in an experiment will respond favorably to any treatment, even an inactive treatment.</a:t>
            </a:r>
          </a:p>
        </p:txBody>
      </p:sp>
      <p:sp>
        <p:nvSpPr>
          <p:cNvPr id="12" name="TextBox 11">
            <a:extLst>
              <a:ext uri="{FF2B5EF4-FFF2-40B4-BE49-F238E27FC236}">
                <a16:creationId xmlns:a16="http://schemas.microsoft.com/office/drawing/2014/main" id="{2C06BC0C-65AB-4FFE-8BB1-FAB8FA3BA53F}"/>
              </a:ext>
            </a:extLst>
          </p:cNvPr>
          <p:cNvSpPr txBox="1">
            <a:spLocks noChangeArrowheads="1"/>
          </p:cNvSpPr>
          <p:nvPr/>
        </p:nvSpPr>
        <p:spPr bwMode="auto">
          <a:xfrm>
            <a:off x="1980660" y="2912007"/>
            <a:ext cx="4803116" cy="1323439"/>
          </a:xfrm>
          <a:prstGeom prst="rect">
            <a:avLst/>
          </a:prstGeom>
          <a:solidFill>
            <a:schemeClr val="accent6">
              <a:lumMod val="20000"/>
              <a:lumOff val="80000"/>
            </a:schemeClr>
          </a:solidFill>
          <a:ln>
            <a:headEnd/>
            <a:tailEnd/>
          </a:ln>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dirty="0">
                <a:latin typeface="+mn-lt"/>
              </a:rPr>
              <a:t>In a </a:t>
            </a:r>
            <a:r>
              <a:rPr lang="en-US" sz="2000" b="1" dirty="0">
                <a:latin typeface="+mn-lt"/>
              </a:rPr>
              <a:t>double-blind</a:t>
            </a:r>
            <a:r>
              <a:rPr lang="en-US" sz="2000" dirty="0">
                <a:latin typeface="+mn-lt"/>
              </a:rPr>
              <a:t> experiment, neither the subjects nor those who interact with them and measure the response variable know which treatment a subject received.</a:t>
            </a:r>
          </a:p>
        </p:txBody>
      </p:sp>
      <p:sp>
        <p:nvSpPr>
          <p:cNvPr id="13" name="TextBox 12">
            <a:extLst>
              <a:ext uri="{FF2B5EF4-FFF2-40B4-BE49-F238E27FC236}">
                <a16:creationId xmlns:a16="http://schemas.microsoft.com/office/drawing/2014/main" id="{2249A610-2783-4B5B-BEFB-786633505AB5}"/>
              </a:ext>
            </a:extLst>
          </p:cNvPr>
          <p:cNvSpPr txBox="1">
            <a:spLocks noChangeArrowheads="1"/>
          </p:cNvSpPr>
          <p:nvPr/>
        </p:nvSpPr>
        <p:spPr bwMode="auto">
          <a:xfrm>
            <a:off x="3321170" y="4454699"/>
            <a:ext cx="5194180" cy="1631216"/>
          </a:xfrm>
          <a:prstGeom prst="rect">
            <a:avLst/>
          </a:prstGeom>
          <a:solidFill>
            <a:schemeClr val="accent6">
              <a:lumMod val="20000"/>
              <a:lumOff val="80000"/>
            </a:schemeClr>
          </a:solidFill>
          <a:ln>
            <a:headEnd/>
            <a:tailEnd/>
          </a:ln>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dirty="0">
                <a:latin typeface="+mn-lt"/>
              </a:rPr>
              <a:t>In a </a:t>
            </a:r>
            <a:r>
              <a:rPr lang="en-US" sz="2000" b="1" dirty="0">
                <a:latin typeface="+mn-lt"/>
              </a:rPr>
              <a:t>single-blind</a:t>
            </a:r>
            <a:r>
              <a:rPr lang="en-US" sz="2000" dirty="0">
                <a:latin typeface="+mn-lt"/>
              </a:rPr>
              <a:t> experiment, either the subjects don’t know which treatment they are receiving or the people who interact with them and measure the response variable don’t know which subjects are receiving which treatment.</a:t>
            </a:r>
          </a:p>
        </p:txBody>
      </p:sp>
    </p:spTree>
    <p:extLst>
      <p:ext uri="{BB962C8B-B14F-4D97-AF65-F5344CB8AC3E}">
        <p14:creationId xmlns:p14="http://schemas.microsoft.com/office/powerpoint/2010/main" val="2161726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rmAutofit fontScale="90000"/>
          </a:bodyPr>
          <a:lstStyle/>
          <a:p>
            <a:r>
              <a:rPr lang="en-US" dirty="0"/>
              <a:t>Designing Experiments: Random Assignment</a:t>
            </a:r>
          </a:p>
        </p:txBody>
      </p:sp>
      <p:sp>
        <p:nvSpPr>
          <p:cNvPr id="4" name="TextBox 3">
            <a:extLst>
              <a:ext uri="{FF2B5EF4-FFF2-40B4-BE49-F238E27FC236}">
                <a16:creationId xmlns:a16="http://schemas.microsoft.com/office/drawing/2014/main" id="{88387ADD-3BD5-4CA0-A511-958803411016}"/>
              </a:ext>
            </a:extLst>
          </p:cNvPr>
          <p:cNvSpPr txBox="1">
            <a:spLocks noChangeArrowheads="1"/>
          </p:cNvSpPr>
          <p:nvPr/>
        </p:nvSpPr>
        <p:spPr bwMode="auto">
          <a:xfrm>
            <a:off x="3520654" y="3231204"/>
            <a:ext cx="4908430" cy="1015663"/>
          </a:xfrm>
          <a:prstGeom prst="rect">
            <a:avLst/>
          </a:prstGeom>
          <a:solidFill>
            <a:schemeClr val="accent6">
              <a:lumMod val="20000"/>
              <a:lumOff val="80000"/>
            </a:schemeClr>
          </a:solidFill>
          <a:ln>
            <a:headEnd/>
            <a:tailEnd/>
          </a:ln>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dirty="0">
                <a:latin typeface="+mn-lt"/>
              </a:rPr>
              <a:t>In an experiment, </a:t>
            </a:r>
            <a:r>
              <a:rPr lang="en-US" sz="2000" b="1" dirty="0">
                <a:latin typeface="+mn-lt"/>
              </a:rPr>
              <a:t>random assignment </a:t>
            </a:r>
            <a:r>
              <a:rPr lang="en-US" sz="2000" dirty="0">
                <a:latin typeface="+mn-lt"/>
              </a:rPr>
              <a:t>means that experimental units are assigned to treatments using a chance process.</a:t>
            </a:r>
          </a:p>
        </p:txBody>
      </p:sp>
      <p:sp>
        <p:nvSpPr>
          <p:cNvPr id="3" name="Rectangle 2">
            <a:extLst>
              <a:ext uri="{FF2B5EF4-FFF2-40B4-BE49-F238E27FC236}">
                <a16:creationId xmlns:a16="http://schemas.microsoft.com/office/drawing/2014/main" id="{6732C36E-3818-4470-99EF-C7328580D766}"/>
              </a:ext>
            </a:extLst>
          </p:cNvPr>
          <p:cNvSpPr/>
          <p:nvPr/>
        </p:nvSpPr>
        <p:spPr>
          <a:xfrm>
            <a:off x="732167" y="1493814"/>
            <a:ext cx="4581705" cy="1323439"/>
          </a:xfrm>
          <a:prstGeom prst="rect">
            <a:avLst/>
          </a:prstGeom>
        </p:spPr>
        <p:txBody>
          <a:bodyPr wrap="square">
            <a:spAutoFit/>
          </a:bodyPr>
          <a:lstStyle/>
          <a:p>
            <a:r>
              <a:rPr lang="en-US" sz="2000" dirty="0"/>
              <a:t>To create roughly equivalent groups at the beginning of an experiment, we use random assignment to determine which experimental units get which treatment.</a:t>
            </a:r>
          </a:p>
        </p:txBody>
      </p:sp>
    </p:spTree>
    <p:extLst>
      <p:ext uri="{BB962C8B-B14F-4D97-AF65-F5344CB8AC3E}">
        <p14:creationId xmlns:p14="http://schemas.microsoft.com/office/powerpoint/2010/main" val="2811497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rmAutofit fontScale="90000"/>
          </a:bodyPr>
          <a:lstStyle/>
          <a:p>
            <a:r>
              <a:rPr lang="en-US" dirty="0"/>
              <a:t>Designing Experiments: Random Assignment</a:t>
            </a:r>
          </a:p>
        </p:txBody>
      </p:sp>
      <p:sp>
        <p:nvSpPr>
          <p:cNvPr id="6" name="Rectangle 5">
            <a:extLst>
              <a:ext uri="{FF2B5EF4-FFF2-40B4-BE49-F238E27FC236}">
                <a16:creationId xmlns:a16="http://schemas.microsoft.com/office/drawing/2014/main" id="{9F456742-2ECF-4369-B65C-4B491206FB37}"/>
              </a:ext>
            </a:extLst>
          </p:cNvPr>
          <p:cNvSpPr/>
          <p:nvPr/>
        </p:nvSpPr>
        <p:spPr>
          <a:xfrm>
            <a:off x="628650" y="1424053"/>
            <a:ext cx="7886700" cy="2246769"/>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sz="2000" dirty="0"/>
              <a:t>A total of 20 students have agreed to participate in an experiment comparing the effects of caffeinated cola and caffeine-free cola on pulse rates. Describe how you would randomly assign 10 students to each of the two treatments:</a:t>
            </a:r>
          </a:p>
          <a:p>
            <a:r>
              <a:rPr lang="en-US" altLang="en-US" sz="2000" dirty="0"/>
              <a:t>(a) Using 20 identical slips of paper</a:t>
            </a:r>
          </a:p>
          <a:p>
            <a:r>
              <a:rPr lang="en-US" altLang="en-US" sz="2000" dirty="0"/>
              <a:t>(b) Using technology</a:t>
            </a:r>
          </a:p>
          <a:p>
            <a:r>
              <a:rPr lang="en-US" altLang="en-US" sz="2000" dirty="0"/>
              <a:t>(c) Using Table D.</a:t>
            </a:r>
          </a:p>
        </p:txBody>
      </p:sp>
      <p:pic>
        <p:nvPicPr>
          <p:cNvPr id="5" name="Picture 4">
            <a:extLst>
              <a:ext uri="{FF2B5EF4-FFF2-40B4-BE49-F238E27FC236}">
                <a16:creationId xmlns:a16="http://schemas.microsoft.com/office/drawing/2014/main" id="{BF94B38B-F31C-4619-812A-E9FE59F3AFAF}"/>
              </a:ext>
            </a:extLst>
          </p:cNvPr>
          <p:cNvPicPr>
            <a:picLocks noChangeAspect="1"/>
          </p:cNvPicPr>
          <p:nvPr/>
        </p:nvPicPr>
        <p:blipFill>
          <a:blip r:embed="rId2"/>
          <a:stretch>
            <a:fillRect/>
          </a:stretch>
        </p:blipFill>
        <p:spPr>
          <a:xfrm rot="562080">
            <a:off x="4750195" y="3512243"/>
            <a:ext cx="3760020" cy="249753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9" name="Rectangle 8">
            <a:extLst>
              <a:ext uri="{FF2B5EF4-FFF2-40B4-BE49-F238E27FC236}">
                <a16:creationId xmlns:a16="http://schemas.microsoft.com/office/drawing/2014/main" id="{009FDF8D-F32F-4824-9664-2418A4C8C305}"/>
              </a:ext>
            </a:extLst>
          </p:cNvPr>
          <p:cNvSpPr/>
          <p:nvPr/>
        </p:nvSpPr>
        <p:spPr>
          <a:xfrm rot="16389505">
            <a:off x="4071039" y="5521014"/>
            <a:ext cx="745717" cy="215444"/>
          </a:xfrm>
          <a:prstGeom prst="rect">
            <a:avLst/>
          </a:prstGeom>
        </p:spPr>
        <p:txBody>
          <a:bodyPr wrap="none">
            <a:spAutoFit/>
          </a:bodyPr>
          <a:lstStyle/>
          <a:p>
            <a:r>
              <a:rPr lang="en-US" sz="800" dirty="0" err="1">
                <a:latin typeface="HelveticaNeueLTStd-Cn"/>
              </a:rPr>
              <a:t>Zaia</a:t>
            </a:r>
            <a:r>
              <a:rPr lang="en-US" sz="800" dirty="0">
                <a:latin typeface="HelveticaNeueLTStd-Cn"/>
              </a:rPr>
              <a:t> </a:t>
            </a:r>
            <a:r>
              <a:rPr lang="en-US" sz="800" dirty="0" err="1">
                <a:latin typeface="HelveticaNeueLTStd-Cn"/>
              </a:rPr>
              <a:t>Snively</a:t>
            </a:r>
            <a:endParaRPr lang="en-US" dirty="0"/>
          </a:p>
        </p:txBody>
      </p:sp>
    </p:spTree>
    <p:extLst>
      <p:ext uri="{BB962C8B-B14F-4D97-AF65-F5344CB8AC3E}">
        <p14:creationId xmlns:p14="http://schemas.microsoft.com/office/powerpoint/2010/main" val="597488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rmAutofit fontScale="90000"/>
          </a:bodyPr>
          <a:lstStyle/>
          <a:p>
            <a:r>
              <a:rPr lang="en-US" dirty="0"/>
              <a:t>Designing Experiments: Random Assignment</a:t>
            </a:r>
          </a:p>
        </p:txBody>
      </p:sp>
      <p:sp>
        <p:nvSpPr>
          <p:cNvPr id="6" name="Rectangle 5">
            <a:extLst>
              <a:ext uri="{FF2B5EF4-FFF2-40B4-BE49-F238E27FC236}">
                <a16:creationId xmlns:a16="http://schemas.microsoft.com/office/drawing/2014/main" id="{9F456742-2ECF-4369-B65C-4B491206FB37}"/>
              </a:ext>
            </a:extLst>
          </p:cNvPr>
          <p:cNvSpPr/>
          <p:nvPr/>
        </p:nvSpPr>
        <p:spPr>
          <a:xfrm>
            <a:off x="628650" y="1424053"/>
            <a:ext cx="7886700" cy="2246769"/>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sz="2000" dirty="0"/>
              <a:t>A total of 20 students have agreed to participate in an experiment comparing the effects of caffeinated cola and caffeine-free cola on pulse rates. Describe how you would randomly assign 10 students to each of the two treatments:</a:t>
            </a:r>
          </a:p>
          <a:p>
            <a:r>
              <a:rPr lang="en-US" altLang="en-US" sz="2000" dirty="0"/>
              <a:t>(a) Using 20 identical slips of paper</a:t>
            </a:r>
          </a:p>
          <a:p>
            <a:r>
              <a:rPr lang="en-US" altLang="en-US" sz="2000" dirty="0"/>
              <a:t>(b) Using technology</a:t>
            </a:r>
          </a:p>
          <a:p>
            <a:r>
              <a:rPr lang="en-US" altLang="en-US" sz="2000" dirty="0"/>
              <a:t>(c) Using Table D.</a:t>
            </a:r>
          </a:p>
        </p:txBody>
      </p:sp>
      <p:sp>
        <p:nvSpPr>
          <p:cNvPr id="7" name="Rectangle: Rounded Corners 6">
            <a:extLst>
              <a:ext uri="{FF2B5EF4-FFF2-40B4-BE49-F238E27FC236}">
                <a16:creationId xmlns:a16="http://schemas.microsoft.com/office/drawing/2014/main" id="{E0513F5A-BE9A-4DEA-B462-352EA89DCE55}"/>
              </a:ext>
            </a:extLst>
          </p:cNvPr>
          <p:cNvSpPr/>
          <p:nvPr/>
        </p:nvSpPr>
        <p:spPr>
          <a:xfrm>
            <a:off x="942077" y="4065254"/>
            <a:ext cx="7259846" cy="1645557"/>
          </a:xfrm>
          <a:prstGeom prst="roundRect">
            <a:avLst/>
          </a:prstGeom>
          <a:solidFill>
            <a:srgbClr val="CCCCFF"/>
          </a:solidFill>
          <a:ln>
            <a:solidFill>
              <a:srgbClr val="CCCCFF"/>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a:lnSpc>
                <a:spcPct val="114000"/>
              </a:lnSpc>
            </a:pPr>
            <a:r>
              <a:rPr lang="en-US" sz="1600" dirty="0">
                <a:latin typeface="Segoe Print" panose="02000600000000000000" pitchFamily="2" charset="0"/>
              </a:rPr>
              <a:t>(a) On 10 slips of paper, write the letter “A”; on the remaining 10 slips, write the letter “B.” Shuffle the slips of paper and hand out one slip of paper to each volunteer. Students who get an “A” slip receive the cola with caffeine and students who get a “B” slip receive the cola without caffeine.</a:t>
            </a:r>
          </a:p>
        </p:txBody>
      </p:sp>
    </p:spTree>
    <p:extLst>
      <p:ext uri="{BB962C8B-B14F-4D97-AF65-F5344CB8AC3E}">
        <p14:creationId xmlns:p14="http://schemas.microsoft.com/office/powerpoint/2010/main" val="57895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rmAutofit fontScale="90000"/>
          </a:bodyPr>
          <a:lstStyle/>
          <a:p>
            <a:r>
              <a:rPr lang="en-US" dirty="0"/>
              <a:t>Designing Experiments: Random Assignment</a:t>
            </a:r>
          </a:p>
        </p:txBody>
      </p:sp>
      <p:sp>
        <p:nvSpPr>
          <p:cNvPr id="6" name="Rectangle 5">
            <a:extLst>
              <a:ext uri="{FF2B5EF4-FFF2-40B4-BE49-F238E27FC236}">
                <a16:creationId xmlns:a16="http://schemas.microsoft.com/office/drawing/2014/main" id="{9F456742-2ECF-4369-B65C-4B491206FB37}"/>
              </a:ext>
            </a:extLst>
          </p:cNvPr>
          <p:cNvSpPr/>
          <p:nvPr/>
        </p:nvSpPr>
        <p:spPr>
          <a:xfrm>
            <a:off x="628650" y="1424053"/>
            <a:ext cx="7886700" cy="2246769"/>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sz="2000" dirty="0"/>
              <a:t>A total of 20 students have agreed to participate in an experiment comparing the effects of caffeinated cola and caffeine-free cola on pulse rates. Describe how you would randomly assign 10 students to each of the two treatments:</a:t>
            </a:r>
          </a:p>
          <a:p>
            <a:r>
              <a:rPr lang="en-US" altLang="en-US" sz="2000" dirty="0"/>
              <a:t>(a) Using 20 identical slips of paper</a:t>
            </a:r>
          </a:p>
          <a:p>
            <a:r>
              <a:rPr lang="en-US" altLang="en-US" sz="2000" dirty="0"/>
              <a:t>(b) Using technology</a:t>
            </a:r>
          </a:p>
          <a:p>
            <a:r>
              <a:rPr lang="en-US" altLang="en-US" sz="2000" dirty="0"/>
              <a:t>(c) Using Table D.</a:t>
            </a:r>
          </a:p>
        </p:txBody>
      </p:sp>
      <p:sp>
        <p:nvSpPr>
          <p:cNvPr id="7" name="Rectangle: Rounded Corners 6">
            <a:extLst>
              <a:ext uri="{FF2B5EF4-FFF2-40B4-BE49-F238E27FC236}">
                <a16:creationId xmlns:a16="http://schemas.microsoft.com/office/drawing/2014/main" id="{E0513F5A-BE9A-4DEA-B462-352EA89DCE55}"/>
              </a:ext>
            </a:extLst>
          </p:cNvPr>
          <p:cNvSpPr/>
          <p:nvPr/>
        </p:nvSpPr>
        <p:spPr>
          <a:xfrm>
            <a:off x="942077" y="4065254"/>
            <a:ext cx="7259846" cy="1334975"/>
          </a:xfrm>
          <a:prstGeom prst="roundRect">
            <a:avLst/>
          </a:prstGeom>
          <a:solidFill>
            <a:srgbClr val="CCCCFF"/>
          </a:solidFill>
          <a:ln>
            <a:solidFill>
              <a:srgbClr val="CCCCFF"/>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a:lnSpc>
                <a:spcPct val="114000"/>
              </a:lnSpc>
            </a:pPr>
            <a:r>
              <a:rPr lang="en-US" sz="1600" dirty="0">
                <a:latin typeface="Segoe Print" panose="02000600000000000000" pitchFamily="2" charset="0"/>
              </a:rPr>
              <a:t>(b) Label each student with a different integer from 1 to 20. Then randomly generate 10 different integers from 1 to 20. The students with these labels receive the cola with caffeine. The remaining 10 students receive the cola without caffeine.</a:t>
            </a:r>
          </a:p>
        </p:txBody>
      </p:sp>
    </p:spTree>
    <p:extLst>
      <p:ext uri="{BB962C8B-B14F-4D97-AF65-F5344CB8AC3E}">
        <p14:creationId xmlns:p14="http://schemas.microsoft.com/office/powerpoint/2010/main" val="1838022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rmAutofit fontScale="90000"/>
          </a:bodyPr>
          <a:lstStyle/>
          <a:p>
            <a:r>
              <a:rPr lang="en-US" dirty="0"/>
              <a:t>Designing Experiments: Random Assignment</a:t>
            </a:r>
          </a:p>
        </p:txBody>
      </p:sp>
      <p:sp>
        <p:nvSpPr>
          <p:cNvPr id="6" name="Rectangle 5">
            <a:extLst>
              <a:ext uri="{FF2B5EF4-FFF2-40B4-BE49-F238E27FC236}">
                <a16:creationId xmlns:a16="http://schemas.microsoft.com/office/drawing/2014/main" id="{9F456742-2ECF-4369-B65C-4B491206FB37}"/>
              </a:ext>
            </a:extLst>
          </p:cNvPr>
          <p:cNvSpPr/>
          <p:nvPr/>
        </p:nvSpPr>
        <p:spPr>
          <a:xfrm>
            <a:off x="628650" y="1424053"/>
            <a:ext cx="7886700" cy="2246769"/>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sz="2000" dirty="0"/>
              <a:t>A total of 20 students have agreed to participate in an experiment comparing the effects of caffeinated cola and caffeine-free cola on pulse rates. Describe how you would randomly assign 10 students to each of the two treatments:</a:t>
            </a:r>
          </a:p>
          <a:p>
            <a:r>
              <a:rPr lang="en-US" altLang="en-US" sz="2000" dirty="0"/>
              <a:t>(a) Using 20 identical slips of paper</a:t>
            </a:r>
          </a:p>
          <a:p>
            <a:r>
              <a:rPr lang="en-US" altLang="en-US" sz="2000" dirty="0"/>
              <a:t>(b) Using technology</a:t>
            </a:r>
          </a:p>
          <a:p>
            <a:r>
              <a:rPr lang="en-US" altLang="en-US" sz="2000" dirty="0"/>
              <a:t>(c) Using Table D.</a:t>
            </a:r>
          </a:p>
        </p:txBody>
      </p:sp>
      <p:sp>
        <p:nvSpPr>
          <p:cNvPr id="7" name="Rectangle: Rounded Corners 6">
            <a:extLst>
              <a:ext uri="{FF2B5EF4-FFF2-40B4-BE49-F238E27FC236}">
                <a16:creationId xmlns:a16="http://schemas.microsoft.com/office/drawing/2014/main" id="{E0513F5A-BE9A-4DEA-B462-352EA89DCE55}"/>
              </a:ext>
            </a:extLst>
          </p:cNvPr>
          <p:cNvSpPr/>
          <p:nvPr/>
        </p:nvSpPr>
        <p:spPr>
          <a:xfrm>
            <a:off x="942077" y="4065254"/>
            <a:ext cx="7259846" cy="1956138"/>
          </a:xfrm>
          <a:prstGeom prst="roundRect">
            <a:avLst/>
          </a:prstGeom>
          <a:solidFill>
            <a:srgbClr val="CCCCFF"/>
          </a:solidFill>
          <a:ln>
            <a:solidFill>
              <a:srgbClr val="CCCCFF"/>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a:lnSpc>
                <a:spcPct val="114000"/>
              </a:lnSpc>
            </a:pPr>
            <a:r>
              <a:rPr lang="en-US" sz="1600" dirty="0">
                <a:latin typeface="Segoe Print" panose="02000600000000000000" pitchFamily="2" charset="0"/>
              </a:rPr>
              <a:t>(c) Label each student with a different integer from 01 to 20. Go to a line of Table D and read two-digit groups moving from left to right. The first 10 different labels between 01 and 20 identify the 10 students who receive cola with caffeine. The remaining 10 students receive the caffeine-free cola. Ignore groups of digits from 21 to 00.</a:t>
            </a:r>
          </a:p>
        </p:txBody>
      </p:sp>
    </p:spTree>
    <p:extLst>
      <p:ext uri="{BB962C8B-B14F-4D97-AF65-F5344CB8AC3E}">
        <p14:creationId xmlns:p14="http://schemas.microsoft.com/office/powerpoint/2010/main" val="110603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lstStyle/>
          <a:p>
            <a:r>
              <a:rPr lang="en-US" dirty="0"/>
              <a:t>Designing Experiments: Control</a:t>
            </a:r>
          </a:p>
        </p:txBody>
      </p:sp>
      <p:sp>
        <p:nvSpPr>
          <p:cNvPr id="11" name="TextBox 10">
            <a:extLst>
              <a:ext uri="{FF2B5EF4-FFF2-40B4-BE49-F238E27FC236}">
                <a16:creationId xmlns:a16="http://schemas.microsoft.com/office/drawing/2014/main" id="{047E5F7B-95A8-4B9D-B73A-DF4217490D17}"/>
              </a:ext>
            </a:extLst>
          </p:cNvPr>
          <p:cNvSpPr txBox="1">
            <a:spLocks noChangeArrowheads="1"/>
          </p:cNvSpPr>
          <p:nvPr/>
        </p:nvSpPr>
        <p:spPr bwMode="auto">
          <a:xfrm>
            <a:off x="723542" y="1508305"/>
            <a:ext cx="4184890" cy="1015663"/>
          </a:xfrm>
          <a:prstGeom prst="rect">
            <a:avLst/>
          </a:prstGeom>
          <a:solidFill>
            <a:schemeClr val="accent6">
              <a:lumMod val="20000"/>
              <a:lumOff val="80000"/>
            </a:schemeClr>
          </a:solidFill>
          <a:ln>
            <a:headEnd/>
            <a:tailEnd/>
          </a:ln>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dirty="0">
                <a:solidFill>
                  <a:srgbClr val="000000"/>
                </a:solidFill>
              </a:rPr>
              <a:t>In an experiment, </a:t>
            </a:r>
            <a:r>
              <a:rPr lang="en-US" sz="2000" b="1" dirty="0">
                <a:solidFill>
                  <a:srgbClr val="000000"/>
                </a:solidFill>
              </a:rPr>
              <a:t>control </a:t>
            </a:r>
            <a:r>
              <a:rPr lang="en-US" sz="2000" dirty="0">
                <a:solidFill>
                  <a:srgbClr val="000000"/>
                </a:solidFill>
              </a:rPr>
              <a:t>means keeping other variables constant for all experimental units.</a:t>
            </a:r>
            <a:endParaRPr lang="en-US" sz="2000" b="1" dirty="0">
              <a:solidFill>
                <a:srgbClr val="000000"/>
              </a:solidFill>
            </a:endParaRPr>
          </a:p>
        </p:txBody>
      </p:sp>
      <p:sp>
        <p:nvSpPr>
          <p:cNvPr id="3" name="Rectangle 2">
            <a:extLst>
              <a:ext uri="{FF2B5EF4-FFF2-40B4-BE49-F238E27FC236}">
                <a16:creationId xmlns:a16="http://schemas.microsoft.com/office/drawing/2014/main" id="{ED1681C0-7918-4121-8BEF-F808FC10DD32}"/>
              </a:ext>
            </a:extLst>
          </p:cNvPr>
          <p:cNvSpPr/>
          <p:nvPr/>
        </p:nvSpPr>
        <p:spPr>
          <a:xfrm>
            <a:off x="1319037" y="2702244"/>
            <a:ext cx="6332594" cy="1631216"/>
          </a:xfrm>
          <a:prstGeom prst="rect">
            <a:avLst/>
          </a:prstGeom>
        </p:spPr>
        <p:txBody>
          <a:bodyPr wrap="square">
            <a:spAutoFit/>
          </a:bodyPr>
          <a:lstStyle/>
          <a:p>
            <a:r>
              <a:rPr lang="en-US" sz="2000" dirty="0"/>
              <a:t>After randomly assigning treatments and controlling other variables, treatment groups should be about the same, except for the treatments. Then a difference in the average response must be due either to the </a:t>
            </a:r>
            <a:r>
              <a:rPr lang="en-US" sz="2000" i="1" dirty="0"/>
              <a:t>treatments </a:t>
            </a:r>
            <a:r>
              <a:rPr lang="en-US" sz="2000" dirty="0"/>
              <a:t>themselves</a:t>
            </a:r>
            <a:r>
              <a:rPr lang="en-US" sz="2000" i="1" dirty="0"/>
              <a:t> </a:t>
            </a:r>
            <a:r>
              <a:rPr lang="en-US" sz="2000" dirty="0"/>
              <a:t>or to the </a:t>
            </a:r>
            <a:r>
              <a:rPr lang="en-US" sz="2000" i="1" dirty="0"/>
              <a:t>random assignment</a:t>
            </a:r>
            <a:r>
              <a:rPr lang="en-US" sz="2000" dirty="0"/>
              <a:t>. </a:t>
            </a:r>
          </a:p>
        </p:txBody>
      </p:sp>
      <p:sp>
        <p:nvSpPr>
          <p:cNvPr id="8" name="Rectangle 7">
            <a:extLst>
              <a:ext uri="{FF2B5EF4-FFF2-40B4-BE49-F238E27FC236}">
                <a16:creationId xmlns:a16="http://schemas.microsoft.com/office/drawing/2014/main" id="{EBCB6945-D315-4CA0-992B-78D8AEA4298F}"/>
              </a:ext>
            </a:extLst>
          </p:cNvPr>
          <p:cNvSpPr/>
          <p:nvPr/>
        </p:nvSpPr>
        <p:spPr>
          <a:xfrm>
            <a:off x="2182756" y="4511736"/>
            <a:ext cx="6332594" cy="1631216"/>
          </a:xfrm>
          <a:prstGeom prst="rect">
            <a:avLst/>
          </a:prstGeom>
        </p:spPr>
        <p:txBody>
          <a:bodyPr wrap="square">
            <a:spAutoFit/>
          </a:bodyPr>
          <a:lstStyle/>
          <a:p>
            <a:r>
              <a:rPr lang="en-US" sz="2000" dirty="0"/>
              <a:t>We can’t say that </a:t>
            </a:r>
            <a:r>
              <a:rPr lang="en-US" sz="2000" i="1" dirty="0"/>
              <a:t>any</a:t>
            </a:r>
            <a:r>
              <a:rPr lang="en-US" sz="2000" dirty="0"/>
              <a:t> difference in average response between treatment groups must be caused by the treatments because there would likely be some difference just because the random assignment is unlikely to produce two groups that are exactly equivalent.</a:t>
            </a:r>
          </a:p>
        </p:txBody>
      </p:sp>
    </p:spTree>
    <p:extLst>
      <p:ext uri="{BB962C8B-B14F-4D97-AF65-F5344CB8AC3E}">
        <p14:creationId xmlns:p14="http://schemas.microsoft.com/office/powerpoint/2010/main" val="862536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lstStyle/>
          <a:p>
            <a:r>
              <a:rPr lang="en-US" dirty="0"/>
              <a:t>Designing Experiments: Replication</a:t>
            </a:r>
          </a:p>
        </p:txBody>
      </p:sp>
      <p:sp>
        <p:nvSpPr>
          <p:cNvPr id="11" name="TextBox 10">
            <a:extLst>
              <a:ext uri="{FF2B5EF4-FFF2-40B4-BE49-F238E27FC236}">
                <a16:creationId xmlns:a16="http://schemas.microsoft.com/office/drawing/2014/main" id="{047E5F7B-95A8-4B9D-B73A-DF4217490D17}"/>
              </a:ext>
            </a:extLst>
          </p:cNvPr>
          <p:cNvSpPr txBox="1">
            <a:spLocks noChangeArrowheads="1"/>
          </p:cNvSpPr>
          <p:nvPr/>
        </p:nvSpPr>
        <p:spPr bwMode="auto">
          <a:xfrm>
            <a:off x="3818109" y="1622230"/>
            <a:ext cx="4697241" cy="1631216"/>
          </a:xfrm>
          <a:prstGeom prst="rect">
            <a:avLst/>
          </a:prstGeom>
          <a:solidFill>
            <a:schemeClr val="accent6">
              <a:lumMod val="20000"/>
              <a:lumOff val="80000"/>
            </a:schemeClr>
          </a:solidFill>
          <a:ln>
            <a:headEnd/>
            <a:tailEnd/>
          </a:ln>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dirty="0">
                <a:solidFill>
                  <a:srgbClr val="000000"/>
                </a:solidFill>
              </a:rPr>
              <a:t>In an experiment, </a:t>
            </a:r>
            <a:r>
              <a:rPr lang="en-US" sz="2000" b="1" dirty="0">
                <a:solidFill>
                  <a:srgbClr val="000000"/>
                </a:solidFill>
              </a:rPr>
              <a:t>replication</a:t>
            </a:r>
            <a:r>
              <a:rPr lang="en-US" sz="2000" dirty="0">
                <a:solidFill>
                  <a:srgbClr val="000000"/>
                </a:solidFill>
              </a:rPr>
              <a:t> means using enough experimental units to</a:t>
            </a:r>
          </a:p>
          <a:p>
            <a:pPr eaLnBrk="1" hangingPunct="1">
              <a:defRPr/>
            </a:pPr>
            <a:r>
              <a:rPr lang="en-US" sz="2000" dirty="0">
                <a:solidFill>
                  <a:srgbClr val="000000"/>
                </a:solidFill>
              </a:rPr>
              <a:t>distinguish a difference in the effects of the treatments from chance variation due to the random assignment.</a:t>
            </a:r>
            <a:endParaRPr lang="en-US" sz="2000" b="1" dirty="0">
              <a:solidFill>
                <a:srgbClr val="000000"/>
              </a:solidFill>
            </a:endParaRPr>
          </a:p>
        </p:txBody>
      </p:sp>
      <p:grpSp>
        <p:nvGrpSpPr>
          <p:cNvPr id="20" name="Group 19">
            <a:extLst>
              <a:ext uri="{FF2B5EF4-FFF2-40B4-BE49-F238E27FC236}">
                <a16:creationId xmlns:a16="http://schemas.microsoft.com/office/drawing/2014/main" id="{76BE6C90-E63C-4505-AF45-4A245B55D178}"/>
              </a:ext>
            </a:extLst>
          </p:cNvPr>
          <p:cNvGrpSpPr/>
          <p:nvPr/>
        </p:nvGrpSpPr>
        <p:grpSpPr>
          <a:xfrm>
            <a:off x="897147" y="3795813"/>
            <a:ext cx="6504318" cy="1367519"/>
            <a:chOff x="5682912" y="1796678"/>
            <a:chExt cx="6288604" cy="1367519"/>
          </a:xfrm>
        </p:grpSpPr>
        <p:sp>
          <p:nvSpPr>
            <p:cNvPr id="13" name="Rectangle 12">
              <a:extLst>
                <a:ext uri="{FF2B5EF4-FFF2-40B4-BE49-F238E27FC236}">
                  <a16:creationId xmlns:a16="http://schemas.microsoft.com/office/drawing/2014/main" id="{13C4B9B4-5C57-46DF-9018-8CF0612D7528}"/>
                </a:ext>
              </a:extLst>
            </p:cNvPr>
            <p:cNvSpPr/>
            <p:nvPr/>
          </p:nvSpPr>
          <p:spPr>
            <a:xfrm>
              <a:off x="5682912" y="1796678"/>
              <a:ext cx="6288604" cy="1367519"/>
            </a:xfrm>
            <a:prstGeom prst="rect">
              <a:avLst/>
            </a:prstGeom>
            <a:effectLst>
              <a:outerShdw blurRad="50800" dist="38100" dir="5400000" algn="t"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t" anchorCtr="0"/>
            <a:lstStyle/>
            <a:p>
              <a:pPr>
                <a:defRPr/>
              </a:pPr>
              <a:r>
                <a:rPr lang="en-US" sz="1600" b="1" dirty="0">
                  <a:solidFill>
                    <a:srgbClr val="C00000"/>
                  </a:solidFill>
                </a:rPr>
                <a:t>	  </a:t>
              </a:r>
              <a:r>
                <a:rPr lang="en-US" sz="4000" b="1" dirty="0">
                  <a:solidFill>
                    <a:srgbClr val="C00000"/>
                  </a:solidFill>
                </a:rPr>
                <a:t>    </a:t>
              </a:r>
              <a:r>
                <a:rPr lang="en-US" sz="2400" b="1" dirty="0">
                  <a:solidFill>
                    <a:schemeClr val="tx1"/>
                  </a:solidFill>
                </a:rPr>
                <a:t>CAUTION</a:t>
              </a:r>
              <a:r>
                <a:rPr lang="en-US" sz="2400" dirty="0">
                  <a:solidFill>
                    <a:schemeClr val="tx1"/>
                  </a:solidFill>
                </a:rPr>
                <a:t>:</a:t>
              </a:r>
              <a:r>
                <a:rPr lang="en-US" sz="2400" dirty="0"/>
                <a:t> </a:t>
              </a:r>
            </a:p>
            <a:p>
              <a:r>
                <a:rPr lang="en-US" altLang="en-US" sz="2000" dirty="0"/>
                <a:t>In statistics, replication means “use enough subjects.” In other fields, the term replication has a different meaning.</a:t>
              </a:r>
            </a:p>
          </p:txBody>
        </p:sp>
        <p:pic>
          <p:nvPicPr>
            <p:cNvPr id="15" name="Picture 14">
              <a:extLst>
                <a:ext uri="{FF2B5EF4-FFF2-40B4-BE49-F238E27FC236}">
                  <a16:creationId xmlns:a16="http://schemas.microsoft.com/office/drawing/2014/main" id="{2BCE07CA-AEC5-4CAF-9740-F4ED3E001647}"/>
                </a:ext>
              </a:extLst>
            </p:cNvPr>
            <p:cNvPicPr>
              <a:picLocks noChangeAspect="1"/>
            </p:cNvPicPr>
            <p:nvPr/>
          </p:nvPicPr>
          <p:blipFill>
            <a:blip r:embed="rId2"/>
            <a:stretch>
              <a:fillRect/>
            </a:stretch>
          </p:blipFill>
          <p:spPr>
            <a:xfrm rot="21588054">
              <a:off x="5925477" y="1911281"/>
              <a:ext cx="619075" cy="578893"/>
            </a:xfrm>
            <a:prstGeom prst="rect">
              <a:avLst/>
            </a:prstGeom>
          </p:spPr>
        </p:pic>
      </p:grpSp>
    </p:spTree>
    <p:extLst>
      <p:ext uri="{BB962C8B-B14F-4D97-AF65-F5344CB8AC3E}">
        <p14:creationId xmlns:p14="http://schemas.microsoft.com/office/powerpoint/2010/main" val="121149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lstStyle/>
          <a:p>
            <a:r>
              <a:rPr lang="en-US" dirty="0"/>
              <a:t>Experiments: Putting It All Together</a:t>
            </a:r>
          </a:p>
        </p:txBody>
      </p:sp>
      <p:sp>
        <p:nvSpPr>
          <p:cNvPr id="13" name="TextBox 12">
            <a:extLst>
              <a:ext uri="{FF2B5EF4-FFF2-40B4-BE49-F238E27FC236}">
                <a16:creationId xmlns:a16="http://schemas.microsoft.com/office/drawing/2014/main" id="{A6BDC0CF-D381-4DFF-B97D-6FAA427E3BA2}"/>
              </a:ext>
            </a:extLst>
          </p:cNvPr>
          <p:cNvSpPr txBox="1"/>
          <p:nvPr/>
        </p:nvSpPr>
        <p:spPr>
          <a:xfrm>
            <a:off x="1000664" y="1770690"/>
            <a:ext cx="7142671" cy="406572"/>
          </a:xfrm>
          <a:prstGeom prst="rect">
            <a:avLst/>
          </a:pr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wrap="square" rtlCol="0" anchor="ctr" anchorCtr="0">
            <a:noAutofit/>
          </a:bodyPr>
          <a:lstStyle/>
          <a:p>
            <a:pPr algn="ctr"/>
            <a:r>
              <a:rPr lang="en-US" sz="2400" dirty="0"/>
              <a:t>Principles of Experimental Design</a:t>
            </a:r>
          </a:p>
        </p:txBody>
      </p:sp>
      <p:sp>
        <p:nvSpPr>
          <p:cNvPr id="15" name="TextBox 14">
            <a:extLst>
              <a:ext uri="{FF2B5EF4-FFF2-40B4-BE49-F238E27FC236}">
                <a16:creationId xmlns:a16="http://schemas.microsoft.com/office/drawing/2014/main" id="{368B0288-767B-4FB5-9972-457517243DA0}"/>
              </a:ext>
            </a:extLst>
          </p:cNvPr>
          <p:cNvSpPr txBox="1"/>
          <p:nvPr/>
        </p:nvSpPr>
        <p:spPr>
          <a:xfrm>
            <a:off x="1000664" y="2177262"/>
            <a:ext cx="7142671" cy="3447161"/>
          </a:xfrm>
          <a:prstGeom prst="rect">
            <a:avLst/>
          </a:prstGeom>
          <a:noFill/>
          <a:ln>
            <a:solidFill>
              <a:schemeClr val="tx1"/>
            </a:solidFill>
          </a:ln>
        </p:spPr>
        <p:txBody>
          <a:bodyPr wrap="square" rtlCol="0">
            <a:noAutofit/>
          </a:bodyPr>
          <a:lstStyle/>
          <a:p>
            <a:r>
              <a:rPr lang="en-US" dirty="0"/>
              <a:t>The basic principles for designing experiments are as follows:</a:t>
            </a:r>
          </a:p>
          <a:p>
            <a:pPr marL="342900" indent="-342900">
              <a:buFont typeface="+mj-lt"/>
              <a:buAutoNum type="arabicPeriod"/>
            </a:pPr>
            <a:r>
              <a:rPr lang="en-US" b="1" dirty="0"/>
              <a:t>Comparison. </a:t>
            </a:r>
            <a:r>
              <a:rPr lang="en-US" dirty="0"/>
              <a:t>Use a design that compares two or more treatments.</a:t>
            </a:r>
          </a:p>
          <a:p>
            <a:pPr marL="342900" indent="-342900">
              <a:buFont typeface="+mj-lt"/>
              <a:buAutoNum type="arabicPeriod"/>
            </a:pPr>
            <a:r>
              <a:rPr lang="en-US" b="1" dirty="0"/>
              <a:t>Random assignment. </a:t>
            </a:r>
            <a:r>
              <a:rPr lang="en-US" dirty="0"/>
              <a:t>Use chance to assign experimental units to treatments. Doing so helps create roughly equivalent groups of experimental units by balancing the effects of other variables among the treatment groups.</a:t>
            </a:r>
          </a:p>
          <a:p>
            <a:pPr marL="342900" indent="-342900">
              <a:buFont typeface="+mj-lt"/>
              <a:buAutoNum type="arabicPeriod"/>
            </a:pPr>
            <a:r>
              <a:rPr lang="en-US" b="1" dirty="0"/>
              <a:t>Control. </a:t>
            </a:r>
            <a:r>
              <a:rPr lang="en-US" dirty="0"/>
              <a:t>Keep other variables the same for all groups, especially variables that are likely to affect the response variable. Control helps avoid confounding and reduces variability in the response variable.</a:t>
            </a:r>
          </a:p>
          <a:p>
            <a:pPr marL="342900" indent="-342900">
              <a:buFont typeface="+mj-lt"/>
              <a:buAutoNum type="arabicPeriod"/>
            </a:pPr>
            <a:r>
              <a:rPr lang="en-US" b="1" dirty="0"/>
              <a:t>Replication. </a:t>
            </a:r>
            <a:r>
              <a:rPr lang="en-US" dirty="0"/>
              <a:t>Use enough experimental units in each group so that any differences in the effects of the treatments can be distinguished from chance differences between the groups.</a:t>
            </a:r>
          </a:p>
        </p:txBody>
      </p:sp>
    </p:spTree>
    <p:extLst>
      <p:ext uri="{BB962C8B-B14F-4D97-AF65-F5344CB8AC3E}">
        <p14:creationId xmlns:p14="http://schemas.microsoft.com/office/powerpoint/2010/main" val="3437790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animEffect transition="in" filter="fade">
                                      <p:cBhvr>
                                        <p:cTn id="7" dur="500"/>
                                        <p:tgtEl>
                                          <p:spTgt spid="1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2" end="2"/>
                                            </p:txEl>
                                          </p:spTgt>
                                        </p:tgtEl>
                                        <p:attrNameLst>
                                          <p:attrName>style.visibility</p:attrName>
                                        </p:attrNameLst>
                                      </p:cBhvr>
                                      <p:to>
                                        <p:strVal val="visible"/>
                                      </p:to>
                                    </p:set>
                                    <p:animEffect transition="in" filter="fade">
                                      <p:cBhvr>
                                        <p:cTn id="12" dur="500"/>
                                        <p:tgtEl>
                                          <p:spTgt spid="1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3" end="3"/>
                                            </p:txEl>
                                          </p:spTgt>
                                        </p:tgtEl>
                                        <p:attrNameLst>
                                          <p:attrName>style.visibility</p:attrName>
                                        </p:attrNameLst>
                                      </p:cBhvr>
                                      <p:to>
                                        <p:strVal val="visible"/>
                                      </p:to>
                                    </p:set>
                                    <p:animEffect transition="in" filter="fade">
                                      <p:cBhvr>
                                        <p:cTn id="17" dur="500"/>
                                        <p:tgtEl>
                                          <p:spTgt spid="1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xEl>
                                              <p:pRg st="4" end="4"/>
                                            </p:txEl>
                                          </p:spTgt>
                                        </p:tgtEl>
                                        <p:attrNameLst>
                                          <p:attrName>style.visibility</p:attrName>
                                        </p:attrNameLst>
                                      </p:cBhvr>
                                      <p:to>
                                        <p:strVal val="visible"/>
                                      </p:to>
                                    </p:set>
                                    <p:animEffect transition="in" filter="fade">
                                      <p:cBhvr>
                                        <p:cTn id="22"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9DBCA7-7BE3-9253-1D52-6EE4BA992FB2}"/>
              </a:ext>
            </a:extLst>
          </p:cNvPr>
          <p:cNvPicPr>
            <a:picLocks noChangeAspect="1"/>
          </p:cNvPicPr>
          <p:nvPr/>
        </p:nvPicPr>
        <p:blipFill>
          <a:blip r:embed="rId2"/>
          <a:stretch>
            <a:fillRect/>
          </a:stretch>
        </p:blipFill>
        <p:spPr>
          <a:xfrm>
            <a:off x="150304" y="122300"/>
            <a:ext cx="8946016" cy="1669923"/>
          </a:xfrm>
          <a:prstGeom prst="rect">
            <a:avLst/>
          </a:prstGeom>
        </p:spPr>
      </p:pic>
      <p:pic>
        <p:nvPicPr>
          <p:cNvPr id="5" name="Picture 4">
            <a:extLst>
              <a:ext uri="{FF2B5EF4-FFF2-40B4-BE49-F238E27FC236}">
                <a16:creationId xmlns:a16="http://schemas.microsoft.com/office/drawing/2014/main" id="{6E2AE43C-E9E1-BCEB-9EF0-E3DB9ED34363}"/>
              </a:ext>
            </a:extLst>
          </p:cNvPr>
          <p:cNvPicPr>
            <a:picLocks noChangeAspect="1"/>
          </p:cNvPicPr>
          <p:nvPr/>
        </p:nvPicPr>
        <p:blipFill>
          <a:blip r:embed="rId3"/>
          <a:stretch>
            <a:fillRect/>
          </a:stretch>
        </p:blipFill>
        <p:spPr>
          <a:xfrm>
            <a:off x="155090" y="2249804"/>
            <a:ext cx="8833820" cy="2578227"/>
          </a:xfrm>
          <a:prstGeom prst="rect">
            <a:avLst/>
          </a:prstGeom>
        </p:spPr>
      </p:pic>
    </p:spTree>
    <p:extLst>
      <p:ext uri="{BB962C8B-B14F-4D97-AF65-F5344CB8AC3E}">
        <p14:creationId xmlns:p14="http://schemas.microsoft.com/office/powerpoint/2010/main" val="38321261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32820-B0D0-4915-A256-3485881CA56D}"/>
              </a:ext>
            </a:extLst>
          </p:cNvPr>
          <p:cNvSpPr>
            <a:spLocks noGrp="1"/>
          </p:cNvSpPr>
          <p:nvPr>
            <p:ph type="title"/>
          </p:nvPr>
        </p:nvSpPr>
        <p:spPr/>
        <p:txBody>
          <a:bodyPr/>
          <a:lstStyle/>
          <a:p>
            <a:r>
              <a:rPr lang="en-US" dirty="0"/>
              <a:t>Completely Randomized Designs</a:t>
            </a:r>
          </a:p>
        </p:txBody>
      </p:sp>
      <p:sp>
        <p:nvSpPr>
          <p:cNvPr id="6" name="TextBox 5">
            <a:extLst>
              <a:ext uri="{FF2B5EF4-FFF2-40B4-BE49-F238E27FC236}">
                <a16:creationId xmlns:a16="http://schemas.microsoft.com/office/drawing/2014/main" id="{55199F7D-8D79-48D7-9E13-274915754129}"/>
              </a:ext>
            </a:extLst>
          </p:cNvPr>
          <p:cNvSpPr txBox="1">
            <a:spLocks noChangeArrowheads="1"/>
          </p:cNvSpPr>
          <p:nvPr/>
        </p:nvSpPr>
        <p:spPr bwMode="auto">
          <a:xfrm>
            <a:off x="628649" y="1406570"/>
            <a:ext cx="7886699" cy="707886"/>
          </a:xfrm>
          <a:prstGeom prst="rect">
            <a:avLst/>
          </a:prstGeom>
          <a:solidFill>
            <a:schemeClr val="accent6">
              <a:lumMod val="20000"/>
              <a:lumOff val="80000"/>
            </a:schemeClr>
          </a:solidFill>
          <a:ln>
            <a:headEnd/>
            <a:tailEnd/>
          </a:ln>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dirty="0">
                <a:solidFill>
                  <a:srgbClr val="000000"/>
                </a:solidFill>
                <a:latin typeface="+mn-lt"/>
              </a:rPr>
              <a:t>In a </a:t>
            </a:r>
            <a:r>
              <a:rPr lang="en-US" sz="2000" b="1" dirty="0">
                <a:solidFill>
                  <a:srgbClr val="000000"/>
                </a:solidFill>
                <a:latin typeface="+mn-lt"/>
              </a:rPr>
              <a:t>completely randomized design</a:t>
            </a:r>
            <a:r>
              <a:rPr lang="en-US" sz="2000" dirty="0">
                <a:solidFill>
                  <a:srgbClr val="000000"/>
                </a:solidFill>
                <a:latin typeface="+mn-lt"/>
              </a:rPr>
              <a:t>, the experimental units are assigned to the treatments completely by chance.</a:t>
            </a:r>
            <a:endParaRPr lang="en-US" sz="2000" b="1" dirty="0">
              <a:solidFill>
                <a:srgbClr val="000000"/>
              </a:solidFill>
              <a:latin typeface="+mn-lt"/>
            </a:endParaRPr>
          </a:p>
        </p:txBody>
      </p:sp>
      <p:sp>
        <p:nvSpPr>
          <p:cNvPr id="7" name="Rounded Rectangle 41">
            <a:extLst>
              <a:ext uri="{FF2B5EF4-FFF2-40B4-BE49-F238E27FC236}">
                <a16:creationId xmlns:a16="http://schemas.microsoft.com/office/drawing/2014/main" id="{D78F1317-D939-48B5-8451-88FD2EFECE04}"/>
              </a:ext>
            </a:extLst>
          </p:cNvPr>
          <p:cNvSpPr>
            <a:spLocks noChangeArrowheads="1"/>
          </p:cNvSpPr>
          <p:nvPr/>
        </p:nvSpPr>
        <p:spPr bwMode="auto">
          <a:xfrm>
            <a:off x="436563" y="3848100"/>
            <a:ext cx="1409700" cy="927100"/>
          </a:xfrm>
          <a:prstGeom prst="roundRect">
            <a:avLst>
              <a:gd name="adj" fmla="val 16667"/>
            </a:avLst>
          </a:prstGeom>
          <a:gradFill rotWithShape="1">
            <a:gsLst>
              <a:gs pos="0">
                <a:srgbClr val="98D0FF"/>
              </a:gs>
              <a:gs pos="100000">
                <a:srgbClr val="519EE2"/>
              </a:gs>
            </a:gsLst>
            <a:lin ang="5400000"/>
          </a:gradFill>
          <a:ln w="9525">
            <a:solidFill>
              <a:srgbClr val="5D9ACF"/>
            </a:solidFill>
            <a:round/>
            <a:headEnd/>
            <a:tailEnd/>
          </a:ln>
          <a:effectLst>
            <a:outerShdw blurRad="40000" dist="23000" dir="5400000" rotWithShape="0">
              <a:srgbClr val="808080">
                <a:alpha val="34999"/>
              </a:srgbClr>
            </a:outerShdw>
          </a:effectLst>
        </p:spPr>
        <p:txBody>
          <a:bodyPr anchor="ctr"/>
          <a:lstStyle/>
          <a:p>
            <a:pPr algn="ctr">
              <a:defRPr/>
            </a:pPr>
            <a:r>
              <a:rPr lang="en-US" sz="1400" b="1" dirty="0">
                <a:solidFill>
                  <a:srgbClr val="000000"/>
                </a:solidFill>
                <a:latin typeface="+mn-lt"/>
                <a:ea typeface="+mn-ea"/>
              </a:rPr>
              <a:t>Experimental units</a:t>
            </a:r>
          </a:p>
        </p:txBody>
      </p:sp>
      <p:grpSp>
        <p:nvGrpSpPr>
          <p:cNvPr id="8" name="Group 20">
            <a:extLst>
              <a:ext uri="{FF2B5EF4-FFF2-40B4-BE49-F238E27FC236}">
                <a16:creationId xmlns:a16="http://schemas.microsoft.com/office/drawing/2014/main" id="{D0B06393-98BE-482A-8EAB-BF5EDC17A9C3}"/>
              </a:ext>
            </a:extLst>
          </p:cNvPr>
          <p:cNvGrpSpPr>
            <a:grpSpLocks/>
          </p:cNvGrpSpPr>
          <p:nvPr/>
        </p:nvGrpSpPr>
        <p:grpSpPr bwMode="auto">
          <a:xfrm>
            <a:off x="1897063" y="3784600"/>
            <a:ext cx="2387600" cy="1009650"/>
            <a:chOff x="1701800" y="4337050"/>
            <a:chExt cx="2387600" cy="1009650"/>
          </a:xfrm>
        </p:grpSpPr>
        <p:sp>
          <p:nvSpPr>
            <p:cNvPr id="9" name="Explosion 1 43">
              <a:extLst>
                <a:ext uri="{FF2B5EF4-FFF2-40B4-BE49-F238E27FC236}">
                  <a16:creationId xmlns:a16="http://schemas.microsoft.com/office/drawing/2014/main" id="{272F5ABB-5A9B-4505-BD4D-A714A191773C}"/>
                </a:ext>
              </a:extLst>
            </p:cNvPr>
            <p:cNvSpPr>
              <a:spLocks noChangeArrowheads="1"/>
            </p:cNvSpPr>
            <p:nvPr/>
          </p:nvSpPr>
          <p:spPr bwMode="auto">
            <a:xfrm>
              <a:off x="2159000" y="4337050"/>
              <a:ext cx="1930400" cy="1009650"/>
            </a:xfrm>
            <a:prstGeom prst="irregularSeal1">
              <a:avLst/>
            </a:prstGeom>
            <a:gradFill rotWithShape="1">
              <a:gsLst>
                <a:gs pos="0">
                  <a:srgbClr val="A6EAF9"/>
                </a:gs>
                <a:gs pos="100000">
                  <a:srgbClr val="4DABBB"/>
                </a:gs>
              </a:gsLst>
              <a:lin ang="5400000"/>
            </a:gradFill>
            <a:ln w="9525">
              <a:solidFill>
                <a:srgbClr val="56A0AC"/>
              </a:solidFill>
              <a:miter lim="800000"/>
              <a:headEnd/>
              <a:tailEnd/>
            </a:ln>
            <a:effectLst>
              <a:outerShdw blurRad="40000" dist="23000" dir="5400000" rotWithShape="0">
                <a:srgbClr val="808080">
                  <a:alpha val="34999"/>
                </a:srgbClr>
              </a:outerShdw>
            </a:effectLst>
          </p:spPr>
          <p:txBody>
            <a:bodyPr anchor="ctr"/>
            <a:lstStyle/>
            <a:p>
              <a:pPr algn="ctr">
                <a:defRPr/>
              </a:pPr>
              <a:r>
                <a:rPr lang="en-US" sz="1200" b="1" dirty="0">
                  <a:solidFill>
                    <a:srgbClr val="000000"/>
                  </a:solidFill>
                  <a:latin typeface="+mn-lt"/>
                  <a:ea typeface="+mn-ea"/>
                </a:rPr>
                <a:t>Random assignment</a:t>
              </a:r>
            </a:p>
          </p:txBody>
        </p:sp>
        <p:sp>
          <p:nvSpPr>
            <p:cNvPr id="10" name="Right Arrow 44">
              <a:extLst>
                <a:ext uri="{FF2B5EF4-FFF2-40B4-BE49-F238E27FC236}">
                  <a16:creationId xmlns:a16="http://schemas.microsoft.com/office/drawing/2014/main" id="{A19E22DF-9EC7-44C6-A15D-EE5F25757700}"/>
                </a:ext>
              </a:extLst>
            </p:cNvPr>
            <p:cNvSpPr/>
            <p:nvPr/>
          </p:nvSpPr>
          <p:spPr>
            <a:xfrm>
              <a:off x="1701800" y="4689475"/>
              <a:ext cx="508000" cy="301625"/>
            </a:xfrm>
            <a:prstGeom prst="rightArrow">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en-US"/>
            </a:p>
          </p:txBody>
        </p:sp>
      </p:grpSp>
      <p:grpSp>
        <p:nvGrpSpPr>
          <p:cNvPr id="11" name="Group 21">
            <a:extLst>
              <a:ext uri="{FF2B5EF4-FFF2-40B4-BE49-F238E27FC236}">
                <a16:creationId xmlns:a16="http://schemas.microsoft.com/office/drawing/2014/main" id="{70A394E2-6C31-432C-AD2F-841F53389AE1}"/>
              </a:ext>
            </a:extLst>
          </p:cNvPr>
          <p:cNvGrpSpPr>
            <a:grpSpLocks/>
          </p:cNvGrpSpPr>
          <p:nvPr/>
        </p:nvGrpSpPr>
        <p:grpSpPr bwMode="auto">
          <a:xfrm>
            <a:off x="3243263" y="2860675"/>
            <a:ext cx="1619250" cy="3038475"/>
            <a:chOff x="3047999" y="3413125"/>
            <a:chExt cx="1619251" cy="3038475"/>
          </a:xfrm>
        </p:grpSpPr>
        <p:sp>
          <p:nvSpPr>
            <p:cNvPr id="12" name="Rounded Rectangle 46">
              <a:extLst>
                <a:ext uri="{FF2B5EF4-FFF2-40B4-BE49-F238E27FC236}">
                  <a16:creationId xmlns:a16="http://schemas.microsoft.com/office/drawing/2014/main" id="{386DA907-2ACC-4E34-93D2-4C913B3BD29F}"/>
                </a:ext>
              </a:extLst>
            </p:cNvPr>
            <p:cNvSpPr>
              <a:spLocks noChangeArrowheads="1"/>
            </p:cNvSpPr>
            <p:nvPr/>
          </p:nvSpPr>
          <p:spPr bwMode="auto">
            <a:xfrm>
              <a:off x="3702050" y="3413125"/>
              <a:ext cx="952500" cy="749300"/>
            </a:xfrm>
            <a:prstGeom prst="roundRect">
              <a:avLst>
                <a:gd name="adj" fmla="val 16667"/>
              </a:avLst>
            </a:prstGeom>
            <a:gradFill rotWithShape="1">
              <a:gsLst>
                <a:gs pos="0">
                  <a:srgbClr val="98D0FF"/>
                </a:gs>
                <a:gs pos="100000">
                  <a:srgbClr val="519EE2"/>
                </a:gs>
              </a:gsLst>
              <a:lin ang="5400000"/>
            </a:gradFill>
            <a:ln w="9525">
              <a:solidFill>
                <a:srgbClr val="5D9ACF"/>
              </a:solidFill>
              <a:round/>
              <a:headEnd/>
              <a:tailEnd/>
            </a:ln>
            <a:effectLst>
              <a:outerShdw blurRad="40000" dist="23000" dir="5400000" rotWithShape="0">
                <a:srgbClr val="808080">
                  <a:alpha val="34999"/>
                </a:srgbClr>
              </a:outerShdw>
            </a:effectLst>
          </p:spPr>
          <p:txBody>
            <a:bodyPr anchor="ctr"/>
            <a:lstStyle/>
            <a:p>
              <a:pPr algn="ctr">
                <a:defRPr/>
              </a:pPr>
              <a:r>
                <a:rPr lang="en-US" sz="1400" b="1" dirty="0">
                  <a:solidFill>
                    <a:srgbClr val="000000"/>
                  </a:solidFill>
                  <a:latin typeface="+mn-lt"/>
                  <a:ea typeface="+mn-ea"/>
                </a:rPr>
                <a:t>Group 1</a:t>
              </a:r>
            </a:p>
          </p:txBody>
        </p:sp>
        <p:sp>
          <p:nvSpPr>
            <p:cNvPr id="13" name="Rounded Rectangle 47">
              <a:extLst>
                <a:ext uri="{FF2B5EF4-FFF2-40B4-BE49-F238E27FC236}">
                  <a16:creationId xmlns:a16="http://schemas.microsoft.com/office/drawing/2014/main" id="{0C9A697E-00A2-4E3F-A3F9-83E5B966F512}"/>
                </a:ext>
              </a:extLst>
            </p:cNvPr>
            <p:cNvSpPr>
              <a:spLocks noChangeArrowheads="1"/>
            </p:cNvSpPr>
            <p:nvPr/>
          </p:nvSpPr>
          <p:spPr bwMode="auto">
            <a:xfrm>
              <a:off x="3714750" y="5702300"/>
              <a:ext cx="952500" cy="749300"/>
            </a:xfrm>
            <a:prstGeom prst="roundRect">
              <a:avLst>
                <a:gd name="adj" fmla="val 16667"/>
              </a:avLst>
            </a:prstGeom>
            <a:gradFill rotWithShape="1">
              <a:gsLst>
                <a:gs pos="0">
                  <a:srgbClr val="98D0FF"/>
                </a:gs>
                <a:gs pos="100000">
                  <a:srgbClr val="519EE2"/>
                </a:gs>
              </a:gsLst>
              <a:lin ang="5400000"/>
            </a:gradFill>
            <a:ln w="9525">
              <a:solidFill>
                <a:srgbClr val="5D9ACF"/>
              </a:solidFill>
              <a:round/>
              <a:headEnd/>
              <a:tailEnd/>
            </a:ln>
            <a:effectLst>
              <a:outerShdw blurRad="40000" dist="23000" dir="5400000" rotWithShape="0">
                <a:srgbClr val="808080">
                  <a:alpha val="34999"/>
                </a:srgbClr>
              </a:outerShdw>
            </a:effectLst>
          </p:spPr>
          <p:txBody>
            <a:bodyPr anchor="ctr"/>
            <a:lstStyle/>
            <a:p>
              <a:pPr algn="ctr">
                <a:defRPr/>
              </a:pPr>
              <a:r>
                <a:rPr lang="en-US" sz="1400" b="1" dirty="0">
                  <a:solidFill>
                    <a:srgbClr val="000000"/>
                  </a:solidFill>
                  <a:latin typeface="+mn-lt"/>
                  <a:ea typeface="+mn-ea"/>
                </a:rPr>
                <a:t>Group 2</a:t>
              </a:r>
            </a:p>
          </p:txBody>
        </p:sp>
        <p:sp>
          <p:nvSpPr>
            <p:cNvPr id="14" name="Right Arrow 48">
              <a:extLst>
                <a:ext uri="{FF2B5EF4-FFF2-40B4-BE49-F238E27FC236}">
                  <a16:creationId xmlns:a16="http://schemas.microsoft.com/office/drawing/2014/main" id="{7CF10C95-E43C-4C88-8A4F-BF6130CBA49E}"/>
                </a:ext>
              </a:extLst>
            </p:cNvPr>
            <p:cNvSpPr/>
            <p:nvPr/>
          </p:nvSpPr>
          <p:spPr>
            <a:xfrm rot="18948850">
              <a:off x="3047999" y="3954900"/>
              <a:ext cx="692150" cy="238125"/>
            </a:xfrm>
            <a:prstGeom prst="rightArrow">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en-US"/>
            </a:p>
          </p:txBody>
        </p:sp>
        <p:sp>
          <p:nvSpPr>
            <p:cNvPr id="15" name="Right Arrow 49">
              <a:extLst>
                <a:ext uri="{FF2B5EF4-FFF2-40B4-BE49-F238E27FC236}">
                  <a16:creationId xmlns:a16="http://schemas.microsoft.com/office/drawing/2014/main" id="{679BD7EE-ACD8-40BE-AC39-3C270FAE57AC}"/>
                </a:ext>
              </a:extLst>
            </p:cNvPr>
            <p:cNvSpPr/>
            <p:nvPr/>
          </p:nvSpPr>
          <p:spPr>
            <a:xfrm rot="2827266">
              <a:off x="3071340" y="5625753"/>
              <a:ext cx="692150" cy="238125"/>
            </a:xfrm>
            <a:prstGeom prst="rightArrow">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en-US"/>
            </a:p>
          </p:txBody>
        </p:sp>
      </p:grpSp>
      <p:grpSp>
        <p:nvGrpSpPr>
          <p:cNvPr id="16" name="Group 22">
            <a:extLst>
              <a:ext uri="{FF2B5EF4-FFF2-40B4-BE49-F238E27FC236}">
                <a16:creationId xmlns:a16="http://schemas.microsoft.com/office/drawing/2014/main" id="{61E2712C-7EF1-481A-B8AC-22DE7A0A61D5}"/>
              </a:ext>
            </a:extLst>
          </p:cNvPr>
          <p:cNvGrpSpPr>
            <a:grpSpLocks/>
          </p:cNvGrpSpPr>
          <p:nvPr/>
        </p:nvGrpSpPr>
        <p:grpSpPr bwMode="auto">
          <a:xfrm>
            <a:off x="4913313" y="2820988"/>
            <a:ext cx="1822450" cy="3081337"/>
            <a:chOff x="4718050" y="3372724"/>
            <a:chExt cx="1822450" cy="3081360"/>
          </a:xfrm>
        </p:grpSpPr>
        <p:sp>
          <p:nvSpPr>
            <p:cNvPr id="17" name="Right Arrow 51">
              <a:extLst>
                <a:ext uri="{FF2B5EF4-FFF2-40B4-BE49-F238E27FC236}">
                  <a16:creationId xmlns:a16="http://schemas.microsoft.com/office/drawing/2014/main" id="{7036EEC3-2706-4E5A-B575-E6C7F907F912}"/>
                </a:ext>
              </a:extLst>
            </p:cNvPr>
            <p:cNvSpPr/>
            <p:nvPr/>
          </p:nvSpPr>
          <p:spPr>
            <a:xfrm>
              <a:off x="4718050" y="3628311"/>
              <a:ext cx="692150" cy="238125"/>
            </a:xfrm>
            <a:prstGeom prst="rightArrow">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en-US"/>
            </a:p>
          </p:txBody>
        </p:sp>
        <p:sp>
          <p:nvSpPr>
            <p:cNvPr id="18" name="Right Arrow 52">
              <a:extLst>
                <a:ext uri="{FF2B5EF4-FFF2-40B4-BE49-F238E27FC236}">
                  <a16:creationId xmlns:a16="http://schemas.microsoft.com/office/drawing/2014/main" id="{56EE7FF0-7E36-43BC-B9D1-2389F103F311}"/>
                </a:ext>
              </a:extLst>
            </p:cNvPr>
            <p:cNvSpPr/>
            <p:nvPr/>
          </p:nvSpPr>
          <p:spPr>
            <a:xfrm>
              <a:off x="4718050" y="5960371"/>
              <a:ext cx="692150" cy="238125"/>
            </a:xfrm>
            <a:prstGeom prst="rightArrow">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en-US"/>
            </a:p>
          </p:txBody>
        </p:sp>
        <p:sp>
          <p:nvSpPr>
            <p:cNvPr id="19" name="Rounded Rectangle 53">
              <a:extLst>
                <a:ext uri="{FF2B5EF4-FFF2-40B4-BE49-F238E27FC236}">
                  <a16:creationId xmlns:a16="http://schemas.microsoft.com/office/drawing/2014/main" id="{656C0638-6B1A-445B-BC5D-6EC963AC0EE5}"/>
                </a:ext>
              </a:extLst>
            </p:cNvPr>
            <p:cNvSpPr/>
            <p:nvPr/>
          </p:nvSpPr>
          <p:spPr>
            <a:xfrm>
              <a:off x="5422900" y="3372724"/>
              <a:ext cx="1117600" cy="749300"/>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1400" b="1" dirty="0">
                  <a:solidFill>
                    <a:srgbClr val="000000"/>
                  </a:solidFill>
                </a:rPr>
                <a:t>Treatment 1</a:t>
              </a:r>
            </a:p>
          </p:txBody>
        </p:sp>
        <p:sp>
          <p:nvSpPr>
            <p:cNvPr id="20" name="Rounded Rectangle 54">
              <a:extLst>
                <a:ext uri="{FF2B5EF4-FFF2-40B4-BE49-F238E27FC236}">
                  <a16:creationId xmlns:a16="http://schemas.microsoft.com/office/drawing/2014/main" id="{A464EDC5-1E0D-428F-9308-AFA9C58D285E}"/>
                </a:ext>
              </a:extLst>
            </p:cNvPr>
            <p:cNvSpPr/>
            <p:nvPr/>
          </p:nvSpPr>
          <p:spPr>
            <a:xfrm>
              <a:off x="5422900" y="5704784"/>
              <a:ext cx="1117600" cy="749300"/>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1400" b="1" dirty="0">
                  <a:solidFill>
                    <a:srgbClr val="000000"/>
                  </a:solidFill>
                </a:rPr>
                <a:t>Treatment 2</a:t>
              </a:r>
            </a:p>
          </p:txBody>
        </p:sp>
      </p:grpSp>
      <p:grpSp>
        <p:nvGrpSpPr>
          <p:cNvPr id="21" name="Group 23">
            <a:extLst>
              <a:ext uri="{FF2B5EF4-FFF2-40B4-BE49-F238E27FC236}">
                <a16:creationId xmlns:a16="http://schemas.microsoft.com/office/drawing/2014/main" id="{9FEFD0AC-CD01-4679-ABD0-10EB85B1404B}"/>
              </a:ext>
            </a:extLst>
          </p:cNvPr>
          <p:cNvGrpSpPr>
            <a:grpSpLocks/>
          </p:cNvGrpSpPr>
          <p:nvPr/>
        </p:nvGrpSpPr>
        <p:grpSpPr bwMode="auto">
          <a:xfrm>
            <a:off x="6683375" y="3063875"/>
            <a:ext cx="1982788" cy="2392363"/>
            <a:chOff x="6487475" y="3616854"/>
            <a:chExt cx="1983425" cy="2391580"/>
          </a:xfrm>
        </p:grpSpPr>
        <p:sp>
          <p:nvSpPr>
            <p:cNvPr id="22" name="Right Arrow 56">
              <a:extLst>
                <a:ext uri="{FF2B5EF4-FFF2-40B4-BE49-F238E27FC236}">
                  <a16:creationId xmlns:a16="http://schemas.microsoft.com/office/drawing/2014/main" id="{BE607670-CB50-4EDD-9AE1-C6778B199C40}"/>
                </a:ext>
              </a:extLst>
            </p:cNvPr>
            <p:cNvSpPr/>
            <p:nvPr/>
          </p:nvSpPr>
          <p:spPr>
            <a:xfrm rot="18948850">
              <a:off x="6487475" y="5770309"/>
              <a:ext cx="692150" cy="238125"/>
            </a:xfrm>
            <a:prstGeom prst="rightArrow">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en-US"/>
            </a:p>
          </p:txBody>
        </p:sp>
        <p:sp>
          <p:nvSpPr>
            <p:cNvPr id="23" name="Right Arrow 57">
              <a:extLst>
                <a:ext uri="{FF2B5EF4-FFF2-40B4-BE49-F238E27FC236}">
                  <a16:creationId xmlns:a16="http://schemas.microsoft.com/office/drawing/2014/main" id="{845799AE-36E3-4EB7-A131-CF5BF58D6194}"/>
                </a:ext>
              </a:extLst>
            </p:cNvPr>
            <p:cNvSpPr/>
            <p:nvPr/>
          </p:nvSpPr>
          <p:spPr>
            <a:xfrm rot="2827266">
              <a:off x="6495890" y="3843866"/>
              <a:ext cx="692150" cy="238125"/>
            </a:xfrm>
            <a:prstGeom prst="rightArrow">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en-US"/>
            </a:p>
          </p:txBody>
        </p:sp>
        <p:sp>
          <p:nvSpPr>
            <p:cNvPr id="24" name="Folded Corner 58">
              <a:extLst>
                <a:ext uri="{FF2B5EF4-FFF2-40B4-BE49-F238E27FC236}">
                  <a16:creationId xmlns:a16="http://schemas.microsoft.com/office/drawing/2014/main" id="{1B97FDAB-2ACA-4256-9F7E-A9005BF5DC98}"/>
                </a:ext>
              </a:extLst>
            </p:cNvPr>
            <p:cNvSpPr/>
            <p:nvPr/>
          </p:nvSpPr>
          <p:spPr>
            <a:xfrm>
              <a:off x="7226300" y="4122024"/>
              <a:ext cx="1244600" cy="1577284"/>
            </a:xfrm>
            <a:prstGeom prst="foldedCorner">
              <a:avLst/>
            </a:prstGeom>
            <a:solidFill>
              <a:srgbClr val="CCCCFF"/>
            </a:solidFill>
          </p:spPr>
          <p:style>
            <a:lnRef idx="0">
              <a:schemeClr val="accent4"/>
            </a:lnRef>
            <a:fillRef idx="3">
              <a:schemeClr val="accent4"/>
            </a:fillRef>
            <a:effectRef idx="3">
              <a:schemeClr val="accent4"/>
            </a:effectRef>
            <a:fontRef idx="minor">
              <a:schemeClr val="lt1"/>
            </a:fontRef>
          </p:style>
          <p:txBody>
            <a:bodyPr anchor="ctr"/>
            <a:lstStyle/>
            <a:p>
              <a:pPr algn="ctr">
                <a:defRPr/>
              </a:pPr>
              <a:r>
                <a:rPr lang="en-US" b="1" dirty="0">
                  <a:solidFill>
                    <a:srgbClr val="000000"/>
                  </a:solidFill>
                </a:rPr>
                <a:t>Compare response variable</a:t>
              </a:r>
            </a:p>
          </p:txBody>
        </p:sp>
      </p:grpSp>
    </p:spTree>
    <p:extLst>
      <p:ext uri="{BB962C8B-B14F-4D97-AF65-F5344CB8AC3E}">
        <p14:creationId xmlns:p14="http://schemas.microsoft.com/office/powerpoint/2010/main" val="134231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32820-B0D0-4915-A256-3485881CA56D}"/>
              </a:ext>
            </a:extLst>
          </p:cNvPr>
          <p:cNvSpPr>
            <a:spLocks noGrp="1"/>
          </p:cNvSpPr>
          <p:nvPr>
            <p:ph type="title"/>
          </p:nvPr>
        </p:nvSpPr>
        <p:spPr/>
        <p:txBody>
          <a:bodyPr/>
          <a:lstStyle/>
          <a:p>
            <a:r>
              <a:rPr lang="en-US" dirty="0"/>
              <a:t>Randomized Block Designs</a:t>
            </a:r>
          </a:p>
        </p:txBody>
      </p:sp>
      <p:sp>
        <p:nvSpPr>
          <p:cNvPr id="8" name="TextBox 7">
            <a:extLst>
              <a:ext uri="{FF2B5EF4-FFF2-40B4-BE49-F238E27FC236}">
                <a16:creationId xmlns:a16="http://schemas.microsoft.com/office/drawing/2014/main" id="{2C19A4CB-FA60-440A-B6FB-D32021E3B156}"/>
              </a:ext>
            </a:extLst>
          </p:cNvPr>
          <p:cNvSpPr txBox="1">
            <a:spLocks noChangeArrowheads="1"/>
          </p:cNvSpPr>
          <p:nvPr/>
        </p:nvSpPr>
        <p:spPr bwMode="auto">
          <a:xfrm>
            <a:off x="628649" y="1406570"/>
            <a:ext cx="7886699" cy="1631216"/>
          </a:xfrm>
          <a:prstGeom prst="rect">
            <a:avLst/>
          </a:prstGeom>
          <a:solidFill>
            <a:schemeClr val="accent6">
              <a:lumMod val="20000"/>
              <a:lumOff val="80000"/>
            </a:schemeClr>
          </a:solidFill>
          <a:ln>
            <a:headEnd/>
            <a:tailEnd/>
          </a:ln>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dirty="0">
                <a:solidFill>
                  <a:srgbClr val="000000"/>
                </a:solidFill>
                <a:latin typeface="+mn-lt"/>
              </a:rPr>
              <a:t>A </a:t>
            </a:r>
            <a:r>
              <a:rPr lang="en-US" sz="2000" b="1" dirty="0">
                <a:solidFill>
                  <a:srgbClr val="000000"/>
                </a:solidFill>
                <a:latin typeface="+mn-lt"/>
              </a:rPr>
              <a:t>block</a:t>
            </a:r>
            <a:r>
              <a:rPr lang="en-US" sz="2000" dirty="0">
                <a:solidFill>
                  <a:srgbClr val="000000"/>
                </a:solidFill>
                <a:latin typeface="+mn-lt"/>
              </a:rPr>
              <a:t> is a group of experimental units that are known before the experiment to be similar in some way that is expected to affect the response to the treatments.</a:t>
            </a:r>
          </a:p>
          <a:p>
            <a:pPr eaLnBrk="1" hangingPunct="1">
              <a:defRPr/>
            </a:pPr>
            <a:r>
              <a:rPr lang="en-US" sz="2000" dirty="0">
                <a:solidFill>
                  <a:srgbClr val="000000"/>
                </a:solidFill>
                <a:latin typeface="+mn-lt"/>
              </a:rPr>
              <a:t>In a </a:t>
            </a:r>
            <a:r>
              <a:rPr lang="en-US" sz="2000" b="1" dirty="0">
                <a:solidFill>
                  <a:srgbClr val="000000"/>
                </a:solidFill>
                <a:latin typeface="+mn-lt"/>
              </a:rPr>
              <a:t>randomized block design</a:t>
            </a:r>
            <a:r>
              <a:rPr lang="en-US" sz="2000" dirty="0">
                <a:solidFill>
                  <a:srgbClr val="000000"/>
                </a:solidFill>
                <a:latin typeface="+mn-lt"/>
              </a:rPr>
              <a:t>, the random assignment of experimental units to treatments is carried out separately within each block.</a:t>
            </a:r>
            <a:endParaRPr lang="en-US" sz="2000" b="1" dirty="0">
              <a:solidFill>
                <a:srgbClr val="000000"/>
              </a:solidFill>
              <a:latin typeface="+mn-lt"/>
            </a:endParaRPr>
          </a:p>
        </p:txBody>
      </p:sp>
      <p:sp>
        <p:nvSpPr>
          <p:cNvPr id="9" name="Rectangle 8">
            <a:extLst>
              <a:ext uri="{FF2B5EF4-FFF2-40B4-BE49-F238E27FC236}">
                <a16:creationId xmlns:a16="http://schemas.microsoft.com/office/drawing/2014/main" id="{64012933-528C-497C-8ED0-F209AD2C816C}"/>
              </a:ext>
            </a:extLst>
          </p:cNvPr>
          <p:cNvSpPr/>
          <p:nvPr/>
        </p:nvSpPr>
        <p:spPr>
          <a:xfrm>
            <a:off x="1820173" y="3225355"/>
            <a:ext cx="4960189" cy="1631216"/>
          </a:xfrm>
          <a:prstGeom prst="rect">
            <a:avLst/>
          </a:prstGeom>
        </p:spPr>
        <p:txBody>
          <a:bodyPr wrap="square">
            <a:spAutoFit/>
          </a:bodyPr>
          <a:lstStyle/>
          <a:p>
            <a:r>
              <a:rPr lang="en-US" sz="2000" dirty="0"/>
              <a:t>Using a randomized block design allows us to account for the variation in the response that is due to the blocking variable. This makes it easier to determine if one treatment is really more effective than the other.</a:t>
            </a:r>
          </a:p>
        </p:txBody>
      </p:sp>
      <p:sp>
        <p:nvSpPr>
          <p:cNvPr id="10" name="Rectangle 9">
            <a:extLst>
              <a:ext uri="{FF2B5EF4-FFF2-40B4-BE49-F238E27FC236}">
                <a16:creationId xmlns:a16="http://schemas.microsoft.com/office/drawing/2014/main" id="{07BE6F79-5670-40E1-A9C0-37825D38EF54}"/>
              </a:ext>
            </a:extLst>
          </p:cNvPr>
          <p:cNvSpPr/>
          <p:nvPr/>
        </p:nvSpPr>
        <p:spPr>
          <a:xfrm>
            <a:off x="4132052" y="4856571"/>
            <a:ext cx="3510951" cy="1323439"/>
          </a:xfrm>
          <a:prstGeom prst="rect">
            <a:avLst/>
          </a:prstGeom>
        </p:spPr>
        <p:txBody>
          <a:bodyPr wrap="square">
            <a:spAutoFit/>
          </a:bodyPr>
          <a:lstStyle/>
          <a:p>
            <a:r>
              <a:rPr lang="en-US" sz="2000" i="1" dirty="0"/>
              <a:t>When blocks are formed wisely, it is easier to find convincing evidence that one treatment is more effective than another.</a:t>
            </a:r>
            <a:endParaRPr lang="en-US" sz="2000" dirty="0"/>
          </a:p>
        </p:txBody>
      </p:sp>
    </p:spTree>
    <p:extLst>
      <p:ext uri="{BB962C8B-B14F-4D97-AF65-F5344CB8AC3E}">
        <p14:creationId xmlns:p14="http://schemas.microsoft.com/office/powerpoint/2010/main" val="150224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32820-B0D0-4915-A256-3485881CA56D}"/>
              </a:ext>
            </a:extLst>
          </p:cNvPr>
          <p:cNvSpPr>
            <a:spLocks noGrp="1"/>
          </p:cNvSpPr>
          <p:nvPr>
            <p:ph type="title"/>
          </p:nvPr>
        </p:nvSpPr>
        <p:spPr/>
        <p:txBody>
          <a:bodyPr/>
          <a:lstStyle/>
          <a:p>
            <a:r>
              <a:rPr lang="en-US" dirty="0"/>
              <a:t>Randomized Block Designs</a:t>
            </a:r>
          </a:p>
        </p:txBody>
      </p:sp>
      <p:pic>
        <p:nvPicPr>
          <p:cNvPr id="5" name="Picture 4">
            <a:extLst>
              <a:ext uri="{FF2B5EF4-FFF2-40B4-BE49-F238E27FC236}">
                <a16:creationId xmlns:a16="http://schemas.microsoft.com/office/drawing/2014/main" id="{60299DB0-E77B-49B8-9DE0-8808E2537B8B}"/>
              </a:ext>
            </a:extLst>
          </p:cNvPr>
          <p:cNvPicPr>
            <a:picLocks noChangeAspect="1"/>
          </p:cNvPicPr>
          <p:nvPr/>
        </p:nvPicPr>
        <p:blipFill>
          <a:blip r:embed="rId2"/>
          <a:stretch>
            <a:fillRect/>
          </a:stretch>
        </p:blipFill>
        <p:spPr>
          <a:xfrm>
            <a:off x="253424" y="1977238"/>
            <a:ext cx="8637152" cy="2903524"/>
          </a:xfrm>
          <a:prstGeom prst="rect">
            <a:avLst/>
          </a:prstGeom>
        </p:spPr>
      </p:pic>
    </p:spTree>
    <p:extLst>
      <p:ext uri="{BB962C8B-B14F-4D97-AF65-F5344CB8AC3E}">
        <p14:creationId xmlns:p14="http://schemas.microsoft.com/office/powerpoint/2010/main" val="1947731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32820-B0D0-4915-A256-3485881CA56D}"/>
              </a:ext>
            </a:extLst>
          </p:cNvPr>
          <p:cNvSpPr>
            <a:spLocks noGrp="1"/>
          </p:cNvSpPr>
          <p:nvPr>
            <p:ph type="title"/>
          </p:nvPr>
        </p:nvSpPr>
        <p:spPr/>
        <p:txBody>
          <a:bodyPr/>
          <a:lstStyle/>
          <a:p>
            <a:r>
              <a:rPr lang="en-US" dirty="0"/>
              <a:t>Randomized Block Designs</a:t>
            </a:r>
          </a:p>
        </p:txBody>
      </p:sp>
      <p:sp>
        <p:nvSpPr>
          <p:cNvPr id="6" name="TextBox 5">
            <a:extLst>
              <a:ext uri="{FF2B5EF4-FFF2-40B4-BE49-F238E27FC236}">
                <a16:creationId xmlns:a16="http://schemas.microsoft.com/office/drawing/2014/main" id="{509D7F49-FF92-4DD6-A6AD-0C5511396219}"/>
              </a:ext>
            </a:extLst>
          </p:cNvPr>
          <p:cNvSpPr txBox="1">
            <a:spLocks noChangeArrowheads="1"/>
          </p:cNvSpPr>
          <p:nvPr/>
        </p:nvSpPr>
        <p:spPr bwMode="auto">
          <a:xfrm>
            <a:off x="3226279" y="1495815"/>
            <a:ext cx="5289071" cy="2554545"/>
          </a:xfrm>
          <a:prstGeom prst="rect">
            <a:avLst/>
          </a:prstGeom>
          <a:solidFill>
            <a:schemeClr val="accent6">
              <a:lumMod val="20000"/>
              <a:lumOff val="80000"/>
            </a:schemeClr>
          </a:solidFill>
          <a:ln>
            <a:headEnd/>
            <a:tailEnd/>
          </a:ln>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dirty="0">
                <a:solidFill>
                  <a:srgbClr val="000000"/>
                </a:solidFill>
                <a:latin typeface="+mn-lt"/>
              </a:rPr>
              <a:t>A </a:t>
            </a:r>
            <a:r>
              <a:rPr lang="en-US" sz="2000" b="1" dirty="0">
                <a:solidFill>
                  <a:srgbClr val="000000"/>
                </a:solidFill>
                <a:latin typeface="+mn-lt"/>
              </a:rPr>
              <a:t>matched pairs design </a:t>
            </a:r>
            <a:r>
              <a:rPr lang="en-US" sz="2000" dirty="0">
                <a:solidFill>
                  <a:srgbClr val="000000"/>
                </a:solidFill>
                <a:latin typeface="+mn-lt"/>
              </a:rPr>
              <a:t>is a common experimental design for comparing two treatments that uses blocks of size 2. In some matched pairs designs, two very similar experimental units are paired and the two treatments are randomly assigned within each pair. In others, each experimental unit receives both treatments in a random order.</a:t>
            </a:r>
            <a:endParaRPr lang="en-US" sz="2000" b="1" dirty="0">
              <a:solidFill>
                <a:srgbClr val="000000"/>
              </a:solidFill>
              <a:latin typeface="+mn-lt"/>
            </a:endParaRPr>
          </a:p>
        </p:txBody>
      </p:sp>
      <p:sp>
        <p:nvSpPr>
          <p:cNvPr id="7" name="Rectangle 6">
            <a:extLst>
              <a:ext uri="{FF2B5EF4-FFF2-40B4-BE49-F238E27FC236}">
                <a16:creationId xmlns:a16="http://schemas.microsoft.com/office/drawing/2014/main" id="{5D7957B0-083C-427A-9938-512627632D0B}"/>
              </a:ext>
            </a:extLst>
          </p:cNvPr>
          <p:cNvSpPr/>
          <p:nvPr/>
        </p:nvSpPr>
        <p:spPr>
          <a:xfrm>
            <a:off x="628651" y="4466312"/>
            <a:ext cx="5763524" cy="1323439"/>
          </a:xfrm>
          <a:prstGeom prst="rect">
            <a:avLst/>
          </a:prstGeom>
        </p:spPr>
        <p:txBody>
          <a:bodyPr wrap="square">
            <a:spAutoFit/>
          </a:bodyPr>
          <a:lstStyle/>
          <a:p>
            <a:r>
              <a:rPr lang="en-US" sz="2000" dirty="0"/>
              <a:t>The idea is to create blocks by matching pairs of similar experimental units. Just as with other forms of blocking, matching helps account for the variation due to the variable(s) used to form the pairs.</a:t>
            </a:r>
          </a:p>
        </p:txBody>
      </p:sp>
    </p:spTree>
    <p:extLst>
      <p:ext uri="{BB962C8B-B14F-4D97-AF65-F5344CB8AC3E}">
        <p14:creationId xmlns:p14="http://schemas.microsoft.com/office/powerpoint/2010/main" val="1221658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E230A5-9EEB-437E-88E3-E1C8735CA353}"/>
              </a:ext>
            </a:extLst>
          </p:cNvPr>
          <p:cNvSpPr>
            <a:spLocks noGrp="1"/>
          </p:cNvSpPr>
          <p:nvPr>
            <p:ph type="title"/>
          </p:nvPr>
        </p:nvSpPr>
        <p:spPr/>
        <p:txBody>
          <a:bodyPr/>
          <a:lstStyle/>
          <a:p>
            <a:r>
              <a:rPr lang="en-US" dirty="0"/>
              <a:t>Section Summary</a:t>
            </a:r>
          </a:p>
        </p:txBody>
      </p:sp>
      <p:sp>
        <p:nvSpPr>
          <p:cNvPr id="8" name="Text Placeholder 2">
            <a:extLst>
              <a:ext uri="{FF2B5EF4-FFF2-40B4-BE49-F238E27FC236}">
                <a16:creationId xmlns:a16="http://schemas.microsoft.com/office/drawing/2014/main" id="{3F2FD7EA-5939-47EC-BD58-1632510FF1D2}"/>
              </a:ext>
            </a:extLst>
          </p:cNvPr>
          <p:cNvSpPr>
            <a:spLocks noGrp="1"/>
          </p:cNvSpPr>
          <p:nvPr>
            <p:ph type="body" sz="quarter" idx="10"/>
          </p:nvPr>
        </p:nvSpPr>
        <p:spPr>
          <a:xfrm>
            <a:off x="689978" y="2463823"/>
            <a:ext cx="7764044" cy="3620037"/>
          </a:xfrm>
        </p:spPr>
        <p:txBody>
          <a:bodyPr>
            <a:noAutofit/>
          </a:bodyPr>
          <a:lstStyle/>
          <a:p>
            <a:pPr>
              <a:lnSpc>
                <a:spcPct val="120000"/>
              </a:lnSpc>
              <a:spcBef>
                <a:spcPts val="600"/>
              </a:spcBef>
            </a:pPr>
            <a:r>
              <a:rPr lang="en-US" sz="2000" cap="all" dirty="0"/>
              <a:t>Explain</a:t>
            </a:r>
            <a:r>
              <a:rPr lang="en-US" sz="2000" dirty="0"/>
              <a:t> the concept of confounding and how it limits the ability to make cause-and-effect conclusions.</a:t>
            </a:r>
          </a:p>
          <a:p>
            <a:pPr>
              <a:lnSpc>
                <a:spcPct val="120000"/>
              </a:lnSpc>
              <a:spcBef>
                <a:spcPts val="600"/>
              </a:spcBef>
            </a:pPr>
            <a:r>
              <a:rPr lang="en-US" sz="2000" cap="all" dirty="0"/>
              <a:t>Distinguish</a:t>
            </a:r>
            <a:r>
              <a:rPr lang="en-US" sz="2000" dirty="0"/>
              <a:t> between an observational study and an experiment, and </a:t>
            </a:r>
            <a:r>
              <a:rPr lang="en-US" sz="2000" cap="all" dirty="0"/>
              <a:t>identify</a:t>
            </a:r>
            <a:r>
              <a:rPr lang="en-US" sz="2000" dirty="0"/>
              <a:t> the explanatory and response variables in each type of study.</a:t>
            </a:r>
          </a:p>
          <a:p>
            <a:pPr>
              <a:lnSpc>
                <a:spcPct val="120000"/>
              </a:lnSpc>
              <a:spcBef>
                <a:spcPts val="600"/>
              </a:spcBef>
            </a:pPr>
            <a:r>
              <a:rPr lang="en-US" sz="2000" cap="all" dirty="0"/>
              <a:t>Identify</a:t>
            </a:r>
            <a:r>
              <a:rPr lang="en-US" sz="2000" dirty="0"/>
              <a:t> the experimental units and treatments in an experiment.</a:t>
            </a:r>
          </a:p>
          <a:p>
            <a:pPr>
              <a:lnSpc>
                <a:spcPct val="120000"/>
              </a:lnSpc>
              <a:spcBef>
                <a:spcPts val="600"/>
              </a:spcBef>
            </a:pPr>
            <a:r>
              <a:rPr lang="en-US" sz="2000" cap="all" dirty="0"/>
              <a:t>Describe</a:t>
            </a:r>
            <a:r>
              <a:rPr lang="en-US" sz="2000" dirty="0"/>
              <a:t> the placebo effect and the purpose of blinding in an experiment.</a:t>
            </a:r>
          </a:p>
        </p:txBody>
      </p:sp>
    </p:spTree>
    <p:extLst>
      <p:ext uri="{BB962C8B-B14F-4D97-AF65-F5344CB8AC3E}">
        <p14:creationId xmlns:p14="http://schemas.microsoft.com/office/powerpoint/2010/main" val="2153773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E230A5-9EEB-437E-88E3-E1C8735CA353}"/>
              </a:ext>
            </a:extLst>
          </p:cNvPr>
          <p:cNvSpPr>
            <a:spLocks noGrp="1"/>
          </p:cNvSpPr>
          <p:nvPr>
            <p:ph type="title"/>
          </p:nvPr>
        </p:nvSpPr>
        <p:spPr/>
        <p:txBody>
          <a:bodyPr/>
          <a:lstStyle/>
          <a:p>
            <a:r>
              <a:rPr lang="en-US" dirty="0"/>
              <a:t>Section Summary</a:t>
            </a:r>
          </a:p>
        </p:txBody>
      </p:sp>
      <p:sp>
        <p:nvSpPr>
          <p:cNvPr id="8" name="Text Placeholder 2">
            <a:extLst>
              <a:ext uri="{FF2B5EF4-FFF2-40B4-BE49-F238E27FC236}">
                <a16:creationId xmlns:a16="http://schemas.microsoft.com/office/drawing/2014/main" id="{12B94F9D-D836-4042-857B-DCC140541F75}"/>
              </a:ext>
            </a:extLst>
          </p:cNvPr>
          <p:cNvSpPr>
            <a:spLocks noGrp="1"/>
          </p:cNvSpPr>
          <p:nvPr>
            <p:ph type="body" sz="quarter" idx="10"/>
          </p:nvPr>
        </p:nvSpPr>
        <p:spPr>
          <a:xfrm>
            <a:off x="689978" y="2463823"/>
            <a:ext cx="7764044" cy="3620037"/>
          </a:xfrm>
        </p:spPr>
        <p:txBody>
          <a:bodyPr>
            <a:noAutofit/>
          </a:bodyPr>
          <a:lstStyle/>
          <a:p>
            <a:pPr>
              <a:lnSpc>
                <a:spcPct val="120000"/>
              </a:lnSpc>
              <a:spcBef>
                <a:spcPts val="600"/>
              </a:spcBef>
            </a:pPr>
            <a:r>
              <a:rPr lang="en-US" sz="2000" cap="all" dirty="0"/>
              <a:t>Describe</a:t>
            </a:r>
            <a:r>
              <a:rPr lang="en-US" sz="2000" dirty="0"/>
              <a:t> how to randomly assign treatments in an experiment using slips of paper, technology, or a table of random digits.</a:t>
            </a:r>
          </a:p>
          <a:p>
            <a:pPr>
              <a:lnSpc>
                <a:spcPct val="120000"/>
              </a:lnSpc>
              <a:spcBef>
                <a:spcPts val="600"/>
              </a:spcBef>
            </a:pPr>
            <a:r>
              <a:rPr lang="en-US" sz="2000" cap="all" dirty="0"/>
              <a:t>Explain</a:t>
            </a:r>
            <a:r>
              <a:rPr lang="en-US" sz="2000" dirty="0"/>
              <a:t> the purpose of comparison, random assignment, control, and replication in an experiment.</a:t>
            </a:r>
          </a:p>
          <a:p>
            <a:pPr>
              <a:lnSpc>
                <a:spcPct val="120000"/>
              </a:lnSpc>
              <a:spcBef>
                <a:spcPts val="600"/>
              </a:spcBef>
            </a:pPr>
            <a:r>
              <a:rPr lang="en-US" sz="2000" cap="all" dirty="0"/>
              <a:t>Describe</a:t>
            </a:r>
            <a:r>
              <a:rPr lang="en-US" sz="2000" dirty="0"/>
              <a:t> a completely randomized design for an experiment.</a:t>
            </a:r>
          </a:p>
          <a:p>
            <a:pPr>
              <a:lnSpc>
                <a:spcPct val="120000"/>
              </a:lnSpc>
              <a:spcBef>
                <a:spcPts val="600"/>
              </a:spcBef>
            </a:pPr>
            <a:r>
              <a:rPr lang="en-US" sz="2000" cap="all" dirty="0"/>
              <a:t>Describe</a:t>
            </a:r>
            <a:r>
              <a:rPr lang="en-US" sz="2000" dirty="0"/>
              <a:t> a randomized block design and a matched pairs design for an experiment and </a:t>
            </a:r>
            <a:r>
              <a:rPr lang="en-US" sz="2000" cap="all" dirty="0"/>
              <a:t>explain</a:t>
            </a:r>
            <a:r>
              <a:rPr lang="en-US" sz="2000" dirty="0"/>
              <a:t> the purpose of blocking in an experiment.</a:t>
            </a:r>
          </a:p>
        </p:txBody>
      </p:sp>
    </p:spTree>
    <p:extLst>
      <p:ext uri="{BB962C8B-B14F-4D97-AF65-F5344CB8AC3E}">
        <p14:creationId xmlns:p14="http://schemas.microsoft.com/office/powerpoint/2010/main" val="986366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E477101-FBE3-417F-8CBD-8E1205FFE1B3}"/>
              </a:ext>
            </a:extLst>
          </p:cNvPr>
          <p:cNvSpPr txBox="1"/>
          <p:nvPr/>
        </p:nvSpPr>
        <p:spPr>
          <a:xfrm>
            <a:off x="269763" y="785004"/>
            <a:ext cx="3571336"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Light" panose="020F0302020204030204"/>
                <a:ea typeface="+mn-ea"/>
                <a:cs typeface="+mn-cs"/>
              </a:rPr>
              <a:t>Chapter 4</a:t>
            </a:r>
          </a:p>
        </p:txBody>
      </p:sp>
      <p:sp>
        <p:nvSpPr>
          <p:cNvPr id="9" name="TextBox 8">
            <a:extLst>
              <a:ext uri="{FF2B5EF4-FFF2-40B4-BE49-F238E27FC236}">
                <a16:creationId xmlns:a16="http://schemas.microsoft.com/office/drawing/2014/main" id="{73078F9F-26CF-42B8-ACCF-56C526FE1C5E}"/>
              </a:ext>
            </a:extLst>
          </p:cNvPr>
          <p:cNvSpPr txBox="1"/>
          <p:nvPr/>
        </p:nvSpPr>
        <p:spPr>
          <a:xfrm>
            <a:off x="269763" y="2220923"/>
            <a:ext cx="8451542" cy="707886"/>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Trebuchet MS" panose="020B0603020202020204" pitchFamily="34" charset="0"/>
                <a:ea typeface="MS Gothic" panose="020B0609070205080204" pitchFamily="49" charset="-128"/>
                <a:cs typeface="+mn-cs"/>
              </a:rPr>
              <a:t>Collecting Data</a:t>
            </a:r>
          </a:p>
        </p:txBody>
      </p:sp>
      <p:sp>
        <p:nvSpPr>
          <p:cNvPr id="10" name="TextBox 9">
            <a:extLst>
              <a:ext uri="{FF2B5EF4-FFF2-40B4-BE49-F238E27FC236}">
                <a16:creationId xmlns:a16="http://schemas.microsoft.com/office/drawing/2014/main" id="{99394964-F208-485A-BC0D-A9671CD9E89F}"/>
              </a:ext>
            </a:extLst>
          </p:cNvPr>
          <p:cNvSpPr txBox="1"/>
          <p:nvPr/>
        </p:nvSpPr>
        <p:spPr>
          <a:xfrm>
            <a:off x="269763" y="3709358"/>
            <a:ext cx="3821502" cy="10772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Section 4.3</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Using Studies Wisely</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865F8946-2409-4A40-9F35-F381A38CD143}"/>
              </a:ext>
            </a:extLst>
          </p:cNvPr>
          <p:cNvPicPr>
            <a:picLocks noChangeAspect="1"/>
          </p:cNvPicPr>
          <p:nvPr/>
        </p:nvPicPr>
        <p:blipFill>
          <a:blip r:embed="rId3"/>
          <a:stretch>
            <a:fillRect/>
          </a:stretch>
        </p:blipFill>
        <p:spPr>
          <a:xfrm>
            <a:off x="4324132" y="3483378"/>
            <a:ext cx="4817487" cy="851463"/>
          </a:xfrm>
          <a:prstGeom prst="rect">
            <a:avLst/>
          </a:prstGeom>
        </p:spPr>
      </p:pic>
    </p:spTree>
    <p:extLst>
      <p:ext uri="{BB962C8B-B14F-4D97-AF65-F5344CB8AC3E}">
        <p14:creationId xmlns:p14="http://schemas.microsoft.com/office/powerpoint/2010/main" val="242811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AC536-1A60-46BE-8E46-ABD60151719A}"/>
              </a:ext>
            </a:extLst>
          </p:cNvPr>
          <p:cNvSpPr>
            <a:spLocks noGrp="1"/>
          </p:cNvSpPr>
          <p:nvPr>
            <p:ph type="title"/>
          </p:nvPr>
        </p:nvSpPr>
        <p:spPr/>
        <p:txBody>
          <a:bodyPr>
            <a:noAutofit/>
          </a:bodyPr>
          <a:lstStyle/>
          <a:p>
            <a:r>
              <a:rPr lang="en-US" dirty="0"/>
              <a:t>Using Studies Wisely</a:t>
            </a:r>
          </a:p>
        </p:txBody>
      </p:sp>
      <p:sp>
        <p:nvSpPr>
          <p:cNvPr id="3" name="Text Placeholder 2">
            <a:extLst>
              <a:ext uri="{FF2B5EF4-FFF2-40B4-BE49-F238E27FC236}">
                <a16:creationId xmlns:a16="http://schemas.microsoft.com/office/drawing/2014/main" id="{8F9AA134-3A60-4C43-A73E-B5EEEB5F8720}"/>
              </a:ext>
            </a:extLst>
          </p:cNvPr>
          <p:cNvSpPr>
            <a:spLocks noGrp="1"/>
          </p:cNvSpPr>
          <p:nvPr>
            <p:ph type="body" sz="quarter" idx="10"/>
          </p:nvPr>
        </p:nvSpPr>
        <p:spPr>
          <a:xfrm>
            <a:off x="689978" y="2463823"/>
            <a:ext cx="7764044" cy="3620037"/>
          </a:xfrm>
        </p:spPr>
        <p:txBody>
          <a:bodyPr>
            <a:noAutofit/>
          </a:bodyPr>
          <a:lstStyle/>
          <a:p>
            <a:pPr>
              <a:lnSpc>
                <a:spcPct val="114000"/>
              </a:lnSpc>
              <a:spcBef>
                <a:spcPts val="0"/>
              </a:spcBef>
            </a:pPr>
            <a:r>
              <a:rPr lang="en-US" sz="2000" cap="all" dirty="0"/>
              <a:t>Explain</a:t>
            </a:r>
            <a:r>
              <a:rPr lang="en-US" sz="2000" dirty="0"/>
              <a:t> the concept of sampling variability when making an inference about a population and how sample size affects sampling variability.</a:t>
            </a:r>
          </a:p>
          <a:p>
            <a:pPr>
              <a:lnSpc>
                <a:spcPct val="114000"/>
              </a:lnSpc>
              <a:spcBef>
                <a:spcPts val="0"/>
              </a:spcBef>
            </a:pPr>
            <a:r>
              <a:rPr lang="en-US" sz="2000" dirty="0"/>
              <a:t> </a:t>
            </a:r>
            <a:r>
              <a:rPr lang="en-US" sz="2000" cap="all" dirty="0"/>
              <a:t>Explain</a:t>
            </a:r>
            <a:r>
              <a:rPr lang="en-US" sz="2000" dirty="0"/>
              <a:t> the meaning of statistically significant in the context of an experiment and </a:t>
            </a:r>
            <a:r>
              <a:rPr lang="en-US" sz="2000" cap="all" dirty="0"/>
              <a:t>use</a:t>
            </a:r>
            <a:r>
              <a:rPr lang="en-US" sz="2000" dirty="0"/>
              <a:t> simulation to determine if the results of an experiment are statistically significant.</a:t>
            </a:r>
          </a:p>
          <a:p>
            <a:pPr>
              <a:lnSpc>
                <a:spcPct val="114000"/>
              </a:lnSpc>
              <a:spcBef>
                <a:spcPts val="0"/>
              </a:spcBef>
            </a:pPr>
            <a:r>
              <a:rPr lang="en-US" sz="2000" cap="all" dirty="0"/>
              <a:t>Identify</a:t>
            </a:r>
            <a:r>
              <a:rPr lang="en-US" sz="2000" dirty="0"/>
              <a:t> when it is appropriate to make an inference about a population and when it is appropriate to make an inference about cause and effect.</a:t>
            </a:r>
          </a:p>
          <a:p>
            <a:pPr>
              <a:lnSpc>
                <a:spcPct val="114000"/>
              </a:lnSpc>
              <a:spcBef>
                <a:spcPts val="0"/>
              </a:spcBef>
            </a:pPr>
            <a:r>
              <a:rPr lang="en-US" sz="2000" cap="all" dirty="0"/>
              <a:t>Evaluate</a:t>
            </a:r>
            <a:r>
              <a:rPr lang="en-US" sz="2000" dirty="0"/>
              <a:t> if a statistical study has been carried out in an ethical manner.*</a:t>
            </a:r>
          </a:p>
        </p:txBody>
      </p:sp>
    </p:spTree>
    <p:extLst>
      <p:ext uri="{BB962C8B-B14F-4D97-AF65-F5344CB8AC3E}">
        <p14:creationId xmlns:p14="http://schemas.microsoft.com/office/powerpoint/2010/main" val="6938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lstStyle/>
          <a:p>
            <a:r>
              <a:rPr lang="en-US" dirty="0"/>
              <a:t>Inference for Sampling</a:t>
            </a:r>
          </a:p>
        </p:txBody>
      </p:sp>
      <p:sp>
        <p:nvSpPr>
          <p:cNvPr id="14" name="Rectangle 13">
            <a:extLst>
              <a:ext uri="{FF2B5EF4-FFF2-40B4-BE49-F238E27FC236}">
                <a16:creationId xmlns:a16="http://schemas.microsoft.com/office/drawing/2014/main" id="{DEBDE7C6-827B-44C5-AEC7-E18C3319F98C}"/>
              </a:ext>
            </a:extLst>
          </p:cNvPr>
          <p:cNvSpPr/>
          <p:nvPr/>
        </p:nvSpPr>
        <p:spPr>
          <a:xfrm>
            <a:off x="956856" y="1395815"/>
            <a:ext cx="4340165" cy="132343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When the members of a sample are selected at random from a population, we can use the sample results to make inferences about the population.</a:t>
            </a:r>
          </a:p>
        </p:txBody>
      </p:sp>
      <p:sp>
        <p:nvSpPr>
          <p:cNvPr id="15" name="Rectangle 14">
            <a:extLst>
              <a:ext uri="{FF2B5EF4-FFF2-40B4-BE49-F238E27FC236}">
                <a16:creationId xmlns:a16="http://schemas.microsoft.com/office/drawing/2014/main" id="{691F1B2A-C1CC-4A7C-BB5B-03155BFD9991}"/>
              </a:ext>
            </a:extLst>
          </p:cNvPr>
          <p:cNvSpPr/>
          <p:nvPr/>
        </p:nvSpPr>
        <p:spPr>
          <a:xfrm>
            <a:off x="3210373" y="2912668"/>
            <a:ext cx="4883362" cy="132343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Even when making an inference from a random sample, it would be surprising if the estimate from the sample was exactly equal to the truth about the population.</a:t>
            </a:r>
          </a:p>
        </p:txBody>
      </p:sp>
      <p:sp>
        <p:nvSpPr>
          <p:cNvPr id="21" name="TextBox 20">
            <a:extLst>
              <a:ext uri="{FF2B5EF4-FFF2-40B4-BE49-F238E27FC236}">
                <a16:creationId xmlns:a16="http://schemas.microsoft.com/office/drawing/2014/main" id="{539E3466-3306-42A4-8C72-46B4E97791F3}"/>
              </a:ext>
            </a:extLst>
          </p:cNvPr>
          <p:cNvSpPr txBox="1">
            <a:spLocks noChangeArrowheads="1"/>
          </p:cNvSpPr>
          <p:nvPr/>
        </p:nvSpPr>
        <p:spPr bwMode="auto">
          <a:xfrm>
            <a:off x="1569331" y="4559261"/>
            <a:ext cx="4082723" cy="1323439"/>
          </a:xfrm>
          <a:prstGeom prst="rect">
            <a:avLst/>
          </a:prstGeom>
          <a:solidFill>
            <a:schemeClr val="accent6">
              <a:lumMod val="20000"/>
              <a:lumOff val="80000"/>
            </a:schemeClr>
          </a:solidFill>
          <a:ln>
            <a:headEnd/>
            <a:tailEnd/>
          </a:ln>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ＭＳ Ｐゴシック" charset="0"/>
              </a:rPr>
              <a:t>Sampling variability </a:t>
            </a: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rPr>
              <a:t>refers to the fact that different random samples of the same size from the same population produce different estimates.</a:t>
            </a:r>
          </a:p>
        </p:txBody>
      </p:sp>
    </p:spTree>
    <p:extLst>
      <p:ext uri="{BB962C8B-B14F-4D97-AF65-F5344CB8AC3E}">
        <p14:creationId xmlns:p14="http://schemas.microsoft.com/office/powerpoint/2010/main" val="1999390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lstStyle/>
          <a:p>
            <a:r>
              <a:rPr lang="en-US" dirty="0"/>
              <a:t>Inference for Sampling</a:t>
            </a:r>
          </a:p>
        </p:txBody>
      </p:sp>
      <p:grpSp>
        <p:nvGrpSpPr>
          <p:cNvPr id="17" name="Group 16">
            <a:extLst>
              <a:ext uri="{FF2B5EF4-FFF2-40B4-BE49-F238E27FC236}">
                <a16:creationId xmlns:a16="http://schemas.microsoft.com/office/drawing/2014/main" id="{8CEC0D53-F4FB-4C2F-BEB5-85B9A229C048}"/>
              </a:ext>
            </a:extLst>
          </p:cNvPr>
          <p:cNvGrpSpPr/>
          <p:nvPr/>
        </p:nvGrpSpPr>
        <p:grpSpPr>
          <a:xfrm>
            <a:off x="628649" y="1539971"/>
            <a:ext cx="5660007" cy="1746693"/>
            <a:chOff x="843992" y="3040016"/>
            <a:chExt cx="7142671" cy="2060606"/>
          </a:xfrm>
        </p:grpSpPr>
        <p:sp>
          <p:nvSpPr>
            <p:cNvPr id="18" name="TextBox 17">
              <a:extLst>
                <a:ext uri="{FF2B5EF4-FFF2-40B4-BE49-F238E27FC236}">
                  <a16:creationId xmlns:a16="http://schemas.microsoft.com/office/drawing/2014/main" id="{B51113B9-FB01-4DEC-BB92-BED88405EFAA}"/>
                </a:ext>
              </a:extLst>
            </p:cNvPr>
            <p:cNvSpPr txBox="1"/>
            <p:nvPr/>
          </p:nvSpPr>
          <p:spPr>
            <a:xfrm>
              <a:off x="843992" y="3040016"/>
              <a:ext cx="7142671" cy="479640"/>
            </a:xfrm>
            <a:prstGeom prst="rect">
              <a:avLst/>
            </a:pr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wrap="square"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Sampling Variability and Sample Size</a:t>
              </a:r>
            </a:p>
          </p:txBody>
        </p:sp>
        <p:sp>
          <p:nvSpPr>
            <p:cNvPr id="19" name="TextBox 18">
              <a:extLst>
                <a:ext uri="{FF2B5EF4-FFF2-40B4-BE49-F238E27FC236}">
                  <a16:creationId xmlns:a16="http://schemas.microsoft.com/office/drawing/2014/main" id="{0794DB6F-DA19-411A-B7E8-F852D3397E02}"/>
                </a:ext>
              </a:extLst>
            </p:cNvPr>
            <p:cNvSpPr txBox="1"/>
            <p:nvPr/>
          </p:nvSpPr>
          <p:spPr>
            <a:xfrm>
              <a:off x="843992" y="3519658"/>
              <a:ext cx="7142671" cy="1580964"/>
            </a:xfrm>
            <a:prstGeom prst="rect">
              <a:avLst/>
            </a:prstGeom>
            <a:noFill/>
            <a:ln>
              <a:solidFill>
                <a:schemeClr val="tx1"/>
              </a:solidFill>
            </a:ln>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Larger random samples tend to produce estimates that are closer to the true population value than smaller random samples. In other words, estimates from larger samples are more precise.</a:t>
              </a:r>
            </a:p>
          </p:txBody>
        </p:sp>
      </p:grpSp>
      <p:pic>
        <p:nvPicPr>
          <p:cNvPr id="20" name="Picture 19">
            <a:extLst>
              <a:ext uri="{FF2B5EF4-FFF2-40B4-BE49-F238E27FC236}">
                <a16:creationId xmlns:a16="http://schemas.microsoft.com/office/drawing/2014/main" id="{078AD388-CB48-4146-BE23-5FCBCF6177F7}"/>
              </a:ext>
            </a:extLst>
          </p:cNvPr>
          <p:cNvPicPr>
            <a:picLocks noChangeAspect="1"/>
          </p:cNvPicPr>
          <p:nvPr/>
        </p:nvPicPr>
        <p:blipFill>
          <a:blip r:embed="rId2"/>
          <a:stretch>
            <a:fillRect/>
          </a:stretch>
        </p:blipFill>
        <p:spPr>
          <a:xfrm>
            <a:off x="4572000" y="3374774"/>
            <a:ext cx="3943350" cy="2871907"/>
          </a:xfrm>
          <a:prstGeom prst="rect">
            <a:avLst/>
          </a:prstGeom>
        </p:spPr>
      </p:pic>
    </p:spTree>
    <p:extLst>
      <p:ext uri="{BB962C8B-B14F-4D97-AF65-F5344CB8AC3E}">
        <p14:creationId xmlns:p14="http://schemas.microsoft.com/office/powerpoint/2010/main" val="1353217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1C2348-2E4D-9D66-9CF7-DF3843299F17}"/>
              </a:ext>
            </a:extLst>
          </p:cNvPr>
          <p:cNvPicPr>
            <a:picLocks noChangeAspect="1"/>
          </p:cNvPicPr>
          <p:nvPr/>
        </p:nvPicPr>
        <p:blipFill>
          <a:blip r:embed="rId2"/>
          <a:stretch>
            <a:fillRect/>
          </a:stretch>
        </p:blipFill>
        <p:spPr>
          <a:xfrm>
            <a:off x="18836" y="570166"/>
            <a:ext cx="9216604" cy="3266142"/>
          </a:xfrm>
          <a:prstGeom prst="rect">
            <a:avLst/>
          </a:prstGeom>
        </p:spPr>
      </p:pic>
    </p:spTree>
    <p:extLst>
      <p:ext uri="{BB962C8B-B14F-4D97-AF65-F5344CB8AC3E}">
        <p14:creationId xmlns:p14="http://schemas.microsoft.com/office/powerpoint/2010/main" val="40589918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lstStyle/>
          <a:p>
            <a:r>
              <a:rPr lang="en-US" dirty="0"/>
              <a:t>Inference for Sampling</a:t>
            </a:r>
          </a:p>
        </p:txBody>
      </p:sp>
      <p:sp>
        <p:nvSpPr>
          <p:cNvPr id="6" name="Rectangle 5">
            <a:extLst>
              <a:ext uri="{FF2B5EF4-FFF2-40B4-BE49-F238E27FC236}">
                <a16:creationId xmlns:a16="http://schemas.microsoft.com/office/drawing/2014/main" id="{A2F55C02-6C10-442C-80C6-359CAD06D851}"/>
              </a:ext>
            </a:extLst>
          </p:cNvPr>
          <p:cNvSpPr/>
          <p:nvPr/>
        </p:nvSpPr>
        <p:spPr>
          <a:xfrm>
            <a:off x="628650" y="1344927"/>
            <a:ext cx="7886700" cy="2246769"/>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Calibri" panose="020F0502020204030204"/>
                <a:ea typeface="+mn-ea"/>
                <a:cs typeface="+mn-cs"/>
              </a:rPr>
              <a:t>How much do National Football League (NFL) players weigh, on average? In a random sample of 50 NFL players, the average weight is 244.4 pounds.</a:t>
            </a:r>
          </a:p>
          <a:p>
            <a:pPr marL="457200" marR="0" lvl="0" indent="-457200" algn="l" defTabSz="457200" rtl="0" eaLnBrk="1" fontAlgn="auto" latinLnBrk="0" hangingPunct="1">
              <a:lnSpc>
                <a:spcPct val="100000"/>
              </a:lnSpc>
              <a:spcBef>
                <a:spcPts val="0"/>
              </a:spcBef>
              <a:spcAft>
                <a:spcPts val="0"/>
              </a:spcAft>
              <a:buClrTx/>
              <a:buSzTx/>
              <a:buFontTx/>
              <a:buAutoNum type="alphaLcParenBoth"/>
              <a:tabLst/>
              <a:defRPr/>
            </a:pPr>
            <a:r>
              <a:rPr kumimoji="0" lang="en-US" altLang="en-US" sz="2000" b="0" i="0" u="none" strike="noStrike" kern="1200" cap="none" spc="0" normalizeH="0" baseline="0" noProof="0" dirty="0">
                <a:ln>
                  <a:noFill/>
                </a:ln>
                <a:solidFill>
                  <a:prstClr val="black"/>
                </a:solidFill>
                <a:effectLst/>
                <a:uLnTx/>
                <a:uFillTx/>
                <a:latin typeface="Calibri" panose="020F0502020204030204"/>
                <a:ea typeface="+mn-ea"/>
                <a:cs typeface="+mn-cs"/>
              </a:rPr>
              <a:t>Do you think that 244.4 pounds is the true average weight of all NFL players? Explain your answer.</a:t>
            </a:r>
          </a:p>
          <a:p>
            <a:pPr marL="457200" marR="0" lvl="0" indent="-457200" algn="l" defTabSz="457200" rtl="0" eaLnBrk="1" fontAlgn="auto" latinLnBrk="0" hangingPunct="1">
              <a:lnSpc>
                <a:spcPct val="100000"/>
              </a:lnSpc>
              <a:spcBef>
                <a:spcPts val="0"/>
              </a:spcBef>
              <a:spcAft>
                <a:spcPts val="0"/>
              </a:spcAft>
              <a:buClrTx/>
              <a:buSzTx/>
              <a:buFontTx/>
              <a:buAutoNum type="alphaLcParenBoth"/>
              <a:tabLst/>
              <a:defRPr/>
            </a:pPr>
            <a:endParaRPr kumimoji="0" lang="en-US" alt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Tx/>
              <a:buAutoNum type="alphaLcParenBoth"/>
              <a:tabLst/>
              <a:defRPr/>
            </a:pPr>
            <a:endParaRPr kumimoji="0" lang="en-US" alt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Tx/>
              <a:buAutoNum type="alphaLcParenBoth"/>
              <a:tabLst/>
              <a:defRPr/>
            </a:pPr>
            <a:endParaRPr kumimoji="0" lang="en-US" alt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ectangle: Rounded Corners 8">
            <a:extLst>
              <a:ext uri="{FF2B5EF4-FFF2-40B4-BE49-F238E27FC236}">
                <a16:creationId xmlns:a16="http://schemas.microsoft.com/office/drawing/2014/main" id="{5986E271-6BB1-4C9E-A743-8E91E3BD68A1}"/>
              </a:ext>
            </a:extLst>
          </p:cNvPr>
          <p:cNvSpPr/>
          <p:nvPr/>
        </p:nvSpPr>
        <p:spPr>
          <a:xfrm>
            <a:off x="628650" y="3856760"/>
            <a:ext cx="5419210" cy="1191816"/>
          </a:xfrm>
          <a:prstGeom prst="roundRect">
            <a:avLst/>
          </a:prstGeom>
          <a:solidFill>
            <a:srgbClr val="CCCCFF"/>
          </a:solidFill>
          <a:ln>
            <a:solidFill>
              <a:srgbClr val="CCCCFF"/>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marL="342900" marR="0" lvl="0" indent="-342900" algn="l" defTabSz="457200" rtl="0" eaLnBrk="1" fontAlgn="auto" latinLnBrk="0" hangingPunct="1">
              <a:lnSpc>
                <a:spcPct val="100000"/>
              </a:lnSpc>
              <a:spcBef>
                <a:spcPts val="0"/>
              </a:spcBef>
              <a:spcAft>
                <a:spcPts val="0"/>
              </a:spcAft>
              <a:buClrTx/>
              <a:buSzTx/>
              <a:buFontTx/>
              <a:buAutoNum type="alphaLcParenBoth"/>
              <a:tabLst/>
              <a:defRPr/>
            </a:pPr>
            <a:r>
              <a:rPr kumimoji="0" lang="en-US"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No. Different samples of size 50 would produce different average weights. So it would be surprising if this estimate is equal to the true average weight of all NFL players.</a:t>
            </a:r>
          </a:p>
        </p:txBody>
      </p:sp>
      <p:pic>
        <p:nvPicPr>
          <p:cNvPr id="7" name="Picture 6">
            <a:extLst>
              <a:ext uri="{FF2B5EF4-FFF2-40B4-BE49-F238E27FC236}">
                <a16:creationId xmlns:a16="http://schemas.microsoft.com/office/drawing/2014/main" id="{C29046F1-0695-4832-B99D-C4D4FAC217B3}"/>
              </a:ext>
            </a:extLst>
          </p:cNvPr>
          <p:cNvPicPr>
            <a:picLocks noChangeAspect="1"/>
          </p:cNvPicPr>
          <p:nvPr/>
        </p:nvPicPr>
        <p:blipFill>
          <a:blip r:embed="rId2"/>
          <a:stretch>
            <a:fillRect/>
          </a:stretch>
        </p:blipFill>
        <p:spPr>
          <a:xfrm>
            <a:off x="6642341" y="3591695"/>
            <a:ext cx="1881812" cy="249118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8" name="Rectangle 7">
            <a:extLst>
              <a:ext uri="{FF2B5EF4-FFF2-40B4-BE49-F238E27FC236}">
                <a16:creationId xmlns:a16="http://schemas.microsoft.com/office/drawing/2014/main" id="{1E70F6D4-BF91-4BF0-BB33-8CF178794FCF}"/>
              </a:ext>
            </a:extLst>
          </p:cNvPr>
          <p:cNvSpPr/>
          <p:nvPr/>
        </p:nvSpPr>
        <p:spPr>
          <a:xfrm rot="15825283">
            <a:off x="5644611" y="5405351"/>
            <a:ext cx="1606530" cy="21544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HelveticaNeueLTStd-Cn"/>
                <a:ea typeface="+mn-ea"/>
                <a:cs typeface="+mn-cs"/>
              </a:rPr>
              <a:t>Diamond Images/Getty Images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9581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lstStyle/>
          <a:p>
            <a:r>
              <a:rPr lang="en-US" dirty="0"/>
              <a:t>Inference for Sampling</a:t>
            </a:r>
          </a:p>
        </p:txBody>
      </p:sp>
      <p:sp>
        <p:nvSpPr>
          <p:cNvPr id="6" name="Rectangle 5">
            <a:extLst>
              <a:ext uri="{FF2B5EF4-FFF2-40B4-BE49-F238E27FC236}">
                <a16:creationId xmlns:a16="http://schemas.microsoft.com/office/drawing/2014/main" id="{A2F55C02-6C10-442C-80C6-359CAD06D851}"/>
              </a:ext>
            </a:extLst>
          </p:cNvPr>
          <p:cNvSpPr/>
          <p:nvPr/>
        </p:nvSpPr>
        <p:spPr>
          <a:xfrm>
            <a:off x="628650" y="1344927"/>
            <a:ext cx="7886700" cy="2246769"/>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Calibri" panose="020F0502020204030204"/>
                <a:ea typeface="+mn-ea"/>
                <a:cs typeface="+mn-cs"/>
              </a:rPr>
              <a:t>How much do National Football League (NFL) players weigh, on average? In a random sample of 50 NFL players, the average weight is 244.4 pounds.</a:t>
            </a:r>
          </a:p>
          <a:p>
            <a:pPr marL="457200" marR="0" lvl="0" indent="-457200" algn="l" defTabSz="457200" rtl="0" eaLnBrk="1" fontAlgn="auto" latinLnBrk="0" hangingPunct="1">
              <a:lnSpc>
                <a:spcPct val="100000"/>
              </a:lnSpc>
              <a:spcBef>
                <a:spcPts val="0"/>
              </a:spcBef>
              <a:spcAft>
                <a:spcPts val="0"/>
              </a:spcAft>
              <a:buClrTx/>
              <a:buSzTx/>
              <a:buFontTx/>
              <a:buAutoNum type="alphaLcParenBoth"/>
              <a:tabLst/>
              <a:defRPr/>
            </a:pPr>
            <a:r>
              <a:rPr kumimoji="0" lang="en-US" altLang="en-US" sz="2000" b="0" i="0" u="none" strike="noStrike" kern="1200" cap="none" spc="0" normalizeH="0" baseline="0" noProof="0" dirty="0">
                <a:ln>
                  <a:noFill/>
                </a:ln>
                <a:solidFill>
                  <a:prstClr val="black"/>
                </a:solidFill>
                <a:effectLst/>
                <a:uLnTx/>
                <a:uFillTx/>
                <a:latin typeface="Calibri" panose="020F0502020204030204"/>
                <a:ea typeface="+mn-ea"/>
                <a:cs typeface="+mn-cs"/>
              </a:rPr>
              <a:t>Do you think that 244.4 pounds is the true average weight of all NFL players? Explain your answer.</a:t>
            </a:r>
          </a:p>
          <a:p>
            <a:pPr marL="457200" marR="0" lvl="0" indent="-457200" algn="l" defTabSz="457200" rtl="0" eaLnBrk="1" fontAlgn="auto" latinLnBrk="0" hangingPunct="1">
              <a:lnSpc>
                <a:spcPct val="100000"/>
              </a:lnSpc>
              <a:spcBef>
                <a:spcPts val="0"/>
              </a:spcBef>
              <a:spcAft>
                <a:spcPts val="0"/>
              </a:spcAft>
              <a:buClrTx/>
              <a:buSzTx/>
              <a:buFontTx/>
              <a:buAutoNum type="alphaLcParenBoth"/>
              <a:tabLst/>
              <a:defRPr/>
            </a:pPr>
            <a:r>
              <a:rPr kumimoji="0" lang="en-US" altLang="en-US" sz="2000" b="0" i="0" u="none" strike="noStrike" kern="1200" cap="none" spc="0" normalizeH="0" baseline="0" noProof="0" dirty="0">
                <a:ln>
                  <a:noFill/>
                </a:ln>
                <a:solidFill>
                  <a:prstClr val="black"/>
                </a:solidFill>
                <a:effectLst/>
                <a:uLnTx/>
                <a:uFillTx/>
                <a:latin typeface="Calibri" panose="020F0502020204030204"/>
                <a:ea typeface="+mn-ea"/>
                <a:cs typeface="+mn-cs"/>
              </a:rPr>
              <a:t>Which would be more likely to give an estimate close to the true average weight of all NFL players: a random sample of 50 players or a random sample of 100 players? Explain your answer.</a:t>
            </a:r>
          </a:p>
        </p:txBody>
      </p:sp>
      <p:pic>
        <p:nvPicPr>
          <p:cNvPr id="3" name="Picture 2">
            <a:extLst>
              <a:ext uri="{FF2B5EF4-FFF2-40B4-BE49-F238E27FC236}">
                <a16:creationId xmlns:a16="http://schemas.microsoft.com/office/drawing/2014/main" id="{C3B19A9E-B251-4DB7-AE12-36E886CD4458}"/>
              </a:ext>
            </a:extLst>
          </p:cNvPr>
          <p:cNvPicPr>
            <a:picLocks noChangeAspect="1"/>
          </p:cNvPicPr>
          <p:nvPr/>
        </p:nvPicPr>
        <p:blipFill>
          <a:blip r:embed="rId2"/>
          <a:stretch>
            <a:fillRect/>
          </a:stretch>
        </p:blipFill>
        <p:spPr>
          <a:xfrm>
            <a:off x="6642341" y="3591695"/>
            <a:ext cx="1881812" cy="249118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Rectangle 3">
            <a:extLst>
              <a:ext uri="{FF2B5EF4-FFF2-40B4-BE49-F238E27FC236}">
                <a16:creationId xmlns:a16="http://schemas.microsoft.com/office/drawing/2014/main" id="{669981FF-B833-4597-A503-E938FB72F869}"/>
              </a:ext>
            </a:extLst>
          </p:cNvPr>
          <p:cNvSpPr/>
          <p:nvPr/>
        </p:nvSpPr>
        <p:spPr>
          <a:xfrm rot="15825283">
            <a:off x="5644611" y="5405351"/>
            <a:ext cx="1606530" cy="21544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HelveticaNeueLTStd-Cn"/>
                <a:ea typeface="+mn-ea"/>
                <a:cs typeface="+mn-cs"/>
              </a:rPr>
              <a:t>Diamond Images/Getty Images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Rounded Corners 6">
            <a:extLst>
              <a:ext uri="{FF2B5EF4-FFF2-40B4-BE49-F238E27FC236}">
                <a16:creationId xmlns:a16="http://schemas.microsoft.com/office/drawing/2014/main" id="{2756CBC1-6554-4BD0-B4A7-098EB3BDDFE1}"/>
              </a:ext>
            </a:extLst>
          </p:cNvPr>
          <p:cNvSpPr/>
          <p:nvPr/>
        </p:nvSpPr>
        <p:spPr>
          <a:xfrm>
            <a:off x="628650" y="3832760"/>
            <a:ext cx="5502397" cy="919401"/>
          </a:xfrm>
          <a:prstGeom prst="roundRect">
            <a:avLst/>
          </a:prstGeom>
          <a:solidFill>
            <a:srgbClr val="CCCCFF"/>
          </a:solidFill>
          <a:ln>
            <a:solidFill>
              <a:srgbClr val="CCCCFF"/>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marL="344488" marR="0" lvl="0" indent="-344488"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(b) A random sample of 100 players, because estimates tend to be closer to the truth when the sample size is larger.</a:t>
            </a:r>
          </a:p>
        </p:txBody>
      </p:sp>
    </p:spTree>
    <p:extLst>
      <p:ext uri="{BB962C8B-B14F-4D97-AF65-F5344CB8AC3E}">
        <p14:creationId xmlns:p14="http://schemas.microsoft.com/office/powerpoint/2010/main" val="428230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lstStyle/>
          <a:p>
            <a:r>
              <a:rPr lang="en-US" dirty="0"/>
              <a:t>Inference for Experiments</a:t>
            </a:r>
          </a:p>
        </p:txBody>
      </p:sp>
      <p:sp>
        <p:nvSpPr>
          <p:cNvPr id="13" name="TextBox 12">
            <a:extLst>
              <a:ext uri="{FF2B5EF4-FFF2-40B4-BE49-F238E27FC236}">
                <a16:creationId xmlns:a16="http://schemas.microsoft.com/office/drawing/2014/main" id="{4DA61DAC-31A2-49B6-94CF-AB70160EE653}"/>
              </a:ext>
            </a:extLst>
          </p:cNvPr>
          <p:cNvSpPr txBox="1">
            <a:spLocks noChangeArrowheads="1"/>
          </p:cNvSpPr>
          <p:nvPr/>
        </p:nvSpPr>
        <p:spPr bwMode="auto">
          <a:xfrm>
            <a:off x="628650" y="5110281"/>
            <a:ext cx="7886700" cy="707886"/>
          </a:xfrm>
          <a:prstGeom prst="rect">
            <a:avLst/>
          </a:prstGeom>
          <a:solidFill>
            <a:schemeClr val="accent6">
              <a:lumMod val="20000"/>
              <a:lumOff val="80000"/>
            </a:schemeClr>
          </a:solidFill>
          <a:ln>
            <a:headEnd/>
            <a:tailEnd/>
          </a:ln>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rPr>
              <a:t>When the observed results of a study are too unusual to be explained by chance alone, the results are called </a:t>
            </a:r>
            <a:r>
              <a:rPr kumimoji="0" lang="en-US" sz="2000" b="1" i="0" u="none" strike="noStrike" kern="1200" cap="none" spc="0" normalizeH="0" baseline="0" noProof="0" dirty="0">
                <a:ln>
                  <a:noFill/>
                </a:ln>
                <a:solidFill>
                  <a:prstClr val="black"/>
                </a:solidFill>
                <a:effectLst/>
                <a:uLnTx/>
                <a:uFillTx/>
                <a:latin typeface="Calibri" panose="020F0502020204030204"/>
                <a:ea typeface="ＭＳ Ｐゴシック" charset="0"/>
              </a:rPr>
              <a:t>statistically significant</a:t>
            </a: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rPr>
              <a:t>.</a:t>
            </a:r>
          </a:p>
        </p:txBody>
      </p:sp>
      <p:sp>
        <p:nvSpPr>
          <p:cNvPr id="4" name="Rectangle 3">
            <a:extLst>
              <a:ext uri="{FF2B5EF4-FFF2-40B4-BE49-F238E27FC236}">
                <a16:creationId xmlns:a16="http://schemas.microsoft.com/office/drawing/2014/main" id="{AA7B64BF-40D5-41BC-A15D-89EA5609E8FA}"/>
              </a:ext>
            </a:extLst>
          </p:cNvPr>
          <p:cNvSpPr/>
          <p:nvPr/>
        </p:nvSpPr>
        <p:spPr>
          <a:xfrm>
            <a:off x="745645" y="1415740"/>
            <a:ext cx="7652709" cy="400110"/>
          </a:xfrm>
          <a:prstGeom prst="rect">
            <a:avLst/>
          </a:prstGeom>
          <a:solidFill>
            <a:schemeClr val="accent2">
              <a:lumMod val="20000"/>
              <a:lumOff val="80000"/>
            </a:schemeClr>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Well-designed experiments allow for inferences about cause and effect.</a:t>
            </a:r>
          </a:p>
        </p:txBody>
      </p:sp>
      <p:sp>
        <p:nvSpPr>
          <p:cNvPr id="5" name="Rectangle 4">
            <a:extLst>
              <a:ext uri="{FF2B5EF4-FFF2-40B4-BE49-F238E27FC236}">
                <a16:creationId xmlns:a16="http://schemas.microsoft.com/office/drawing/2014/main" id="{2E0A6DCB-62B0-460D-94C3-A7CBF4BC10D6}"/>
              </a:ext>
            </a:extLst>
          </p:cNvPr>
          <p:cNvSpPr/>
          <p:nvPr/>
        </p:nvSpPr>
        <p:spPr>
          <a:xfrm>
            <a:off x="834874" y="2185793"/>
            <a:ext cx="7474250" cy="255454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ElectraLTStd-Regular"/>
                <a:ea typeface="+mn-ea"/>
                <a:cs typeface="+mn-cs"/>
              </a:rPr>
              <a:t>In an experiment, there are two ways to explain why the average response for one group is different than the average response for another group:</a:t>
            </a:r>
          </a:p>
          <a:p>
            <a:pPr marL="457200" marR="0" lvl="0" indent="-4572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ElectraLTStd-Regular"/>
                <a:ea typeface="+mn-ea"/>
                <a:cs typeface="+mn-cs"/>
              </a:rPr>
              <a:t>The treatment does </a:t>
            </a:r>
            <a:r>
              <a:rPr kumimoji="0" lang="en-US" sz="2000" b="0" i="0" u="none" strike="noStrike" kern="1200" cap="none" spc="0" normalizeH="0" baseline="0" noProof="0" dirty="0">
                <a:ln>
                  <a:noFill/>
                </a:ln>
                <a:solidFill>
                  <a:prstClr val="black"/>
                </a:solidFill>
                <a:effectLst/>
                <a:uLnTx/>
                <a:uFillTx/>
                <a:latin typeface="ElectraLTStd-Cursive"/>
                <a:ea typeface="+mn-ea"/>
                <a:cs typeface="+mn-cs"/>
              </a:rPr>
              <a:t>not </a:t>
            </a:r>
            <a:r>
              <a:rPr kumimoji="0" lang="en-US" sz="2000" b="0" i="0" u="none" strike="noStrike" kern="1200" cap="none" spc="0" normalizeH="0" baseline="0" noProof="0" dirty="0">
                <a:ln>
                  <a:noFill/>
                </a:ln>
                <a:solidFill>
                  <a:prstClr val="black"/>
                </a:solidFill>
                <a:effectLst/>
                <a:uLnTx/>
                <a:uFillTx/>
                <a:latin typeface="ElectraLTStd-Regular"/>
                <a:ea typeface="+mn-ea"/>
                <a:cs typeface="+mn-cs"/>
              </a:rPr>
              <a:t>have a different effect for the groups, and the difference in the response happened because of </a:t>
            </a:r>
            <a:r>
              <a:rPr kumimoji="0" lang="en-US" sz="2000" b="0" i="1" u="none" strike="noStrike" kern="1200" cap="none" spc="0" normalizeH="0" baseline="0" noProof="0" dirty="0">
                <a:ln>
                  <a:noFill/>
                </a:ln>
                <a:solidFill>
                  <a:prstClr val="black"/>
                </a:solidFill>
                <a:effectLst/>
                <a:uLnTx/>
                <a:uFillTx/>
                <a:latin typeface="ElectraLTStd-Regular"/>
                <a:ea typeface="+mn-ea"/>
                <a:cs typeface="+mn-cs"/>
              </a:rPr>
              <a:t>chance variation in the random assignment</a:t>
            </a:r>
            <a:r>
              <a:rPr kumimoji="0" lang="en-US" sz="2000" b="0" i="0" u="none" strike="noStrike" kern="1200" cap="none" spc="0" normalizeH="0" baseline="0" noProof="0" dirty="0">
                <a:ln>
                  <a:noFill/>
                </a:ln>
                <a:solidFill>
                  <a:prstClr val="black"/>
                </a:solidFill>
                <a:effectLst/>
                <a:uLnTx/>
                <a:uFillTx/>
                <a:latin typeface="ElectraLTStd-Regular"/>
                <a:ea typeface="+mn-ea"/>
                <a:cs typeface="+mn-cs"/>
              </a:rPr>
              <a:t>.</a:t>
            </a:r>
          </a:p>
          <a:p>
            <a:pPr marL="457200" marR="0" lvl="0" indent="-4572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ElectraLTStd-Regular"/>
                <a:ea typeface="+mn-ea"/>
                <a:cs typeface="+mn-cs"/>
              </a:rPr>
              <a:t>The treatment </a:t>
            </a:r>
            <a:r>
              <a:rPr kumimoji="0" lang="en-US" sz="2000" b="0" i="1" u="none" strike="noStrike" kern="1200" cap="none" spc="0" normalizeH="0" baseline="0" noProof="0" dirty="0">
                <a:ln>
                  <a:noFill/>
                </a:ln>
                <a:solidFill>
                  <a:prstClr val="black"/>
                </a:solidFill>
                <a:effectLst/>
                <a:uLnTx/>
                <a:uFillTx/>
                <a:latin typeface="ElectraLTStd-Regular"/>
                <a:ea typeface="+mn-ea"/>
                <a:cs typeface="+mn-cs"/>
              </a:rPr>
              <a:t>causes</a:t>
            </a:r>
            <a:r>
              <a:rPr kumimoji="0" lang="en-US" sz="2000" b="0" i="0" u="none" strike="noStrike" kern="1200" cap="none" spc="0" normalizeH="0" baseline="0" noProof="0" dirty="0">
                <a:ln>
                  <a:noFill/>
                </a:ln>
                <a:solidFill>
                  <a:prstClr val="black"/>
                </a:solidFill>
                <a:effectLst/>
                <a:uLnTx/>
                <a:uFillTx/>
                <a:latin typeface="ElectraLTStd-Regular"/>
                <a:ea typeface="+mn-ea"/>
                <a:cs typeface="+mn-cs"/>
              </a:rPr>
              <a:t> a difference in the average response of the groups.</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2488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lstStyle/>
          <a:p>
            <a:r>
              <a:rPr lang="en-US" dirty="0"/>
              <a:t>Inference for Experiments</a:t>
            </a:r>
          </a:p>
        </p:txBody>
      </p:sp>
      <p:sp>
        <p:nvSpPr>
          <p:cNvPr id="6" name="Rectangle 5">
            <a:extLst>
              <a:ext uri="{FF2B5EF4-FFF2-40B4-BE49-F238E27FC236}">
                <a16:creationId xmlns:a16="http://schemas.microsoft.com/office/drawing/2014/main" id="{A2F55C02-6C10-442C-80C6-359CAD06D851}"/>
              </a:ext>
            </a:extLst>
          </p:cNvPr>
          <p:cNvSpPr/>
          <p:nvPr/>
        </p:nvSpPr>
        <p:spPr>
          <a:xfrm>
            <a:off x="628650" y="1344927"/>
            <a:ext cx="7886700" cy="4401205"/>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Calibri" panose="020F0502020204030204"/>
                <a:ea typeface="+mn-ea"/>
                <a:cs typeface="+mn-cs"/>
              </a:rPr>
              <a:t>Is talking on a cell phone while driving more distracting than talking to a passenger? David Strayer and his colleagues at the University of Utah designed an experiment to help answer this question. They used 48 undergraduate students as subjects. The researchers randomly assigned half of the subjects to drive in a simulator while talking on a cell phone, and the other half to drive in the simulator while talking to a passenger. One response variable was whether or not the driver stopped at a rest area that was specified by researchers before the simulation started. The table shows the results.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4A345598-E7C6-4DE7-B540-98059CAB259C}"/>
              </a:ext>
            </a:extLst>
          </p:cNvPr>
          <p:cNvPicPr>
            <a:picLocks noChangeAspect="1"/>
          </p:cNvPicPr>
          <p:nvPr/>
        </p:nvPicPr>
        <p:blipFill>
          <a:blip r:embed="rId2"/>
          <a:stretch>
            <a:fillRect/>
          </a:stretch>
        </p:blipFill>
        <p:spPr>
          <a:xfrm>
            <a:off x="3834568" y="3970830"/>
            <a:ext cx="4576187" cy="1348024"/>
          </a:xfrm>
          <a:prstGeom prst="rect">
            <a:avLst/>
          </a:prstGeom>
        </p:spPr>
      </p:pic>
      <p:pic>
        <p:nvPicPr>
          <p:cNvPr id="7" name="Picture 6">
            <a:extLst>
              <a:ext uri="{FF2B5EF4-FFF2-40B4-BE49-F238E27FC236}">
                <a16:creationId xmlns:a16="http://schemas.microsoft.com/office/drawing/2014/main" id="{8916F430-890A-4F89-8500-853D614EC49C}"/>
              </a:ext>
            </a:extLst>
          </p:cNvPr>
          <p:cNvPicPr>
            <a:picLocks noChangeAspect="1"/>
          </p:cNvPicPr>
          <p:nvPr/>
        </p:nvPicPr>
        <p:blipFill>
          <a:blip r:embed="rId3"/>
          <a:stretch>
            <a:fillRect/>
          </a:stretch>
        </p:blipFill>
        <p:spPr>
          <a:xfrm>
            <a:off x="628650" y="4300030"/>
            <a:ext cx="2174935" cy="1446102"/>
          </a:xfrm>
          <a:prstGeom prst="rect">
            <a:avLst/>
          </a:prstGeom>
        </p:spPr>
      </p:pic>
      <p:sp>
        <p:nvSpPr>
          <p:cNvPr id="8" name="Rectangle 7">
            <a:extLst>
              <a:ext uri="{FF2B5EF4-FFF2-40B4-BE49-F238E27FC236}">
                <a16:creationId xmlns:a16="http://schemas.microsoft.com/office/drawing/2014/main" id="{5472754A-6739-49B1-BC82-15F559D56E63}"/>
              </a:ext>
            </a:extLst>
          </p:cNvPr>
          <p:cNvSpPr/>
          <p:nvPr/>
        </p:nvSpPr>
        <p:spPr>
          <a:xfrm rot="16200000">
            <a:off x="2285013" y="4903433"/>
            <a:ext cx="1375698" cy="33855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HelveticaNeueLTStd-Cn"/>
                <a:ea typeface="+mn-ea"/>
                <a:cs typeface="+mn-cs"/>
              </a:rPr>
              <a:t>Sean Locke Photography/</a:t>
            </a:r>
            <a:br>
              <a:rPr kumimoji="0" lang="en-US" sz="800" b="0" i="0" u="none" strike="noStrike" kern="1200" cap="none" spc="0" normalizeH="0" baseline="0" noProof="0" dirty="0">
                <a:ln>
                  <a:noFill/>
                </a:ln>
                <a:solidFill>
                  <a:prstClr val="black"/>
                </a:solidFill>
                <a:effectLst/>
                <a:uLnTx/>
                <a:uFillTx/>
                <a:latin typeface="HelveticaNeueLTStd-Cn"/>
                <a:ea typeface="+mn-ea"/>
                <a:cs typeface="+mn-cs"/>
              </a:rPr>
            </a:br>
            <a:r>
              <a:rPr kumimoji="0" lang="en-US" sz="800" b="0" i="0" u="none" strike="noStrike" kern="1200" cap="none" spc="0" normalizeH="0" baseline="0" noProof="0" dirty="0">
                <a:ln>
                  <a:noFill/>
                </a:ln>
                <a:solidFill>
                  <a:prstClr val="black"/>
                </a:solidFill>
                <a:effectLst/>
                <a:uLnTx/>
                <a:uFillTx/>
                <a:latin typeface="HelveticaNeueLTStd-Cn"/>
                <a:ea typeface="+mn-ea"/>
                <a:cs typeface="+mn-cs"/>
              </a:rPr>
              <a:t>Shutterstock.com</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2127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lstStyle/>
          <a:p>
            <a:r>
              <a:rPr lang="en-US" dirty="0"/>
              <a:t>Inference for Experiments</a:t>
            </a:r>
          </a:p>
        </p:txBody>
      </p:sp>
      <p:sp>
        <p:nvSpPr>
          <p:cNvPr id="6" name="Rectangle 5">
            <a:extLst>
              <a:ext uri="{FF2B5EF4-FFF2-40B4-BE49-F238E27FC236}">
                <a16:creationId xmlns:a16="http://schemas.microsoft.com/office/drawing/2014/main" id="{A2F55C02-6C10-442C-80C6-359CAD06D851}"/>
              </a:ext>
            </a:extLst>
          </p:cNvPr>
          <p:cNvSpPr/>
          <p:nvPr/>
        </p:nvSpPr>
        <p:spPr>
          <a:xfrm>
            <a:off x="628650" y="1344927"/>
            <a:ext cx="7886700" cy="2862322"/>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marL="457200" marR="0" lvl="0" indent="-457200" algn="l" defTabSz="457200" rtl="0" eaLnBrk="1" fontAlgn="auto" latinLnBrk="0" hangingPunct="1">
              <a:lnSpc>
                <a:spcPct val="100000"/>
              </a:lnSpc>
              <a:spcBef>
                <a:spcPts val="0"/>
              </a:spcBef>
              <a:spcAft>
                <a:spcPts val="0"/>
              </a:spcAft>
              <a:buClrTx/>
              <a:buSzTx/>
              <a:buFontTx/>
              <a:buNone/>
              <a:tabLst>
                <a:tab pos="457200" algn="l"/>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 	Calculate the difference (Passenger – </a:t>
            </a:r>
            <a:b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Cell phone) in the proportion of </a:t>
            </a:r>
            <a:b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students  who stopped at the rest </a:t>
            </a:r>
            <a:b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area in the two groups.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4A345598-E7C6-4DE7-B540-98059CAB259C}"/>
              </a:ext>
            </a:extLst>
          </p:cNvPr>
          <p:cNvPicPr>
            <a:picLocks noChangeAspect="1"/>
          </p:cNvPicPr>
          <p:nvPr/>
        </p:nvPicPr>
        <p:blipFill>
          <a:blip r:embed="rId2"/>
          <a:stretch>
            <a:fillRect/>
          </a:stretch>
        </p:blipFill>
        <p:spPr>
          <a:xfrm>
            <a:off x="911245" y="2621238"/>
            <a:ext cx="4247305" cy="1251144"/>
          </a:xfrm>
          <a:prstGeom prst="rect">
            <a:avLst/>
          </a:prstGeom>
        </p:spPr>
      </p:pic>
      <p:pic>
        <p:nvPicPr>
          <p:cNvPr id="7" name="Picture 6">
            <a:extLst>
              <a:ext uri="{FF2B5EF4-FFF2-40B4-BE49-F238E27FC236}">
                <a16:creationId xmlns:a16="http://schemas.microsoft.com/office/drawing/2014/main" id="{8916F430-890A-4F89-8500-853D614EC49C}"/>
              </a:ext>
            </a:extLst>
          </p:cNvPr>
          <p:cNvPicPr>
            <a:picLocks noChangeAspect="1"/>
          </p:cNvPicPr>
          <p:nvPr/>
        </p:nvPicPr>
        <p:blipFill>
          <a:blip r:embed="rId3"/>
          <a:stretch>
            <a:fillRect/>
          </a:stretch>
        </p:blipFill>
        <p:spPr>
          <a:xfrm>
            <a:off x="5441145" y="1416420"/>
            <a:ext cx="2752904" cy="1830390"/>
          </a:xfrm>
          <a:prstGeom prst="rect">
            <a:avLst/>
          </a:prstGeom>
        </p:spPr>
      </p:pic>
      <p:sp>
        <p:nvSpPr>
          <p:cNvPr id="8" name="Rectangle 7">
            <a:extLst>
              <a:ext uri="{FF2B5EF4-FFF2-40B4-BE49-F238E27FC236}">
                <a16:creationId xmlns:a16="http://schemas.microsoft.com/office/drawing/2014/main" id="{5472754A-6739-49B1-BC82-15F559D56E63}"/>
              </a:ext>
            </a:extLst>
          </p:cNvPr>
          <p:cNvSpPr/>
          <p:nvPr/>
        </p:nvSpPr>
        <p:spPr>
          <a:xfrm rot="16200000">
            <a:off x="7658224" y="2487566"/>
            <a:ext cx="1375698" cy="33855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HelveticaNeueLTStd-Cn"/>
                <a:ea typeface="+mn-ea"/>
                <a:cs typeface="+mn-cs"/>
              </a:rPr>
              <a:t>Sean Locke Photography/</a:t>
            </a:r>
            <a:br>
              <a:rPr kumimoji="0" lang="en-US" sz="800" b="0" i="0" u="none" strike="noStrike" kern="1200" cap="none" spc="0" normalizeH="0" baseline="0" noProof="0" dirty="0">
                <a:ln>
                  <a:noFill/>
                </a:ln>
                <a:solidFill>
                  <a:prstClr val="black"/>
                </a:solidFill>
                <a:effectLst/>
                <a:uLnTx/>
                <a:uFillTx/>
                <a:latin typeface="HelveticaNeueLTStd-Cn"/>
                <a:ea typeface="+mn-ea"/>
                <a:cs typeface="+mn-cs"/>
              </a:rPr>
            </a:br>
            <a:r>
              <a:rPr kumimoji="0" lang="en-US" sz="800" b="0" i="0" u="none" strike="noStrike" kern="1200" cap="none" spc="0" normalizeH="0" baseline="0" noProof="0" dirty="0">
                <a:ln>
                  <a:noFill/>
                </a:ln>
                <a:solidFill>
                  <a:prstClr val="black"/>
                </a:solidFill>
                <a:effectLst/>
                <a:uLnTx/>
                <a:uFillTx/>
                <a:latin typeface="HelveticaNeueLTStd-Cn"/>
                <a:ea typeface="+mn-ea"/>
                <a:cs typeface="+mn-cs"/>
              </a:rPr>
              <a:t>Shutterstock.com</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ectangle: Rounded Corners 8">
            <a:extLst>
              <a:ext uri="{FF2B5EF4-FFF2-40B4-BE49-F238E27FC236}">
                <a16:creationId xmlns:a16="http://schemas.microsoft.com/office/drawing/2014/main" id="{E21BD96D-CD63-4BE5-A18F-42AF28E28D25}"/>
              </a:ext>
            </a:extLst>
          </p:cNvPr>
          <p:cNvSpPr/>
          <p:nvPr/>
        </p:nvSpPr>
        <p:spPr>
          <a:xfrm>
            <a:off x="1402001" y="4410407"/>
            <a:ext cx="6735960" cy="919401"/>
          </a:xfrm>
          <a:prstGeom prst="roundRect">
            <a:avLst/>
          </a:prstGeom>
          <a:solidFill>
            <a:srgbClr val="CCCCFF"/>
          </a:solidFill>
          <a:ln>
            <a:solidFill>
              <a:srgbClr val="CCCCFF"/>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marL="342900" marR="0" lvl="0" indent="-342900" algn="l" defTabSz="457200" rtl="0" eaLnBrk="1" fontAlgn="auto" latinLnBrk="0" hangingPunct="1">
              <a:lnSpc>
                <a:spcPct val="100000"/>
              </a:lnSpc>
              <a:spcBef>
                <a:spcPts val="0"/>
              </a:spcBef>
              <a:spcAft>
                <a:spcPts val="0"/>
              </a:spcAft>
              <a:buClrTx/>
              <a:buSzTx/>
              <a:buFontTx/>
              <a:buAutoNum type="alphaLcParenBoth"/>
              <a:tabLst/>
              <a:defRPr/>
            </a:pPr>
            <a:r>
              <a:rPr kumimoji="0" lang="en-US"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Difference in proportions = 21/24 –  12/24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						   = 0.875 –  0.500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						   = 0.375</a:t>
            </a:r>
          </a:p>
        </p:txBody>
      </p:sp>
    </p:spTree>
    <p:extLst>
      <p:ext uri="{BB962C8B-B14F-4D97-AF65-F5344CB8AC3E}">
        <p14:creationId xmlns:p14="http://schemas.microsoft.com/office/powerpoint/2010/main" val="2060422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lstStyle/>
          <a:p>
            <a:r>
              <a:rPr lang="en-US" dirty="0"/>
              <a:t>Inference for Experiments</a:t>
            </a:r>
          </a:p>
        </p:txBody>
      </p:sp>
      <p:sp>
        <p:nvSpPr>
          <p:cNvPr id="6" name="Rectangle 5">
            <a:extLst>
              <a:ext uri="{FF2B5EF4-FFF2-40B4-BE49-F238E27FC236}">
                <a16:creationId xmlns:a16="http://schemas.microsoft.com/office/drawing/2014/main" id="{A2F55C02-6C10-442C-80C6-359CAD06D851}"/>
              </a:ext>
            </a:extLst>
          </p:cNvPr>
          <p:cNvSpPr/>
          <p:nvPr/>
        </p:nvSpPr>
        <p:spPr>
          <a:xfrm>
            <a:off x="628650" y="1344927"/>
            <a:ext cx="7886700" cy="3170099"/>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One hundred trials of a simulation were performed to see what differences in proportions would occur due only to chance variation in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the random assignment, assuming that the type of distraction did not affect whether a subject stopped at the rest area. That is, 33 “stoppers” and 15 “non-stoppers” were randomly assigned to two groups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of 24.</a:t>
            </a:r>
          </a:p>
          <a:p>
            <a:pPr marL="457200" marR="0" lvl="0" indent="-457200" algn="l" defTabSz="457200" rtl="0" eaLnBrk="1" fontAlgn="auto" latinLnBrk="0" hangingPunct="1">
              <a:lnSpc>
                <a:spcPct val="100000"/>
              </a:lnSpc>
              <a:spcBef>
                <a:spcPts val="0"/>
              </a:spcBef>
              <a:spcAft>
                <a:spcPts val="0"/>
              </a:spcAft>
              <a:buClrTx/>
              <a:buSzTx/>
              <a:buFontTx/>
              <a:buNone/>
              <a:tabLst>
                <a:tab pos="457200" algn="l"/>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(b) 	There are three dots at 0.29. Explain </a:t>
            </a:r>
            <a:b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what these dots mean in this context.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8916F430-890A-4F89-8500-853D614EC49C}"/>
              </a:ext>
            </a:extLst>
          </p:cNvPr>
          <p:cNvPicPr>
            <a:picLocks noChangeAspect="1"/>
          </p:cNvPicPr>
          <p:nvPr/>
        </p:nvPicPr>
        <p:blipFill>
          <a:blip r:embed="rId2"/>
          <a:stretch>
            <a:fillRect/>
          </a:stretch>
        </p:blipFill>
        <p:spPr>
          <a:xfrm>
            <a:off x="6291645" y="3036499"/>
            <a:ext cx="2223705" cy="1478528"/>
          </a:xfrm>
          <a:prstGeom prst="rect">
            <a:avLst/>
          </a:prstGeom>
        </p:spPr>
      </p:pic>
      <p:sp>
        <p:nvSpPr>
          <p:cNvPr id="8" name="Rectangle 7">
            <a:extLst>
              <a:ext uri="{FF2B5EF4-FFF2-40B4-BE49-F238E27FC236}">
                <a16:creationId xmlns:a16="http://schemas.microsoft.com/office/drawing/2014/main" id="{5472754A-6739-49B1-BC82-15F559D56E63}"/>
              </a:ext>
            </a:extLst>
          </p:cNvPr>
          <p:cNvSpPr/>
          <p:nvPr/>
        </p:nvSpPr>
        <p:spPr>
          <a:xfrm rot="16200000">
            <a:off x="5434519" y="3606486"/>
            <a:ext cx="1375698" cy="33855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HelveticaNeueLTStd-Cn"/>
                <a:ea typeface="+mn-ea"/>
                <a:cs typeface="+mn-cs"/>
              </a:rPr>
              <a:t>Sean Locke Photography/</a:t>
            </a:r>
            <a:br>
              <a:rPr kumimoji="0" lang="en-US" sz="800" b="0" i="0" u="none" strike="noStrike" kern="1200" cap="none" spc="0" normalizeH="0" baseline="0" noProof="0" dirty="0">
                <a:ln>
                  <a:noFill/>
                </a:ln>
                <a:solidFill>
                  <a:prstClr val="black"/>
                </a:solidFill>
                <a:effectLst/>
                <a:uLnTx/>
                <a:uFillTx/>
                <a:latin typeface="HelveticaNeueLTStd-Cn"/>
                <a:ea typeface="+mn-ea"/>
                <a:cs typeface="+mn-cs"/>
              </a:rPr>
            </a:br>
            <a:r>
              <a:rPr kumimoji="0" lang="en-US" sz="800" b="0" i="0" u="none" strike="noStrike" kern="1200" cap="none" spc="0" normalizeH="0" baseline="0" noProof="0" dirty="0">
                <a:ln>
                  <a:noFill/>
                </a:ln>
                <a:solidFill>
                  <a:prstClr val="black"/>
                </a:solidFill>
                <a:effectLst/>
                <a:uLnTx/>
                <a:uFillTx/>
                <a:latin typeface="HelveticaNeueLTStd-Cn"/>
                <a:ea typeface="+mn-ea"/>
                <a:cs typeface="+mn-cs"/>
              </a:rPr>
              <a:t>Shutterstock.com</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ectangle: Rounded Corners 8">
            <a:extLst>
              <a:ext uri="{FF2B5EF4-FFF2-40B4-BE49-F238E27FC236}">
                <a16:creationId xmlns:a16="http://schemas.microsoft.com/office/drawing/2014/main" id="{E21BD96D-CD63-4BE5-A18F-42AF28E28D25}"/>
              </a:ext>
            </a:extLst>
          </p:cNvPr>
          <p:cNvSpPr/>
          <p:nvPr/>
        </p:nvSpPr>
        <p:spPr>
          <a:xfrm>
            <a:off x="1204020" y="4780090"/>
            <a:ext cx="6735960" cy="1191816"/>
          </a:xfrm>
          <a:prstGeom prst="roundRect">
            <a:avLst/>
          </a:prstGeom>
          <a:solidFill>
            <a:srgbClr val="CCCCFF"/>
          </a:solidFill>
          <a:ln>
            <a:solidFill>
              <a:srgbClr val="CCCCFF"/>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marL="344488" marR="0" lvl="0" indent="-344488"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(b) When we assumed that the type of distraction doesn’t matter, there were three simulated random assignments where the difference in the proportion of students who stopped at the rest area was 0.29.</a:t>
            </a:r>
          </a:p>
        </p:txBody>
      </p:sp>
    </p:spTree>
    <p:extLst>
      <p:ext uri="{BB962C8B-B14F-4D97-AF65-F5344CB8AC3E}">
        <p14:creationId xmlns:p14="http://schemas.microsoft.com/office/powerpoint/2010/main" val="626076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lstStyle/>
          <a:p>
            <a:r>
              <a:rPr lang="en-US" dirty="0"/>
              <a:t>Inference for Experiments</a:t>
            </a:r>
          </a:p>
        </p:txBody>
      </p:sp>
      <p:sp>
        <p:nvSpPr>
          <p:cNvPr id="6" name="Rectangle 5">
            <a:extLst>
              <a:ext uri="{FF2B5EF4-FFF2-40B4-BE49-F238E27FC236}">
                <a16:creationId xmlns:a16="http://schemas.microsoft.com/office/drawing/2014/main" id="{A2F55C02-6C10-442C-80C6-359CAD06D851}"/>
              </a:ext>
            </a:extLst>
          </p:cNvPr>
          <p:cNvSpPr/>
          <p:nvPr/>
        </p:nvSpPr>
        <p:spPr>
          <a:xfrm>
            <a:off x="628650" y="1344927"/>
            <a:ext cx="7886700" cy="3170099"/>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One hundred trials of a simulation were performed to see what differences in proportions would occur due only to chance variation in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the random assignment, assuming that the type of distraction did not affect whether a subject stopped at the rest area. That is, 33 “stoppers” and 15 “non-stoppers” were randomly assigned to two groups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of 24.</a:t>
            </a:r>
          </a:p>
          <a:p>
            <a:pPr marL="457200" marR="0" lvl="0" indent="-457200" algn="l" defTabSz="457200" rtl="0" eaLnBrk="1" fontAlgn="auto" latinLnBrk="0" hangingPunct="1">
              <a:lnSpc>
                <a:spcPct val="100000"/>
              </a:lnSpc>
              <a:spcBef>
                <a:spcPts val="0"/>
              </a:spcBef>
              <a:spcAft>
                <a:spcPts val="0"/>
              </a:spcAft>
              <a:buClrTx/>
              <a:buSzTx/>
              <a:buFontTx/>
              <a:buNone/>
              <a:tabLst>
                <a:tab pos="457200" algn="l"/>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 	Use the results of the simulation to </a:t>
            </a:r>
            <a:b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determine if the difference in proportions </a:t>
            </a:r>
            <a:b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from part (a) is statistically significant. </a:t>
            </a:r>
            <a:b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Explain your reasoning.</a:t>
            </a:r>
            <a:endParaRPr kumimoji="0" lang="en-US" alt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Rectangle: Rounded Corners 11">
            <a:extLst>
              <a:ext uri="{FF2B5EF4-FFF2-40B4-BE49-F238E27FC236}">
                <a16:creationId xmlns:a16="http://schemas.microsoft.com/office/drawing/2014/main" id="{366CCC14-CA20-42E6-B280-22D3E3EC5E12}"/>
              </a:ext>
            </a:extLst>
          </p:cNvPr>
          <p:cNvSpPr/>
          <p:nvPr/>
        </p:nvSpPr>
        <p:spPr>
          <a:xfrm>
            <a:off x="1204020" y="4780090"/>
            <a:ext cx="6735960" cy="1191816"/>
          </a:xfrm>
          <a:prstGeom prst="roundRect">
            <a:avLst/>
          </a:prstGeom>
          <a:solidFill>
            <a:srgbClr val="CCCCFF"/>
          </a:solidFill>
          <a:ln>
            <a:solidFill>
              <a:srgbClr val="CCCCFF"/>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marL="344488" marR="0" lvl="0" indent="-344488"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(c) Because a difference of 0.375 or greater never occurred in the simulation, the difference is statistically significant. It is extremely unlikely to get a difference this big simply due to chance variation in the random assignment..</a:t>
            </a:r>
          </a:p>
        </p:txBody>
      </p:sp>
      <p:pic>
        <p:nvPicPr>
          <p:cNvPr id="10" name="Picture 9">
            <a:extLst>
              <a:ext uri="{FF2B5EF4-FFF2-40B4-BE49-F238E27FC236}">
                <a16:creationId xmlns:a16="http://schemas.microsoft.com/office/drawing/2014/main" id="{9AC8036A-356F-4996-B7C5-8DED550EB755}"/>
              </a:ext>
            </a:extLst>
          </p:cNvPr>
          <p:cNvPicPr>
            <a:picLocks noChangeAspect="1"/>
          </p:cNvPicPr>
          <p:nvPr/>
        </p:nvPicPr>
        <p:blipFill>
          <a:blip r:embed="rId2"/>
          <a:stretch>
            <a:fillRect/>
          </a:stretch>
        </p:blipFill>
        <p:spPr>
          <a:xfrm>
            <a:off x="6291645" y="3036499"/>
            <a:ext cx="2223705" cy="1478528"/>
          </a:xfrm>
          <a:prstGeom prst="rect">
            <a:avLst/>
          </a:prstGeom>
        </p:spPr>
      </p:pic>
      <p:sp>
        <p:nvSpPr>
          <p:cNvPr id="11" name="Rectangle 10">
            <a:extLst>
              <a:ext uri="{FF2B5EF4-FFF2-40B4-BE49-F238E27FC236}">
                <a16:creationId xmlns:a16="http://schemas.microsoft.com/office/drawing/2014/main" id="{817AA9C1-57BF-4A86-B5E0-6A54702F8303}"/>
              </a:ext>
            </a:extLst>
          </p:cNvPr>
          <p:cNvSpPr/>
          <p:nvPr/>
        </p:nvSpPr>
        <p:spPr>
          <a:xfrm rot="16200000">
            <a:off x="5434519" y="3606486"/>
            <a:ext cx="1375698" cy="33855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HelveticaNeueLTStd-Cn"/>
                <a:ea typeface="+mn-ea"/>
                <a:cs typeface="+mn-cs"/>
              </a:rPr>
              <a:t>Sean Locke Photography/</a:t>
            </a:r>
            <a:br>
              <a:rPr kumimoji="0" lang="en-US" sz="800" b="0" i="0" u="none" strike="noStrike" kern="1200" cap="none" spc="0" normalizeH="0" baseline="0" noProof="0" dirty="0">
                <a:ln>
                  <a:noFill/>
                </a:ln>
                <a:solidFill>
                  <a:prstClr val="black"/>
                </a:solidFill>
                <a:effectLst/>
                <a:uLnTx/>
                <a:uFillTx/>
                <a:latin typeface="HelveticaNeueLTStd-Cn"/>
                <a:ea typeface="+mn-ea"/>
                <a:cs typeface="+mn-cs"/>
              </a:rPr>
            </a:br>
            <a:r>
              <a:rPr kumimoji="0" lang="en-US" sz="800" b="0" i="0" u="none" strike="noStrike" kern="1200" cap="none" spc="0" normalizeH="0" baseline="0" noProof="0" dirty="0">
                <a:ln>
                  <a:noFill/>
                </a:ln>
                <a:solidFill>
                  <a:prstClr val="black"/>
                </a:solidFill>
                <a:effectLst/>
                <a:uLnTx/>
                <a:uFillTx/>
                <a:latin typeface="HelveticaNeueLTStd-Cn"/>
                <a:ea typeface="+mn-ea"/>
                <a:cs typeface="+mn-cs"/>
              </a:rPr>
              <a:t>Shutterstock.com</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776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rmAutofit fontScale="90000"/>
          </a:bodyPr>
          <a:lstStyle/>
          <a:p>
            <a:r>
              <a:rPr lang="en-US" dirty="0"/>
              <a:t>The Scope of Inference: Putting it All Together</a:t>
            </a:r>
          </a:p>
        </p:txBody>
      </p:sp>
      <p:sp>
        <p:nvSpPr>
          <p:cNvPr id="7" name="TextBox 6">
            <a:extLst>
              <a:ext uri="{FF2B5EF4-FFF2-40B4-BE49-F238E27FC236}">
                <a16:creationId xmlns:a16="http://schemas.microsoft.com/office/drawing/2014/main" id="{5B9326F0-CF95-40D2-80A3-668937C0A54E}"/>
              </a:ext>
            </a:extLst>
          </p:cNvPr>
          <p:cNvSpPr txBox="1"/>
          <p:nvPr/>
        </p:nvSpPr>
        <p:spPr>
          <a:xfrm>
            <a:off x="628649" y="1449238"/>
            <a:ext cx="7886699" cy="430135"/>
          </a:xfrm>
          <a:prstGeom prst="rect">
            <a:avLst/>
          </a:pr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wrap="square"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The Scope of Inference</a:t>
            </a:r>
          </a:p>
        </p:txBody>
      </p:sp>
      <p:sp>
        <p:nvSpPr>
          <p:cNvPr id="8" name="TextBox 7">
            <a:extLst>
              <a:ext uri="{FF2B5EF4-FFF2-40B4-BE49-F238E27FC236}">
                <a16:creationId xmlns:a16="http://schemas.microsoft.com/office/drawing/2014/main" id="{C322D848-6A81-46B3-B70D-077880AF1D1F}"/>
              </a:ext>
            </a:extLst>
          </p:cNvPr>
          <p:cNvSpPr txBox="1"/>
          <p:nvPr/>
        </p:nvSpPr>
        <p:spPr>
          <a:xfrm>
            <a:off x="628649" y="1879375"/>
            <a:ext cx="7886699" cy="1286517"/>
          </a:xfrm>
          <a:prstGeom prst="rect">
            <a:avLst/>
          </a:prstGeom>
          <a:noFill/>
          <a:ln>
            <a:solidFill>
              <a:schemeClr val="tx1"/>
            </a:solidFill>
          </a:ln>
        </p:spPr>
        <p:txBody>
          <a:bodyPr wrap="square" rtlCol="0">
            <a:no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Random selection of individuals allows inference about the population from which the individuals were chosen.</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Random assignment of individuals to groups allows inference about cause and effect.</a:t>
            </a:r>
          </a:p>
        </p:txBody>
      </p:sp>
      <p:pic>
        <p:nvPicPr>
          <p:cNvPr id="3" name="Picture 2">
            <a:extLst>
              <a:ext uri="{FF2B5EF4-FFF2-40B4-BE49-F238E27FC236}">
                <a16:creationId xmlns:a16="http://schemas.microsoft.com/office/drawing/2014/main" id="{E515A525-554F-4DB7-B4A7-A6F52FD0ED15}"/>
              </a:ext>
            </a:extLst>
          </p:cNvPr>
          <p:cNvPicPr>
            <a:picLocks noChangeAspect="1"/>
          </p:cNvPicPr>
          <p:nvPr/>
        </p:nvPicPr>
        <p:blipFill>
          <a:blip r:embed="rId2"/>
          <a:stretch>
            <a:fillRect/>
          </a:stretch>
        </p:blipFill>
        <p:spPr>
          <a:xfrm>
            <a:off x="628649" y="3692109"/>
            <a:ext cx="7886698" cy="2032722"/>
          </a:xfrm>
          <a:prstGeom prst="rect">
            <a:avLst/>
          </a:prstGeom>
        </p:spPr>
      </p:pic>
    </p:spTree>
    <p:extLst>
      <p:ext uri="{BB962C8B-B14F-4D97-AF65-F5344CB8AC3E}">
        <p14:creationId xmlns:p14="http://schemas.microsoft.com/office/powerpoint/2010/main" val="1930668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lstStyle/>
          <a:p>
            <a:r>
              <a:rPr lang="en-US" dirty="0"/>
              <a:t>The Challenges of Establishing Causation</a:t>
            </a:r>
          </a:p>
        </p:txBody>
      </p:sp>
      <p:sp>
        <p:nvSpPr>
          <p:cNvPr id="3" name="Rectangle 2">
            <a:extLst>
              <a:ext uri="{FF2B5EF4-FFF2-40B4-BE49-F238E27FC236}">
                <a16:creationId xmlns:a16="http://schemas.microsoft.com/office/drawing/2014/main" id="{A6D16B62-25CC-4395-954E-899C8F5CDABE}"/>
              </a:ext>
            </a:extLst>
          </p:cNvPr>
          <p:cNvSpPr/>
          <p:nvPr/>
        </p:nvSpPr>
        <p:spPr>
          <a:xfrm>
            <a:off x="1112269" y="1451600"/>
            <a:ext cx="4503528" cy="381642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There are several criteria for establishing causation when we can’t do an experiment:</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The association is strong. </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The association is consistent.</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Larger values of the explanatory variable are associated with stronger responses. </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The alleged cause precedes the effect in time. </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The alleged cause is plausible.</a:t>
            </a:r>
          </a:p>
        </p:txBody>
      </p:sp>
      <p:pic>
        <p:nvPicPr>
          <p:cNvPr id="4" name="Picture 3">
            <a:extLst>
              <a:ext uri="{FF2B5EF4-FFF2-40B4-BE49-F238E27FC236}">
                <a16:creationId xmlns:a16="http://schemas.microsoft.com/office/drawing/2014/main" id="{66600A61-7366-469F-B73B-96E530C00A88}"/>
              </a:ext>
            </a:extLst>
          </p:cNvPr>
          <p:cNvPicPr>
            <a:picLocks noChangeAspect="1"/>
          </p:cNvPicPr>
          <p:nvPr/>
        </p:nvPicPr>
        <p:blipFill>
          <a:blip r:embed="rId2"/>
          <a:stretch>
            <a:fillRect/>
          </a:stretch>
        </p:blipFill>
        <p:spPr>
          <a:xfrm>
            <a:off x="5615797" y="2444816"/>
            <a:ext cx="2971291" cy="296158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Rectangle 5">
            <a:extLst>
              <a:ext uri="{FF2B5EF4-FFF2-40B4-BE49-F238E27FC236}">
                <a16:creationId xmlns:a16="http://schemas.microsoft.com/office/drawing/2014/main" id="{F8E3BE96-D102-4FDE-B18B-F4303E503C77}"/>
              </a:ext>
            </a:extLst>
          </p:cNvPr>
          <p:cNvSpPr/>
          <p:nvPr/>
        </p:nvSpPr>
        <p:spPr>
          <a:xfrm rot="15844980">
            <a:off x="4900709" y="4916820"/>
            <a:ext cx="1210588" cy="21544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HelveticaNeueLTStd-Cn"/>
                <a:ea typeface="+mn-ea"/>
                <a:cs typeface="+mn-cs"/>
              </a:rPr>
              <a:t>archives/Getty Images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5892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lstStyle/>
          <a:p>
            <a:r>
              <a:rPr lang="en-US" dirty="0"/>
              <a:t>Data Ethics*</a:t>
            </a:r>
          </a:p>
        </p:txBody>
      </p:sp>
      <p:sp>
        <p:nvSpPr>
          <p:cNvPr id="10" name="Rectangle 9">
            <a:extLst>
              <a:ext uri="{FF2B5EF4-FFF2-40B4-BE49-F238E27FC236}">
                <a16:creationId xmlns:a16="http://schemas.microsoft.com/office/drawing/2014/main" id="{85683FB7-FB16-4828-9614-0F83989CF2C9}"/>
              </a:ext>
            </a:extLst>
          </p:cNvPr>
          <p:cNvSpPr/>
          <p:nvPr/>
        </p:nvSpPr>
        <p:spPr>
          <a:xfrm>
            <a:off x="749959" y="1579662"/>
            <a:ext cx="7644082" cy="70788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*This is an important topic, but it is not required for the AP® Statistics exam.</a:t>
            </a:r>
          </a:p>
        </p:txBody>
      </p:sp>
      <p:sp>
        <p:nvSpPr>
          <p:cNvPr id="14" name="TextBox 13">
            <a:extLst>
              <a:ext uri="{FF2B5EF4-FFF2-40B4-BE49-F238E27FC236}">
                <a16:creationId xmlns:a16="http://schemas.microsoft.com/office/drawing/2014/main" id="{75EB3A88-6835-4D4A-8FFE-E1A772CFD6E9}"/>
              </a:ext>
            </a:extLst>
          </p:cNvPr>
          <p:cNvSpPr txBox="1"/>
          <p:nvPr/>
        </p:nvSpPr>
        <p:spPr>
          <a:xfrm>
            <a:off x="628651" y="2605179"/>
            <a:ext cx="7886699" cy="430135"/>
          </a:xfrm>
          <a:prstGeom prst="rect">
            <a:avLst/>
          </a:pr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wrap="square"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Basic Data Ethics</a:t>
            </a:r>
          </a:p>
        </p:txBody>
      </p:sp>
      <p:sp>
        <p:nvSpPr>
          <p:cNvPr id="15" name="TextBox 14">
            <a:extLst>
              <a:ext uri="{FF2B5EF4-FFF2-40B4-BE49-F238E27FC236}">
                <a16:creationId xmlns:a16="http://schemas.microsoft.com/office/drawing/2014/main" id="{1FA2155E-87D3-4717-B75C-8C9A115DF77E}"/>
              </a:ext>
            </a:extLst>
          </p:cNvPr>
          <p:cNvSpPr txBox="1"/>
          <p:nvPr/>
        </p:nvSpPr>
        <p:spPr>
          <a:xfrm>
            <a:off x="628651" y="3035316"/>
            <a:ext cx="7886699" cy="1838608"/>
          </a:xfrm>
          <a:prstGeom prst="rect">
            <a:avLst/>
          </a:prstGeom>
          <a:noFill/>
          <a:ln>
            <a:solidFill>
              <a:schemeClr val="tx1"/>
            </a:solidFill>
          </a:ln>
        </p:spPr>
        <p:txBody>
          <a:bodyPr wrap="square" rtlCol="0">
            <a:no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All planned studies must be reviewed in advance by an </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institutional review board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charged with protecting the safety and well-being of the subjects.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All individuals who are subjects in a study must give their </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informed consent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before data are collected.</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All individual data must be kept </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confidential.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Only statistical summaries for groups of subjects may be made public.</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8632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Effect transition="in" filter="fade">
                                      <p:cBhvr>
                                        <p:cTn id="13" dur="500"/>
                                        <p:tgtEl>
                                          <p:spTgt spid="1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5">
                                            <p:txEl>
                                              <p:pRg st="1" end="1"/>
                                            </p:txEl>
                                          </p:spTgt>
                                        </p:tgtEl>
                                        <p:attrNameLst>
                                          <p:attrName>style.visibility</p:attrName>
                                        </p:attrNameLst>
                                      </p:cBhvr>
                                      <p:to>
                                        <p:strVal val="visible"/>
                                      </p:to>
                                    </p:set>
                                    <p:animEffect transition="in" filter="fade">
                                      <p:cBhvr>
                                        <p:cTn id="18" dur="500"/>
                                        <p:tgtEl>
                                          <p:spTgt spid="1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5">
                                            <p:txEl>
                                              <p:pRg st="2" end="2"/>
                                            </p:txEl>
                                          </p:spTgt>
                                        </p:tgtEl>
                                        <p:attrNameLst>
                                          <p:attrName>style.visibility</p:attrName>
                                        </p:attrNameLst>
                                      </p:cBhvr>
                                      <p:to>
                                        <p:strVal val="visible"/>
                                      </p:to>
                                    </p:set>
                                    <p:animEffect transition="in" filter="fade">
                                      <p:cBhvr>
                                        <p:cTn id="23"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AC536-1A60-46BE-8E46-ABD60151719A}"/>
              </a:ext>
            </a:extLst>
          </p:cNvPr>
          <p:cNvSpPr>
            <a:spLocks noGrp="1"/>
          </p:cNvSpPr>
          <p:nvPr>
            <p:ph type="title"/>
          </p:nvPr>
        </p:nvSpPr>
        <p:spPr/>
        <p:txBody>
          <a:bodyPr>
            <a:noAutofit/>
          </a:bodyPr>
          <a:lstStyle/>
          <a:p>
            <a:r>
              <a:rPr lang="en-US" dirty="0"/>
              <a:t>Experiments</a:t>
            </a:r>
          </a:p>
        </p:txBody>
      </p:sp>
      <p:sp>
        <p:nvSpPr>
          <p:cNvPr id="3" name="Text Placeholder 2">
            <a:extLst>
              <a:ext uri="{FF2B5EF4-FFF2-40B4-BE49-F238E27FC236}">
                <a16:creationId xmlns:a16="http://schemas.microsoft.com/office/drawing/2014/main" id="{8F9AA134-3A60-4C43-A73E-B5EEEB5F8720}"/>
              </a:ext>
            </a:extLst>
          </p:cNvPr>
          <p:cNvSpPr>
            <a:spLocks noGrp="1"/>
          </p:cNvSpPr>
          <p:nvPr>
            <p:ph type="body" sz="quarter" idx="10"/>
          </p:nvPr>
        </p:nvSpPr>
        <p:spPr>
          <a:xfrm>
            <a:off x="689978" y="2463823"/>
            <a:ext cx="7764044" cy="3620037"/>
          </a:xfrm>
        </p:spPr>
        <p:txBody>
          <a:bodyPr>
            <a:noAutofit/>
          </a:bodyPr>
          <a:lstStyle/>
          <a:p>
            <a:pPr>
              <a:lnSpc>
                <a:spcPct val="120000"/>
              </a:lnSpc>
              <a:spcBef>
                <a:spcPts val="600"/>
              </a:spcBef>
            </a:pPr>
            <a:r>
              <a:rPr lang="en-US" sz="2000" cap="all" dirty="0"/>
              <a:t>Explain</a:t>
            </a:r>
            <a:r>
              <a:rPr lang="en-US" sz="2000" dirty="0"/>
              <a:t> the concept of confounding and how it limits the ability to make cause-and-effect conclusions.</a:t>
            </a:r>
          </a:p>
          <a:p>
            <a:pPr>
              <a:lnSpc>
                <a:spcPct val="120000"/>
              </a:lnSpc>
              <a:spcBef>
                <a:spcPts val="600"/>
              </a:spcBef>
            </a:pPr>
            <a:r>
              <a:rPr lang="en-US" sz="2000" cap="all" dirty="0"/>
              <a:t>Distinguish</a:t>
            </a:r>
            <a:r>
              <a:rPr lang="en-US" sz="2000" dirty="0"/>
              <a:t> between an observational study and an experiment, and </a:t>
            </a:r>
            <a:r>
              <a:rPr lang="en-US" sz="2000" cap="all" dirty="0"/>
              <a:t>identify</a:t>
            </a:r>
            <a:r>
              <a:rPr lang="en-US" sz="2000" dirty="0"/>
              <a:t> the explanatory and response variables in each type of study.</a:t>
            </a:r>
          </a:p>
          <a:p>
            <a:pPr>
              <a:lnSpc>
                <a:spcPct val="120000"/>
              </a:lnSpc>
              <a:spcBef>
                <a:spcPts val="600"/>
              </a:spcBef>
            </a:pPr>
            <a:r>
              <a:rPr lang="en-US" sz="2000" cap="all" dirty="0"/>
              <a:t>Identify</a:t>
            </a:r>
            <a:r>
              <a:rPr lang="en-US" sz="2000" dirty="0"/>
              <a:t> the experimental units and treatments in an experiment.</a:t>
            </a:r>
          </a:p>
          <a:p>
            <a:pPr>
              <a:lnSpc>
                <a:spcPct val="120000"/>
              </a:lnSpc>
              <a:spcBef>
                <a:spcPts val="600"/>
              </a:spcBef>
            </a:pPr>
            <a:r>
              <a:rPr lang="en-US" sz="2000" cap="all" dirty="0"/>
              <a:t>Describe</a:t>
            </a:r>
            <a:r>
              <a:rPr lang="en-US" sz="2000" dirty="0"/>
              <a:t> the placebo effect and the purpose of blinding in an experiment.</a:t>
            </a:r>
          </a:p>
        </p:txBody>
      </p:sp>
    </p:spTree>
    <p:extLst>
      <p:ext uri="{BB962C8B-B14F-4D97-AF65-F5344CB8AC3E}">
        <p14:creationId xmlns:p14="http://schemas.microsoft.com/office/powerpoint/2010/main" val="1694738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E230A5-9EEB-437E-88E3-E1C8735CA353}"/>
              </a:ext>
            </a:extLst>
          </p:cNvPr>
          <p:cNvSpPr>
            <a:spLocks noGrp="1"/>
          </p:cNvSpPr>
          <p:nvPr>
            <p:ph type="title"/>
          </p:nvPr>
        </p:nvSpPr>
        <p:spPr/>
        <p:txBody>
          <a:bodyPr/>
          <a:lstStyle/>
          <a:p>
            <a:r>
              <a:rPr lang="en-US" dirty="0"/>
              <a:t>Section Summary</a:t>
            </a:r>
          </a:p>
        </p:txBody>
      </p:sp>
      <p:sp>
        <p:nvSpPr>
          <p:cNvPr id="11" name="Text Placeholder 2">
            <a:extLst>
              <a:ext uri="{FF2B5EF4-FFF2-40B4-BE49-F238E27FC236}">
                <a16:creationId xmlns:a16="http://schemas.microsoft.com/office/drawing/2014/main" id="{11472903-CD5A-48AF-97BF-0A533677883F}"/>
              </a:ext>
            </a:extLst>
          </p:cNvPr>
          <p:cNvSpPr>
            <a:spLocks noGrp="1"/>
          </p:cNvSpPr>
          <p:nvPr>
            <p:ph type="body" sz="quarter" idx="10"/>
          </p:nvPr>
        </p:nvSpPr>
        <p:spPr>
          <a:xfrm>
            <a:off x="689978" y="2463823"/>
            <a:ext cx="7764044" cy="3620037"/>
          </a:xfrm>
        </p:spPr>
        <p:txBody>
          <a:bodyPr>
            <a:noAutofit/>
          </a:bodyPr>
          <a:lstStyle/>
          <a:p>
            <a:pPr>
              <a:lnSpc>
                <a:spcPct val="114000"/>
              </a:lnSpc>
              <a:spcBef>
                <a:spcPts val="0"/>
              </a:spcBef>
            </a:pPr>
            <a:r>
              <a:rPr lang="en-US" sz="2000" cap="all" dirty="0"/>
              <a:t>Explain</a:t>
            </a:r>
            <a:r>
              <a:rPr lang="en-US" sz="2000" dirty="0"/>
              <a:t> the concept of sampling variability when making an inference about a population and how sample size affects sampling variability.</a:t>
            </a:r>
          </a:p>
          <a:p>
            <a:pPr>
              <a:lnSpc>
                <a:spcPct val="114000"/>
              </a:lnSpc>
              <a:spcBef>
                <a:spcPts val="0"/>
              </a:spcBef>
            </a:pPr>
            <a:r>
              <a:rPr lang="en-US" sz="2000" dirty="0"/>
              <a:t> </a:t>
            </a:r>
            <a:r>
              <a:rPr lang="en-US" sz="2000" cap="all" dirty="0"/>
              <a:t>Explain</a:t>
            </a:r>
            <a:r>
              <a:rPr lang="en-US" sz="2000" dirty="0"/>
              <a:t> the meaning of statistically significant in the context of an experiment and </a:t>
            </a:r>
            <a:r>
              <a:rPr lang="en-US" sz="2000" cap="all" dirty="0"/>
              <a:t>use</a:t>
            </a:r>
            <a:r>
              <a:rPr lang="en-US" sz="2000" dirty="0"/>
              <a:t> simulation to determine if the results of an experiment are statistically significant.</a:t>
            </a:r>
          </a:p>
          <a:p>
            <a:pPr>
              <a:lnSpc>
                <a:spcPct val="114000"/>
              </a:lnSpc>
              <a:spcBef>
                <a:spcPts val="0"/>
              </a:spcBef>
            </a:pPr>
            <a:r>
              <a:rPr lang="en-US" sz="2000" cap="all" dirty="0"/>
              <a:t>Identify</a:t>
            </a:r>
            <a:r>
              <a:rPr lang="en-US" sz="2000" dirty="0"/>
              <a:t> when it is appropriate to make an inference about a population and when it is appropriate to make an inference about cause and effect.</a:t>
            </a:r>
          </a:p>
          <a:p>
            <a:pPr>
              <a:lnSpc>
                <a:spcPct val="114000"/>
              </a:lnSpc>
              <a:spcBef>
                <a:spcPts val="0"/>
              </a:spcBef>
            </a:pPr>
            <a:r>
              <a:rPr lang="en-US" sz="2000" cap="all" dirty="0"/>
              <a:t>Evaluate</a:t>
            </a:r>
            <a:r>
              <a:rPr lang="en-US" sz="2000" dirty="0"/>
              <a:t> if a statistical study has been carried out in an ethical manner.*</a:t>
            </a:r>
          </a:p>
        </p:txBody>
      </p:sp>
    </p:spTree>
    <p:extLst>
      <p:ext uri="{BB962C8B-B14F-4D97-AF65-F5344CB8AC3E}">
        <p14:creationId xmlns:p14="http://schemas.microsoft.com/office/powerpoint/2010/main" val="1966905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AC536-1A60-46BE-8E46-ABD60151719A}"/>
              </a:ext>
            </a:extLst>
          </p:cNvPr>
          <p:cNvSpPr>
            <a:spLocks noGrp="1"/>
          </p:cNvSpPr>
          <p:nvPr>
            <p:ph type="title"/>
          </p:nvPr>
        </p:nvSpPr>
        <p:spPr/>
        <p:txBody>
          <a:bodyPr>
            <a:noAutofit/>
          </a:bodyPr>
          <a:lstStyle/>
          <a:p>
            <a:r>
              <a:rPr lang="en-US" dirty="0"/>
              <a:t>Experiments</a:t>
            </a:r>
          </a:p>
        </p:txBody>
      </p:sp>
      <p:sp>
        <p:nvSpPr>
          <p:cNvPr id="3" name="Text Placeholder 2">
            <a:extLst>
              <a:ext uri="{FF2B5EF4-FFF2-40B4-BE49-F238E27FC236}">
                <a16:creationId xmlns:a16="http://schemas.microsoft.com/office/drawing/2014/main" id="{8F9AA134-3A60-4C43-A73E-B5EEEB5F8720}"/>
              </a:ext>
            </a:extLst>
          </p:cNvPr>
          <p:cNvSpPr>
            <a:spLocks noGrp="1"/>
          </p:cNvSpPr>
          <p:nvPr>
            <p:ph type="body" sz="quarter" idx="10"/>
          </p:nvPr>
        </p:nvSpPr>
        <p:spPr>
          <a:xfrm>
            <a:off x="689978" y="2463823"/>
            <a:ext cx="7764044" cy="3620037"/>
          </a:xfrm>
        </p:spPr>
        <p:txBody>
          <a:bodyPr>
            <a:noAutofit/>
          </a:bodyPr>
          <a:lstStyle/>
          <a:p>
            <a:pPr>
              <a:lnSpc>
                <a:spcPct val="120000"/>
              </a:lnSpc>
              <a:spcBef>
                <a:spcPts val="600"/>
              </a:spcBef>
            </a:pPr>
            <a:r>
              <a:rPr lang="en-US" sz="2000" cap="all" dirty="0"/>
              <a:t>Describe</a:t>
            </a:r>
            <a:r>
              <a:rPr lang="en-US" sz="2000" dirty="0"/>
              <a:t> how to randomly assign treatments in an experiment using slips of paper, technology, or a table of random digits.</a:t>
            </a:r>
          </a:p>
          <a:p>
            <a:pPr>
              <a:lnSpc>
                <a:spcPct val="120000"/>
              </a:lnSpc>
              <a:spcBef>
                <a:spcPts val="600"/>
              </a:spcBef>
            </a:pPr>
            <a:r>
              <a:rPr lang="en-US" sz="2000" cap="all" dirty="0"/>
              <a:t>Explain</a:t>
            </a:r>
            <a:r>
              <a:rPr lang="en-US" sz="2000" dirty="0"/>
              <a:t> the purpose of comparison, random assignment, control, and replication in an experiment.</a:t>
            </a:r>
          </a:p>
          <a:p>
            <a:pPr>
              <a:lnSpc>
                <a:spcPct val="120000"/>
              </a:lnSpc>
              <a:spcBef>
                <a:spcPts val="600"/>
              </a:spcBef>
            </a:pPr>
            <a:r>
              <a:rPr lang="en-US" sz="2000" cap="all" dirty="0"/>
              <a:t>Describe</a:t>
            </a:r>
            <a:r>
              <a:rPr lang="en-US" sz="2000" dirty="0"/>
              <a:t> a completely randomized design for an experiment.</a:t>
            </a:r>
          </a:p>
          <a:p>
            <a:pPr>
              <a:lnSpc>
                <a:spcPct val="120000"/>
              </a:lnSpc>
              <a:spcBef>
                <a:spcPts val="600"/>
              </a:spcBef>
            </a:pPr>
            <a:r>
              <a:rPr lang="en-US" sz="2000" cap="all" dirty="0"/>
              <a:t>Describe</a:t>
            </a:r>
            <a:r>
              <a:rPr lang="en-US" sz="2000" dirty="0"/>
              <a:t> a randomized block design and a matched pairs design for an experiment and </a:t>
            </a:r>
            <a:r>
              <a:rPr lang="en-US" sz="2000" cap="all" dirty="0"/>
              <a:t>explain</a:t>
            </a:r>
            <a:r>
              <a:rPr lang="en-US" sz="2000" dirty="0"/>
              <a:t> the purpose of blocking in an experiment.</a:t>
            </a:r>
          </a:p>
        </p:txBody>
      </p:sp>
    </p:spTree>
    <p:extLst>
      <p:ext uri="{BB962C8B-B14F-4D97-AF65-F5344CB8AC3E}">
        <p14:creationId xmlns:p14="http://schemas.microsoft.com/office/powerpoint/2010/main" val="134047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lstStyle/>
          <a:p>
            <a:r>
              <a:rPr lang="en-US" dirty="0"/>
              <a:t>Observational Studies Versus Experiments</a:t>
            </a:r>
          </a:p>
        </p:txBody>
      </p:sp>
      <p:sp>
        <p:nvSpPr>
          <p:cNvPr id="4" name="Rectangle 3">
            <a:extLst>
              <a:ext uri="{FF2B5EF4-FFF2-40B4-BE49-F238E27FC236}">
                <a16:creationId xmlns:a16="http://schemas.microsoft.com/office/drawing/2014/main" id="{17CAF0E0-073C-4949-8F1D-8F8D3D545F40}"/>
              </a:ext>
            </a:extLst>
          </p:cNvPr>
          <p:cNvSpPr/>
          <p:nvPr/>
        </p:nvSpPr>
        <p:spPr>
          <a:xfrm>
            <a:off x="628650" y="1658179"/>
            <a:ext cx="5597979" cy="400110"/>
          </a:xfrm>
          <a:prstGeom prst="rect">
            <a:avLst/>
          </a:prstGeom>
          <a:solidFill>
            <a:schemeClr val="accent2">
              <a:lumMod val="20000"/>
              <a:lumOff val="80000"/>
            </a:schemeClr>
          </a:solidFill>
          <a:ln>
            <a:noFill/>
          </a:ln>
        </p:spPr>
        <p:txBody>
          <a:bodyPr wrap="square">
            <a:spAutoFit/>
          </a:bodyPr>
          <a:lstStyle/>
          <a:p>
            <a:r>
              <a:rPr lang="en-US" sz="2000" dirty="0"/>
              <a:t>Sample surveys are one kind of </a:t>
            </a:r>
            <a:r>
              <a:rPr lang="en-US" sz="2000" b="1" dirty="0"/>
              <a:t>observational study</a:t>
            </a:r>
            <a:r>
              <a:rPr lang="en-US" sz="2000" dirty="0"/>
              <a:t>. </a:t>
            </a:r>
          </a:p>
        </p:txBody>
      </p:sp>
      <p:sp>
        <p:nvSpPr>
          <p:cNvPr id="6" name="Rectangle 5">
            <a:extLst>
              <a:ext uri="{FF2B5EF4-FFF2-40B4-BE49-F238E27FC236}">
                <a16:creationId xmlns:a16="http://schemas.microsoft.com/office/drawing/2014/main" id="{D5F3A0D3-967B-4F31-A89A-843E90350BB2}"/>
              </a:ext>
            </a:extLst>
          </p:cNvPr>
          <p:cNvSpPr/>
          <p:nvPr/>
        </p:nvSpPr>
        <p:spPr>
          <a:xfrm>
            <a:off x="1951536" y="2888969"/>
            <a:ext cx="5240927" cy="646331"/>
          </a:xfrm>
          <a:prstGeom prst="rect">
            <a:avLst/>
          </a:prstGeom>
          <a:ln>
            <a:solidFill>
              <a:schemeClr val="tx1"/>
            </a:solidFill>
          </a:ln>
        </p:spPr>
        <p:txBody>
          <a:bodyPr wrap="square">
            <a:spAutoFit/>
          </a:bodyPr>
          <a:lstStyle/>
          <a:p>
            <a:r>
              <a:rPr lang="en-US" dirty="0"/>
              <a:t>Observational studies that examine existing data for a sample of individuals are called </a:t>
            </a:r>
            <a:r>
              <a:rPr lang="en-US" i="1" dirty="0"/>
              <a:t>retrospective</a:t>
            </a:r>
            <a:r>
              <a:rPr lang="en-US" dirty="0"/>
              <a:t>.</a:t>
            </a:r>
          </a:p>
        </p:txBody>
      </p:sp>
      <p:sp>
        <p:nvSpPr>
          <p:cNvPr id="7" name="Rectangle 6">
            <a:extLst>
              <a:ext uri="{FF2B5EF4-FFF2-40B4-BE49-F238E27FC236}">
                <a16:creationId xmlns:a16="http://schemas.microsoft.com/office/drawing/2014/main" id="{7484AD19-4275-4BBB-84BD-B41550E799A8}"/>
              </a:ext>
            </a:extLst>
          </p:cNvPr>
          <p:cNvSpPr/>
          <p:nvPr/>
        </p:nvSpPr>
        <p:spPr>
          <a:xfrm>
            <a:off x="3413760" y="4294120"/>
            <a:ext cx="5101590" cy="646331"/>
          </a:xfrm>
          <a:prstGeom prst="rect">
            <a:avLst/>
          </a:prstGeom>
          <a:ln>
            <a:solidFill>
              <a:schemeClr val="tx1"/>
            </a:solidFill>
          </a:ln>
        </p:spPr>
        <p:txBody>
          <a:bodyPr wrap="square">
            <a:spAutoFit/>
          </a:bodyPr>
          <a:lstStyle/>
          <a:p>
            <a:r>
              <a:rPr lang="en-US" dirty="0"/>
              <a:t>Observational studies that track individuals into the future are called </a:t>
            </a:r>
            <a:r>
              <a:rPr lang="en-US" i="1" dirty="0"/>
              <a:t>prospective.</a:t>
            </a:r>
            <a:endParaRPr lang="en-US" dirty="0"/>
          </a:p>
        </p:txBody>
      </p:sp>
    </p:spTree>
    <p:extLst>
      <p:ext uri="{BB962C8B-B14F-4D97-AF65-F5344CB8AC3E}">
        <p14:creationId xmlns:p14="http://schemas.microsoft.com/office/powerpoint/2010/main" val="1941455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lstStyle/>
          <a:p>
            <a:r>
              <a:rPr lang="en-US" dirty="0"/>
              <a:t>Observational Studies Versus Experiments</a:t>
            </a:r>
          </a:p>
        </p:txBody>
      </p:sp>
      <p:sp>
        <p:nvSpPr>
          <p:cNvPr id="12" name="Rectangle 11">
            <a:extLst>
              <a:ext uri="{FF2B5EF4-FFF2-40B4-BE49-F238E27FC236}">
                <a16:creationId xmlns:a16="http://schemas.microsoft.com/office/drawing/2014/main" id="{A98D2DCB-C570-41D4-9D4E-BA2B64603FE5}"/>
              </a:ext>
            </a:extLst>
          </p:cNvPr>
          <p:cNvSpPr/>
          <p:nvPr/>
        </p:nvSpPr>
        <p:spPr>
          <a:xfrm>
            <a:off x="628650" y="1344927"/>
            <a:ext cx="7886700" cy="1015663"/>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sz="2000" dirty="0"/>
              <a:t>Is taking a vitamin D supplement good for you? Hundreds of observational studies have looked at the relationship between vitamin D concentration in a person’s blood and various health outcomes.</a:t>
            </a:r>
          </a:p>
        </p:txBody>
      </p:sp>
      <p:sp>
        <p:nvSpPr>
          <p:cNvPr id="5" name="Rectangle 4">
            <a:extLst>
              <a:ext uri="{FF2B5EF4-FFF2-40B4-BE49-F238E27FC236}">
                <a16:creationId xmlns:a16="http://schemas.microsoft.com/office/drawing/2014/main" id="{07C06D91-DB27-481C-AAD7-5197AB8B0918}"/>
              </a:ext>
            </a:extLst>
          </p:cNvPr>
          <p:cNvSpPr/>
          <p:nvPr/>
        </p:nvSpPr>
        <p:spPr>
          <a:xfrm>
            <a:off x="628650" y="5159130"/>
            <a:ext cx="7886700" cy="707886"/>
          </a:xfrm>
          <a:prstGeom prst="rect">
            <a:avLst/>
          </a:prstGeom>
        </p:spPr>
        <p:txBody>
          <a:bodyPr wrap="square">
            <a:spAutoFit/>
          </a:bodyPr>
          <a:lstStyle/>
          <a:p>
            <a:r>
              <a:rPr lang="en-US" sz="2000" dirty="0">
                <a:latin typeface="ElectraLTStd-Regular"/>
              </a:rPr>
              <a:t>Unfortunately, it is very difficult to show that taking vitamin D </a:t>
            </a:r>
            <a:r>
              <a:rPr lang="en-US" sz="2000" i="1" dirty="0">
                <a:latin typeface="ElectraLTStd-Cursive"/>
              </a:rPr>
              <a:t>causes </a:t>
            </a:r>
            <a:r>
              <a:rPr lang="en-US" sz="2000" dirty="0">
                <a:latin typeface="ElectraLTStd-Regular"/>
              </a:rPr>
              <a:t>a lower risk of diabetes using an observational study.</a:t>
            </a:r>
            <a:endParaRPr lang="en-US" sz="2000" dirty="0"/>
          </a:p>
        </p:txBody>
      </p:sp>
      <p:sp>
        <p:nvSpPr>
          <p:cNvPr id="13" name="TextBox 12">
            <a:extLst>
              <a:ext uri="{FF2B5EF4-FFF2-40B4-BE49-F238E27FC236}">
                <a16:creationId xmlns:a16="http://schemas.microsoft.com/office/drawing/2014/main" id="{4DA61DAC-31A2-49B6-94CF-AB70160EE653}"/>
              </a:ext>
            </a:extLst>
          </p:cNvPr>
          <p:cNvSpPr txBox="1">
            <a:spLocks noChangeArrowheads="1"/>
          </p:cNvSpPr>
          <p:nvPr/>
        </p:nvSpPr>
        <p:spPr bwMode="auto">
          <a:xfrm>
            <a:off x="628650" y="2636475"/>
            <a:ext cx="7886700" cy="2246769"/>
          </a:xfrm>
          <a:prstGeom prst="rect">
            <a:avLst/>
          </a:prstGeom>
          <a:solidFill>
            <a:schemeClr val="accent6">
              <a:lumMod val="20000"/>
              <a:lumOff val="80000"/>
            </a:schemeClr>
          </a:solidFill>
          <a:ln>
            <a:headEnd/>
            <a:tailEnd/>
          </a:ln>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dirty="0">
                <a:latin typeface="+mn-lt"/>
              </a:rPr>
              <a:t>An </a:t>
            </a:r>
            <a:r>
              <a:rPr lang="en-US" sz="2000" b="1" dirty="0">
                <a:latin typeface="+mn-lt"/>
              </a:rPr>
              <a:t>observational study </a:t>
            </a:r>
            <a:r>
              <a:rPr lang="en-US" sz="2000" dirty="0">
                <a:latin typeface="+mn-lt"/>
              </a:rPr>
              <a:t>observes individuals and measures variables of interest but does not attempt to influence the responses.</a:t>
            </a:r>
          </a:p>
          <a:p>
            <a:pPr eaLnBrk="1" hangingPunct="1">
              <a:defRPr/>
            </a:pPr>
            <a:endParaRPr lang="en-US" sz="2000" dirty="0">
              <a:latin typeface="+mn-lt"/>
            </a:endParaRPr>
          </a:p>
          <a:p>
            <a:pPr eaLnBrk="1" hangingPunct="1">
              <a:defRPr/>
            </a:pPr>
            <a:r>
              <a:rPr lang="en-US" sz="2000" dirty="0">
                <a:latin typeface="+mn-lt"/>
              </a:rPr>
              <a:t>A </a:t>
            </a:r>
            <a:r>
              <a:rPr lang="en-US" sz="2000" b="1" dirty="0">
                <a:latin typeface="+mn-lt"/>
              </a:rPr>
              <a:t>response variable </a:t>
            </a:r>
            <a:r>
              <a:rPr lang="en-US" sz="2000" dirty="0">
                <a:latin typeface="+mn-lt"/>
              </a:rPr>
              <a:t>measures an outcome of a study. </a:t>
            </a:r>
          </a:p>
          <a:p>
            <a:pPr eaLnBrk="1" hangingPunct="1">
              <a:defRPr/>
            </a:pPr>
            <a:endParaRPr lang="en-US" sz="2000" dirty="0">
              <a:latin typeface="+mn-lt"/>
            </a:endParaRPr>
          </a:p>
          <a:p>
            <a:pPr eaLnBrk="1" hangingPunct="1">
              <a:defRPr/>
            </a:pPr>
            <a:r>
              <a:rPr lang="en-US" sz="2000" dirty="0">
                <a:latin typeface="+mn-lt"/>
              </a:rPr>
              <a:t>An </a:t>
            </a:r>
            <a:r>
              <a:rPr lang="en-US" sz="2000" b="1" dirty="0">
                <a:latin typeface="+mn-lt"/>
              </a:rPr>
              <a:t>explanatory variable </a:t>
            </a:r>
            <a:r>
              <a:rPr lang="en-US" sz="2000" dirty="0">
                <a:latin typeface="+mn-lt"/>
              </a:rPr>
              <a:t>may help explain or predict changes in a response variable.</a:t>
            </a:r>
          </a:p>
        </p:txBody>
      </p:sp>
    </p:spTree>
    <p:extLst>
      <p:ext uri="{BB962C8B-B14F-4D97-AF65-F5344CB8AC3E}">
        <p14:creationId xmlns:p14="http://schemas.microsoft.com/office/powerpoint/2010/main" val="355881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fade">
                                      <p:cBhvr>
                                        <p:cTn id="10" dur="500"/>
                                        <p:tgtEl>
                                          <p:spTgt spid="1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animEffect transition="in" filter="fade">
                                      <p:cBhvr>
                                        <p:cTn id="15" dur="500"/>
                                        <p:tgtEl>
                                          <p:spTgt spid="1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
                                            <p:txEl>
                                              <p:pRg st="4" end="4"/>
                                            </p:txEl>
                                          </p:spTgt>
                                        </p:tgtEl>
                                        <p:attrNameLst>
                                          <p:attrName>style.visibility</p:attrName>
                                        </p:attrNameLst>
                                      </p:cBhvr>
                                      <p:to>
                                        <p:strVal val="visible"/>
                                      </p:to>
                                    </p:set>
                                    <p:animEffect transition="in" filter="fade">
                                      <p:cBhvr>
                                        <p:cTn id="20" dur="500"/>
                                        <p:tgtEl>
                                          <p:spTgt spid="1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lstStyle/>
          <a:p>
            <a:r>
              <a:rPr lang="en-US" dirty="0"/>
              <a:t>Observational Studies Versus Experiments</a:t>
            </a:r>
          </a:p>
        </p:txBody>
      </p:sp>
      <p:sp>
        <p:nvSpPr>
          <p:cNvPr id="12" name="Rectangle 11">
            <a:extLst>
              <a:ext uri="{FF2B5EF4-FFF2-40B4-BE49-F238E27FC236}">
                <a16:creationId xmlns:a16="http://schemas.microsoft.com/office/drawing/2014/main" id="{A98D2DCB-C570-41D4-9D4E-BA2B64603FE5}"/>
              </a:ext>
            </a:extLst>
          </p:cNvPr>
          <p:cNvSpPr/>
          <p:nvPr/>
        </p:nvSpPr>
        <p:spPr>
          <a:xfrm>
            <a:off x="628650" y="1344927"/>
            <a:ext cx="7886700" cy="1015663"/>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sz="2000" dirty="0"/>
              <a:t>Is taking a vitamin D supplement good for you? Hundreds of observational studies have looked at the relationship between vitamin D concentration in a person’s blood and various health outcomes.</a:t>
            </a:r>
          </a:p>
        </p:txBody>
      </p:sp>
      <p:pic>
        <p:nvPicPr>
          <p:cNvPr id="7" name="Picture 6">
            <a:extLst>
              <a:ext uri="{FF2B5EF4-FFF2-40B4-BE49-F238E27FC236}">
                <a16:creationId xmlns:a16="http://schemas.microsoft.com/office/drawing/2014/main" id="{E2EB6E3F-0F7C-41F7-8A85-ED5A07E92A32}"/>
              </a:ext>
            </a:extLst>
          </p:cNvPr>
          <p:cNvPicPr>
            <a:picLocks noChangeAspect="1"/>
          </p:cNvPicPr>
          <p:nvPr/>
        </p:nvPicPr>
        <p:blipFill>
          <a:blip r:embed="rId2"/>
          <a:stretch>
            <a:fillRect/>
          </a:stretch>
        </p:blipFill>
        <p:spPr>
          <a:xfrm>
            <a:off x="1605863" y="2987081"/>
            <a:ext cx="2440290" cy="20405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9" name="Rectangle 8">
            <a:extLst>
              <a:ext uri="{FF2B5EF4-FFF2-40B4-BE49-F238E27FC236}">
                <a16:creationId xmlns:a16="http://schemas.microsoft.com/office/drawing/2014/main" id="{B8E96BBE-4431-4888-BF52-C0DB07A8EB2C}"/>
              </a:ext>
            </a:extLst>
          </p:cNvPr>
          <p:cNvSpPr/>
          <p:nvPr/>
        </p:nvSpPr>
        <p:spPr>
          <a:xfrm rot="15807034">
            <a:off x="532525" y="4389689"/>
            <a:ext cx="1734770" cy="215444"/>
          </a:xfrm>
          <a:prstGeom prst="rect">
            <a:avLst/>
          </a:prstGeom>
        </p:spPr>
        <p:txBody>
          <a:bodyPr wrap="none">
            <a:spAutoFit/>
          </a:bodyPr>
          <a:lstStyle/>
          <a:p>
            <a:r>
              <a:rPr lang="en-US" sz="800" dirty="0">
                <a:latin typeface="HelveticaNeueLTStd-Cn"/>
              </a:rPr>
              <a:t>Tatiana Popova/Shutterstock.com</a:t>
            </a:r>
            <a:endParaRPr lang="en-US" dirty="0"/>
          </a:p>
        </p:txBody>
      </p:sp>
    </p:spTree>
    <p:extLst>
      <p:ext uri="{BB962C8B-B14F-4D97-AF65-F5344CB8AC3E}">
        <p14:creationId xmlns:p14="http://schemas.microsoft.com/office/powerpoint/2010/main" val="136587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PS6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PS6MediaPowerPointTemplateV2.pptx" id="{32D2206F-0001-4689-811F-3F71FDE9DA37}" vid="{655C1BF9-2C2A-441D-8AF1-28CB82161D07}"/>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PS6MediaPowerPointTemplateV2.pptx" id="{32D2206F-0001-4689-811F-3F71FDE9DA37}" vid="{011FBC4A-94AD-42C1-91F3-29E66462B58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7375</TotalTime>
  <Words>4084</Words>
  <Application>Microsoft Office PowerPoint</Application>
  <PresentationFormat>On-screen Show (4:3)</PresentationFormat>
  <Paragraphs>252</Paragraphs>
  <Slides>50</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50</vt:i4>
      </vt:variant>
    </vt:vector>
  </HeadingPairs>
  <TitlesOfParts>
    <vt:vector size="61" baseType="lpstr">
      <vt:lpstr>Arial</vt:lpstr>
      <vt:lpstr>Calibri</vt:lpstr>
      <vt:lpstr>Calibri Light</vt:lpstr>
      <vt:lpstr>ElectraLTStd-Cursive</vt:lpstr>
      <vt:lpstr>ElectraLTStd-Regular</vt:lpstr>
      <vt:lpstr>HelveticaNeueLTStd-Cn</vt:lpstr>
      <vt:lpstr>Segoe Print</vt:lpstr>
      <vt:lpstr>Trebuchet MS</vt:lpstr>
      <vt:lpstr>Wingdings</vt:lpstr>
      <vt:lpstr>TPS6e</vt:lpstr>
      <vt:lpstr>Custom Design</vt:lpstr>
      <vt:lpstr>PowerPoint Presentation</vt:lpstr>
      <vt:lpstr>PowerPoint Presentation</vt:lpstr>
      <vt:lpstr>PowerPoint Presentation</vt:lpstr>
      <vt:lpstr>PowerPoint Presentation</vt:lpstr>
      <vt:lpstr>Experiments</vt:lpstr>
      <vt:lpstr>Experiments</vt:lpstr>
      <vt:lpstr>Observational Studies Versus Experiments</vt:lpstr>
      <vt:lpstr>Observational Studies Versus Experiments</vt:lpstr>
      <vt:lpstr>Observational Studies Versus Experiments</vt:lpstr>
      <vt:lpstr>Observational Studies Versus Experiments</vt:lpstr>
      <vt:lpstr>Observational Studies Versus Experiments</vt:lpstr>
      <vt:lpstr>Observational Studies Versus Experiments</vt:lpstr>
      <vt:lpstr>The Language of Experiments</vt:lpstr>
      <vt:lpstr>The Language of Experiments</vt:lpstr>
      <vt:lpstr>The Language of Experiments</vt:lpstr>
      <vt:lpstr>The Language of Experiments</vt:lpstr>
      <vt:lpstr>The Language of Experiments</vt:lpstr>
      <vt:lpstr>Designing Experiments: Comparison</vt:lpstr>
      <vt:lpstr>Designing Experiments: Comparison</vt:lpstr>
      <vt:lpstr>Designing Experiments: Comparison</vt:lpstr>
      <vt:lpstr>Designing Experiments:  Blinding and the Placebo Effect</vt:lpstr>
      <vt:lpstr>Designing Experiments: Random Assignment</vt:lpstr>
      <vt:lpstr>Designing Experiments: Random Assignment</vt:lpstr>
      <vt:lpstr>Designing Experiments: Random Assignment</vt:lpstr>
      <vt:lpstr>Designing Experiments: Random Assignment</vt:lpstr>
      <vt:lpstr>Designing Experiments: Random Assignment</vt:lpstr>
      <vt:lpstr>Designing Experiments: Control</vt:lpstr>
      <vt:lpstr>Designing Experiments: Replication</vt:lpstr>
      <vt:lpstr>Experiments: Putting It All Together</vt:lpstr>
      <vt:lpstr>Completely Randomized Designs</vt:lpstr>
      <vt:lpstr>Randomized Block Designs</vt:lpstr>
      <vt:lpstr>Randomized Block Designs</vt:lpstr>
      <vt:lpstr>Randomized Block Designs</vt:lpstr>
      <vt:lpstr>Section Summary</vt:lpstr>
      <vt:lpstr>Section Summary</vt:lpstr>
      <vt:lpstr>PowerPoint Presentation</vt:lpstr>
      <vt:lpstr>Using Studies Wisely</vt:lpstr>
      <vt:lpstr>Inference for Sampling</vt:lpstr>
      <vt:lpstr>Inference for Sampling</vt:lpstr>
      <vt:lpstr>Inference for Sampling</vt:lpstr>
      <vt:lpstr>Inference for Sampling</vt:lpstr>
      <vt:lpstr>Inference for Experiments</vt:lpstr>
      <vt:lpstr>Inference for Experiments</vt:lpstr>
      <vt:lpstr>Inference for Experiments</vt:lpstr>
      <vt:lpstr>Inference for Experiments</vt:lpstr>
      <vt:lpstr>Inference for Experiments</vt:lpstr>
      <vt:lpstr>The Scope of Inference: Putting it All Together</vt:lpstr>
      <vt:lpstr>The Challenges of Establishing Causation</vt:lpstr>
      <vt:lpstr>Data Ethics*</vt:lpstr>
      <vt:lpstr>Section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 Tyson</dc:creator>
  <cp:lastModifiedBy>Calise, Anthony J.</cp:lastModifiedBy>
  <cp:revision>17</cp:revision>
  <dcterms:created xsi:type="dcterms:W3CDTF">2017-08-09T14:25:47Z</dcterms:created>
  <dcterms:modified xsi:type="dcterms:W3CDTF">2023-09-28T14:57:23Z</dcterms:modified>
</cp:coreProperties>
</file>