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31" r:id="rId2"/>
    <p:sldId id="430" r:id="rId3"/>
    <p:sldId id="429" r:id="rId4"/>
    <p:sldId id="428" r:id="rId5"/>
    <p:sldId id="427" r:id="rId6"/>
    <p:sldId id="432" r:id="rId7"/>
    <p:sldId id="433" r:id="rId8"/>
    <p:sldId id="426" r:id="rId9"/>
    <p:sldId id="434" r:id="rId10"/>
    <p:sldId id="425" r:id="rId11"/>
    <p:sldId id="424" r:id="rId12"/>
    <p:sldId id="421" r:id="rId13"/>
    <p:sldId id="423" r:id="rId14"/>
    <p:sldId id="420" r:id="rId15"/>
    <p:sldId id="422" r:id="rId16"/>
    <p:sldId id="416" r:id="rId17"/>
    <p:sldId id="435" r:id="rId18"/>
    <p:sldId id="43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61"/>
    <p:restoredTop sz="94519"/>
  </p:normalViewPr>
  <p:slideViewPr>
    <p:cSldViewPr snapToGrid="0" snapToObjects="1">
      <p:cViewPr varScale="1">
        <p:scale>
          <a:sx n="62" d="100"/>
          <a:sy n="62" d="100"/>
        </p:scale>
        <p:origin x="128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00639-6575-B148-B83B-3481C2948A26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DEC34-7BD3-A742-8030-62B50E0D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1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5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0EC0-BCE6-0D4E-96D0-5A8CE38969A7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70D1D-19E3-3A47-9A36-25B60E20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14.emf"/><Relationship Id="rId18" Type="http://schemas.openxmlformats.org/officeDocument/2006/relationships/image" Target="../media/image119.emf"/><Relationship Id="rId26" Type="http://schemas.openxmlformats.org/officeDocument/2006/relationships/image" Target="../media/image127.emf"/><Relationship Id="rId3" Type="http://schemas.openxmlformats.org/officeDocument/2006/relationships/image" Target="../media/image125.png"/><Relationship Id="rId21" Type="http://schemas.openxmlformats.org/officeDocument/2006/relationships/image" Target="../media/image122.emf"/><Relationship Id="rId7" Type="http://schemas.openxmlformats.org/officeDocument/2006/relationships/image" Target="../media/image129.png"/><Relationship Id="rId12" Type="http://schemas.openxmlformats.org/officeDocument/2006/relationships/image" Target="../media/image113.emf"/><Relationship Id="rId17" Type="http://schemas.openxmlformats.org/officeDocument/2006/relationships/image" Target="../media/image118.emf"/><Relationship Id="rId25" Type="http://schemas.openxmlformats.org/officeDocument/2006/relationships/image" Target="../media/image126.emf"/><Relationship Id="rId2" Type="http://schemas.openxmlformats.org/officeDocument/2006/relationships/image" Target="../media/image124.png"/><Relationship Id="rId16" Type="http://schemas.openxmlformats.org/officeDocument/2006/relationships/image" Target="../media/image117.emf"/><Relationship Id="rId20" Type="http://schemas.openxmlformats.org/officeDocument/2006/relationships/image" Target="../media/image121.emf"/><Relationship Id="rId29" Type="http://schemas.openxmlformats.org/officeDocument/2006/relationships/image" Target="../media/image1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12.emf"/><Relationship Id="rId24" Type="http://schemas.openxmlformats.org/officeDocument/2006/relationships/image" Target="../media/image125.emf"/><Relationship Id="rId5" Type="http://schemas.openxmlformats.org/officeDocument/2006/relationships/image" Target="../media/image127.png"/><Relationship Id="rId15" Type="http://schemas.openxmlformats.org/officeDocument/2006/relationships/image" Target="../media/image116.emf"/><Relationship Id="rId23" Type="http://schemas.openxmlformats.org/officeDocument/2006/relationships/image" Target="../media/image124.emf"/><Relationship Id="rId28" Type="http://schemas.openxmlformats.org/officeDocument/2006/relationships/image" Target="../media/image129.emf"/><Relationship Id="rId10" Type="http://schemas.openxmlformats.org/officeDocument/2006/relationships/image" Target="../media/image132.png"/><Relationship Id="rId19" Type="http://schemas.openxmlformats.org/officeDocument/2006/relationships/image" Target="../media/image120.emf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15.emf"/><Relationship Id="rId22" Type="http://schemas.openxmlformats.org/officeDocument/2006/relationships/image" Target="../media/image123.emf"/><Relationship Id="rId27" Type="http://schemas.openxmlformats.org/officeDocument/2006/relationships/image" Target="../media/image1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138.emf"/><Relationship Id="rId3" Type="http://schemas.openxmlformats.org/officeDocument/2006/relationships/image" Target="../media/image153.png"/><Relationship Id="rId7" Type="http://schemas.openxmlformats.org/officeDocument/2006/relationships/image" Target="../media/image132.emf"/><Relationship Id="rId12" Type="http://schemas.openxmlformats.org/officeDocument/2006/relationships/image" Target="../media/image137.emf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emf"/><Relationship Id="rId11" Type="http://schemas.openxmlformats.org/officeDocument/2006/relationships/image" Target="../media/image136.emf"/><Relationship Id="rId5" Type="http://schemas.openxmlformats.org/officeDocument/2006/relationships/image" Target="../media/image155.png"/><Relationship Id="rId15" Type="http://schemas.openxmlformats.org/officeDocument/2006/relationships/image" Target="../media/image140.emf"/><Relationship Id="rId10" Type="http://schemas.openxmlformats.org/officeDocument/2006/relationships/image" Target="../media/image135.emf"/><Relationship Id="rId4" Type="http://schemas.openxmlformats.org/officeDocument/2006/relationships/image" Target="../media/image154.png"/><Relationship Id="rId9" Type="http://schemas.openxmlformats.org/officeDocument/2006/relationships/image" Target="../media/image134.emf"/><Relationship Id="rId14" Type="http://schemas.openxmlformats.org/officeDocument/2006/relationships/image" Target="../media/image1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image" Target="../media/image149.emf"/><Relationship Id="rId3" Type="http://schemas.openxmlformats.org/officeDocument/2006/relationships/image" Target="../media/image168.png"/><Relationship Id="rId7" Type="http://schemas.openxmlformats.org/officeDocument/2006/relationships/image" Target="../media/image143.emf"/><Relationship Id="rId12" Type="http://schemas.openxmlformats.org/officeDocument/2006/relationships/image" Target="../media/image148.emf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emf"/><Relationship Id="rId11" Type="http://schemas.openxmlformats.org/officeDocument/2006/relationships/image" Target="../media/image147.emf"/><Relationship Id="rId5" Type="http://schemas.openxmlformats.org/officeDocument/2006/relationships/image" Target="../media/image142.emf"/><Relationship Id="rId15" Type="http://schemas.openxmlformats.org/officeDocument/2006/relationships/image" Target="../media/image151.emf"/><Relationship Id="rId10" Type="http://schemas.openxmlformats.org/officeDocument/2006/relationships/image" Target="../media/image146.emf"/><Relationship Id="rId4" Type="http://schemas.openxmlformats.org/officeDocument/2006/relationships/image" Target="../media/image141.emf"/><Relationship Id="rId9" Type="http://schemas.openxmlformats.org/officeDocument/2006/relationships/image" Target="../media/image145.emf"/><Relationship Id="rId14" Type="http://schemas.openxmlformats.org/officeDocument/2006/relationships/image" Target="../media/image15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13" Type="http://schemas.openxmlformats.org/officeDocument/2006/relationships/image" Target="../media/image161.emf"/><Relationship Id="rId18" Type="http://schemas.openxmlformats.org/officeDocument/2006/relationships/image" Target="../media/image166.emf"/><Relationship Id="rId3" Type="http://schemas.openxmlformats.org/officeDocument/2006/relationships/image" Target="../media/image181.png"/><Relationship Id="rId7" Type="http://schemas.openxmlformats.org/officeDocument/2006/relationships/image" Target="../media/image155.emf"/><Relationship Id="rId12" Type="http://schemas.openxmlformats.org/officeDocument/2006/relationships/image" Target="../media/image160.emf"/><Relationship Id="rId17" Type="http://schemas.openxmlformats.org/officeDocument/2006/relationships/image" Target="../media/image165.emf"/><Relationship Id="rId2" Type="http://schemas.openxmlformats.org/officeDocument/2006/relationships/image" Target="../media/image180.png"/><Relationship Id="rId16" Type="http://schemas.openxmlformats.org/officeDocument/2006/relationships/image" Target="../media/image16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emf"/><Relationship Id="rId11" Type="http://schemas.openxmlformats.org/officeDocument/2006/relationships/image" Target="../media/image159.emf"/><Relationship Id="rId5" Type="http://schemas.openxmlformats.org/officeDocument/2006/relationships/image" Target="../media/image153.emf"/><Relationship Id="rId15" Type="http://schemas.openxmlformats.org/officeDocument/2006/relationships/image" Target="../media/image163.emf"/><Relationship Id="rId10" Type="http://schemas.openxmlformats.org/officeDocument/2006/relationships/image" Target="../media/image158.emf"/><Relationship Id="rId4" Type="http://schemas.openxmlformats.org/officeDocument/2006/relationships/image" Target="../media/image152.emf"/><Relationship Id="rId9" Type="http://schemas.openxmlformats.org/officeDocument/2006/relationships/image" Target="../media/image157.emf"/><Relationship Id="rId14" Type="http://schemas.openxmlformats.org/officeDocument/2006/relationships/image" Target="../media/image16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13" Type="http://schemas.openxmlformats.org/officeDocument/2006/relationships/image" Target="../media/image176.emf"/><Relationship Id="rId18" Type="http://schemas.openxmlformats.org/officeDocument/2006/relationships/image" Target="../media/image181.emf"/><Relationship Id="rId3" Type="http://schemas.openxmlformats.org/officeDocument/2006/relationships/image" Target="../media/image198.png"/><Relationship Id="rId7" Type="http://schemas.openxmlformats.org/officeDocument/2006/relationships/image" Target="../media/image170.emf"/><Relationship Id="rId12" Type="http://schemas.openxmlformats.org/officeDocument/2006/relationships/image" Target="../media/image175.emf"/><Relationship Id="rId17" Type="http://schemas.openxmlformats.org/officeDocument/2006/relationships/image" Target="../media/image180.emf"/><Relationship Id="rId2" Type="http://schemas.openxmlformats.org/officeDocument/2006/relationships/image" Target="../media/image197.png"/><Relationship Id="rId16" Type="http://schemas.openxmlformats.org/officeDocument/2006/relationships/image" Target="../media/image17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emf"/><Relationship Id="rId11" Type="http://schemas.openxmlformats.org/officeDocument/2006/relationships/image" Target="../media/image174.emf"/><Relationship Id="rId5" Type="http://schemas.openxmlformats.org/officeDocument/2006/relationships/image" Target="../media/image168.emf"/><Relationship Id="rId15" Type="http://schemas.openxmlformats.org/officeDocument/2006/relationships/image" Target="../media/image178.emf"/><Relationship Id="rId10" Type="http://schemas.openxmlformats.org/officeDocument/2006/relationships/image" Target="../media/image173.emf"/><Relationship Id="rId4" Type="http://schemas.openxmlformats.org/officeDocument/2006/relationships/image" Target="../media/image167.emf"/><Relationship Id="rId9" Type="http://schemas.openxmlformats.org/officeDocument/2006/relationships/image" Target="../media/image172.emf"/><Relationship Id="rId14" Type="http://schemas.openxmlformats.org/officeDocument/2006/relationships/image" Target="../media/image17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emf"/><Relationship Id="rId3" Type="http://schemas.openxmlformats.org/officeDocument/2006/relationships/image" Target="../media/image216.png"/><Relationship Id="rId7" Type="http://schemas.openxmlformats.org/officeDocument/2006/relationships/image" Target="../media/image185.emf"/><Relationship Id="rId12" Type="http://schemas.openxmlformats.org/officeDocument/2006/relationships/image" Target="../media/image190.emf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emf"/><Relationship Id="rId11" Type="http://schemas.openxmlformats.org/officeDocument/2006/relationships/image" Target="../media/image189.emf"/><Relationship Id="rId5" Type="http://schemas.openxmlformats.org/officeDocument/2006/relationships/image" Target="../media/image183.emf"/><Relationship Id="rId10" Type="http://schemas.openxmlformats.org/officeDocument/2006/relationships/image" Target="../media/image188.emf"/><Relationship Id="rId4" Type="http://schemas.openxmlformats.org/officeDocument/2006/relationships/image" Target="../media/image182.png"/><Relationship Id="rId9" Type="http://schemas.openxmlformats.org/officeDocument/2006/relationships/image" Target="../media/image18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94.png"/><Relationship Id="rId7" Type="http://schemas.openxmlformats.org/officeDocument/2006/relationships/image" Target="../media/image19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1.wmf"/><Relationship Id="rId11" Type="http://schemas.openxmlformats.org/officeDocument/2006/relationships/image" Target="../media/image193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95.png"/><Relationship Id="rId9" Type="http://schemas.openxmlformats.org/officeDocument/2006/relationships/image" Target="../media/image19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9.png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" Type="http://schemas.openxmlformats.org/officeDocument/2006/relationships/image" Target="../media/image24.png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2" Type="http://schemas.openxmlformats.org/officeDocument/2006/relationships/image" Target="../media/image23.png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4" Type="http://schemas.openxmlformats.org/officeDocument/2006/relationships/image" Target="../media/image9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40.png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17" Type="http://schemas.openxmlformats.org/officeDocument/2006/relationships/image" Target="../media/image46.emf"/><Relationship Id="rId2" Type="http://schemas.openxmlformats.org/officeDocument/2006/relationships/image" Target="../media/image39.png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5" Type="http://schemas.openxmlformats.org/officeDocument/2006/relationships/image" Target="../media/image4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18" Type="http://schemas.openxmlformats.org/officeDocument/2006/relationships/image" Target="../media/image6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image" Target="../media/image55.png"/><Relationship Id="rId16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12" Type="http://schemas.openxmlformats.org/officeDocument/2006/relationships/image" Target="../media/image72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11" Type="http://schemas.openxmlformats.org/officeDocument/2006/relationships/image" Target="../media/image71.emf"/><Relationship Id="rId5" Type="http://schemas.openxmlformats.org/officeDocument/2006/relationships/image" Target="../media/image65.emf"/><Relationship Id="rId15" Type="http://schemas.openxmlformats.org/officeDocument/2006/relationships/image" Target="../media/image7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Relationship Id="rId14" Type="http://schemas.openxmlformats.org/officeDocument/2006/relationships/image" Target="../media/image7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90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12" Type="http://schemas.openxmlformats.org/officeDocument/2006/relationships/image" Target="../media/image89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emf"/><Relationship Id="rId11" Type="http://schemas.openxmlformats.org/officeDocument/2006/relationships/image" Target="../media/image88.emf"/><Relationship Id="rId5" Type="http://schemas.openxmlformats.org/officeDocument/2006/relationships/image" Target="../media/image82.emf"/><Relationship Id="rId10" Type="http://schemas.openxmlformats.org/officeDocument/2006/relationships/image" Target="../media/image87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Relationship Id="rId14" Type="http://schemas.openxmlformats.org/officeDocument/2006/relationships/image" Target="../media/image9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18" Type="http://schemas.openxmlformats.org/officeDocument/2006/relationships/image" Target="../media/image107.emf"/><Relationship Id="rId3" Type="http://schemas.openxmlformats.org/officeDocument/2006/relationships/image" Target="../media/image92.emf"/><Relationship Id="rId21" Type="http://schemas.openxmlformats.org/officeDocument/2006/relationships/image" Target="../media/image110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17" Type="http://schemas.openxmlformats.org/officeDocument/2006/relationships/image" Target="../media/image106.emf"/><Relationship Id="rId2" Type="http://schemas.openxmlformats.org/officeDocument/2006/relationships/image" Target="../media/image103.png"/><Relationship Id="rId16" Type="http://schemas.openxmlformats.org/officeDocument/2006/relationships/image" Target="../media/image105.emf"/><Relationship Id="rId20" Type="http://schemas.openxmlformats.org/officeDocument/2006/relationships/image" Target="../media/image10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emf"/><Relationship Id="rId11" Type="http://schemas.openxmlformats.org/officeDocument/2006/relationships/image" Target="../media/image100.emf"/><Relationship Id="rId5" Type="http://schemas.openxmlformats.org/officeDocument/2006/relationships/image" Target="../media/image94.emf"/><Relationship Id="rId15" Type="http://schemas.openxmlformats.org/officeDocument/2006/relationships/image" Target="../media/image104.emf"/><Relationship Id="rId10" Type="http://schemas.openxmlformats.org/officeDocument/2006/relationships/image" Target="../media/image99.emf"/><Relationship Id="rId19" Type="http://schemas.openxmlformats.org/officeDocument/2006/relationships/image" Target="../media/image108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Relationship Id="rId14" Type="http://schemas.openxmlformats.org/officeDocument/2006/relationships/image" Target="../media/image103.emf"/><Relationship Id="rId22" Type="http://schemas.openxmlformats.org/officeDocument/2006/relationships/image" Target="../media/image1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39" y="120134"/>
            <a:ext cx="3812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latin typeface="Times New Roman" charset="0"/>
                <a:ea typeface="Times New Roman" charset="0"/>
                <a:cs typeface="Times New Roman" charset="0"/>
              </a:rPr>
              <a:t>3.4 The Chain Rule:</a:t>
            </a:r>
            <a:r>
              <a:rPr lang="en-US" sz="32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3739" y="704909"/>
                <a:ext cx="10828820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charset="0"/>
                    <a:ea typeface="Times New Roman" charset="0"/>
                    <a:cs typeface="Times New Roman" charset="0"/>
                  </a:rPr>
                  <a:t>Suppose you are asked to differentiate the function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39" y="704909"/>
                <a:ext cx="10828820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1182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11" y="2081621"/>
            <a:ext cx="8031658" cy="2133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9638" y="2133602"/>
            <a:ext cx="2739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>
                <a:latin typeface="Times New Roman" charset="0"/>
                <a:ea typeface="Calibri" charset="0"/>
                <a:cs typeface="Times New Roman" charset="0"/>
              </a:rPr>
              <a:t>The Chain Rule:</a:t>
            </a:r>
            <a:endParaRPr lang="en-US" sz="2800" dirty="0">
              <a:effectLst/>
              <a:latin typeface="Times New Roman" charset="0"/>
              <a:ea typeface="Calibri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47982" y="2655779"/>
                <a:ext cx="2772234" cy="910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d>
                      <m:r>
                        <a:rPr lang="en-US" sz="28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82" y="2655779"/>
                <a:ext cx="2772234" cy="9103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60" y="1237875"/>
            <a:ext cx="5279208" cy="719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268" y="1336211"/>
            <a:ext cx="3581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TOO MUCH WORK!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216" y="2606711"/>
            <a:ext cx="3562350" cy="10822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89642" y="3716654"/>
            <a:ext cx="4661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  <a:ea typeface="Times New Roman" charset="0"/>
              </a:rPr>
              <a:t>* used to differentiate compositions </a:t>
            </a:r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5025" y="3783616"/>
            <a:ext cx="752173" cy="445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42" y="4310165"/>
            <a:ext cx="3850556" cy="1701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93533" y="4789651"/>
                <a:ext cx="2814232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32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  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𝑑𝑢</m:t>
                          </m:r>
                        </m:den>
                      </m:f>
                      <m:r>
                        <a:rPr lang="en-US" sz="32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2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533" y="4789651"/>
                <a:ext cx="2814232" cy="10273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73649" y="4328817"/>
            <a:ext cx="2857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* Alternate form:</a:t>
            </a:r>
            <a:endParaRPr lang="en-US" sz="2800" dirty="0">
              <a:effectLst/>
              <a:latin typeface="Times New Roman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46735"/>
            <a:ext cx="1162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charset="0"/>
                <a:ea typeface="Calibri" charset="0"/>
                <a:cs typeface="Times New Roman" charset="0"/>
              </a:rPr>
              <a:t>The Chain Rule can be applied to other derivative rules as well…</a:t>
            </a:r>
            <a:endParaRPr lang="en-US" sz="2800">
              <a:effectLst/>
              <a:latin typeface="Times New Roman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231" y="613530"/>
            <a:ext cx="493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charset="0"/>
                <a:ea typeface="Times New Roman" charset="0"/>
                <a:cs typeface="Times New Roman" charset="0"/>
              </a:rPr>
              <a:t>Trig. Functions and the Chain Rule: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014" y="1099471"/>
                <a:ext cx="2121093" cy="72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𝑢</m:t>
                            </m:r>
                          </m:e>
                        </m:func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	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" y="1099471"/>
                <a:ext cx="2121093" cy="7209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231" y="2068983"/>
                <a:ext cx="2031967" cy="720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𝑢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1" y="2068983"/>
                <a:ext cx="2031967" cy="7209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84365" y="1098347"/>
                <a:ext cx="2121093" cy="72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𝑢</m:t>
                            </m:r>
                          </m:e>
                        </m:func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	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365" y="1098347"/>
                <a:ext cx="2121093" cy="7209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6724" y="2964374"/>
            <a:ext cx="343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#3: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  Differentiate.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8034" y="3470812"/>
                <a:ext cx="26486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a.)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34" y="3470812"/>
                <a:ext cx="2648674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48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58990" y="3448925"/>
                <a:ext cx="3146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b.)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990" y="3448925"/>
                <a:ext cx="3146311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386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13246" y="3448925"/>
                <a:ext cx="2663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c.)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246" y="3448925"/>
                <a:ext cx="2663101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480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16908" y="1959810"/>
                <a:ext cx="2121093" cy="72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𝑢</m:t>
                            </m:r>
                          </m:e>
                        </m:func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	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908" y="1959810"/>
                <a:ext cx="2121093" cy="7209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445938" y="1112082"/>
                <a:ext cx="2121093" cy="72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𝑢</m:t>
                            </m:r>
                          </m:e>
                        </m:func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	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938" y="1112082"/>
                <a:ext cx="2121093" cy="7209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497154" y="2024887"/>
                <a:ext cx="2121093" cy="72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𝑢</m:t>
                            </m:r>
                          </m:e>
                        </m:func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	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54" y="2024887"/>
                <a:ext cx="2121093" cy="7209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9039" y="1000524"/>
            <a:ext cx="1470474" cy="8822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2930" y="1988292"/>
            <a:ext cx="1630889" cy="882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7884" y="985247"/>
            <a:ext cx="1577417" cy="8822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9823" y="1863506"/>
            <a:ext cx="1791304" cy="882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99167" y="1007061"/>
            <a:ext cx="2432966" cy="8822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3440" y="1907602"/>
            <a:ext cx="2646853" cy="8822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99635" y="2557632"/>
            <a:ext cx="1742372" cy="89841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9826" y="3535572"/>
            <a:ext cx="671256" cy="6120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111" y="3926015"/>
            <a:ext cx="1823008" cy="897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41128" y="4223953"/>
            <a:ext cx="380926" cy="326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8110" y="4861583"/>
            <a:ext cx="2543389" cy="11342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15064" y="3944363"/>
            <a:ext cx="2085736" cy="8393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00800" y="4189768"/>
            <a:ext cx="360693" cy="3606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42021" y="4768084"/>
            <a:ext cx="2914087" cy="11727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90539" y="3926014"/>
            <a:ext cx="1819430" cy="8577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776347" y="3395070"/>
            <a:ext cx="707222" cy="664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50159" y="3333549"/>
            <a:ext cx="821806" cy="5924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09969" y="4223953"/>
            <a:ext cx="337893" cy="3119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26328" y="4653286"/>
            <a:ext cx="2654215" cy="113752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53177" y="4147600"/>
            <a:ext cx="384852" cy="5012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809709" y="4124349"/>
            <a:ext cx="384852" cy="5012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78054" y="4141992"/>
            <a:ext cx="607337" cy="5012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4893" y="521196"/>
            <a:ext cx="2779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Take 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the derivative of the inside of the trig function.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58322" y="1007061"/>
            <a:ext cx="234654" cy="202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6172" y="-48735"/>
            <a:ext cx="2072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Parenthesis: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241" y="261383"/>
            <a:ext cx="417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#4: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  Differentiate.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024" y="784603"/>
                <a:ext cx="286790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a.)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784603"/>
                <a:ext cx="2867901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4468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76774" y="828237"/>
                <a:ext cx="2858796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b.)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=(</m:t>
                    </m:r>
                    <m:func>
                      <m:func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3)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sz="2800" dirty="0"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774" y="828237"/>
                <a:ext cx="2858796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4487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32994" y="835139"/>
                <a:ext cx="285911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c.)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94" y="835139"/>
                <a:ext cx="2859116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4478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92110" y="784603"/>
                <a:ext cx="278858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10" y="784603"/>
                <a:ext cx="2788584" cy="5329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73" y="1361203"/>
            <a:ext cx="2691952" cy="93509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825546" y="1546890"/>
            <a:ext cx="469489" cy="6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81015" y="1608024"/>
            <a:ext cx="507909" cy="5012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72" y="2356076"/>
            <a:ext cx="2502231" cy="8784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18504" y="465807"/>
            <a:ext cx="1424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Constant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72425" y="812367"/>
            <a:ext cx="234654" cy="202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911" y="1342564"/>
            <a:ext cx="2304808" cy="9627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3419" y="1344138"/>
            <a:ext cx="4460900" cy="7159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283856" y="1998328"/>
            <a:ext cx="395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   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 </a:t>
            </a:r>
            <a:endParaRPr lang="en-US" i="1" dirty="0">
              <a:solidFill>
                <a:srgbClr val="0432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2168" y="2568503"/>
            <a:ext cx="1794871" cy="9769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8176" y="2543885"/>
            <a:ext cx="998679" cy="9237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9112" y="3583928"/>
            <a:ext cx="1957506" cy="872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3419" y="4334998"/>
            <a:ext cx="4174691" cy="91843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95461" y="4412793"/>
            <a:ext cx="1038939" cy="8230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78333" y="4168502"/>
            <a:ext cx="2010841" cy="11654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1256" y="5289818"/>
            <a:ext cx="3520854" cy="672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4867" y="5167946"/>
            <a:ext cx="2629170" cy="83655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315936" y="5814106"/>
            <a:ext cx="2470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Double 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Angle Identity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92110" y="212875"/>
                <a:ext cx="249921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10" y="212875"/>
                <a:ext cx="2499210" cy="53296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9521304" y="1297489"/>
            <a:ext cx="2472733" cy="1389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 animBg="1"/>
      <p:bldP spid="13" grpId="1" animBg="1"/>
      <p:bldP spid="14" grpId="0" animBg="1"/>
      <p:bldP spid="14" grpId="1" animBg="1"/>
      <p:bldP spid="16" grpId="0"/>
      <p:bldP spid="20" grpId="0"/>
      <p:bldP spid="26" grpId="0" animBg="1"/>
      <p:bldP spid="26" grpId="1" animBg="1"/>
      <p:bldP spid="27" grpId="0" animBg="1"/>
      <p:bldP spid="27" grpId="1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4687" y="518120"/>
                <a:ext cx="232788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d.)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7" y="518120"/>
                <a:ext cx="2327881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5497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43954" y="520588"/>
                <a:ext cx="2485873" cy="528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e.)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</m:func>
                      </m:e>
                    </m:rad>
                  </m:oMath>
                </a14:m>
                <a:endParaRPr lang="en-US" sz="2800" dirty="0"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54" y="520588"/>
                <a:ext cx="2485873" cy="528030"/>
              </a:xfrm>
              <a:prstGeom prst="rect">
                <a:avLst/>
              </a:prstGeom>
              <a:blipFill rotWithShape="0">
                <a:blip r:embed="rId3"/>
                <a:stretch>
                  <a:fillRect l="-4902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5116" y="-5100"/>
            <a:ext cx="417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#4: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  Differentiate.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614" y="1048618"/>
            <a:ext cx="395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   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 </a:t>
            </a:r>
            <a:endParaRPr lang="en-US" i="1" dirty="0">
              <a:solidFill>
                <a:srgbClr val="043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3" y="1602463"/>
            <a:ext cx="1321376" cy="88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567" y="1694949"/>
            <a:ext cx="851611" cy="78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473" y="2490262"/>
            <a:ext cx="1957506" cy="872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87" y="3285575"/>
            <a:ext cx="3645692" cy="9399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89628" y="3402476"/>
            <a:ext cx="1038939" cy="8230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98739" y="3278003"/>
            <a:ext cx="1501640" cy="9831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14" y="4233052"/>
            <a:ext cx="3193343" cy="1003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957" y="4417761"/>
            <a:ext cx="1878152" cy="691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5179" y="455926"/>
            <a:ext cx="1565828" cy="678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9827" y="233442"/>
            <a:ext cx="1832052" cy="9010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77159" y="1142260"/>
            <a:ext cx="395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   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 </a:t>
            </a:r>
            <a:endParaRPr lang="en-US" i="1" dirty="0">
              <a:solidFill>
                <a:srgbClr val="0432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8909" y="1703061"/>
            <a:ext cx="1431636" cy="961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79048" y="1602463"/>
            <a:ext cx="1003882" cy="1244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21" y="2696506"/>
            <a:ext cx="1957506" cy="8729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0903" y="3658628"/>
            <a:ext cx="3127283" cy="101035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929827" y="3569448"/>
            <a:ext cx="1501640" cy="9831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89899" y="4171950"/>
            <a:ext cx="849155" cy="497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02928" y="4758161"/>
            <a:ext cx="2373503" cy="13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  <p:bldP spid="19" grpId="0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2133" y="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charset="0"/>
                <a:ea typeface="Times New Roman" charset="0"/>
                <a:cs typeface="Times New Roman" charset="0"/>
              </a:rPr>
              <a:t>Harder…</a:t>
            </a:r>
            <a:r>
              <a:rPr lang="en-US" sz="2800" b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</a:t>
            </a:r>
            <a:endParaRPr lang="en-US" sz="280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982" y="518120"/>
                <a:ext cx="298402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f.)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4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𝑡</m:t>
                    </m:r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2" y="518120"/>
                <a:ext cx="2984022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4294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3901" y="518120"/>
                <a:ext cx="2912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g.)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901" y="518120"/>
                <a:ext cx="291207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1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5116" y="-5100"/>
            <a:ext cx="417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#4: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  Differentiate.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614" y="1048618"/>
            <a:ext cx="395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   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 </a:t>
            </a:r>
            <a:endParaRPr lang="en-US" i="1" dirty="0">
              <a:solidFill>
                <a:srgbClr val="0432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546" y="450223"/>
            <a:ext cx="1602520" cy="746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93" y="1581584"/>
            <a:ext cx="1491378" cy="943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603" y="1574306"/>
            <a:ext cx="964568" cy="916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593" y="2524661"/>
            <a:ext cx="2300226" cy="589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4114" y="3326019"/>
            <a:ext cx="973708" cy="5526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2628" y="3310468"/>
            <a:ext cx="1289505" cy="552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72" y="3150209"/>
            <a:ext cx="2591328" cy="873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6338" y="3943455"/>
            <a:ext cx="4298217" cy="614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537" y="4536180"/>
            <a:ext cx="3072815" cy="74171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81735" y="1054671"/>
            <a:ext cx="395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   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 </a:t>
            </a:r>
            <a:endParaRPr lang="en-US" i="1" dirty="0">
              <a:solidFill>
                <a:srgbClr val="0432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8028" y="1608306"/>
            <a:ext cx="1520885" cy="934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2006" y="1641667"/>
            <a:ext cx="1266394" cy="922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360" y="2447712"/>
            <a:ext cx="2100199" cy="9365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8028" y="3250353"/>
            <a:ext cx="2428720" cy="9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4870" y="3356319"/>
            <a:ext cx="1115898" cy="6892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56748" y="3328171"/>
            <a:ext cx="1936411" cy="7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7715" y="520813"/>
                <a:ext cx="2675156" cy="528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h.)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5" y="520813"/>
                <a:ext cx="2675156" cy="528734"/>
              </a:xfrm>
              <a:prstGeom prst="rect">
                <a:avLst/>
              </a:prstGeom>
              <a:blipFill rotWithShape="0">
                <a:blip r:embed="rId2"/>
                <a:stretch>
                  <a:fillRect l="-4784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66971" y="518120"/>
                <a:ext cx="343087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i.)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=5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cos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𝜋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𝑡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71" y="518120"/>
                <a:ext cx="3430876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3552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5116" y="-5100"/>
            <a:ext cx="417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#4: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  Differentiate.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55" y="1049547"/>
            <a:ext cx="395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   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 </a:t>
            </a:r>
            <a:endParaRPr lang="en-US" i="1" dirty="0">
              <a:solidFill>
                <a:srgbClr val="043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92" y="1678512"/>
            <a:ext cx="1150607" cy="86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936" y="1652519"/>
            <a:ext cx="829921" cy="991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91" y="2643813"/>
            <a:ext cx="2529465" cy="624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819" y="3313516"/>
            <a:ext cx="1513235" cy="722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511" y="3338326"/>
            <a:ext cx="796473" cy="506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984" y="3497704"/>
            <a:ext cx="1347289" cy="744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923" y="4401637"/>
            <a:ext cx="3399156" cy="10594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61541" y="978083"/>
            <a:ext cx="395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   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 </a:t>
            </a:r>
            <a:endParaRPr lang="en-US" i="1" dirty="0">
              <a:solidFill>
                <a:srgbClr val="0432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5396" y="1553874"/>
            <a:ext cx="861803" cy="8187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6983" y="2259129"/>
            <a:ext cx="3190864" cy="9236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6930" y="1511049"/>
            <a:ext cx="1669805" cy="8864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7197" y="3958413"/>
            <a:ext cx="1877699" cy="6347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5669" y="4022514"/>
            <a:ext cx="1039453" cy="5457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61541" y="3115116"/>
            <a:ext cx="3176066" cy="7023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49774" y="3845172"/>
            <a:ext cx="2905282" cy="9094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4435" y="4797224"/>
            <a:ext cx="4485600" cy="8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6898" y="18445"/>
            <a:ext cx="3906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charset="0"/>
                <a:ea typeface="Calibri" charset="0"/>
                <a:cs typeface="Times New Roman" charset="0"/>
              </a:rPr>
              <a:t>Another derivative rule:</a:t>
            </a:r>
            <a:endParaRPr lang="en-US" sz="2800">
              <a:effectLst/>
              <a:latin typeface="Times New Roman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898" y="6366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>
                <a:latin typeface="Times New Roman" charset="0"/>
                <a:ea typeface="Times New Roman" charset="0"/>
                <a:cs typeface="Times New Roman" charset="0"/>
              </a:rPr>
              <a:t>EX #5: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 Differentiate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1586" y="1000545"/>
                <a:ext cx="18657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a.)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86" y="1000545"/>
                <a:ext cx="186576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653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70191" y="963515"/>
                <a:ext cx="2335768" cy="597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b.)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191" y="963515"/>
                <a:ext cx="2335768" cy="597279"/>
              </a:xfrm>
              <a:prstGeom prst="rect">
                <a:avLst/>
              </a:prstGeom>
              <a:blipFill rotWithShape="0">
                <a:blip r:embed="rId3"/>
                <a:stretch>
                  <a:fillRect l="-5483" b="-2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4" cstate="print"/>
          <a:srcRect l="40649" t="9402"/>
          <a:stretch>
            <a:fillRect/>
          </a:stretch>
        </p:blipFill>
        <p:spPr bwMode="auto">
          <a:xfrm>
            <a:off x="7606151" y="69192"/>
            <a:ext cx="4383314" cy="139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59" y="1599567"/>
            <a:ext cx="2480525" cy="1186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54398" y="1519912"/>
            <a:ext cx="395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   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 </a:t>
            </a:r>
            <a:endParaRPr lang="en-US" i="1" dirty="0">
              <a:solidFill>
                <a:srgbClr val="0432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075" y="2088429"/>
            <a:ext cx="944336" cy="920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087" y="2125018"/>
            <a:ext cx="1571537" cy="938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075" y="2913741"/>
            <a:ext cx="2733005" cy="699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2926" y="3668355"/>
            <a:ext cx="2474582" cy="10650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5510" y="3627761"/>
            <a:ext cx="344562" cy="501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9518" y="3849563"/>
            <a:ext cx="595153" cy="501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0227" y="4733365"/>
            <a:ext cx="3281620" cy="10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8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06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7319" y="506075"/>
                <a:ext cx="137338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19" y="506075"/>
                <a:ext cx="1373389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54411" y="834081"/>
            <a:ext cx="282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rule and quotient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86460" y="1247676"/>
                <a:ext cx="1893467" cy="2394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60" y="1247676"/>
                <a:ext cx="1893467" cy="23946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295035"/>
              </p:ext>
            </p:extLst>
          </p:nvPr>
        </p:nvGraphicFramePr>
        <p:xfrm>
          <a:off x="1134376" y="1533267"/>
          <a:ext cx="1991883" cy="55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914400" imgH="253800" progId="Equation.DSMT4">
                  <p:embed/>
                </p:oleObj>
              </mc:Choice>
              <mc:Fallback>
                <p:oleObj name="Equation" r:id="rId5" imgW="9144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376" y="1533267"/>
                        <a:ext cx="1991883" cy="5533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78935" y="3072343"/>
                <a:ext cx="1149674" cy="1140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′=1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′=1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35" y="3072343"/>
                <a:ext cx="1149674" cy="11400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903812"/>
              </p:ext>
            </p:extLst>
          </p:nvPr>
        </p:nvGraphicFramePr>
        <p:xfrm>
          <a:off x="3584104" y="3689481"/>
          <a:ext cx="228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8" imgW="1854000" imgH="495000" progId="Equation.DSMT4">
                  <p:embed/>
                </p:oleObj>
              </mc:Choice>
              <mc:Fallback>
                <p:oleObj name="Equation" r:id="rId8" imgW="185400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104" y="3689481"/>
                        <a:ext cx="2286000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104835"/>
              </p:ext>
            </p:extLst>
          </p:nvPr>
        </p:nvGraphicFramePr>
        <p:xfrm>
          <a:off x="745654" y="4679350"/>
          <a:ext cx="5676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0" imgW="4051080" imgH="774360" progId="Equation.DSMT4">
                  <p:embed/>
                </p:oleObj>
              </mc:Choice>
              <mc:Fallback>
                <p:oleObj name="Equation" r:id="rId10" imgW="405108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54" y="4679350"/>
                        <a:ext cx="5676900" cy="1085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299254" y="2977978"/>
            <a:ext cx="4324865" cy="1507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64013" y="2086568"/>
            <a:ext cx="0" cy="2592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06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466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14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466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14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466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14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466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514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2466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514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466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514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466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514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2466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5514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466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5514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466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5514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466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5514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466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5514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8562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1610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8562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1610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8562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1610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8562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1610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8562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1610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8562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1610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8562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81610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8562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81610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8562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1610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8562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81610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8562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1610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8562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1610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84658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87706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84658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87706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84658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7706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4658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87706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4658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87706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4658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87706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4658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7706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84658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87706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84658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87706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84658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87706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84658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87706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84658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87706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90754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93802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90754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93802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90754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93802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90754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93802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90754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93802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90754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93802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90754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93802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90754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3802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90754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93802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90754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93802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90754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93802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90754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93802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96850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99898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96850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96850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99898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96850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99898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96850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99898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96850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99898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96850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99898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96850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99898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96850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99898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96850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99898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96850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99898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96850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99898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02946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105994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102946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105994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102946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105994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02946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05994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102946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105994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02946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105994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102946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105994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102946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105994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102946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105994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02946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105994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102946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105994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102946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105994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109042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09042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109042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109042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109042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109042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109042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109042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109042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109042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109042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109042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Line 157"/>
          <p:cNvSpPr>
            <a:spLocks noChangeShapeType="1"/>
          </p:cNvSpPr>
          <p:nvPr/>
        </p:nvSpPr>
        <p:spPr bwMode="auto">
          <a:xfrm flipV="1">
            <a:off x="9075461" y="1306606"/>
            <a:ext cx="0" cy="403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6941861" y="4849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69418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6941861" y="1801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6941861" y="2106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6941861" y="2411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6941861" y="2716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6941861" y="3021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6941861" y="33259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6941861" y="36307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6941861" y="39355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6941861" y="42403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6941861" y="4545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Line 170"/>
          <p:cNvSpPr>
            <a:spLocks noChangeShapeType="1"/>
          </p:cNvSpPr>
          <p:nvPr/>
        </p:nvSpPr>
        <p:spPr bwMode="auto">
          <a:xfrm>
            <a:off x="6789461" y="3325906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9989861" y="1497106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00" y="3175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>
                <a:latin typeface="Times New Roman" charset="0"/>
                <a:ea typeface="Times New Roman" charset="0"/>
                <a:cs typeface="Times New Roman" charset="0"/>
              </a:rPr>
              <a:t>EX #1: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 Find the derivative.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8800" y="932934"/>
                <a:ext cx="2981650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Times New Roman" charset="0"/>
                    <a:ea typeface="Times New Roman" charset="0"/>
                    <a:cs typeface="Times New Roman" charset="0"/>
                  </a:rPr>
                  <a:t>a.)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932934"/>
                <a:ext cx="2981650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4294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78367" y="840720"/>
                <a:ext cx="5197961" cy="74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b.)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𝑓𝑖𝑛𝑑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𝑑𝑦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𝑑𝑥</m:t>
                        </m:r>
                      </m:den>
                    </m:f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𝑓𝑜𝑟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67" y="840720"/>
                <a:ext cx="5197961" cy="743089"/>
              </a:xfrm>
              <a:prstGeom prst="rect">
                <a:avLst/>
              </a:prstGeom>
              <a:blipFill rotWithShape="0">
                <a:blip r:embed="rId3"/>
                <a:stretch>
                  <a:fillRect l="-2345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116" y="116502"/>
            <a:ext cx="2383884" cy="724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900" y="1487314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412" y="1474614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8" y="1878060"/>
            <a:ext cx="1016952" cy="671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90" y="2593593"/>
            <a:ext cx="2857757" cy="898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096" y="1843946"/>
            <a:ext cx="1021804" cy="844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294" y="3491746"/>
            <a:ext cx="1620205" cy="749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24" y="1856646"/>
            <a:ext cx="7874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499" y="3770139"/>
            <a:ext cx="307508" cy="3075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023" y="4329538"/>
            <a:ext cx="1786753" cy="7147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83753" y="179165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Always put ( )’s around the </a:t>
            </a:r>
            <a:r>
              <a:rPr lang="en-US" b="1" i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x</a:t>
            </a:r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 of the outer function derivative.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2850" y="1606984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0023" y="1878060"/>
            <a:ext cx="1200150" cy="9062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587215" y="1583809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61728" y="1887308"/>
            <a:ext cx="1085571" cy="9811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807" y="2789787"/>
            <a:ext cx="2857757" cy="898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244" y="3751764"/>
            <a:ext cx="1620205" cy="7496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2823" y="1843492"/>
            <a:ext cx="835977" cy="445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7448" y="3990138"/>
            <a:ext cx="513751" cy="3244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8970" y="4565235"/>
            <a:ext cx="1930630" cy="7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06771 0.273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074 L 0.05781 0.2935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595" y="437634"/>
                <a:ext cx="3760388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c.) </a:t>
                </a:r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5" y="437634"/>
                <a:ext cx="3760388" cy="674800"/>
              </a:xfrm>
              <a:prstGeom prst="rect">
                <a:avLst/>
              </a:prstGeom>
              <a:blipFill rotWithShape="0">
                <a:blip r:embed="rId2"/>
                <a:stretch>
                  <a:fillRect l="-3404" b="-2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57820" y="498292"/>
                <a:ext cx="3742371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d.)  </a:t>
                </a:r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ad>
                      <m:ra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radPr>
                      <m:deg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effectLst/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820" y="498292"/>
                <a:ext cx="3742371" cy="614142"/>
              </a:xfrm>
              <a:prstGeom prst="rect">
                <a:avLst/>
              </a:prstGeom>
              <a:blipFill rotWithShape="0">
                <a:blip r:embed="rId3"/>
                <a:stretch>
                  <a:fillRect l="-3257" b="-2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2652" y="1125134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8164" y="1112434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48" y="1481766"/>
            <a:ext cx="1021804" cy="844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1494465"/>
            <a:ext cx="1142268" cy="736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702" y="3166241"/>
            <a:ext cx="1954923" cy="712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847" y="1435108"/>
            <a:ext cx="1087467" cy="414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625" y="3295650"/>
            <a:ext cx="1194915" cy="5835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58052" y="1161809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13564" y="1149109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7549" y="1455310"/>
            <a:ext cx="1027809" cy="776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3672" y="1366126"/>
            <a:ext cx="894814" cy="4772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6600" y="3273733"/>
            <a:ext cx="601739" cy="3338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4044" y="2647145"/>
            <a:ext cx="3028509" cy="6265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534" y="2347323"/>
            <a:ext cx="3028509" cy="6265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8673" y="1417541"/>
            <a:ext cx="1318746" cy="1163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5105" y="1793463"/>
            <a:ext cx="1065893" cy="895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5300" y="3035196"/>
            <a:ext cx="1935514" cy="11760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9907" y="4070480"/>
            <a:ext cx="2285198" cy="1348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9633" y="3905379"/>
            <a:ext cx="3699355" cy="882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4998" y="4813959"/>
            <a:ext cx="3685613" cy="8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209 L 0.06732 0.271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1 L 0.07735 0.325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5530" y="137444"/>
                <a:ext cx="2818785" cy="757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e.)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−7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30" y="137444"/>
                <a:ext cx="2818785" cy="757323"/>
              </a:xfrm>
              <a:prstGeom prst="rect">
                <a:avLst/>
              </a:prstGeom>
              <a:blipFill rotWithShape="0">
                <a:blip r:embed="rId2"/>
                <a:stretch>
                  <a:fillRect l="-4545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71847" y="137444"/>
                <a:ext cx="2662973" cy="822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f.)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47" y="137444"/>
                <a:ext cx="2662973" cy="822982"/>
              </a:xfrm>
              <a:prstGeom prst="rect">
                <a:avLst/>
              </a:prstGeom>
              <a:blipFill rotWithShape="0">
                <a:blip r:embed="rId3"/>
                <a:stretch>
                  <a:fillRect l="-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68352" y="956292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8628" y="956292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1325623"/>
            <a:ext cx="1473200" cy="1344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28" y="2669918"/>
            <a:ext cx="3378200" cy="71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674" y="3381118"/>
            <a:ext cx="1653326" cy="1214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308" y="1368341"/>
            <a:ext cx="840511" cy="3477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56452" y="1006965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549" y="1252340"/>
            <a:ext cx="1443706" cy="984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105900" y="565352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9226" y="2469443"/>
            <a:ext cx="2963445" cy="931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8321" y="1191631"/>
            <a:ext cx="1471663" cy="500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7399" y="3400811"/>
            <a:ext cx="1215469" cy="6077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7620" y="846833"/>
            <a:ext cx="2635026" cy="17857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7753" y="3239626"/>
            <a:ext cx="2824991" cy="13217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4875" y="4584284"/>
            <a:ext cx="2747796" cy="1276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27" y="1400673"/>
            <a:ext cx="1241351" cy="836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76654" y="3620554"/>
            <a:ext cx="387992" cy="387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4348" y="3365834"/>
            <a:ext cx="1575070" cy="12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949 L 0.06783 0.393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0.00324 L 0.05742 0.40138 " pathEditMode="relative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0"/>
            <a:ext cx="410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DRILL: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 Differentiate.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3200" y="488956"/>
                <a:ext cx="3110788" cy="514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a.)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488956"/>
                <a:ext cx="3110788" cy="514628"/>
              </a:xfrm>
              <a:prstGeom prst="rect">
                <a:avLst/>
              </a:prstGeom>
              <a:blipFill rotWithShape="0">
                <a:blip r:embed="rId2"/>
                <a:stretch>
                  <a:fillRect l="-2935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68051" y="561604"/>
            <a:ext cx="296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Product Rule w/ Chain Rule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0" y="969319"/>
            <a:ext cx="787400" cy="728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502" y="930936"/>
            <a:ext cx="1760137" cy="816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4652" y="1747494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4928" y="1663956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550" y="2116825"/>
            <a:ext cx="971550" cy="702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047" y="1892972"/>
            <a:ext cx="1593850" cy="1181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2900" y="3074295"/>
            <a:ext cx="1422028" cy="904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9207" y="2066606"/>
            <a:ext cx="755863" cy="417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041" y="3146116"/>
            <a:ext cx="745869" cy="4606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188" y="1074008"/>
            <a:ext cx="3176614" cy="680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1446" y="3227995"/>
            <a:ext cx="331454" cy="378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7910" y="3074295"/>
            <a:ext cx="1097813" cy="790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342" y="1848622"/>
            <a:ext cx="3810874" cy="10472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120" y="2967486"/>
            <a:ext cx="3164918" cy="1011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188" y="4178300"/>
            <a:ext cx="4183349" cy="11223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35807" y="4233869"/>
            <a:ext cx="2605088" cy="12227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5165" y="4187124"/>
            <a:ext cx="2023031" cy="12643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9207" y="3999784"/>
            <a:ext cx="678325" cy="29333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7094046" y="3227995"/>
            <a:ext cx="271463" cy="27128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598496" y="3611460"/>
            <a:ext cx="271463" cy="27128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80009" y="2011954"/>
            <a:ext cx="511948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9908" y="2011954"/>
            <a:ext cx="680697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79130" y="1991173"/>
            <a:ext cx="1243085" cy="904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1019 L 0.03099 0.21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0"/>
            <a:ext cx="410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</a:t>
            </a:r>
            <a:r>
              <a:rPr lang="en-US" sz="2800" b="1" u="sng">
                <a:latin typeface="Times New Roman" charset="0"/>
                <a:ea typeface="Times New Roman" charset="0"/>
                <a:cs typeface="Times New Roman" charset="0"/>
              </a:rPr>
              <a:t>#2: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 Differentiate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363" y="436409"/>
                <a:ext cx="2888611" cy="770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b.)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63" y="436409"/>
                <a:ext cx="2888611" cy="770724"/>
              </a:xfrm>
              <a:prstGeom prst="rect">
                <a:avLst/>
              </a:prstGeom>
              <a:blipFill rotWithShape="0">
                <a:blip r:embed="rId2"/>
                <a:stretch>
                  <a:fillRect l="-4219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68051" y="561604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Quotient Rule w/ Chain Rule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3914" y="1363583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5477" y="1363583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0" y="1199041"/>
            <a:ext cx="2987204" cy="1045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264" y="964159"/>
            <a:ext cx="700925" cy="76875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3857625" y="1732915"/>
            <a:ext cx="1233821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5" y="1793969"/>
            <a:ext cx="1957038" cy="907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474" y="1847749"/>
            <a:ext cx="1043696" cy="7097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079" y="1655505"/>
            <a:ext cx="1178113" cy="11781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9545" y="2819255"/>
            <a:ext cx="2192333" cy="11526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403" y="1733058"/>
            <a:ext cx="865008" cy="4325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3813" y="2968792"/>
            <a:ext cx="571300" cy="3608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3208" y="2165562"/>
            <a:ext cx="1011102" cy="84258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0713" y="2777565"/>
            <a:ext cx="1843469" cy="119436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3662252" y="1866267"/>
            <a:ext cx="13292" cy="220504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71987" y="4031248"/>
            <a:ext cx="5314951" cy="1669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087" y="2377113"/>
            <a:ext cx="3019511" cy="15948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976" y="4562504"/>
            <a:ext cx="3294522" cy="12633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7625" y="4387545"/>
            <a:ext cx="4808125" cy="148881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24132" y="2432376"/>
            <a:ext cx="176081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0668" y="2503420"/>
            <a:ext cx="373081" cy="612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76237" y="2388806"/>
            <a:ext cx="1321007" cy="916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0.01296 L -0.16589 0.24097 " pathEditMode="relative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0"/>
            <a:ext cx="410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</a:t>
            </a:r>
            <a:r>
              <a:rPr lang="en-US" sz="2800" b="1" u="sng">
                <a:latin typeface="Times New Roman" charset="0"/>
                <a:ea typeface="Times New Roman" charset="0"/>
                <a:cs typeface="Times New Roman" charset="0"/>
              </a:rPr>
              <a:t>#2: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 Differentiate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363" y="436409"/>
                <a:ext cx="2888611" cy="770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b.)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63" y="436409"/>
                <a:ext cx="2888611" cy="770724"/>
              </a:xfrm>
              <a:prstGeom prst="rect">
                <a:avLst/>
              </a:prstGeom>
              <a:blipFill rotWithShape="0">
                <a:blip r:embed="rId2"/>
                <a:stretch>
                  <a:fillRect l="-4219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22" y="1382092"/>
            <a:ext cx="3294522" cy="12633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671" y="1207133"/>
            <a:ext cx="4808125" cy="1488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71" y="1643542"/>
            <a:ext cx="767551" cy="555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737" y="2905323"/>
            <a:ext cx="2880800" cy="1741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1623" y="2645405"/>
            <a:ext cx="875614" cy="333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537" y="2978972"/>
            <a:ext cx="2310518" cy="15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0310" y="371046"/>
                <a:ext cx="3353221" cy="833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c.)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h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𝑡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)= 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10" y="371046"/>
                <a:ext cx="3353221" cy="833305"/>
              </a:xfrm>
              <a:prstGeom prst="rect">
                <a:avLst/>
              </a:prstGeom>
              <a:blipFill rotWithShape="0">
                <a:blip r:embed="rId2"/>
                <a:stretch>
                  <a:fillRect l="-3818"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1600" y="0"/>
            <a:ext cx="410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</a:t>
            </a:r>
            <a:r>
              <a:rPr lang="en-US" sz="2800" b="1" u="sng">
                <a:latin typeface="Times New Roman" charset="0"/>
                <a:ea typeface="Times New Roman" charset="0"/>
                <a:cs typeface="Times New Roman" charset="0"/>
              </a:rPr>
              <a:t>#2: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 Differentiate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8051" y="561604"/>
            <a:ext cx="3439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Chain Rule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w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/ Quotient Rule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8555" y="969320"/>
            <a:ext cx="167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Inner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118" y="969320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Outer Function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50" y="1338652"/>
            <a:ext cx="3056669" cy="6730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136486" y="3291352"/>
            <a:ext cx="1233821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80" y="2511758"/>
            <a:ext cx="992210" cy="779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086" y="3357130"/>
            <a:ext cx="980003" cy="6463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068" y="3614526"/>
            <a:ext cx="2909265" cy="924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101" y="1276189"/>
            <a:ext cx="967317" cy="8548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484" y="1243365"/>
            <a:ext cx="1523567" cy="1311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4914" y="2634681"/>
            <a:ext cx="2666187" cy="9397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844" y="2092846"/>
            <a:ext cx="1753058" cy="10469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176" y="2131027"/>
            <a:ext cx="800564" cy="880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1206" y="2114622"/>
            <a:ext cx="1156411" cy="10087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0671" y="4246093"/>
            <a:ext cx="1868138" cy="1408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776" y="3062468"/>
            <a:ext cx="2317425" cy="10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5798" y="336386"/>
                <a:ext cx="5022209" cy="673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d.)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98" y="336386"/>
                <a:ext cx="5022209" cy="673646"/>
              </a:xfrm>
              <a:prstGeom prst="rect">
                <a:avLst/>
              </a:prstGeom>
              <a:blipFill rotWithShape="0">
                <a:blip r:embed="rId2"/>
                <a:stretch>
                  <a:fillRect l="-2427" b="-19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1600" y="0"/>
            <a:ext cx="410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EX </a:t>
            </a:r>
            <a:r>
              <a:rPr lang="en-US" sz="2800" b="1" u="sng">
                <a:latin typeface="Times New Roman" charset="0"/>
                <a:ea typeface="Times New Roman" charset="0"/>
                <a:cs typeface="Times New Roman" charset="0"/>
              </a:rPr>
              <a:t>#2: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 Differentiate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40677" y="224957"/>
            <a:ext cx="3142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Product Rules w/ Chain Rules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1" y="1244956"/>
            <a:ext cx="2742320" cy="1040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475" y="1050742"/>
            <a:ext cx="1557002" cy="1053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22" y="1004330"/>
            <a:ext cx="1786975" cy="1099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418" y="1626850"/>
            <a:ext cx="1253917" cy="16214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336" y="1560376"/>
            <a:ext cx="1375912" cy="1583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6675" y="2090352"/>
            <a:ext cx="1858474" cy="5247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0475" y="2594976"/>
            <a:ext cx="1805947" cy="5486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0326" y="2126502"/>
            <a:ext cx="3010726" cy="5885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0325" y="2704197"/>
            <a:ext cx="3093425" cy="6283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871" y="3295624"/>
            <a:ext cx="748014" cy="9142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1125" y="3372997"/>
            <a:ext cx="1694257" cy="759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6334" y="3399051"/>
            <a:ext cx="1853235" cy="7538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38009" y="3384736"/>
            <a:ext cx="1611386" cy="7582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731" y="3405261"/>
            <a:ext cx="3187519" cy="7673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6250" y="4346552"/>
            <a:ext cx="3505728" cy="87643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6060665" y="3723724"/>
            <a:ext cx="271463" cy="271281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72197" y="3653303"/>
            <a:ext cx="271463" cy="271281"/>
          </a:xfrm>
          <a:prstGeom prst="line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350475" y="3549696"/>
            <a:ext cx="1283347" cy="389341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</p:cNvCxnSpPr>
          <p:nvPr/>
        </p:nvCxnSpPr>
        <p:spPr>
          <a:xfrm flipV="1">
            <a:off x="6009731" y="3394544"/>
            <a:ext cx="14253" cy="39440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572305" y="3549695"/>
            <a:ext cx="1624945" cy="47536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743270" y="3405261"/>
            <a:ext cx="8811" cy="24804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8231" y="3362461"/>
            <a:ext cx="239232" cy="3189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31421" y="3405261"/>
            <a:ext cx="240726" cy="28887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79268" y="4469754"/>
            <a:ext cx="1082577" cy="677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447424" y="4430926"/>
            <a:ext cx="1534554" cy="78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81978" y="4453636"/>
            <a:ext cx="4772655" cy="67793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51784" y="4226588"/>
            <a:ext cx="2068860" cy="3277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02031" y="5144816"/>
            <a:ext cx="7681494" cy="1083288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7911959" y="5333392"/>
            <a:ext cx="771566" cy="841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020069" y="4495475"/>
            <a:ext cx="734563" cy="64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300405" y="4494226"/>
            <a:ext cx="718179" cy="62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47109" y="4496909"/>
            <a:ext cx="653296" cy="577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60665" y="4499490"/>
            <a:ext cx="589455" cy="596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671625" y="4502834"/>
            <a:ext cx="389040" cy="702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136605" y="5333392"/>
            <a:ext cx="775354" cy="841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51782" y="5337799"/>
            <a:ext cx="880537" cy="841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313222" y="5342206"/>
            <a:ext cx="938561" cy="841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33239" y="1671646"/>
            <a:ext cx="284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308564" y="2605952"/>
            <a:ext cx="284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017511" y="1469446"/>
            <a:ext cx="284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Times New Roman" charset="0"/>
                <a:ea typeface="Calibri" charset="0"/>
                <a:cs typeface="Times New Roman" charset="0"/>
              </a:rPr>
              <a:t>Out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992836" y="2403752"/>
            <a:ext cx="284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charset="0"/>
                <a:ea typeface="Calibri" charset="0"/>
                <a:cs typeface="Times New Roman" charset="0"/>
              </a:rPr>
              <a:t>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5911087" y="4780508"/>
            <a:ext cx="2757782" cy="729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6" grpId="0" animBg="1"/>
      <p:bldP spid="56" grpId="1" animBg="1"/>
      <p:bldP spid="58" grpId="0" animBg="1"/>
      <p:bldP spid="58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15719</TotalTime>
  <Words>481</Words>
  <Application>Microsoft Office PowerPoint</Application>
  <PresentationFormat>Widescreen</PresentationFormat>
  <Paragraphs>108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Fitzgerald</dc:creator>
  <cp:lastModifiedBy>Calise, Anthony J.</cp:lastModifiedBy>
  <cp:revision>377</cp:revision>
  <dcterms:created xsi:type="dcterms:W3CDTF">2018-01-21T18:50:38Z</dcterms:created>
  <dcterms:modified xsi:type="dcterms:W3CDTF">2022-04-21T16:07:22Z</dcterms:modified>
</cp:coreProperties>
</file>