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260" r:id="rId3"/>
    <p:sldId id="262" r:id="rId4"/>
    <p:sldId id="269" r:id="rId5"/>
    <p:sldId id="270" r:id="rId6"/>
    <p:sldId id="271" r:id="rId7"/>
    <p:sldId id="274" r:id="rId8"/>
    <p:sldId id="282" r:id="rId9"/>
    <p:sldId id="283" r:id="rId10"/>
    <p:sldId id="264" r:id="rId11"/>
    <p:sldId id="284" r:id="rId12"/>
    <p:sldId id="277" r:id="rId13"/>
    <p:sldId id="266" r:id="rId14"/>
    <p:sldId id="275" r:id="rId15"/>
    <p:sldId id="285" r:id="rId16"/>
    <p:sldId id="278" r:id="rId17"/>
    <p:sldId id="290" r:id="rId18"/>
    <p:sldId id="291" r:id="rId19"/>
    <p:sldId id="263" r:id="rId20"/>
    <p:sldId id="287" r:id="rId21"/>
    <p:sldId id="272" r:id="rId22"/>
    <p:sldId id="276" r:id="rId23"/>
    <p:sldId id="279" r:id="rId24"/>
    <p:sldId id="280" r:id="rId25"/>
    <p:sldId id="267" r:id="rId26"/>
    <p:sldId id="288" r:id="rId27"/>
    <p:sldId id="289" r:id="rId28"/>
    <p:sldId id="268" r:id="rId29"/>
    <p:sldId id="306" r:id="rId30"/>
    <p:sldId id="307" r:id="rId31"/>
    <p:sldId id="308" r:id="rId32"/>
    <p:sldId id="309" r:id="rId33"/>
    <p:sldId id="310" r:id="rId34"/>
    <p:sldId id="311" r:id="rId35"/>
    <p:sldId id="312" r:id="rId36"/>
    <p:sldId id="313"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custDataLst>
    <p:tags r:id="rId53"/>
  </p:custDataLst>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FF0000"/>
    <a:srgbClr val="006699"/>
    <a:srgbClr val="FFFF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93412" autoAdjust="0"/>
  </p:normalViewPr>
  <p:slideViewPr>
    <p:cSldViewPr>
      <p:cViewPr varScale="1">
        <p:scale>
          <a:sx n="69" d="100"/>
          <a:sy n="69" d="100"/>
        </p:scale>
        <p:origin x="-4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3B67DC3-CE66-4AFC-9822-CE870E02C50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65874C-B72C-4180-BA32-1E4AC53192AD}" type="slidenum">
              <a:rPr lang="en-US"/>
              <a:pPr/>
              <a:t>28</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BCA54-9179-46D6-A38D-B5A1FCF22C40}" type="slidenum">
              <a:rPr lang="en-US"/>
              <a:pPr/>
              <a:t>49</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4DB73-153D-48F7-BCD4-534F15E1032B}" type="slidenum">
              <a:rPr lang="en-US"/>
              <a:pPr/>
              <a:t>50</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09CF21-87C1-43B7-94D9-46572150E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9205B5-B0F1-4CE9-943B-79DAC2693D3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D5FC11-F55D-40B1-A496-6AFAE0DF8A4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3E8E679-B8A9-4F76-A02A-BBDD05F23A7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16908E-430B-44AF-990C-4FEEFAB6A9A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25F187-7F9F-491A-B751-A413700B6E0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8BD946-30AD-4C22-AD86-B4A3FFE290A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890D92-5E5E-405E-B116-2E61340125A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8DA173-3877-4974-B943-69FD93AA395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E7896D-74F2-42FA-956E-9F78A81241C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116044-D9E8-478F-B558-ADA6575DD3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460B3D-03A7-4022-A28D-FB95D436389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CFA3076A-2801-4228-B099-A2E1C1B46528}" type="slidenum">
              <a:rPr lang="en-US"/>
              <a:pPr/>
              <a:t>‹#›</a:t>
            </a:fld>
            <a:endParaRPr lang="en-US"/>
          </a:p>
        </p:txBody>
      </p:sp>
      <p:pic>
        <p:nvPicPr>
          <p:cNvPr id="1032" name="Picture 8"/>
          <p:cNvPicPr>
            <a:picLocks noChangeAspect="1" noChangeArrowheads="1"/>
          </p:cNvPicPr>
          <p:nvPr userDrawn="1"/>
        </p:nvPicPr>
        <p:blipFill>
          <a:blip r:embed="rId14" cstate="print"/>
          <a:srcRect/>
          <a:stretch>
            <a:fillRect/>
          </a:stretch>
        </p:blipFill>
        <p:spPr bwMode="auto">
          <a:xfrm>
            <a:off x="0" y="6554788"/>
            <a:ext cx="9144000" cy="304800"/>
          </a:xfrm>
          <a:prstGeom prst="rect">
            <a:avLst/>
          </a:prstGeom>
          <a:noFill/>
          <a:ln w="9525">
            <a:noFill/>
            <a:miter lim="800000"/>
            <a:headEnd/>
            <a:tailEnd/>
          </a:ln>
          <a:effectLst/>
        </p:spPr>
      </p:pic>
      <p:sp>
        <p:nvSpPr>
          <p:cNvPr id="1033" name="Text Box 9"/>
          <p:cNvSpPr txBox="1">
            <a:spLocks noChangeArrowheads="1"/>
          </p:cNvSpPr>
          <p:nvPr userDrawn="1"/>
        </p:nvSpPr>
        <p:spPr bwMode="auto">
          <a:xfrm>
            <a:off x="-3175" y="6556375"/>
            <a:ext cx="2746375" cy="304800"/>
          </a:xfrm>
          <a:prstGeom prst="rect">
            <a:avLst/>
          </a:prstGeom>
          <a:noFill/>
          <a:ln w="9525">
            <a:noFill/>
            <a:miter lim="800000"/>
            <a:headEnd/>
            <a:tailEnd/>
          </a:ln>
          <a:effectLst/>
        </p:spPr>
        <p:txBody>
          <a:bodyPr anchor="ctr">
            <a:spAutoFit/>
          </a:bodyPr>
          <a:lstStyle/>
          <a:p>
            <a:pPr eaLnBrk="0" hangingPunct="0">
              <a:spcBef>
                <a:spcPct val="50000"/>
              </a:spcBef>
            </a:pPr>
            <a:r>
              <a:rPr lang="en-US" sz="1400" b="1">
                <a:solidFill>
                  <a:schemeClr val="bg1"/>
                </a:solidFill>
              </a:rPr>
              <a:t>Holt McDougal Geometry</a:t>
            </a:r>
          </a:p>
        </p:txBody>
      </p:sp>
      <p:grpSp>
        <p:nvGrpSpPr>
          <p:cNvPr id="1037" name="Group 13"/>
          <p:cNvGrpSpPr>
            <a:grpSpLocks/>
          </p:cNvGrpSpPr>
          <p:nvPr userDrawn="1"/>
        </p:nvGrpSpPr>
        <p:grpSpPr bwMode="auto">
          <a:xfrm>
            <a:off x="0" y="0"/>
            <a:ext cx="9144000" cy="6862763"/>
            <a:chOff x="0" y="0"/>
            <a:chExt cx="5760" cy="4323"/>
          </a:xfrm>
        </p:grpSpPr>
        <p:pic>
          <p:nvPicPr>
            <p:cNvPr id="1031" name="Picture 7"/>
            <p:cNvPicPr>
              <a:picLocks noChangeAspect="1" noChangeArrowheads="1"/>
            </p:cNvPicPr>
            <p:nvPr userDrawn="1"/>
          </p:nvPicPr>
          <p:blipFill>
            <a:blip r:embed="rId15" cstate="print"/>
            <a:srcRect/>
            <a:stretch>
              <a:fillRect/>
            </a:stretch>
          </p:blipFill>
          <p:spPr bwMode="auto">
            <a:xfrm>
              <a:off x="0" y="0"/>
              <a:ext cx="5760" cy="461"/>
            </a:xfrm>
            <a:prstGeom prst="rect">
              <a:avLst/>
            </a:prstGeom>
            <a:noFill/>
            <a:ln w="9525">
              <a:noFill/>
              <a:miter lim="800000"/>
              <a:headEnd/>
              <a:tailEnd/>
            </a:ln>
            <a:effectLst/>
          </p:spPr>
        </p:pic>
        <p:pic>
          <p:nvPicPr>
            <p:cNvPr id="1036" name="Picture 12" descr="chater_screen"/>
            <p:cNvPicPr>
              <a:picLocks noChangeAspect="1" noChangeArrowheads="1"/>
            </p:cNvPicPr>
            <p:nvPr userDrawn="1"/>
          </p:nvPicPr>
          <p:blipFill>
            <a:blip r:embed="rId16" cstate="print"/>
            <a:srcRect/>
            <a:stretch>
              <a:fillRect/>
            </a:stretch>
          </p:blipFill>
          <p:spPr bwMode="auto">
            <a:xfrm>
              <a:off x="2574" y="4131"/>
              <a:ext cx="3186" cy="192"/>
            </a:xfrm>
            <a:prstGeom prst="rect">
              <a:avLst/>
            </a:prstGeom>
            <a:noFill/>
          </p:spPr>
        </p:pic>
      </p:grpSp>
      <p:sp>
        <p:nvSpPr>
          <p:cNvPr id="1034" name="Text Box 10"/>
          <p:cNvSpPr txBox="1">
            <a:spLocks noChangeArrowheads="1"/>
          </p:cNvSpPr>
          <p:nvPr userDrawn="1"/>
        </p:nvSpPr>
        <p:spPr bwMode="auto">
          <a:xfrm>
            <a:off x="152400" y="84138"/>
            <a:ext cx="862013" cy="579437"/>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3200" b="1">
                <a:latin typeface="Arial Black" pitchFamily="34" charset="0"/>
              </a:rPr>
              <a:t>3-5</a:t>
            </a:r>
            <a:endParaRPr lang="en-US" sz="800">
              <a:latin typeface="Arial" charset="0"/>
            </a:endParaRPr>
          </a:p>
        </p:txBody>
      </p:sp>
      <p:sp>
        <p:nvSpPr>
          <p:cNvPr id="1035" name="Text Box 11"/>
          <p:cNvSpPr txBox="1">
            <a:spLocks noChangeArrowheads="1"/>
          </p:cNvSpPr>
          <p:nvPr userDrawn="1"/>
        </p:nvSpPr>
        <p:spPr bwMode="auto">
          <a:xfrm>
            <a:off x="1066800" y="98425"/>
            <a:ext cx="8077200" cy="579438"/>
          </a:xfrm>
          <a:prstGeom prst="rect">
            <a:avLst/>
          </a:prstGeom>
          <a:noFill/>
          <a:ln w="9525">
            <a:noFill/>
            <a:miter lim="800000"/>
            <a:headEnd/>
            <a:tailEnd/>
          </a:ln>
          <a:effectLst/>
        </p:spPr>
        <p:txBody>
          <a:bodyPr anchor="ctr">
            <a:spAutoFit/>
          </a:bodyPr>
          <a:lstStyle/>
          <a:p>
            <a:pPr eaLnBrk="0" hangingPunct="0">
              <a:spcBef>
                <a:spcPct val="50000"/>
              </a:spcBef>
            </a:pPr>
            <a:r>
              <a:rPr lang="en-US" sz="3200">
                <a:solidFill>
                  <a:schemeClr val="bg1"/>
                </a:solidFill>
                <a:latin typeface="Arial Black" pitchFamily="34" charset="0"/>
              </a:rPr>
              <a:t>Slopes of Lines</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slide" Target="slide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 Id="rId4" Type="http://schemas.openxmlformats.org/officeDocument/2006/relationships/image" Target="../media/image32.png"/></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2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 Id="rId4" Type="http://schemas.openxmlformats.org/officeDocument/2006/relationships/image" Target="../media/image38.png"/></Relationships>
</file>

<file path=ppt/slides/_rels/slide2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2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 Id="rId4" Type="http://schemas.openxmlformats.org/officeDocument/2006/relationships/image" Target="../media/image44.png"/></Relationships>
</file>

<file path=ppt/slides/_rels/slide28.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7.xml"/><Relationship Id="rId4" Type="http://schemas.openxmlformats.org/officeDocument/2006/relationships/image" Target="../media/image5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61175"/>
          </a:xfrm>
          <a:prstGeom prst="rect">
            <a:avLst/>
          </a:prstGeom>
          <a:noFill/>
          <a:ln w="9525">
            <a:noFill/>
            <a:miter lim="800000"/>
            <a:headEnd/>
            <a:tailEnd/>
          </a:ln>
          <a:effectLst/>
        </p:spPr>
      </p:pic>
      <p:sp>
        <p:nvSpPr>
          <p:cNvPr id="4099" name="Text Box 3"/>
          <p:cNvSpPr txBox="1">
            <a:spLocks noChangeArrowheads="1"/>
          </p:cNvSpPr>
          <p:nvPr/>
        </p:nvSpPr>
        <p:spPr bwMode="auto">
          <a:xfrm>
            <a:off x="361950" y="138113"/>
            <a:ext cx="862013" cy="579437"/>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3200" b="1">
                <a:latin typeface="Arial Black" pitchFamily="34" charset="0"/>
              </a:rPr>
              <a:t>3-5</a:t>
            </a:r>
            <a:endParaRPr lang="en-US" sz="800">
              <a:latin typeface="Arial" charset="0"/>
            </a:endParaRPr>
          </a:p>
        </p:txBody>
      </p:sp>
      <p:sp>
        <p:nvSpPr>
          <p:cNvPr id="4100" name="Text Box 4"/>
          <p:cNvSpPr txBox="1">
            <a:spLocks noChangeArrowheads="1"/>
          </p:cNvSpPr>
          <p:nvPr/>
        </p:nvSpPr>
        <p:spPr bwMode="auto">
          <a:xfrm>
            <a:off x="1371600" y="163513"/>
            <a:ext cx="7772400" cy="579437"/>
          </a:xfrm>
          <a:prstGeom prst="rect">
            <a:avLst/>
          </a:prstGeom>
          <a:noFill/>
          <a:ln w="9525">
            <a:noFill/>
            <a:miter lim="800000"/>
            <a:headEnd/>
            <a:tailEnd/>
          </a:ln>
          <a:effectLst/>
        </p:spPr>
        <p:txBody>
          <a:bodyPr anchor="ctr">
            <a:spAutoFit/>
          </a:bodyPr>
          <a:lstStyle/>
          <a:p>
            <a:pPr eaLnBrk="0" hangingPunct="0">
              <a:spcBef>
                <a:spcPct val="50000"/>
              </a:spcBef>
            </a:pPr>
            <a:r>
              <a:rPr lang="en-US" sz="3200">
                <a:solidFill>
                  <a:schemeClr val="bg1"/>
                </a:solidFill>
                <a:latin typeface="Arial Black" pitchFamily="34" charset="0"/>
              </a:rPr>
              <a:t>Slopes of Lines</a:t>
            </a:r>
            <a:endParaRPr lang="en-US"/>
          </a:p>
        </p:txBody>
      </p:sp>
      <p:sp>
        <p:nvSpPr>
          <p:cNvPr id="4104" name="Text Box 8"/>
          <p:cNvSpPr txBox="1">
            <a:spLocks noChangeArrowheads="1"/>
          </p:cNvSpPr>
          <p:nvPr/>
        </p:nvSpPr>
        <p:spPr bwMode="auto">
          <a:xfrm>
            <a:off x="152400" y="6553200"/>
            <a:ext cx="2133600" cy="304800"/>
          </a:xfrm>
          <a:prstGeom prst="rect">
            <a:avLst/>
          </a:prstGeom>
          <a:noFill/>
          <a:ln w="9525">
            <a:noFill/>
            <a:miter lim="800000"/>
            <a:headEnd/>
            <a:tailEnd/>
          </a:ln>
          <a:effectLst/>
        </p:spPr>
        <p:txBody>
          <a:bodyPr>
            <a:spAutoFit/>
          </a:bodyPr>
          <a:lstStyle/>
          <a:p>
            <a:pPr eaLnBrk="0" hangingPunct="0">
              <a:spcBef>
                <a:spcPct val="50000"/>
              </a:spcBef>
            </a:pPr>
            <a:r>
              <a:rPr lang="en-US" sz="1400" b="1">
                <a:solidFill>
                  <a:schemeClr val="bg1"/>
                </a:solidFill>
              </a:rPr>
              <a:t>Holt Geometry</a:t>
            </a:r>
          </a:p>
        </p:txBody>
      </p:sp>
      <p:sp>
        <p:nvSpPr>
          <p:cNvPr id="4123" name="Text Box 27">
            <a:hlinkClick r:id="" action="ppaction://hlinkshowjump?jump=nextslide"/>
          </p:cNvPr>
          <p:cNvSpPr txBox="1">
            <a:spLocks noChangeArrowheads="1"/>
          </p:cNvSpPr>
          <p:nvPr/>
        </p:nvSpPr>
        <p:spPr bwMode="auto">
          <a:xfrm>
            <a:off x="3505200" y="2379663"/>
            <a:ext cx="1855788" cy="519112"/>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800" u="sng">
                <a:solidFill>
                  <a:schemeClr val="bg1"/>
                </a:solidFill>
                <a:effectLst>
                  <a:outerShdw blurRad="38100" dist="38100" dir="2700000" algn="tl">
                    <a:srgbClr val="C0C0C0"/>
                  </a:outerShdw>
                </a:effectLst>
              </a:rPr>
              <a:t>Warm Up</a:t>
            </a:r>
          </a:p>
        </p:txBody>
      </p:sp>
      <p:sp>
        <p:nvSpPr>
          <p:cNvPr id="4124" name="Text Box 28">
            <a:hlinkClick r:id="rId3" action="ppaction://hlinksldjump"/>
          </p:cNvPr>
          <p:cNvSpPr txBox="1">
            <a:spLocks noChangeArrowheads="1"/>
          </p:cNvSpPr>
          <p:nvPr/>
        </p:nvSpPr>
        <p:spPr bwMode="auto">
          <a:xfrm>
            <a:off x="3517900" y="3022600"/>
            <a:ext cx="3763963" cy="519113"/>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800" u="sng">
                <a:solidFill>
                  <a:schemeClr val="bg1"/>
                </a:solidFill>
                <a:effectLst>
                  <a:outerShdw blurRad="38100" dist="38100" dir="2700000" algn="tl">
                    <a:srgbClr val="C0C0C0"/>
                  </a:outerShdw>
                </a:effectLst>
              </a:rPr>
              <a:t>Lesson Presentation</a:t>
            </a:r>
          </a:p>
        </p:txBody>
      </p:sp>
      <p:sp>
        <p:nvSpPr>
          <p:cNvPr id="4125" name="Text Box 29">
            <a:hlinkClick r:id="rId4" action="ppaction://hlinksldjump"/>
          </p:cNvPr>
          <p:cNvSpPr txBox="1">
            <a:spLocks noChangeArrowheads="1"/>
          </p:cNvSpPr>
          <p:nvPr/>
        </p:nvSpPr>
        <p:spPr bwMode="auto">
          <a:xfrm>
            <a:off x="3519488" y="3632200"/>
            <a:ext cx="2320925" cy="519113"/>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800" u="sng">
                <a:solidFill>
                  <a:schemeClr val="bg1"/>
                </a:solidFill>
                <a:effectLst>
                  <a:outerShdw blurRad="38100" dist="38100" dir="2700000" algn="tl">
                    <a:srgbClr val="C0C0C0"/>
                  </a:outerShdw>
                </a:effectLst>
              </a:rPr>
              <a:t>Lesson Quiz</a:t>
            </a:r>
          </a:p>
        </p:txBody>
      </p:sp>
      <p:pic>
        <p:nvPicPr>
          <p:cNvPr id="4126" name="Picture 30" descr="splash_first1"/>
          <p:cNvPicPr>
            <a:picLocks noChangeAspect="1" noChangeArrowheads="1"/>
          </p:cNvPicPr>
          <p:nvPr/>
        </p:nvPicPr>
        <p:blipFill>
          <a:blip r:embed="rId5" cstate="print"/>
          <a:srcRect/>
          <a:stretch>
            <a:fillRect/>
          </a:stretch>
        </p:blipFill>
        <p:spPr bwMode="auto">
          <a:xfrm>
            <a:off x="0" y="6534150"/>
            <a:ext cx="9144000" cy="323850"/>
          </a:xfrm>
          <a:prstGeom prst="rect">
            <a:avLst/>
          </a:prstGeom>
          <a:noFill/>
        </p:spPr>
      </p:pic>
      <p:sp>
        <p:nvSpPr>
          <p:cNvPr id="4127" name="Text Box 31"/>
          <p:cNvSpPr txBox="1">
            <a:spLocks noChangeArrowheads="1"/>
          </p:cNvSpPr>
          <p:nvPr/>
        </p:nvSpPr>
        <p:spPr bwMode="auto">
          <a:xfrm>
            <a:off x="0" y="6553200"/>
            <a:ext cx="2743200" cy="304800"/>
          </a:xfrm>
          <a:prstGeom prst="rect">
            <a:avLst/>
          </a:prstGeom>
          <a:noFill/>
          <a:ln w="9525">
            <a:noFill/>
            <a:miter lim="800000"/>
            <a:headEnd/>
            <a:tailEnd/>
          </a:ln>
          <a:effectLst/>
        </p:spPr>
        <p:txBody>
          <a:bodyPr>
            <a:spAutoFit/>
          </a:bodyPr>
          <a:lstStyle/>
          <a:p>
            <a:r>
              <a:rPr lang="en-US" sz="1400" b="1">
                <a:solidFill>
                  <a:schemeClr val="bg1"/>
                </a:solidFill>
              </a:rPr>
              <a:t>Holt McDougal Geometry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36" name="Group 24"/>
          <p:cNvGrpSpPr>
            <a:grpSpLocks/>
          </p:cNvGrpSpPr>
          <p:nvPr/>
        </p:nvGrpSpPr>
        <p:grpSpPr bwMode="auto">
          <a:xfrm>
            <a:off x="609600" y="1600200"/>
            <a:ext cx="7854950" cy="2030413"/>
            <a:chOff x="284" y="3072"/>
            <a:chExt cx="4948" cy="1279"/>
          </a:xfrm>
        </p:grpSpPr>
        <p:sp>
          <p:nvSpPr>
            <p:cNvPr id="13331" name="Text Box 19"/>
            <p:cNvSpPr txBox="1">
              <a:spLocks noChangeArrowheads="1"/>
            </p:cNvSpPr>
            <p:nvPr/>
          </p:nvSpPr>
          <p:spPr bwMode="auto">
            <a:xfrm>
              <a:off x="288" y="3360"/>
              <a:ext cx="4944" cy="991"/>
            </a:xfrm>
            <a:prstGeom prst="rect">
              <a:avLst/>
            </a:prstGeom>
            <a:noFill/>
            <a:ln w="19050">
              <a:solidFill>
                <a:srgbClr val="993366"/>
              </a:solidFill>
              <a:miter lim="800000"/>
              <a:headEnd/>
              <a:tailEnd/>
            </a:ln>
            <a:effectLst/>
          </p:spPr>
          <p:txBody>
            <a:bodyPr>
              <a:spAutoFit/>
            </a:bodyPr>
            <a:lstStyle/>
            <a:p>
              <a:r>
                <a:rPr lang="en-US" sz="3200"/>
                <a:t>A fraction with zero in the denominator is undefined because</a:t>
              </a:r>
            </a:p>
            <a:p>
              <a:r>
                <a:rPr lang="en-US" sz="3200"/>
                <a:t>it is impossible to divide by zero.</a:t>
              </a:r>
            </a:p>
          </p:txBody>
        </p:sp>
        <p:sp>
          <p:nvSpPr>
            <p:cNvPr id="13332" name="Text Box 20"/>
            <p:cNvSpPr txBox="1">
              <a:spLocks noChangeArrowheads="1"/>
            </p:cNvSpPr>
            <p:nvPr/>
          </p:nvSpPr>
          <p:spPr bwMode="auto">
            <a:xfrm>
              <a:off x="284" y="3072"/>
              <a:ext cx="1536" cy="288"/>
            </a:xfrm>
            <a:prstGeom prst="rect">
              <a:avLst/>
            </a:prstGeom>
            <a:solidFill>
              <a:srgbClr val="800080"/>
            </a:solidFill>
            <a:ln w="19050">
              <a:noFill/>
              <a:miter lim="800000"/>
              <a:headEnd/>
              <a:tailEnd/>
            </a:ln>
            <a:effectLst/>
          </p:spPr>
          <p:txBody>
            <a:bodyPr>
              <a:spAutoFit/>
            </a:bodyPr>
            <a:lstStyle/>
            <a:p>
              <a:pPr eaLnBrk="0" hangingPunct="0">
                <a:spcBef>
                  <a:spcPct val="50000"/>
                </a:spcBef>
              </a:pPr>
              <a:r>
                <a:rPr lang="en-US" b="1">
                  <a:solidFill>
                    <a:schemeClr val="bg1"/>
                  </a:solidFill>
                </a:rPr>
                <a:t>Remember!</a:t>
              </a:r>
              <a:endParaRPr lang="en-US" b="1"/>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64" name="Text Box 28"/>
          <p:cNvSpPr txBox="1">
            <a:spLocks noChangeArrowheads="1"/>
          </p:cNvSpPr>
          <p:nvPr/>
        </p:nvSpPr>
        <p:spPr bwMode="auto">
          <a:xfrm>
            <a:off x="0" y="9144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1D: Finding the Slope of a Line</a:t>
            </a:r>
            <a:endParaRPr lang="en-US" altLang="en-US" sz="2600">
              <a:solidFill>
                <a:schemeClr val="accent2"/>
              </a:solidFill>
              <a:latin typeface="Arial MT Bl" charset="0"/>
            </a:endParaRPr>
          </a:p>
        </p:txBody>
      </p:sp>
      <p:sp>
        <p:nvSpPr>
          <p:cNvPr id="39965" name="Rectangle 29"/>
          <p:cNvSpPr>
            <a:spLocks noChangeArrowheads="1"/>
          </p:cNvSpPr>
          <p:nvPr/>
        </p:nvSpPr>
        <p:spPr bwMode="auto">
          <a:xfrm>
            <a:off x="304800" y="1676400"/>
            <a:ext cx="8458200" cy="822325"/>
          </a:xfrm>
          <a:prstGeom prst="rect">
            <a:avLst/>
          </a:prstGeom>
          <a:noFill/>
          <a:ln w="9525">
            <a:noFill/>
            <a:miter lim="800000"/>
            <a:headEnd/>
            <a:tailEnd/>
          </a:ln>
          <a:effectLst/>
        </p:spPr>
        <p:txBody>
          <a:bodyPr>
            <a:spAutoFit/>
          </a:bodyPr>
          <a:lstStyle/>
          <a:p>
            <a:r>
              <a:rPr lang="en-US" b="1"/>
              <a:t>Use the slope formula to determine the slope of each line.</a:t>
            </a:r>
          </a:p>
        </p:txBody>
      </p:sp>
      <p:grpSp>
        <p:nvGrpSpPr>
          <p:cNvPr id="39966" name="Group 30"/>
          <p:cNvGrpSpPr>
            <a:grpSpLocks/>
          </p:cNvGrpSpPr>
          <p:nvPr/>
        </p:nvGrpSpPr>
        <p:grpSpPr bwMode="auto">
          <a:xfrm>
            <a:off x="381000" y="2590800"/>
            <a:ext cx="1447800" cy="457200"/>
            <a:chOff x="240" y="1632"/>
            <a:chExt cx="912" cy="288"/>
          </a:xfrm>
        </p:grpSpPr>
        <p:sp>
          <p:nvSpPr>
            <p:cNvPr id="39967" name="Text Box 31"/>
            <p:cNvSpPr txBox="1">
              <a:spLocks noChangeArrowheads="1"/>
            </p:cNvSpPr>
            <p:nvPr/>
          </p:nvSpPr>
          <p:spPr bwMode="auto">
            <a:xfrm>
              <a:off x="240" y="1632"/>
              <a:ext cx="912" cy="288"/>
            </a:xfrm>
            <a:prstGeom prst="rect">
              <a:avLst/>
            </a:prstGeom>
            <a:noFill/>
            <a:ln w="9525">
              <a:noFill/>
              <a:miter lim="800000"/>
              <a:headEnd/>
              <a:tailEnd/>
            </a:ln>
            <a:effectLst/>
          </p:spPr>
          <p:txBody>
            <a:bodyPr>
              <a:spAutoFit/>
            </a:bodyPr>
            <a:lstStyle/>
            <a:p>
              <a:pPr>
                <a:spcBef>
                  <a:spcPct val="50000"/>
                </a:spcBef>
              </a:pPr>
              <a:r>
                <a:rPr lang="en-US" b="1" i="1"/>
                <a:t>CD</a:t>
              </a:r>
            </a:p>
          </p:txBody>
        </p:sp>
        <p:sp>
          <p:nvSpPr>
            <p:cNvPr id="39968" name="Line 32"/>
            <p:cNvSpPr>
              <a:spLocks noChangeShapeType="1"/>
            </p:cNvSpPr>
            <p:nvPr/>
          </p:nvSpPr>
          <p:spPr bwMode="auto">
            <a:xfrm>
              <a:off x="295" y="1680"/>
              <a:ext cx="336" cy="0"/>
            </a:xfrm>
            <a:prstGeom prst="line">
              <a:avLst/>
            </a:prstGeom>
            <a:noFill/>
            <a:ln w="19050">
              <a:solidFill>
                <a:schemeClr val="tx1"/>
              </a:solidFill>
              <a:round/>
              <a:headEnd type="triangle" w="med" len="med"/>
              <a:tailEnd type="triangle" w="med" len="med"/>
            </a:ln>
            <a:effectLst/>
          </p:spPr>
          <p:txBody>
            <a:bodyPr/>
            <a:lstStyle/>
            <a:p>
              <a:endParaRPr lang="en-US"/>
            </a:p>
          </p:txBody>
        </p:sp>
      </p:grpSp>
      <p:pic>
        <p:nvPicPr>
          <p:cNvPr id="39969" name="Picture 33"/>
          <p:cNvPicPr>
            <a:picLocks noChangeAspect="1" noChangeArrowheads="1"/>
          </p:cNvPicPr>
          <p:nvPr/>
        </p:nvPicPr>
        <p:blipFill>
          <a:blip r:embed="rId2" cstate="print"/>
          <a:srcRect/>
          <a:stretch>
            <a:fillRect/>
          </a:stretch>
        </p:blipFill>
        <p:spPr bwMode="auto">
          <a:xfrm>
            <a:off x="5667375" y="2209800"/>
            <a:ext cx="3476625" cy="3390900"/>
          </a:xfrm>
          <a:prstGeom prst="rect">
            <a:avLst/>
          </a:prstGeom>
          <a:noFill/>
          <a:ln w="9525">
            <a:noFill/>
            <a:miter lim="800000"/>
            <a:headEnd/>
            <a:tailEnd/>
          </a:ln>
          <a:effectLst/>
        </p:spPr>
      </p:pic>
      <p:sp>
        <p:nvSpPr>
          <p:cNvPr id="39970" name="Text Box 34"/>
          <p:cNvSpPr txBox="1">
            <a:spLocks noChangeArrowheads="1"/>
          </p:cNvSpPr>
          <p:nvPr/>
        </p:nvSpPr>
        <p:spPr bwMode="auto">
          <a:xfrm>
            <a:off x="381000" y="3048000"/>
            <a:ext cx="5257800" cy="1187450"/>
          </a:xfrm>
          <a:prstGeom prst="rect">
            <a:avLst/>
          </a:prstGeom>
          <a:noFill/>
          <a:ln w="9525">
            <a:noFill/>
            <a:miter lim="800000"/>
            <a:headEnd/>
            <a:tailEnd/>
          </a:ln>
          <a:effectLst/>
        </p:spPr>
        <p:txBody>
          <a:bodyPr>
            <a:spAutoFit/>
          </a:bodyPr>
          <a:lstStyle/>
          <a:p>
            <a:r>
              <a:rPr lang="en-US"/>
              <a:t>Substitute (</a:t>
            </a:r>
            <a:r>
              <a:rPr lang="en-US">
                <a:solidFill>
                  <a:srgbClr val="009900"/>
                </a:solidFill>
              </a:rPr>
              <a:t>4</a:t>
            </a:r>
            <a:r>
              <a:rPr lang="en-US"/>
              <a:t>, </a:t>
            </a:r>
            <a:r>
              <a:rPr lang="en-US">
                <a:solidFill>
                  <a:srgbClr val="0000FF"/>
                </a:solidFill>
              </a:rPr>
              <a:t>2</a:t>
            </a:r>
            <a:r>
              <a:rPr lang="en-US"/>
              <a:t>) for (</a:t>
            </a:r>
            <a:r>
              <a:rPr lang="en-US" i="1">
                <a:solidFill>
                  <a:srgbClr val="009900"/>
                </a:solidFill>
              </a:rPr>
              <a:t>x</a:t>
            </a:r>
            <a:r>
              <a:rPr lang="en-US" baseline="-25000">
                <a:solidFill>
                  <a:srgbClr val="009900"/>
                </a:solidFill>
              </a:rPr>
              <a:t>1</a:t>
            </a:r>
            <a:r>
              <a:rPr lang="en-US"/>
              <a:t>, </a:t>
            </a:r>
            <a:r>
              <a:rPr lang="en-US" i="1">
                <a:solidFill>
                  <a:srgbClr val="0000FF"/>
                </a:solidFill>
              </a:rPr>
              <a:t>y</a:t>
            </a:r>
            <a:r>
              <a:rPr lang="en-US" baseline="-25000">
                <a:solidFill>
                  <a:srgbClr val="0000FF"/>
                </a:solidFill>
              </a:rPr>
              <a:t>1</a:t>
            </a:r>
            <a:r>
              <a:rPr lang="en-US"/>
              <a:t>) and (</a:t>
            </a:r>
            <a:r>
              <a:rPr lang="en-US">
                <a:solidFill>
                  <a:srgbClr val="009900"/>
                </a:solidFill>
              </a:rPr>
              <a:t>–2</a:t>
            </a:r>
            <a:r>
              <a:rPr lang="en-US"/>
              <a:t>, </a:t>
            </a:r>
            <a:r>
              <a:rPr lang="en-US">
                <a:solidFill>
                  <a:srgbClr val="0000FF"/>
                </a:solidFill>
              </a:rPr>
              <a:t>1</a:t>
            </a:r>
            <a:r>
              <a:rPr lang="en-US"/>
              <a:t>) for (</a:t>
            </a:r>
            <a:r>
              <a:rPr lang="en-US" i="1">
                <a:solidFill>
                  <a:srgbClr val="009900"/>
                </a:solidFill>
              </a:rPr>
              <a:t>x</a:t>
            </a:r>
            <a:r>
              <a:rPr lang="en-US" baseline="-25000">
                <a:solidFill>
                  <a:srgbClr val="009900"/>
                </a:solidFill>
              </a:rPr>
              <a:t>2</a:t>
            </a:r>
            <a:r>
              <a:rPr lang="en-US"/>
              <a:t>, </a:t>
            </a:r>
            <a:r>
              <a:rPr lang="en-US" i="1">
                <a:solidFill>
                  <a:srgbClr val="0000FF"/>
                </a:solidFill>
              </a:rPr>
              <a:t>y</a:t>
            </a:r>
            <a:r>
              <a:rPr lang="en-US" baseline="-25000">
                <a:solidFill>
                  <a:srgbClr val="0000FF"/>
                </a:solidFill>
              </a:rPr>
              <a:t>2</a:t>
            </a:r>
            <a:r>
              <a:rPr lang="en-US"/>
              <a:t>) in the slope formula and then simplify.</a:t>
            </a:r>
          </a:p>
        </p:txBody>
      </p:sp>
      <p:pic>
        <p:nvPicPr>
          <p:cNvPr id="39971" name="Picture 35" descr="1"/>
          <p:cNvPicPr>
            <a:picLocks noChangeAspect="1" noChangeArrowheads="1"/>
          </p:cNvPicPr>
          <p:nvPr/>
        </p:nvPicPr>
        <p:blipFill>
          <a:blip r:embed="rId3" cstate="print"/>
          <a:srcRect/>
          <a:stretch>
            <a:fillRect/>
          </a:stretch>
        </p:blipFill>
        <p:spPr bwMode="auto">
          <a:xfrm>
            <a:off x="457200" y="4419600"/>
            <a:ext cx="3943350" cy="8191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9970"/>
                                        </p:tgtEl>
                                        <p:attrNameLst>
                                          <p:attrName>style.visibility</p:attrName>
                                        </p:attrNameLst>
                                      </p:cBhvr>
                                      <p:to>
                                        <p:strVal val="visible"/>
                                      </p:to>
                                    </p:set>
                                    <p:anim calcmode="lin" valueType="num">
                                      <p:cBhvr>
                                        <p:cTn id="7" dur="1000" fill="hold"/>
                                        <p:tgtEl>
                                          <p:spTgt spid="39970"/>
                                        </p:tgtEl>
                                        <p:attrNameLst>
                                          <p:attrName>ppt_w</p:attrName>
                                        </p:attrNameLst>
                                      </p:cBhvr>
                                      <p:tavLst>
                                        <p:tav tm="0">
                                          <p:val>
                                            <p:strVal val="#ppt_w*0.70"/>
                                          </p:val>
                                        </p:tav>
                                        <p:tav tm="100000">
                                          <p:val>
                                            <p:strVal val="#ppt_w"/>
                                          </p:val>
                                        </p:tav>
                                      </p:tavLst>
                                    </p:anim>
                                    <p:anim calcmode="lin" valueType="num">
                                      <p:cBhvr>
                                        <p:cTn id="8" dur="1000" fill="hold"/>
                                        <p:tgtEl>
                                          <p:spTgt spid="39970"/>
                                        </p:tgtEl>
                                        <p:attrNameLst>
                                          <p:attrName>ppt_h</p:attrName>
                                        </p:attrNameLst>
                                      </p:cBhvr>
                                      <p:tavLst>
                                        <p:tav tm="0">
                                          <p:val>
                                            <p:strVal val="#ppt_h"/>
                                          </p:val>
                                        </p:tav>
                                        <p:tav tm="100000">
                                          <p:val>
                                            <p:strVal val="#ppt_h"/>
                                          </p:val>
                                        </p:tav>
                                      </p:tavLst>
                                    </p:anim>
                                    <p:animEffect transition="in" filter="fade">
                                      <p:cBhvr>
                                        <p:cTn id="9" dur="1000"/>
                                        <p:tgtEl>
                                          <p:spTgt spid="39970"/>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9971"/>
                                        </p:tgtEl>
                                        <p:attrNameLst>
                                          <p:attrName>style.visibility</p:attrName>
                                        </p:attrNameLst>
                                      </p:cBhvr>
                                      <p:to>
                                        <p:strVal val="visible"/>
                                      </p:to>
                                    </p:set>
                                    <p:animEffect transition="in" filter="box(in)">
                                      <p:cBhvr>
                                        <p:cTn id="14" dur="500"/>
                                        <p:tgtEl>
                                          <p:spTgt spid="39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9144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 </a:t>
            </a:r>
            <a:endParaRPr lang="en-US" altLang="en-US" sz="2600">
              <a:solidFill>
                <a:schemeClr val="accent2"/>
              </a:solidFill>
              <a:latin typeface="Arial MT Bl" charset="0"/>
            </a:endParaRPr>
          </a:p>
        </p:txBody>
      </p:sp>
      <p:grpSp>
        <p:nvGrpSpPr>
          <p:cNvPr id="32798" name="Group 30"/>
          <p:cNvGrpSpPr>
            <a:grpSpLocks/>
          </p:cNvGrpSpPr>
          <p:nvPr/>
        </p:nvGrpSpPr>
        <p:grpSpPr bwMode="auto">
          <a:xfrm>
            <a:off x="533400" y="1524000"/>
            <a:ext cx="8001000" cy="822325"/>
            <a:chOff x="288" y="1118"/>
            <a:chExt cx="5040" cy="518"/>
          </a:xfrm>
        </p:grpSpPr>
        <p:sp>
          <p:nvSpPr>
            <p:cNvPr id="32774" name="Rectangle 6"/>
            <p:cNvSpPr>
              <a:spLocks noChangeArrowheads="1"/>
            </p:cNvSpPr>
            <p:nvPr/>
          </p:nvSpPr>
          <p:spPr bwMode="auto">
            <a:xfrm>
              <a:off x="288" y="1118"/>
              <a:ext cx="5040" cy="518"/>
            </a:xfrm>
            <a:prstGeom prst="rect">
              <a:avLst/>
            </a:prstGeom>
            <a:noFill/>
            <a:ln w="9525">
              <a:noFill/>
              <a:miter lim="800000"/>
              <a:headEnd/>
              <a:tailEnd/>
            </a:ln>
            <a:effectLst/>
          </p:spPr>
          <p:txBody>
            <a:bodyPr>
              <a:spAutoFit/>
            </a:bodyPr>
            <a:lstStyle/>
            <a:p>
              <a:r>
                <a:rPr lang="en-US" b="1"/>
                <a:t>Use the slope formula to determine the slope of </a:t>
              </a:r>
              <a:r>
                <a:rPr lang="en-US" b="1" i="1"/>
                <a:t>JK</a:t>
              </a:r>
              <a:r>
                <a:rPr lang="en-US" b="1"/>
                <a:t> through </a:t>
              </a:r>
              <a:r>
                <a:rPr lang="en-US" b="1" i="1"/>
                <a:t>J</a:t>
              </a:r>
              <a:r>
                <a:rPr lang="en-US" b="1"/>
                <a:t>(3, 1) and </a:t>
              </a:r>
              <a:r>
                <a:rPr lang="en-US" b="1" i="1"/>
                <a:t>K</a:t>
              </a:r>
              <a:r>
                <a:rPr lang="en-US" b="1"/>
                <a:t>(2, –1).</a:t>
              </a:r>
            </a:p>
          </p:txBody>
        </p:sp>
        <p:sp>
          <p:nvSpPr>
            <p:cNvPr id="32775" name="Line 7"/>
            <p:cNvSpPr>
              <a:spLocks noChangeShapeType="1"/>
            </p:cNvSpPr>
            <p:nvPr/>
          </p:nvSpPr>
          <p:spPr bwMode="auto">
            <a:xfrm>
              <a:off x="624" y="1392"/>
              <a:ext cx="288" cy="0"/>
            </a:xfrm>
            <a:prstGeom prst="line">
              <a:avLst/>
            </a:prstGeom>
            <a:noFill/>
            <a:ln w="19050">
              <a:solidFill>
                <a:schemeClr val="tx1"/>
              </a:solidFill>
              <a:round/>
              <a:headEnd type="triangle" w="med" len="med"/>
              <a:tailEnd type="triangle" w="med" len="med"/>
            </a:ln>
            <a:effectLst/>
          </p:spPr>
          <p:txBody>
            <a:bodyPr/>
            <a:lstStyle/>
            <a:p>
              <a:endParaRPr lang="en-US"/>
            </a:p>
          </p:txBody>
        </p:sp>
      </p:grpSp>
      <p:pic>
        <p:nvPicPr>
          <p:cNvPr id="32799" name="Picture 31" descr="1"/>
          <p:cNvPicPr>
            <a:picLocks noChangeAspect="1" noChangeArrowheads="1"/>
          </p:cNvPicPr>
          <p:nvPr/>
        </p:nvPicPr>
        <p:blipFill>
          <a:blip r:embed="rId2" cstate="print"/>
          <a:srcRect/>
          <a:stretch>
            <a:fillRect/>
          </a:stretch>
        </p:blipFill>
        <p:spPr bwMode="auto">
          <a:xfrm>
            <a:off x="1905000" y="3505200"/>
            <a:ext cx="3781425" cy="819150"/>
          </a:xfrm>
          <a:prstGeom prst="rect">
            <a:avLst/>
          </a:prstGeom>
          <a:noFill/>
        </p:spPr>
      </p:pic>
      <p:sp>
        <p:nvSpPr>
          <p:cNvPr id="32800" name="Text Box 32"/>
          <p:cNvSpPr txBox="1">
            <a:spLocks noChangeArrowheads="1"/>
          </p:cNvSpPr>
          <p:nvPr/>
        </p:nvSpPr>
        <p:spPr bwMode="auto">
          <a:xfrm>
            <a:off x="533400" y="2514600"/>
            <a:ext cx="7391400" cy="822325"/>
          </a:xfrm>
          <a:prstGeom prst="rect">
            <a:avLst/>
          </a:prstGeom>
          <a:noFill/>
          <a:ln w="9525">
            <a:noFill/>
            <a:miter lim="800000"/>
            <a:headEnd/>
            <a:tailEnd/>
          </a:ln>
          <a:effectLst/>
        </p:spPr>
        <p:txBody>
          <a:bodyPr>
            <a:spAutoFit/>
          </a:bodyPr>
          <a:lstStyle/>
          <a:p>
            <a:r>
              <a:rPr lang="en-US"/>
              <a:t>Substitute (</a:t>
            </a:r>
            <a:r>
              <a:rPr lang="en-US">
                <a:solidFill>
                  <a:srgbClr val="009900"/>
                </a:solidFill>
              </a:rPr>
              <a:t>3</a:t>
            </a:r>
            <a:r>
              <a:rPr lang="en-US"/>
              <a:t>, </a:t>
            </a:r>
            <a:r>
              <a:rPr lang="en-US">
                <a:solidFill>
                  <a:srgbClr val="0000FF"/>
                </a:solidFill>
              </a:rPr>
              <a:t>1</a:t>
            </a:r>
            <a:r>
              <a:rPr lang="en-US"/>
              <a:t>) for (</a:t>
            </a:r>
            <a:r>
              <a:rPr lang="en-US" i="1">
                <a:solidFill>
                  <a:srgbClr val="009900"/>
                </a:solidFill>
              </a:rPr>
              <a:t>x</a:t>
            </a:r>
            <a:r>
              <a:rPr lang="en-US" baseline="-25000">
                <a:solidFill>
                  <a:srgbClr val="009900"/>
                </a:solidFill>
              </a:rPr>
              <a:t>1</a:t>
            </a:r>
            <a:r>
              <a:rPr lang="en-US"/>
              <a:t>, </a:t>
            </a:r>
            <a:r>
              <a:rPr lang="en-US" i="1">
                <a:solidFill>
                  <a:srgbClr val="0000FF"/>
                </a:solidFill>
              </a:rPr>
              <a:t>y</a:t>
            </a:r>
            <a:r>
              <a:rPr lang="en-US" baseline="-25000">
                <a:solidFill>
                  <a:srgbClr val="0000FF"/>
                </a:solidFill>
              </a:rPr>
              <a:t>1</a:t>
            </a:r>
            <a:r>
              <a:rPr lang="en-US"/>
              <a:t>) and (</a:t>
            </a:r>
            <a:r>
              <a:rPr lang="en-US">
                <a:solidFill>
                  <a:srgbClr val="009900"/>
                </a:solidFill>
              </a:rPr>
              <a:t>2</a:t>
            </a:r>
            <a:r>
              <a:rPr lang="en-US"/>
              <a:t>, </a:t>
            </a:r>
            <a:r>
              <a:rPr lang="en-US">
                <a:solidFill>
                  <a:srgbClr val="0000FF"/>
                </a:solidFill>
              </a:rPr>
              <a:t>–1</a:t>
            </a:r>
            <a:r>
              <a:rPr lang="en-US"/>
              <a:t>) for (</a:t>
            </a:r>
            <a:r>
              <a:rPr lang="en-US" i="1">
                <a:solidFill>
                  <a:srgbClr val="009900"/>
                </a:solidFill>
              </a:rPr>
              <a:t>x</a:t>
            </a:r>
            <a:r>
              <a:rPr lang="en-US" baseline="-25000">
                <a:solidFill>
                  <a:srgbClr val="009900"/>
                </a:solidFill>
              </a:rPr>
              <a:t>2</a:t>
            </a:r>
            <a:r>
              <a:rPr lang="en-US"/>
              <a:t>, </a:t>
            </a:r>
            <a:r>
              <a:rPr lang="en-US" i="1">
                <a:solidFill>
                  <a:srgbClr val="0000FF"/>
                </a:solidFill>
              </a:rPr>
              <a:t>y</a:t>
            </a:r>
            <a:r>
              <a:rPr lang="en-US" baseline="-25000">
                <a:solidFill>
                  <a:srgbClr val="0000FF"/>
                </a:solidFill>
              </a:rPr>
              <a:t>2</a:t>
            </a:r>
            <a:r>
              <a:rPr lang="en-US"/>
              <a:t>) in the slope formula and then simplify.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2800"/>
                                        </p:tgtEl>
                                        <p:attrNameLst>
                                          <p:attrName>style.visibility</p:attrName>
                                        </p:attrNameLst>
                                      </p:cBhvr>
                                      <p:to>
                                        <p:strVal val="visible"/>
                                      </p:to>
                                    </p:set>
                                    <p:anim calcmode="lin" valueType="num">
                                      <p:cBhvr>
                                        <p:cTn id="7" dur="1000" fill="hold"/>
                                        <p:tgtEl>
                                          <p:spTgt spid="32800"/>
                                        </p:tgtEl>
                                        <p:attrNameLst>
                                          <p:attrName>ppt_w</p:attrName>
                                        </p:attrNameLst>
                                      </p:cBhvr>
                                      <p:tavLst>
                                        <p:tav tm="0">
                                          <p:val>
                                            <p:strVal val="#ppt_w*0.70"/>
                                          </p:val>
                                        </p:tav>
                                        <p:tav tm="100000">
                                          <p:val>
                                            <p:strVal val="#ppt_w"/>
                                          </p:val>
                                        </p:tav>
                                      </p:tavLst>
                                    </p:anim>
                                    <p:anim calcmode="lin" valueType="num">
                                      <p:cBhvr>
                                        <p:cTn id="8" dur="1000" fill="hold"/>
                                        <p:tgtEl>
                                          <p:spTgt spid="32800"/>
                                        </p:tgtEl>
                                        <p:attrNameLst>
                                          <p:attrName>ppt_h</p:attrName>
                                        </p:attrNameLst>
                                      </p:cBhvr>
                                      <p:tavLst>
                                        <p:tav tm="0">
                                          <p:val>
                                            <p:strVal val="#ppt_h"/>
                                          </p:val>
                                        </p:tav>
                                        <p:tav tm="100000">
                                          <p:val>
                                            <p:strVal val="#ppt_h"/>
                                          </p:val>
                                        </p:tav>
                                      </p:tavLst>
                                    </p:anim>
                                    <p:animEffect transition="in" filter="fade">
                                      <p:cBhvr>
                                        <p:cTn id="9" dur="1000"/>
                                        <p:tgtEl>
                                          <p:spTgt spid="32800"/>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2799"/>
                                        </p:tgtEl>
                                        <p:attrNameLst>
                                          <p:attrName>style.visibility</p:attrName>
                                        </p:attrNameLst>
                                      </p:cBhvr>
                                      <p:to>
                                        <p:strVal val="visible"/>
                                      </p:to>
                                    </p:set>
                                    <p:animEffect transition="in" filter="box(in)">
                                      <p:cBhvr>
                                        <p:cTn id="14" dur="500"/>
                                        <p:tgtEl>
                                          <p:spTgt spid="32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0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80" name="Picture 20"/>
          <p:cNvPicPr>
            <a:picLocks noChangeAspect="1" noChangeArrowheads="1"/>
          </p:cNvPicPr>
          <p:nvPr/>
        </p:nvPicPr>
        <p:blipFill>
          <a:blip r:embed="rId2" cstate="print"/>
          <a:srcRect/>
          <a:stretch>
            <a:fillRect/>
          </a:stretch>
        </p:blipFill>
        <p:spPr bwMode="auto">
          <a:xfrm>
            <a:off x="533400" y="1524000"/>
            <a:ext cx="7781925" cy="2619375"/>
          </a:xfrm>
          <a:prstGeom prst="rect">
            <a:avLst/>
          </a:prstGeom>
          <a:noFill/>
          <a:ln w="9525">
            <a:noFill/>
            <a:miter lim="800000"/>
            <a:headEnd/>
            <a:tailEnd/>
          </a:ln>
          <a:effectLst/>
        </p:spPr>
      </p:pic>
      <p:sp>
        <p:nvSpPr>
          <p:cNvPr id="15381" name="Text Box 21"/>
          <p:cNvSpPr txBox="1">
            <a:spLocks noChangeArrowheads="1"/>
          </p:cNvSpPr>
          <p:nvPr/>
        </p:nvSpPr>
        <p:spPr bwMode="auto">
          <a:xfrm>
            <a:off x="609600" y="4267200"/>
            <a:ext cx="8001000" cy="1552575"/>
          </a:xfrm>
          <a:prstGeom prst="rect">
            <a:avLst/>
          </a:prstGeom>
          <a:noFill/>
          <a:ln w="9525">
            <a:noFill/>
            <a:miter lim="800000"/>
            <a:headEnd/>
            <a:tailEnd/>
          </a:ln>
          <a:effectLst/>
        </p:spPr>
        <p:txBody>
          <a:bodyPr>
            <a:spAutoFit/>
          </a:bodyPr>
          <a:lstStyle/>
          <a:p>
            <a:pPr>
              <a:spcBef>
                <a:spcPct val="50000"/>
              </a:spcBef>
            </a:pPr>
            <a:r>
              <a:rPr lang="en-US"/>
              <a:t>One interpretation of slope is a </a:t>
            </a:r>
            <a:r>
              <a:rPr lang="en-US" i="1"/>
              <a:t>rate of change</a:t>
            </a:r>
            <a:r>
              <a:rPr lang="en-US"/>
              <a:t>. If </a:t>
            </a:r>
            <a:r>
              <a:rPr lang="en-US" i="1"/>
              <a:t>y</a:t>
            </a:r>
            <a:r>
              <a:rPr lang="en-US"/>
              <a:t> represents miles traveled and </a:t>
            </a:r>
            <a:r>
              <a:rPr lang="en-US" i="1"/>
              <a:t>x</a:t>
            </a:r>
            <a:r>
              <a:rPr lang="en-US"/>
              <a:t> represents time in hours, the slope gives the rate of change in miles per hour.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81"/>
                                        </p:tgtEl>
                                        <p:attrNameLst>
                                          <p:attrName>style.visibility</p:attrName>
                                        </p:attrNameLst>
                                      </p:cBhvr>
                                      <p:to>
                                        <p:strVal val="visible"/>
                                      </p:to>
                                    </p:set>
                                    <p:animEffect transition="in" filter="box(in)">
                                      <p:cBhvr>
                                        <p:cTn id="7" dur="500"/>
                                        <p:tgtEl>
                                          <p:spTgt spid="15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0" y="9906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2: Transportation Application</a:t>
            </a:r>
            <a:endParaRPr lang="en-US" altLang="en-US" sz="2600">
              <a:solidFill>
                <a:schemeClr val="accent2"/>
              </a:solidFill>
              <a:latin typeface="Arial MT Bl" charset="0"/>
            </a:endParaRPr>
          </a:p>
        </p:txBody>
      </p:sp>
      <p:sp>
        <p:nvSpPr>
          <p:cNvPr id="30727" name="Rectangle 7"/>
          <p:cNvSpPr>
            <a:spLocks noChangeArrowheads="1"/>
          </p:cNvSpPr>
          <p:nvPr/>
        </p:nvSpPr>
        <p:spPr bwMode="auto">
          <a:xfrm>
            <a:off x="304800" y="1524000"/>
            <a:ext cx="8305800" cy="2282825"/>
          </a:xfrm>
          <a:prstGeom prst="rect">
            <a:avLst/>
          </a:prstGeom>
          <a:noFill/>
          <a:ln w="9525">
            <a:noFill/>
            <a:miter lim="800000"/>
            <a:headEnd/>
            <a:tailEnd/>
          </a:ln>
          <a:effectLst/>
        </p:spPr>
        <p:txBody>
          <a:bodyPr>
            <a:spAutoFit/>
          </a:bodyPr>
          <a:lstStyle/>
          <a:p>
            <a:r>
              <a:rPr lang="en-US" b="1"/>
              <a:t>Justin is driving from home to his college dormitory. At 4:00 p.m., he is 260 miles from home. At 7:00 p.m., he is 455 miles from home. Graph the line that represents Justin’s distance from home at a given time. Find and interpret the slope of the line.</a:t>
            </a:r>
          </a:p>
        </p:txBody>
      </p:sp>
      <p:pic>
        <p:nvPicPr>
          <p:cNvPr id="30728" name="Picture 8"/>
          <p:cNvPicPr>
            <a:picLocks noChangeAspect="1" noChangeArrowheads="1"/>
          </p:cNvPicPr>
          <p:nvPr/>
        </p:nvPicPr>
        <p:blipFill>
          <a:blip r:embed="rId2" cstate="print"/>
          <a:srcRect/>
          <a:stretch>
            <a:fillRect/>
          </a:stretch>
        </p:blipFill>
        <p:spPr bwMode="auto">
          <a:xfrm>
            <a:off x="4953000" y="3810000"/>
            <a:ext cx="3806825" cy="2619375"/>
          </a:xfrm>
          <a:prstGeom prst="rect">
            <a:avLst/>
          </a:prstGeom>
          <a:noFill/>
          <a:ln w="9525">
            <a:noFill/>
            <a:miter lim="800000"/>
            <a:headEnd/>
            <a:tailEnd/>
          </a:ln>
          <a:effectLst/>
        </p:spPr>
      </p:pic>
      <p:sp>
        <p:nvSpPr>
          <p:cNvPr id="30730" name="Rectangle 10"/>
          <p:cNvSpPr>
            <a:spLocks noChangeArrowheads="1"/>
          </p:cNvSpPr>
          <p:nvPr/>
        </p:nvSpPr>
        <p:spPr bwMode="auto">
          <a:xfrm>
            <a:off x="381000" y="4191000"/>
            <a:ext cx="4572000" cy="1187450"/>
          </a:xfrm>
          <a:prstGeom prst="rect">
            <a:avLst/>
          </a:prstGeom>
          <a:noFill/>
          <a:ln w="9525">
            <a:noFill/>
            <a:miter lim="800000"/>
            <a:headEnd/>
            <a:tailEnd/>
          </a:ln>
          <a:effectLst/>
        </p:spPr>
        <p:txBody>
          <a:bodyPr>
            <a:spAutoFit/>
          </a:bodyPr>
          <a:lstStyle/>
          <a:p>
            <a:r>
              <a:rPr lang="en-US"/>
              <a:t>Use the points (</a:t>
            </a:r>
            <a:r>
              <a:rPr lang="en-US">
                <a:solidFill>
                  <a:srgbClr val="009900"/>
                </a:solidFill>
              </a:rPr>
              <a:t>4</a:t>
            </a:r>
            <a:r>
              <a:rPr lang="en-US"/>
              <a:t>, </a:t>
            </a:r>
            <a:r>
              <a:rPr lang="en-US">
                <a:solidFill>
                  <a:srgbClr val="0000FF"/>
                </a:solidFill>
              </a:rPr>
              <a:t>260</a:t>
            </a:r>
            <a:r>
              <a:rPr lang="en-US"/>
              <a:t>) and (</a:t>
            </a:r>
            <a:r>
              <a:rPr lang="en-US">
                <a:solidFill>
                  <a:srgbClr val="009900"/>
                </a:solidFill>
              </a:rPr>
              <a:t>7</a:t>
            </a:r>
            <a:r>
              <a:rPr lang="en-US"/>
              <a:t>, </a:t>
            </a:r>
            <a:r>
              <a:rPr lang="en-US">
                <a:solidFill>
                  <a:srgbClr val="0000FF"/>
                </a:solidFill>
              </a:rPr>
              <a:t>455</a:t>
            </a:r>
            <a:r>
              <a:rPr lang="en-US"/>
              <a:t>) to graph the line and find the slope.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728"/>
                                        </p:tgtEl>
                                        <p:attrNameLst>
                                          <p:attrName>style.visibility</p:attrName>
                                        </p:attrNameLst>
                                      </p:cBhvr>
                                      <p:to>
                                        <p:strVal val="visible"/>
                                      </p:to>
                                    </p:set>
                                    <p:animEffect transition="in" filter="box(in)">
                                      <p:cBhvr>
                                        <p:cTn id="7" dur="500"/>
                                        <p:tgtEl>
                                          <p:spTgt spid="307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30"/>
                                        </p:tgtEl>
                                        <p:attrNameLst>
                                          <p:attrName>style.visibility</p:attrName>
                                        </p:attrNameLst>
                                      </p:cBhvr>
                                      <p:to>
                                        <p:strVal val="visible"/>
                                      </p:to>
                                    </p:set>
                                    <p:animEffect transition="in" filter="dissolve">
                                      <p:cBhvr>
                                        <p:cTn id="12" dur="500"/>
                                        <p:tgtEl>
                                          <p:spTgt spid="30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0" y="11430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2 Continued</a:t>
            </a:r>
            <a:endParaRPr lang="en-US" altLang="en-US" sz="2600">
              <a:solidFill>
                <a:schemeClr val="accent2"/>
              </a:solidFill>
              <a:latin typeface="Arial MT Bl" charset="0"/>
            </a:endParaRPr>
          </a:p>
        </p:txBody>
      </p:sp>
      <p:sp>
        <p:nvSpPr>
          <p:cNvPr id="43033" name="Text Box 25"/>
          <p:cNvSpPr txBox="1">
            <a:spLocks noChangeArrowheads="1"/>
          </p:cNvSpPr>
          <p:nvPr/>
        </p:nvSpPr>
        <p:spPr bwMode="auto">
          <a:xfrm>
            <a:off x="838200" y="4114800"/>
            <a:ext cx="3886200" cy="1552575"/>
          </a:xfrm>
          <a:prstGeom prst="rect">
            <a:avLst/>
          </a:prstGeom>
          <a:noFill/>
          <a:ln w="9525">
            <a:noFill/>
            <a:miter lim="800000"/>
            <a:headEnd/>
            <a:tailEnd/>
          </a:ln>
          <a:effectLst/>
        </p:spPr>
        <p:txBody>
          <a:bodyPr>
            <a:spAutoFit/>
          </a:bodyPr>
          <a:lstStyle/>
          <a:p>
            <a:r>
              <a:rPr lang="en-US"/>
              <a:t>The slope is 65, which means Justin is traveling at an average of 65 miles per hour.</a:t>
            </a:r>
          </a:p>
        </p:txBody>
      </p:sp>
      <p:pic>
        <p:nvPicPr>
          <p:cNvPr id="43034" name="Picture 26" descr="1"/>
          <p:cNvPicPr>
            <a:picLocks noChangeAspect="1" noChangeArrowheads="1"/>
          </p:cNvPicPr>
          <p:nvPr/>
        </p:nvPicPr>
        <p:blipFill>
          <a:blip r:embed="rId2" cstate="print"/>
          <a:srcRect/>
          <a:stretch>
            <a:fillRect/>
          </a:stretch>
        </p:blipFill>
        <p:spPr bwMode="auto">
          <a:xfrm>
            <a:off x="914400" y="2438400"/>
            <a:ext cx="3486150" cy="733425"/>
          </a:xfrm>
          <a:prstGeom prst="rect">
            <a:avLst/>
          </a:prstGeom>
          <a:noFill/>
        </p:spPr>
      </p:pic>
      <p:pic>
        <p:nvPicPr>
          <p:cNvPr id="43035" name="Picture 27"/>
          <p:cNvPicPr>
            <a:picLocks noChangeAspect="1" noChangeArrowheads="1"/>
          </p:cNvPicPr>
          <p:nvPr/>
        </p:nvPicPr>
        <p:blipFill>
          <a:blip r:embed="rId3" cstate="print"/>
          <a:srcRect/>
          <a:stretch>
            <a:fillRect/>
          </a:stretch>
        </p:blipFill>
        <p:spPr bwMode="auto">
          <a:xfrm>
            <a:off x="4953000" y="3810000"/>
            <a:ext cx="3806825" cy="2619375"/>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3034"/>
                                        </p:tgtEl>
                                        <p:attrNameLst>
                                          <p:attrName>style.visibility</p:attrName>
                                        </p:attrNameLst>
                                      </p:cBhvr>
                                      <p:to>
                                        <p:strVal val="visible"/>
                                      </p:to>
                                    </p:set>
                                    <p:animEffect transition="in" filter="box(in)">
                                      <p:cBhvr>
                                        <p:cTn id="7" dur="500"/>
                                        <p:tgtEl>
                                          <p:spTgt spid="430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33"/>
                                        </p:tgtEl>
                                        <p:attrNameLst>
                                          <p:attrName>style.visibility</p:attrName>
                                        </p:attrNameLst>
                                      </p:cBhvr>
                                      <p:to>
                                        <p:strVal val="visible"/>
                                      </p:to>
                                    </p:set>
                                    <p:animEffect transition="in" filter="dissolve">
                                      <p:cBhvr>
                                        <p:cTn id="12"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9144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a:t>
            </a:r>
            <a:endParaRPr lang="en-US" altLang="en-US" sz="2600">
              <a:solidFill>
                <a:schemeClr val="accent2"/>
              </a:solidFill>
              <a:latin typeface="Arial MT Bl" charset="0"/>
            </a:endParaRPr>
          </a:p>
        </p:txBody>
      </p:sp>
      <p:sp>
        <p:nvSpPr>
          <p:cNvPr id="33798" name="Rectangle 6"/>
          <p:cNvSpPr>
            <a:spLocks noChangeArrowheads="1"/>
          </p:cNvSpPr>
          <p:nvPr/>
        </p:nvSpPr>
        <p:spPr bwMode="auto">
          <a:xfrm>
            <a:off x="304800" y="1447800"/>
            <a:ext cx="8153400" cy="1187450"/>
          </a:xfrm>
          <a:prstGeom prst="rect">
            <a:avLst/>
          </a:prstGeom>
          <a:noFill/>
          <a:ln w="9525">
            <a:noFill/>
            <a:miter lim="800000"/>
            <a:headEnd/>
            <a:tailEnd/>
          </a:ln>
          <a:effectLst/>
        </p:spPr>
        <p:txBody>
          <a:bodyPr>
            <a:spAutoFit/>
          </a:bodyPr>
          <a:lstStyle/>
          <a:p>
            <a:r>
              <a:rPr lang="en-US" b="1">
                <a:solidFill>
                  <a:srgbClr val="FF0000"/>
                </a:solidFill>
              </a:rPr>
              <a:t>What if…?</a:t>
            </a:r>
            <a:r>
              <a:rPr lang="en-US" b="1"/>
              <a:t> Use the graph below to estimate how far Tony will have traveled by 6:30 P.M. if his average speed stays the same.</a:t>
            </a:r>
          </a:p>
        </p:txBody>
      </p:sp>
      <p:pic>
        <p:nvPicPr>
          <p:cNvPr id="33799" name="Picture 7"/>
          <p:cNvPicPr>
            <a:picLocks noChangeAspect="1" noChangeArrowheads="1"/>
          </p:cNvPicPr>
          <p:nvPr/>
        </p:nvPicPr>
        <p:blipFill>
          <a:blip r:embed="rId2" cstate="print"/>
          <a:srcRect/>
          <a:stretch>
            <a:fillRect/>
          </a:stretch>
        </p:blipFill>
        <p:spPr bwMode="auto">
          <a:xfrm>
            <a:off x="5486400" y="2819400"/>
            <a:ext cx="3195638" cy="3105150"/>
          </a:xfrm>
          <a:prstGeom prst="rect">
            <a:avLst/>
          </a:prstGeom>
          <a:noFill/>
          <a:ln w="9525">
            <a:noFill/>
            <a:miter lim="800000"/>
            <a:headEnd/>
            <a:tailEnd/>
          </a:ln>
          <a:effectLst/>
        </p:spPr>
      </p:pic>
      <p:sp>
        <p:nvSpPr>
          <p:cNvPr id="33800" name="Rectangle 8"/>
          <p:cNvSpPr>
            <a:spLocks noChangeArrowheads="1"/>
          </p:cNvSpPr>
          <p:nvPr/>
        </p:nvSpPr>
        <p:spPr bwMode="auto">
          <a:xfrm>
            <a:off x="304800" y="2743200"/>
            <a:ext cx="4724400" cy="1917700"/>
          </a:xfrm>
          <a:prstGeom prst="rect">
            <a:avLst/>
          </a:prstGeom>
          <a:noFill/>
          <a:ln w="9525">
            <a:noFill/>
            <a:miter lim="800000"/>
            <a:headEnd/>
            <a:tailEnd/>
          </a:ln>
          <a:effectLst/>
        </p:spPr>
        <p:txBody>
          <a:bodyPr>
            <a:spAutoFit/>
          </a:bodyPr>
          <a:lstStyle/>
          <a:p>
            <a:r>
              <a:rPr lang="en-US"/>
              <a:t>Since Tony is traveling at an average speed of 60 miles per hour, by 6:30 </a:t>
            </a:r>
            <a:r>
              <a:rPr lang="en-US" sz="2000"/>
              <a:t>P.M.</a:t>
            </a:r>
            <a:r>
              <a:rPr lang="en-US"/>
              <a:t> Tony would have traveled 390 miles.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dissolve">
                                      <p:cBhvr>
                                        <p:cTn id="7" dur="500"/>
                                        <p:tgtEl>
                                          <p:spTgt spid="33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does it mean when lines have equal slopes?</a:t>
            </a:r>
            <a:br>
              <a:rPr lang="en-US" dirty="0" smtClean="0"/>
            </a:br>
            <a:r>
              <a:rPr lang="en-US" dirty="0"/>
              <a:t/>
            </a:r>
            <a:br>
              <a:rPr lang="en-US" dirty="0"/>
            </a:br>
            <a:r>
              <a:rPr lang="en-US" dirty="0" smtClean="0"/>
              <a:t>Draw an example.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can you tell if lines are perpendicular?</a:t>
            </a:r>
            <a:br>
              <a:rPr lang="en-US" dirty="0" smtClean="0"/>
            </a:br>
            <a:r>
              <a:rPr lang="en-US" dirty="0"/>
              <a:t/>
            </a:r>
            <a:br>
              <a:rPr lang="en-US" dirty="0"/>
            </a:br>
            <a:r>
              <a:rPr lang="en-US" dirty="0" smtClean="0"/>
              <a:t>Draw an example.</a:t>
            </a:r>
            <a:br>
              <a:rPr lang="en-US" dirty="0" smtClean="0"/>
            </a:br>
            <a:r>
              <a:rPr lang="en-US" dirty="0"/>
              <a:t/>
            </a:r>
            <a:br>
              <a:rPr lang="en-US" dirty="0"/>
            </a:br>
            <a:r>
              <a:rPr lang="en-US" dirty="0" smtClean="0"/>
              <a:t>Using their slopes?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38" name="Picture 50"/>
          <p:cNvPicPr>
            <a:picLocks noChangeAspect="1" noChangeArrowheads="1"/>
          </p:cNvPicPr>
          <p:nvPr/>
        </p:nvPicPr>
        <p:blipFill>
          <a:blip r:embed="rId2" cstate="print"/>
          <a:srcRect/>
          <a:stretch>
            <a:fillRect/>
          </a:stretch>
        </p:blipFill>
        <p:spPr bwMode="auto">
          <a:xfrm>
            <a:off x="-76200" y="1371600"/>
            <a:ext cx="9277350"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1600200"/>
            <a:ext cx="8153400" cy="4648200"/>
          </a:xfrm>
          <a:prstGeom prst="rect">
            <a:avLst/>
          </a:prstGeom>
          <a:noFill/>
          <a:ln w="28575">
            <a:solidFill>
              <a:srgbClr val="DBDBDB"/>
            </a:solidFill>
            <a:miter lim="800000"/>
            <a:headEnd/>
            <a:tailEnd/>
          </a:ln>
          <a:effectLst/>
        </p:spPr>
        <p:txBody>
          <a:bodyPr/>
          <a:lstStyle/>
          <a:p>
            <a:r>
              <a:rPr lang="en-US" altLang="en-US" sz="2800" b="1">
                <a:solidFill>
                  <a:srgbClr val="3333CC"/>
                </a:solidFill>
              </a:rPr>
              <a:t>Warm Up</a:t>
            </a:r>
            <a:endParaRPr lang="en-US" altLang="en-US" sz="2800"/>
          </a:p>
          <a:p>
            <a:r>
              <a:rPr lang="en-US" altLang="en-US" sz="2800" b="1"/>
              <a:t>Find the value of </a:t>
            </a:r>
            <a:r>
              <a:rPr lang="en-US" altLang="en-US" sz="2800" b="1" i="1"/>
              <a:t>m</a:t>
            </a:r>
            <a:r>
              <a:rPr lang="en-US" altLang="en-US" sz="2800" b="1"/>
              <a:t>.</a:t>
            </a:r>
          </a:p>
          <a:p>
            <a:endParaRPr lang="en-US" altLang="en-US" sz="800" b="1"/>
          </a:p>
          <a:p>
            <a:endParaRPr lang="en-US" altLang="en-US" sz="800" b="1"/>
          </a:p>
          <a:p>
            <a:endParaRPr lang="en-US" altLang="en-US" sz="800" b="1"/>
          </a:p>
          <a:p>
            <a:r>
              <a:rPr lang="en-US" altLang="en-US" b="1"/>
              <a:t>1.				2.</a:t>
            </a:r>
          </a:p>
          <a:p>
            <a:endParaRPr lang="en-US" altLang="en-US" b="1"/>
          </a:p>
          <a:p>
            <a:endParaRPr lang="en-US" altLang="en-US" b="1"/>
          </a:p>
          <a:p>
            <a:endParaRPr lang="en-US" altLang="en-US" b="1"/>
          </a:p>
          <a:p>
            <a:endParaRPr lang="en-US" altLang="en-US" sz="900" b="1"/>
          </a:p>
          <a:p>
            <a:endParaRPr lang="en-US" altLang="en-US" sz="900" b="1"/>
          </a:p>
          <a:p>
            <a:r>
              <a:rPr lang="en-US" altLang="en-US" b="1"/>
              <a:t>3.				4.</a:t>
            </a:r>
          </a:p>
          <a:p>
            <a:endParaRPr lang="en-US" altLang="en-US" sz="800"/>
          </a:p>
          <a:p>
            <a:r>
              <a:rPr lang="en-US" altLang="en-US" sz="2800">
                <a:solidFill>
                  <a:srgbClr val="FF0000"/>
                </a:solidFill>
              </a:rPr>
              <a:t>		</a:t>
            </a:r>
          </a:p>
        </p:txBody>
      </p:sp>
      <p:pic>
        <p:nvPicPr>
          <p:cNvPr id="7202" name="Picture 34" descr="1"/>
          <p:cNvPicPr>
            <a:picLocks noChangeAspect="1" noChangeArrowheads="1"/>
          </p:cNvPicPr>
          <p:nvPr/>
        </p:nvPicPr>
        <p:blipFill>
          <a:blip r:embed="rId2" cstate="print"/>
          <a:srcRect/>
          <a:stretch>
            <a:fillRect/>
          </a:stretch>
        </p:blipFill>
        <p:spPr bwMode="auto">
          <a:xfrm>
            <a:off x="990600" y="2700338"/>
            <a:ext cx="1276350" cy="733425"/>
          </a:xfrm>
          <a:prstGeom prst="rect">
            <a:avLst/>
          </a:prstGeom>
          <a:noFill/>
        </p:spPr>
      </p:pic>
      <p:pic>
        <p:nvPicPr>
          <p:cNvPr id="7203" name="Picture 35" descr="1"/>
          <p:cNvPicPr>
            <a:picLocks noChangeAspect="1" noChangeArrowheads="1"/>
          </p:cNvPicPr>
          <p:nvPr/>
        </p:nvPicPr>
        <p:blipFill>
          <a:blip r:embed="rId3" cstate="print"/>
          <a:srcRect/>
          <a:stretch>
            <a:fillRect/>
          </a:stretch>
        </p:blipFill>
        <p:spPr bwMode="auto">
          <a:xfrm>
            <a:off x="981075" y="4386263"/>
            <a:ext cx="1685925" cy="781050"/>
          </a:xfrm>
          <a:prstGeom prst="rect">
            <a:avLst/>
          </a:prstGeom>
          <a:noFill/>
        </p:spPr>
      </p:pic>
      <p:pic>
        <p:nvPicPr>
          <p:cNvPr id="7204" name="Picture 36" descr="1"/>
          <p:cNvPicPr>
            <a:picLocks noChangeAspect="1" noChangeArrowheads="1"/>
          </p:cNvPicPr>
          <p:nvPr/>
        </p:nvPicPr>
        <p:blipFill>
          <a:blip r:embed="rId4" cstate="print"/>
          <a:srcRect/>
          <a:stretch>
            <a:fillRect/>
          </a:stretch>
        </p:blipFill>
        <p:spPr bwMode="auto">
          <a:xfrm>
            <a:off x="4724400" y="2624138"/>
            <a:ext cx="1685925" cy="895350"/>
          </a:xfrm>
          <a:prstGeom prst="rect">
            <a:avLst/>
          </a:prstGeom>
          <a:noFill/>
        </p:spPr>
      </p:pic>
      <p:pic>
        <p:nvPicPr>
          <p:cNvPr id="7205" name="Picture 37" descr="1"/>
          <p:cNvPicPr>
            <a:picLocks noChangeAspect="1" noChangeArrowheads="1"/>
          </p:cNvPicPr>
          <p:nvPr/>
        </p:nvPicPr>
        <p:blipFill>
          <a:blip r:embed="rId5" cstate="print"/>
          <a:srcRect/>
          <a:stretch>
            <a:fillRect/>
          </a:stretch>
        </p:blipFill>
        <p:spPr bwMode="auto">
          <a:xfrm>
            <a:off x="4648200" y="4419600"/>
            <a:ext cx="1457325" cy="733425"/>
          </a:xfrm>
          <a:prstGeom prst="rect">
            <a:avLst/>
          </a:prstGeom>
          <a:noFill/>
        </p:spPr>
      </p:pic>
      <p:pic>
        <p:nvPicPr>
          <p:cNvPr id="7206" name="Picture 38" descr="1"/>
          <p:cNvPicPr>
            <a:picLocks noChangeAspect="1" noChangeArrowheads="1"/>
          </p:cNvPicPr>
          <p:nvPr/>
        </p:nvPicPr>
        <p:blipFill>
          <a:blip r:embed="rId6" cstate="print"/>
          <a:srcRect/>
          <a:stretch>
            <a:fillRect/>
          </a:stretch>
        </p:blipFill>
        <p:spPr bwMode="auto">
          <a:xfrm>
            <a:off x="990600" y="3429000"/>
            <a:ext cx="247650" cy="733425"/>
          </a:xfrm>
          <a:prstGeom prst="rect">
            <a:avLst/>
          </a:prstGeom>
          <a:noFill/>
        </p:spPr>
      </p:pic>
      <p:pic>
        <p:nvPicPr>
          <p:cNvPr id="7207" name="Picture 39" descr="1"/>
          <p:cNvPicPr>
            <a:picLocks noChangeAspect="1" noChangeArrowheads="1"/>
          </p:cNvPicPr>
          <p:nvPr/>
        </p:nvPicPr>
        <p:blipFill>
          <a:blip r:embed="rId7" cstate="print"/>
          <a:srcRect/>
          <a:stretch>
            <a:fillRect/>
          </a:stretch>
        </p:blipFill>
        <p:spPr bwMode="auto">
          <a:xfrm>
            <a:off x="5410200" y="3505200"/>
            <a:ext cx="457200" cy="723900"/>
          </a:xfrm>
          <a:prstGeom prst="rect">
            <a:avLst/>
          </a:prstGeom>
          <a:noFill/>
        </p:spPr>
      </p:pic>
      <p:sp>
        <p:nvSpPr>
          <p:cNvPr id="7208" name="Text Box 40"/>
          <p:cNvSpPr txBox="1">
            <a:spLocks noChangeArrowheads="1"/>
          </p:cNvSpPr>
          <p:nvPr/>
        </p:nvSpPr>
        <p:spPr bwMode="auto">
          <a:xfrm>
            <a:off x="838200" y="5334000"/>
            <a:ext cx="34290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undefined</a:t>
            </a:r>
          </a:p>
        </p:txBody>
      </p:sp>
      <p:sp>
        <p:nvSpPr>
          <p:cNvPr id="7209" name="Text Box 41"/>
          <p:cNvSpPr txBox="1">
            <a:spLocks noChangeArrowheads="1"/>
          </p:cNvSpPr>
          <p:nvPr/>
        </p:nvSpPr>
        <p:spPr bwMode="auto">
          <a:xfrm>
            <a:off x="4648200" y="5334000"/>
            <a:ext cx="34290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206"/>
                                        </p:tgtEl>
                                        <p:attrNameLst>
                                          <p:attrName>style.visibility</p:attrName>
                                        </p:attrNameLst>
                                      </p:cBhvr>
                                      <p:to>
                                        <p:strVal val="visible"/>
                                      </p:to>
                                    </p:set>
                                    <p:animEffect transition="in" filter="dissolve">
                                      <p:cBhvr>
                                        <p:cTn id="7" dur="500"/>
                                        <p:tgtEl>
                                          <p:spTgt spid="72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207"/>
                                        </p:tgtEl>
                                        <p:attrNameLst>
                                          <p:attrName>style.visibility</p:attrName>
                                        </p:attrNameLst>
                                      </p:cBhvr>
                                      <p:to>
                                        <p:strVal val="visible"/>
                                      </p:to>
                                    </p:set>
                                    <p:animEffect transition="in" filter="dissolve">
                                      <p:cBhvr>
                                        <p:cTn id="12" dur="500"/>
                                        <p:tgtEl>
                                          <p:spTgt spid="720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08"/>
                                        </p:tgtEl>
                                        <p:attrNameLst>
                                          <p:attrName>style.visibility</p:attrName>
                                        </p:attrNameLst>
                                      </p:cBhvr>
                                      <p:to>
                                        <p:strVal val="visible"/>
                                      </p:to>
                                    </p:set>
                                    <p:animEffect transition="in" filter="dissolve">
                                      <p:cBhvr>
                                        <p:cTn id="17" dur="500"/>
                                        <p:tgtEl>
                                          <p:spTgt spid="720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209"/>
                                        </p:tgtEl>
                                        <p:attrNameLst>
                                          <p:attrName>style.visibility</p:attrName>
                                        </p:attrNameLst>
                                      </p:cBhvr>
                                      <p:to>
                                        <p:strVal val="visible"/>
                                      </p:to>
                                    </p:set>
                                    <p:animEffect transition="in" filter="dissolve">
                                      <p:cBhvr>
                                        <p:cTn id="22" dur="500"/>
                                        <p:tgtEl>
                                          <p:spTgt spid="7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 grpId="0"/>
      <p:bldP spid="720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7" name="Group 9"/>
          <p:cNvGrpSpPr>
            <a:grpSpLocks/>
          </p:cNvGrpSpPr>
          <p:nvPr/>
        </p:nvGrpSpPr>
        <p:grpSpPr bwMode="auto">
          <a:xfrm>
            <a:off x="609600" y="1219200"/>
            <a:ext cx="8458200" cy="1447800"/>
            <a:chOff x="432" y="768"/>
            <a:chExt cx="5328" cy="912"/>
          </a:xfrm>
        </p:grpSpPr>
        <p:sp>
          <p:nvSpPr>
            <p:cNvPr id="48131" name="Text Box 3"/>
            <p:cNvSpPr txBox="1">
              <a:spLocks noChangeArrowheads="1"/>
            </p:cNvSpPr>
            <p:nvPr/>
          </p:nvSpPr>
          <p:spPr bwMode="auto">
            <a:xfrm>
              <a:off x="432" y="768"/>
              <a:ext cx="5328" cy="864"/>
            </a:xfrm>
            <a:prstGeom prst="rect">
              <a:avLst/>
            </a:prstGeom>
            <a:noFill/>
            <a:ln w="9525">
              <a:noFill/>
              <a:miter lim="800000"/>
              <a:headEnd/>
              <a:tailEnd/>
            </a:ln>
            <a:effectLst/>
          </p:spPr>
          <p:txBody>
            <a:bodyPr>
              <a:spAutoFit/>
            </a:bodyPr>
            <a:lstStyle/>
            <a:p>
              <a:pPr>
                <a:lnSpc>
                  <a:spcPct val="175000"/>
                </a:lnSpc>
                <a:spcBef>
                  <a:spcPct val="50000"/>
                </a:spcBef>
              </a:pPr>
              <a:r>
                <a:rPr lang="en-US"/>
                <a:t>If a line has a slope of    , then the slope of a perpendicular line is     .</a:t>
              </a:r>
            </a:p>
          </p:txBody>
        </p:sp>
        <p:pic>
          <p:nvPicPr>
            <p:cNvPr id="48133" name="Picture 5" descr="2"/>
            <p:cNvPicPr>
              <a:picLocks noChangeAspect="1" noChangeArrowheads="1"/>
            </p:cNvPicPr>
            <p:nvPr/>
          </p:nvPicPr>
          <p:blipFill>
            <a:blip r:embed="rId2" cstate="print"/>
            <a:srcRect/>
            <a:stretch>
              <a:fillRect/>
            </a:stretch>
          </p:blipFill>
          <p:spPr bwMode="auto">
            <a:xfrm>
              <a:off x="2736" y="816"/>
              <a:ext cx="146" cy="432"/>
            </a:xfrm>
            <a:prstGeom prst="rect">
              <a:avLst/>
            </a:prstGeom>
            <a:noFill/>
          </p:spPr>
        </p:pic>
        <p:pic>
          <p:nvPicPr>
            <p:cNvPr id="48134" name="Picture 6" descr="2"/>
            <p:cNvPicPr>
              <a:picLocks noChangeAspect="1" noChangeArrowheads="1"/>
            </p:cNvPicPr>
            <p:nvPr/>
          </p:nvPicPr>
          <p:blipFill>
            <a:blip r:embed="rId3" cstate="print"/>
            <a:srcRect/>
            <a:stretch>
              <a:fillRect/>
            </a:stretch>
          </p:blipFill>
          <p:spPr bwMode="auto">
            <a:xfrm>
              <a:off x="2496" y="1262"/>
              <a:ext cx="266" cy="418"/>
            </a:xfrm>
            <a:prstGeom prst="rect">
              <a:avLst/>
            </a:prstGeom>
            <a:noFill/>
          </p:spPr>
        </p:pic>
      </p:grpSp>
      <p:grpSp>
        <p:nvGrpSpPr>
          <p:cNvPr id="48139" name="Group 11"/>
          <p:cNvGrpSpPr>
            <a:grpSpLocks/>
          </p:cNvGrpSpPr>
          <p:nvPr/>
        </p:nvGrpSpPr>
        <p:grpSpPr bwMode="auto">
          <a:xfrm>
            <a:off x="609600" y="2895600"/>
            <a:ext cx="8305800" cy="733425"/>
            <a:chOff x="528" y="1824"/>
            <a:chExt cx="5232" cy="462"/>
          </a:xfrm>
        </p:grpSpPr>
        <p:pic>
          <p:nvPicPr>
            <p:cNvPr id="48135" name="Picture 7" descr="2"/>
            <p:cNvPicPr>
              <a:picLocks noChangeAspect="1" noChangeArrowheads="1"/>
            </p:cNvPicPr>
            <p:nvPr/>
          </p:nvPicPr>
          <p:blipFill>
            <a:blip r:embed="rId2" cstate="print"/>
            <a:srcRect/>
            <a:stretch>
              <a:fillRect/>
            </a:stretch>
          </p:blipFill>
          <p:spPr bwMode="auto">
            <a:xfrm>
              <a:off x="1632" y="1824"/>
              <a:ext cx="156" cy="462"/>
            </a:xfrm>
            <a:prstGeom prst="rect">
              <a:avLst/>
            </a:prstGeom>
            <a:noFill/>
          </p:spPr>
        </p:pic>
        <p:pic>
          <p:nvPicPr>
            <p:cNvPr id="48136" name="Picture 8" descr="2"/>
            <p:cNvPicPr>
              <a:picLocks noChangeAspect="1" noChangeArrowheads="1"/>
            </p:cNvPicPr>
            <p:nvPr/>
          </p:nvPicPr>
          <p:blipFill>
            <a:blip r:embed="rId3" cstate="print"/>
            <a:srcRect/>
            <a:stretch>
              <a:fillRect/>
            </a:stretch>
          </p:blipFill>
          <p:spPr bwMode="auto">
            <a:xfrm>
              <a:off x="2305" y="1824"/>
              <a:ext cx="294" cy="462"/>
            </a:xfrm>
            <a:prstGeom prst="rect">
              <a:avLst/>
            </a:prstGeom>
            <a:noFill/>
          </p:spPr>
        </p:pic>
        <p:sp>
          <p:nvSpPr>
            <p:cNvPr id="48138" name="Text Box 10"/>
            <p:cNvSpPr txBox="1">
              <a:spLocks noChangeArrowheads="1"/>
            </p:cNvSpPr>
            <p:nvPr/>
          </p:nvSpPr>
          <p:spPr bwMode="auto">
            <a:xfrm>
              <a:off x="528" y="1920"/>
              <a:ext cx="5232" cy="288"/>
            </a:xfrm>
            <a:prstGeom prst="rect">
              <a:avLst/>
            </a:prstGeom>
            <a:noFill/>
            <a:ln w="9525">
              <a:noFill/>
              <a:miter lim="800000"/>
              <a:headEnd/>
              <a:tailEnd/>
            </a:ln>
            <a:effectLst/>
          </p:spPr>
          <p:txBody>
            <a:bodyPr>
              <a:spAutoFit/>
            </a:bodyPr>
            <a:lstStyle/>
            <a:p>
              <a:pPr>
                <a:spcBef>
                  <a:spcPct val="50000"/>
                </a:spcBef>
              </a:pPr>
              <a:r>
                <a:rPr lang="en-US"/>
                <a:t>The ratios     and      are called </a:t>
              </a:r>
              <a:r>
                <a:rPr lang="en-US" i="1"/>
                <a:t>opposite reciprocals</a:t>
              </a:r>
              <a:r>
                <a:rPr lang="en-US"/>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8139"/>
                                        </p:tgtEl>
                                        <p:attrNameLst>
                                          <p:attrName>style.visibility</p:attrName>
                                        </p:attrNameLst>
                                      </p:cBhvr>
                                      <p:to>
                                        <p:strVal val="visible"/>
                                      </p:to>
                                    </p:set>
                                    <p:animEffect transition="in" filter="dissolve">
                                      <p:cBhvr>
                                        <p:cTn id="7" dur="500"/>
                                        <p:tgtEl>
                                          <p:spTgt spid="48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62" name="Group 14"/>
          <p:cNvGrpSpPr>
            <a:grpSpLocks/>
          </p:cNvGrpSpPr>
          <p:nvPr/>
        </p:nvGrpSpPr>
        <p:grpSpPr bwMode="auto">
          <a:xfrm>
            <a:off x="609600" y="1600200"/>
            <a:ext cx="7921625" cy="3014663"/>
            <a:chOff x="196" y="720"/>
            <a:chExt cx="4990" cy="1899"/>
          </a:xfrm>
        </p:grpSpPr>
        <p:sp>
          <p:nvSpPr>
            <p:cNvPr id="27654" name="Text Box 6"/>
            <p:cNvSpPr txBox="1">
              <a:spLocks noChangeArrowheads="1"/>
            </p:cNvSpPr>
            <p:nvPr/>
          </p:nvSpPr>
          <p:spPr bwMode="auto">
            <a:xfrm>
              <a:off x="242" y="1014"/>
              <a:ext cx="4944" cy="1605"/>
            </a:xfrm>
            <a:prstGeom prst="rect">
              <a:avLst/>
            </a:prstGeom>
            <a:noFill/>
            <a:ln w="19050">
              <a:solidFill>
                <a:srgbClr val="FF0000"/>
              </a:solidFill>
              <a:miter lim="800000"/>
              <a:headEnd/>
              <a:tailEnd/>
            </a:ln>
            <a:effectLst/>
          </p:spPr>
          <p:txBody>
            <a:bodyPr>
              <a:spAutoFit/>
            </a:bodyPr>
            <a:lstStyle/>
            <a:p>
              <a:r>
                <a:rPr lang="en-US" altLang="en-US" sz="3200"/>
                <a:t>Four given points do not always</a:t>
              </a:r>
            </a:p>
            <a:p>
              <a:r>
                <a:rPr lang="en-US" altLang="en-US" sz="3200"/>
                <a:t>determine two lines.</a:t>
              </a:r>
            </a:p>
            <a:p>
              <a:endParaRPr lang="en-US" altLang="en-US" sz="3200"/>
            </a:p>
            <a:p>
              <a:r>
                <a:rPr lang="en-US" altLang="en-US" sz="3200"/>
                <a:t>Graph the lines to make sure the points are not collinear.</a:t>
              </a:r>
            </a:p>
          </p:txBody>
        </p:sp>
        <p:sp>
          <p:nvSpPr>
            <p:cNvPr id="27655" name="Text Box 7"/>
            <p:cNvSpPr txBox="1">
              <a:spLocks noChangeArrowheads="1"/>
            </p:cNvSpPr>
            <p:nvPr/>
          </p:nvSpPr>
          <p:spPr bwMode="auto">
            <a:xfrm>
              <a:off x="196" y="720"/>
              <a:ext cx="1019" cy="288"/>
            </a:xfrm>
            <a:prstGeom prst="rect">
              <a:avLst/>
            </a:prstGeom>
            <a:solidFill>
              <a:srgbClr val="FF0000"/>
            </a:solidFill>
            <a:ln w="19050">
              <a:noFill/>
              <a:miter lim="800000"/>
              <a:headEnd/>
              <a:tailEnd/>
            </a:ln>
            <a:effectLst/>
          </p:spPr>
          <p:txBody>
            <a:bodyPr wrap="none" anchor="ctr">
              <a:spAutoFit/>
            </a:bodyPr>
            <a:lstStyle/>
            <a:p>
              <a:pPr algn="ctr" eaLnBrk="0" hangingPunct="0">
                <a:spcBef>
                  <a:spcPct val="50000"/>
                </a:spcBef>
              </a:pPr>
              <a:r>
                <a:rPr lang="en-US" altLang="en-US" b="1">
                  <a:solidFill>
                    <a:srgbClr val="FFFF00"/>
                  </a:solidFill>
                </a:rPr>
                <a:t>Caution!</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0" y="762000"/>
            <a:ext cx="9144000" cy="822325"/>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3A: Determining Whether Lines Are Parallel, Perpendicular, or Neither</a:t>
            </a:r>
          </a:p>
        </p:txBody>
      </p:sp>
      <p:sp>
        <p:nvSpPr>
          <p:cNvPr id="31751" name="Text Box 7"/>
          <p:cNvSpPr txBox="1">
            <a:spLocks noChangeArrowheads="1"/>
          </p:cNvSpPr>
          <p:nvPr/>
        </p:nvSpPr>
        <p:spPr bwMode="auto">
          <a:xfrm>
            <a:off x="381000" y="1600200"/>
            <a:ext cx="8763000" cy="1187450"/>
          </a:xfrm>
          <a:prstGeom prst="rect">
            <a:avLst/>
          </a:prstGeom>
          <a:noFill/>
          <a:ln w="9525">
            <a:noFill/>
            <a:miter lim="800000"/>
            <a:headEnd/>
            <a:tailEnd/>
          </a:ln>
          <a:effectLst/>
        </p:spPr>
        <p:txBody>
          <a:bodyPr>
            <a:spAutoFit/>
          </a:bodyPr>
          <a:lstStyle/>
          <a:p>
            <a:r>
              <a:rPr lang="en-US" altLang="en-US" b="1"/>
              <a:t>Graph each pair of lines. Use their slopes to determine whether they are parallel, perpendicular, or neither.</a:t>
            </a:r>
          </a:p>
        </p:txBody>
      </p:sp>
      <p:grpSp>
        <p:nvGrpSpPr>
          <p:cNvPr id="31785" name="Group 41"/>
          <p:cNvGrpSpPr>
            <a:grpSpLocks/>
          </p:cNvGrpSpPr>
          <p:nvPr/>
        </p:nvGrpSpPr>
        <p:grpSpPr bwMode="auto">
          <a:xfrm>
            <a:off x="381000" y="2774950"/>
            <a:ext cx="4038600" cy="1187450"/>
            <a:chOff x="288" y="1968"/>
            <a:chExt cx="2544" cy="748"/>
          </a:xfrm>
        </p:grpSpPr>
        <p:sp>
          <p:nvSpPr>
            <p:cNvPr id="31782" name="Text Box 38"/>
            <p:cNvSpPr txBox="1">
              <a:spLocks noChangeArrowheads="1"/>
            </p:cNvSpPr>
            <p:nvPr/>
          </p:nvSpPr>
          <p:spPr bwMode="auto">
            <a:xfrm>
              <a:off x="288" y="1968"/>
              <a:ext cx="2544" cy="748"/>
            </a:xfrm>
            <a:prstGeom prst="rect">
              <a:avLst/>
            </a:prstGeom>
            <a:noFill/>
            <a:ln w="9525">
              <a:noFill/>
              <a:miter lim="800000"/>
              <a:headEnd/>
              <a:tailEnd/>
            </a:ln>
            <a:effectLst/>
          </p:spPr>
          <p:txBody>
            <a:bodyPr>
              <a:spAutoFit/>
            </a:bodyPr>
            <a:lstStyle/>
            <a:p>
              <a:pPr>
                <a:spcBef>
                  <a:spcPct val="50000"/>
                </a:spcBef>
              </a:pPr>
              <a:r>
                <a:rPr lang="en-US" b="1" i="1"/>
                <a:t>UV</a:t>
              </a:r>
              <a:r>
                <a:rPr lang="en-US" b="1"/>
                <a:t> and </a:t>
              </a:r>
              <a:r>
                <a:rPr lang="en-US" b="1" i="1"/>
                <a:t>XY </a:t>
              </a:r>
              <a:r>
                <a:rPr lang="en-US" b="1"/>
                <a:t>for </a:t>
              </a:r>
              <a:r>
                <a:rPr lang="en-US" b="1" i="1"/>
                <a:t>U</a:t>
              </a:r>
              <a:r>
                <a:rPr lang="en-US" b="1"/>
                <a:t>(0, 2), </a:t>
              </a:r>
              <a:r>
                <a:rPr lang="en-US" b="1" i="1"/>
                <a:t>V</a:t>
              </a:r>
              <a:r>
                <a:rPr lang="en-US" b="1"/>
                <a:t>(–1, –1), </a:t>
              </a:r>
              <a:r>
                <a:rPr lang="en-US" b="1" i="1"/>
                <a:t>X</a:t>
              </a:r>
              <a:r>
                <a:rPr lang="en-US" b="1"/>
                <a:t>(3, 1), and </a:t>
              </a:r>
              <a:r>
                <a:rPr lang="en-US" b="1" i="1"/>
                <a:t>Y</a:t>
              </a:r>
              <a:r>
                <a:rPr lang="en-US" b="1"/>
                <a:t>(–3, 3) </a:t>
              </a:r>
            </a:p>
          </p:txBody>
        </p:sp>
        <p:sp>
          <p:nvSpPr>
            <p:cNvPr id="31783" name="Line 39"/>
            <p:cNvSpPr>
              <a:spLocks noChangeShapeType="1"/>
            </p:cNvSpPr>
            <p:nvPr/>
          </p:nvSpPr>
          <p:spPr bwMode="auto">
            <a:xfrm>
              <a:off x="329" y="2016"/>
              <a:ext cx="384"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1784" name="Line 40"/>
            <p:cNvSpPr>
              <a:spLocks noChangeShapeType="1"/>
            </p:cNvSpPr>
            <p:nvPr/>
          </p:nvSpPr>
          <p:spPr bwMode="auto">
            <a:xfrm>
              <a:off x="1152" y="2016"/>
              <a:ext cx="384" cy="0"/>
            </a:xfrm>
            <a:prstGeom prst="line">
              <a:avLst/>
            </a:prstGeom>
            <a:noFill/>
            <a:ln w="28575">
              <a:solidFill>
                <a:schemeClr val="tx1"/>
              </a:solidFill>
              <a:round/>
              <a:headEnd type="triangle" w="med" len="med"/>
              <a:tailEnd type="triangle" w="med" len="med"/>
            </a:ln>
            <a:effectLst/>
          </p:spPr>
          <p:txBody>
            <a:bodyPr/>
            <a:lstStyle/>
            <a:p>
              <a:endParaRPr lang="en-US"/>
            </a:p>
          </p:txBody>
        </p:sp>
      </p:grpSp>
      <p:pic>
        <p:nvPicPr>
          <p:cNvPr id="31786" name="Picture 42" descr="1"/>
          <p:cNvPicPr>
            <a:picLocks noChangeAspect="1" noChangeArrowheads="1"/>
          </p:cNvPicPr>
          <p:nvPr/>
        </p:nvPicPr>
        <p:blipFill>
          <a:blip r:embed="rId2" cstate="print"/>
          <a:srcRect/>
          <a:stretch>
            <a:fillRect/>
          </a:stretch>
        </p:blipFill>
        <p:spPr bwMode="auto">
          <a:xfrm>
            <a:off x="495300" y="4010025"/>
            <a:ext cx="3971925" cy="733425"/>
          </a:xfrm>
          <a:prstGeom prst="rect">
            <a:avLst/>
          </a:prstGeom>
          <a:noFill/>
        </p:spPr>
      </p:pic>
      <p:pic>
        <p:nvPicPr>
          <p:cNvPr id="31787" name="Picture 43" descr="1"/>
          <p:cNvPicPr>
            <a:picLocks noChangeAspect="1" noChangeArrowheads="1"/>
          </p:cNvPicPr>
          <p:nvPr/>
        </p:nvPicPr>
        <p:blipFill>
          <a:blip r:embed="rId3" cstate="print"/>
          <a:srcRect/>
          <a:stretch>
            <a:fillRect/>
          </a:stretch>
        </p:blipFill>
        <p:spPr bwMode="auto">
          <a:xfrm>
            <a:off x="457200" y="4800600"/>
            <a:ext cx="4305300" cy="733425"/>
          </a:xfrm>
          <a:prstGeom prst="rect">
            <a:avLst/>
          </a:prstGeom>
          <a:noFill/>
        </p:spPr>
      </p:pic>
      <p:pic>
        <p:nvPicPr>
          <p:cNvPr id="31788" name="Picture 44"/>
          <p:cNvPicPr>
            <a:picLocks noChangeAspect="1" noChangeArrowheads="1"/>
          </p:cNvPicPr>
          <p:nvPr/>
        </p:nvPicPr>
        <p:blipFill>
          <a:blip r:embed="rId4" cstate="print"/>
          <a:srcRect/>
          <a:stretch>
            <a:fillRect/>
          </a:stretch>
        </p:blipFill>
        <p:spPr bwMode="auto">
          <a:xfrm>
            <a:off x="6019800" y="2514600"/>
            <a:ext cx="2771775" cy="2828925"/>
          </a:xfrm>
          <a:prstGeom prst="rect">
            <a:avLst/>
          </a:prstGeom>
          <a:noFill/>
          <a:ln w="9525">
            <a:noFill/>
            <a:miter lim="800000"/>
            <a:headEnd/>
            <a:tailEnd/>
          </a:ln>
          <a:effectLst/>
        </p:spPr>
      </p:pic>
      <p:sp>
        <p:nvSpPr>
          <p:cNvPr id="31789" name="Text Box 45"/>
          <p:cNvSpPr txBox="1">
            <a:spLocks noChangeArrowheads="1"/>
          </p:cNvSpPr>
          <p:nvPr/>
        </p:nvSpPr>
        <p:spPr bwMode="auto">
          <a:xfrm>
            <a:off x="381000" y="5638800"/>
            <a:ext cx="8305800" cy="822325"/>
          </a:xfrm>
          <a:prstGeom prst="rect">
            <a:avLst/>
          </a:prstGeom>
          <a:noFill/>
          <a:ln w="9525">
            <a:noFill/>
            <a:miter lim="800000"/>
            <a:headEnd/>
            <a:tailEnd/>
          </a:ln>
          <a:effectLst/>
        </p:spPr>
        <p:txBody>
          <a:bodyPr>
            <a:spAutoFit/>
          </a:bodyPr>
          <a:lstStyle/>
          <a:p>
            <a:pPr>
              <a:spcBef>
                <a:spcPct val="50000"/>
              </a:spcBef>
            </a:pPr>
            <a:r>
              <a:rPr lang="en-US"/>
              <a:t>The products of the slopes is –1, so the lines are perpendicular.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1788"/>
                                        </p:tgtEl>
                                        <p:attrNameLst>
                                          <p:attrName>style.visibility</p:attrName>
                                        </p:attrNameLst>
                                      </p:cBhvr>
                                      <p:to>
                                        <p:strVal val="visible"/>
                                      </p:to>
                                    </p:set>
                                    <p:animEffect transition="in" filter="box(in)">
                                      <p:cBhvr>
                                        <p:cTn id="7" dur="500"/>
                                        <p:tgtEl>
                                          <p:spTgt spid="3178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1786"/>
                                        </p:tgtEl>
                                        <p:attrNameLst>
                                          <p:attrName>style.visibility</p:attrName>
                                        </p:attrNameLst>
                                      </p:cBhvr>
                                      <p:to>
                                        <p:strVal val="visible"/>
                                      </p:to>
                                    </p:set>
                                    <p:animEffect transition="in" filter="box(in)">
                                      <p:cBhvr>
                                        <p:cTn id="12" dur="500"/>
                                        <p:tgtEl>
                                          <p:spTgt spid="3178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1787"/>
                                        </p:tgtEl>
                                        <p:attrNameLst>
                                          <p:attrName>style.visibility</p:attrName>
                                        </p:attrNameLst>
                                      </p:cBhvr>
                                      <p:to>
                                        <p:strVal val="visible"/>
                                      </p:to>
                                    </p:set>
                                    <p:animEffect transition="in" filter="box(in)">
                                      <p:cBhvr>
                                        <p:cTn id="17" dur="500"/>
                                        <p:tgtEl>
                                          <p:spTgt spid="3178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1789"/>
                                        </p:tgtEl>
                                        <p:attrNameLst>
                                          <p:attrName>style.visibility</p:attrName>
                                        </p:attrNameLst>
                                      </p:cBhvr>
                                      <p:to>
                                        <p:strVal val="visible"/>
                                      </p:to>
                                    </p:set>
                                    <p:animEffect transition="in" filter="box(in)">
                                      <p:cBhvr>
                                        <p:cTn id="22" dur="500"/>
                                        <p:tgtEl>
                                          <p:spTgt spid="31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0" y="962025"/>
            <a:ext cx="9144000" cy="822325"/>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3B: Determining Whether Lines Are Parallel, Perpendicular, or Neither</a:t>
            </a:r>
          </a:p>
        </p:txBody>
      </p:sp>
      <p:sp>
        <p:nvSpPr>
          <p:cNvPr id="34819" name="Text Box 3"/>
          <p:cNvSpPr txBox="1">
            <a:spLocks noChangeArrowheads="1"/>
          </p:cNvSpPr>
          <p:nvPr/>
        </p:nvSpPr>
        <p:spPr bwMode="auto">
          <a:xfrm>
            <a:off x="381000" y="1752600"/>
            <a:ext cx="8237538" cy="1187450"/>
          </a:xfrm>
          <a:prstGeom prst="rect">
            <a:avLst/>
          </a:prstGeom>
          <a:noFill/>
          <a:ln w="9525">
            <a:noFill/>
            <a:miter lim="800000"/>
            <a:headEnd/>
            <a:tailEnd/>
          </a:ln>
          <a:effectLst/>
        </p:spPr>
        <p:txBody>
          <a:bodyPr>
            <a:spAutoFit/>
          </a:bodyPr>
          <a:lstStyle/>
          <a:p>
            <a:r>
              <a:rPr lang="en-US" altLang="en-US" b="1"/>
              <a:t>Graph each pair of lines. Use their slopes to determine whether they are parallel, perpendicular, or neither.</a:t>
            </a:r>
          </a:p>
        </p:txBody>
      </p:sp>
      <p:grpSp>
        <p:nvGrpSpPr>
          <p:cNvPr id="34861" name="Group 45"/>
          <p:cNvGrpSpPr>
            <a:grpSpLocks/>
          </p:cNvGrpSpPr>
          <p:nvPr/>
        </p:nvGrpSpPr>
        <p:grpSpPr bwMode="auto">
          <a:xfrm>
            <a:off x="381000" y="2971800"/>
            <a:ext cx="5715000" cy="822325"/>
            <a:chOff x="240" y="1872"/>
            <a:chExt cx="3600" cy="518"/>
          </a:xfrm>
        </p:grpSpPr>
        <p:sp>
          <p:nvSpPr>
            <p:cNvPr id="34852" name="Text Box 36"/>
            <p:cNvSpPr txBox="1">
              <a:spLocks noChangeArrowheads="1"/>
            </p:cNvSpPr>
            <p:nvPr/>
          </p:nvSpPr>
          <p:spPr bwMode="auto">
            <a:xfrm>
              <a:off x="240" y="1872"/>
              <a:ext cx="3600" cy="518"/>
            </a:xfrm>
            <a:prstGeom prst="rect">
              <a:avLst/>
            </a:prstGeom>
            <a:noFill/>
            <a:ln w="9525">
              <a:noFill/>
              <a:miter lim="800000"/>
              <a:headEnd/>
              <a:tailEnd/>
            </a:ln>
            <a:effectLst/>
          </p:spPr>
          <p:txBody>
            <a:bodyPr>
              <a:spAutoFit/>
            </a:bodyPr>
            <a:lstStyle/>
            <a:p>
              <a:r>
                <a:rPr lang="en-US" b="1" i="1"/>
                <a:t>GH</a:t>
              </a:r>
              <a:r>
                <a:rPr lang="en-US" b="1"/>
                <a:t> and </a:t>
              </a:r>
              <a:r>
                <a:rPr lang="en-US" b="1" i="1"/>
                <a:t>IJ </a:t>
              </a:r>
              <a:r>
                <a:rPr lang="en-US" b="1"/>
                <a:t>for </a:t>
              </a:r>
              <a:r>
                <a:rPr lang="en-US" b="1" i="1"/>
                <a:t>G</a:t>
              </a:r>
              <a:r>
                <a:rPr lang="en-US" b="1"/>
                <a:t>(–3, –2), </a:t>
              </a:r>
            </a:p>
            <a:p>
              <a:r>
                <a:rPr lang="en-US" b="1" i="1"/>
                <a:t>H</a:t>
              </a:r>
              <a:r>
                <a:rPr lang="en-US" b="1"/>
                <a:t>(1, 2), </a:t>
              </a:r>
              <a:r>
                <a:rPr lang="en-US" b="1" i="1"/>
                <a:t>I</a:t>
              </a:r>
              <a:r>
                <a:rPr lang="en-US" b="1"/>
                <a:t>(–2, 4), and </a:t>
              </a:r>
              <a:r>
                <a:rPr lang="en-US" b="1" i="1"/>
                <a:t>J</a:t>
              </a:r>
              <a:r>
                <a:rPr lang="en-US" b="1"/>
                <a:t>(2, –4)</a:t>
              </a:r>
            </a:p>
          </p:txBody>
        </p:sp>
        <p:sp>
          <p:nvSpPr>
            <p:cNvPr id="34853" name="Line 37"/>
            <p:cNvSpPr>
              <a:spLocks noChangeShapeType="1"/>
            </p:cNvSpPr>
            <p:nvPr/>
          </p:nvSpPr>
          <p:spPr bwMode="auto">
            <a:xfrm>
              <a:off x="286" y="1919"/>
              <a:ext cx="386"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4854" name="Line 38"/>
            <p:cNvSpPr>
              <a:spLocks noChangeShapeType="1"/>
            </p:cNvSpPr>
            <p:nvPr/>
          </p:nvSpPr>
          <p:spPr bwMode="auto">
            <a:xfrm>
              <a:off x="1127" y="1919"/>
              <a:ext cx="306" cy="0"/>
            </a:xfrm>
            <a:prstGeom prst="line">
              <a:avLst/>
            </a:prstGeom>
            <a:noFill/>
            <a:ln w="28575">
              <a:solidFill>
                <a:schemeClr val="tx1"/>
              </a:solidFill>
              <a:round/>
              <a:headEnd type="triangle" w="med" len="med"/>
              <a:tailEnd type="triangle" w="med" len="med"/>
            </a:ln>
            <a:effectLst/>
          </p:spPr>
          <p:txBody>
            <a:bodyPr/>
            <a:lstStyle/>
            <a:p>
              <a:endParaRPr lang="en-US"/>
            </a:p>
          </p:txBody>
        </p:sp>
      </p:grpSp>
      <p:pic>
        <p:nvPicPr>
          <p:cNvPr id="34857" name="Picture 41" descr="1"/>
          <p:cNvPicPr>
            <a:picLocks noChangeAspect="1" noChangeArrowheads="1"/>
          </p:cNvPicPr>
          <p:nvPr/>
        </p:nvPicPr>
        <p:blipFill>
          <a:blip r:embed="rId2" cstate="print"/>
          <a:srcRect/>
          <a:stretch>
            <a:fillRect/>
          </a:stretch>
        </p:blipFill>
        <p:spPr bwMode="auto">
          <a:xfrm>
            <a:off x="457200" y="3810000"/>
            <a:ext cx="4019550" cy="895350"/>
          </a:xfrm>
          <a:prstGeom prst="rect">
            <a:avLst/>
          </a:prstGeom>
          <a:noFill/>
        </p:spPr>
      </p:pic>
      <p:pic>
        <p:nvPicPr>
          <p:cNvPr id="34858" name="Picture 42" descr="1"/>
          <p:cNvPicPr>
            <a:picLocks noChangeAspect="1" noChangeArrowheads="1"/>
          </p:cNvPicPr>
          <p:nvPr/>
        </p:nvPicPr>
        <p:blipFill>
          <a:blip r:embed="rId3" cstate="print"/>
          <a:srcRect/>
          <a:stretch>
            <a:fillRect/>
          </a:stretch>
        </p:blipFill>
        <p:spPr bwMode="auto">
          <a:xfrm>
            <a:off x="457200" y="4648200"/>
            <a:ext cx="4210050" cy="838200"/>
          </a:xfrm>
          <a:prstGeom prst="rect">
            <a:avLst/>
          </a:prstGeom>
          <a:noFill/>
        </p:spPr>
      </p:pic>
      <p:sp>
        <p:nvSpPr>
          <p:cNvPr id="34859" name="Text Box 43"/>
          <p:cNvSpPr txBox="1">
            <a:spLocks noChangeArrowheads="1"/>
          </p:cNvSpPr>
          <p:nvPr/>
        </p:nvSpPr>
        <p:spPr bwMode="auto">
          <a:xfrm>
            <a:off x="381000" y="5387975"/>
            <a:ext cx="8305800" cy="1187450"/>
          </a:xfrm>
          <a:prstGeom prst="rect">
            <a:avLst/>
          </a:prstGeom>
          <a:noFill/>
          <a:ln w="9525">
            <a:noFill/>
            <a:miter lim="800000"/>
            <a:headEnd/>
            <a:tailEnd/>
          </a:ln>
          <a:effectLst/>
        </p:spPr>
        <p:txBody>
          <a:bodyPr>
            <a:spAutoFit/>
          </a:bodyPr>
          <a:lstStyle/>
          <a:p>
            <a:pPr>
              <a:spcBef>
                <a:spcPct val="50000"/>
              </a:spcBef>
            </a:pPr>
            <a:r>
              <a:rPr lang="en-US"/>
              <a:t>The slopes are not the same, so the lines are not parallel. The product of the slopes is not –1, so the lines are not perpendicular.</a:t>
            </a:r>
          </a:p>
        </p:txBody>
      </p:sp>
      <p:pic>
        <p:nvPicPr>
          <p:cNvPr id="34860" name="Picture 44"/>
          <p:cNvPicPr>
            <a:picLocks noChangeAspect="1" noChangeArrowheads="1"/>
          </p:cNvPicPr>
          <p:nvPr/>
        </p:nvPicPr>
        <p:blipFill>
          <a:blip r:embed="rId4" cstate="print"/>
          <a:srcRect/>
          <a:stretch>
            <a:fillRect/>
          </a:stretch>
        </p:blipFill>
        <p:spPr bwMode="auto">
          <a:xfrm>
            <a:off x="5562600" y="2667000"/>
            <a:ext cx="2847975" cy="283845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4857"/>
                                        </p:tgtEl>
                                        <p:attrNameLst>
                                          <p:attrName>style.visibility</p:attrName>
                                        </p:attrNameLst>
                                      </p:cBhvr>
                                      <p:to>
                                        <p:strVal val="visible"/>
                                      </p:to>
                                    </p:set>
                                    <p:animEffect transition="in" filter="box(in)">
                                      <p:cBhvr>
                                        <p:cTn id="7" dur="500"/>
                                        <p:tgtEl>
                                          <p:spTgt spid="3485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4858"/>
                                        </p:tgtEl>
                                        <p:attrNameLst>
                                          <p:attrName>style.visibility</p:attrName>
                                        </p:attrNameLst>
                                      </p:cBhvr>
                                      <p:to>
                                        <p:strVal val="visible"/>
                                      </p:to>
                                    </p:set>
                                    <p:animEffect transition="in" filter="box(in)">
                                      <p:cBhvr>
                                        <p:cTn id="12" dur="500"/>
                                        <p:tgtEl>
                                          <p:spTgt spid="3485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4859"/>
                                        </p:tgtEl>
                                        <p:attrNameLst>
                                          <p:attrName>style.visibility</p:attrName>
                                        </p:attrNameLst>
                                      </p:cBhvr>
                                      <p:to>
                                        <p:strVal val="visible"/>
                                      </p:to>
                                    </p:set>
                                    <p:animEffect transition="in" filter="box(in)">
                                      <p:cBhvr>
                                        <p:cTn id="17" dur="500"/>
                                        <p:tgtEl>
                                          <p:spTgt spid="34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5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0" y="962025"/>
            <a:ext cx="9144000" cy="822325"/>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3C: Determining Whether Lines Are Parallel, Perpendicular, or Neither</a:t>
            </a:r>
          </a:p>
        </p:txBody>
      </p:sp>
      <p:sp>
        <p:nvSpPr>
          <p:cNvPr id="35843" name="Text Box 3"/>
          <p:cNvSpPr txBox="1">
            <a:spLocks noChangeArrowheads="1"/>
          </p:cNvSpPr>
          <p:nvPr/>
        </p:nvSpPr>
        <p:spPr bwMode="auto">
          <a:xfrm>
            <a:off x="381000" y="1905000"/>
            <a:ext cx="8237538" cy="1187450"/>
          </a:xfrm>
          <a:prstGeom prst="rect">
            <a:avLst/>
          </a:prstGeom>
          <a:noFill/>
          <a:ln w="9525">
            <a:noFill/>
            <a:miter lim="800000"/>
            <a:headEnd/>
            <a:tailEnd/>
          </a:ln>
          <a:effectLst/>
        </p:spPr>
        <p:txBody>
          <a:bodyPr>
            <a:spAutoFit/>
          </a:bodyPr>
          <a:lstStyle/>
          <a:p>
            <a:r>
              <a:rPr lang="en-US" altLang="en-US" b="1"/>
              <a:t>Graph each pair of lines. Use their slopes to determine whether they are parallel, perpendicular, or neither.</a:t>
            </a:r>
          </a:p>
        </p:txBody>
      </p:sp>
      <p:pic>
        <p:nvPicPr>
          <p:cNvPr id="35871" name="Picture 31"/>
          <p:cNvPicPr>
            <a:picLocks noChangeAspect="1" noChangeArrowheads="1"/>
          </p:cNvPicPr>
          <p:nvPr/>
        </p:nvPicPr>
        <p:blipFill>
          <a:blip r:embed="rId2" cstate="print"/>
          <a:srcRect/>
          <a:stretch>
            <a:fillRect/>
          </a:stretch>
        </p:blipFill>
        <p:spPr bwMode="auto">
          <a:xfrm>
            <a:off x="6019800" y="2819400"/>
            <a:ext cx="2857500" cy="2762250"/>
          </a:xfrm>
          <a:prstGeom prst="rect">
            <a:avLst/>
          </a:prstGeom>
          <a:noFill/>
          <a:ln w="9525">
            <a:noFill/>
            <a:miter lim="800000"/>
            <a:headEnd/>
            <a:tailEnd/>
          </a:ln>
          <a:effectLst/>
        </p:spPr>
      </p:pic>
      <p:grpSp>
        <p:nvGrpSpPr>
          <p:cNvPr id="35876" name="Group 36"/>
          <p:cNvGrpSpPr>
            <a:grpSpLocks/>
          </p:cNvGrpSpPr>
          <p:nvPr/>
        </p:nvGrpSpPr>
        <p:grpSpPr bwMode="auto">
          <a:xfrm>
            <a:off x="381000" y="3140075"/>
            <a:ext cx="5181600" cy="822325"/>
            <a:chOff x="240" y="1978"/>
            <a:chExt cx="3264" cy="518"/>
          </a:xfrm>
        </p:grpSpPr>
        <p:sp>
          <p:nvSpPr>
            <p:cNvPr id="35873" name="Text Box 33"/>
            <p:cNvSpPr txBox="1">
              <a:spLocks noChangeArrowheads="1"/>
            </p:cNvSpPr>
            <p:nvPr/>
          </p:nvSpPr>
          <p:spPr bwMode="auto">
            <a:xfrm>
              <a:off x="240" y="1978"/>
              <a:ext cx="3264" cy="518"/>
            </a:xfrm>
            <a:prstGeom prst="rect">
              <a:avLst/>
            </a:prstGeom>
            <a:noFill/>
            <a:ln w="9525">
              <a:noFill/>
              <a:miter lim="800000"/>
              <a:headEnd/>
              <a:tailEnd/>
            </a:ln>
            <a:effectLst/>
          </p:spPr>
          <p:txBody>
            <a:bodyPr>
              <a:spAutoFit/>
            </a:bodyPr>
            <a:lstStyle/>
            <a:p>
              <a:pPr>
                <a:spcBef>
                  <a:spcPct val="50000"/>
                </a:spcBef>
              </a:pPr>
              <a:r>
                <a:rPr lang="en-US" b="1" i="1"/>
                <a:t>CD</a:t>
              </a:r>
              <a:r>
                <a:rPr lang="en-US" b="1"/>
                <a:t> and </a:t>
              </a:r>
              <a:r>
                <a:rPr lang="en-US" b="1" i="1"/>
                <a:t>EF </a:t>
              </a:r>
              <a:r>
                <a:rPr lang="en-US" b="1"/>
                <a:t>for </a:t>
              </a:r>
              <a:r>
                <a:rPr lang="en-US" b="1" i="1"/>
                <a:t>C</a:t>
              </a:r>
              <a:r>
                <a:rPr lang="en-US" b="1"/>
                <a:t>(–1, –3), </a:t>
              </a:r>
              <a:r>
                <a:rPr lang="en-US" b="1" i="1"/>
                <a:t>D</a:t>
              </a:r>
              <a:r>
                <a:rPr lang="en-US" b="1"/>
                <a:t>(1, 1), </a:t>
              </a:r>
              <a:r>
                <a:rPr lang="en-US" b="1" i="1"/>
                <a:t>E</a:t>
              </a:r>
              <a:r>
                <a:rPr lang="en-US" b="1"/>
                <a:t>(–1, 1), and </a:t>
              </a:r>
              <a:r>
                <a:rPr lang="en-US" b="1" i="1"/>
                <a:t>F</a:t>
              </a:r>
              <a:r>
                <a:rPr lang="en-US" b="1"/>
                <a:t>(0, 3)</a:t>
              </a:r>
            </a:p>
          </p:txBody>
        </p:sp>
        <p:sp>
          <p:nvSpPr>
            <p:cNvPr id="35874" name="Line 34"/>
            <p:cNvSpPr>
              <a:spLocks noChangeShapeType="1"/>
            </p:cNvSpPr>
            <p:nvPr/>
          </p:nvSpPr>
          <p:spPr bwMode="auto">
            <a:xfrm>
              <a:off x="283" y="2025"/>
              <a:ext cx="341"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5875" name="Line 35"/>
            <p:cNvSpPr>
              <a:spLocks noChangeShapeType="1"/>
            </p:cNvSpPr>
            <p:nvPr/>
          </p:nvSpPr>
          <p:spPr bwMode="auto">
            <a:xfrm>
              <a:off x="1139" y="2025"/>
              <a:ext cx="287" cy="0"/>
            </a:xfrm>
            <a:prstGeom prst="line">
              <a:avLst/>
            </a:prstGeom>
            <a:noFill/>
            <a:ln w="28575">
              <a:solidFill>
                <a:schemeClr val="tx1"/>
              </a:solidFill>
              <a:round/>
              <a:headEnd type="triangle" w="med" len="med"/>
              <a:tailEnd type="triangle" w="med" len="med"/>
            </a:ln>
            <a:effectLst/>
          </p:spPr>
          <p:txBody>
            <a:bodyPr/>
            <a:lstStyle/>
            <a:p>
              <a:endParaRPr lang="en-US"/>
            </a:p>
          </p:txBody>
        </p:sp>
      </p:grpSp>
      <p:pic>
        <p:nvPicPr>
          <p:cNvPr id="35877" name="Picture 37" descr="1"/>
          <p:cNvPicPr>
            <a:picLocks noChangeAspect="1" noChangeArrowheads="1"/>
          </p:cNvPicPr>
          <p:nvPr/>
        </p:nvPicPr>
        <p:blipFill>
          <a:blip r:embed="rId3" cstate="print"/>
          <a:srcRect/>
          <a:stretch>
            <a:fillRect/>
          </a:stretch>
        </p:blipFill>
        <p:spPr bwMode="auto">
          <a:xfrm>
            <a:off x="457200" y="4114800"/>
            <a:ext cx="4000500" cy="895350"/>
          </a:xfrm>
          <a:prstGeom prst="rect">
            <a:avLst/>
          </a:prstGeom>
          <a:noFill/>
        </p:spPr>
      </p:pic>
      <p:pic>
        <p:nvPicPr>
          <p:cNvPr id="35878" name="Picture 38" descr="1"/>
          <p:cNvPicPr>
            <a:picLocks noChangeAspect="1" noChangeArrowheads="1"/>
          </p:cNvPicPr>
          <p:nvPr/>
        </p:nvPicPr>
        <p:blipFill>
          <a:blip r:embed="rId4" cstate="print"/>
          <a:srcRect/>
          <a:stretch>
            <a:fillRect/>
          </a:stretch>
        </p:blipFill>
        <p:spPr bwMode="auto">
          <a:xfrm>
            <a:off x="457200" y="5105400"/>
            <a:ext cx="4000500" cy="838200"/>
          </a:xfrm>
          <a:prstGeom prst="rect">
            <a:avLst/>
          </a:prstGeom>
          <a:noFill/>
        </p:spPr>
      </p:pic>
      <p:sp>
        <p:nvSpPr>
          <p:cNvPr id="35879" name="Text Box 39"/>
          <p:cNvSpPr txBox="1">
            <a:spLocks noChangeArrowheads="1"/>
          </p:cNvSpPr>
          <p:nvPr/>
        </p:nvSpPr>
        <p:spPr bwMode="auto">
          <a:xfrm>
            <a:off x="381000" y="5943600"/>
            <a:ext cx="8305800" cy="457200"/>
          </a:xfrm>
          <a:prstGeom prst="rect">
            <a:avLst/>
          </a:prstGeom>
          <a:noFill/>
          <a:ln w="9525">
            <a:noFill/>
            <a:miter lim="800000"/>
            <a:headEnd/>
            <a:tailEnd/>
          </a:ln>
          <a:effectLst/>
        </p:spPr>
        <p:txBody>
          <a:bodyPr>
            <a:spAutoFit/>
          </a:bodyPr>
          <a:lstStyle/>
          <a:p>
            <a:pPr>
              <a:spcBef>
                <a:spcPct val="50000"/>
              </a:spcBef>
            </a:pPr>
            <a:r>
              <a:rPr lang="en-US"/>
              <a:t>The lines have the same slope, so they are parallel.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5877"/>
                                        </p:tgtEl>
                                        <p:attrNameLst>
                                          <p:attrName>style.visibility</p:attrName>
                                        </p:attrNameLst>
                                      </p:cBhvr>
                                      <p:to>
                                        <p:strVal val="visible"/>
                                      </p:to>
                                    </p:set>
                                    <p:animEffect transition="in" filter="box(in)">
                                      <p:cBhvr>
                                        <p:cTn id="7" dur="500"/>
                                        <p:tgtEl>
                                          <p:spTgt spid="3587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5878"/>
                                        </p:tgtEl>
                                        <p:attrNameLst>
                                          <p:attrName>style.visibility</p:attrName>
                                        </p:attrNameLst>
                                      </p:cBhvr>
                                      <p:to>
                                        <p:strVal val="visible"/>
                                      </p:to>
                                    </p:set>
                                    <p:animEffect transition="in" filter="box(in)">
                                      <p:cBhvr>
                                        <p:cTn id="12" dur="500"/>
                                        <p:tgtEl>
                                          <p:spTgt spid="3587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5879"/>
                                        </p:tgtEl>
                                        <p:attrNameLst>
                                          <p:attrName>style.visibility</p:attrName>
                                        </p:attrNameLst>
                                      </p:cBhvr>
                                      <p:to>
                                        <p:strVal val="visible"/>
                                      </p:to>
                                    </p:set>
                                    <p:animEffect transition="in" filter="box(in)">
                                      <p:cBhvr>
                                        <p:cTn id="17" dur="500"/>
                                        <p:tgtEl>
                                          <p:spTgt spid="35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3a </a:t>
            </a:r>
            <a:endParaRPr lang="en-US" altLang="en-US" sz="2600">
              <a:solidFill>
                <a:schemeClr val="accent2"/>
              </a:solidFill>
              <a:latin typeface="Arial MT Bl" charset="0"/>
            </a:endParaRPr>
          </a:p>
        </p:txBody>
      </p:sp>
      <p:sp>
        <p:nvSpPr>
          <p:cNvPr id="16408" name="Rectangle 24"/>
          <p:cNvSpPr>
            <a:spLocks noChangeArrowheads="1"/>
          </p:cNvSpPr>
          <p:nvPr/>
        </p:nvSpPr>
        <p:spPr bwMode="auto">
          <a:xfrm>
            <a:off x="457200" y="1371600"/>
            <a:ext cx="8305800" cy="1187450"/>
          </a:xfrm>
          <a:prstGeom prst="rect">
            <a:avLst/>
          </a:prstGeom>
          <a:noFill/>
          <a:ln w="9525">
            <a:noFill/>
            <a:miter lim="800000"/>
            <a:headEnd/>
            <a:tailEnd/>
          </a:ln>
          <a:effectLst/>
        </p:spPr>
        <p:txBody>
          <a:bodyPr>
            <a:spAutoFit/>
          </a:bodyPr>
          <a:lstStyle/>
          <a:p>
            <a:r>
              <a:rPr lang="en-US" b="1"/>
              <a:t>Graph each pair of lines. Use slopes to determine whether the lines are parallel, perpendicular, or neither.</a:t>
            </a:r>
          </a:p>
        </p:txBody>
      </p:sp>
      <p:pic>
        <p:nvPicPr>
          <p:cNvPr id="16423" name="Picture 39" descr="cio3a"/>
          <p:cNvPicPr>
            <a:picLocks noChangeAspect="1" noChangeArrowheads="1"/>
          </p:cNvPicPr>
          <p:nvPr/>
        </p:nvPicPr>
        <p:blipFill>
          <a:blip r:embed="rId2" cstate="print"/>
          <a:srcRect/>
          <a:stretch>
            <a:fillRect/>
          </a:stretch>
        </p:blipFill>
        <p:spPr bwMode="auto">
          <a:xfrm>
            <a:off x="5715000" y="2438400"/>
            <a:ext cx="2857500" cy="2857500"/>
          </a:xfrm>
          <a:prstGeom prst="rect">
            <a:avLst/>
          </a:prstGeom>
          <a:noFill/>
        </p:spPr>
      </p:pic>
      <p:grpSp>
        <p:nvGrpSpPr>
          <p:cNvPr id="16428" name="Group 44"/>
          <p:cNvGrpSpPr>
            <a:grpSpLocks/>
          </p:cNvGrpSpPr>
          <p:nvPr/>
        </p:nvGrpSpPr>
        <p:grpSpPr bwMode="auto">
          <a:xfrm>
            <a:off x="457200" y="2667000"/>
            <a:ext cx="4419600" cy="1187450"/>
            <a:chOff x="288" y="1882"/>
            <a:chExt cx="2784" cy="748"/>
          </a:xfrm>
        </p:grpSpPr>
        <p:sp>
          <p:nvSpPr>
            <p:cNvPr id="16425" name="Text Box 41"/>
            <p:cNvSpPr txBox="1">
              <a:spLocks noChangeArrowheads="1"/>
            </p:cNvSpPr>
            <p:nvPr/>
          </p:nvSpPr>
          <p:spPr bwMode="auto">
            <a:xfrm>
              <a:off x="288" y="1882"/>
              <a:ext cx="2784" cy="748"/>
            </a:xfrm>
            <a:prstGeom prst="rect">
              <a:avLst/>
            </a:prstGeom>
            <a:noFill/>
            <a:ln w="9525">
              <a:noFill/>
              <a:miter lim="800000"/>
              <a:headEnd/>
              <a:tailEnd/>
            </a:ln>
            <a:effectLst/>
          </p:spPr>
          <p:txBody>
            <a:bodyPr>
              <a:spAutoFit/>
            </a:bodyPr>
            <a:lstStyle/>
            <a:p>
              <a:pPr>
                <a:spcBef>
                  <a:spcPct val="50000"/>
                </a:spcBef>
              </a:pPr>
              <a:r>
                <a:rPr lang="en-US" b="1" i="1"/>
                <a:t>WX</a:t>
              </a:r>
              <a:r>
                <a:rPr lang="en-US" b="1"/>
                <a:t> and </a:t>
              </a:r>
              <a:r>
                <a:rPr lang="en-US" b="1" i="1"/>
                <a:t>YZ </a:t>
              </a:r>
              <a:r>
                <a:rPr lang="en-US" b="1"/>
                <a:t>for </a:t>
              </a:r>
              <a:r>
                <a:rPr lang="en-US" b="1" i="1"/>
                <a:t>W</a:t>
              </a:r>
              <a:r>
                <a:rPr lang="en-US" b="1"/>
                <a:t>(3, 1), </a:t>
              </a:r>
              <a:r>
                <a:rPr lang="en-US" b="1" i="1"/>
                <a:t>X</a:t>
              </a:r>
              <a:r>
                <a:rPr lang="en-US" b="1"/>
                <a:t>(3, –2), </a:t>
              </a:r>
              <a:r>
                <a:rPr lang="en-US" b="1" i="1"/>
                <a:t>Y</a:t>
              </a:r>
              <a:r>
                <a:rPr lang="en-US" b="1"/>
                <a:t>(–2, 3), and </a:t>
              </a:r>
              <a:r>
                <a:rPr lang="en-US" b="1" i="1"/>
                <a:t>Z</a:t>
              </a:r>
              <a:r>
                <a:rPr lang="en-US" b="1"/>
                <a:t>(4, 3)</a:t>
              </a:r>
            </a:p>
          </p:txBody>
        </p:sp>
        <p:sp>
          <p:nvSpPr>
            <p:cNvPr id="16426" name="Line 42"/>
            <p:cNvSpPr>
              <a:spLocks noChangeShapeType="1"/>
            </p:cNvSpPr>
            <p:nvPr/>
          </p:nvSpPr>
          <p:spPr bwMode="auto">
            <a:xfrm>
              <a:off x="331" y="1929"/>
              <a:ext cx="437"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6427" name="Line 43"/>
            <p:cNvSpPr>
              <a:spLocks noChangeShapeType="1"/>
            </p:cNvSpPr>
            <p:nvPr/>
          </p:nvSpPr>
          <p:spPr bwMode="auto">
            <a:xfrm>
              <a:off x="1221" y="1920"/>
              <a:ext cx="336" cy="0"/>
            </a:xfrm>
            <a:prstGeom prst="line">
              <a:avLst/>
            </a:prstGeom>
            <a:noFill/>
            <a:ln w="28575">
              <a:solidFill>
                <a:schemeClr val="tx1"/>
              </a:solidFill>
              <a:round/>
              <a:headEnd type="triangle" w="med" len="med"/>
              <a:tailEnd type="triangle" w="med" len="med"/>
            </a:ln>
            <a:effectLst/>
          </p:spPr>
          <p:txBody>
            <a:bodyPr/>
            <a:lstStyle/>
            <a:p>
              <a:endParaRPr lang="en-US"/>
            </a:p>
          </p:txBody>
        </p:sp>
      </p:grpSp>
      <p:pic>
        <p:nvPicPr>
          <p:cNvPr id="16430" name="Picture 46" descr="1"/>
          <p:cNvPicPr>
            <a:picLocks noChangeAspect="1" noChangeArrowheads="1"/>
          </p:cNvPicPr>
          <p:nvPr/>
        </p:nvPicPr>
        <p:blipFill>
          <a:blip r:embed="rId3" cstate="print"/>
          <a:srcRect/>
          <a:stretch>
            <a:fillRect/>
          </a:stretch>
        </p:blipFill>
        <p:spPr bwMode="auto">
          <a:xfrm>
            <a:off x="457200" y="4953000"/>
            <a:ext cx="4010025" cy="838200"/>
          </a:xfrm>
          <a:prstGeom prst="rect">
            <a:avLst/>
          </a:prstGeom>
          <a:noFill/>
        </p:spPr>
      </p:pic>
      <p:sp>
        <p:nvSpPr>
          <p:cNvPr id="16431" name="Text Box 47"/>
          <p:cNvSpPr txBox="1">
            <a:spLocks noChangeArrowheads="1"/>
          </p:cNvSpPr>
          <p:nvPr/>
        </p:nvSpPr>
        <p:spPr bwMode="auto">
          <a:xfrm>
            <a:off x="381000" y="5943600"/>
            <a:ext cx="7924800" cy="457200"/>
          </a:xfrm>
          <a:prstGeom prst="rect">
            <a:avLst/>
          </a:prstGeom>
          <a:noFill/>
          <a:ln w="9525">
            <a:noFill/>
            <a:miter lim="800000"/>
            <a:headEnd/>
            <a:tailEnd/>
          </a:ln>
          <a:effectLst/>
        </p:spPr>
        <p:txBody>
          <a:bodyPr>
            <a:spAutoFit/>
          </a:bodyPr>
          <a:lstStyle/>
          <a:p>
            <a:pPr>
              <a:spcBef>
                <a:spcPct val="50000"/>
              </a:spcBef>
            </a:pPr>
            <a:r>
              <a:rPr lang="en-US"/>
              <a:t>Vertical and horizontal lines are perpendicular.</a:t>
            </a:r>
          </a:p>
        </p:txBody>
      </p:sp>
      <p:pic>
        <p:nvPicPr>
          <p:cNvPr id="16432" name="Picture 48" descr="1"/>
          <p:cNvPicPr>
            <a:picLocks noChangeAspect="1" noChangeArrowheads="1"/>
          </p:cNvPicPr>
          <p:nvPr/>
        </p:nvPicPr>
        <p:blipFill>
          <a:blip r:embed="rId4" cstate="print"/>
          <a:srcRect/>
          <a:stretch>
            <a:fillRect/>
          </a:stretch>
        </p:blipFill>
        <p:spPr bwMode="auto">
          <a:xfrm>
            <a:off x="457200" y="4038600"/>
            <a:ext cx="3514725" cy="7334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423"/>
                                        </p:tgtEl>
                                        <p:attrNameLst>
                                          <p:attrName>style.visibility</p:attrName>
                                        </p:attrNameLst>
                                      </p:cBhvr>
                                      <p:to>
                                        <p:strVal val="visible"/>
                                      </p:to>
                                    </p:set>
                                    <p:animEffect transition="in" filter="dissolve">
                                      <p:cBhvr>
                                        <p:cTn id="7" dur="500"/>
                                        <p:tgtEl>
                                          <p:spTgt spid="164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432"/>
                                        </p:tgtEl>
                                        <p:attrNameLst>
                                          <p:attrName>style.visibility</p:attrName>
                                        </p:attrNameLst>
                                      </p:cBhvr>
                                      <p:to>
                                        <p:strVal val="visible"/>
                                      </p:to>
                                    </p:set>
                                    <p:animEffect transition="in" filter="dissolve">
                                      <p:cBhvr>
                                        <p:cTn id="12" dur="500"/>
                                        <p:tgtEl>
                                          <p:spTgt spid="1643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430"/>
                                        </p:tgtEl>
                                        <p:attrNameLst>
                                          <p:attrName>style.visibility</p:attrName>
                                        </p:attrNameLst>
                                      </p:cBhvr>
                                      <p:to>
                                        <p:strVal val="visible"/>
                                      </p:to>
                                    </p:set>
                                    <p:animEffect transition="in" filter="dissolve">
                                      <p:cBhvr>
                                        <p:cTn id="17" dur="500"/>
                                        <p:tgtEl>
                                          <p:spTgt spid="164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31"/>
                                        </p:tgtEl>
                                        <p:attrNameLst>
                                          <p:attrName>style.visibility</p:attrName>
                                        </p:attrNameLst>
                                      </p:cBhvr>
                                      <p:to>
                                        <p:strVal val="visible"/>
                                      </p:to>
                                    </p:set>
                                    <p:animEffect transition="in" filter="dissolve">
                                      <p:cBhvr>
                                        <p:cTn id="22" dur="500"/>
                                        <p:tgtEl>
                                          <p:spTgt spid="16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3b </a:t>
            </a:r>
            <a:endParaRPr lang="en-US" altLang="en-US" sz="2600">
              <a:solidFill>
                <a:schemeClr val="accent2"/>
              </a:solidFill>
              <a:latin typeface="Arial MT Bl" charset="0"/>
            </a:endParaRPr>
          </a:p>
        </p:txBody>
      </p:sp>
      <p:sp>
        <p:nvSpPr>
          <p:cNvPr id="49155" name="Rectangle 3"/>
          <p:cNvSpPr>
            <a:spLocks noChangeArrowheads="1"/>
          </p:cNvSpPr>
          <p:nvPr/>
        </p:nvSpPr>
        <p:spPr bwMode="auto">
          <a:xfrm>
            <a:off x="457200" y="1371600"/>
            <a:ext cx="8305800" cy="1187450"/>
          </a:xfrm>
          <a:prstGeom prst="rect">
            <a:avLst/>
          </a:prstGeom>
          <a:noFill/>
          <a:ln w="9525">
            <a:noFill/>
            <a:miter lim="800000"/>
            <a:headEnd/>
            <a:tailEnd/>
          </a:ln>
          <a:effectLst/>
        </p:spPr>
        <p:txBody>
          <a:bodyPr>
            <a:spAutoFit/>
          </a:bodyPr>
          <a:lstStyle/>
          <a:p>
            <a:r>
              <a:rPr lang="en-US" b="1"/>
              <a:t>Graph each pair of lines. Use slopes to determine whether the lines are parallel, perpendicular, or neither.</a:t>
            </a:r>
          </a:p>
        </p:txBody>
      </p:sp>
      <p:sp>
        <p:nvSpPr>
          <p:cNvPr id="49158" name="Text Box 6"/>
          <p:cNvSpPr txBox="1">
            <a:spLocks noChangeArrowheads="1"/>
          </p:cNvSpPr>
          <p:nvPr/>
        </p:nvSpPr>
        <p:spPr bwMode="auto">
          <a:xfrm>
            <a:off x="457200" y="2667000"/>
            <a:ext cx="4419600" cy="1187450"/>
          </a:xfrm>
          <a:prstGeom prst="rect">
            <a:avLst/>
          </a:prstGeom>
          <a:noFill/>
          <a:ln w="9525">
            <a:noFill/>
            <a:miter lim="800000"/>
            <a:headEnd/>
            <a:tailEnd/>
          </a:ln>
          <a:effectLst/>
        </p:spPr>
        <p:txBody>
          <a:bodyPr>
            <a:spAutoFit/>
          </a:bodyPr>
          <a:lstStyle/>
          <a:p>
            <a:pPr>
              <a:spcBef>
                <a:spcPct val="50000"/>
              </a:spcBef>
            </a:pPr>
            <a:r>
              <a:rPr lang="en-US" b="1" i="1"/>
              <a:t>KL</a:t>
            </a:r>
            <a:r>
              <a:rPr lang="en-US" b="1"/>
              <a:t> and </a:t>
            </a:r>
            <a:r>
              <a:rPr lang="en-US" b="1" i="1"/>
              <a:t>MN </a:t>
            </a:r>
            <a:r>
              <a:rPr lang="en-US" b="1"/>
              <a:t>for </a:t>
            </a:r>
            <a:r>
              <a:rPr lang="en-US" b="1" i="1"/>
              <a:t>K</a:t>
            </a:r>
            <a:r>
              <a:rPr lang="en-US" b="1"/>
              <a:t>(–4, 4), </a:t>
            </a:r>
            <a:r>
              <a:rPr lang="en-US" b="1" i="1"/>
              <a:t>L</a:t>
            </a:r>
            <a:r>
              <a:rPr lang="en-US" b="1"/>
              <a:t>(–2, –3), </a:t>
            </a:r>
            <a:r>
              <a:rPr lang="en-US" b="1" i="1"/>
              <a:t>M</a:t>
            </a:r>
            <a:r>
              <a:rPr lang="en-US" b="1"/>
              <a:t>(3, 1), and </a:t>
            </a:r>
            <a:r>
              <a:rPr lang="en-US" b="1" i="1"/>
              <a:t>N</a:t>
            </a:r>
            <a:r>
              <a:rPr lang="en-US" b="1"/>
              <a:t>(–5, –1)</a:t>
            </a:r>
          </a:p>
        </p:txBody>
      </p:sp>
      <p:sp>
        <p:nvSpPr>
          <p:cNvPr id="49159" name="Line 7"/>
          <p:cNvSpPr>
            <a:spLocks noChangeShapeType="1"/>
          </p:cNvSpPr>
          <p:nvPr/>
        </p:nvSpPr>
        <p:spPr bwMode="auto">
          <a:xfrm>
            <a:off x="525463" y="2741613"/>
            <a:ext cx="465137"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49160" name="Line 8"/>
          <p:cNvSpPr>
            <a:spLocks noChangeShapeType="1"/>
          </p:cNvSpPr>
          <p:nvPr/>
        </p:nvSpPr>
        <p:spPr bwMode="auto">
          <a:xfrm>
            <a:off x="1763713" y="2743200"/>
            <a:ext cx="685800" cy="0"/>
          </a:xfrm>
          <a:prstGeom prst="line">
            <a:avLst/>
          </a:prstGeom>
          <a:noFill/>
          <a:ln w="28575">
            <a:solidFill>
              <a:schemeClr val="tx1"/>
            </a:solidFill>
            <a:round/>
            <a:headEnd type="triangle" w="med" len="med"/>
            <a:tailEnd type="triangle" w="med" len="med"/>
          </a:ln>
          <a:effectLst/>
        </p:spPr>
        <p:txBody>
          <a:bodyPr/>
          <a:lstStyle/>
          <a:p>
            <a:endParaRPr lang="en-US"/>
          </a:p>
        </p:txBody>
      </p:sp>
      <p:pic>
        <p:nvPicPr>
          <p:cNvPr id="49163" name="Picture 11" descr="cio3b"/>
          <p:cNvPicPr>
            <a:picLocks noChangeAspect="1" noChangeArrowheads="1"/>
          </p:cNvPicPr>
          <p:nvPr/>
        </p:nvPicPr>
        <p:blipFill>
          <a:blip r:embed="rId2" cstate="print"/>
          <a:srcRect/>
          <a:stretch>
            <a:fillRect/>
          </a:stretch>
        </p:blipFill>
        <p:spPr bwMode="auto">
          <a:xfrm>
            <a:off x="5486400" y="2590800"/>
            <a:ext cx="2857500" cy="2857500"/>
          </a:xfrm>
          <a:prstGeom prst="rect">
            <a:avLst/>
          </a:prstGeom>
          <a:noFill/>
        </p:spPr>
      </p:pic>
      <p:pic>
        <p:nvPicPr>
          <p:cNvPr id="49166" name="Picture 14" descr="1"/>
          <p:cNvPicPr>
            <a:picLocks noChangeAspect="1" noChangeArrowheads="1"/>
          </p:cNvPicPr>
          <p:nvPr/>
        </p:nvPicPr>
        <p:blipFill>
          <a:blip r:embed="rId3" cstate="print"/>
          <a:srcRect/>
          <a:stretch>
            <a:fillRect/>
          </a:stretch>
        </p:blipFill>
        <p:spPr bwMode="auto">
          <a:xfrm>
            <a:off x="457200" y="3810000"/>
            <a:ext cx="3857625" cy="838200"/>
          </a:xfrm>
          <a:prstGeom prst="rect">
            <a:avLst/>
          </a:prstGeom>
          <a:noFill/>
        </p:spPr>
      </p:pic>
      <p:pic>
        <p:nvPicPr>
          <p:cNvPr id="49167" name="Picture 15" descr="1"/>
          <p:cNvPicPr>
            <a:picLocks noChangeAspect="1" noChangeArrowheads="1"/>
          </p:cNvPicPr>
          <p:nvPr/>
        </p:nvPicPr>
        <p:blipFill>
          <a:blip r:embed="rId4" cstate="print"/>
          <a:srcRect/>
          <a:stretch>
            <a:fillRect/>
          </a:stretch>
        </p:blipFill>
        <p:spPr bwMode="auto">
          <a:xfrm>
            <a:off x="381000" y="4724400"/>
            <a:ext cx="4114800" cy="733425"/>
          </a:xfrm>
          <a:prstGeom prst="rect">
            <a:avLst/>
          </a:prstGeom>
          <a:noFill/>
        </p:spPr>
      </p:pic>
      <p:sp>
        <p:nvSpPr>
          <p:cNvPr id="49168" name="Text Box 16"/>
          <p:cNvSpPr txBox="1">
            <a:spLocks noChangeArrowheads="1"/>
          </p:cNvSpPr>
          <p:nvPr/>
        </p:nvSpPr>
        <p:spPr bwMode="auto">
          <a:xfrm>
            <a:off x="381000" y="5387975"/>
            <a:ext cx="8305800" cy="1187450"/>
          </a:xfrm>
          <a:prstGeom prst="rect">
            <a:avLst/>
          </a:prstGeom>
          <a:noFill/>
          <a:ln w="9525">
            <a:noFill/>
            <a:miter lim="800000"/>
            <a:headEnd/>
            <a:tailEnd/>
          </a:ln>
          <a:effectLst/>
        </p:spPr>
        <p:txBody>
          <a:bodyPr>
            <a:spAutoFit/>
          </a:bodyPr>
          <a:lstStyle/>
          <a:p>
            <a:pPr>
              <a:spcBef>
                <a:spcPct val="50000"/>
              </a:spcBef>
            </a:pPr>
            <a:r>
              <a:rPr lang="en-US"/>
              <a:t>The slopes are not the same, so the lines are not parallel. The product of the slopes is not –1, so the lines are not perpendicular.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9163"/>
                                        </p:tgtEl>
                                        <p:attrNameLst>
                                          <p:attrName>style.visibility</p:attrName>
                                        </p:attrNameLst>
                                      </p:cBhvr>
                                      <p:to>
                                        <p:strVal val="visible"/>
                                      </p:to>
                                    </p:set>
                                    <p:animEffect transition="in" filter="box(in)">
                                      <p:cBhvr>
                                        <p:cTn id="7" dur="500"/>
                                        <p:tgtEl>
                                          <p:spTgt spid="4916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9166"/>
                                        </p:tgtEl>
                                        <p:attrNameLst>
                                          <p:attrName>style.visibility</p:attrName>
                                        </p:attrNameLst>
                                      </p:cBhvr>
                                      <p:to>
                                        <p:strVal val="visible"/>
                                      </p:to>
                                    </p:set>
                                    <p:animEffect transition="in" filter="box(in)">
                                      <p:cBhvr>
                                        <p:cTn id="12" dur="500"/>
                                        <p:tgtEl>
                                          <p:spTgt spid="4916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9167"/>
                                        </p:tgtEl>
                                        <p:attrNameLst>
                                          <p:attrName>style.visibility</p:attrName>
                                        </p:attrNameLst>
                                      </p:cBhvr>
                                      <p:to>
                                        <p:strVal val="visible"/>
                                      </p:to>
                                    </p:set>
                                    <p:animEffect transition="in" filter="box(in)">
                                      <p:cBhvr>
                                        <p:cTn id="17" dur="500"/>
                                        <p:tgtEl>
                                          <p:spTgt spid="4916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1" nodeType="clickEffect">
                                  <p:stCondLst>
                                    <p:cond delay="0"/>
                                  </p:stCondLst>
                                  <p:childTnLst>
                                    <p:set>
                                      <p:cBhvr>
                                        <p:cTn id="21" dur="1" fill="hold">
                                          <p:stCondLst>
                                            <p:cond delay="0"/>
                                          </p:stCondLst>
                                        </p:cTn>
                                        <p:tgtEl>
                                          <p:spTgt spid="49168"/>
                                        </p:tgtEl>
                                        <p:attrNameLst>
                                          <p:attrName>style.visibility</p:attrName>
                                        </p:attrNameLst>
                                      </p:cBhvr>
                                      <p:to>
                                        <p:strVal val="visible"/>
                                      </p:to>
                                    </p:set>
                                    <p:animEffect transition="in" filter="box(in)">
                                      <p:cBhvr>
                                        <p:cTn id="22" dur="500"/>
                                        <p:tgtEl>
                                          <p:spTgt spid="49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8"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3c </a:t>
            </a:r>
            <a:endParaRPr lang="en-US" altLang="en-US" sz="2600">
              <a:solidFill>
                <a:schemeClr val="accent2"/>
              </a:solidFill>
              <a:latin typeface="Arial MT Bl" charset="0"/>
            </a:endParaRPr>
          </a:p>
        </p:txBody>
      </p:sp>
      <p:sp>
        <p:nvSpPr>
          <p:cNvPr id="50179" name="Rectangle 3"/>
          <p:cNvSpPr>
            <a:spLocks noChangeArrowheads="1"/>
          </p:cNvSpPr>
          <p:nvPr/>
        </p:nvSpPr>
        <p:spPr bwMode="auto">
          <a:xfrm>
            <a:off x="457200" y="1371600"/>
            <a:ext cx="8305800" cy="1187450"/>
          </a:xfrm>
          <a:prstGeom prst="rect">
            <a:avLst/>
          </a:prstGeom>
          <a:noFill/>
          <a:ln w="9525">
            <a:noFill/>
            <a:miter lim="800000"/>
            <a:headEnd/>
            <a:tailEnd/>
          </a:ln>
          <a:effectLst/>
        </p:spPr>
        <p:txBody>
          <a:bodyPr>
            <a:spAutoFit/>
          </a:bodyPr>
          <a:lstStyle/>
          <a:p>
            <a:r>
              <a:rPr lang="en-US" b="1"/>
              <a:t>Graph each pair of lines. Use slopes to determine whether the lines are parallel, perpendicular, or neither.</a:t>
            </a:r>
          </a:p>
        </p:txBody>
      </p:sp>
      <p:grpSp>
        <p:nvGrpSpPr>
          <p:cNvPr id="50187" name="Group 11"/>
          <p:cNvGrpSpPr>
            <a:grpSpLocks/>
          </p:cNvGrpSpPr>
          <p:nvPr/>
        </p:nvGrpSpPr>
        <p:grpSpPr bwMode="auto">
          <a:xfrm>
            <a:off x="457200" y="2667000"/>
            <a:ext cx="4419600" cy="1187450"/>
            <a:chOff x="288" y="1680"/>
            <a:chExt cx="2784" cy="748"/>
          </a:xfrm>
        </p:grpSpPr>
        <p:sp>
          <p:nvSpPr>
            <p:cNvPr id="50180" name="Text Box 4"/>
            <p:cNvSpPr txBox="1">
              <a:spLocks noChangeArrowheads="1"/>
            </p:cNvSpPr>
            <p:nvPr/>
          </p:nvSpPr>
          <p:spPr bwMode="auto">
            <a:xfrm>
              <a:off x="288" y="1680"/>
              <a:ext cx="2784" cy="748"/>
            </a:xfrm>
            <a:prstGeom prst="rect">
              <a:avLst/>
            </a:prstGeom>
            <a:noFill/>
            <a:ln w="9525">
              <a:noFill/>
              <a:miter lim="800000"/>
              <a:headEnd/>
              <a:tailEnd/>
            </a:ln>
            <a:effectLst/>
          </p:spPr>
          <p:txBody>
            <a:bodyPr>
              <a:spAutoFit/>
            </a:bodyPr>
            <a:lstStyle/>
            <a:p>
              <a:pPr>
                <a:spcBef>
                  <a:spcPct val="50000"/>
                </a:spcBef>
              </a:pPr>
              <a:r>
                <a:rPr lang="en-US" b="1" i="1"/>
                <a:t>BC</a:t>
              </a:r>
              <a:r>
                <a:rPr lang="en-US" b="1"/>
                <a:t> and </a:t>
              </a:r>
              <a:r>
                <a:rPr lang="en-US" b="1" i="1"/>
                <a:t>DE </a:t>
              </a:r>
              <a:r>
                <a:rPr lang="en-US" b="1"/>
                <a:t>for </a:t>
              </a:r>
              <a:r>
                <a:rPr lang="en-US" b="1" i="1"/>
                <a:t>B</a:t>
              </a:r>
              <a:r>
                <a:rPr lang="en-US" b="1"/>
                <a:t>(1, 1), </a:t>
              </a:r>
              <a:r>
                <a:rPr lang="en-US" b="1" i="1"/>
                <a:t>C</a:t>
              </a:r>
              <a:r>
                <a:rPr lang="en-US" b="1"/>
                <a:t>(3, 5), </a:t>
              </a:r>
              <a:r>
                <a:rPr lang="en-US" b="1" i="1"/>
                <a:t>D</a:t>
              </a:r>
              <a:r>
                <a:rPr lang="en-US" b="1"/>
                <a:t>(–2, –6), and </a:t>
              </a:r>
              <a:r>
                <a:rPr lang="en-US" b="1" i="1"/>
                <a:t>E</a:t>
              </a:r>
              <a:r>
                <a:rPr lang="en-US" b="1"/>
                <a:t>(3, 4)</a:t>
              </a:r>
            </a:p>
          </p:txBody>
        </p:sp>
        <p:sp>
          <p:nvSpPr>
            <p:cNvPr id="50181" name="Line 5"/>
            <p:cNvSpPr>
              <a:spLocks noChangeShapeType="1"/>
            </p:cNvSpPr>
            <p:nvPr/>
          </p:nvSpPr>
          <p:spPr bwMode="auto">
            <a:xfrm>
              <a:off x="331" y="1727"/>
              <a:ext cx="341"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50182" name="Line 6"/>
            <p:cNvSpPr>
              <a:spLocks noChangeShapeType="1"/>
            </p:cNvSpPr>
            <p:nvPr/>
          </p:nvSpPr>
          <p:spPr bwMode="auto">
            <a:xfrm>
              <a:off x="1152" y="1728"/>
              <a:ext cx="377" cy="0"/>
            </a:xfrm>
            <a:prstGeom prst="line">
              <a:avLst/>
            </a:prstGeom>
            <a:noFill/>
            <a:ln w="28575">
              <a:solidFill>
                <a:schemeClr val="tx1"/>
              </a:solidFill>
              <a:round/>
              <a:headEnd type="triangle" w="med" len="med"/>
              <a:tailEnd type="triangle" w="med" len="med"/>
            </a:ln>
            <a:effectLst/>
          </p:spPr>
          <p:txBody>
            <a:bodyPr/>
            <a:lstStyle/>
            <a:p>
              <a:endParaRPr lang="en-US"/>
            </a:p>
          </p:txBody>
        </p:sp>
      </p:grpSp>
      <p:pic>
        <p:nvPicPr>
          <p:cNvPr id="50188" name="Picture 12" descr="cio3c"/>
          <p:cNvPicPr>
            <a:picLocks noChangeAspect="1" noChangeArrowheads="1"/>
          </p:cNvPicPr>
          <p:nvPr/>
        </p:nvPicPr>
        <p:blipFill>
          <a:blip r:embed="rId2" cstate="print"/>
          <a:srcRect/>
          <a:stretch>
            <a:fillRect/>
          </a:stretch>
        </p:blipFill>
        <p:spPr bwMode="auto">
          <a:xfrm>
            <a:off x="5562600" y="2819400"/>
            <a:ext cx="2857500" cy="2857500"/>
          </a:xfrm>
          <a:prstGeom prst="rect">
            <a:avLst/>
          </a:prstGeom>
          <a:noFill/>
        </p:spPr>
      </p:pic>
      <p:pic>
        <p:nvPicPr>
          <p:cNvPr id="50189" name="Picture 13" descr="1"/>
          <p:cNvPicPr>
            <a:picLocks noChangeAspect="1" noChangeArrowheads="1"/>
          </p:cNvPicPr>
          <p:nvPr/>
        </p:nvPicPr>
        <p:blipFill>
          <a:blip r:embed="rId3" cstate="print"/>
          <a:srcRect/>
          <a:stretch>
            <a:fillRect/>
          </a:stretch>
        </p:blipFill>
        <p:spPr bwMode="auto">
          <a:xfrm>
            <a:off x="533400" y="3962400"/>
            <a:ext cx="3590925" cy="733425"/>
          </a:xfrm>
          <a:prstGeom prst="rect">
            <a:avLst/>
          </a:prstGeom>
          <a:noFill/>
        </p:spPr>
      </p:pic>
      <p:pic>
        <p:nvPicPr>
          <p:cNvPr id="50190" name="Picture 14" descr="1"/>
          <p:cNvPicPr>
            <a:picLocks noChangeAspect="1" noChangeArrowheads="1"/>
          </p:cNvPicPr>
          <p:nvPr/>
        </p:nvPicPr>
        <p:blipFill>
          <a:blip r:embed="rId4" cstate="print"/>
          <a:srcRect/>
          <a:stretch>
            <a:fillRect/>
          </a:stretch>
        </p:blipFill>
        <p:spPr bwMode="auto">
          <a:xfrm>
            <a:off x="533400" y="4800600"/>
            <a:ext cx="4229100" cy="895350"/>
          </a:xfrm>
          <a:prstGeom prst="rect">
            <a:avLst/>
          </a:prstGeom>
          <a:noFill/>
        </p:spPr>
      </p:pic>
      <p:sp>
        <p:nvSpPr>
          <p:cNvPr id="50191" name="Text Box 15"/>
          <p:cNvSpPr txBox="1">
            <a:spLocks noChangeArrowheads="1"/>
          </p:cNvSpPr>
          <p:nvPr/>
        </p:nvSpPr>
        <p:spPr bwMode="auto">
          <a:xfrm>
            <a:off x="457200" y="5943600"/>
            <a:ext cx="8305800" cy="457200"/>
          </a:xfrm>
          <a:prstGeom prst="rect">
            <a:avLst/>
          </a:prstGeom>
          <a:noFill/>
          <a:ln w="9525">
            <a:noFill/>
            <a:miter lim="800000"/>
            <a:headEnd/>
            <a:tailEnd/>
          </a:ln>
          <a:effectLst/>
        </p:spPr>
        <p:txBody>
          <a:bodyPr>
            <a:spAutoFit/>
          </a:bodyPr>
          <a:lstStyle/>
          <a:p>
            <a:pPr>
              <a:spcBef>
                <a:spcPct val="50000"/>
              </a:spcBef>
            </a:pPr>
            <a:r>
              <a:rPr lang="en-US"/>
              <a:t>The lines have the same slope, so they are parallel.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0188"/>
                                        </p:tgtEl>
                                        <p:attrNameLst>
                                          <p:attrName>style.visibility</p:attrName>
                                        </p:attrNameLst>
                                      </p:cBhvr>
                                      <p:to>
                                        <p:strVal val="visible"/>
                                      </p:to>
                                    </p:set>
                                    <p:animEffect transition="in" filter="dissolve">
                                      <p:cBhvr>
                                        <p:cTn id="7" dur="500"/>
                                        <p:tgtEl>
                                          <p:spTgt spid="5018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0189"/>
                                        </p:tgtEl>
                                        <p:attrNameLst>
                                          <p:attrName>style.visibility</p:attrName>
                                        </p:attrNameLst>
                                      </p:cBhvr>
                                      <p:to>
                                        <p:strVal val="visible"/>
                                      </p:to>
                                    </p:set>
                                    <p:animEffect transition="in" filter="dissolve">
                                      <p:cBhvr>
                                        <p:cTn id="12" dur="500"/>
                                        <p:tgtEl>
                                          <p:spTgt spid="5018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0190"/>
                                        </p:tgtEl>
                                        <p:attrNameLst>
                                          <p:attrName>style.visibility</p:attrName>
                                        </p:attrNameLst>
                                      </p:cBhvr>
                                      <p:to>
                                        <p:strVal val="visible"/>
                                      </p:to>
                                    </p:set>
                                    <p:animEffect transition="in" filter="dissolve">
                                      <p:cBhvr>
                                        <p:cTn id="17" dur="500"/>
                                        <p:tgtEl>
                                          <p:spTgt spid="5019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0191"/>
                                        </p:tgtEl>
                                        <p:attrNameLst>
                                          <p:attrName>style.visibility</p:attrName>
                                        </p:attrNameLst>
                                      </p:cBhvr>
                                      <p:to>
                                        <p:strVal val="visible"/>
                                      </p:to>
                                    </p:set>
                                    <p:animEffect transition="in" filter="box(in)">
                                      <p:cBhvr>
                                        <p:cTn id="22" dur="500"/>
                                        <p:tgtEl>
                                          <p:spTgt spid="50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9144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Lesson Quiz</a:t>
            </a:r>
          </a:p>
        </p:txBody>
      </p:sp>
      <p:sp>
        <p:nvSpPr>
          <p:cNvPr id="17411" name="Text Box 3"/>
          <p:cNvSpPr txBox="1">
            <a:spLocks noChangeArrowheads="1"/>
          </p:cNvSpPr>
          <p:nvPr/>
        </p:nvSpPr>
        <p:spPr bwMode="auto">
          <a:xfrm>
            <a:off x="457200" y="1371600"/>
            <a:ext cx="8763000" cy="822325"/>
          </a:xfrm>
          <a:prstGeom prst="rect">
            <a:avLst/>
          </a:prstGeom>
          <a:noFill/>
          <a:ln w="9525">
            <a:noFill/>
            <a:miter lim="800000"/>
            <a:headEnd/>
            <a:tailEnd/>
          </a:ln>
          <a:effectLst/>
        </p:spPr>
        <p:txBody>
          <a:bodyPr anchor="ctr">
            <a:spAutoFit/>
          </a:bodyPr>
          <a:lstStyle/>
          <a:p>
            <a:pPr marL="403225" indent="-403225"/>
            <a:r>
              <a:rPr lang="en-US" b="1"/>
              <a:t>1.</a:t>
            </a:r>
            <a:r>
              <a:rPr lang="en-US"/>
              <a:t> Use the slope formula to determine the slope of the line that passes through </a:t>
            </a:r>
            <a:r>
              <a:rPr lang="en-US" i="1"/>
              <a:t>M</a:t>
            </a:r>
            <a:r>
              <a:rPr lang="en-US"/>
              <a:t>(3, 7) and </a:t>
            </a:r>
            <a:r>
              <a:rPr lang="en-US" i="1"/>
              <a:t>N</a:t>
            </a:r>
            <a:r>
              <a:rPr lang="en-US"/>
              <a:t>(–3, 1).</a:t>
            </a:r>
          </a:p>
        </p:txBody>
      </p:sp>
      <p:sp>
        <p:nvSpPr>
          <p:cNvPr id="17427" name="Rectangle 19"/>
          <p:cNvSpPr>
            <a:spLocks noChangeArrowheads="1"/>
          </p:cNvSpPr>
          <p:nvPr/>
        </p:nvSpPr>
        <p:spPr bwMode="auto">
          <a:xfrm>
            <a:off x="838200" y="2133600"/>
            <a:ext cx="1152525" cy="457200"/>
          </a:xfrm>
          <a:prstGeom prst="rect">
            <a:avLst/>
          </a:prstGeom>
          <a:noFill/>
          <a:ln w="9525">
            <a:noFill/>
            <a:miter lim="800000"/>
            <a:headEnd/>
            <a:tailEnd/>
          </a:ln>
          <a:effectLst/>
        </p:spPr>
        <p:txBody>
          <a:bodyPr wrap="none">
            <a:spAutoFit/>
          </a:bodyPr>
          <a:lstStyle/>
          <a:p>
            <a:r>
              <a:rPr lang="en-US" i="1">
                <a:solidFill>
                  <a:srgbClr val="FF0000"/>
                </a:solidFill>
              </a:rPr>
              <a:t>m </a:t>
            </a:r>
            <a:r>
              <a:rPr lang="en-US" b="1">
                <a:solidFill>
                  <a:srgbClr val="FF0000"/>
                </a:solidFill>
              </a:rPr>
              <a:t>= </a:t>
            </a:r>
            <a:r>
              <a:rPr lang="en-US">
                <a:solidFill>
                  <a:srgbClr val="FF0000"/>
                </a:solidFill>
              </a:rPr>
              <a:t>1</a:t>
            </a:r>
          </a:p>
        </p:txBody>
      </p:sp>
      <p:sp>
        <p:nvSpPr>
          <p:cNvPr id="17429" name="Rectangle 21"/>
          <p:cNvSpPr>
            <a:spLocks noChangeArrowheads="1"/>
          </p:cNvSpPr>
          <p:nvPr/>
        </p:nvSpPr>
        <p:spPr bwMode="auto">
          <a:xfrm>
            <a:off x="457200" y="2514600"/>
            <a:ext cx="8686800" cy="1187450"/>
          </a:xfrm>
          <a:prstGeom prst="rect">
            <a:avLst/>
          </a:prstGeom>
          <a:noFill/>
          <a:ln w="9525">
            <a:noFill/>
            <a:miter lim="800000"/>
            <a:headEnd/>
            <a:tailEnd/>
          </a:ln>
          <a:effectLst/>
        </p:spPr>
        <p:txBody>
          <a:bodyPr>
            <a:spAutoFit/>
          </a:bodyPr>
          <a:lstStyle/>
          <a:p>
            <a:r>
              <a:rPr lang="en-US" b="1"/>
              <a:t>Graph each pair of lines. Use slopes to determine whether they are parallel, perpendicular, or neither.</a:t>
            </a:r>
          </a:p>
        </p:txBody>
      </p:sp>
      <p:pic>
        <p:nvPicPr>
          <p:cNvPr id="17432" name="Picture 24"/>
          <p:cNvPicPr>
            <a:picLocks noChangeAspect="1" noChangeArrowheads="1"/>
          </p:cNvPicPr>
          <p:nvPr/>
        </p:nvPicPr>
        <p:blipFill>
          <a:blip r:embed="rId3" cstate="print"/>
          <a:srcRect/>
          <a:stretch>
            <a:fillRect/>
          </a:stretch>
        </p:blipFill>
        <p:spPr bwMode="auto">
          <a:xfrm>
            <a:off x="5953125" y="3352800"/>
            <a:ext cx="3190875" cy="3132138"/>
          </a:xfrm>
          <a:prstGeom prst="rect">
            <a:avLst/>
          </a:prstGeom>
          <a:noFill/>
          <a:ln w="9525">
            <a:noFill/>
            <a:miter lim="800000"/>
            <a:headEnd/>
            <a:tailEnd/>
          </a:ln>
          <a:effectLst/>
        </p:spPr>
      </p:pic>
      <p:sp>
        <p:nvSpPr>
          <p:cNvPr id="17433" name="Rectangle 25"/>
          <p:cNvSpPr>
            <a:spLocks noChangeArrowheads="1"/>
          </p:cNvSpPr>
          <p:nvPr/>
        </p:nvSpPr>
        <p:spPr bwMode="auto">
          <a:xfrm>
            <a:off x="892175" y="4572000"/>
            <a:ext cx="2155825" cy="457200"/>
          </a:xfrm>
          <a:prstGeom prst="rect">
            <a:avLst/>
          </a:prstGeom>
          <a:noFill/>
          <a:ln w="9525">
            <a:noFill/>
            <a:miter lim="800000"/>
            <a:headEnd/>
            <a:tailEnd/>
          </a:ln>
          <a:effectLst/>
        </p:spPr>
        <p:txBody>
          <a:bodyPr wrap="none">
            <a:spAutoFit/>
          </a:bodyPr>
          <a:lstStyle/>
          <a:p>
            <a:r>
              <a:rPr lang="en-US">
                <a:solidFill>
                  <a:srgbClr val="FF0000"/>
                </a:solidFill>
              </a:rPr>
              <a:t>4, 4; parallel</a:t>
            </a:r>
          </a:p>
        </p:txBody>
      </p:sp>
      <p:grpSp>
        <p:nvGrpSpPr>
          <p:cNvPr id="17441" name="Group 33"/>
          <p:cNvGrpSpPr>
            <a:grpSpLocks/>
          </p:cNvGrpSpPr>
          <p:nvPr/>
        </p:nvGrpSpPr>
        <p:grpSpPr bwMode="auto">
          <a:xfrm>
            <a:off x="457200" y="3749675"/>
            <a:ext cx="5638800" cy="822325"/>
            <a:chOff x="288" y="2362"/>
            <a:chExt cx="3552" cy="518"/>
          </a:xfrm>
        </p:grpSpPr>
        <p:sp>
          <p:nvSpPr>
            <p:cNvPr id="17430" name="Rectangle 22"/>
            <p:cNvSpPr>
              <a:spLocks noChangeArrowheads="1"/>
            </p:cNvSpPr>
            <p:nvPr/>
          </p:nvSpPr>
          <p:spPr bwMode="auto">
            <a:xfrm>
              <a:off x="288" y="2362"/>
              <a:ext cx="3552" cy="518"/>
            </a:xfrm>
            <a:prstGeom prst="rect">
              <a:avLst/>
            </a:prstGeom>
            <a:noFill/>
            <a:ln w="9525">
              <a:noFill/>
              <a:miter lim="800000"/>
              <a:headEnd/>
              <a:tailEnd/>
            </a:ln>
            <a:effectLst/>
          </p:spPr>
          <p:txBody>
            <a:bodyPr>
              <a:spAutoFit/>
            </a:bodyPr>
            <a:lstStyle/>
            <a:p>
              <a:pPr marL="403225" indent="-403225"/>
              <a:r>
                <a:rPr lang="en-US" b="1"/>
                <a:t>2.</a:t>
              </a:r>
              <a:r>
                <a:rPr lang="en-US"/>
                <a:t> </a:t>
              </a:r>
              <a:r>
                <a:rPr lang="en-US" i="1"/>
                <a:t>AB </a:t>
              </a:r>
              <a:r>
                <a:rPr lang="en-US"/>
                <a:t>and </a:t>
              </a:r>
              <a:r>
                <a:rPr lang="en-US" i="1"/>
                <a:t>XY</a:t>
              </a:r>
              <a:r>
                <a:rPr lang="en-US"/>
                <a:t> for </a:t>
              </a:r>
              <a:r>
                <a:rPr lang="en-US" i="1"/>
                <a:t>A</a:t>
              </a:r>
              <a:r>
                <a:rPr lang="en-US"/>
                <a:t>(–2, 5),</a:t>
              </a:r>
            </a:p>
            <a:p>
              <a:pPr marL="403225" indent="-403225"/>
              <a:r>
                <a:rPr lang="en-US" i="1"/>
                <a:t>	B</a:t>
              </a:r>
              <a:r>
                <a:rPr lang="en-US"/>
                <a:t>(–3, 1), </a:t>
              </a:r>
              <a:r>
                <a:rPr lang="en-US" i="1"/>
                <a:t>X</a:t>
              </a:r>
              <a:r>
                <a:rPr lang="en-US"/>
                <a:t>(0, –2), and </a:t>
              </a:r>
              <a:r>
                <a:rPr lang="en-US" i="1"/>
                <a:t>Y</a:t>
              </a:r>
              <a:r>
                <a:rPr lang="en-US"/>
                <a:t>(1, 2)</a:t>
              </a:r>
            </a:p>
          </p:txBody>
        </p:sp>
        <p:sp>
          <p:nvSpPr>
            <p:cNvPr id="17434" name="Line 26"/>
            <p:cNvSpPr>
              <a:spLocks noChangeShapeType="1"/>
            </p:cNvSpPr>
            <p:nvPr/>
          </p:nvSpPr>
          <p:spPr bwMode="auto">
            <a:xfrm>
              <a:off x="590" y="2400"/>
              <a:ext cx="288"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7435" name="Line 27"/>
            <p:cNvSpPr>
              <a:spLocks noChangeShapeType="1"/>
            </p:cNvSpPr>
            <p:nvPr/>
          </p:nvSpPr>
          <p:spPr bwMode="auto">
            <a:xfrm>
              <a:off x="1344" y="2400"/>
              <a:ext cx="288" cy="0"/>
            </a:xfrm>
            <a:prstGeom prst="line">
              <a:avLst/>
            </a:prstGeom>
            <a:noFill/>
            <a:ln w="28575">
              <a:solidFill>
                <a:schemeClr val="tx1"/>
              </a:solidFill>
              <a:round/>
              <a:headEnd type="triangle" w="med" len="med"/>
              <a:tailEnd type="triangle" w="med" len="med"/>
            </a:ln>
            <a:effectLst/>
          </p:spPr>
          <p:txBody>
            <a:bodyPr/>
            <a:lstStyle/>
            <a:p>
              <a:endParaRPr lang="en-US"/>
            </a:p>
          </p:txBody>
        </p:sp>
      </p:grpSp>
      <p:grpSp>
        <p:nvGrpSpPr>
          <p:cNvPr id="17438" name="Group 30"/>
          <p:cNvGrpSpPr>
            <a:grpSpLocks/>
          </p:cNvGrpSpPr>
          <p:nvPr/>
        </p:nvGrpSpPr>
        <p:grpSpPr bwMode="auto">
          <a:xfrm>
            <a:off x="457200" y="5029200"/>
            <a:ext cx="5715000" cy="822325"/>
            <a:chOff x="288" y="3264"/>
            <a:chExt cx="3600" cy="518"/>
          </a:xfrm>
        </p:grpSpPr>
        <p:sp>
          <p:nvSpPr>
            <p:cNvPr id="17431" name="Rectangle 23"/>
            <p:cNvSpPr>
              <a:spLocks noChangeArrowheads="1"/>
            </p:cNvSpPr>
            <p:nvPr/>
          </p:nvSpPr>
          <p:spPr bwMode="auto">
            <a:xfrm>
              <a:off x="288" y="3264"/>
              <a:ext cx="3600" cy="518"/>
            </a:xfrm>
            <a:prstGeom prst="rect">
              <a:avLst/>
            </a:prstGeom>
            <a:noFill/>
            <a:ln w="9525">
              <a:noFill/>
              <a:miter lim="800000"/>
              <a:headEnd/>
              <a:tailEnd/>
            </a:ln>
            <a:effectLst/>
          </p:spPr>
          <p:txBody>
            <a:bodyPr>
              <a:spAutoFit/>
            </a:bodyPr>
            <a:lstStyle/>
            <a:p>
              <a:pPr marL="403225" indent="-403225"/>
              <a:r>
                <a:rPr lang="en-US" b="1"/>
                <a:t>3.</a:t>
              </a:r>
              <a:r>
                <a:rPr lang="en-US"/>
                <a:t> </a:t>
              </a:r>
              <a:r>
                <a:rPr lang="en-US" i="1"/>
                <a:t>MN</a:t>
              </a:r>
              <a:r>
                <a:rPr lang="en-US"/>
                <a:t> and </a:t>
              </a:r>
              <a:r>
                <a:rPr lang="en-US" i="1"/>
                <a:t>ST</a:t>
              </a:r>
              <a:r>
                <a:rPr lang="en-US"/>
                <a:t> for </a:t>
              </a:r>
              <a:r>
                <a:rPr lang="en-US" i="1"/>
                <a:t>M</a:t>
              </a:r>
              <a:r>
                <a:rPr lang="en-US"/>
                <a:t>(0, –2),</a:t>
              </a:r>
            </a:p>
            <a:p>
              <a:pPr marL="403225" indent="-403225"/>
              <a:r>
                <a:rPr lang="en-US" i="1"/>
                <a:t>	N</a:t>
              </a:r>
              <a:r>
                <a:rPr lang="en-US"/>
                <a:t>(4, –4), </a:t>
              </a:r>
              <a:r>
                <a:rPr lang="en-US" i="1"/>
                <a:t>S</a:t>
              </a:r>
              <a:r>
                <a:rPr lang="en-US"/>
                <a:t>(4, 1), and </a:t>
              </a:r>
              <a:r>
                <a:rPr lang="en-US" i="1"/>
                <a:t>T</a:t>
              </a:r>
              <a:r>
                <a:rPr lang="en-US"/>
                <a:t>(1, –5)</a:t>
              </a:r>
            </a:p>
          </p:txBody>
        </p:sp>
        <p:sp>
          <p:nvSpPr>
            <p:cNvPr id="17436" name="Line 28"/>
            <p:cNvSpPr>
              <a:spLocks noChangeShapeType="1"/>
            </p:cNvSpPr>
            <p:nvPr/>
          </p:nvSpPr>
          <p:spPr bwMode="auto">
            <a:xfrm>
              <a:off x="610" y="3312"/>
              <a:ext cx="384"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7437" name="Line 29"/>
            <p:cNvSpPr>
              <a:spLocks noChangeShapeType="1"/>
            </p:cNvSpPr>
            <p:nvPr/>
          </p:nvSpPr>
          <p:spPr bwMode="auto">
            <a:xfrm>
              <a:off x="1392" y="3312"/>
              <a:ext cx="336" cy="0"/>
            </a:xfrm>
            <a:prstGeom prst="line">
              <a:avLst/>
            </a:prstGeom>
            <a:noFill/>
            <a:ln w="28575">
              <a:solidFill>
                <a:schemeClr val="tx1"/>
              </a:solidFill>
              <a:round/>
              <a:headEnd type="triangle" w="med" len="med"/>
              <a:tailEnd type="triangle" w="med" len="med"/>
            </a:ln>
            <a:effectLst/>
          </p:spPr>
          <p:txBody>
            <a:bodyPr/>
            <a:lstStyle/>
            <a:p>
              <a:endParaRPr lang="en-US"/>
            </a:p>
          </p:txBody>
        </p:sp>
      </p:grpSp>
      <p:pic>
        <p:nvPicPr>
          <p:cNvPr id="17440" name="Picture 32" descr="2"/>
          <p:cNvPicPr>
            <a:picLocks noChangeAspect="1" noChangeArrowheads="1"/>
          </p:cNvPicPr>
          <p:nvPr/>
        </p:nvPicPr>
        <p:blipFill>
          <a:blip r:embed="rId4" cstate="print"/>
          <a:srcRect/>
          <a:stretch>
            <a:fillRect/>
          </a:stretch>
        </p:blipFill>
        <p:spPr bwMode="auto">
          <a:xfrm>
            <a:off x="838200" y="5791200"/>
            <a:ext cx="2800350" cy="7239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27"/>
                                        </p:tgtEl>
                                        <p:attrNameLst>
                                          <p:attrName>style.visibility</p:attrName>
                                        </p:attrNameLst>
                                      </p:cBhvr>
                                      <p:to>
                                        <p:strVal val="visible"/>
                                      </p:to>
                                    </p:set>
                                    <p:animEffect transition="in" filter="dissolve">
                                      <p:cBhvr>
                                        <p:cTn id="7" dur="500"/>
                                        <p:tgtEl>
                                          <p:spTgt spid="17427"/>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7432"/>
                                        </p:tgtEl>
                                        <p:attrNameLst>
                                          <p:attrName>style.visibility</p:attrName>
                                        </p:attrNameLst>
                                      </p:cBhvr>
                                      <p:to>
                                        <p:strVal val="visible"/>
                                      </p:to>
                                    </p:set>
                                    <p:anim calcmode="lin" valueType="num">
                                      <p:cBhvr>
                                        <p:cTn id="12" dur="1000" fill="hold"/>
                                        <p:tgtEl>
                                          <p:spTgt spid="17432"/>
                                        </p:tgtEl>
                                        <p:attrNameLst>
                                          <p:attrName>ppt_w</p:attrName>
                                        </p:attrNameLst>
                                      </p:cBhvr>
                                      <p:tavLst>
                                        <p:tav tm="0">
                                          <p:val>
                                            <p:strVal val="#ppt_w*0.70"/>
                                          </p:val>
                                        </p:tav>
                                        <p:tav tm="100000">
                                          <p:val>
                                            <p:strVal val="#ppt_w"/>
                                          </p:val>
                                        </p:tav>
                                      </p:tavLst>
                                    </p:anim>
                                    <p:anim calcmode="lin" valueType="num">
                                      <p:cBhvr>
                                        <p:cTn id="13" dur="1000" fill="hold"/>
                                        <p:tgtEl>
                                          <p:spTgt spid="17432"/>
                                        </p:tgtEl>
                                        <p:attrNameLst>
                                          <p:attrName>ppt_h</p:attrName>
                                        </p:attrNameLst>
                                      </p:cBhvr>
                                      <p:tavLst>
                                        <p:tav tm="0">
                                          <p:val>
                                            <p:strVal val="#ppt_h"/>
                                          </p:val>
                                        </p:tav>
                                        <p:tav tm="100000">
                                          <p:val>
                                            <p:strVal val="#ppt_h"/>
                                          </p:val>
                                        </p:tav>
                                      </p:tavLst>
                                    </p:anim>
                                    <p:animEffect transition="in" filter="fade">
                                      <p:cBhvr>
                                        <p:cTn id="14" dur="1000"/>
                                        <p:tgtEl>
                                          <p:spTgt spid="1743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7433"/>
                                        </p:tgtEl>
                                        <p:attrNameLst>
                                          <p:attrName>style.visibility</p:attrName>
                                        </p:attrNameLst>
                                      </p:cBhvr>
                                      <p:to>
                                        <p:strVal val="visible"/>
                                      </p:to>
                                    </p:set>
                                    <p:animEffect transition="in" filter="dissolve">
                                      <p:cBhvr>
                                        <p:cTn id="19" dur="500"/>
                                        <p:tgtEl>
                                          <p:spTgt spid="1743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7440"/>
                                        </p:tgtEl>
                                        <p:attrNameLst>
                                          <p:attrName>style.visibility</p:attrName>
                                        </p:attrNameLst>
                                      </p:cBhvr>
                                      <p:to>
                                        <p:strVal val="visible"/>
                                      </p:to>
                                    </p:set>
                                    <p:animEffect transition="in" filter="dissolve">
                                      <p:cBhvr>
                                        <p:cTn id="24" dur="500"/>
                                        <p:tgtEl>
                                          <p:spTgt spid="17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7" grpId="0"/>
      <p:bldP spid="1743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7" name="Rectangle 49"/>
          <p:cNvSpPr>
            <a:spLocks noChangeArrowheads="1"/>
          </p:cNvSpPr>
          <p:nvPr/>
        </p:nvSpPr>
        <p:spPr bwMode="auto">
          <a:xfrm>
            <a:off x="609600" y="1524000"/>
            <a:ext cx="8077200" cy="2654300"/>
          </a:xfrm>
          <a:prstGeom prst="rect">
            <a:avLst/>
          </a:prstGeom>
          <a:noFill/>
          <a:ln w="9525">
            <a:noFill/>
            <a:miter lim="800000"/>
            <a:headEnd/>
            <a:tailEnd/>
          </a:ln>
          <a:effectLst/>
        </p:spPr>
        <p:txBody>
          <a:bodyPr>
            <a:spAutoFit/>
          </a:bodyPr>
          <a:lstStyle/>
          <a:p>
            <a:r>
              <a:rPr lang="en-US" sz="2800">
                <a:latin typeface="Verdana" pitchFamily="34" charset="0"/>
              </a:rPr>
              <a:t>The equation of a line can be written in many different forms. The </a:t>
            </a:r>
            <a:r>
              <a:rPr lang="en-US" sz="2800" i="1">
                <a:latin typeface="Verdana" pitchFamily="34" charset="0"/>
              </a:rPr>
              <a:t>point-slope </a:t>
            </a:r>
            <a:r>
              <a:rPr lang="en-US" sz="2800">
                <a:latin typeface="Verdana" pitchFamily="34" charset="0"/>
              </a:rPr>
              <a:t>and </a:t>
            </a:r>
            <a:r>
              <a:rPr lang="en-US" sz="2800" i="1">
                <a:latin typeface="Verdana" pitchFamily="34" charset="0"/>
              </a:rPr>
              <a:t>slope-intercept forms</a:t>
            </a:r>
            <a:r>
              <a:rPr lang="en-US" sz="2800">
                <a:latin typeface="Verdana" pitchFamily="34" charset="0"/>
              </a:rPr>
              <a:t> of a line are equivalent. Because the slope of a vertical line is undefined, these forms cannot be used to write the equation of a vertical line.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8" name="Rectangle 14"/>
          <p:cNvSpPr>
            <a:spLocks noChangeArrowheads="1"/>
          </p:cNvSpPr>
          <p:nvPr/>
        </p:nvSpPr>
        <p:spPr bwMode="auto">
          <a:xfrm>
            <a:off x="381000" y="1905000"/>
            <a:ext cx="8305800" cy="2057400"/>
          </a:xfrm>
          <a:prstGeom prst="rect">
            <a:avLst/>
          </a:prstGeom>
          <a:noFill/>
          <a:ln w="28575">
            <a:solidFill>
              <a:srgbClr val="DBDBDB"/>
            </a:solidFill>
            <a:miter lim="800000"/>
            <a:headEnd/>
            <a:tailEnd/>
          </a:ln>
          <a:effectLst/>
        </p:spPr>
        <p:txBody>
          <a:bodyPr/>
          <a:lstStyle/>
          <a:p>
            <a:pPr>
              <a:spcBef>
                <a:spcPct val="20000"/>
              </a:spcBef>
            </a:pPr>
            <a:r>
              <a:rPr lang="en-US" altLang="en-US" sz="3200"/>
              <a:t>Find the slope of a line.</a:t>
            </a:r>
          </a:p>
          <a:p>
            <a:pPr>
              <a:spcBef>
                <a:spcPct val="20000"/>
              </a:spcBef>
            </a:pPr>
            <a:endParaRPr lang="en-US" altLang="en-US" sz="1000"/>
          </a:p>
          <a:p>
            <a:pPr>
              <a:spcBef>
                <a:spcPct val="20000"/>
              </a:spcBef>
            </a:pPr>
            <a:r>
              <a:rPr lang="en-US" altLang="en-US" sz="3200"/>
              <a:t>Use slopes to identify parallel and perpendicular lines.</a:t>
            </a:r>
          </a:p>
        </p:txBody>
      </p:sp>
      <p:sp>
        <p:nvSpPr>
          <p:cNvPr id="11279" name="Rectangle 15"/>
          <p:cNvSpPr>
            <a:spLocks noChangeArrowheads="1"/>
          </p:cNvSpPr>
          <p:nvPr/>
        </p:nvSpPr>
        <p:spPr bwMode="auto">
          <a:xfrm>
            <a:off x="0" y="1219200"/>
            <a:ext cx="9144000" cy="685800"/>
          </a:xfrm>
          <a:prstGeom prst="rect">
            <a:avLst/>
          </a:prstGeom>
          <a:noFill/>
          <a:ln w="9525">
            <a:noFill/>
            <a:miter lim="800000"/>
            <a:headEnd/>
            <a:tailEnd/>
          </a:ln>
          <a:effectLst/>
        </p:spPr>
        <p:txBody>
          <a:bodyPr anchor="ctr"/>
          <a:lstStyle/>
          <a:p>
            <a:pPr algn="ctr"/>
            <a:r>
              <a:rPr lang="en-US" altLang="en-US" sz="3600" i="1">
                <a:solidFill>
                  <a:srgbClr val="FF6600"/>
                </a:solidFill>
                <a:latin typeface="Arial Black" pitchFamily="34" charset="0"/>
              </a:rPr>
              <a:t>Objectives</a:t>
            </a:r>
            <a:endParaRPr lang="en-US" altLang="en-US" sz="3600" i="1">
              <a:solidFill>
                <a:srgbClr val="FF66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278">
                                            <p:txEl>
                                              <p:pRg st="0" end="0"/>
                                            </p:txEl>
                                          </p:spTgt>
                                        </p:tgtEl>
                                        <p:attrNameLst>
                                          <p:attrName>style.visibility</p:attrName>
                                        </p:attrNameLst>
                                      </p:cBhvr>
                                      <p:to>
                                        <p:strVal val="visible"/>
                                      </p:to>
                                    </p:set>
                                    <p:animEffect transition="in" filter="wipe(left)">
                                      <p:cBhvr>
                                        <p:cTn id="7" dur="500"/>
                                        <p:tgtEl>
                                          <p:spTgt spid="11278">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278">
                                            <p:txEl>
                                              <p:pRg st="2" end="2"/>
                                            </p:txEl>
                                          </p:spTgt>
                                        </p:tgtEl>
                                        <p:attrNameLst>
                                          <p:attrName>style.visibility</p:attrName>
                                        </p:attrNameLst>
                                      </p:cBhvr>
                                      <p:to>
                                        <p:strVal val="visible"/>
                                      </p:to>
                                    </p:set>
                                    <p:animEffect transition="in" filter="wipe(left)">
                                      <p:cBhvr>
                                        <p:cTn id="11" dur="500"/>
                                        <p:tgtEl>
                                          <p:spTgt spid="112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94" name="Picture 22"/>
          <p:cNvPicPr>
            <a:picLocks noChangeAspect="1" noChangeArrowheads="1"/>
          </p:cNvPicPr>
          <p:nvPr/>
        </p:nvPicPr>
        <p:blipFill>
          <a:blip r:embed="rId2" cstate="print"/>
          <a:srcRect/>
          <a:stretch>
            <a:fillRect/>
          </a:stretch>
        </p:blipFill>
        <p:spPr bwMode="auto">
          <a:xfrm>
            <a:off x="152400" y="914400"/>
            <a:ext cx="8753475" cy="561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4"/>
          <p:cNvGrpSpPr>
            <a:grpSpLocks/>
          </p:cNvGrpSpPr>
          <p:nvPr/>
        </p:nvGrpSpPr>
        <p:grpSpPr bwMode="auto">
          <a:xfrm>
            <a:off x="533400" y="2209800"/>
            <a:ext cx="8077200" cy="1298575"/>
            <a:chOff x="284" y="3072"/>
            <a:chExt cx="4948" cy="818"/>
          </a:xfrm>
        </p:grpSpPr>
        <p:sp>
          <p:nvSpPr>
            <p:cNvPr id="13331" name="Text Box 19"/>
            <p:cNvSpPr txBox="1">
              <a:spLocks noChangeArrowheads="1"/>
            </p:cNvSpPr>
            <p:nvPr/>
          </p:nvSpPr>
          <p:spPr bwMode="auto">
            <a:xfrm>
              <a:off x="288" y="3360"/>
              <a:ext cx="4944" cy="530"/>
            </a:xfrm>
            <a:prstGeom prst="rect">
              <a:avLst/>
            </a:prstGeom>
            <a:noFill/>
            <a:ln w="19050">
              <a:solidFill>
                <a:srgbClr val="993366"/>
              </a:solidFill>
              <a:miter lim="800000"/>
              <a:headEnd/>
              <a:tailEnd/>
            </a:ln>
            <a:effectLst/>
          </p:spPr>
          <p:txBody>
            <a:bodyPr>
              <a:spAutoFit/>
            </a:bodyPr>
            <a:lstStyle/>
            <a:p>
              <a:r>
                <a:rPr lang="en-US" sz="2400">
                  <a:latin typeface="Verdana" pitchFamily="34" charset="0"/>
                </a:rPr>
                <a:t>A line with </a:t>
              </a:r>
              <a:r>
                <a:rPr lang="en-US" sz="2400" i="1">
                  <a:latin typeface="Verdana" pitchFamily="34" charset="0"/>
                </a:rPr>
                <a:t>y</a:t>
              </a:r>
              <a:r>
                <a:rPr lang="en-US" sz="2400">
                  <a:latin typeface="Verdana" pitchFamily="34" charset="0"/>
                </a:rPr>
                <a:t>-intercept </a:t>
              </a:r>
              <a:r>
                <a:rPr lang="en-US" sz="2400" i="1">
                  <a:latin typeface="Verdana" pitchFamily="34" charset="0"/>
                </a:rPr>
                <a:t>b </a:t>
              </a:r>
              <a:r>
                <a:rPr lang="en-US" sz="2400">
                  <a:latin typeface="Verdana" pitchFamily="34" charset="0"/>
                </a:rPr>
                <a:t>contains the point (0, </a:t>
              </a:r>
              <a:r>
                <a:rPr lang="en-US" sz="2400" i="1">
                  <a:latin typeface="Verdana" pitchFamily="34" charset="0"/>
                </a:rPr>
                <a:t>b</a:t>
              </a:r>
              <a:r>
                <a:rPr lang="en-US" sz="2400">
                  <a:latin typeface="Verdana" pitchFamily="34" charset="0"/>
                </a:rPr>
                <a:t>).</a:t>
              </a:r>
            </a:p>
            <a:p>
              <a:r>
                <a:rPr lang="en-US" sz="2400">
                  <a:latin typeface="Verdana" pitchFamily="34" charset="0"/>
                </a:rPr>
                <a:t>A line with </a:t>
              </a:r>
              <a:r>
                <a:rPr lang="en-US" sz="2400" i="1">
                  <a:latin typeface="Verdana" pitchFamily="34" charset="0"/>
                </a:rPr>
                <a:t>x</a:t>
              </a:r>
              <a:r>
                <a:rPr lang="en-US" sz="2400">
                  <a:latin typeface="Verdana" pitchFamily="34" charset="0"/>
                </a:rPr>
                <a:t>-intercept </a:t>
              </a:r>
              <a:r>
                <a:rPr lang="en-US" sz="2400" i="1">
                  <a:latin typeface="Verdana" pitchFamily="34" charset="0"/>
                </a:rPr>
                <a:t>a </a:t>
              </a:r>
              <a:r>
                <a:rPr lang="en-US" sz="2400">
                  <a:latin typeface="Verdana" pitchFamily="34" charset="0"/>
                </a:rPr>
                <a:t>contains the point (</a:t>
              </a:r>
              <a:r>
                <a:rPr lang="en-US" sz="2400" i="1">
                  <a:latin typeface="Verdana" pitchFamily="34" charset="0"/>
                </a:rPr>
                <a:t>a</a:t>
              </a:r>
              <a:r>
                <a:rPr lang="en-US" sz="2400">
                  <a:latin typeface="Verdana" pitchFamily="34" charset="0"/>
                </a:rPr>
                <a:t>, 0).</a:t>
              </a:r>
            </a:p>
          </p:txBody>
        </p:sp>
        <p:sp>
          <p:nvSpPr>
            <p:cNvPr id="13332" name="Text Box 20"/>
            <p:cNvSpPr txBox="1">
              <a:spLocks noChangeArrowheads="1"/>
            </p:cNvSpPr>
            <p:nvPr/>
          </p:nvSpPr>
          <p:spPr bwMode="auto">
            <a:xfrm>
              <a:off x="284" y="3072"/>
              <a:ext cx="1536" cy="288"/>
            </a:xfrm>
            <a:prstGeom prst="rect">
              <a:avLst/>
            </a:prstGeom>
            <a:solidFill>
              <a:srgbClr val="800080"/>
            </a:solidFill>
            <a:ln w="19050">
              <a:noFill/>
              <a:miter lim="800000"/>
              <a:headEnd/>
              <a:tailEnd/>
            </a:ln>
            <a:effectLst/>
          </p:spPr>
          <p:txBody>
            <a:bodyPr>
              <a:spAutoFit/>
            </a:bodyPr>
            <a:lstStyle/>
            <a:p>
              <a:pPr eaLnBrk="0" hangingPunct="0">
                <a:spcBef>
                  <a:spcPct val="50000"/>
                </a:spcBef>
              </a:pPr>
              <a:r>
                <a:rPr lang="en-US" sz="2400" b="1">
                  <a:solidFill>
                    <a:schemeClr val="bg1"/>
                  </a:solidFill>
                  <a:latin typeface="Verdana" pitchFamily="34" charset="0"/>
                </a:rPr>
                <a:t>Remember!</a:t>
              </a:r>
              <a:endParaRPr lang="en-US" sz="2400" b="1">
                <a:latin typeface="Verdana"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006699"/>
                </a:solidFill>
                <a:latin typeface="Arial Black" pitchFamily="34" charset="0"/>
              </a:rPr>
              <a:t>Example 1A: Writing Equations In Lines</a:t>
            </a:r>
            <a:endParaRPr lang="en-US" altLang="en-US" sz="2600">
              <a:solidFill>
                <a:schemeClr val="accent2"/>
              </a:solidFill>
              <a:latin typeface="Arial MT Bl" charset="0"/>
            </a:endParaRPr>
          </a:p>
        </p:txBody>
      </p:sp>
      <p:sp>
        <p:nvSpPr>
          <p:cNvPr id="29703" name="Rectangle 7"/>
          <p:cNvSpPr>
            <a:spLocks noChangeArrowheads="1"/>
          </p:cNvSpPr>
          <p:nvPr/>
        </p:nvSpPr>
        <p:spPr bwMode="auto">
          <a:xfrm>
            <a:off x="304800" y="1905000"/>
            <a:ext cx="8382000" cy="822325"/>
          </a:xfrm>
          <a:prstGeom prst="rect">
            <a:avLst/>
          </a:prstGeom>
          <a:noFill/>
          <a:ln w="9525">
            <a:noFill/>
            <a:miter lim="800000"/>
            <a:headEnd/>
            <a:tailEnd/>
          </a:ln>
          <a:effectLst/>
        </p:spPr>
        <p:txBody>
          <a:bodyPr>
            <a:spAutoFit/>
          </a:bodyPr>
          <a:lstStyle/>
          <a:p>
            <a:r>
              <a:rPr lang="en-US" sz="2400" b="1">
                <a:latin typeface="Verdana" pitchFamily="34" charset="0"/>
              </a:rPr>
              <a:t>Write the equation of each line in the given form.</a:t>
            </a:r>
          </a:p>
        </p:txBody>
      </p:sp>
      <p:sp>
        <p:nvSpPr>
          <p:cNvPr id="29704" name="Rectangle 8"/>
          <p:cNvSpPr>
            <a:spLocks noChangeArrowheads="1"/>
          </p:cNvSpPr>
          <p:nvPr/>
        </p:nvSpPr>
        <p:spPr bwMode="auto">
          <a:xfrm>
            <a:off x="381000" y="2819400"/>
            <a:ext cx="8229600" cy="822325"/>
          </a:xfrm>
          <a:prstGeom prst="rect">
            <a:avLst/>
          </a:prstGeom>
          <a:noFill/>
          <a:ln w="9525">
            <a:noFill/>
            <a:miter lim="800000"/>
            <a:headEnd/>
            <a:tailEnd/>
          </a:ln>
          <a:effectLst/>
        </p:spPr>
        <p:txBody>
          <a:bodyPr>
            <a:spAutoFit/>
          </a:bodyPr>
          <a:lstStyle/>
          <a:p>
            <a:r>
              <a:rPr lang="en-US" sz="2400" b="1">
                <a:latin typeface="Verdana" pitchFamily="34" charset="0"/>
              </a:rPr>
              <a:t>the line with slope 6 through (3, –4) in point-slope form</a:t>
            </a:r>
          </a:p>
        </p:txBody>
      </p:sp>
      <p:sp>
        <p:nvSpPr>
          <p:cNvPr id="29705" name="Text Box 9"/>
          <p:cNvSpPr txBox="1">
            <a:spLocks noChangeArrowheads="1"/>
          </p:cNvSpPr>
          <p:nvPr/>
        </p:nvSpPr>
        <p:spPr bwMode="auto">
          <a:xfrm>
            <a:off x="1006475" y="3994150"/>
            <a:ext cx="2955925"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a:t>
            </a:r>
            <a:r>
              <a:rPr lang="en-US" sz="2400" i="1">
                <a:latin typeface="Verdana" pitchFamily="34" charset="0"/>
              </a:rPr>
              <a:t>y</a:t>
            </a:r>
            <a:r>
              <a:rPr lang="en-US" sz="1200">
                <a:latin typeface="Verdana" pitchFamily="34" charset="0"/>
              </a:rPr>
              <a:t>1</a:t>
            </a:r>
            <a:r>
              <a:rPr lang="en-US" sz="2400">
                <a:latin typeface="Verdana" pitchFamily="34" charset="0"/>
              </a:rPr>
              <a:t> = </a:t>
            </a:r>
            <a:r>
              <a:rPr lang="en-US" sz="2400" i="1">
                <a:latin typeface="Verdana" pitchFamily="34" charset="0"/>
              </a:rPr>
              <a:t>m</a:t>
            </a:r>
            <a:r>
              <a:rPr lang="en-US" sz="2400">
                <a:latin typeface="Verdana" pitchFamily="34" charset="0"/>
              </a:rPr>
              <a:t>(</a:t>
            </a:r>
            <a:r>
              <a:rPr lang="en-US" sz="2400" i="1">
                <a:latin typeface="Verdana" pitchFamily="34" charset="0"/>
              </a:rPr>
              <a:t>x</a:t>
            </a:r>
            <a:r>
              <a:rPr lang="en-US" sz="2400">
                <a:latin typeface="Verdana" pitchFamily="34" charset="0"/>
              </a:rPr>
              <a:t> – </a:t>
            </a:r>
            <a:r>
              <a:rPr lang="en-US" sz="2400" i="1">
                <a:latin typeface="Verdana" pitchFamily="34" charset="0"/>
              </a:rPr>
              <a:t>x</a:t>
            </a:r>
            <a:r>
              <a:rPr lang="en-US" sz="1200">
                <a:latin typeface="Verdana" pitchFamily="34" charset="0"/>
              </a:rPr>
              <a:t>1</a:t>
            </a:r>
            <a:r>
              <a:rPr lang="en-US" sz="2400">
                <a:latin typeface="Verdana" pitchFamily="34" charset="0"/>
              </a:rPr>
              <a:t>)</a:t>
            </a:r>
          </a:p>
        </p:txBody>
      </p:sp>
      <p:sp>
        <p:nvSpPr>
          <p:cNvPr id="29706" name="Text Box 10"/>
          <p:cNvSpPr txBox="1">
            <a:spLocks noChangeArrowheads="1"/>
          </p:cNvSpPr>
          <p:nvPr/>
        </p:nvSpPr>
        <p:spPr bwMode="auto">
          <a:xfrm>
            <a:off x="609600" y="4724400"/>
            <a:ext cx="3155950"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(–4) = 6(</a:t>
            </a:r>
            <a:r>
              <a:rPr lang="en-US" sz="2400" i="1">
                <a:latin typeface="Verdana" pitchFamily="34" charset="0"/>
              </a:rPr>
              <a:t>x</a:t>
            </a:r>
            <a:r>
              <a:rPr lang="en-US" sz="2400">
                <a:latin typeface="Verdana" pitchFamily="34" charset="0"/>
              </a:rPr>
              <a:t> – 3)</a:t>
            </a:r>
          </a:p>
        </p:txBody>
      </p:sp>
      <p:sp>
        <p:nvSpPr>
          <p:cNvPr id="29707" name="Text Box 11"/>
          <p:cNvSpPr txBox="1">
            <a:spLocks noChangeArrowheads="1"/>
          </p:cNvSpPr>
          <p:nvPr/>
        </p:nvSpPr>
        <p:spPr bwMode="auto">
          <a:xfrm>
            <a:off x="4648200" y="3962400"/>
            <a:ext cx="2719388" cy="457200"/>
          </a:xfrm>
          <a:prstGeom prst="rect">
            <a:avLst/>
          </a:prstGeom>
          <a:noFill/>
          <a:ln w="9525">
            <a:noFill/>
            <a:miter lim="800000"/>
            <a:headEnd/>
            <a:tailEnd/>
          </a:ln>
          <a:effectLst/>
        </p:spPr>
        <p:txBody>
          <a:bodyPr wrap="none">
            <a:spAutoFit/>
          </a:bodyPr>
          <a:lstStyle/>
          <a:p>
            <a:r>
              <a:rPr lang="en-US" sz="2400" i="1">
                <a:solidFill>
                  <a:srgbClr val="3366FF"/>
                </a:solidFill>
                <a:latin typeface="Verdana" pitchFamily="34" charset="0"/>
              </a:rPr>
              <a:t>Point-slope form</a:t>
            </a:r>
          </a:p>
        </p:txBody>
      </p:sp>
      <p:sp>
        <p:nvSpPr>
          <p:cNvPr id="29708" name="Text Box 12"/>
          <p:cNvSpPr txBox="1">
            <a:spLocks noChangeArrowheads="1"/>
          </p:cNvSpPr>
          <p:nvPr/>
        </p:nvSpPr>
        <p:spPr bwMode="auto">
          <a:xfrm>
            <a:off x="4648200" y="4724400"/>
            <a:ext cx="4114800" cy="822325"/>
          </a:xfrm>
          <a:prstGeom prst="rect">
            <a:avLst/>
          </a:prstGeom>
          <a:noFill/>
          <a:ln w="9525">
            <a:noFill/>
            <a:miter lim="800000"/>
            <a:headEnd/>
            <a:tailEnd/>
          </a:ln>
          <a:effectLst/>
        </p:spPr>
        <p:txBody>
          <a:bodyPr>
            <a:spAutoFit/>
          </a:bodyPr>
          <a:lstStyle/>
          <a:p>
            <a:r>
              <a:rPr lang="en-US" sz="2400" i="1">
                <a:solidFill>
                  <a:srgbClr val="3366FF"/>
                </a:solidFill>
                <a:latin typeface="Verdana" pitchFamily="34" charset="0"/>
              </a:rPr>
              <a:t>Substitute 6 for m, 3 for x</a:t>
            </a:r>
            <a:r>
              <a:rPr lang="en-US" sz="1400" i="1">
                <a:solidFill>
                  <a:srgbClr val="3366FF"/>
                </a:solidFill>
                <a:latin typeface="Verdana" pitchFamily="34" charset="0"/>
              </a:rPr>
              <a:t>1</a:t>
            </a:r>
            <a:r>
              <a:rPr lang="en-US" sz="2400" i="1">
                <a:solidFill>
                  <a:srgbClr val="3366FF"/>
                </a:solidFill>
                <a:latin typeface="Verdana" pitchFamily="34" charset="0"/>
              </a:rPr>
              <a:t>, and -4 for y</a:t>
            </a:r>
            <a:r>
              <a:rPr lang="en-US" sz="1400" i="1">
                <a:solidFill>
                  <a:srgbClr val="3366FF"/>
                </a:solidFill>
                <a:latin typeface="Verdana" pitchFamily="34" charset="0"/>
              </a:rPr>
              <a:t>1</a:t>
            </a:r>
            <a:r>
              <a:rPr lang="en-US" sz="2400" i="1">
                <a:solidFill>
                  <a:srgbClr val="3366FF"/>
                </a:solidFill>
                <a:latin typeface="Verdana"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7"/>
                                        </p:tgtEl>
                                        <p:attrNameLst>
                                          <p:attrName>style.visibility</p:attrName>
                                        </p:attrNameLst>
                                      </p:cBhvr>
                                      <p:to>
                                        <p:strVal val="visible"/>
                                      </p:to>
                                    </p:set>
                                    <p:animEffect transition="in" filter="dissolve">
                                      <p:cBhvr>
                                        <p:cTn id="7" dur="500"/>
                                        <p:tgtEl>
                                          <p:spTgt spid="2970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5"/>
                                        </p:tgtEl>
                                        <p:attrNameLst>
                                          <p:attrName>style.visibility</p:attrName>
                                        </p:attrNameLst>
                                      </p:cBhvr>
                                      <p:to>
                                        <p:strVal val="visible"/>
                                      </p:to>
                                    </p:set>
                                    <p:animEffect transition="in" filter="dissolve">
                                      <p:cBhvr>
                                        <p:cTn id="12" dur="500"/>
                                        <p:tgtEl>
                                          <p:spTgt spid="2970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8"/>
                                        </p:tgtEl>
                                        <p:attrNameLst>
                                          <p:attrName>style.visibility</p:attrName>
                                        </p:attrNameLst>
                                      </p:cBhvr>
                                      <p:to>
                                        <p:strVal val="visible"/>
                                      </p:to>
                                    </p:set>
                                    <p:animEffect transition="in" filter="dissolve">
                                      <p:cBhvr>
                                        <p:cTn id="17" dur="500"/>
                                        <p:tgtEl>
                                          <p:spTgt spid="2970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6"/>
                                        </p:tgtEl>
                                        <p:attrNameLst>
                                          <p:attrName>style.visibility</p:attrName>
                                        </p:attrNameLst>
                                      </p:cBhvr>
                                      <p:to>
                                        <p:strVal val="visible"/>
                                      </p:to>
                                    </p:set>
                                    <p:animEffect transition="in" filter="dissolve">
                                      <p:cBhvr>
                                        <p:cTn id="22" dur="500"/>
                                        <p:tgtEl>
                                          <p:spTgt spid="29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p:bldP spid="29706" grpId="0"/>
      <p:bldP spid="29707" grpId="0"/>
      <p:bldP spid="2970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006699"/>
                </a:solidFill>
                <a:latin typeface="Arial Black" pitchFamily="34" charset="0"/>
              </a:rPr>
              <a:t>Example 1B: Writing Equations In Lines</a:t>
            </a:r>
            <a:endParaRPr lang="en-US" altLang="en-US" sz="2600">
              <a:solidFill>
                <a:schemeClr val="accent2"/>
              </a:solidFill>
              <a:latin typeface="Arial MT Bl" charset="0"/>
            </a:endParaRPr>
          </a:p>
        </p:txBody>
      </p:sp>
      <p:sp>
        <p:nvSpPr>
          <p:cNvPr id="40963" name="Rectangle 3"/>
          <p:cNvSpPr>
            <a:spLocks noChangeArrowheads="1"/>
          </p:cNvSpPr>
          <p:nvPr/>
        </p:nvSpPr>
        <p:spPr bwMode="auto">
          <a:xfrm>
            <a:off x="304800" y="1752600"/>
            <a:ext cx="8839200" cy="457200"/>
          </a:xfrm>
          <a:prstGeom prst="rect">
            <a:avLst/>
          </a:prstGeom>
          <a:noFill/>
          <a:ln w="9525">
            <a:noFill/>
            <a:miter lim="800000"/>
            <a:headEnd/>
            <a:tailEnd/>
          </a:ln>
          <a:effectLst/>
        </p:spPr>
        <p:txBody>
          <a:bodyPr>
            <a:spAutoFit/>
          </a:bodyPr>
          <a:lstStyle/>
          <a:p>
            <a:r>
              <a:rPr lang="en-US" sz="2400" b="1">
                <a:latin typeface="Verdana" pitchFamily="34" charset="0"/>
              </a:rPr>
              <a:t>Write the equation of each line in the given form.</a:t>
            </a:r>
          </a:p>
        </p:txBody>
      </p:sp>
      <p:sp>
        <p:nvSpPr>
          <p:cNvPr id="40964" name="Rectangle 4"/>
          <p:cNvSpPr>
            <a:spLocks noChangeArrowheads="1"/>
          </p:cNvSpPr>
          <p:nvPr/>
        </p:nvSpPr>
        <p:spPr bwMode="auto">
          <a:xfrm>
            <a:off x="381000" y="2362200"/>
            <a:ext cx="8229600" cy="822325"/>
          </a:xfrm>
          <a:prstGeom prst="rect">
            <a:avLst/>
          </a:prstGeom>
          <a:noFill/>
          <a:ln w="9525">
            <a:noFill/>
            <a:miter lim="800000"/>
            <a:headEnd/>
            <a:tailEnd/>
          </a:ln>
          <a:effectLst/>
        </p:spPr>
        <p:txBody>
          <a:bodyPr>
            <a:spAutoFit/>
          </a:bodyPr>
          <a:lstStyle/>
          <a:p>
            <a:r>
              <a:rPr lang="en-US" sz="2400" b="1">
                <a:latin typeface="Verdana" pitchFamily="34" charset="0"/>
              </a:rPr>
              <a:t>the line through (–1, 0) and (1, 2) in slope-intercept form</a:t>
            </a:r>
          </a:p>
        </p:txBody>
      </p:sp>
      <p:sp>
        <p:nvSpPr>
          <p:cNvPr id="40981" name="Text Box 21"/>
          <p:cNvSpPr txBox="1">
            <a:spLocks noChangeArrowheads="1"/>
          </p:cNvSpPr>
          <p:nvPr/>
        </p:nvSpPr>
        <p:spPr bwMode="auto">
          <a:xfrm>
            <a:off x="457200" y="4267200"/>
            <a:ext cx="1963738"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a:t>
            </a:r>
            <a:r>
              <a:rPr lang="en-US" sz="2400" i="1">
                <a:latin typeface="Verdana" pitchFamily="34" charset="0"/>
              </a:rPr>
              <a:t>mx</a:t>
            </a:r>
            <a:r>
              <a:rPr lang="en-US" sz="2400">
                <a:latin typeface="Verdana" pitchFamily="34" charset="0"/>
              </a:rPr>
              <a:t> + </a:t>
            </a:r>
            <a:r>
              <a:rPr lang="en-US" sz="2400" i="1">
                <a:latin typeface="Verdana" pitchFamily="34" charset="0"/>
              </a:rPr>
              <a:t>b</a:t>
            </a:r>
          </a:p>
        </p:txBody>
      </p:sp>
      <p:sp>
        <p:nvSpPr>
          <p:cNvPr id="40982" name="Text Box 22"/>
          <p:cNvSpPr txBox="1">
            <a:spLocks noChangeArrowheads="1"/>
          </p:cNvSpPr>
          <p:nvPr/>
        </p:nvSpPr>
        <p:spPr bwMode="auto">
          <a:xfrm>
            <a:off x="457200" y="4876800"/>
            <a:ext cx="2300288" cy="457200"/>
          </a:xfrm>
          <a:prstGeom prst="rect">
            <a:avLst/>
          </a:prstGeom>
          <a:noFill/>
          <a:ln w="9525">
            <a:noFill/>
            <a:miter lim="800000"/>
            <a:headEnd/>
            <a:tailEnd/>
          </a:ln>
          <a:effectLst/>
        </p:spPr>
        <p:txBody>
          <a:bodyPr wrap="none">
            <a:spAutoFit/>
          </a:bodyPr>
          <a:lstStyle/>
          <a:p>
            <a:r>
              <a:rPr lang="en-US" sz="2400">
                <a:latin typeface="Verdana" pitchFamily="34" charset="0"/>
              </a:rPr>
              <a:t>0 = 1(-1) + </a:t>
            </a:r>
            <a:r>
              <a:rPr lang="en-US" sz="2400" i="1">
                <a:latin typeface="Verdana" pitchFamily="34" charset="0"/>
              </a:rPr>
              <a:t>b</a:t>
            </a:r>
          </a:p>
        </p:txBody>
      </p:sp>
      <p:sp>
        <p:nvSpPr>
          <p:cNvPr id="40984" name="Text Box 24"/>
          <p:cNvSpPr txBox="1">
            <a:spLocks noChangeArrowheads="1"/>
          </p:cNvSpPr>
          <p:nvPr/>
        </p:nvSpPr>
        <p:spPr bwMode="auto">
          <a:xfrm>
            <a:off x="457200" y="5410200"/>
            <a:ext cx="1033463" cy="457200"/>
          </a:xfrm>
          <a:prstGeom prst="rect">
            <a:avLst/>
          </a:prstGeom>
          <a:noFill/>
          <a:ln w="9525">
            <a:noFill/>
            <a:miter lim="800000"/>
            <a:headEnd/>
            <a:tailEnd/>
          </a:ln>
          <a:effectLst/>
        </p:spPr>
        <p:txBody>
          <a:bodyPr wrap="none">
            <a:spAutoFit/>
          </a:bodyPr>
          <a:lstStyle/>
          <a:p>
            <a:r>
              <a:rPr lang="en-US" sz="2400">
                <a:latin typeface="Verdana" pitchFamily="34" charset="0"/>
              </a:rPr>
              <a:t>1 = </a:t>
            </a:r>
            <a:r>
              <a:rPr lang="en-US" sz="2400" i="1">
                <a:latin typeface="Verdana" pitchFamily="34" charset="0"/>
              </a:rPr>
              <a:t>b</a:t>
            </a:r>
          </a:p>
        </p:txBody>
      </p:sp>
      <p:sp>
        <p:nvSpPr>
          <p:cNvPr id="40985" name="Text Box 25"/>
          <p:cNvSpPr txBox="1">
            <a:spLocks noChangeArrowheads="1"/>
          </p:cNvSpPr>
          <p:nvPr/>
        </p:nvSpPr>
        <p:spPr bwMode="auto">
          <a:xfrm>
            <a:off x="457200" y="5943600"/>
            <a:ext cx="1670050"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a:t>
            </a:r>
            <a:r>
              <a:rPr lang="en-US" sz="2400" i="1">
                <a:latin typeface="Verdana" pitchFamily="34" charset="0"/>
              </a:rPr>
              <a:t>x</a:t>
            </a:r>
            <a:r>
              <a:rPr lang="en-US" sz="2400">
                <a:latin typeface="Verdana" pitchFamily="34" charset="0"/>
              </a:rPr>
              <a:t> + 1</a:t>
            </a:r>
          </a:p>
        </p:txBody>
      </p:sp>
      <p:sp>
        <p:nvSpPr>
          <p:cNvPr id="40986" name="Text Box 26"/>
          <p:cNvSpPr txBox="1">
            <a:spLocks noChangeArrowheads="1"/>
          </p:cNvSpPr>
          <p:nvPr/>
        </p:nvSpPr>
        <p:spPr bwMode="auto">
          <a:xfrm>
            <a:off x="4191000" y="4191000"/>
            <a:ext cx="3665538" cy="3968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Slope-intercept form</a:t>
            </a:r>
          </a:p>
        </p:txBody>
      </p:sp>
      <p:sp>
        <p:nvSpPr>
          <p:cNvPr id="40987" name="Text Box 27"/>
          <p:cNvSpPr txBox="1">
            <a:spLocks noChangeArrowheads="1"/>
          </p:cNvSpPr>
          <p:nvPr/>
        </p:nvSpPr>
        <p:spPr bwMode="auto">
          <a:xfrm>
            <a:off x="4183063" y="3505200"/>
            <a:ext cx="2065337" cy="396875"/>
          </a:xfrm>
          <a:prstGeom prst="rect">
            <a:avLst/>
          </a:prstGeom>
          <a:noFill/>
          <a:ln w="9525">
            <a:noFill/>
            <a:miter lim="800000"/>
            <a:headEnd/>
            <a:tailEnd/>
          </a:ln>
          <a:effectLst/>
        </p:spPr>
        <p:txBody>
          <a:bodyPr wrap="none">
            <a:spAutoFit/>
          </a:bodyPr>
          <a:lstStyle/>
          <a:p>
            <a:r>
              <a:rPr lang="en-US" i="1">
                <a:solidFill>
                  <a:srgbClr val="3366FF"/>
                </a:solidFill>
                <a:latin typeface="Verdana" pitchFamily="34" charset="0"/>
              </a:rPr>
              <a:t>Find the slope.</a:t>
            </a:r>
          </a:p>
        </p:txBody>
      </p:sp>
      <p:sp>
        <p:nvSpPr>
          <p:cNvPr id="40988" name="Text Box 28"/>
          <p:cNvSpPr txBox="1">
            <a:spLocks noChangeArrowheads="1"/>
          </p:cNvSpPr>
          <p:nvPr/>
        </p:nvSpPr>
        <p:spPr bwMode="auto">
          <a:xfrm>
            <a:off x="4191000" y="4876800"/>
            <a:ext cx="4648200" cy="7016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Substitute 1 for m, -1 for x, and 0 for y.</a:t>
            </a:r>
          </a:p>
        </p:txBody>
      </p:sp>
      <p:sp>
        <p:nvSpPr>
          <p:cNvPr id="40989" name="Text Box 29"/>
          <p:cNvSpPr txBox="1">
            <a:spLocks noChangeArrowheads="1"/>
          </p:cNvSpPr>
          <p:nvPr/>
        </p:nvSpPr>
        <p:spPr bwMode="auto">
          <a:xfrm>
            <a:off x="4191000" y="5715000"/>
            <a:ext cx="4724400" cy="7016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Write in slope-intercept form using m = 1 and b = 1.</a:t>
            </a:r>
          </a:p>
        </p:txBody>
      </p:sp>
      <p:pic>
        <p:nvPicPr>
          <p:cNvPr id="40990" name="Picture 30" descr="1"/>
          <p:cNvPicPr>
            <a:picLocks noChangeAspect="1" noChangeArrowheads="1"/>
          </p:cNvPicPr>
          <p:nvPr/>
        </p:nvPicPr>
        <p:blipFill>
          <a:blip r:embed="rId2" cstate="print"/>
          <a:srcRect/>
          <a:stretch>
            <a:fillRect/>
          </a:stretch>
        </p:blipFill>
        <p:spPr bwMode="auto">
          <a:xfrm>
            <a:off x="457200" y="3352800"/>
            <a:ext cx="2533650" cy="838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7"/>
                                        </p:tgtEl>
                                        <p:attrNameLst>
                                          <p:attrName>style.visibility</p:attrName>
                                        </p:attrNameLst>
                                      </p:cBhvr>
                                      <p:to>
                                        <p:strVal val="visible"/>
                                      </p:to>
                                    </p:set>
                                    <p:animEffect transition="in" filter="dissolve">
                                      <p:cBhvr>
                                        <p:cTn id="7" dur="500"/>
                                        <p:tgtEl>
                                          <p:spTgt spid="409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86"/>
                                        </p:tgtEl>
                                        <p:attrNameLst>
                                          <p:attrName>style.visibility</p:attrName>
                                        </p:attrNameLst>
                                      </p:cBhvr>
                                      <p:to>
                                        <p:strVal val="visible"/>
                                      </p:to>
                                    </p:set>
                                    <p:animEffect transition="in" filter="dissolve">
                                      <p:cBhvr>
                                        <p:cTn id="12" dur="500"/>
                                        <p:tgtEl>
                                          <p:spTgt spid="4098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81"/>
                                        </p:tgtEl>
                                        <p:attrNameLst>
                                          <p:attrName>style.visibility</p:attrName>
                                        </p:attrNameLst>
                                      </p:cBhvr>
                                      <p:to>
                                        <p:strVal val="visible"/>
                                      </p:to>
                                    </p:set>
                                    <p:animEffect transition="in" filter="dissolve">
                                      <p:cBhvr>
                                        <p:cTn id="17" dur="500"/>
                                        <p:tgtEl>
                                          <p:spTgt spid="4098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88"/>
                                        </p:tgtEl>
                                        <p:attrNameLst>
                                          <p:attrName>style.visibility</p:attrName>
                                        </p:attrNameLst>
                                      </p:cBhvr>
                                      <p:to>
                                        <p:strVal val="visible"/>
                                      </p:to>
                                    </p:set>
                                    <p:animEffect transition="in" filter="dissolve">
                                      <p:cBhvr>
                                        <p:cTn id="22" dur="500"/>
                                        <p:tgtEl>
                                          <p:spTgt spid="4098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982"/>
                                        </p:tgtEl>
                                        <p:attrNameLst>
                                          <p:attrName>style.visibility</p:attrName>
                                        </p:attrNameLst>
                                      </p:cBhvr>
                                      <p:to>
                                        <p:strVal val="visible"/>
                                      </p:to>
                                    </p:set>
                                    <p:animEffect transition="in" filter="dissolve">
                                      <p:cBhvr>
                                        <p:cTn id="27" dur="500"/>
                                        <p:tgtEl>
                                          <p:spTgt spid="4098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984"/>
                                        </p:tgtEl>
                                        <p:attrNameLst>
                                          <p:attrName>style.visibility</p:attrName>
                                        </p:attrNameLst>
                                      </p:cBhvr>
                                      <p:to>
                                        <p:strVal val="visible"/>
                                      </p:to>
                                    </p:set>
                                    <p:animEffect transition="in" filter="dissolve">
                                      <p:cBhvr>
                                        <p:cTn id="32" dur="500"/>
                                        <p:tgtEl>
                                          <p:spTgt spid="4098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0989"/>
                                        </p:tgtEl>
                                        <p:attrNameLst>
                                          <p:attrName>style.visibility</p:attrName>
                                        </p:attrNameLst>
                                      </p:cBhvr>
                                      <p:to>
                                        <p:strVal val="visible"/>
                                      </p:to>
                                    </p:set>
                                    <p:animEffect transition="in" filter="dissolve">
                                      <p:cBhvr>
                                        <p:cTn id="37" dur="500"/>
                                        <p:tgtEl>
                                          <p:spTgt spid="4098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0985"/>
                                        </p:tgtEl>
                                        <p:attrNameLst>
                                          <p:attrName>style.visibility</p:attrName>
                                        </p:attrNameLst>
                                      </p:cBhvr>
                                      <p:to>
                                        <p:strVal val="visible"/>
                                      </p:to>
                                    </p:set>
                                    <p:animEffect transition="in" filter="dissolve">
                                      <p:cBhvr>
                                        <p:cTn id="42" dur="500"/>
                                        <p:tgtEl>
                                          <p:spTgt spid="40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1" grpId="0"/>
      <p:bldP spid="40982" grpId="0"/>
      <p:bldP spid="40984" grpId="0"/>
      <p:bldP spid="40985" grpId="0"/>
      <p:bldP spid="40986" grpId="0"/>
      <p:bldP spid="40987" grpId="0"/>
      <p:bldP spid="40988" grpId="0"/>
      <p:bldP spid="4098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006699"/>
                </a:solidFill>
                <a:latin typeface="Arial Black" pitchFamily="34" charset="0"/>
              </a:rPr>
              <a:t>Example 1C: Writing Equations In Lines</a:t>
            </a:r>
            <a:endParaRPr lang="en-US" altLang="en-US" sz="2600">
              <a:solidFill>
                <a:schemeClr val="accent2"/>
              </a:solidFill>
              <a:latin typeface="Arial MT Bl" charset="0"/>
            </a:endParaRPr>
          </a:p>
        </p:txBody>
      </p:sp>
      <p:sp>
        <p:nvSpPr>
          <p:cNvPr id="41987" name="Rectangle 3"/>
          <p:cNvSpPr>
            <a:spLocks noChangeArrowheads="1"/>
          </p:cNvSpPr>
          <p:nvPr/>
        </p:nvSpPr>
        <p:spPr bwMode="auto">
          <a:xfrm>
            <a:off x="304800" y="1752600"/>
            <a:ext cx="8839200" cy="457200"/>
          </a:xfrm>
          <a:prstGeom prst="rect">
            <a:avLst/>
          </a:prstGeom>
          <a:noFill/>
          <a:ln w="9525">
            <a:noFill/>
            <a:miter lim="800000"/>
            <a:headEnd/>
            <a:tailEnd/>
          </a:ln>
          <a:effectLst/>
        </p:spPr>
        <p:txBody>
          <a:bodyPr>
            <a:spAutoFit/>
          </a:bodyPr>
          <a:lstStyle/>
          <a:p>
            <a:r>
              <a:rPr lang="en-US" sz="2400" b="1">
                <a:latin typeface="Verdana" pitchFamily="34" charset="0"/>
              </a:rPr>
              <a:t>Write the equation of each line in the given form.</a:t>
            </a:r>
          </a:p>
        </p:txBody>
      </p:sp>
      <p:sp>
        <p:nvSpPr>
          <p:cNvPr id="41988" name="Rectangle 4"/>
          <p:cNvSpPr>
            <a:spLocks noChangeArrowheads="1"/>
          </p:cNvSpPr>
          <p:nvPr/>
        </p:nvSpPr>
        <p:spPr bwMode="auto">
          <a:xfrm>
            <a:off x="381000" y="2362200"/>
            <a:ext cx="8229600" cy="822325"/>
          </a:xfrm>
          <a:prstGeom prst="rect">
            <a:avLst/>
          </a:prstGeom>
          <a:noFill/>
          <a:ln w="9525">
            <a:noFill/>
            <a:miter lim="800000"/>
            <a:headEnd/>
            <a:tailEnd/>
          </a:ln>
          <a:effectLst/>
        </p:spPr>
        <p:txBody>
          <a:bodyPr>
            <a:spAutoFit/>
          </a:bodyPr>
          <a:lstStyle/>
          <a:p>
            <a:r>
              <a:rPr lang="en-US" sz="2400" b="1">
                <a:latin typeface="Verdana" pitchFamily="34" charset="0"/>
              </a:rPr>
              <a:t>the line with the </a:t>
            </a:r>
            <a:r>
              <a:rPr lang="en-US" sz="2400" b="1" i="1">
                <a:latin typeface="Verdana" pitchFamily="34" charset="0"/>
              </a:rPr>
              <a:t>x</a:t>
            </a:r>
            <a:r>
              <a:rPr lang="en-US" sz="2400" b="1">
                <a:latin typeface="Verdana" pitchFamily="34" charset="0"/>
              </a:rPr>
              <a:t>-intercept 3 and </a:t>
            </a:r>
            <a:r>
              <a:rPr lang="en-US" sz="2400" b="1" i="1">
                <a:latin typeface="Verdana" pitchFamily="34" charset="0"/>
              </a:rPr>
              <a:t>y</a:t>
            </a:r>
            <a:r>
              <a:rPr lang="en-US" sz="2400" b="1">
                <a:latin typeface="Verdana" pitchFamily="34" charset="0"/>
              </a:rPr>
              <a:t>-intercept –5 in point slope form</a:t>
            </a:r>
          </a:p>
        </p:txBody>
      </p:sp>
      <p:sp>
        <p:nvSpPr>
          <p:cNvPr id="41999" name="Text Box 15"/>
          <p:cNvSpPr txBox="1">
            <a:spLocks noChangeArrowheads="1"/>
          </p:cNvSpPr>
          <p:nvPr/>
        </p:nvSpPr>
        <p:spPr bwMode="auto">
          <a:xfrm>
            <a:off x="533400" y="4267200"/>
            <a:ext cx="3019425" cy="457200"/>
          </a:xfrm>
          <a:prstGeom prst="rect">
            <a:avLst/>
          </a:prstGeom>
          <a:noFill/>
          <a:ln w="9525">
            <a:noFill/>
            <a:miter lim="800000"/>
            <a:headEnd/>
            <a:tailEnd/>
          </a:ln>
          <a:effectLst/>
        </p:spPr>
        <p:txBody>
          <a:bodyPr wrap="none">
            <a:spAutoFit/>
          </a:bodyPr>
          <a:lstStyle/>
          <a:p>
            <a:r>
              <a:rPr lang="en-US" sz="2400" i="1">
                <a:latin typeface="Verdana" pitchFamily="34" charset="0"/>
              </a:rPr>
              <a:t>y </a:t>
            </a:r>
            <a:r>
              <a:rPr lang="en-US" sz="2400">
                <a:latin typeface="Verdana" pitchFamily="34" charset="0"/>
              </a:rPr>
              <a:t>–</a:t>
            </a:r>
            <a:r>
              <a:rPr lang="en-US" sz="2400" i="1">
                <a:latin typeface="Verdana" pitchFamily="34" charset="0"/>
              </a:rPr>
              <a:t> y</a:t>
            </a:r>
            <a:r>
              <a:rPr lang="en-US" sz="2400" baseline="-25000">
                <a:latin typeface="Verdana" pitchFamily="34" charset="0"/>
              </a:rPr>
              <a:t>1</a:t>
            </a:r>
            <a:r>
              <a:rPr lang="en-US" sz="2400">
                <a:latin typeface="Verdana" pitchFamily="34" charset="0"/>
              </a:rPr>
              <a:t> = </a:t>
            </a:r>
            <a:r>
              <a:rPr lang="en-US" sz="2400" i="1">
                <a:latin typeface="Verdana" pitchFamily="34" charset="0"/>
              </a:rPr>
              <a:t>m(x</a:t>
            </a:r>
            <a:r>
              <a:rPr lang="en-US" sz="2400">
                <a:latin typeface="Verdana" pitchFamily="34" charset="0"/>
              </a:rPr>
              <a:t> – </a:t>
            </a:r>
            <a:r>
              <a:rPr lang="en-US" sz="2400" i="1">
                <a:latin typeface="Verdana" pitchFamily="34" charset="0"/>
              </a:rPr>
              <a:t>x</a:t>
            </a:r>
            <a:r>
              <a:rPr lang="en-US" sz="2400" baseline="-25000">
                <a:latin typeface="Verdana" pitchFamily="34" charset="0"/>
              </a:rPr>
              <a:t>1</a:t>
            </a:r>
            <a:r>
              <a:rPr lang="en-US" sz="2400">
                <a:latin typeface="Verdana" pitchFamily="34" charset="0"/>
              </a:rPr>
              <a:t>)</a:t>
            </a:r>
          </a:p>
        </p:txBody>
      </p:sp>
      <p:sp>
        <p:nvSpPr>
          <p:cNvPr id="42003" name="Text Box 19"/>
          <p:cNvSpPr txBox="1">
            <a:spLocks noChangeArrowheads="1"/>
          </p:cNvSpPr>
          <p:nvPr/>
        </p:nvSpPr>
        <p:spPr bwMode="auto">
          <a:xfrm>
            <a:off x="4191000" y="4343400"/>
            <a:ext cx="3665538" cy="3968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Point-slope form</a:t>
            </a:r>
          </a:p>
        </p:txBody>
      </p:sp>
      <p:sp>
        <p:nvSpPr>
          <p:cNvPr id="42004" name="Text Box 20"/>
          <p:cNvSpPr txBox="1">
            <a:spLocks noChangeArrowheads="1"/>
          </p:cNvSpPr>
          <p:nvPr/>
        </p:nvSpPr>
        <p:spPr bwMode="auto">
          <a:xfrm>
            <a:off x="4191000" y="3276600"/>
            <a:ext cx="4206875" cy="7016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Use the point (3,-5) to find the slope.</a:t>
            </a:r>
          </a:p>
        </p:txBody>
      </p:sp>
      <p:sp>
        <p:nvSpPr>
          <p:cNvPr id="42006" name="Text Box 22"/>
          <p:cNvSpPr txBox="1">
            <a:spLocks noChangeArrowheads="1"/>
          </p:cNvSpPr>
          <p:nvPr/>
        </p:nvSpPr>
        <p:spPr bwMode="auto">
          <a:xfrm>
            <a:off x="4191000" y="5867400"/>
            <a:ext cx="1371600" cy="3968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Simplify.</a:t>
            </a:r>
          </a:p>
        </p:txBody>
      </p:sp>
      <p:grpSp>
        <p:nvGrpSpPr>
          <p:cNvPr id="2" name="Group 46"/>
          <p:cNvGrpSpPr>
            <a:grpSpLocks/>
          </p:cNvGrpSpPr>
          <p:nvPr/>
        </p:nvGrpSpPr>
        <p:grpSpPr bwMode="auto">
          <a:xfrm>
            <a:off x="4267200" y="4797425"/>
            <a:ext cx="4648200" cy="841375"/>
            <a:chOff x="2668" y="3022"/>
            <a:chExt cx="2928" cy="530"/>
          </a:xfrm>
        </p:grpSpPr>
        <p:sp>
          <p:nvSpPr>
            <p:cNvPr id="42005" name="Text Box 21"/>
            <p:cNvSpPr txBox="1">
              <a:spLocks noChangeArrowheads="1"/>
            </p:cNvSpPr>
            <p:nvPr/>
          </p:nvSpPr>
          <p:spPr bwMode="auto">
            <a:xfrm>
              <a:off x="2668" y="3110"/>
              <a:ext cx="2928" cy="442"/>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Substitute       for m, 3 for x</a:t>
              </a:r>
              <a:r>
                <a:rPr lang="en-US" i="1" baseline="-25000">
                  <a:solidFill>
                    <a:srgbClr val="3366FF"/>
                  </a:solidFill>
                  <a:latin typeface="Verdana" pitchFamily="34" charset="0"/>
                </a:rPr>
                <a:t>1</a:t>
              </a:r>
              <a:r>
                <a:rPr lang="en-US" i="1">
                  <a:solidFill>
                    <a:srgbClr val="3366FF"/>
                  </a:solidFill>
                  <a:latin typeface="Verdana" pitchFamily="34" charset="0"/>
                </a:rPr>
                <a:t>, and 0 for y</a:t>
              </a:r>
              <a:r>
                <a:rPr lang="en-US" i="1" baseline="-25000">
                  <a:solidFill>
                    <a:srgbClr val="3366FF"/>
                  </a:solidFill>
                  <a:latin typeface="Verdana" pitchFamily="34" charset="0"/>
                </a:rPr>
                <a:t>1</a:t>
              </a:r>
              <a:r>
                <a:rPr lang="en-US" i="1">
                  <a:solidFill>
                    <a:srgbClr val="3366FF"/>
                  </a:solidFill>
                  <a:latin typeface="Verdana" pitchFamily="34" charset="0"/>
                </a:rPr>
                <a:t>.</a:t>
              </a:r>
            </a:p>
          </p:txBody>
        </p:sp>
        <p:sp>
          <p:nvSpPr>
            <p:cNvPr id="42011" name="Text Box 27"/>
            <p:cNvSpPr txBox="1">
              <a:spLocks noChangeArrowheads="1"/>
            </p:cNvSpPr>
            <p:nvPr/>
          </p:nvSpPr>
          <p:spPr bwMode="auto">
            <a:xfrm>
              <a:off x="3600" y="3022"/>
              <a:ext cx="218" cy="250"/>
            </a:xfrm>
            <a:prstGeom prst="rect">
              <a:avLst/>
            </a:prstGeom>
            <a:noFill/>
            <a:ln w="9525">
              <a:noFill/>
              <a:miter lim="800000"/>
              <a:headEnd/>
              <a:tailEnd/>
            </a:ln>
            <a:effectLst/>
          </p:spPr>
          <p:txBody>
            <a:bodyPr wrap="none">
              <a:spAutoFit/>
            </a:bodyPr>
            <a:lstStyle/>
            <a:p>
              <a:r>
                <a:rPr lang="en-US" i="1">
                  <a:solidFill>
                    <a:srgbClr val="3366FF"/>
                  </a:solidFill>
                  <a:latin typeface="Verdana" pitchFamily="34" charset="0"/>
                </a:rPr>
                <a:t>5</a:t>
              </a:r>
            </a:p>
          </p:txBody>
        </p:sp>
        <p:sp>
          <p:nvSpPr>
            <p:cNvPr id="42012" name="Text Box 28"/>
            <p:cNvSpPr txBox="1">
              <a:spLocks noChangeArrowheads="1"/>
            </p:cNvSpPr>
            <p:nvPr/>
          </p:nvSpPr>
          <p:spPr bwMode="auto">
            <a:xfrm>
              <a:off x="3600" y="3248"/>
              <a:ext cx="218" cy="250"/>
            </a:xfrm>
            <a:prstGeom prst="rect">
              <a:avLst/>
            </a:prstGeom>
            <a:noFill/>
            <a:ln w="9525">
              <a:noFill/>
              <a:miter lim="800000"/>
              <a:headEnd/>
              <a:tailEnd/>
            </a:ln>
            <a:effectLst/>
          </p:spPr>
          <p:txBody>
            <a:bodyPr wrap="none">
              <a:spAutoFit/>
            </a:bodyPr>
            <a:lstStyle/>
            <a:p>
              <a:r>
                <a:rPr lang="en-US" i="1">
                  <a:solidFill>
                    <a:srgbClr val="3366FF"/>
                  </a:solidFill>
                  <a:latin typeface="Verdana" pitchFamily="34" charset="0"/>
                </a:rPr>
                <a:t>3</a:t>
              </a:r>
            </a:p>
          </p:txBody>
        </p:sp>
        <p:sp>
          <p:nvSpPr>
            <p:cNvPr id="42013" name="Line 29"/>
            <p:cNvSpPr>
              <a:spLocks noChangeShapeType="1"/>
            </p:cNvSpPr>
            <p:nvPr/>
          </p:nvSpPr>
          <p:spPr bwMode="auto">
            <a:xfrm>
              <a:off x="3600" y="3264"/>
              <a:ext cx="240" cy="0"/>
            </a:xfrm>
            <a:prstGeom prst="line">
              <a:avLst/>
            </a:prstGeom>
            <a:noFill/>
            <a:ln w="28575">
              <a:solidFill>
                <a:srgbClr val="3366FF"/>
              </a:solidFill>
              <a:round/>
              <a:headEnd/>
              <a:tailEnd/>
            </a:ln>
            <a:effectLst/>
          </p:spPr>
          <p:txBody>
            <a:bodyPr/>
            <a:lstStyle/>
            <a:p>
              <a:endParaRPr lang="en-US"/>
            </a:p>
          </p:txBody>
        </p:sp>
      </p:grpSp>
      <p:grpSp>
        <p:nvGrpSpPr>
          <p:cNvPr id="3" name="Group 45"/>
          <p:cNvGrpSpPr>
            <a:grpSpLocks/>
          </p:cNvGrpSpPr>
          <p:nvPr/>
        </p:nvGrpSpPr>
        <p:grpSpPr bwMode="auto">
          <a:xfrm>
            <a:off x="1252538" y="5638800"/>
            <a:ext cx="2265362" cy="838200"/>
            <a:chOff x="741" y="3552"/>
            <a:chExt cx="1427" cy="528"/>
          </a:xfrm>
        </p:grpSpPr>
        <p:sp>
          <p:nvSpPr>
            <p:cNvPr id="42002" name="Text Box 18"/>
            <p:cNvSpPr txBox="1">
              <a:spLocks noChangeArrowheads="1"/>
            </p:cNvSpPr>
            <p:nvPr/>
          </p:nvSpPr>
          <p:spPr bwMode="auto">
            <a:xfrm>
              <a:off x="741" y="3696"/>
              <a:ext cx="1427" cy="288"/>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a:t>
              </a:r>
              <a:r>
                <a:rPr lang="en-US" sz="2400" i="1">
                  <a:latin typeface="Verdana" pitchFamily="34" charset="0"/>
                </a:rPr>
                <a:t>x</a:t>
              </a:r>
              <a:r>
                <a:rPr lang="en-US" sz="2400">
                  <a:latin typeface="Verdana" pitchFamily="34" charset="0"/>
                </a:rPr>
                <a:t> - 3)</a:t>
              </a:r>
            </a:p>
          </p:txBody>
        </p:sp>
        <p:grpSp>
          <p:nvGrpSpPr>
            <p:cNvPr id="4" name="Group 44"/>
            <p:cNvGrpSpPr>
              <a:grpSpLocks/>
            </p:cNvGrpSpPr>
            <p:nvPr/>
          </p:nvGrpSpPr>
          <p:grpSpPr bwMode="auto">
            <a:xfrm>
              <a:off x="1200" y="3552"/>
              <a:ext cx="240" cy="528"/>
              <a:chOff x="1200" y="3552"/>
              <a:chExt cx="240" cy="528"/>
            </a:xfrm>
          </p:grpSpPr>
          <p:sp>
            <p:nvSpPr>
              <p:cNvPr id="42014" name="Text Box 30"/>
              <p:cNvSpPr txBox="1">
                <a:spLocks noChangeArrowheads="1"/>
              </p:cNvSpPr>
              <p:nvPr/>
            </p:nvSpPr>
            <p:spPr bwMode="auto">
              <a:xfrm>
                <a:off x="1200" y="3552"/>
                <a:ext cx="238" cy="288"/>
              </a:xfrm>
              <a:prstGeom prst="rect">
                <a:avLst/>
              </a:prstGeom>
              <a:noFill/>
              <a:ln w="9525">
                <a:noFill/>
                <a:miter lim="800000"/>
                <a:headEnd/>
                <a:tailEnd/>
              </a:ln>
              <a:effectLst/>
            </p:spPr>
            <p:txBody>
              <a:bodyPr wrap="none">
                <a:spAutoFit/>
              </a:bodyPr>
              <a:lstStyle/>
              <a:p>
                <a:r>
                  <a:rPr lang="en-US" sz="2400">
                    <a:latin typeface="Verdana" pitchFamily="34" charset="0"/>
                  </a:rPr>
                  <a:t>5</a:t>
                </a:r>
              </a:p>
            </p:txBody>
          </p:sp>
          <p:sp>
            <p:nvSpPr>
              <p:cNvPr id="42015" name="Text Box 31"/>
              <p:cNvSpPr txBox="1">
                <a:spLocks noChangeArrowheads="1"/>
              </p:cNvSpPr>
              <p:nvPr/>
            </p:nvSpPr>
            <p:spPr bwMode="auto">
              <a:xfrm>
                <a:off x="1200" y="3792"/>
                <a:ext cx="238" cy="288"/>
              </a:xfrm>
              <a:prstGeom prst="rect">
                <a:avLst/>
              </a:prstGeom>
              <a:noFill/>
              <a:ln w="9525">
                <a:noFill/>
                <a:miter lim="800000"/>
                <a:headEnd/>
                <a:tailEnd/>
              </a:ln>
              <a:effectLst/>
            </p:spPr>
            <p:txBody>
              <a:bodyPr wrap="none">
                <a:spAutoFit/>
              </a:bodyPr>
              <a:lstStyle/>
              <a:p>
                <a:r>
                  <a:rPr lang="en-US" sz="2400">
                    <a:latin typeface="Verdana" pitchFamily="34" charset="0"/>
                  </a:rPr>
                  <a:t>3</a:t>
                </a:r>
              </a:p>
            </p:txBody>
          </p:sp>
          <p:sp>
            <p:nvSpPr>
              <p:cNvPr id="42016" name="Line 32"/>
              <p:cNvSpPr>
                <a:spLocks noChangeShapeType="1"/>
              </p:cNvSpPr>
              <p:nvPr/>
            </p:nvSpPr>
            <p:spPr bwMode="auto">
              <a:xfrm>
                <a:off x="1200" y="3840"/>
                <a:ext cx="240" cy="0"/>
              </a:xfrm>
              <a:prstGeom prst="line">
                <a:avLst/>
              </a:prstGeom>
              <a:noFill/>
              <a:ln w="28575">
                <a:solidFill>
                  <a:schemeClr val="tx1"/>
                </a:solidFill>
                <a:round/>
                <a:headEnd/>
                <a:tailEnd/>
              </a:ln>
              <a:effectLst/>
            </p:spPr>
            <p:txBody>
              <a:bodyPr/>
              <a:lstStyle/>
              <a:p>
                <a:endParaRPr lang="en-US"/>
              </a:p>
            </p:txBody>
          </p:sp>
        </p:grpSp>
      </p:grpSp>
      <p:grpSp>
        <p:nvGrpSpPr>
          <p:cNvPr id="5" name="Group 43"/>
          <p:cNvGrpSpPr>
            <a:grpSpLocks/>
          </p:cNvGrpSpPr>
          <p:nvPr/>
        </p:nvGrpSpPr>
        <p:grpSpPr bwMode="auto">
          <a:xfrm>
            <a:off x="657225" y="4876800"/>
            <a:ext cx="2924175" cy="838200"/>
            <a:chOff x="288" y="3072"/>
            <a:chExt cx="1842" cy="528"/>
          </a:xfrm>
        </p:grpSpPr>
        <p:sp>
          <p:nvSpPr>
            <p:cNvPr id="42017" name="Text Box 33"/>
            <p:cNvSpPr txBox="1">
              <a:spLocks noChangeArrowheads="1"/>
            </p:cNvSpPr>
            <p:nvPr/>
          </p:nvSpPr>
          <p:spPr bwMode="auto">
            <a:xfrm>
              <a:off x="288" y="3168"/>
              <a:ext cx="1842" cy="288"/>
            </a:xfrm>
            <a:prstGeom prst="rect">
              <a:avLst/>
            </a:prstGeom>
            <a:noFill/>
            <a:ln w="9525">
              <a:noFill/>
              <a:miter lim="800000"/>
              <a:headEnd/>
              <a:tailEnd/>
            </a:ln>
            <a:effectLst/>
          </p:spPr>
          <p:txBody>
            <a:bodyPr wrap="none">
              <a:spAutoFit/>
            </a:bodyPr>
            <a:lstStyle/>
            <a:p>
              <a:r>
                <a:rPr lang="en-US" sz="2400" i="1">
                  <a:latin typeface="Verdana" pitchFamily="34" charset="0"/>
                </a:rPr>
                <a:t>y </a:t>
              </a:r>
              <a:r>
                <a:rPr lang="en-US" sz="2400">
                  <a:latin typeface="Verdana" pitchFamily="34" charset="0"/>
                </a:rPr>
                <a:t>– 0 =     (</a:t>
              </a:r>
              <a:r>
                <a:rPr lang="en-US" sz="2400" i="1">
                  <a:latin typeface="Verdana" pitchFamily="34" charset="0"/>
                </a:rPr>
                <a:t>x</a:t>
              </a:r>
              <a:r>
                <a:rPr lang="en-US" sz="2400">
                  <a:latin typeface="Verdana" pitchFamily="34" charset="0"/>
                </a:rPr>
                <a:t> – 3)</a:t>
              </a:r>
            </a:p>
          </p:txBody>
        </p:sp>
        <p:grpSp>
          <p:nvGrpSpPr>
            <p:cNvPr id="6" name="Group 42"/>
            <p:cNvGrpSpPr>
              <a:grpSpLocks/>
            </p:cNvGrpSpPr>
            <p:nvPr/>
          </p:nvGrpSpPr>
          <p:grpSpPr bwMode="auto">
            <a:xfrm>
              <a:off x="1145" y="3072"/>
              <a:ext cx="247" cy="528"/>
              <a:chOff x="1145" y="3072"/>
              <a:chExt cx="247" cy="528"/>
            </a:xfrm>
          </p:grpSpPr>
          <p:sp>
            <p:nvSpPr>
              <p:cNvPr id="42018" name="Text Box 34"/>
              <p:cNvSpPr txBox="1">
                <a:spLocks noChangeArrowheads="1"/>
              </p:cNvSpPr>
              <p:nvPr/>
            </p:nvSpPr>
            <p:spPr bwMode="auto">
              <a:xfrm>
                <a:off x="1152" y="3072"/>
                <a:ext cx="238" cy="288"/>
              </a:xfrm>
              <a:prstGeom prst="rect">
                <a:avLst/>
              </a:prstGeom>
              <a:noFill/>
              <a:ln w="9525">
                <a:noFill/>
                <a:miter lim="800000"/>
                <a:headEnd/>
                <a:tailEnd/>
              </a:ln>
              <a:effectLst/>
            </p:spPr>
            <p:txBody>
              <a:bodyPr wrap="none">
                <a:spAutoFit/>
              </a:bodyPr>
              <a:lstStyle/>
              <a:p>
                <a:r>
                  <a:rPr lang="en-US" sz="2400">
                    <a:latin typeface="Verdana" pitchFamily="34" charset="0"/>
                  </a:rPr>
                  <a:t>5</a:t>
                </a:r>
              </a:p>
            </p:txBody>
          </p:sp>
          <p:sp>
            <p:nvSpPr>
              <p:cNvPr id="42019" name="Text Box 35"/>
              <p:cNvSpPr txBox="1">
                <a:spLocks noChangeArrowheads="1"/>
              </p:cNvSpPr>
              <p:nvPr/>
            </p:nvSpPr>
            <p:spPr bwMode="auto">
              <a:xfrm>
                <a:off x="1145" y="3312"/>
                <a:ext cx="238" cy="288"/>
              </a:xfrm>
              <a:prstGeom prst="rect">
                <a:avLst/>
              </a:prstGeom>
              <a:noFill/>
              <a:ln w="9525">
                <a:noFill/>
                <a:miter lim="800000"/>
                <a:headEnd/>
                <a:tailEnd/>
              </a:ln>
              <a:effectLst/>
            </p:spPr>
            <p:txBody>
              <a:bodyPr wrap="none">
                <a:spAutoFit/>
              </a:bodyPr>
              <a:lstStyle/>
              <a:p>
                <a:r>
                  <a:rPr lang="en-US" sz="2400">
                    <a:latin typeface="Verdana" pitchFamily="34" charset="0"/>
                  </a:rPr>
                  <a:t>3</a:t>
                </a:r>
              </a:p>
            </p:txBody>
          </p:sp>
          <p:sp>
            <p:nvSpPr>
              <p:cNvPr id="42020" name="Line 36"/>
              <p:cNvSpPr>
                <a:spLocks noChangeShapeType="1"/>
              </p:cNvSpPr>
              <p:nvPr/>
            </p:nvSpPr>
            <p:spPr bwMode="auto">
              <a:xfrm>
                <a:off x="1152" y="3346"/>
                <a:ext cx="240" cy="0"/>
              </a:xfrm>
              <a:prstGeom prst="line">
                <a:avLst/>
              </a:prstGeom>
              <a:noFill/>
              <a:ln w="28575">
                <a:solidFill>
                  <a:schemeClr val="tx1"/>
                </a:solidFill>
                <a:round/>
                <a:headEnd/>
                <a:tailEnd/>
              </a:ln>
              <a:effectLst/>
            </p:spPr>
            <p:txBody>
              <a:bodyPr/>
              <a:lstStyle/>
              <a:p>
                <a:endParaRPr lang="en-US"/>
              </a:p>
            </p:txBody>
          </p:sp>
        </p:grpSp>
      </p:grpSp>
      <p:pic>
        <p:nvPicPr>
          <p:cNvPr id="42025" name="Picture 41" descr="1"/>
          <p:cNvPicPr>
            <a:picLocks noChangeAspect="1" noChangeArrowheads="1"/>
          </p:cNvPicPr>
          <p:nvPr/>
        </p:nvPicPr>
        <p:blipFill>
          <a:blip r:embed="rId2" cstate="print"/>
          <a:srcRect/>
          <a:stretch>
            <a:fillRect/>
          </a:stretch>
        </p:blipFill>
        <p:spPr bwMode="auto">
          <a:xfrm>
            <a:off x="228600" y="3276600"/>
            <a:ext cx="2686050" cy="7334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2004"/>
                                        </p:tgtEl>
                                        <p:attrNameLst>
                                          <p:attrName>style.visibility</p:attrName>
                                        </p:attrNameLst>
                                      </p:cBhvr>
                                      <p:to>
                                        <p:strVal val="visible"/>
                                      </p:to>
                                    </p:set>
                                    <p:animEffect transition="in" filter="dissolve">
                                      <p:cBhvr>
                                        <p:cTn id="7" dur="500"/>
                                        <p:tgtEl>
                                          <p:spTgt spid="4200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2025"/>
                                        </p:tgtEl>
                                        <p:attrNameLst>
                                          <p:attrName>style.visibility</p:attrName>
                                        </p:attrNameLst>
                                      </p:cBhvr>
                                      <p:to>
                                        <p:strVal val="visible"/>
                                      </p:to>
                                    </p:set>
                                    <p:animEffect transition="in" filter="dissolve">
                                      <p:cBhvr>
                                        <p:cTn id="12" dur="500"/>
                                        <p:tgtEl>
                                          <p:spTgt spid="4202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2003"/>
                                        </p:tgtEl>
                                        <p:attrNameLst>
                                          <p:attrName>style.visibility</p:attrName>
                                        </p:attrNameLst>
                                      </p:cBhvr>
                                      <p:to>
                                        <p:strVal val="visible"/>
                                      </p:to>
                                    </p:set>
                                    <p:animEffect transition="in" filter="dissolve">
                                      <p:cBhvr>
                                        <p:cTn id="17" dur="500"/>
                                        <p:tgtEl>
                                          <p:spTgt spid="4200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99"/>
                                        </p:tgtEl>
                                        <p:attrNameLst>
                                          <p:attrName>style.visibility</p:attrName>
                                        </p:attrNameLst>
                                      </p:cBhvr>
                                      <p:to>
                                        <p:strVal val="visible"/>
                                      </p:to>
                                    </p:set>
                                    <p:animEffect transition="in" filter="dissolve">
                                      <p:cBhvr>
                                        <p:cTn id="22" dur="500"/>
                                        <p:tgtEl>
                                          <p:spTgt spid="4199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2006"/>
                                        </p:tgtEl>
                                        <p:attrNameLst>
                                          <p:attrName>style.visibility</p:attrName>
                                        </p:attrNameLst>
                                      </p:cBhvr>
                                      <p:to>
                                        <p:strVal val="visible"/>
                                      </p:to>
                                    </p:set>
                                    <p:animEffect transition="in" filter="dissolve">
                                      <p:cBhvr>
                                        <p:cTn id="37" dur="500"/>
                                        <p:tgtEl>
                                          <p:spTgt spid="4200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9" grpId="0"/>
      <p:bldP spid="42003" grpId="0"/>
      <p:bldP spid="42004" grpId="0"/>
      <p:bldP spid="4200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9" name="Text Box 15"/>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1a </a:t>
            </a:r>
            <a:endParaRPr lang="en-US" altLang="en-US" sz="2600">
              <a:solidFill>
                <a:schemeClr val="accent2"/>
              </a:solidFill>
              <a:latin typeface="Arial MT Bl" charset="0"/>
            </a:endParaRPr>
          </a:p>
        </p:txBody>
      </p:sp>
      <p:sp>
        <p:nvSpPr>
          <p:cNvPr id="16404" name="Rectangle 20"/>
          <p:cNvSpPr>
            <a:spLocks noChangeArrowheads="1"/>
          </p:cNvSpPr>
          <p:nvPr/>
        </p:nvSpPr>
        <p:spPr bwMode="auto">
          <a:xfrm>
            <a:off x="152400" y="1752600"/>
            <a:ext cx="8643938" cy="457200"/>
          </a:xfrm>
          <a:prstGeom prst="rect">
            <a:avLst/>
          </a:prstGeom>
          <a:noFill/>
          <a:ln w="9525">
            <a:noFill/>
            <a:miter lim="800000"/>
            <a:headEnd/>
            <a:tailEnd/>
          </a:ln>
          <a:effectLst/>
        </p:spPr>
        <p:txBody>
          <a:bodyPr wrap="none">
            <a:spAutoFit/>
          </a:bodyPr>
          <a:lstStyle/>
          <a:p>
            <a:r>
              <a:rPr lang="en-US" sz="2400" b="1">
                <a:latin typeface="Verdana" pitchFamily="34" charset="0"/>
              </a:rPr>
              <a:t>Write the equation of each line in the given form.</a:t>
            </a:r>
          </a:p>
        </p:txBody>
      </p:sp>
      <p:sp>
        <p:nvSpPr>
          <p:cNvPr id="16405" name="Rectangle 21"/>
          <p:cNvSpPr>
            <a:spLocks noChangeArrowheads="1"/>
          </p:cNvSpPr>
          <p:nvPr/>
        </p:nvSpPr>
        <p:spPr bwMode="auto">
          <a:xfrm>
            <a:off x="228600" y="2362200"/>
            <a:ext cx="8382000" cy="822325"/>
          </a:xfrm>
          <a:prstGeom prst="rect">
            <a:avLst/>
          </a:prstGeom>
          <a:noFill/>
          <a:ln w="9525">
            <a:noFill/>
            <a:miter lim="800000"/>
            <a:headEnd/>
            <a:tailEnd/>
          </a:ln>
          <a:effectLst/>
        </p:spPr>
        <p:txBody>
          <a:bodyPr>
            <a:spAutoFit/>
          </a:bodyPr>
          <a:lstStyle/>
          <a:p>
            <a:r>
              <a:rPr lang="en-US" sz="2400" b="1">
                <a:latin typeface="Verdana" pitchFamily="34" charset="0"/>
              </a:rPr>
              <a:t>the line with slope 0 through (4, 6) in slope-intercept form</a:t>
            </a:r>
          </a:p>
        </p:txBody>
      </p:sp>
      <p:sp>
        <p:nvSpPr>
          <p:cNvPr id="16407" name="Rectangle 23"/>
          <p:cNvSpPr>
            <a:spLocks noChangeArrowheads="1"/>
          </p:cNvSpPr>
          <p:nvPr/>
        </p:nvSpPr>
        <p:spPr bwMode="auto">
          <a:xfrm>
            <a:off x="1676400" y="4953000"/>
            <a:ext cx="1022350" cy="457200"/>
          </a:xfrm>
          <a:prstGeom prst="rect">
            <a:avLst/>
          </a:prstGeom>
          <a:noFill/>
          <a:ln w="9525">
            <a:noFill/>
            <a:miter lim="800000"/>
            <a:headEnd/>
            <a:tailEnd/>
          </a:ln>
          <a:effectLst/>
        </p:spPr>
        <p:txBody>
          <a:bodyPr wrap="none">
            <a:spAutoFit/>
          </a:bodyPr>
          <a:lstStyle/>
          <a:p>
            <a:r>
              <a:rPr lang="en-US" sz="2400" i="1">
                <a:latin typeface="Verdana" pitchFamily="34" charset="0"/>
              </a:rPr>
              <a:t>y </a:t>
            </a:r>
            <a:r>
              <a:rPr lang="en-US" sz="2400">
                <a:latin typeface="Verdana" pitchFamily="34" charset="0"/>
              </a:rPr>
              <a:t>= 6</a:t>
            </a:r>
          </a:p>
        </p:txBody>
      </p:sp>
      <p:sp>
        <p:nvSpPr>
          <p:cNvPr id="16409" name="Text Box 25"/>
          <p:cNvSpPr txBox="1">
            <a:spLocks noChangeArrowheads="1"/>
          </p:cNvSpPr>
          <p:nvPr/>
        </p:nvSpPr>
        <p:spPr bwMode="auto">
          <a:xfrm>
            <a:off x="1006475" y="3476625"/>
            <a:ext cx="2955925"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a:t>
            </a:r>
            <a:r>
              <a:rPr lang="en-US" sz="2400" i="1">
                <a:latin typeface="Verdana" pitchFamily="34" charset="0"/>
              </a:rPr>
              <a:t>y</a:t>
            </a:r>
            <a:r>
              <a:rPr lang="en-US" sz="1200">
                <a:latin typeface="Verdana" pitchFamily="34" charset="0"/>
              </a:rPr>
              <a:t>1</a:t>
            </a:r>
            <a:r>
              <a:rPr lang="en-US" sz="2400">
                <a:latin typeface="Verdana" pitchFamily="34" charset="0"/>
              </a:rPr>
              <a:t> = </a:t>
            </a:r>
            <a:r>
              <a:rPr lang="en-US" sz="2400" i="1">
                <a:latin typeface="Verdana" pitchFamily="34" charset="0"/>
              </a:rPr>
              <a:t>m</a:t>
            </a:r>
            <a:r>
              <a:rPr lang="en-US" sz="2400">
                <a:latin typeface="Verdana" pitchFamily="34" charset="0"/>
              </a:rPr>
              <a:t>(</a:t>
            </a:r>
            <a:r>
              <a:rPr lang="en-US" sz="2400" i="1">
                <a:latin typeface="Verdana" pitchFamily="34" charset="0"/>
              </a:rPr>
              <a:t>x</a:t>
            </a:r>
            <a:r>
              <a:rPr lang="en-US" sz="2400">
                <a:latin typeface="Verdana" pitchFamily="34" charset="0"/>
              </a:rPr>
              <a:t> – </a:t>
            </a:r>
            <a:r>
              <a:rPr lang="en-US" sz="2400" i="1">
                <a:latin typeface="Verdana" pitchFamily="34" charset="0"/>
              </a:rPr>
              <a:t>x</a:t>
            </a:r>
            <a:r>
              <a:rPr lang="en-US" sz="1200">
                <a:latin typeface="Verdana" pitchFamily="34" charset="0"/>
              </a:rPr>
              <a:t>1</a:t>
            </a:r>
            <a:r>
              <a:rPr lang="en-US" sz="2400">
                <a:latin typeface="Verdana" pitchFamily="34" charset="0"/>
              </a:rPr>
              <a:t>)</a:t>
            </a:r>
          </a:p>
        </p:txBody>
      </p:sp>
      <p:sp>
        <p:nvSpPr>
          <p:cNvPr id="16410" name="Text Box 26"/>
          <p:cNvSpPr txBox="1">
            <a:spLocks noChangeArrowheads="1"/>
          </p:cNvSpPr>
          <p:nvPr/>
        </p:nvSpPr>
        <p:spPr bwMode="auto">
          <a:xfrm>
            <a:off x="1066800" y="4343400"/>
            <a:ext cx="2686050"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6 = 0(</a:t>
            </a:r>
            <a:r>
              <a:rPr lang="en-US" sz="2400" i="1">
                <a:latin typeface="Verdana" pitchFamily="34" charset="0"/>
              </a:rPr>
              <a:t>x</a:t>
            </a:r>
            <a:r>
              <a:rPr lang="en-US" sz="2400">
                <a:latin typeface="Verdana" pitchFamily="34" charset="0"/>
              </a:rPr>
              <a:t> – 4)</a:t>
            </a:r>
          </a:p>
        </p:txBody>
      </p:sp>
      <p:sp>
        <p:nvSpPr>
          <p:cNvPr id="16411" name="Text Box 27"/>
          <p:cNvSpPr txBox="1">
            <a:spLocks noChangeArrowheads="1"/>
          </p:cNvSpPr>
          <p:nvPr/>
        </p:nvSpPr>
        <p:spPr bwMode="auto">
          <a:xfrm>
            <a:off x="4648200" y="3444875"/>
            <a:ext cx="2719388" cy="457200"/>
          </a:xfrm>
          <a:prstGeom prst="rect">
            <a:avLst/>
          </a:prstGeom>
          <a:noFill/>
          <a:ln w="9525">
            <a:noFill/>
            <a:miter lim="800000"/>
            <a:headEnd/>
            <a:tailEnd/>
          </a:ln>
          <a:effectLst/>
        </p:spPr>
        <p:txBody>
          <a:bodyPr wrap="none">
            <a:spAutoFit/>
          </a:bodyPr>
          <a:lstStyle/>
          <a:p>
            <a:r>
              <a:rPr lang="en-US" sz="2400" i="1">
                <a:solidFill>
                  <a:srgbClr val="3366FF"/>
                </a:solidFill>
                <a:latin typeface="Verdana" pitchFamily="34" charset="0"/>
              </a:rPr>
              <a:t>Point-slope form</a:t>
            </a:r>
          </a:p>
        </p:txBody>
      </p:sp>
      <p:sp>
        <p:nvSpPr>
          <p:cNvPr id="16412" name="Text Box 28"/>
          <p:cNvSpPr txBox="1">
            <a:spLocks noChangeArrowheads="1"/>
          </p:cNvSpPr>
          <p:nvPr/>
        </p:nvSpPr>
        <p:spPr bwMode="auto">
          <a:xfrm>
            <a:off x="4648200" y="4206875"/>
            <a:ext cx="4114800" cy="822325"/>
          </a:xfrm>
          <a:prstGeom prst="rect">
            <a:avLst/>
          </a:prstGeom>
          <a:noFill/>
          <a:ln w="9525">
            <a:noFill/>
            <a:miter lim="800000"/>
            <a:headEnd/>
            <a:tailEnd/>
          </a:ln>
          <a:effectLst/>
        </p:spPr>
        <p:txBody>
          <a:bodyPr>
            <a:spAutoFit/>
          </a:bodyPr>
          <a:lstStyle/>
          <a:p>
            <a:r>
              <a:rPr lang="en-US" sz="2400" i="1">
                <a:solidFill>
                  <a:srgbClr val="3366FF"/>
                </a:solidFill>
                <a:latin typeface="Verdana" pitchFamily="34" charset="0"/>
              </a:rPr>
              <a:t>Substitute 0 for m, 4 for x</a:t>
            </a:r>
            <a:r>
              <a:rPr lang="en-US" sz="1400" i="1">
                <a:solidFill>
                  <a:srgbClr val="3366FF"/>
                </a:solidFill>
                <a:latin typeface="Verdana" pitchFamily="34" charset="0"/>
              </a:rPr>
              <a:t>1</a:t>
            </a:r>
            <a:r>
              <a:rPr lang="en-US" sz="2400" i="1">
                <a:solidFill>
                  <a:srgbClr val="3366FF"/>
                </a:solidFill>
                <a:latin typeface="Verdana" pitchFamily="34" charset="0"/>
              </a:rPr>
              <a:t>, and 6 for y</a:t>
            </a:r>
            <a:r>
              <a:rPr lang="en-US" sz="1400" i="1">
                <a:solidFill>
                  <a:srgbClr val="3366FF"/>
                </a:solidFill>
                <a:latin typeface="Verdana" pitchFamily="34" charset="0"/>
              </a:rPr>
              <a:t>1</a:t>
            </a:r>
            <a:r>
              <a:rPr lang="en-US" sz="2400" i="1">
                <a:solidFill>
                  <a:srgbClr val="3366FF"/>
                </a:solidFill>
                <a:latin typeface="Verdana"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11"/>
                                        </p:tgtEl>
                                        <p:attrNameLst>
                                          <p:attrName>style.visibility</p:attrName>
                                        </p:attrNameLst>
                                      </p:cBhvr>
                                      <p:to>
                                        <p:strVal val="visible"/>
                                      </p:to>
                                    </p:set>
                                    <p:animEffect transition="in" filter="dissolve">
                                      <p:cBhvr>
                                        <p:cTn id="7" dur="500"/>
                                        <p:tgtEl>
                                          <p:spTgt spid="164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09"/>
                                        </p:tgtEl>
                                        <p:attrNameLst>
                                          <p:attrName>style.visibility</p:attrName>
                                        </p:attrNameLst>
                                      </p:cBhvr>
                                      <p:to>
                                        <p:strVal val="visible"/>
                                      </p:to>
                                    </p:set>
                                    <p:animEffect transition="in" filter="dissolve">
                                      <p:cBhvr>
                                        <p:cTn id="12" dur="500"/>
                                        <p:tgtEl>
                                          <p:spTgt spid="1640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12"/>
                                        </p:tgtEl>
                                        <p:attrNameLst>
                                          <p:attrName>style.visibility</p:attrName>
                                        </p:attrNameLst>
                                      </p:cBhvr>
                                      <p:to>
                                        <p:strVal val="visible"/>
                                      </p:to>
                                    </p:set>
                                    <p:animEffect transition="in" filter="dissolve">
                                      <p:cBhvr>
                                        <p:cTn id="17" dur="500"/>
                                        <p:tgtEl>
                                          <p:spTgt spid="164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10"/>
                                        </p:tgtEl>
                                        <p:attrNameLst>
                                          <p:attrName>style.visibility</p:attrName>
                                        </p:attrNameLst>
                                      </p:cBhvr>
                                      <p:to>
                                        <p:strVal val="visible"/>
                                      </p:to>
                                    </p:set>
                                    <p:animEffect transition="in" filter="dissolve">
                                      <p:cBhvr>
                                        <p:cTn id="22" dur="500"/>
                                        <p:tgtEl>
                                          <p:spTgt spid="164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407"/>
                                        </p:tgtEl>
                                        <p:attrNameLst>
                                          <p:attrName>style.visibility</p:attrName>
                                        </p:attrNameLst>
                                      </p:cBhvr>
                                      <p:to>
                                        <p:strVal val="visible"/>
                                      </p:to>
                                    </p:set>
                                    <p:animEffect transition="in" filter="dissolve">
                                      <p:cBhvr>
                                        <p:cTn id="27" dur="500"/>
                                        <p:tgtEl>
                                          <p:spTgt spid="16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7" grpId="0"/>
      <p:bldP spid="16409" grpId="0"/>
      <p:bldP spid="16410" grpId="0"/>
      <p:bldP spid="16411" grpId="0"/>
      <p:bldP spid="164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1b </a:t>
            </a:r>
            <a:endParaRPr lang="en-US" altLang="en-US" sz="2600">
              <a:solidFill>
                <a:schemeClr val="accent2"/>
              </a:solidFill>
              <a:latin typeface="Arial MT Bl" charset="0"/>
            </a:endParaRPr>
          </a:p>
        </p:txBody>
      </p:sp>
      <p:sp>
        <p:nvSpPr>
          <p:cNvPr id="58371" name="Rectangle 3"/>
          <p:cNvSpPr>
            <a:spLocks noChangeArrowheads="1"/>
          </p:cNvSpPr>
          <p:nvPr/>
        </p:nvSpPr>
        <p:spPr bwMode="auto">
          <a:xfrm>
            <a:off x="152400" y="1752600"/>
            <a:ext cx="8643938" cy="457200"/>
          </a:xfrm>
          <a:prstGeom prst="rect">
            <a:avLst/>
          </a:prstGeom>
          <a:noFill/>
          <a:ln w="9525">
            <a:noFill/>
            <a:miter lim="800000"/>
            <a:headEnd/>
            <a:tailEnd/>
          </a:ln>
          <a:effectLst/>
        </p:spPr>
        <p:txBody>
          <a:bodyPr wrap="none">
            <a:spAutoFit/>
          </a:bodyPr>
          <a:lstStyle/>
          <a:p>
            <a:r>
              <a:rPr lang="en-US" sz="2400" b="1">
                <a:latin typeface="Verdana" pitchFamily="34" charset="0"/>
              </a:rPr>
              <a:t>Write the equation of each line in the given form.</a:t>
            </a:r>
          </a:p>
        </p:txBody>
      </p:sp>
      <p:sp>
        <p:nvSpPr>
          <p:cNvPr id="58373" name="Rectangle 5"/>
          <p:cNvSpPr>
            <a:spLocks noChangeArrowheads="1"/>
          </p:cNvSpPr>
          <p:nvPr/>
        </p:nvSpPr>
        <p:spPr bwMode="auto">
          <a:xfrm>
            <a:off x="152400" y="2362200"/>
            <a:ext cx="8305800" cy="822325"/>
          </a:xfrm>
          <a:prstGeom prst="rect">
            <a:avLst/>
          </a:prstGeom>
          <a:noFill/>
          <a:ln w="9525">
            <a:noFill/>
            <a:miter lim="800000"/>
            <a:headEnd/>
            <a:tailEnd/>
          </a:ln>
          <a:effectLst/>
        </p:spPr>
        <p:txBody>
          <a:bodyPr>
            <a:spAutoFit/>
          </a:bodyPr>
          <a:lstStyle/>
          <a:p>
            <a:r>
              <a:rPr lang="en-US" sz="2400" b="1">
                <a:latin typeface="Verdana" pitchFamily="34" charset="0"/>
              </a:rPr>
              <a:t>the line through (–3, 2) and (1, 2) in point-slope form</a:t>
            </a:r>
          </a:p>
        </p:txBody>
      </p:sp>
      <p:sp>
        <p:nvSpPr>
          <p:cNvPr id="58375" name="Rectangle 7"/>
          <p:cNvSpPr>
            <a:spLocks noChangeArrowheads="1"/>
          </p:cNvSpPr>
          <p:nvPr/>
        </p:nvSpPr>
        <p:spPr bwMode="auto">
          <a:xfrm>
            <a:off x="685800" y="5791200"/>
            <a:ext cx="1570038" cy="457200"/>
          </a:xfrm>
          <a:prstGeom prst="rect">
            <a:avLst/>
          </a:prstGeom>
          <a:noFill/>
          <a:ln w="9525">
            <a:noFill/>
            <a:miter lim="800000"/>
            <a:headEnd/>
            <a:tailEnd/>
          </a:ln>
          <a:effectLst/>
        </p:spPr>
        <p:txBody>
          <a:bodyPr wrap="none">
            <a:spAutoFit/>
          </a:bodyPr>
          <a:lstStyle/>
          <a:p>
            <a:r>
              <a:rPr lang="en-US" sz="2400" i="1">
                <a:latin typeface="Verdana" pitchFamily="34" charset="0"/>
              </a:rPr>
              <a:t>y </a:t>
            </a:r>
            <a:r>
              <a:rPr lang="en-US" sz="2400">
                <a:latin typeface="Verdana" pitchFamily="34" charset="0"/>
              </a:rPr>
              <a:t>- 2 = 0</a:t>
            </a:r>
          </a:p>
        </p:txBody>
      </p:sp>
      <p:sp>
        <p:nvSpPr>
          <p:cNvPr id="58381" name="Text Box 13"/>
          <p:cNvSpPr txBox="1">
            <a:spLocks noChangeArrowheads="1"/>
          </p:cNvSpPr>
          <p:nvPr/>
        </p:nvSpPr>
        <p:spPr bwMode="auto">
          <a:xfrm>
            <a:off x="4183063" y="3505200"/>
            <a:ext cx="2065337" cy="396875"/>
          </a:xfrm>
          <a:prstGeom prst="rect">
            <a:avLst/>
          </a:prstGeom>
          <a:noFill/>
          <a:ln w="9525">
            <a:noFill/>
            <a:miter lim="800000"/>
            <a:headEnd/>
            <a:tailEnd/>
          </a:ln>
          <a:effectLst/>
        </p:spPr>
        <p:txBody>
          <a:bodyPr wrap="none">
            <a:spAutoFit/>
          </a:bodyPr>
          <a:lstStyle/>
          <a:p>
            <a:r>
              <a:rPr lang="en-US" i="1">
                <a:solidFill>
                  <a:srgbClr val="3366FF"/>
                </a:solidFill>
                <a:latin typeface="Verdana" pitchFamily="34" charset="0"/>
              </a:rPr>
              <a:t>Find the slope.</a:t>
            </a:r>
          </a:p>
        </p:txBody>
      </p:sp>
      <p:pic>
        <p:nvPicPr>
          <p:cNvPr id="58384" name="Picture 16" descr="1"/>
          <p:cNvPicPr>
            <a:picLocks noChangeAspect="1" noChangeArrowheads="1"/>
          </p:cNvPicPr>
          <p:nvPr/>
        </p:nvPicPr>
        <p:blipFill>
          <a:blip r:embed="rId2" cstate="print"/>
          <a:srcRect/>
          <a:stretch>
            <a:fillRect/>
          </a:stretch>
        </p:blipFill>
        <p:spPr bwMode="auto">
          <a:xfrm>
            <a:off x="228600" y="3352800"/>
            <a:ext cx="2647950" cy="838200"/>
          </a:xfrm>
          <a:prstGeom prst="rect">
            <a:avLst/>
          </a:prstGeom>
          <a:noFill/>
        </p:spPr>
      </p:pic>
      <p:sp>
        <p:nvSpPr>
          <p:cNvPr id="58385" name="Text Box 17"/>
          <p:cNvSpPr txBox="1">
            <a:spLocks noChangeArrowheads="1"/>
          </p:cNvSpPr>
          <p:nvPr/>
        </p:nvSpPr>
        <p:spPr bwMode="auto">
          <a:xfrm>
            <a:off x="533400" y="4267200"/>
            <a:ext cx="3019425" cy="457200"/>
          </a:xfrm>
          <a:prstGeom prst="rect">
            <a:avLst/>
          </a:prstGeom>
          <a:noFill/>
          <a:ln w="9525">
            <a:noFill/>
            <a:miter lim="800000"/>
            <a:headEnd/>
            <a:tailEnd/>
          </a:ln>
          <a:effectLst/>
        </p:spPr>
        <p:txBody>
          <a:bodyPr wrap="none">
            <a:spAutoFit/>
          </a:bodyPr>
          <a:lstStyle/>
          <a:p>
            <a:r>
              <a:rPr lang="en-US" sz="2400" i="1">
                <a:latin typeface="Verdana" pitchFamily="34" charset="0"/>
              </a:rPr>
              <a:t>y </a:t>
            </a:r>
            <a:r>
              <a:rPr lang="en-US" sz="2400">
                <a:latin typeface="Verdana" pitchFamily="34" charset="0"/>
              </a:rPr>
              <a:t>–</a:t>
            </a:r>
            <a:r>
              <a:rPr lang="en-US" sz="2400" i="1">
                <a:latin typeface="Verdana" pitchFamily="34" charset="0"/>
              </a:rPr>
              <a:t> y</a:t>
            </a:r>
            <a:r>
              <a:rPr lang="en-US" sz="2400" baseline="-25000">
                <a:latin typeface="Verdana" pitchFamily="34" charset="0"/>
              </a:rPr>
              <a:t>1</a:t>
            </a:r>
            <a:r>
              <a:rPr lang="en-US" sz="2400">
                <a:latin typeface="Verdana" pitchFamily="34" charset="0"/>
              </a:rPr>
              <a:t> = </a:t>
            </a:r>
            <a:r>
              <a:rPr lang="en-US" sz="2400" i="1">
                <a:latin typeface="Verdana" pitchFamily="34" charset="0"/>
              </a:rPr>
              <a:t>m(x</a:t>
            </a:r>
            <a:r>
              <a:rPr lang="en-US" sz="2400">
                <a:latin typeface="Verdana" pitchFamily="34" charset="0"/>
              </a:rPr>
              <a:t> – </a:t>
            </a:r>
            <a:r>
              <a:rPr lang="en-US" sz="2400" i="1">
                <a:latin typeface="Verdana" pitchFamily="34" charset="0"/>
              </a:rPr>
              <a:t>x</a:t>
            </a:r>
            <a:r>
              <a:rPr lang="en-US" sz="2400" baseline="-25000">
                <a:latin typeface="Verdana" pitchFamily="34" charset="0"/>
              </a:rPr>
              <a:t>1</a:t>
            </a:r>
            <a:r>
              <a:rPr lang="en-US" sz="2400">
                <a:latin typeface="Verdana" pitchFamily="34" charset="0"/>
              </a:rPr>
              <a:t>)</a:t>
            </a:r>
          </a:p>
        </p:txBody>
      </p:sp>
      <p:sp>
        <p:nvSpPr>
          <p:cNvPr id="58386" name="Text Box 18"/>
          <p:cNvSpPr txBox="1">
            <a:spLocks noChangeArrowheads="1"/>
          </p:cNvSpPr>
          <p:nvPr/>
        </p:nvSpPr>
        <p:spPr bwMode="auto">
          <a:xfrm>
            <a:off x="4191000" y="4343400"/>
            <a:ext cx="3665538" cy="3968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Point-slope form</a:t>
            </a:r>
          </a:p>
        </p:txBody>
      </p:sp>
      <p:sp>
        <p:nvSpPr>
          <p:cNvPr id="58387" name="Text Box 19"/>
          <p:cNvSpPr txBox="1">
            <a:spLocks noChangeArrowheads="1"/>
          </p:cNvSpPr>
          <p:nvPr/>
        </p:nvSpPr>
        <p:spPr bwMode="auto">
          <a:xfrm>
            <a:off x="4191000" y="5791200"/>
            <a:ext cx="1371600" cy="3968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Simplify.</a:t>
            </a:r>
          </a:p>
        </p:txBody>
      </p:sp>
      <p:sp>
        <p:nvSpPr>
          <p:cNvPr id="58389" name="Text Box 21"/>
          <p:cNvSpPr txBox="1">
            <a:spLocks noChangeArrowheads="1"/>
          </p:cNvSpPr>
          <p:nvPr/>
        </p:nvSpPr>
        <p:spPr bwMode="auto">
          <a:xfrm>
            <a:off x="4267200" y="4937125"/>
            <a:ext cx="4648200" cy="701675"/>
          </a:xfrm>
          <a:prstGeom prst="rect">
            <a:avLst/>
          </a:prstGeom>
          <a:noFill/>
          <a:ln w="9525">
            <a:noFill/>
            <a:miter lim="800000"/>
            <a:headEnd/>
            <a:tailEnd/>
          </a:ln>
          <a:effectLst/>
        </p:spPr>
        <p:txBody>
          <a:bodyPr>
            <a:spAutoFit/>
          </a:bodyPr>
          <a:lstStyle/>
          <a:p>
            <a:r>
              <a:rPr lang="en-US" i="1">
                <a:solidFill>
                  <a:srgbClr val="3366FF"/>
                </a:solidFill>
                <a:latin typeface="Verdana" pitchFamily="34" charset="0"/>
              </a:rPr>
              <a:t>Substitute 0 for m, 1 for x</a:t>
            </a:r>
            <a:r>
              <a:rPr lang="en-US" i="1" baseline="-25000">
                <a:solidFill>
                  <a:srgbClr val="3366FF"/>
                </a:solidFill>
                <a:latin typeface="Verdana" pitchFamily="34" charset="0"/>
              </a:rPr>
              <a:t>1</a:t>
            </a:r>
            <a:r>
              <a:rPr lang="en-US" i="1">
                <a:solidFill>
                  <a:srgbClr val="3366FF"/>
                </a:solidFill>
                <a:latin typeface="Verdana" pitchFamily="34" charset="0"/>
              </a:rPr>
              <a:t>, and 2 for y</a:t>
            </a:r>
            <a:r>
              <a:rPr lang="en-US" i="1" baseline="-25000">
                <a:solidFill>
                  <a:srgbClr val="3366FF"/>
                </a:solidFill>
                <a:latin typeface="Verdana" pitchFamily="34" charset="0"/>
              </a:rPr>
              <a:t>1</a:t>
            </a:r>
            <a:r>
              <a:rPr lang="en-US" i="1">
                <a:solidFill>
                  <a:srgbClr val="3366FF"/>
                </a:solidFill>
                <a:latin typeface="Verdana" pitchFamily="34" charset="0"/>
              </a:rPr>
              <a:t>.</a:t>
            </a:r>
          </a:p>
        </p:txBody>
      </p:sp>
      <p:sp>
        <p:nvSpPr>
          <p:cNvPr id="58400" name="Text Box 32"/>
          <p:cNvSpPr txBox="1">
            <a:spLocks noChangeArrowheads="1"/>
          </p:cNvSpPr>
          <p:nvPr/>
        </p:nvSpPr>
        <p:spPr bwMode="auto">
          <a:xfrm>
            <a:off x="657225" y="5029200"/>
            <a:ext cx="2686050" cy="457200"/>
          </a:xfrm>
          <a:prstGeom prst="rect">
            <a:avLst/>
          </a:prstGeom>
          <a:noFill/>
          <a:ln w="9525">
            <a:noFill/>
            <a:miter lim="800000"/>
            <a:headEnd/>
            <a:tailEnd/>
          </a:ln>
          <a:effectLst/>
        </p:spPr>
        <p:txBody>
          <a:bodyPr wrap="none">
            <a:spAutoFit/>
          </a:bodyPr>
          <a:lstStyle/>
          <a:p>
            <a:r>
              <a:rPr lang="en-US" sz="2400" i="1">
                <a:latin typeface="Verdana" pitchFamily="34" charset="0"/>
              </a:rPr>
              <a:t>y </a:t>
            </a:r>
            <a:r>
              <a:rPr lang="en-US" sz="2400">
                <a:latin typeface="Verdana" pitchFamily="34" charset="0"/>
              </a:rPr>
              <a:t>– 2 = 0(</a:t>
            </a:r>
            <a:r>
              <a:rPr lang="en-US" sz="2400" i="1">
                <a:latin typeface="Verdana" pitchFamily="34" charset="0"/>
              </a:rPr>
              <a:t>x</a:t>
            </a:r>
            <a:r>
              <a:rPr lang="en-US" sz="2400">
                <a:latin typeface="Verdana" pitchFamily="34" charset="0"/>
              </a:rPr>
              <a:t> –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381"/>
                                        </p:tgtEl>
                                        <p:attrNameLst>
                                          <p:attrName>style.visibility</p:attrName>
                                        </p:attrNameLst>
                                      </p:cBhvr>
                                      <p:to>
                                        <p:strVal val="visible"/>
                                      </p:to>
                                    </p:set>
                                    <p:animEffect transition="in" filter="blinds(horizontal)">
                                      <p:cBhvr>
                                        <p:cTn id="7" dur="500"/>
                                        <p:tgtEl>
                                          <p:spTgt spid="5838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8384"/>
                                        </p:tgtEl>
                                        <p:attrNameLst>
                                          <p:attrName>style.visibility</p:attrName>
                                        </p:attrNameLst>
                                      </p:cBhvr>
                                      <p:to>
                                        <p:strVal val="visible"/>
                                      </p:to>
                                    </p:set>
                                    <p:animEffect transition="in" filter="blinds(horizontal)">
                                      <p:cBhvr>
                                        <p:cTn id="12" dur="500"/>
                                        <p:tgtEl>
                                          <p:spTgt spid="5838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8386"/>
                                        </p:tgtEl>
                                        <p:attrNameLst>
                                          <p:attrName>style.visibility</p:attrName>
                                        </p:attrNameLst>
                                      </p:cBhvr>
                                      <p:to>
                                        <p:strVal val="visible"/>
                                      </p:to>
                                    </p:set>
                                    <p:animEffect transition="in" filter="blinds(horizontal)">
                                      <p:cBhvr>
                                        <p:cTn id="17" dur="500"/>
                                        <p:tgtEl>
                                          <p:spTgt spid="5838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8385"/>
                                        </p:tgtEl>
                                        <p:attrNameLst>
                                          <p:attrName>style.visibility</p:attrName>
                                        </p:attrNameLst>
                                      </p:cBhvr>
                                      <p:to>
                                        <p:strVal val="visible"/>
                                      </p:to>
                                    </p:set>
                                    <p:animEffect transition="in" filter="blinds(horizontal)">
                                      <p:cBhvr>
                                        <p:cTn id="22" dur="500"/>
                                        <p:tgtEl>
                                          <p:spTgt spid="5838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8389"/>
                                        </p:tgtEl>
                                        <p:attrNameLst>
                                          <p:attrName>style.visibility</p:attrName>
                                        </p:attrNameLst>
                                      </p:cBhvr>
                                      <p:to>
                                        <p:strVal val="visible"/>
                                      </p:to>
                                    </p:set>
                                    <p:animEffect transition="in" filter="blinds(horizontal)">
                                      <p:cBhvr>
                                        <p:cTn id="27" dur="500"/>
                                        <p:tgtEl>
                                          <p:spTgt spid="5838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8400"/>
                                        </p:tgtEl>
                                        <p:attrNameLst>
                                          <p:attrName>style.visibility</p:attrName>
                                        </p:attrNameLst>
                                      </p:cBhvr>
                                      <p:to>
                                        <p:strVal val="visible"/>
                                      </p:to>
                                    </p:set>
                                    <p:animEffect transition="in" filter="blinds(horizontal)">
                                      <p:cBhvr>
                                        <p:cTn id="32" dur="500"/>
                                        <p:tgtEl>
                                          <p:spTgt spid="5840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8387"/>
                                        </p:tgtEl>
                                        <p:attrNameLst>
                                          <p:attrName>style.visibility</p:attrName>
                                        </p:attrNameLst>
                                      </p:cBhvr>
                                      <p:to>
                                        <p:strVal val="visible"/>
                                      </p:to>
                                    </p:set>
                                    <p:animEffect transition="in" filter="blinds(horizontal)">
                                      <p:cBhvr>
                                        <p:cTn id="37" dur="500"/>
                                        <p:tgtEl>
                                          <p:spTgt spid="5838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8375"/>
                                        </p:tgtEl>
                                        <p:attrNameLst>
                                          <p:attrName>style.visibility</p:attrName>
                                        </p:attrNameLst>
                                      </p:cBhvr>
                                      <p:to>
                                        <p:strVal val="visible"/>
                                      </p:to>
                                    </p:set>
                                    <p:animEffect transition="in" filter="blinds(horizontal)">
                                      <p:cBhvr>
                                        <p:cTn id="42" dur="500"/>
                                        <p:tgtEl>
                                          <p:spTgt spid="58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p:bldP spid="58381" grpId="0"/>
      <p:bldP spid="58385" grpId="0"/>
      <p:bldP spid="58386" grpId="0"/>
      <p:bldP spid="58387" grpId="0"/>
      <p:bldP spid="58389" grpId="0"/>
      <p:bldP spid="5840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3"/>
          <p:cNvSpPr txBox="1">
            <a:spLocks noChangeArrowheads="1"/>
          </p:cNvSpPr>
          <p:nvPr/>
        </p:nvSpPr>
        <p:spPr bwMode="auto">
          <a:xfrm>
            <a:off x="685800" y="1981200"/>
            <a:ext cx="7772400" cy="1917700"/>
          </a:xfrm>
          <a:prstGeom prst="rect">
            <a:avLst/>
          </a:prstGeom>
          <a:noFill/>
          <a:ln w="9525">
            <a:noFill/>
            <a:miter lim="800000"/>
            <a:headEnd/>
            <a:tailEnd/>
          </a:ln>
          <a:effectLst/>
        </p:spPr>
        <p:txBody>
          <a:bodyPr>
            <a:spAutoFit/>
          </a:bodyPr>
          <a:lstStyle/>
          <a:p>
            <a:pPr>
              <a:spcBef>
                <a:spcPct val="50000"/>
              </a:spcBef>
            </a:pPr>
            <a:r>
              <a:rPr lang="en-US" sz="2400">
                <a:latin typeface="Verdana" pitchFamily="34" charset="0"/>
              </a:rPr>
              <a:t>A system of two linear equations in two variables represents two lines. The lines can be parallel, intersecting, or coinciding. Lines that coincide are the same line, but the equations may be written in different forms.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67" name="Picture 19"/>
          <p:cNvPicPr>
            <a:picLocks noChangeAspect="1" noChangeArrowheads="1"/>
          </p:cNvPicPr>
          <p:nvPr/>
        </p:nvPicPr>
        <p:blipFill>
          <a:blip r:embed="rId2" cstate="print"/>
          <a:srcRect/>
          <a:stretch>
            <a:fillRect/>
          </a:stretch>
        </p:blipFill>
        <p:spPr bwMode="auto">
          <a:xfrm>
            <a:off x="228600" y="1447800"/>
            <a:ext cx="8572500" cy="3641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04800" y="1828800"/>
            <a:ext cx="8237538" cy="822325"/>
          </a:xfrm>
          <a:prstGeom prst="rect">
            <a:avLst/>
          </a:prstGeom>
          <a:noFill/>
          <a:ln w="9525">
            <a:noFill/>
            <a:miter lim="800000"/>
            <a:headEnd/>
            <a:tailEnd/>
          </a:ln>
          <a:effectLst/>
        </p:spPr>
        <p:txBody>
          <a:bodyPr>
            <a:spAutoFit/>
          </a:bodyPr>
          <a:lstStyle/>
          <a:p>
            <a:pPr eaLnBrk="0" hangingPunct="0">
              <a:spcBef>
                <a:spcPct val="50000"/>
              </a:spcBef>
            </a:pPr>
            <a:r>
              <a:rPr lang="en-US" altLang="en-US" sz="2400" b="1">
                <a:latin typeface="Verdana" pitchFamily="34" charset="0"/>
              </a:rPr>
              <a:t>Determine whether the lines are parallel, intersect, or coincide.</a:t>
            </a:r>
            <a:endParaRPr lang="en-US" altLang="en-US" sz="2400">
              <a:latin typeface="Times" pitchFamily="18" charset="0"/>
            </a:endParaRPr>
          </a:p>
        </p:txBody>
      </p:sp>
      <p:sp>
        <p:nvSpPr>
          <p:cNvPr id="35843"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006699"/>
                </a:solidFill>
                <a:latin typeface="Arial Black" pitchFamily="34" charset="0"/>
              </a:rPr>
              <a:t>Example 3A: Classifying Pairs of Lines</a:t>
            </a:r>
            <a:endParaRPr lang="en-US" altLang="en-US" sz="2600">
              <a:solidFill>
                <a:schemeClr val="accent2"/>
              </a:solidFill>
              <a:latin typeface="Arial MT Bl" charset="0"/>
            </a:endParaRPr>
          </a:p>
        </p:txBody>
      </p:sp>
      <p:sp>
        <p:nvSpPr>
          <p:cNvPr id="35844" name="Text Box 4"/>
          <p:cNvSpPr txBox="1">
            <a:spLocks noChangeArrowheads="1"/>
          </p:cNvSpPr>
          <p:nvPr/>
        </p:nvSpPr>
        <p:spPr bwMode="auto">
          <a:xfrm>
            <a:off x="304800" y="2743200"/>
            <a:ext cx="6172200" cy="457200"/>
          </a:xfrm>
          <a:prstGeom prst="rect">
            <a:avLst/>
          </a:prstGeom>
          <a:noFill/>
          <a:ln w="9525">
            <a:noFill/>
            <a:miter lim="800000"/>
            <a:headEnd/>
            <a:tailEnd/>
          </a:ln>
          <a:effectLst/>
        </p:spPr>
        <p:txBody>
          <a:bodyPr>
            <a:spAutoFit/>
          </a:bodyPr>
          <a:lstStyle/>
          <a:p>
            <a:pPr>
              <a:spcBef>
                <a:spcPct val="50000"/>
              </a:spcBef>
            </a:pPr>
            <a:r>
              <a:rPr lang="en-US" sz="2400" b="1" i="1">
                <a:latin typeface="Verdana" pitchFamily="34" charset="0"/>
              </a:rPr>
              <a:t>y</a:t>
            </a:r>
            <a:r>
              <a:rPr lang="en-US" sz="2400" b="1">
                <a:latin typeface="Verdana" pitchFamily="34" charset="0"/>
              </a:rPr>
              <a:t> = 3</a:t>
            </a:r>
            <a:r>
              <a:rPr lang="en-US" sz="2400" b="1" i="1">
                <a:latin typeface="Verdana" pitchFamily="34" charset="0"/>
              </a:rPr>
              <a:t>x</a:t>
            </a:r>
            <a:r>
              <a:rPr lang="en-US" sz="2400" b="1">
                <a:latin typeface="Verdana" pitchFamily="34" charset="0"/>
              </a:rPr>
              <a:t> + 7,</a:t>
            </a:r>
            <a:r>
              <a:rPr lang="en-US" sz="2400" b="1" i="1">
                <a:latin typeface="Verdana" pitchFamily="34" charset="0"/>
              </a:rPr>
              <a:t> y</a:t>
            </a:r>
            <a:r>
              <a:rPr lang="en-US" sz="2400" b="1">
                <a:latin typeface="Verdana" pitchFamily="34" charset="0"/>
              </a:rPr>
              <a:t> = –3</a:t>
            </a:r>
            <a:r>
              <a:rPr lang="en-US" sz="2400" b="1" i="1">
                <a:latin typeface="Verdana" pitchFamily="34" charset="0"/>
              </a:rPr>
              <a:t>x</a:t>
            </a:r>
            <a:r>
              <a:rPr lang="en-US" sz="2400" b="1">
                <a:latin typeface="Verdana" pitchFamily="34" charset="0"/>
              </a:rPr>
              <a:t> – 4</a:t>
            </a:r>
          </a:p>
        </p:txBody>
      </p:sp>
      <p:sp>
        <p:nvSpPr>
          <p:cNvPr id="35848" name="Text Box 8"/>
          <p:cNvSpPr txBox="1">
            <a:spLocks noChangeArrowheads="1"/>
          </p:cNvSpPr>
          <p:nvPr/>
        </p:nvSpPr>
        <p:spPr bwMode="auto">
          <a:xfrm>
            <a:off x="304800" y="3505200"/>
            <a:ext cx="8229600" cy="457200"/>
          </a:xfrm>
          <a:prstGeom prst="rect">
            <a:avLst/>
          </a:prstGeom>
          <a:noFill/>
          <a:ln w="9525">
            <a:noFill/>
            <a:miter lim="800000"/>
            <a:headEnd/>
            <a:tailEnd/>
          </a:ln>
          <a:effectLst/>
        </p:spPr>
        <p:txBody>
          <a:bodyPr>
            <a:spAutoFit/>
          </a:bodyPr>
          <a:lstStyle/>
          <a:p>
            <a:pPr>
              <a:spcBef>
                <a:spcPct val="50000"/>
              </a:spcBef>
            </a:pPr>
            <a:r>
              <a:rPr lang="en-US" sz="2400">
                <a:latin typeface="Verdana" pitchFamily="34" charset="0"/>
              </a:rPr>
              <a:t>The lines have different slopes, so they intersect.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5848"/>
                                        </p:tgtEl>
                                        <p:attrNameLst>
                                          <p:attrName>style.visibility</p:attrName>
                                        </p:attrNameLst>
                                      </p:cBhvr>
                                      <p:to>
                                        <p:strVal val="visible"/>
                                      </p:to>
                                    </p:set>
                                    <p:anim calcmode="lin" valueType="num">
                                      <p:cBhvr>
                                        <p:cTn id="7" dur="1000" fill="hold"/>
                                        <p:tgtEl>
                                          <p:spTgt spid="35848"/>
                                        </p:tgtEl>
                                        <p:attrNameLst>
                                          <p:attrName>ppt_w</p:attrName>
                                        </p:attrNameLst>
                                      </p:cBhvr>
                                      <p:tavLst>
                                        <p:tav tm="0">
                                          <p:val>
                                            <p:strVal val="#ppt_w*0.70"/>
                                          </p:val>
                                        </p:tav>
                                        <p:tav tm="100000">
                                          <p:val>
                                            <p:strVal val="#ppt_w"/>
                                          </p:val>
                                        </p:tav>
                                      </p:tavLst>
                                    </p:anim>
                                    <p:anim calcmode="lin" valueType="num">
                                      <p:cBhvr>
                                        <p:cTn id="8" dur="1000" fill="hold"/>
                                        <p:tgtEl>
                                          <p:spTgt spid="35848"/>
                                        </p:tgtEl>
                                        <p:attrNameLst>
                                          <p:attrName>ppt_h</p:attrName>
                                        </p:attrNameLst>
                                      </p:cBhvr>
                                      <p:tavLst>
                                        <p:tav tm="0">
                                          <p:val>
                                            <p:strVal val="#ppt_h"/>
                                          </p:val>
                                        </p:tav>
                                        <p:tav tm="100000">
                                          <p:val>
                                            <p:strVal val="#ppt_h"/>
                                          </p:val>
                                        </p:tav>
                                      </p:tavLst>
                                    </p:anim>
                                    <p:animEffect transition="in" filter="fade">
                                      <p:cBhvr>
                                        <p:cTn id="9" dur="1000"/>
                                        <p:tgtEl>
                                          <p:spTgt spid="35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Rectangle 15"/>
          <p:cNvSpPr>
            <a:spLocks noChangeArrowheads="1"/>
          </p:cNvSpPr>
          <p:nvPr/>
        </p:nvSpPr>
        <p:spPr bwMode="auto">
          <a:xfrm>
            <a:off x="381000" y="1981200"/>
            <a:ext cx="8382000" cy="2133600"/>
          </a:xfrm>
          <a:prstGeom prst="rect">
            <a:avLst/>
          </a:prstGeom>
          <a:noFill/>
          <a:ln w="28575">
            <a:solidFill>
              <a:srgbClr val="DBDBDB"/>
            </a:solidFill>
            <a:miter lim="800000"/>
            <a:headEnd/>
            <a:tailEnd/>
          </a:ln>
          <a:effectLst/>
        </p:spPr>
        <p:txBody>
          <a:bodyPr/>
          <a:lstStyle/>
          <a:p>
            <a:pPr marL="342900" indent="-342900">
              <a:spcBef>
                <a:spcPct val="20000"/>
              </a:spcBef>
            </a:pPr>
            <a:r>
              <a:rPr lang="en-US" altLang="en-US" sz="3600"/>
              <a:t>rise</a:t>
            </a:r>
          </a:p>
          <a:p>
            <a:pPr marL="342900" indent="-342900">
              <a:spcBef>
                <a:spcPct val="20000"/>
              </a:spcBef>
            </a:pPr>
            <a:r>
              <a:rPr lang="en-US" altLang="en-US" sz="3600"/>
              <a:t>run</a:t>
            </a:r>
          </a:p>
          <a:p>
            <a:pPr marL="342900" indent="-342900">
              <a:spcBef>
                <a:spcPct val="20000"/>
              </a:spcBef>
            </a:pPr>
            <a:r>
              <a:rPr lang="en-US" altLang="en-US" sz="3600"/>
              <a:t>slope</a:t>
            </a:r>
          </a:p>
          <a:p>
            <a:pPr marL="342900" indent="-342900">
              <a:spcBef>
                <a:spcPct val="20000"/>
              </a:spcBef>
            </a:pPr>
            <a:endParaRPr lang="en-US" altLang="en-US" sz="3600"/>
          </a:p>
        </p:txBody>
      </p:sp>
      <p:sp>
        <p:nvSpPr>
          <p:cNvPr id="19472" name="Rectangle 16"/>
          <p:cNvSpPr>
            <a:spLocks noChangeArrowheads="1"/>
          </p:cNvSpPr>
          <p:nvPr/>
        </p:nvSpPr>
        <p:spPr bwMode="auto">
          <a:xfrm>
            <a:off x="0" y="1295400"/>
            <a:ext cx="9144000" cy="685800"/>
          </a:xfrm>
          <a:prstGeom prst="rect">
            <a:avLst/>
          </a:prstGeom>
          <a:noFill/>
          <a:ln w="9525">
            <a:noFill/>
            <a:miter lim="800000"/>
            <a:headEnd/>
            <a:tailEnd/>
          </a:ln>
          <a:effectLst/>
        </p:spPr>
        <p:txBody>
          <a:bodyPr anchor="ctr"/>
          <a:lstStyle/>
          <a:p>
            <a:pPr algn="ctr"/>
            <a:r>
              <a:rPr lang="en-US" altLang="en-US" sz="3600" i="1">
                <a:solidFill>
                  <a:srgbClr val="FF0000"/>
                </a:solidFill>
                <a:latin typeface="Arial Black" pitchFamily="34" charset="0"/>
              </a:rPr>
              <a:t>Vocabulary</a:t>
            </a:r>
            <a:endParaRPr lang="en-US" altLang="en-US" sz="3600" i="1">
              <a:solidFill>
                <a:srgbClr val="FF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19471">
                                            <p:txEl>
                                              <p:pRg st="0" end="0"/>
                                            </p:txEl>
                                          </p:spTgt>
                                        </p:tgtEl>
                                        <p:attrNameLst>
                                          <p:attrName>style.visibility</p:attrName>
                                        </p:attrNameLst>
                                      </p:cBhvr>
                                      <p:to>
                                        <p:strVal val="visible"/>
                                      </p:to>
                                    </p:set>
                                    <p:anim calcmode="lin" valueType="num">
                                      <p:cBhvr>
                                        <p:cTn id="7" dur="500" fill="hold"/>
                                        <p:tgtEl>
                                          <p:spTgt spid="1947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9471">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19471">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19471">
                                            <p:txEl>
                                              <p:pRg st="0" end="0"/>
                                            </p:txEl>
                                          </p:spTgt>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19471">
                                            <p:txEl>
                                              <p:pRg st="1" end="1"/>
                                            </p:txEl>
                                          </p:spTgt>
                                        </p:tgtEl>
                                        <p:attrNameLst>
                                          <p:attrName>style.visibility</p:attrName>
                                        </p:attrNameLst>
                                      </p:cBhvr>
                                      <p:to>
                                        <p:strVal val="visible"/>
                                      </p:to>
                                    </p:set>
                                    <p:anim calcmode="lin" valueType="num">
                                      <p:cBhvr>
                                        <p:cTn id="14" dur="500" fill="hold"/>
                                        <p:tgtEl>
                                          <p:spTgt spid="1947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19471">
                                            <p:txEl>
                                              <p:pRg st="1" end="1"/>
                                            </p:txEl>
                                          </p:spTgt>
                                        </p:tgtEl>
                                        <p:attrNameLst>
                                          <p:attrName>ppt_y</p:attrName>
                                        </p:attrNameLst>
                                      </p:cBhvr>
                                      <p:tavLst>
                                        <p:tav tm="0">
                                          <p:val>
                                            <p:strVal val="#ppt_y-#ppt_h/2"/>
                                          </p:val>
                                        </p:tav>
                                        <p:tav tm="100000">
                                          <p:val>
                                            <p:strVal val="#ppt_y"/>
                                          </p:val>
                                        </p:tav>
                                      </p:tavLst>
                                    </p:anim>
                                    <p:anim calcmode="lin" valueType="num">
                                      <p:cBhvr>
                                        <p:cTn id="16" dur="500" fill="hold"/>
                                        <p:tgtEl>
                                          <p:spTgt spid="19471">
                                            <p:txEl>
                                              <p:pRg st="1" end="1"/>
                                            </p:txEl>
                                          </p:spTgt>
                                        </p:tgtEl>
                                        <p:attrNameLst>
                                          <p:attrName>ppt_w</p:attrName>
                                        </p:attrNameLst>
                                      </p:cBhvr>
                                      <p:tavLst>
                                        <p:tav tm="0">
                                          <p:val>
                                            <p:strVal val="#ppt_w"/>
                                          </p:val>
                                        </p:tav>
                                        <p:tav tm="100000">
                                          <p:val>
                                            <p:strVal val="#ppt_w"/>
                                          </p:val>
                                        </p:tav>
                                      </p:tavLst>
                                    </p:anim>
                                    <p:anim calcmode="lin" valueType="num">
                                      <p:cBhvr>
                                        <p:cTn id="17" dur="500" fill="hold"/>
                                        <p:tgtEl>
                                          <p:spTgt spid="19471">
                                            <p:txEl>
                                              <p:pRg st="1" end="1"/>
                                            </p:txEl>
                                          </p:spTgt>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7" presetClass="entr" presetSubtype="1" fill="hold" grpId="0" nodeType="afterEffect">
                                  <p:stCondLst>
                                    <p:cond delay="0"/>
                                  </p:stCondLst>
                                  <p:childTnLst>
                                    <p:set>
                                      <p:cBhvr>
                                        <p:cTn id="20" dur="1" fill="hold">
                                          <p:stCondLst>
                                            <p:cond delay="0"/>
                                          </p:stCondLst>
                                        </p:cTn>
                                        <p:tgtEl>
                                          <p:spTgt spid="19471">
                                            <p:txEl>
                                              <p:pRg st="2" end="2"/>
                                            </p:txEl>
                                          </p:spTgt>
                                        </p:tgtEl>
                                        <p:attrNameLst>
                                          <p:attrName>style.visibility</p:attrName>
                                        </p:attrNameLst>
                                      </p:cBhvr>
                                      <p:to>
                                        <p:strVal val="visible"/>
                                      </p:to>
                                    </p:set>
                                    <p:anim calcmode="lin" valueType="num">
                                      <p:cBhvr>
                                        <p:cTn id="21" dur="500" fill="hold"/>
                                        <p:tgtEl>
                                          <p:spTgt spid="1947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9471">
                                            <p:txEl>
                                              <p:pRg st="2" end="2"/>
                                            </p:txEl>
                                          </p:spTgt>
                                        </p:tgtEl>
                                        <p:attrNameLst>
                                          <p:attrName>ppt_y</p:attrName>
                                        </p:attrNameLst>
                                      </p:cBhvr>
                                      <p:tavLst>
                                        <p:tav tm="0">
                                          <p:val>
                                            <p:strVal val="#ppt_y-#ppt_h/2"/>
                                          </p:val>
                                        </p:tav>
                                        <p:tav tm="100000">
                                          <p:val>
                                            <p:strVal val="#ppt_y"/>
                                          </p:val>
                                        </p:tav>
                                      </p:tavLst>
                                    </p:anim>
                                    <p:anim calcmode="lin" valueType="num">
                                      <p:cBhvr>
                                        <p:cTn id="23" dur="500" fill="hold"/>
                                        <p:tgtEl>
                                          <p:spTgt spid="19471">
                                            <p:txEl>
                                              <p:pRg st="2" end="2"/>
                                            </p:txEl>
                                          </p:spTgt>
                                        </p:tgtEl>
                                        <p:attrNameLst>
                                          <p:attrName>ppt_w</p:attrName>
                                        </p:attrNameLst>
                                      </p:cBhvr>
                                      <p:tavLst>
                                        <p:tav tm="0">
                                          <p:val>
                                            <p:strVal val="#ppt_w"/>
                                          </p:val>
                                        </p:tav>
                                        <p:tav tm="100000">
                                          <p:val>
                                            <p:strVal val="#ppt_w"/>
                                          </p:val>
                                        </p:tav>
                                      </p:tavLst>
                                    </p:anim>
                                    <p:anim calcmode="lin" valueType="num">
                                      <p:cBhvr>
                                        <p:cTn id="24" dur="500" fill="hold"/>
                                        <p:tgtEl>
                                          <p:spTgt spid="1947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1" grpId="0" build="p" autoUpdateAnimBg="0"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04800" y="1676400"/>
            <a:ext cx="8237538" cy="822325"/>
          </a:xfrm>
          <a:prstGeom prst="rect">
            <a:avLst/>
          </a:prstGeom>
          <a:noFill/>
          <a:ln w="9525">
            <a:noFill/>
            <a:miter lim="800000"/>
            <a:headEnd/>
            <a:tailEnd/>
          </a:ln>
          <a:effectLst/>
        </p:spPr>
        <p:txBody>
          <a:bodyPr>
            <a:spAutoFit/>
          </a:bodyPr>
          <a:lstStyle/>
          <a:p>
            <a:pPr eaLnBrk="0" hangingPunct="0">
              <a:spcBef>
                <a:spcPct val="50000"/>
              </a:spcBef>
            </a:pPr>
            <a:r>
              <a:rPr lang="en-US" altLang="en-US" sz="2400" b="1">
                <a:latin typeface="Verdana" pitchFamily="34" charset="0"/>
              </a:rPr>
              <a:t>Determine whether the lines are parallel, intersect, or coincide.</a:t>
            </a:r>
            <a:endParaRPr lang="en-US" altLang="en-US" sz="2400">
              <a:latin typeface="Times" pitchFamily="18" charset="0"/>
            </a:endParaRPr>
          </a:p>
        </p:txBody>
      </p:sp>
      <p:sp>
        <p:nvSpPr>
          <p:cNvPr id="43011"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006699"/>
                </a:solidFill>
                <a:latin typeface="Arial Black" pitchFamily="34" charset="0"/>
              </a:rPr>
              <a:t>Example 3B: Classifying Pairs of Lines</a:t>
            </a:r>
            <a:endParaRPr lang="en-US" altLang="en-US" sz="2600">
              <a:solidFill>
                <a:schemeClr val="accent2"/>
              </a:solidFill>
              <a:latin typeface="Arial MT Bl" charset="0"/>
            </a:endParaRPr>
          </a:p>
        </p:txBody>
      </p:sp>
      <p:sp>
        <p:nvSpPr>
          <p:cNvPr id="43020" name="Text Box 12"/>
          <p:cNvSpPr txBox="1">
            <a:spLocks noChangeArrowheads="1"/>
          </p:cNvSpPr>
          <p:nvPr/>
        </p:nvSpPr>
        <p:spPr bwMode="auto">
          <a:xfrm>
            <a:off x="304800" y="3352800"/>
            <a:ext cx="8229600" cy="822325"/>
          </a:xfrm>
          <a:prstGeom prst="rect">
            <a:avLst/>
          </a:prstGeom>
          <a:noFill/>
          <a:ln w="9525">
            <a:noFill/>
            <a:miter lim="800000"/>
            <a:headEnd/>
            <a:tailEnd/>
          </a:ln>
          <a:effectLst/>
        </p:spPr>
        <p:txBody>
          <a:bodyPr>
            <a:spAutoFit/>
          </a:bodyPr>
          <a:lstStyle/>
          <a:p>
            <a:pPr>
              <a:spcBef>
                <a:spcPct val="50000"/>
              </a:spcBef>
            </a:pPr>
            <a:r>
              <a:rPr lang="en-US" sz="2400">
                <a:latin typeface="Verdana" pitchFamily="34" charset="0"/>
              </a:rPr>
              <a:t>Solve the second equation for y to find the slope-intercept form. </a:t>
            </a:r>
          </a:p>
        </p:txBody>
      </p:sp>
      <p:sp>
        <p:nvSpPr>
          <p:cNvPr id="43021" name="Text Box 13"/>
          <p:cNvSpPr txBox="1">
            <a:spLocks noChangeArrowheads="1"/>
          </p:cNvSpPr>
          <p:nvPr/>
        </p:nvSpPr>
        <p:spPr bwMode="auto">
          <a:xfrm>
            <a:off x="3048000" y="4114800"/>
            <a:ext cx="2443163" cy="457200"/>
          </a:xfrm>
          <a:prstGeom prst="rect">
            <a:avLst/>
          </a:prstGeom>
          <a:noFill/>
          <a:ln w="9525">
            <a:noFill/>
            <a:miter lim="800000"/>
            <a:headEnd/>
            <a:tailEnd/>
          </a:ln>
          <a:effectLst/>
        </p:spPr>
        <p:txBody>
          <a:bodyPr wrap="none">
            <a:spAutoFit/>
          </a:bodyPr>
          <a:lstStyle/>
          <a:p>
            <a:r>
              <a:rPr lang="en-US" sz="2400">
                <a:latin typeface="Verdana" pitchFamily="34" charset="0"/>
              </a:rPr>
              <a:t>6</a:t>
            </a:r>
            <a:r>
              <a:rPr lang="en-US" sz="2400" i="1">
                <a:latin typeface="Verdana" pitchFamily="34" charset="0"/>
              </a:rPr>
              <a:t>y</a:t>
            </a:r>
            <a:r>
              <a:rPr lang="en-US" sz="2400">
                <a:latin typeface="Verdana" pitchFamily="34" charset="0"/>
              </a:rPr>
              <a:t> = –2</a:t>
            </a:r>
            <a:r>
              <a:rPr lang="en-US" sz="2400" i="1">
                <a:latin typeface="Verdana" pitchFamily="34" charset="0"/>
              </a:rPr>
              <a:t>x</a:t>
            </a:r>
            <a:r>
              <a:rPr lang="en-US" sz="2400">
                <a:latin typeface="Verdana" pitchFamily="34" charset="0"/>
              </a:rPr>
              <a:t> + 12</a:t>
            </a:r>
          </a:p>
        </p:txBody>
      </p:sp>
      <p:pic>
        <p:nvPicPr>
          <p:cNvPr id="43037" name="Picture 29" descr="2"/>
          <p:cNvPicPr>
            <a:picLocks noChangeAspect="1" noChangeArrowheads="1"/>
          </p:cNvPicPr>
          <p:nvPr/>
        </p:nvPicPr>
        <p:blipFill>
          <a:blip r:embed="rId2" cstate="print"/>
          <a:srcRect/>
          <a:stretch>
            <a:fillRect/>
          </a:stretch>
        </p:blipFill>
        <p:spPr bwMode="auto">
          <a:xfrm>
            <a:off x="381000" y="2514600"/>
            <a:ext cx="3810000" cy="733425"/>
          </a:xfrm>
          <a:prstGeom prst="rect">
            <a:avLst/>
          </a:prstGeom>
          <a:noFill/>
        </p:spPr>
      </p:pic>
      <p:pic>
        <p:nvPicPr>
          <p:cNvPr id="43038" name="Picture 30" descr="1"/>
          <p:cNvPicPr>
            <a:picLocks noChangeAspect="1" noChangeArrowheads="1"/>
          </p:cNvPicPr>
          <p:nvPr/>
        </p:nvPicPr>
        <p:blipFill>
          <a:blip r:embed="rId3" cstate="print"/>
          <a:srcRect/>
          <a:stretch>
            <a:fillRect/>
          </a:stretch>
        </p:blipFill>
        <p:spPr bwMode="auto">
          <a:xfrm>
            <a:off x="3352800" y="4648200"/>
            <a:ext cx="1638300" cy="733425"/>
          </a:xfrm>
          <a:prstGeom prst="rect">
            <a:avLst/>
          </a:prstGeom>
          <a:noFill/>
        </p:spPr>
      </p:pic>
      <p:grpSp>
        <p:nvGrpSpPr>
          <p:cNvPr id="2" name="Group 32"/>
          <p:cNvGrpSpPr>
            <a:grpSpLocks/>
          </p:cNvGrpSpPr>
          <p:nvPr/>
        </p:nvGrpSpPr>
        <p:grpSpPr bwMode="auto">
          <a:xfrm>
            <a:off x="304800" y="5410200"/>
            <a:ext cx="8610600" cy="1066800"/>
            <a:chOff x="192" y="3408"/>
            <a:chExt cx="5424" cy="672"/>
          </a:xfrm>
        </p:grpSpPr>
        <p:sp>
          <p:nvSpPr>
            <p:cNvPr id="43035" name="Text Box 27"/>
            <p:cNvSpPr txBox="1">
              <a:spLocks noChangeArrowheads="1"/>
            </p:cNvSpPr>
            <p:nvPr/>
          </p:nvSpPr>
          <p:spPr bwMode="auto">
            <a:xfrm>
              <a:off x="192" y="3446"/>
              <a:ext cx="5424" cy="634"/>
            </a:xfrm>
            <a:prstGeom prst="rect">
              <a:avLst/>
            </a:prstGeom>
            <a:noFill/>
            <a:ln w="9525">
              <a:noFill/>
              <a:miter lim="800000"/>
              <a:headEnd/>
              <a:tailEnd/>
            </a:ln>
            <a:effectLst/>
          </p:spPr>
          <p:txBody>
            <a:bodyPr>
              <a:spAutoFit/>
            </a:bodyPr>
            <a:lstStyle/>
            <a:p>
              <a:pPr>
                <a:lnSpc>
                  <a:spcPct val="125000"/>
                </a:lnSpc>
                <a:spcBef>
                  <a:spcPct val="50000"/>
                </a:spcBef>
              </a:pPr>
              <a:r>
                <a:rPr lang="en-US" sz="2400">
                  <a:latin typeface="Verdana" pitchFamily="34" charset="0"/>
                </a:rPr>
                <a:t>Both lines have a slope of      , and the </a:t>
              </a:r>
              <a:r>
                <a:rPr lang="en-US" sz="2400" i="1">
                  <a:latin typeface="Verdana" pitchFamily="34" charset="0"/>
                </a:rPr>
                <a:t>y</a:t>
              </a:r>
              <a:r>
                <a:rPr lang="en-US" sz="2400">
                  <a:latin typeface="Verdana" pitchFamily="34" charset="0"/>
                </a:rPr>
                <a:t>-intercepts are different. So the lines are parallel. </a:t>
              </a:r>
            </a:p>
          </p:txBody>
        </p:sp>
        <p:pic>
          <p:nvPicPr>
            <p:cNvPr id="43039" name="Picture 31" descr="1"/>
            <p:cNvPicPr>
              <a:picLocks noChangeAspect="1" noChangeArrowheads="1"/>
            </p:cNvPicPr>
            <p:nvPr/>
          </p:nvPicPr>
          <p:blipFill>
            <a:blip r:embed="rId4" cstate="print"/>
            <a:srcRect/>
            <a:stretch>
              <a:fillRect/>
            </a:stretch>
          </p:blipFill>
          <p:spPr bwMode="auto">
            <a:xfrm>
              <a:off x="2832" y="3408"/>
              <a:ext cx="288" cy="462"/>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3020"/>
                                        </p:tgtEl>
                                        <p:attrNameLst>
                                          <p:attrName>style.visibility</p:attrName>
                                        </p:attrNameLst>
                                      </p:cBhvr>
                                      <p:to>
                                        <p:strVal val="visible"/>
                                      </p:to>
                                    </p:set>
                                    <p:anim calcmode="lin" valueType="num">
                                      <p:cBhvr>
                                        <p:cTn id="7" dur="1000" fill="hold"/>
                                        <p:tgtEl>
                                          <p:spTgt spid="43020"/>
                                        </p:tgtEl>
                                        <p:attrNameLst>
                                          <p:attrName>ppt_w</p:attrName>
                                        </p:attrNameLst>
                                      </p:cBhvr>
                                      <p:tavLst>
                                        <p:tav tm="0">
                                          <p:val>
                                            <p:strVal val="#ppt_w*0.70"/>
                                          </p:val>
                                        </p:tav>
                                        <p:tav tm="100000">
                                          <p:val>
                                            <p:strVal val="#ppt_w"/>
                                          </p:val>
                                        </p:tav>
                                      </p:tavLst>
                                    </p:anim>
                                    <p:anim calcmode="lin" valueType="num">
                                      <p:cBhvr>
                                        <p:cTn id="8" dur="1000" fill="hold"/>
                                        <p:tgtEl>
                                          <p:spTgt spid="43020"/>
                                        </p:tgtEl>
                                        <p:attrNameLst>
                                          <p:attrName>ppt_h</p:attrName>
                                        </p:attrNameLst>
                                      </p:cBhvr>
                                      <p:tavLst>
                                        <p:tav tm="0">
                                          <p:val>
                                            <p:strVal val="#ppt_h"/>
                                          </p:val>
                                        </p:tav>
                                        <p:tav tm="100000">
                                          <p:val>
                                            <p:strVal val="#ppt_h"/>
                                          </p:val>
                                        </p:tav>
                                      </p:tavLst>
                                    </p:anim>
                                    <p:animEffect transition="in" filter="fade">
                                      <p:cBhvr>
                                        <p:cTn id="9" dur="1000"/>
                                        <p:tgtEl>
                                          <p:spTgt spid="4302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3021"/>
                                        </p:tgtEl>
                                        <p:attrNameLst>
                                          <p:attrName>style.visibility</p:attrName>
                                        </p:attrNameLst>
                                      </p:cBhvr>
                                      <p:to>
                                        <p:strVal val="visible"/>
                                      </p:to>
                                    </p:set>
                                    <p:anim calcmode="lin" valueType="num">
                                      <p:cBhvr>
                                        <p:cTn id="14" dur="1000" fill="hold"/>
                                        <p:tgtEl>
                                          <p:spTgt spid="43021"/>
                                        </p:tgtEl>
                                        <p:attrNameLst>
                                          <p:attrName>ppt_w</p:attrName>
                                        </p:attrNameLst>
                                      </p:cBhvr>
                                      <p:tavLst>
                                        <p:tav tm="0">
                                          <p:val>
                                            <p:strVal val="#ppt_w*0.70"/>
                                          </p:val>
                                        </p:tav>
                                        <p:tav tm="100000">
                                          <p:val>
                                            <p:strVal val="#ppt_w"/>
                                          </p:val>
                                        </p:tav>
                                      </p:tavLst>
                                    </p:anim>
                                    <p:anim calcmode="lin" valueType="num">
                                      <p:cBhvr>
                                        <p:cTn id="15" dur="1000" fill="hold"/>
                                        <p:tgtEl>
                                          <p:spTgt spid="43021"/>
                                        </p:tgtEl>
                                        <p:attrNameLst>
                                          <p:attrName>ppt_h</p:attrName>
                                        </p:attrNameLst>
                                      </p:cBhvr>
                                      <p:tavLst>
                                        <p:tav tm="0">
                                          <p:val>
                                            <p:strVal val="#ppt_h"/>
                                          </p:val>
                                        </p:tav>
                                        <p:tav tm="100000">
                                          <p:val>
                                            <p:strVal val="#ppt_h"/>
                                          </p:val>
                                        </p:tav>
                                      </p:tavLst>
                                    </p:anim>
                                    <p:animEffect transition="in" filter="fade">
                                      <p:cBhvr>
                                        <p:cTn id="16" dur="1000"/>
                                        <p:tgtEl>
                                          <p:spTgt spid="43021"/>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43038"/>
                                        </p:tgtEl>
                                        <p:attrNameLst>
                                          <p:attrName>style.visibility</p:attrName>
                                        </p:attrNameLst>
                                      </p:cBhvr>
                                      <p:to>
                                        <p:strVal val="visible"/>
                                      </p:to>
                                    </p:set>
                                    <p:animEffect transition="in" filter="box(in)">
                                      <p:cBhvr>
                                        <p:cTn id="21" dur="500"/>
                                        <p:tgtEl>
                                          <p:spTgt spid="43038"/>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ox(in)">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0" grpId="0"/>
      <p:bldP spid="4302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04800" y="1676400"/>
            <a:ext cx="8237538" cy="822325"/>
          </a:xfrm>
          <a:prstGeom prst="rect">
            <a:avLst/>
          </a:prstGeom>
          <a:noFill/>
          <a:ln w="9525">
            <a:noFill/>
            <a:miter lim="800000"/>
            <a:headEnd/>
            <a:tailEnd/>
          </a:ln>
          <a:effectLst/>
        </p:spPr>
        <p:txBody>
          <a:bodyPr>
            <a:spAutoFit/>
          </a:bodyPr>
          <a:lstStyle/>
          <a:p>
            <a:pPr eaLnBrk="0" hangingPunct="0">
              <a:spcBef>
                <a:spcPct val="50000"/>
              </a:spcBef>
            </a:pPr>
            <a:r>
              <a:rPr lang="en-US" altLang="en-US" sz="2400" b="1">
                <a:latin typeface="Verdana" pitchFamily="34" charset="0"/>
              </a:rPr>
              <a:t>Determine whether the lines are parallel, intersect, or coincide.</a:t>
            </a:r>
            <a:endParaRPr lang="en-US" altLang="en-US" sz="2400">
              <a:latin typeface="Times" pitchFamily="18" charset="0"/>
            </a:endParaRPr>
          </a:p>
        </p:txBody>
      </p:sp>
      <p:sp>
        <p:nvSpPr>
          <p:cNvPr id="44035"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006699"/>
                </a:solidFill>
                <a:latin typeface="Arial Black" pitchFamily="34" charset="0"/>
              </a:rPr>
              <a:t>Example 3C: Classifying Pairs of Lines</a:t>
            </a:r>
            <a:endParaRPr lang="en-US" altLang="en-US" sz="2600">
              <a:solidFill>
                <a:schemeClr val="accent2"/>
              </a:solidFill>
              <a:latin typeface="Arial MT Bl" charset="0"/>
            </a:endParaRPr>
          </a:p>
        </p:txBody>
      </p:sp>
      <p:sp>
        <p:nvSpPr>
          <p:cNvPr id="44037" name="Text Box 5"/>
          <p:cNvSpPr txBox="1">
            <a:spLocks noChangeArrowheads="1"/>
          </p:cNvSpPr>
          <p:nvPr/>
        </p:nvSpPr>
        <p:spPr bwMode="auto">
          <a:xfrm>
            <a:off x="381000" y="2590800"/>
            <a:ext cx="6172200" cy="457200"/>
          </a:xfrm>
          <a:prstGeom prst="rect">
            <a:avLst/>
          </a:prstGeom>
          <a:noFill/>
          <a:ln w="9525">
            <a:noFill/>
            <a:miter lim="800000"/>
            <a:headEnd/>
            <a:tailEnd/>
          </a:ln>
          <a:effectLst/>
        </p:spPr>
        <p:txBody>
          <a:bodyPr>
            <a:spAutoFit/>
          </a:bodyPr>
          <a:lstStyle/>
          <a:p>
            <a:pPr>
              <a:spcBef>
                <a:spcPct val="50000"/>
              </a:spcBef>
            </a:pPr>
            <a:r>
              <a:rPr lang="en-US" sz="2400" b="1">
                <a:latin typeface="Verdana" pitchFamily="34" charset="0"/>
              </a:rPr>
              <a:t>2</a:t>
            </a:r>
            <a:r>
              <a:rPr lang="en-US" sz="2400" b="1" i="1">
                <a:latin typeface="Verdana" pitchFamily="34" charset="0"/>
              </a:rPr>
              <a:t>y</a:t>
            </a:r>
            <a:r>
              <a:rPr lang="en-US" sz="2400" b="1">
                <a:latin typeface="Verdana" pitchFamily="34" charset="0"/>
              </a:rPr>
              <a:t> – 4</a:t>
            </a:r>
            <a:r>
              <a:rPr lang="en-US" sz="2400" b="1" i="1">
                <a:latin typeface="Verdana" pitchFamily="34" charset="0"/>
              </a:rPr>
              <a:t>x</a:t>
            </a:r>
            <a:r>
              <a:rPr lang="en-US" sz="2400" b="1">
                <a:latin typeface="Verdana" pitchFamily="34" charset="0"/>
              </a:rPr>
              <a:t> = 16, </a:t>
            </a:r>
            <a:r>
              <a:rPr lang="en-US" sz="2400" b="1" i="1">
                <a:latin typeface="Verdana" pitchFamily="34" charset="0"/>
              </a:rPr>
              <a:t>y</a:t>
            </a:r>
            <a:r>
              <a:rPr lang="en-US" sz="2400" b="1">
                <a:latin typeface="Verdana" pitchFamily="34" charset="0"/>
              </a:rPr>
              <a:t> – 10 = 2(</a:t>
            </a:r>
            <a:r>
              <a:rPr lang="en-US" sz="2400" b="1" i="1">
                <a:latin typeface="Verdana" pitchFamily="34" charset="0"/>
              </a:rPr>
              <a:t>x </a:t>
            </a:r>
            <a:r>
              <a:rPr lang="en-US" sz="2400" b="1">
                <a:latin typeface="Verdana" pitchFamily="34" charset="0"/>
              </a:rPr>
              <a:t>- 1)</a:t>
            </a:r>
          </a:p>
        </p:txBody>
      </p:sp>
      <p:sp>
        <p:nvSpPr>
          <p:cNvPr id="44042" name="Text Box 10"/>
          <p:cNvSpPr txBox="1">
            <a:spLocks noChangeArrowheads="1"/>
          </p:cNvSpPr>
          <p:nvPr/>
        </p:nvSpPr>
        <p:spPr bwMode="auto">
          <a:xfrm>
            <a:off x="381000" y="3124200"/>
            <a:ext cx="8229600" cy="822325"/>
          </a:xfrm>
          <a:prstGeom prst="rect">
            <a:avLst/>
          </a:prstGeom>
          <a:noFill/>
          <a:ln w="9525">
            <a:noFill/>
            <a:miter lim="800000"/>
            <a:headEnd/>
            <a:tailEnd/>
          </a:ln>
          <a:effectLst/>
        </p:spPr>
        <p:txBody>
          <a:bodyPr>
            <a:spAutoFit/>
          </a:bodyPr>
          <a:lstStyle/>
          <a:p>
            <a:pPr>
              <a:spcBef>
                <a:spcPct val="50000"/>
              </a:spcBef>
            </a:pPr>
            <a:r>
              <a:rPr lang="en-US" sz="2400">
                <a:latin typeface="Verdana" pitchFamily="34" charset="0"/>
              </a:rPr>
              <a:t>Solve both equations for </a:t>
            </a:r>
            <a:r>
              <a:rPr lang="en-US" sz="2400" i="1">
                <a:latin typeface="Verdana" pitchFamily="34" charset="0"/>
              </a:rPr>
              <a:t>y</a:t>
            </a:r>
            <a:r>
              <a:rPr lang="en-US" sz="2400">
                <a:latin typeface="Verdana" pitchFamily="34" charset="0"/>
              </a:rPr>
              <a:t> to find the slope-intercept form. </a:t>
            </a:r>
          </a:p>
        </p:txBody>
      </p:sp>
      <p:sp>
        <p:nvSpPr>
          <p:cNvPr id="44043" name="Text Box 11"/>
          <p:cNvSpPr txBox="1">
            <a:spLocks noChangeArrowheads="1"/>
          </p:cNvSpPr>
          <p:nvPr/>
        </p:nvSpPr>
        <p:spPr bwMode="auto">
          <a:xfrm>
            <a:off x="457200" y="4038600"/>
            <a:ext cx="2195513" cy="457200"/>
          </a:xfrm>
          <a:prstGeom prst="rect">
            <a:avLst/>
          </a:prstGeom>
          <a:noFill/>
          <a:ln w="9525">
            <a:noFill/>
            <a:miter lim="800000"/>
            <a:headEnd/>
            <a:tailEnd/>
          </a:ln>
          <a:effectLst/>
        </p:spPr>
        <p:txBody>
          <a:bodyPr wrap="none">
            <a:spAutoFit/>
          </a:bodyPr>
          <a:lstStyle/>
          <a:p>
            <a:r>
              <a:rPr lang="en-US" sz="2400">
                <a:latin typeface="Verdana" pitchFamily="34" charset="0"/>
              </a:rPr>
              <a:t>2</a:t>
            </a:r>
            <a:r>
              <a:rPr lang="en-US" sz="2400" i="1">
                <a:latin typeface="Verdana" pitchFamily="34" charset="0"/>
              </a:rPr>
              <a:t>y</a:t>
            </a:r>
            <a:r>
              <a:rPr lang="en-US" sz="2400">
                <a:latin typeface="Verdana" pitchFamily="34" charset="0"/>
              </a:rPr>
              <a:t> – 4</a:t>
            </a:r>
            <a:r>
              <a:rPr lang="en-US" sz="2400" i="1">
                <a:latin typeface="Verdana" pitchFamily="34" charset="0"/>
              </a:rPr>
              <a:t>x</a:t>
            </a:r>
            <a:r>
              <a:rPr lang="en-US" sz="2400">
                <a:latin typeface="Verdana" pitchFamily="34" charset="0"/>
              </a:rPr>
              <a:t> = 16</a:t>
            </a:r>
          </a:p>
        </p:txBody>
      </p:sp>
      <p:sp>
        <p:nvSpPr>
          <p:cNvPr id="44057" name="Text Box 25"/>
          <p:cNvSpPr txBox="1">
            <a:spLocks noChangeArrowheads="1"/>
          </p:cNvSpPr>
          <p:nvPr/>
        </p:nvSpPr>
        <p:spPr bwMode="auto">
          <a:xfrm>
            <a:off x="304800" y="5562600"/>
            <a:ext cx="8610600" cy="822325"/>
          </a:xfrm>
          <a:prstGeom prst="rect">
            <a:avLst/>
          </a:prstGeom>
          <a:noFill/>
          <a:ln w="9525">
            <a:noFill/>
            <a:miter lim="800000"/>
            <a:headEnd/>
            <a:tailEnd/>
          </a:ln>
          <a:effectLst/>
        </p:spPr>
        <p:txBody>
          <a:bodyPr>
            <a:spAutoFit/>
          </a:bodyPr>
          <a:lstStyle/>
          <a:p>
            <a:pPr>
              <a:spcBef>
                <a:spcPct val="50000"/>
              </a:spcBef>
            </a:pPr>
            <a:r>
              <a:rPr lang="en-US" sz="2400">
                <a:latin typeface="Verdana" pitchFamily="34" charset="0"/>
              </a:rPr>
              <a:t>Both lines have a slope of 2 and a </a:t>
            </a:r>
            <a:r>
              <a:rPr lang="en-US" sz="2400" i="1">
                <a:latin typeface="Verdana" pitchFamily="34" charset="0"/>
              </a:rPr>
              <a:t>y</a:t>
            </a:r>
            <a:r>
              <a:rPr lang="en-US" sz="2400">
                <a:latin typeface="Verdana" pitchFamily="34" charset="0"/>
              </a:rPr>
              <a:t>-intercept of 8, so they coincide. </a:t>
            </a:r>
          </a:p>
        </p:txBody>
      </p:sp>
      <p:sp>
        <p:nvSpPr>
          <p:cNvPr id="44058" name="Text Box 26"/>
          <p:cNvSpPr txBox="1">
            <a:spLocks noChangeArrowheads="1"/>
          </p:cNvSpPr>
          <p:nvPr/>
        </p:nvSpPr>
        <p:spPr bwMode="auto">
          <a:xfrm>
            <a:off x="1219200" y="4495800"/>
            <a:ext cx="2251075" cy="457200"/>
          </a:xfrm>
          <a:prstGeom prst="rect">
            <a:avLst/>
          </a:prstGeom>
          <a:noFill/>
          <a:ln w="9525">
            <a:noFill/>
            <a:miter lim="800000"/>
            <a:headEnd/>
            <a:tailEnd/>
          </a:ln>
          <a:effectLst/>
        </p:spPr>
        <p:txBody>
          <a:bodyPr wrap="none">
            <a:spAutoFit/>
          </a:bodyPr>
          <a:lstStyle/>
          <a:p>
            <a:r>
              <a:rPr lang="en-US" sz="2400">
                <a:latin typeface="Verdana" pitchFamily="34" charset="0"/>
              </a:rPr>
              <a:t>2</a:t>
            </a:r>
            <a:r>
              <a:rPr lang="en-US" sz="2400" i="1">
                <a:latin typeface="Verdana" pitchFamily="34" charset="0"/>
              </a:rPr>
              <a:t>y</a:t>
            </a:r>
            <a:r>
              <a:rPr lang="en-US" sz="2400">
                <a:latin typeface="Verdana" pitchFamily="34" charset="0"/>
              </a:rPr>
              <a:t> = 4</a:t>
            </a:r>
            <a:r>
              <a:rPr lang="en-US" sz="2400" i="1">
                <a:latin typeface="Verdana" pitchFamily="34" charset="0"/>
              </a:rPr>
              <a:t>x</a:t>
            </a:r>
            <a:r>
              <a:rPr lang="en-US" sz="2400">
                <a:latin typeface="Verdana" pitchFamily="34" charset="0"/>
              </a:rPr>
              <a:t> + 16</a:t>
            </a:r>
          </a:p>
        </p:txBody>
      </p:sp>
      <p:sp>
        <p:nvSpPr>
          <p:cNvPr id="44059" name="Text Box 27"/>
          <p:cNvSpPr txBox="1">
            <a:spLocks noChangeArrowheads="1"/>
          </p:cNvSpPr>
          <p:nvPr/>
        </p:nvSpPr>
        <p:spPr bwMode="auto">
          <a:xfrm>
            <a:off x="1412875" y="4953000"/>
            <a:ext cx="1863725"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2</a:t>
            </a:r>
            <a:r>
              <a:rPr lang="en-US" sz="2400" i="1">
                <a:latin typeface="Verdana" pitchFamily="34" charset="0"/>
              </a:rPr>
              <a:t>x</a:t>
            </a:r>
            <a:r>
              <a:rPr lang="en-US" sz="2400">
                <a:latin typeface="Verdana" pitchFamily="34" charset="0"/>
              </a:rPr>
              <a:t> + 8</a:t>
            </a:r>
          </a:p>
        </p:txBody>
      </p:sp>
      <p:sp>
        <p:nvSpPr>
          <p:cNvPr id="44060" name="Text Box 28"/>
          <p:cNvSpPr txBox="1">
            <a:spLocks noChangeArrowheads="1"/>
          </p:cNvSpPr>
          <p:nvPr/>
        </p:nvSpPr>
        <p:spPr bwMode="auto">
          <a:xfrm>
            <a:off x="3962400" y="4038600"/>
            <a:ext cx="2881313"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10 = 2(</a:t>
            </a:r>
            <a:r>
              <a:rPr lang="en-US" sz="2400" i="1">
                <a:latin typeface="Verdana" pitchFamily="34" charset="0"/>
              </a:rPr>
              <a:t>x</a:t>
            </a:r>
            <a:r>
              <a:rPr lang="en-US" sz="2400">
                <a:latin typeface="Verdana" pitchFamily="34" charset="0"/>
              </a:rPr>
              <a:t> – 1)</a:t>
            </a:r>
          </a:p>
        </p:txBody>
      </p:sp>
      <p:sp>
        <p:nvSpPr>
          <p:cNvPr id="44061" name="Text Box 29"/>
          <p:cNvSpPr txBox="1">
            <a:spLocks noChangeArrowheads="1"/>
          </p:cNvSpPr>
          <p:nvPr/>
        </p:nvSpPr>
        <p:spPr bwMode="auto">
          <a:xfrm>
            <a:off x="3962400" y="4495800"/>
            <a:ext cx="2549525"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10 = 2</a:t>
            </a:r>
            <a:r>
              <a:rPr lang="en-US" sz="2400" i="1">
                <a:latin typeface="Verdana" pitchFamily="34" charset="0"/>
              </a:rPr>
              <a:t>x</a:t>
            </a:r>
            <a:r>
              <a:rPr lang="en-US" sz="2400">
                <a:latin typeface="Verdana" pitchFamily="34" charset="0"/>
              </a:rPr>
              <a:t> - 2</a:t>
            </a:r>
          </a:p>
        </p:txBody>
      </p:sp>
      <p:sp>
        <p:nvSpPr>
          <p:cNvPr id="44062" name="Text Box 30"/>
          <p:cNvSpPr txBox="1">
            <a:spLocks noChangeArrowheads="1"/>
          </p:cNvSpPr>
          <p:nvPr/>
        </p:nvSpPr>
        <p:spPr bwMode="auto">
          <a:xfrm>
            <a:off x="4765675" y="4876800"/>
            <a:ext cx="1863725"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2</a:t>
            </a:r>
            <a:r>
              <a:rPr lang="en-US" sz="2400" i="1">
                <a:latin typeface="Verdana" pitchFamily="34" charset="0"/>
              </a:rPr>
              <a:t>x</a:t>
            </a:r>
            <a:r>
              <a:rPr lang="en-US" sz="2400">
                <a:latin typeface="Verdana" pitchFamily="34" charset="0"/>
              </a:rPr>
              <a:t> + 8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4042"/>
                                        </p:tgtEl>
                                        <p:attrNameLst>
                                          <p:attrName>style.visibility</p:attrName>
                                        </p:attrNameLst>
                                      </p:cBhvr>
                                      <p:to>
                                        <p:strVal val="visible"/>
                                      </p:to>
                                    </p:set>
                                    <p:anim calcmode="lin" valueType="num">
                                      <p:cBhvr>
                                        <p:cTn id="7" dur="1000" fill="hold"/>
                                        <p:tgtEl>
                                          <p:spTgt spid="44042"/>
                                        </p:tgtEl>
                                        <p:attrNameLst>
                                          <p:attrName>ppt_w</p:attrName>
                                        </p:attrNameLst>
                                      </p:cBhvr>
                                      <p:tavLst>
                                        <p:tav tm="0">
                                          <p:val>
                                            <p:strVal val="#ppt_w*0.70"/>
                                          </p:val>
                                        </p:tav>
                                        <p:tav tm="100000">
                                          <p:val>
                                            <p:strVal val="#ppt_w"/>
                                          </p:val>
                                        </p:tav>
                                      </p:tavLst>
                                    </p:anim>
                                    <p:anim calcmode="lin" valueType="num">
                                      <p:cBhvr>
                                        <p:cTn id="8" dur="1000" fill="hold"/>
                                        <p:tgtEl>
                                          <p:spTgt spid="44042"/>
                                        </p:tgtEl>
                                        <p:attrNameLst>
                                          <p:attrName>ppt_h</p:attrName>
                                        </p:attrNameLst>
                                      </p:cBhvr>
                                      <p:tavLst>
                                        <p:tav tm="0">
                                          <p:val>
                                            <p:strVal val="#ppt_h"/>
                                          </p:val>
                                        </p:tav>
                                        <p:tav tm="100000">
                                          <p:val>
                                            <p:strVal val="#ppt_h"/>
                                          </p:val>
                                        </p:tav>
                                      </p:tavLst>
                                    </p:anim>
                                    <p:animEffect transition="in" filter="fade">
                                      <p:cBhvr>
                                        <p:cTn id="9" dur="1000"/>
                                        <p:tgtEl>
                                          <p:spTgt spid="4404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44043"/>
                                        </p:tgtEl>
                                        <p:attrNameLst>
                                          <p:attrName>style.visibility</p:attrName>
                                        </p:attrNameLst>
                                      </p:cBhvr>
                                      <p:to>
                                        <p:strVal val="visible"/>
                                      </p:to>
                                    </p:set>
                                    <p:animEffect transition="in" filter="wipe(up)">
                                      <p:cBhvr>
                                        <p:cTn id="14" dur="500"/>
                                        <p:tgtEl>
                                          <p:spTgt spid="44043"/>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44058"/>
                                        </p:tgtEl>
                                        <p:attrNameLst>
                                          <p:attrName>style.visibility</p:attrName>
                                        </p:attrNameLst>
                                      </p:cBhvr>
                                      <p:to>
                                        <p:strVal val="visible"/>
                                      </p:to>
                                    </p:set>
                                    <p:animEffect transition="in" filter="wipe(up)">
                                      <p:cBhvr>
                                        <p:cTn id="17" dur="500"/>
                                        <p:tgtEl>
                                          <p:spTgt spid="44058"/>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44059"/>
                                        </p:tgtEl>
                                        <p:attrNameLst>
                                          <p:attrName>style.visibility</p:attrName>
                                        </p:attrNameLst>
                                      </p:cBhvr>
                                      <p:to>
                                        <p:strVal val="visible"/>
                                      </p:to>
                                    </p:set>
                                    <p:animEffect transition="in" filter="wipe(up)">
                                      <p:cBhvr>
                                        <p:cTn id="20" dur="500"/>
                                        <p:tgtEl>
                                          <p:spTgt spid="4405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44060"/>
                                        </p:tgtEl>
                                        <p:attrNameLst>
                                          <p:attrName>style.visibility</p:attrName>
                                        </p:attrNameLst>
                                      </p:cBhvr>
                                      <p:to>
                                        <p:strVal val="visible"/>
                                      </p:to>
                                    </p:set>
                                    <p:animEffect transition="in" filter="wipe(up)">
                                      <p:cBhvr>
                                        <p:cTn id="25" dur="500"/>
                                        <p:tgtEl>
                                          <p:spTgt spid="4406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44061"/>
                                        </p:tgtEl>
                                        <p:attrNameLst>
                                          <p:attrName>style.visibility</p:attrName>
                                        </p:attrNameLst>
                                      </p:cBhvr>
                                      <p:to>
                                        <p:strVal val="visible"/>
                                      </p:to>
                                    </p:set>
                                    <p:animEffect transition="in" filter="wipe(up)">
                                      <p:cBhvr>
                                        <p:cTn id="28" dur="500"/>
                                        <p:tgtEl>
                                          <p:spTgt spid="44061"/>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44062"/>
                                        </p:tgtEl>
                                        <p:attrNameLst>
                                          <p:attrName>style.visibility</p:attrName>
                                        </p:attrNameLst>
                                      </p:cBhvr>
                                      <p:to>
                                        <p:strVal val="visible"/>
                                      </p:to>
                                    </p:set>
                                    <p:animEffect transition="in" filter="wipe(up)">
                                      <p:cBhvr>
                                        <p:cTn id="31" dur="500"/>
                                        <p:tgtEl>
                                          <p:spTgt spid="44062"/>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44057"/>
                                        </p:tgtEl>
                                        <p:attrNameLst>
                                          <p:attrName>style.visibility</p:attrName>
                                        </p:attrNameLst>
                                      </p:cBhvr>
                                      <p:to>
                                        <p:strVal val="visible"/>
                                      </p:to>
                                    </p:set>
                                    <p:anim calcmode="lin" valueType="num">
                                      <p:cBhvr>
                                        <p:cTn id="36" dur="1000" fill="hold"/>
                                        <p:tgtEl>
                                          <p:spTgt spid="44057"/>
                                        </p:tgtEl>
                                        <p:attrNameLst>
                                          <p:attrName>ppt_w</p:attrName>
                                        </p:attrNameLst>
                                      </p:cBhvr>
                                      <p:tavLst>
                                        <p:tav tm="0">
                                          <p:val>
                                            <p:strVal val="#ppt_w*0.70"/>
                                          </p:val>
                                        </p:tav>
                                        <p:tav tm="100000">
                                          <p:val>
                                            <p:strVal val="#ppt_w"/>
                                          </p:val>
                                        </p:tav>
                                      </p:tavLst>
                                    </p:anim>
                                    <p:anim calcmode="lin" valueType="num">
                                      <p:cBhvr>
                                        <p:cTn id="37" dur="1000" fill="hold"/>
                                        <p:tgtEl>
                                          <p:spTgt spid="44057"/>
                                        </p:tgtEl>
                                        <p:attrNameLst>
                                          <p:attrName>ppt_h</p:attrName>
                                        </p:attrNameLst>
                                      </p:cBhvr>
                                      <p:tavLst>
                                        <p:tav tm="0">
                                          <p:val>
                                            <p:strVal val="#ppt_h"/>
                                          </p:val>
                                        </p:tav>
                                        <p:tav tm="100000">
                                          <p:val>
                                            <p:strVal val="#ppt_h"/>
                                          </p:val>
                                        </p:tav>
                                      </p:tavLst>
                                    </p:anim>
                                    <p:animEffect transition="in" filter="fade">
                                      <p:cBhvr>
                                        <p:cTn id="38" dur="1000"/>
                                        <p:tgtEl>
                                          <p:spTgt spid="44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2" grpId="0"/>
      <p:bldP spid="44043" grpId="0"/>
      <p:bldP spid="44057" grpId="0"/>
      <p:bldP spid="44058" grpId="0"/>
      <p:bldP spid="44059" grpId="0"/>
      <p:bldP spid="44060" grpId="0"/>
      <p:bldP spid="44061" grpId="0"/>
      <p:bldP spid="4406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3 </a:t>
            </a:r>
            <a:endParaRPr lang="en-US" altLang="en-US" sz="2600">
              <a:solidFill>
                <a:schemeClr val="accent2"/>
              </a:solidFill>
              <a:latin typeface="Arial MT Bl" charset="0"/>
            </a:endParaRPr>
          </a:p>
        </p:txBody>
      </p:sp>
      <p:sp>
        <p:nvSpPr>
          <p:cNvPr id="38918" name="Rectangle 6"/>
          <p:cNvSpPr>
            <a:spLocks noChangeArrowheads="1"/>
          </p:cNvSpPr>
          <p:nvPr/>
        </p:nvSpPr>
        <p:spPr bwMode="auto">
          <a:xfrm>
            <a:off x="457200" y="1676400"/>
            <a:ext cx="8382000" cy="822325"/>
          </a:xfrm>
          <a:prstGeom prst="rect">
            <a:avLst/>
          </a:prstGeom>
          <a:noFill/>
          <a:ln w="9525">
            <a:noFill/>
            <a:miter lim="800000"/>
            <a:headEnd/>
            <a:tailEnd/>
          </a:ln>
          <a:effectLst/>
        </p:spPr>
        <p:txBody>
          <a:bodyPr>
            <a:spAutoFit/>
          </a:bodyPr>
          <a:lstStyle/>
          <a:p>
            <a:r>
              <a:rPr lang="en-US" sz="2400" b="1">
                <a:latin typeface="Verdana" pitchFamily="34" charset="0"/>
              </a:rPr>
              <a:t>Determine whether the lines 3</a:t>
            </a:r>
            <a:r>
              <a:rPr lang="en-US" sz="2400" b="1" i="1">
                <a:latin typeface="Verdana" pitchFamily="34" charset="0"/>
              </a:rPr>
              <a:t>x </a:t>
            </a:r>
            <a:r>
              <a:rPr lang="en-US" sz="2400" b="1">
                <a:latin typeface="Verdana" pitchFamily="34" charset="0"/>
              </a:rPr>
              <a:t>+ 5</a:t>
            </a:r>
            <a:r>
              <a:rPr lang="en-US" sz="2400" b="1" i="1">
                <a:latin typeface="Verdana" pitchFamily="34" charset="0"/>
              </a:rPr>
              <a:t>y </a:t>
            </a:r>
            <a:r>
              <a:rPr lang="en-US" sz="2400" b="1">
                <a:latin typeface="Verdana" pitchFamily="34" charset="0"/>
              </a:rPr>
              <a:t>= 2 and 3</a:t>
            </a:r>
            <a:r>
              <a:rPr lang="en-US" sz="2400" b="1" i="1">
                <a:latin typeface="Verdana" pitchFamily="34" charset="0"/>
              </a:rPr>
              <a:t>x </a:t>
            </a:r>
            <a:r>
              <a:rPr lang="en-US" sz="2400" b="1">
                <a:latin typeface="Verdana" pitchFamily="34" charset="0"/>
              </a:rPr>
              <a:t>+ 6 = -5</a:t>
            </a:r>
            <a:r>
              <a:rPr lang="en-US" sz="2400" b="1" i="1">
                <a:latin typeface="Verdana" pitchFamily="34" charset="0"/>
              </a:rPr>
              <a:t>y </a:t>
            </a:r>
            <a:r>
              <a:rPr lang="en-US" sz="2400" b="1">
                <a:latin typeface="Verdana" pitchFamily="34" charset="0"/>
              </a:rPr>
              <a:t>are parallel, intersect, or coincide.</a:t>
            </a:r>
          </a:p>
        </p:txBody>
      </p:sp>
      <p:sp>
        <p:nvSpPr>
          <p:cNvPr id="38919" name="Rectangle 7"/>
          <p:cNvSpPr>
            <a:spLocks noChangeArrowheads="1"/>
          </p:cNvSpPr>
          <p:nvPr/>
        </p:nvSpPr>
        <p:spPr bwMode="auto">
          <a:xfrm>
            <a:off x="609600" y="5578475"/>
            <a:ext cx="7315200" cy="822325"/>
          </a:xfrm>
          <a:prstGeom prst="rect">
            <a:avLst/>
          </a:prstGeom>
          <a:noFill/>
          <a:ln w="9525">
            <a:noFill/>
            <a:miter lim="800000"/>
            <a:headEnd/>
            <a:tailEnd/>
          </a:ln>
          <a:effectLst/>
        </p:spPr>
        <p:txBody>
          <a:bodyPr>
            <a:spAutoFit/>
          </a:bodyPr>
          <a:lstStyle/>
          <a:p>
            <a:r>
              <a:rPr lang="en-US" sz="2400">
                <a:latin typeface="Verdana" pitchFamily="34" charset="0"/>
              </a:rPr>
              <a:t>Both lines have the same slopes but different </a:t>
            </a:r>
            <a:r>
              <a:rPr lang="en-US" sz="2400" i="1">
                <a:latin typeface="Verdana" pitchFamily="34" charset="0"/>
              </a:rPr>
              <a:t>y</a:t>
            </a:r>
            <a:r>
              <a:rPr lang="en-US" sz="2400">
                <a:latin typeface="Verdana" pitchFamily="34" charset="0"/>
              </a:rPr>
              <a:t>-intercepts, so the lines are parallel.</a:t>
            </a:r>
          </a:p>
        </p:txBody>
      </p:sp>
      <p:sp>
        <p:nvSpPr>
          <p:cNvPr id="38920" name="Text Box 8"/>
          <p:cNvSpPr txBox="1">
            <a:spLocks noChangeArrowheads="1"/>
          </p:cNvSpPr>
          <p:nvPr/>
        </p:nvSpPr>
        <p:spPr bwMode="auto">
          <a:xfrm>
            <a:off x="533400" y="2743200"/>
            <a:ext cx="8229600" cy="822325"/>
          </a:xfrm>
          <a:prstGeom prst="rect">
            <a:avLst/>
          </a:prstGeom>
          <a:noFill/>
          <a:ln w="9525">
            <a:noFill/>
            <a:miter lim="800000"/>
            <a:headEnd/>
            <a:tailEnd/>
          </a:ln>
          <a:effectLst/>
        </p:spPr>
        <p:txBody>
          <a:bodyPr>
            <a:spAutoFit/>
          </a:bodyPr>
          <a:lstStyle/>
          <a:p>
            <a:pPr>
              <a:spcBef>
                <a:spcPct val="50000"/>
              </a:spcBef>
            </a:pPr>
            <a:r>
              <a:rPr lang="en-US" sz="2400">
                <a:latin typeface="Verdana" pitchFamily="34" charset="0"/>
              </a:rPr>
              <a:t>Solve both equations for </a:t>
            </a:r>
            <a:r>
              <a:rPr lang="en-US" sz="2400" i="1">
                <a:latin typeface="Verdana" pitchFamily="34" charset="0"/>
              </a:rPr>
              <a:t>y</a:t>
            </a:r>
            <a:r>
              <a:rPr lang="en-US" sz="2400">
                <a:latin typeface="Verdana" pitchFamily="34" charset="0"/>
              </a:rPr>
              <a:t> to find the slope-intercept form. </a:t>
            </a:r>
          </a:p>
        </p:txBody>
      </p:sp>
      <p:sp>
        <p:nvSpPr>
          <p:cNvPr id="38921" name="Text Box 9"/>
          <p:cNvSpPr txBox="1">
            <a:spLocks noChangeArrowheads="1"/>
          </p:cNvSpPr>
          <p:nvPr/>
        </p:nvSpPr>
        <p:spPr bwMode="auto">
          <a:xfrm>
            <a:off x="609600" y="3886200"/>
            <a:ext cx="2055813" cy="457200"/>
          </a:xfrm>
          <a:prstGeom prst="rect">
            <a:avLst/>
          </a:prstGeom>
          <a:noFill/>
          <a:ln w="9525">
            <a:noFill/>
            <a:miter lim="800000"/>
            <a:headEnd/>
            <a:tailEnd/>
          </a:ln>
          <a:effectLst/>
        </p:spPr>
        <p:txBody>
          <a:bodyPr wrap="none">
            <a:spAutoFit/>
          </a:bodyPr>
          <a:lstStyle/>
          <a:p>
            <a:r>
              <a:rPr lang="en-US" sz="2400">
                <a:latin typeface="Verdana" pitchFamily="34" charset="0"/>
              </a:rPr>
              <a:t>3</a:t>
            </a:r>
            <a:r>
              <a:rPr lang="en-US" sz="2400" i="1">
                <a:latin typeface="Verdana" pitchFamily="34" charset="0"/>
              </a:rPr>
              <a:t>x</a:t>
            </a:r>
            <a:r>
              <a:rPr lang="en-US" sz="2400">
                <a:latin typeface="Verdana" pitchFamily="34" charset="0"/>
              </a:rPr>
              <a:t> + 5</a:t>
            </a:r>
            <a:r>
              <a:rPr lang="en-US" sz="2400" i="1">
                <a:latin typeface="Verdana" pitchFamily="34" charset="0"/>
              </a:rPr>
              <a:t>y</a:t>
            </a:r>
            <a:r>
              <a:rPr lang="en-US" sz="2400">
                <a:latin typeface="Verdana" pitchFamily="34" charset="0"/>
              </a:rPr>
              <a:t> = 2</a:t>
            </a:r>
          </a:p>
        </p:txBody>
      </p:sp>
      <p:sp>
        <p:nvSpPr>
          <p:cNvPr id="38922" name="Text Box 10"/>
          <p:cNvSpPr txBox="1">
            <a:spLocks noChangeArrowheads="1"/>
          </p:cNvSpPr>
          <p:nvPr/>
        </p:nvSpPr>
        <p:spPr bwMode="auto">
          <a:xfrm>
            <a:off x="1447800" y="4376738"/>
            <a:ext cx="2249488" cy="457200"/>
          </a:xfrm>
          <a:prstGeom prst="rect">
            <a:avLst/>
          </a:prstGeom>
          <a:noFill/>
          <a:ln w="9525">
            <a:noFill/>
            <a:miter lim="800000"/>
            <a:headEnd/>
            <a:tailEnd/>
          </a:ln>
          <a:effectLst/>
        </p:spPr>
        <p:txBody>
          <a:bodyPr wrap="none">
            <a:spAutoFit/>
          </a:bodyPr>
          <a:lstStyle/>
          <a:p>
            <a:r>
              <a:rPr lang="en-US" sz="2400">
                <a:latin typeface="Verdana" pitchFamily="34" charset="0"/>
              </a:rPr>
              <a:t>5</a:t>
            </a:r>
            <a:r>
              <a:rPr lang="en-US" sz="2400" i="1">
                <a:latin typeface="Verdana" pitchFamily="34" charset="0"/>
              </a:rPr>
              <a:t>y</a:t>
            </a:r>
            <a:r>
              <a:rPr lang="en-US" sz="2400">
                <a:latin typeface="Verdana" pitchFamily="34" charset="0"/>
              </a:rPr>
              <a:t> = –3</a:t>
            </a:r>
            <a:r>
              <a:rPr lang="en-US" sz="2400" i="1">
                <a:latin typeface="Verdana" pitchFamily="34" charset="0"/>
              </a:rPr>
              <a:t>x</a:t>
            </a:r>
            <a:r>
              <a:rPr lang="en-US" sz="2400">
                <a:latin typeface="Verdana" pitchFamily="34" charset="0"/>
              </a:rPr>
              <a:t> + 2</a:t>
            </a:r>
          </a:p>
        </p:txBody>
      </p:sp>
      <p:sp>
        <p:nvSpPr>
          <p:cNvPr id="38924" name="Text Box 12"/>
          <p:cNvSpPr txBox="1">
            <a:spLocks noChangeArrowheads="1"/>
          </p:cNvSpPr>
          <p:nvPr/>
        </p:nvSpPr>
        <p:spPr bwMode="auto">
          <a:xfrm>
            <a:off x="4114800" y="3886200"/>
            <a:ext cx="2249488" cy="457200"/>
          </a:xfrm>
          <a:prstGeom prst="rect">
            <a:avLst/>
          </a:prstGeom>
          <a:noFill/>
          <a:ln w="9525">
            <a:noFill/>
            <a:miter lim="800000"/>
            <a:headEnd/>
            <a:tailEnd/>
          </a:ln>
          <a:effectLst/>
        </p:spPr>
        <p:txBody>
          <a:bodyPr wrap="none">
            <a:spAutoFit/>
          </a:bodyPr>
          <a:lstStyle/>
          <a:p>
            <a:r>
              <a:rPr lang="en-US" sz="2400">
                <a:latin typeface="Verdana" pitchFamily="34" charset="0"/>
              </a:rPr>
              <a:t>3</a:t>
            </a:r>
            <a:r>
              <a:rPr lang="en-US" sz="2400" i="1">
                <a:latin typeface="Verdana" pitchFamily="34" charset="0"/>
              </a:rPr>
              <a:t>x</a:t>
            </a:r>
            <a:r>
              <a:rPr lang="en-US" sz="2400">
                <a:latin typeface="Verdana" pitchFamily="34" charset="0"/>
              </a:rPr>
              <a:t> + 6 = –5</a:t>
            </a:r>
            <a:r>
              <a:rPr lang="en-US" sz="2400" i="1">
                <a:latin typeface="Verdana" pitchFamily="34" charset="0"/>
              </a:rPr>
              <a:t>y</a:t>
            </a:r>
          </a:p>
        </p:txBody>
      </p:sp>
      <p:pic>
        <p:nvPicPr>
          <p:cNvPr id="38927" name="Picture 15" descr="1"/>
          <p:cNvPicPr>
            <a:picLocks noChangeAspect="1" noChangeArrowheads="1"/>
          </p:cNvPicPr>
          <p:nvPr/>
        </p:nvPicPr>
        <p:blipFill>
          <a:blip r:embed="rId2" cstate="print"/>
          <a:srcRect/>
          <a:stretch>
            <a:fillRect/>
          </a:stretch>
        </p:blipFill>
        <p:spPr bwMode="auto">
          <a:xfrm>
            <a:off x="1752600" y="4800600"/>
            <a:ext cx="1685925" cy="733425"/>
          </a:xfrm>
          <a:prstGeom prst="rect">
            <a:avLst/>
          </a:prstGeom>
          <a:noFill/>
        </p:spPr>
      </p:pic>
      <p:pic>
        <p:nvPicPr>
          <p:cNvPr id="38928" name="Picture 16" descr="1"/>
          <p:cNvPicPr>
            <a:picLocks noChangeAspect="1" noChangeArrowheads="1"/>
          </p:cNvPicPr>
          <p:nvPr/>
        </p:nvPicPr>
        <p:blipFill>
          <a:blip r:embed="rId3" cstate="print"/>
          <a:srcRect/>
          <a:stretch>
            <a:fillRect/>
          </a:stretch>
        </p:blipFill>
        <p:spPr bwMode="auto">
          <a:xfrm>
            <a:off x="5105400" y="4419600"/>
            <a:ext cx="1685925" cy="7334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20"/>
                                        </p:tgtEl>
                                        <p:attrNameLst>
                                          <p:attrName>style.visibility</p:attrName>
                                        </p:attrNameLst>
                                      </p:cBhvr>
                                      <p:to>
                                        <p:strVal val="visible"/>
                                      </p:to>
                                    </p:set>
                                    <p:animEffect transition="in" filter="box(in)">
                                      <p:cBhvr>
                                        <p:cTn id="7" dur="500"/>
                                        <p:tgtEl>
                                          <p:spTgt spid="389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21"/>
                                        </p:tgtEl>
                                        <p:attrNameLst>
                                          <p:attrName>style.visibility</p:attrName>
                                        </p:attrNameLst>
                                      </p:cBhvr>
                                      <p:to>
                                        <p:strVal val="visible"/>
                                      </p:to>
                                    </p:set>
                                    <p:animEffect transition="in" filter="dissolve">
                                      <p:cBhvr>
                                        <p:cTn id="12" dur="500"/>
                                        <p:tgtEl>
                                          <p:spTgt spid="3892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8922"/>
                                        </p:tgtEl>
                                        <p:attrNameLst>
                                          <p:attrName>style.visibility</p:attrName>
                                        </p:attrNameLst>
                                      </p:cBhvr>
                                      <p:to>
                                        <p:strVal val="visible"/>
                                      </p:to>
                                    </p:set>
                                    <p:animEffect transition="in" filter="dissolve">
                                      <p:cBhvr>
                                        <p:cTn id="15" dur="500"/>
                                        <p:tgtEl>
                                          <p:spTgt spid="38922"/>
                                        </p:tgtEl>
                                      </p:cBhvr>
                                    </p:animEffect>
                                  </p:childTnLst>
                                </p:cTn>
                              </p:par>
                              <p:par>
                                <p:cTn id="16" presetID="9" presetClass="entr" presetSubtype="0" fill="hold" nodeType="withEffect">
                                  <p:stCondLst>
                                    <p:cond delay="0"/>
                                  </p:stCondLst>
                                  <p:childTnLst>
                                    <p:set>
                                      <p:cBhvr>
                                        <p:cTn id="17" dur="1" fill="hold">
                                          <p:stCondLst>
                                            <p:cond delay="0"/>
                                          </p:stCondLst>
                                        </p:cTn>
                                        <p:tgtEl>
                                          <p:spTgt spid="38927"/>
                                        </p:tgtEl>
                                        <p:attrNameLst>
                                          <p:attrName>style.visibility</p:attrName>
                                        </p:attrNameLst>
                                      </p:cBhvr>
                                      <p:to>
                                        <p:strVal val="visible"/>
                                      </p:to>
                                    </p:set>
                                    <p:animEffect transition="in" filter="dissolve">
                                      <p:cBhvr>
                                        <p:cTn id="18" dur="500"/>
                                        <p:tgtEl>
                                          <p:spTgt spid="3892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8924"/>
                                        </p:tgtEl>
                                        <p:attrNameLst>
                                          <p:attrName>style.visibility</p:attrName>
                                        </p:attrNameLst>
                                      </p:cBhvr>
                                      <p:to>
                                        <p:strVal val="visible"/>
                                      </p:to>
                                    </p:set>
                                    <p:animEffect transition="in" filter="dissolve">
                                      <p:cBhvr>
                                        <p:cTn id="23" dur="500"/>
                                        <p:tgtEl>
                                          <p:spTgt spid="38924"/>
                                        </p:tgtEl>
                                      </p:cBhvr>
                                    </p:animEffect>
                                  </p:childTnLst>
                                </p:cTn>
                              </p:par>
                              <p:par>
                                <p:cTn id="24" presetID="9" presetClass="entr" presetSubtype="0" fill="hold" nodeType="withEffect">
                                  <p:stCondLst>
                                    <p:cond delay="0"/>
                                  </p:stCondLst>
                                  <p:childTnLst>
                                    <p:set>
                                      <p:cBhvr>
                                        <p:cTn id="25" dur="1" fill="hold">
                                          <p:stCondLst>
                                            <p:cond delay="0"/>
                                          </p:stCondLst>
                                        </p:cTn>
                                        <p:tgtEl>
                                          <p:spTgt spid="38928"/>
                                        </p:tgtEl>
                                        <p:attrNameLst>
                                          <p:attrName>style.visibility</p:attrName>
                                        </p:attrNameLst>
                                      </p:cBhvr>
                                      <p:to>
                                        <p:strVal val="visible"/>
                                      </p:to>
                                    </p:set>
                                    <p:animEffect transition="in" filter="dissolve">
                                      <p:cBhvr>
                                        <p:cTn id="26" dur="500"/>
                                        <p:tgtEl>
                                          <p:spTgt spid="3892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8919"/>
                                        </p:tgtEl>
                                        <p:attrNameLst>
                                          <p:attrName>style.visibility</p:attrName>
                                        </p:attrNameLst>
                                      </p:cBhvr>
                                      <p:to>
                                        <p:strVal val="visible"/>
                                      </p:to>
                                    </p:set>
                                    <p:animEffect transition="in" filter="wipe(left)">
                                      <p:cBhvr>
                                        <p:cTn id="31" dur="5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9" grpId="0"/>
      <p:bldP spid="38920" grpId="0"/>
      <p:bldP spid="38921" grpId="0"/>
      <p:bldP spid="38922" grpId="0"/>
      <p:bldP spid="3892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676400" y="1828800"/>
            <a:ext cx="6713538" cy="1187450"/>
          </a:xfrm>
          <a:prstGeom prst="rect">
            <a:avLst/>
          </a:prstGeom>
          <a:noFill/>
          <a:ln w="9525">
            <a:noFill/>
            <a:miter lim="800000"/>
            <a:headEnd/>
            <a:tailEnd/>
          </a:ln>
          <a:effectLst/>
        </p:spPr>
        <p:txBody>
          <a:bodyPr>
            <a:spAutoFit/>
          </a:bodyPr>
          <a:lstStyle/>
          <a:p>
            <a:r>
              <a:rPr lang="en-US" altLang="en-US" sz="2400" b="1">
                <a:latin typeface="Verdana" pitchFamily="34" charset="0"/>
              </a:rPr>
              <a:t>Erica is trying to decide between two car rental plans. For how many miles will the plans cost the same?</a:t>
            </a:r>
          </a:p>
        </p:txBody>
      </p:sp>
      <p:sp>
        <p:nvSpPr>
          <p:cNvPr id="36867"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dirty="0">
                <a:solidFill>
                  <a:srgbClr val="006699"/>
                </a:solidFill>
                <a:latin typeface="Arial Black" pitchFamily="34" charset="0"/>
              </a:rPr>
              <a:t>Example 4: Problem-Solving Application</a:t>
            </a:r>
            <a:endParaRPr lang="en-US" altLang="en-US" sz="2600" dirty="0">
              <a:solidFill>
                <a:schemeClr val="accent2"/>
              </a:solidFill>
              <a:latin typeface="Arial MT Bl" charset="0"/>
            </a:endParaRPr>
          </a:p>
        </p:txBody>
      </p:sp>
      <p:pic>
        <p:nvPicPr>
          <p:cNvPr id="36871" name="Picture 7"/>
          <p:cNvPicPr>
            <a:picLocks noChangeAspect="1" noChangeArrowheads="1"/>
          </p:cNvPicPr>
          <p:nvPr/>
        </p:nvPicPr>
        <p:blipFill>
          <a:blip r:embed="rId2" cstate="print"/>
          <a:srcRect/>
          <a:stretch>
            <a:fillRect/>
          </a:stretch>
        </p:blipFill>
        <p:spPr bwMode="auto">
          <a:xfrm>
            <a:off x="609600" y="1828800"/>
            <a:ext cx="935038" cy="1219200"/>
          </a:xfrm>
          <a:prstGeom prst="rect">
            <a:avLst/>
          </a:prstGeom>
          <a:noFill/>
          <a:ln w="9525">
            <a:noFill/>
            <a:miter lim="800000"/>
            <a:headEnd/>
            <a:tailEnd/>
          </a:ln>
          <a:effectLst/>
        </p:spPr>
      </p:pic>
      <p:pic>
        <p:nvPicPr>
          <p:cNvPr id="36872" name="Picture 8"/>
          <p:cNvPicPr>
            <a:picLocks noChangeAspect="1" noChangeArrowheads="1"/>
          </p:cNvPicPr>
          <p:nvPr/>
        </p:nvPicPr>
        <p:blipFill>
          <a:blip r:embed="rId3" cstate="print"/>
          <a:srcRect/>
          <a:stretch>
            <a:fillRect/>
          </a:stretch>
        </p:blipFill>
        <p:spPr bwMode="auto">
          <a:xfrm>
            <a:off x="2362200" y="3200400"/>
            <a:ext cx="4800600" cy="15668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609600" y="1600200"/>
            <a:ext cx="5324475" cy="762000"/>
            <a:chOff x="180" y="2016"/>
            <a:chExt cx="3354" cy="480"/>
          </a:xfrm>
        </p:grpSpPr>
        <p:grpSp>
          <p:nvGrpSpPr>
            <p:cNvPr id="3" name="Group 7"/>
            <p:cNvGrpSpPr>
              <a:grpSpLocks/>
            </p:cNvGrpSpPr>
            <p:nvPr/>
          </p:nvGrpSpPr>
          <p:grpSpPr bwMode="auto">
            <a:xfrm>
              <a:off x="341" y="2016"/>
              <a:ext cx="480" cy="480"/>
              <a:chOff x="432" y="528"/>
              <a:chExt cx="480" cy="480"/>
            </a:xfrm>
          </p:grpSpPr>
          <p:pic>
            <p:nvPicPr>
              <p:cNvPr id="47112" name="Picture 8"/>
              <p:cNvPicPr>
                <a:picLocks noChangeAspect="1" noChangeArrowheads="1"/>
              </p:cNvPicPr>
              <p:nvPr/>
            </p:nvPicPr>
            <p:blipFill>
              <a:blip r:embed="rId2" cstate="print"/>
              <a:srcRect/>
              <a:stretch>
                <a:fillRect/>
              </a:stretch>
            </p:blipFill>
            <p:spPr bwMode="auto">
              <a:xfrm>
                <a:off x="432" y="528"/>
                <a:ext cx="480" cy="480"/>
              </a:xfrm>
              <a:prstGeom prst="rect">
                <a:avLst/>
              </a:prstGeom>
              <a:noFill/>
              <a:ln w="9525">
                <a:noFill/>
                <a:miter lim="800000"/>
                <a:headEnd/>
                <a:tailEnd/>
              </a:ln>
              <a:effectLst/>
            </p:spPr>
          </p:pic>
          <p:sp>
            <p:nvSpPr>
              <p:cNvPr id="47113" name="Text Box 9"/>
              <p:cNvSpPr txBox="1">
                <a:spLocks noChangeArrowheads="1"/>
              </p:cNvSpPr>
              <p:nvPr/>
            </p:nvSpPr>
            <p:spPr bwMode="auto">
              <a:xfrm>
                <a:off x="494" y="540"/>
                <a:ext cx="25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400" b="1">
                    <a:solidFill>
                      <a:schemeClr val="bg1"/>
                    </a:solidFill>
                    <a:effectLst>
                      <a:outerShdw blurRad="38100" dist="38100" dir="2700000" algn="tl">
                        <a:srgbClr val="C0C0C0"/>
                      </a:outerShdw>
                    </a:effectLst>
                    <a:latin typeface="Verdana" pitchFamily="34" charset="0"/>
                  </a:rPr>
                  <a:t>1</a:t>
                </a:r>
                <a:endParaRPr lang="en-US" sz="2400">
                  <a:latin typeface="Verdana" pitchFamily="34" charset="0"/>
                </a:endParaRPr>
              </a:p>
            </p:txBody>
          </p:sp>
        </p:grpSp>
        <p:sp>
          <p:nvSpPr>
            <p:cNvPr id="47114" name="Text Box 10"/>
            <p:cNvSpPr txBox="1">
              <a:spLocks noChangeArrowheads="1"/>
            </p:cNvSpPr>
            <p:nvPr/>
          </p:nvSpPr>
          <p:spPr bwMode="auto">
            <a:xfrm>
              <a:off x="180" y="2064"/>
              <a:ext cx="3354"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b="1">
                  <a:latin typeface="Verdana" pitchFamily="34" charset="0"/>
                </a:rPr>
                <a:t>           </a:t>
              </a:r>
              <a:r>
                <a:rPr lang="en-US" sz="2400" b="1">
                  <a:latin typeface="Verdana" pitchFamily="34" charset="0"/>
                </a:rPr>
                <a:t>Understand the Problem</a:t>
              </a:r>
              <a:endParaRPr lang="en-US" sz="2400">
                <a:latin typeface="Verdana" pitchFamily="34" charset="0"/>
              </a:endParaRPr>
            </a:p>
          </p:txBody>
        </p:sp>
      </p:grpSp>
      <p:sp>
        <p:nvSpPr>
          <p:cNvPr id="47115" name="Text Box 11"/>
          <p:cNvSpPr txBox="1">
            <a:spLocks noChangeArrowheads="1"/>
          </p:cNvSpPr>
          <p:nvPr/>
        </p:nvSpPr>
        <p:spPr bwMode="auto">
          <a:xfrm>
            <a:off x="1066800" y="2286000"/>
            <a:ext cx="7162800" cy="1917700"/>
          </a:xfrm>
          <a:prstGeom prst="rect">
            <a:avLst/>
          </a:prstGeom>
          <a:noFill/>
          <a:ln w="9525">
            <a:noFill/>
            <a:miter lim="800000"/>
            <a:headEnd/>
            <a:tailEnd/>
          </a:ln>
          <a:effectLst/>
        </p:spPr>
        <p:txBody>
          <a:bodyPr>
            <a:spAutoFit/>
          </a:bodyPr>
          <a:lstStyle/>
          <a:p>
            <a:r>
              <a:rPr lang="en-US" sz="2400">
                <a:latin typeface="Verdana" pitchFamily="34" charset="0"/>
              </a:rPr>
              <a:t>The answer is the number of miles for which the costs of the two plans would be the same. Plan A costs $100.00 for the initial fee and $0.35 per mile. Plan B costs $85.00 for the initial fee and $0.50 per mile.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7115"/>
                                        </p:tgtEl>
                                        <p:attrNameLst>
                                          <p:attrName>style.visibility</p:attrName>
                                        </p:attrNameLst>
                                      </p:cBhvr>
                                      <p:to>
                                        <p:strVal val="visible"/>
                                      </p:to>
                                    </p:set>
                                    <p:anim calcmode="lin" valueType="num">
                                      <p:cBhvr>
                                        <p:cTn id="7" dur="1000" fill="hold"/>
                                        <p:tgtEl>
                                          <p:spTgt spid="47115"/>
                                        </p:tgtEl>
                                        <p:attrNameLst>
                                          <p:attrName>ppt_w</p:attrName>
                                        </p:attrNameLst>
                                      </p:cBhvr>
                                      <p:tavLst>
                                        <p:tav tm="0">
                                          <p:val>
                                            <p:strVal val="#ppt_w*0.70"/>
                                          </p:val>
                                        </p:tav>
                                        <p:tav tm="100000">
                                          <p:val>
                                            <p:strVal val="#ppt_w"/>
                                          </p:val>
                                        </p:tav>
                                      </p:tavLst>
                                    </p:anim>
                                    <p:anim calcmode="lin" valueType="num">
                                      <p:cBhvr>
                                        <p:cTn id="8" dur="1000" fill="hold"/>
                                        <p:tgtEl>
                                          <p:spTgt spid="47115"/>
                                        </p:tgtEl>
                                        <p:attrNameLst>
                                          <p:attrName>ppt_h</p:attrName>
                                        </p:attrNameLst>
                                      </p:cBhvr>
                                      <p:tavLst>
                                        <p:tav tm="0">
                                          <p:val>
                                            <p:strVal val="#ppt_h"/>
                                          </p:val>
                                        </p:tav>
                                        <p:tav tm="100000">
                                          <p:val>
                                            <p:strVal val="#ppt_h"/>
                                          </p:val>
                                        </p:tav>
                                      </p:tavLst>
                                    </p:anim>
                                    <p:animEffect transition="in" filter="fade">
                                      <p:cBhvr>
                                        <p:cTn id="9" dur="1000"/>
                                        <p:tgtEl>
                                          <p:spTgt spid="47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838200" y="1676400"/>
            <a:ext cx="2895600" cy="647700"/>
            <a:chOff x="384" y="1248"/>
            <a:chExt cx="1824" cy="408"/>
          </a:xfrm>
        </p:grpSpPr>
        <p:grpSp>
          <p:nvGrpSpPr>
            <p:cNvPr id="3" name="Group 7"/>
            <p:cNvGrpSpPr>
              <a:grpSpLocks/>
            </p:cNvGrpSpPr>
            <p:nvPr/>
          </p:nvGrpSpPr>
          <p:grpSpPr bwMode="auto">
            <a:xfrm>
              <a:off x="384" y="1248"/>
              <a:ext cx="360" cy="408"/>
              <a:chOff x="3681" y="3579"/>
              <a:chExt cx="360" cy="408"/>
            </a:xfrm>
          </p:grpSpPr>
          <p:pic>
            <p:nvPicPr>
              <p:cNvPr id="48136" name="Picture 8"/>
              <p:cNvPicPr>
                <a:picLocks noChangeAspect="1" noChangeArrowheads="1"/>
              </p:cNvPicPr>
              <p:nvPr/>
            </p:nvPicPr>
            <p:blipFill>
              <a:blip r:embed="rId2" cstate="print"/>
              <a:srcRect/>
              <a:stretch>
                <a:fillRect/>
              </a:stretch>
            </p:blipFill>
            <p:spPr bwMode="auto">
              <a:xfrm>
                <a:off x="3681" y="3579"/>
                <a:ext cx="360" cy="408"/>
              </a:xfrm>
              <a:prstGeom prst="rect">
                <a:avLst/>
              </a:prstGeom>
              <a:noFill/>
              <a:ln w="9525">
                <a:noFill/>
                <a:miter lim="800000"/>
                <a:headEnd/>
                <a:tailEnd/>
              </a:ln>
              <a:effectLst/>
            </p:spPr>
          </p:pic>
          <p:sp>
            <p:nvSpPr>
              <p:cNvPr id="48137" name="Text Box 9"/>
              <p:cNvSpPr txBox="1">
                <a:spLocks noChangeArrowheads="1"/>
              </p:cNvSpPr>
              <p:nvPr/>
            </p:nvSpPr>
            <p:spPr bwMode="auto">
              <a:xfrm>
                <a:off x="3744" y="3600"/>
                <a:ext cx="25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400" b="1">
                    <a:solidFill>
                      <a:schemeClr val="bg1"/>
                    </a:solidFill>
                    <a:effectLst>
                      <a:outerShdw blurRad="38100" dist="38100" dir="2700000" algn="tl">
                        <a:srgbClr val="C0C0C0"/>
                      </a:outerShdw>
                    </a:effectLst>
                    <a:latin typeface="Verdana" pitchFamily="34" charset="0"/>
                  </a:rPr>
                  <a:t>2</a:t>
                </a:r>
                <a:endParaRPr lang="en-US" sz="2400">
                  <a:latin typeface="Verdana" pitchFamily="34" charset="0"/>
                </a:endParaRPr>
              </a:p>
            </p:txBody>
          </p:sp>
        </p:grpSp>
        <p:sp>
          <p:nvSpPr>
            <p:cNvPr id="48138" name="Text Box 10"/>
            <p:cNvSpPr txBox="1">
              <a:spLocks noChangeArrowheads="1"/>
            </p:cNvSpPr>
            <p:nvPr/>
          </p:nvSpPr>
          <p:spPr bwMode="auto">
            <a:xfrm>
              <a:off x="793" y="1278"/>
              <a:ext cx="1415"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400" b="1">
                  <a:latin typeface="Verdana" pitchFamily="34" charset="0"/>
                </a:rPr>
                <a:t>Make a Plan</a:t>
              </a:r>
              <a:endParaRPr lang="en-US" sz="2400">
                <a:latin typeface="Verdana" pitchFamily="34" charset="0"/>
              </a:endParaRPr>
            </a:p>
          </p:txBody>
        </p:sp>
      </p:grpSp>
      <p:sp>
        <p:nvSpPr>
          <p:cNvPr id="48139" name="Text Box 11"/>
          <p:cNvSpPr txBox="1">
            <a:spLocks noChangeArrowheads="1"/>
          </p:cNvSpPr>
          <p:nvPr/>
        </p:nvSpPr>
        <p:spPr bwMode="auto">
          <a:xfrm>
            <a:off x="1066800" y="2438400"/>
            <a:ext cx="7696200" cy="1552575"/>
          </a:xfrm>
          <a:prstGeom prst="rect">
            <a:avLst/>
          </a:prstGeom>
          <a:noFill/>
          <a:ln w="9525">
            <a:noFill/>
            <a:miter lim="800000"/>
            <a:headEnd/>
            <a:tailEnd/>
          </a:ln>
          <a:effectLst/>
        </p:spPr>
        <p:txBody>
          <a:bodyPr>
            <a:spAutoFit/>
          </a:bodyPr>
          <a:lstStyle/>
          <a:p>
            <a:r>
              <a:rPr lang="en-US" sz="2400">
                <a:latin typeface="Verdana" pitchFamily="34" charset="0"/>
              </a:rPr>
              <a:t>Write an equation for each plan, and then graph the equations. The solution is the intersection of the two lines. Find the intersection by solving the system of equations.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8139"/>
                                        </p:tgtEl>
                                        <p:attrNameLst>
                                          <p:attrName>style.visibility</p:attrName>
                                        </p:attrNameLst>
                                      </p:cBhvr>
                                      <p:to>
                                        <p:strVal val="visible"/>
                                      </p:to>
                                    </p:set>
                                    <p:anim calcmode="lin" valueType="num">
                                      <p:cBhvr>
                                        <p:cTn id="7" dur="1000" fill="hold"/>
                                        <p:tgtEl>
                                          <p:spTgt spid="48139"/>
                                        </p:tgtEl>
                                        <p:attrNameLst>
                                          <p:attrName>ppt_w</p:attrName>
                                        </p:attrNameLst>
                                      </p:cBhvr>
                                      <p:tavLst>
                                        <p:tav tm="0">
                                          <p:val>
                                            <p:strVal val="#ppt_w*0.70"/>
                                          </p:val>
                                        </p:tav>
                                        <p:tav tm="100000">
                                          <p:val>
                                            <p:strVal val="#ppt_w"/>
                                          </p:val>
                                        </p:tav>
                                      </p:tavLst>
                                    </p:anim>
                                    <p:anim calcmode="lin" valueType="num">
                                      <p:cBhvr>
                                        <p:cTn id="8" dur="1000" fill="hold"/>
                                        <p:tgtEl>
                                          <p:spTgt spid="48139"/>
                                        </p:tgtEl>
                                        <p:attrNameLst>
                                          <p:attrName>ppt_h</p:attrName>
                                        </p:attrNameLst>
                                      </p:cBhvr>
                                      <p:tavLst>
                                        <p:tav tm="0">
                                          <p:val>
                                            <p:strVal val="#ppt_h"/>
                                          </p:val>
                                        </p:tav>
                                        <p:tav tm="100000">
                                          <p:val>
                                            <p:strVal val="#ppt_h"/>
                                          </p:val>
                                        </p:tav>
                                      </p:tavLst>
                                    </p:anim>
                                    <p:animEffect transition="in" filter="fade">
                                      <p:cBhvr>
                                        <p:cTn id="9" dur="1000"/>
                                        <p:tgtEl>
                                          <p:spTgt spid="48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762000" y="1447800"/>
            <a:ext cx="1857375" cy="704850"/>
            <a:chOff x="288" y="996"/>
            <a:chExt cx="1170" cy="444"/>
          </a:xfrm>
        </p:grpSpPr>
        <p:sp>
          <p:nvSpPr>
            <p:cNvPr id="49159" name="Text Box 7"/>
            <p:cNvSpPr txBox="1">
              <a:spLocks noChangeArrowheads="1"/>
            </p:cNvSpPr>
            <p:nvPr/>
          </p:nvSpPr>
          <p:spPr bwMode="auto">
            <a:xfrm>
              <a:off x="755" y="1074"/>
              <a:ext cx="70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400" b="1">
                  <a:latin typeface="Verdana" pitchFamily="34" charset="0"/>
                </a:rPr>
                <a:t>Solve</a:t>
              </a:r>
              <a:endParaRPr lang="en-US" sz="2400">
                <a:latin typeface="Verdana" pitchFamily="34" charset="0"/>
              </a:endParaRPr>
            </a:p>
          </p:txBody>
        </p:sp>
        <p:grpSp>
          <p:nvGrpSpPr>
            <p:cNvPr id="3" name="Group 8"/>
            <p:cNvGrpSpPr>
              <a:grpSpLocks/>
            </p:cNvGrpSpPr>
            <p:nvPr/>
          </p:nvGrpSpPr>
          <p:grpSpPr bwMode="auto">
            <a:xfrm>
              <a:off x="288" y="996"/>
              <a:ext cx="444" cy="444"/>
              <a:chOff x="2592" y="864"/>
              <a:chExt cx="444" cy="444"/>
            </a:xfrm>
          </p:grpSpPr>
          <p:pic>
            <p:nvPicPr>
              <p:cNvPr id="49161" name="Picture 9"/>
              <p:cNvPicPr>
                <a:picLocks noChangeAspect="1" noChangeArrowheads="1"/>
              </p:cNvPicPr>
              <p:nvPr/>
            </p:nvPicPr>
            <p:blipFill>
              <a:blip r:embed="rId2" cstate="print"/>
              <a:srcRect/>
              <a:stretch>
                <a:fillRect/>
              </a:stretch>
            </p:blipFill>
            <p:spPr bwMode="auto">
              <a:xfrm>
                <a:off x="2592" y="864"/>
                <a:ext cx="444" cy="444"/>
              </a:xfrm>
              <a:prstGeom prst="rect">
                <a:avLst/>
              </a:prstGeom>
              <a:noFill/>
              <a:ln w="9525">
                <a:noFill/>
                <a:miter lim="800000"/>
                <a:headEnd/>
                <a:tailEnd/>
              </a:ln>
              <a:effectLst/>
            </p:spPr>
          </p:pic>
          <p:sp>
            <p:nvSpPr>
              <p:cNvPr id="49162" name="Text Box 10"/>
              <p:cNvSpPr txBox="1">
                <a:spLocks noChangeArrowheads="1"/>
              </p:cNvSpPr>
              <p:nvPr/>
            </p:nvSpPr>
            <p:spPr bwMode="auto">
              <a:xfrm>
                <a:off x="2706" y="939"/>
                <a:ext cx="25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400" b="1">
                    <a:solidFill>
                      <a:schemeClr val="bg1"/>
                    </a:solidFill>
                    <a:effectLst>
                      <a:outerShdw blurRad="38100" dist="38100" dir="2700000" algn="tl">
                        <a:srgbClr val="C0C0C0"/>
                      </a:outerShdw>
                    </a:effectLst>
                    <a:latin typeface="Verdana" pitchFamily="34" charset="0"/>
                  </a:rPr>
                  <a:t>3</a:t>
                </a:r>
              </a:p>
            </p:txBody>
          </p:sp>
        </p:grpSp>
      </p:grpSp>
      <p:sp>
        <p:nvSpPr>
          <p:cNvPr id="49163" name="Text Box 11"/>
          <p:cNvSpPr txBox="1">
            <a:spLocks noChangeArrowheads="1"/>
          </p:cNvSpPr>
          <p:nvPr/>
        </p:nvSpPr>
        <p:spPr bwMode="auto">
          <a:xfrm>
            <a:off x="457200" y="2286000"/>
            <a:ext cx="4064000" cy="457200"/>
          </a:xfrm>
          <a:prstGeom prst="rect">
            <a:avLst/>
          </a:prstGeom>
          <a:noFill/>
          <a:ln w="9525">
            <a:noFill/>
            <a:miter lim="800000"/>
            <a:headEnd/>
            <a:tailEnd/>
          </a:ln>
          <a:effectLst/>
        </p:spPr>
        <p:txBody>
          <a:bodyPr wrap="none">
            <a:spAutoFit/>
          </a:bodyPr>
          <a:lstStyle/>
          <a:p>
            <a:r>
              <a:rPr lang="en-US" sz="2400">
                <a:latin typeface="Verdana" pitchFamily="34" charset="0"/>
              </a:rPr>
              <a:t>Plan A:  </a:t>
            </a:r>
            <a:r>
              <a:rPr lang="en-US" sz="2400" i="1">
                <a:latin typeface="Verdana" pitchFamily="34" charset="0"/>
              </a:rPr>
              <a:t>y</a:t>
            </a:r>
            <a:r>
              <a:rPr lang="en-US" sz="2400">
                <a:latin typeface="Verdana" pitchFamily="34" charset="0"/>
              </a:rPr>
              <a:t> = 0.35</a:t>
            </a:r>
            <a:r>
              <a:rPr lang="en-US" sz="2400" i="1">
                <a:latin typeface="Verdana" pitchFamily="34" charset="0"/>
              </a:rPr>
              <a:t>x</a:t>
            </a:r>
            <a:r>
              <a:rPr lang="en-US" sz="2400">
                <a:latin typeface="Verdana" pitchFamily="34" charset="0"/>
              </a:rPr>
              <a:t> + 100</a:t>
            </a:r>
          </a:p>
        </p:txBody>
      </p:sp>
      <p:sp>
        <p:nvSpPr>
          <p:cNvPr id="49164" name="Text Box 12"/>
          <p:cNvSpPr txBox="1">
            <a:spLocks noChangeArrowheads="1"/>
          </p:cNvSpPr>
          <p:nvPr/>
        </p:nvSpPr>
        <p:spPr bwMode="auto">
          <a:xfrm>
            <a:off x="457200" y="2819400"/>
            <a:ext cx="3979863" cy="457200"/>
          </a:xfrm>
          <a:prstGeom prst="rect">
            <a:avLst/>
          </a:prstGeom>
          <a:noFill/>
          <a:ln w="9525">
            <a:noFill/>
            <a:miter lim="800000"/>
            <a:headEnd/>
            <a:tailEnd/>
          </a:ln>
          <a:effectLst/>
        </p:spPr>
        <p:txBody>
          <a:bodyPr wrap="none">
            <a:spAutoFit/>
          </a:bodyPr>
          <a:lstStyle/>
          <a:p>
            <a:r>
              <a:rPr lang="en-US" sz="2400">
                <a:latin typeface="Verdana" pitchFamily="34" charset="0"/>
              </a:rPr>
              <a:t>Plan B:  </a:t>
            </a:r>
            <a:r>
              <a:rPr lang="en-US" sz="2400" i="1">
                <a:latin typeface="Verdana" pitchFamily="34" charset="0"/>
              </a:rPr>
              <a:t>y</a:t>
            </a:r>
            <a:r>
              <a:rPr lang="en-US" sz="2400">
                <a:latin typeface="Verdana" pitchFamily="34" charset="0"/>
              </a:rPr>
              <a:t> = 0.50</a:t>
            </a:r>
            <a:r>
              <a:rPr lang="en-US" sz="2400" i="1">
                <a:latin typeface="Verdana" pitchFamily="34" charset="0"/>
              </a:rPr>
              <a:t>x</a:t>
            </a:r>
            <a:r>
              <a:rPr lang="en-US" sz="2400">
                <a:latin typeface="Verdana" pitchFamily="34" charset="0"/>
              </a:rPr>
              <a:t> +  85</a:t>
            </a:r>
          </a:p>
        </p:txBody>
      </p:sp>
      <p:grpSp>
        <p:nvGrpSpPr>
          <p:cNvPr id="4" name="Group 22"/>
          <p:cNvGrpSpPr>
            <a:grpSpLocks/>
          </p:cNvGrpSpPr>
          <p:nvPr/>
        </p:nvGrpSpPr>
        <p:grpSpPr bwMode="auto">
          <a:xfrm>
            <a:off x="457200" y="3352800"/>
            <a:ext cx="4057650" cy="457200"/>
            <a:chOff x="288" y="2112"/>
            <a:chExt cx="2556" cy="288"/>
          </a:xfrm>
        </p:grpSpPr>
        <p:sp>
          <p:nvSpPr>
            <p:cNvPr id="49165" name="Line 13"/>
            <p:cNvSpPr>
              <a:spLocks noChangeShapeType="1"/>
            </p:cNvSpPr>
            <p:nvPr/>
          </p:nvSpPr>
          <p:spPr bwMode="auto">
            <a:xfrm>
              <a:off x="1056" y="2112"/>
              <a:ext cx="1728" cy="0"/>
            </a:xfrm>
            <a:prstGeom prst="line">
              <a:avLst/>
            </a:prstGeom>
            <a:noFill/>
            <a:ln w="28575">
              <a:solidFill>
                <a:schemeClr val="tx1"/>
              </a:solidFill>
              <a:round/>
              <a:headEnd/>
              <a:tailEnd/>
            </a:ln>
            <a:effectLst/>
          </p:spPr>
          <p:txBody>
            <a:bodyPr/>
            <a:lstStyle/>
            <a:p>
              <a:endParaRPr lang="en-US"/>
            </a:p>
          </p:txBody>
        </p:sp>
        <p:sp>
          <p:nvSpPr>
            <p:cNvPr id="49166" name="Text Box 14"/>
            <p:cNvSpPr txBox="1">
              <a:spLocks noChangeArrowheads="1"/>
            </p:cNvSpPr>
            <p:nvPr/>
          </p:nvSpPr>
          <p:spPr bwMode="auto">
            <a:xfrm>
              <a:off x="288" y="2112"/>
              <a:ext cx="2556" cy="288"/>
            </a:xfrm>
            <a:prstGeom prst="rect">
              <a:avLst/>
            </a:prstGeom>
            <a:noFill/>
            <a:ln w="9525">
              <a:noFill/>
              <a:miter lim="800000"/>
              <a:headEnd/>
              <a:tailEnd/>
            </a:ln>
            <a:effectLst/>
          </p:spPr>
          <p:txBody>
            <a:bodyPr wrap="none">
              <a:spAutoFit/>
            </a:bodyPr>
            <a:lstStyle/>
            <a:p>
              <a:r>
                <a:rPr lang="en-US" sz="2400">
                  <a:latin typeface="Verdana" pitchFamily="34" charset="0"/>
                </a:rPr>
                <a:t>            0 = –0.15</a:t>
              </a:r>
              <a:r>
                <a:rPr lang="en-US" sz="2400" i="1">
                  <a:latin typeface="Verdana" pitchFamily="34" charset="0"/>
                </a:rPr>
                <a:t>x</a:t>
              </a:r>
              <a:r>
                <a:rPr lang="en-US" sz="2400">
                  <a:latin typeface="Verdana" pitchFamily="34" charset="0"/>
                </a:rPr>
                <a:t> + 15</a:t>
              </a:r>
            </a:p>
          </p:txBody>
        </p:sp>
      </p:grpSp>
      <p:sp>
        <p:nvSpPr>
          <p:cNvPr id="49167" name="Text Box 15"/>
          <p:cNvSpPr txBox="1">
            <a:spLocks noChangeArrowheads="1"/>
          </p:cNvSpPr>
          <p:nvPr/>
        </p:nvSpPr>
        <p:spPr bwMode="auto">
          <a:xfrm>
            <a:off x="457200" y="4191000"/>
            <a:ext cx="1411288" cy="457200"/>
          </a:xfrm>
          <a:prstGeom prst="rect">
            <a:avLst/>
          </a:prstGeom>
          <a:noFill/>
          <a:ln w="9525">
            <a:noFill/>
            <a:miter lim="800000"/>
            <a:headEnd/>
            <a:tailEnd/>
          </a:ln>
          <a:effectLst/>
        </p:spPr>
        <p:txBody>
          <a:bodyPr wrap="none">
            <a:spAutoFit/>
          </a:bodyPr>
          <a:lstStyle/>
          <a:p>
            <a:r>
              <a:rPr lang="en-US" sz="2400" i="1">
                <a:latin typeface="Verdana" pitchFamily="34" charset="0"/>
              </a:rPr>
              <a:t>x</a:t>
            </a:r>
            <a:r>
              <a:rPr lang="en-US" sz="2400">
                <a:latin typeface="Verdana" pitchFamily="34" charset="0"/>
              </a:rPr>
              <a:t> = 100</a:t>
            </a:r>
          </a:p>
        </p:txBody>
      </p:sp>
      <p:sp>
        <p:nvSpPr>
          <p:cNvPr id="49168" name="Text Box 16"/>
          <p:cNvSpPr txBox="1">
            <a:spLocks noChangeArrowheads="1"/>
          </p:cNvSpPr>
          <p:nvPr/>
        </p:nvSpPr>
        <p:spPr bwMode="auto">
          <a:xfrm>
            <a:off x="446088" y="4876800"/>
            <a:ext cx="4278312" cy="457200"/>
          </a:xfrm>
          <a:prstGeom prst="rect">
            <a:avLst/>
          </a:prstGeom>
          <a:noFill/>
          <a:ln w="9525">
            <a:noFill/>
            <a:miter lim="800000"/>
            <a:headEnd/>
            <a:tailEnd/>
          </a:ln>
          <a:effectLst/>
        </p:spPr>
        <p:txBody>
          <a:bodyPr wrap="none">
            <a:spAutoFit/>
          </a:bodyPr>
          <a:lstStyle/>
          <a:p>
            <a:r>
              <a:rPr lang="en-US" sz="2400" i="1">
                <a:latin typeface="Verdana" pitchFamily="34" charset="0"/>
              </a:rPr>
              <a:t>y</a:t>
            </a:r>
            <a:r>
              <a:rPr lang="en-US" sz="2400">
                <a:latin typeface="Verdana" pitchFamily="34" charset="0"/>
              </a:rPr>
              <a:t> = 0.50</a:t>
            </a:r>
            <a:r>
              <a:rPr lang="en-US" sz="2400">
                <a:solidFill>
                  <a:srgbClr val="FF0000"/>
                </a:solidFill>
                <a:latin typeface="Verdana" pitchFamily="34" charset="0"/>
              </a:rPr>
              <a:t>(100)</a:t>
            </a:r>
            <a:r>
              <a:rPr lang="en-US" sz="2400">
                <a:latin typeface="Verdana" pitchFamily="34" charset="0"/>
              </a:rPr>
              <a:t> + 85 = 135</a:t>
            </a:r>
          </a:p>
        </p:txBody>
      </p:sp>
      <p:sp>
        <p:nvSpPr>
          <p:cNvPr id="49171" name="Text Box 19"/>
          <p:cNvSpPr txBox="1">
            <a:spLocks noChangeArrowheads="1"/>
          </p:cNvSpPr>
          <p:nvPr/>
        </p:nvSpPr>
        <p:spPr bwMode="auto">
          <a:xfrm>
            <a:off x="4800600" y="3124200"/>
            <a:ext cx="4343400" cy="822325"/>
          </a:xfrm>
          <a:prstGeom prst="rect">
            <a:avLst/>
          </a:prstGeom>
          <a:noFill/>
          <a:ln w="9525">
            <a:noFill/>
            <a:miter lim="800000"/>
            <a:headEnd/>
            <a:tailEnd/>
          </a:ln>
          <a:effectLst/>
        </p:spPr>
        <p:txBody>
          <a:bodyPr>
            <a:spAutoFit/>
          </a:bodyPr>
          <a:lstStyle/>
          <a:p>
            <a:pPr marL="403225" indent="-403225"/>
            <a:r>
              <a:rPr lang="en-US" sz="2400" i="1">
                <a:solidFill>
                  <a:srgbClr val="3366FF"/>
                </a:solidFill>
                <a:latin typeface="Verdana" pitchFamily="34" charset="0"/>
              </a:rPr>
              <a:t>Subtract the second equation from the first.</a:t>
            </a:r>
          </a:p>
        </p:txBody>
      </p:sp>
      <p:sp>
        <p:nvSpPr>
          <p:cNvPr id="49172" name="Text Box 20"/>
          <p:cNvSpPr txBox="1">
            <a:spLocks noChangeArrowheads="1"/>
          </p:cNvSpPr>
          <p:nvPr/>
        </p:nvSpPr>
        <p:spPr bwMode="auto">
          <a:xfrm>
            <a:off x="4876800" y="4191000"/>
            <a:ext cx="3962400" cy="457200"/>
          </a:xfrm>
          <a:prstGeom prst="rect">
            <a:avLst/>
          </a:prstGeom>
          <a:noFill/>
          <a:ln w="9525">
            <a:noFill/>
            <a:miter lim="800000"/>
            <a:headEnd/>
            <a:tailEnd/>
          </a:ln>
          <a:effectLst/>
        </p:spPr>
        <p:txBody>
          <a:bodyPr>
            <a:spAutoFit/>
          </a:bodyPr>
          <a:lstStyle/>
          <a:p>
            <a:r>
              <a:rPr lang="en-US" sz="2400" i="1">
                <a:solidFill>
                  <a:srgbClr val="3366FF"/>
                </a:solidFill>
                <a:latin typeface="Verdana" pitchFamily="34" charset="0"/>
              </a:rPr>
              <a:t>Solve for x.</a:t>
            </a:r>
          </a:p>
        </p:txBody>
      </p:sp>
      <p:sp>
        <p:nvSpPr>
          <p:cNvPr id="49173" name="Text Box 21"/>
          <p:cNvSpPr txBox="1">
            <a:spLocks noChangeArrowheads="1"/>
          </p:cNvSpPr>
          <p:nvPr/>
        </p:nvSpPr>
        <p:spPr bwMode="auto">
          <a:xfrm>
            <a:off x="4876800" y="4724400"/>
            <a:ext cx="3962400" cy="822325"/>
          </a:xfrm>
          <a:prstGeom prst="rect">
            <a:avLst/>
          </a:prstGeom>
          <a:noFill/>
          <a:ln w="9525">
            <a:noFill/>
            <a:miter lim="800000"/>
            <a:headEnd/>
            <a:tailEnd/>
          </a:ln>
          <a:effectLst/>
        </p:spPr>
        <p:txBody>
          <a:bodyPr>
            <a:spAutoFit/>
          </a:bodyPr>
          <a:lstStyle/>
          <a:p>
            <a:pPr marL="344488" indent="-344488"/>
            <a:r>
              <a:rPr lang="en-US" sz="2400" i="1">
                <a:solidFill>
                  <a:srgbClr val="3366FF"/>
                </a:solidFill>
                <a:latin typeface="Verdana" pitchFamily="34" charset="0"/>
              </a:rPr>
              <a:t>Substitute 100 for x in the first equation.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9171"/>
                                        </p:tgtEl>
                                        <p:attrNameLst>
                                          <p:attrName>style.visibility</p:attrName>
                                        </p:attrNameLst>
                                      </p:cBhvr>
                                      <p:to>
                                        <p:strVal val="visible"/>
                                      </p:to>
                                    </p:set>
                                    <p:animEffect transition="in" filter="box(in)">
                                      <p:cBhvr>
                                        <p:cTn id="7" dur="500"/>
                                        <p:tgtEl>
                                          <p:spTgt spid="4917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9172"/>
                                        </p:tgtEl>
                                        <p:attrNameLst>
                                          <p:attrName>style.visibility</p:attrName>
                                        </p:attrNameLst>
                                      </p:cBhvr>
                                      <p:to>
                                        <p:strVal val="visible"/>
                                      </p:to>
                                    </p:set>
                                    <p:animEffect transition="in" filter="box(in)">
                                      <p:cBhvr>
                                        <p:cTn id="17" dur="500"/>
                                        <p:tgtEl>
                                          <p:spTgt spid="4917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9167"/>
                                        </p:tgtEl>
                                        <p:attrNameLst>
                                          <p:attrName>style.visibility</p:attrName>
                                        </p:attrNameLst>
                                      </p:cBhvr>
                                      <p:to>
                                        <p:strVal val="visible"/>
                                      </p:to>
                                    </p:set>
                                    <p:animEffect transition="in" filter="box(in)">
                                      <p:cBhvr>
                                        <p:cTn id="22" dur="500"/>
                                        <p:tgtEl>
                                          <p:spTgt spid="4916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9173"/>
                                        </p:tgtEl>
                                        <p:attrNameLst>
                                          <p:attrName>style.visibility</p:attrName>
                                        </p:attrNameLst>
                                      </p:cBhvr>
                                      <p:to>
                                        <p:strVal val="visible"/>
                                      </p:to>
                                    </p:set>
                                    <p:animEffect transition="in" filter="box(in)">
                                      <p:cBhvr>
                                        <p:cTn id="27" dur="500"/>
                                        <p:tgtEl>
                                          <p:spTgt spid="4917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9168"/>
                                        </p:tgtEl>
                                        <p:attrNameLst>
                                          <p:attrName>style.visibility</p:attrName>
                                        </p:attrNameLst>
                                      </p:cBhvr>
                                      <p:to>
                                        <p:strVal val="visible"/>
                                      </p:to>
                                    </p:set>
                                    <p:animEffect transition="in" filter="box(in)">
                                      <p:cBhvr>
                                        <p:cTn id="32" dur="500"/>
                                        <p:tgtEl>
                                          <p:spTgt spid="49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7" grpId="0"/>
      <p:bldP spid="49168" grpId="0"/>
      <p:bldP spid="49171" grpId="0"/>
      <p:bldP spid="49172" grpId="0"/>
      <p:bldP spid="4917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92" name="Text Box 16"/>
          <p:cNvSpPr txBox="1">
            <a:spLocks noChangeArrowheads="1"/>
          </p:cNvSpPr>
          <p:nvPr/>
        </p:nvSpPr>
        <p:spPr bwMode="auto">
          <a:xfrm>
            <a:off x="1295400" y="2133600"/>
            <a:ext cx="7315200" cy="3378200"/>
          </a:xfrm>
          <a:prstGeom prst="rect">
            <a:avLst/>
          </a:prstGeom>
          <a:noFill/>
          <a:ln w="9525">
            <a:noFill/>
            <a:miter lim="800000"/>
            <a:headEnd/>
            <a:tailEnd/>
          </a:ln>
          <a:effectLst/>
        </p:spPr>
        <p:txBody>
          <a:bodyPr>
            <a:spAutoFit/>
          </a:bodyPr>
          <a:lstStyle/>
          <a:p>
            <a:r>
              <a:rPr lang="en-US" sz="2400">
                <a:latin typeface="Verdana" pitchFamily="34" charset="0"/>
              </a:rPr>
              <a:t>Check your answer for each plan in the original problem.  </a:t>
            </a:r>
          </a:p>
          <a:p>
            <a:endParaRPr lang="en-US" sz="2400">
              <a:latin typeface="Verdana" pitchFamily="34" charset="0"/>
            </a:endParaRPr>
          </a:p>
          <a:p>
            <a:r>
              <a:rPr lang="en-US" sz="2400">
                <a:latin typeface="Verdana" pitchFamily="34" charset="0"/>
              </a:rPr>
              <a:t>For 100 miles, Plan A costs </a:t>
            </a:r>
          </a:p>
          <a:p>
            <a:r>
              <a:rPr lang="en-US" sz="2400">
                <a:latin typeface="Verdana" pitchFamily="34" charset="0"/>
              </a:rPr>
              <a:t>$100.00 + $0.35(100) = $100 + $35 = $135.00.  </a:t>
            </a:r>
          </a:p>
          <a:p>
            <a:endParaRPr lang="en-US" sz="2400">
              <a:latin typeface="Verdana" pitchFamily="34" charset="0"/>
            </a:endParaRPr>
          </a:p>
          <a:p>
            <a:r>
              <a:rPr lang="en-US" sz="2400">
                <a:latin typeface="Verdana" pitchFamily="34" charset="0"/>
              </a:rPr>
              <a:t>Plan B costs $85.00 + $0.50(100) = $85 + $50 = $135, so the plans cost the same.</a:t>
            </a:r>
          </a:p>
        </p:txBody>
      </p:sp>
      <p:grpSp>
        <p:nvGrpSpPr>
          <p:cNvPr id="2" name="Group 24"/>
          <p:cNvGrpSpPr>
            <a:grpSpLocks/>
          </p:cNvGrpSpPr>
          <p:nvPr/>
        </p:nvGrpSpPr>
        <p:grpSpPr bwMode="auto">
          <a:xfrm>
            <a:off x="685800" y="1447800"/>
            <a:ext cx="2687638" cy="676275"/>
            <a:chOff x="528" y="912"/>
            <a:chExt cx="1693" cy="426"/>
          </a:xfrm>
        </p:grpSpPr>
        <p:sp>
          <p:nvSpPr>
            <p:cNvPr id="50196" name="Text Box 20"/>
            <p:cNvSpPr txBox="1">
              <a:spLocks noChangeArrowheads="1"/>
            </p:cNvSpPr>
            <p:nvPr/>
          </p:nvSpPr>
          <p:spPr bwMode="auto">
            <a:xfrm>
              <a:off x="1008" y="1008"/>
              <a:ext cx="1213" cy="288"/>
            </a:xfrm>
            <a:prstGeom prst="rect">
              <a:avLst/>
            </a:prstGeom>
            <a:noFill/>
            <a:ln w="9525">
              <a:noFill/>
              <a:miter lim="800000"/>
              <a:headEnd/>
              <a:tailEnd/>
            </a:ln>
            <a:effectLst/>
          </p:spPr>
          <p:txBody>
            <a:bodyPr wrap="none" anchor="ctr">
              <a:spAutoFit/>
            </a:bodyPr>
            <a:lstStyle/>
            <a:p>
              <a:pPr algn="ctr" eaLnBrk="0" hangingPunct="0">
                <a:spcBef>
                  <a:spcPct val="50000"/>
                </a:spcBef>
              </a:pPr>
              <a:r>
                <a:rPr lang="en-US" sz="2400" b="1">
                  <a:latin typeface="Verdana" pitchFamily="34" charset="0"/>
                </a:rPr>
                <a:t>Look Back</a:t>
              </a:r>
              <a:endParaRPr lang="en-US" sz="2400">
                <a:latin typeface="Verdana" pitchFamily="34" charset="0"/>
              </a:endParaRPr>
            </a:p>
          </p:txBody>
        </p:sp>
        <p:grpSp>
          <p:nvGrpSpPr>
            <p:cNvPr id="3" name="Group 21"/>
            <p:cNvGrpSpPr>
              <a:grpSpLocks/>
            </p:cNvGrpSpPr>
            <p:nvPr/>
          </p:nvGrpSpPr>
          <p:grpSpPr bwMode="auto">
            <a:xfrm>
              <a:off x="528" y="912"/>
              <a:ext cx="528" cy="426"/>
              <a:chOff x="1758" y="3408"/>
              <a:chExt cx="528" cy="426"/>
            </a:xfrm>
          </p:grpSpPr>
          <p:pic>
            <p:nvPicPr>
              <p:cNvPr id="50198" name="Picture 22"/>
              <p:cNvPicPr>
                <a:picLocks noChangeAspect="1" noChangeArrowheads="1"/>
              </p:cNvPicPr>
              <p:nvPr/>
            </p:nvPicPr>
            <p:blipFill>
              <a:blip r:embed="rId2" cstate="print"/>
              <a:srcRect/>
              <a:stretch>
                <a:fillRect/>
              </a:stretch>
            </p:blipFill>
            <p:spPr bwMode="auto">
              <a:xfrm>
                <a:off x="1824" y="3408"/>
                <a:ext cx="426" cy="426"/>
              </a:xfrm>
              <a:prstGeom prst="rect">
                <a:avLst/>
              </a:prstGeom>
              <a:noFill/>
              <a:ln w="9525">
                <a:noFill/>
                <a:miter lim="800000"/>
                <a:headEnd/>
                <a:tailEnd/>
              </a:ln>
              <a:effectLst/>
            </p:spPr>
          </p:pic>
          <p:sp>
            <p:nvSpPr>
              <p:cNvPr id="50199" name="Text Box 23"/>
              <p:cNvSpPr txBox="1">
                <a:spLocks noChangeArrowheads="1"/>
              </p:cNvSpPr>
              <p:nvPr/>
            </p:nvSpPr>
            <p:spPr bwMode="auto">
              <a:xfrm>
                <a:off x="1758" y="3504"/>
                <a:ext cx="528" cy="288"/>
              </a:xfrm>
              <a:prstGeom prst="rect">
                <a:avLst/>
              </a:prstGeom>
              <a:noFill/>
              <a:ln w="9525">
                <a:noFill/>
                <a:miter lim="800000"/>
                <a:headEnd/>
                <a:tailEnd/>
              </a:ln>
              <a:effectLst/>
            </p:spPr>
            <p:txBody>
              <a:bodyPr anchor="ctr">
                <a:spAutoFit/>
              </a:bodyPr>
              <a:lstStyle/>
              <a:p>
                <a:pPr algn="ctr" eaLnBrk="0" hangingPunct="0">
                  <a:spcBef>
                    <a:spcPct val="50000"/>
                  </a:spcBef>
                </a:pPr>
                <a:r>
                  <a:rPr lang="en-US" sz="2400" b="1">
                    <a:solidFill>
                      <a:schemeClr val="bg1"/>
                    </a:solidFill>
                    <a:effectLst>
                      <a:outerShdw blurRad="38100" dist="38100" dir="2700000" algn="tl">
                        <a:srgbClr val="C0C0C0"/>
                      </a:outerShdw>
                    </a:effectLst>
                    <a:latin typeface="Verdana" pitchFamily="34" charset="0"/>
                  </a:rPr>
                  <a:t>4</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0192"/>
                                        </p:tgtEl>
                                        <p:attrNameLst>
                                          <p:attrName>style.visibility</p:attrName>
                                        </p:attrNameLst>
                                      </p:cBhvr>
                                      <p:to>
                                        <p:strVal val="visible"/>
                                      </p:to>
                                    </p:set>
                                    <p:anim calcmode="lin" valueType="num">
                                      <p:cBhvr>
                                        <p:cTn id="7" dur="1000" fill="hold"/>
                                        <p:tgtEl>
                                          <p:spTgt spid="50192"/>
                                        </p:tgtEl>
                                        <p:attrNameLst>
                                          <p:attrName>ppt_w</p:attrName>
                                        </p:attrNameLst>
                                      </p:cBhvr>
                                      <p:tavLst>
                                        <p:tav tm="0">
                                          <p:val>
                                            <p:strVal val="#ppt_w*0.70"/>
                                          </p:val>
                                        </p:tav>
                                        <p:tav tm="100000">
                                          <p:val>
                                            <p:strVal val="#ppt_w"/>
                                          </p:val>
                                        </p:tav>
                                      </p:tavLst>
                                    </p:anim>
                                    <p:anim calcmode="lin" valueType="num">
                                      <p:cBhvr>
                                        <p:cTn id="8" dur="1000" fill="hold"/>
                                        <p:tgtEl>
                                          <p:spTgt spid="50192"/>
                                        </p:tgtEl>
                                        <p:attrNameLst>
                                          <p:attrName>ppt_h</p:attrName>
                                        </p:attrNameLst>
                                      </p:cBhvr>
                                      <p:tavLst>
                                        <p:tav tm="0">
                                          <p:val>
                                            <p:strVal val="#ppt_h"/>
                                          </p:val>
                                        </p:tav>
                                        <p:tav tm="100000">
                                          <p:val>
                                            <p:strVal val="#ppt_h"/>
                                          </p:val>
                                        </p:tav>
                                      </p:tavLst>
                                    </p:anim>
                                    <p:animEffect transition="in" filter="fade">
                                      <p:cBhvr>
                                        <p:cTn id="9" dur="1000"/>
                                        <p:tgtEl>
                                          <p:spTgt spid="50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4 </a:t>
            </a:r>
            <a:endParaRPr lang="en-US" altLang="en-US" sz="2600">
              <a:solidFill>
                <a:schemeClr val="accent2"/>
              </a:solidFill>
              <a:latin typeface="Arial MT Bl" charset="0"/>
            </a:endParaRPr>
          </a:p>
        </p:txBody>
      </p:sp>
      <p:sp>
        <p:nvSpPr>
          <p:cNvPr id="39941" name="Text Box 5"/>
          <p:cNvSpPr txBox="1">
            <a:spLocks noChangeArrowheads="1"/>
          </p:cNvSpPr>
          <p:nvPr/>
        </p:nvSpPr>
        <p:spPr bwMode="auto">
          <a:xfrm>
            <a:off x="685800" y="1752600"/>
            <a:ext cx="7315200" cy="1552575"/>
          </a:xfrm>
          <a:prstGeom prst="rect">
            <a:avLst/>
          </a:prstGeom>
          <a:noFill/>
          <a:ln w="9525">
            <a:noFill/>
            <a:miter lim="800000"/>
            <a:headEnd/>
            <a:tailEnd/>
          </a:ln>
          <a:effectLst/>
        </p:spPr>
        <p:txBody>
          <a:bodyPr>
            <a:spAutoFit/>
          </a:bodyPr>
          <a:lstStyle/>
          <a:p>
            <a:r>
              <a:rPr lang="en-US" altLang="en-US" sz="2400" b="1">
                <a:solidFill>
                  <a:srgbClr val="FF0000"/>
                </a:solidFill>
                <a:latin typeface="Verdana" pitchFamily="34" charset="0"/>
              </a:rPr>
              <a:t>What if…?</a:t>
            </a:r>
            <a:r>
              <a:rPr lang="en-US" altLang="en-US" sz="2400" b="1">
                <a:latin typeface="Verdana" pitchFamily="34" charset="0"/>
              </a:rPr>
              <a:t> Suppose the rate for Plan B was also $35 per month. What would be true about the lines that represent the cost of each plan?</a:t>
            </a:r>
          </a:p>
        </p:txBody>
      </p:sp>
      <p:sp>
        <p:nvSpPr>
          <p:cNvPr id="39942" name="Rectangle 6"/>
          <p:cNvSpPr>
            <a:spLocks noChangeArrowheads="1"/>
          </p:cNvSpPr>
          <p:nvPr/>
        </p:nvSpPr>
        <p:spPr bwMode="auto">
          <a:xfrm>
            <a:off x="762000" y="3429000"/>
            <a:ext cx="4384675" cy="457200"/>
          </a:xfrm>
          <a:prstGeom prst="rect">
            <a:avLst/>
          </a:prstGeom>
          <a:noFill/>
          <a:ln w="9525">
            <a:noFill/>
            <a:miter lim="800000"/>
            <a:headEnd/>
            <a:tailEnd/>
          </a:ln>
          <a:effectLst/>
        </p:spPr>
        <p:txBody>
          <a:bodyPr wrap="none">
            <a:spAutoFit/>
          </a:bodyPr>
          <a:lstStyle/>
          <a:p>
            <a:r>
              <a:rPr lang="en-US" sz="2400">
                <a:latin typeface="Verdana" pitchFamily="34" charset="0"/>
              </a:rPr>
              <a:t>The lines would be parallel.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box(in)">
                                      <p:cBhvr>
                                        <p:cTn id="7" dur="5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006699"/>
                </a:solidFill>
                <a:latin typeface="Arial Black" pitchFamily="34" charset="0"/>
              </a:rPr>
              <a:t>Lesson Quiz: Part I</a:t>
            </a:r>
          </a:p>
        </p:txBody>
      </p:sp>
      <p:sp>
        <p:nvSpPr>
          <p:cNvPr id="17411" name="Text Box 3"/>
          <p:cNvSpPr txBox="1">
            <a:spLocks noChangeArrowheads="1"/>
          </p:cNvSpPr>
          <p:nvPr/>
        </p:nvSpPr>
        <p:spPr bwMode="auto">
          <a:xfrm>
            <a:off x="533400" y="1646238"/>
            <a:ext cx="7924800" cy="1006475"/>
          </a:xfrm>
          <a:prstGeom prst="rect">
            <a:avLst/>
          </a:prstGeom>
          <a:noFill/>
          <a:ln w="9525">
            <a:noFill/>
            <a:miter lim="800000"/>
            <a:headEnd/>
            <a:tailEnd/>
          </a:ln>
          <a:effectLst/>
        </p:spPr>
        <p:txBody>
          <a:bodyPr anchor="ctr">
            <a:spAutoFit/>
          </a:bodyPr>
          <a:lstStyle/>
          <a:p>
            <a:pPr eaLnBrk="0" hangingPunct="0">
              <a:spcBef>
                <a:spcPct val="50000"/>
              </a:spcBef>
            </a:pPr>
            <a:r>
              <a:rPr lang="en-US" altLang="en-US" sz="2400" b="1">
                <a:latin typeface="Verdana" pitchFamily="34" charset="0"/>
              </a:rPr>
              <a:t>Write the equation of each line in the given form. Then graph each line.</a:t>
            </a:r>
            <a:endParaRPr lang="en-US" sz="800"/>
          </a:p>
          <a:p>
            <a:pPr eaLnBrk="0" hangingPunct="0">
              <a:spcBef>
                <a:spcPct val="50000"/>
              </a:spcBef>
            </a:pPr>
            <a:endParaRPr lang="en-US" sz="800"/>
          </a:p>
        </p:txBody>
      </p:sp>
      <p:sp>
        <p:nvSpPr>
          <p:cNvPr id="17427" name="Rectangle 19"/>
          <p:cNvSpPr>
            <a:spLocks noChangeArrowheads="1"/>
          </p:cNvSpPr>
          <p:nvPr/>
        </p:nvSpPr>
        <p:spPr bwMode="auto">
          <a:xfrm>
            <a:off x="609600" y="2590800"/>
            <a:ext cx="4724400" cy="1187450"/>
          </a:xfrm>
          <a:prstGeom prst="rect">
            <a:avLst/>
          </a:prstGeom>
          <a:noFill/>
          <a:ln w="9525">
            <a:noFill/>
            <a:miter lim="800000"/>
            <a:headEnd/>
            <a:tailEnd/>
          </a:ln>
          <a:effectLst/>
        </p:spPr>
        <p:txBody>
          <a:bodyPr>
            <a:spAutoFit/>
          </a:bodyPr>
          <a:lstStyle/>
          <a:p>
            <a:pPr marL="463550" indent="-463550"/>
            <a:r>
              <a:rPr lang="en-US" sz="2400" b="1">
                <a:latin typeface="Verdana" pitchFamily="34" charset="0"/>
              </a:rPr>
              <a:t>1.</a:t>
            </a:r>
            <a:r>
              <a:rPr lang="en-US" sz="2400">
                <a:latin typeface="Verdana" pitchFamily="34" charset="0"/>
              </a:rPr>
              <a:t> the line through (-1, 3) and (3, -5) in slope-intercept form.</a:t>
            </a:r>
          </a:p>
        </p:txBody>
      </p:sp>
      <p:sp>
        <p:nvSpPr>
          <p:cNvPr id="17434" name="Rectangle 26"/>
          <p:cNvSpPr>
            <a:spLocks noChangeArrowheads="1"/>
          </p:cNvSpPr>
          <p:nvPr/>
        </p:nvSpPr>
        <p:spPr bwMode="auto">
          <a:xfrm>
            <a:off x="1143000" y="3733800"/>
            <a:ext cx="2055813" cy="457200"/>
          </a:xfrm>
          <a:prstGeom prst="rect">
            <a:avLst/>
          </a:prstGeom>
          <a:noFill/>
          <a:ln w="9525">
            <a:noFill/>
            <a:miter lim="800000"/>
            <a:headEnd/>
            <a:tailEnd/>
          </a:ln>
          <a:effectLst/>
        </p:spPr>
        <p:txBody>
          <a:bodyPr wrap="none">
            <a:spAutoFit/>
          </a:bodyPr>
          <a:lstStyle/>
          <a:p>
            <a:r>
              <a:rPr lang="en-US" sz="2400" i="1">
                <a:solidFill>
                  <a:srgbClr val="FF0000"/>
                </a:solidFill>
                <a:latin typeface="Verdana" pitchFamily="34" charset="0"/>
              </a:rPr>
              <a:t>y </a:t>
            </a:r>
            <a:r>
              <a:rPr lang="en-US" sz="2400">
                <a:solidFill>
                  <a:srgbClr val="FF0000"/>
                </a:solidFill>
                <a:latin typeface="Verdana" pitchFamily="34" charset="0"/>
              </a:rPr>
              <a:t>= –2</a:t>
            </a:r>
            <a:r>
              <a:rPr lang="en-US" sz="2400" i="1">
                <a:solidFill>
                  <a:srgbClr val="FF0000"/>
                </a:solidFill>
                <a:latin typeface="Verdana" pitchFamily="34" charset="0"/>
              </a:rPr>
              <a:t>x </a:t>
            </a:r>
            <a:r>
              <a:rPr lang="en-US" sz="2400">
                <a:solidFill>
                  <a:srgbClr val="FF0000"/>
                </a:solidFill>
                <a:latin typeface="Verdana" pitchFamily="34" charset="0"/>
              </a:rPr>
              <a:t>+ 1</a:t>
            </a:r>
          </a:p>
        </p:txBody>
      </p:sp>
      <p:grpSp>
        <p:nvGrpSpPr>
          <p:cNvPr id="2" name="Group 32"/>
          <p:cNvGrpSpPr>
            <a:grpSpLocks/>
          </p:cNvGrpSpPr>
          <p:nvPr/>
        </p:nvGrpSpPr>
        <p:grpSpPr bwMode="auto">
          <a:xfrm>
            <a:off x="1143000" y="5562600"/>
            <a:ext cx="3105150" cy="806450"/>
            <a:chOff x="2736" y="2736"/>
            <a:chExt cx="1956" cy="508"/>
          </a:xfrm>
        </p:grpSpPr>
        <p:grpSp>
          <p:nvGrpSpPr>
            <p:cNvPr id="3" name="Group 27"/>
            <p:cNvGrpSpPr>
              <a:grpSpLocks/>
            </p:cNvGrpSpPr>
            <p:nvPr/>
          </p:nvGrpSpPr>
          <p:grpSpPr bwMode="auto">
            <a:xfrm>
              <a:off x="3648" y="2736"/>
              <a:ext cx="250" cy="508"/>
              <a:chOff x="2966" y="3140"/>
              <a:chExt cx="250" cy="508"/>
            </a:xfrm>
          </p:grpSpPr>
          <p:sp>
            <p:nvSpPr>
              <p:cNvPr id="17436" name="Text Box 28"/>
              <p:cNvSpPr txBox="1">
                <a:spLocks noChangeArrowheads="1"/>
              </p:cNvSpPr>
              <p:nvPr/>
            </p:nvSpPr>
            <p:spPr bwMode="auto">
              <a:xfrm>
                <a:off x="2966" y="3140"/>
                <a:ext cx="238" cy="288"/>
              </a:xfrm>
              <a:prstGeom prst="rect">
                <a:avLst/>
              </a:prstGeom>
              <a:noFill/>
              <a:ln w="9525">
                <a:noFill/>
                <a:miter lim="800000"/>
                <a:headEnd/>
                <a:tailEnd/>
              </a:ln>
              <a:effectLst/>
            </p:spPr>
            <p:txBody>
              <a:bodyPr wrap="none">
                <a:spAutoFit/>
              </a:bodyPr>
              <a:lstStyle/>
              <a:p>
                <a:r>
                  <a:rPr lang="en-US" sz="2400">
                    <a:solidFill>
                      <a:srgbClr val="FF0000"/>
                    </a:solidFill>
                    <a:latin typeface="Verdana" pitchFamily="34" charset="0"/>
                  </a:rPr>
                  <a:t>2</a:t>
                </a:r>
              </a:p>
            </p:txBody>
          </p:sp>
          <p:sp>
            <p:nvSpPr>
              <p:cNvPr id="17437" name="Text Box 29"/>
              <p:cNvSpPr txBox="1">
                <a:spLocks noChangeArrowheads="1"/>
              </p:cNvSpPr>
              <p:nvPr/>
            </p:nvSpPr>
            <p:spPr bwMode="auto">
              <a:xfrm>
                <a:off x="2976" y="3360"/>
                <a:ext cx="238" cy="288"/>
              </a:xfrm>
              <a:prstGeom prst="rect">
                <a:avLst/>
              </a:prstGeom>
              <a:noFill/>
              <a:ln w="9525">
                <a:noFill/>
                <a:miter lim="800000"/>
                <a:headEnd/>
                <a:tailEnd/>
              </a:ln>
              <a:effectLst/>
            </p:spPr>
            <p:txBody>
              <a:bodyPr wrap="none">
                <a:spAutoFit/>
              </a:bodyPr>
              <a:lstStyle/>
              <a:p>
                <a:r>
                  <a:rPr lang="en-US" sz="2400">
                    <a:solidFill>
                      <a:srgbClr val="FF0000"/>
                    </a:solidFill>
                    <a:latin typeface="Verdana" pitchFamily="34" charset="0"/>
                  </a:rPr>
                  <a:t>5</a:t>
                </a:r>
              </a:p>
            </p:txBody>
          </p:sp>
          <p:sp>
            <p:nvSpPr>
              <p:cNvPr id="17438" name="Line 30"/>
              <p:cNvSpPr>
                <a:spLocks noChangeShapeType="1"/>
              </p:cNvSpPr>
              <p:nvPr/>
            </p:nvSpPr>
            <p:spPr bwMode="auto">
              <a:xfrm>
                <a:off x="2976" y="3408"/>
                <a:ext cx="240" cy="0"/>
              </a:xfrm>
              <a:prstGeom prst="line">
                <a:avLst/>
              </a:prstGeom>
              <a:noFill/>
              <a:ln w="28575">
                <a:solidFill>
                  <a:srgbClr val="FF0000"/>
                </a:solidFill>
                <a:round/>
                <a:headEnd/>
                <a:tailEnd/>
              </a:ln>
              <a:effectLst/>
            </p:spPr>
            <p:txBody>
              <a:bodyPr/>
              <a:lstStyle/>
              <a:p>
                <a:endParaRPr lang="en-US"/>
              </a:p>
            </p:txBody>
          </p:sp>
        </p:grpSp>
        <p:sp>
          <p:nvSpPr>
            <p:cNvPr id="17439" name="Rectangle 31"/>
            <p:cNvSpPr>
              <a:spLocks noChangeArrowheads="1"/>
            </p:cNvSpPr>
            <p:nvPr/>
          </p:nvSpPr>
          <p:spPr bwMode="auto">
            <a:xfrm>
              <a:off x="2736" y="2832"/>
              <a:ext cx="1956" cy="288"/>
            </a:xfrm>
            <a:prstGeom prst="rect">
              <a:avLst/>
            </a:prstGeom>
            <a:noFill/>
            <a:ln w="9525">
              <a:noFill/>
              <a:miter lim="800000"/>
              <a:headEnd/>
              <a:tailEnd/>
            </a:ln>
            <a:effectLst/>
          </p:spPr>
          <p:txBody>
            <a:bodyPr wrap="none">
              <a:spAutoFit/>
            </a:bodyPr>
            <a:lstStyle/>
            <a:p>
              <a:r>
                <a:rPr lang="en-US" sz="2400" i="1">
                  <a:solidFill>
                    <a:srgbClr val="FF0000"/>
                  </a:solidFill>
                  <a:latin typeface="Verdana" pitchFamily="34" charset="0"/>
                </a:rPr>
                <a:t>y + </a:t>
              </a:r>
              <a:r>
                <a:rPr lang="en-US" sz="2400">
                  <a:solidFill>
                    <a:srgbClr val="FF0000"/>
                  </a:solidFill>
                  <a:latin typeface="Verdana" pitchFamily="34" charset="0"/>
                </a:rPr>
                <a:t>1</a:t>
              </a:r>
              <a:r>
                <a:rPr lang="en-US" sz="2400" i="1">
                  <a:solidFill>
                    <a:srgbClr val="FF0000"/>
                  </a:solidFill>
                  <a:latin typeface="Verdana" pitchFamily="34" charset="0"/>
                </a:rPr>
                <a:t> </a:t>
              </a:r>
              <a:r>
                <a:rPr lang="en-US" sz="2400" b="1">
                  <a:solidFill>
                    <a:srgbClr val="FF0000"/>
                  </a:solidFill>
                  <a:latin typeface="Verdana" pitchFamily="34" charset="0"/>
                </a:rPr>
                <a:t>=      </a:t>
              </a:r>
              <a:r>
                <a:rPr lang="en-US" sz="2400">
                  <a:solidFill>
                    <a:srgbClr val="FF0000"/>
                  </a:solidFill>
                  <a:latin typeface="Verdana" pitchFamily="34" charset="0"/>
                </a:rPr>
                <a:t>(</a:t>
              </a:r>
              <a:r>
                <a:rPr lang="en-US" sz="2400" i="1">
                  <a:solidFill>
                    <a:srgbClr val="FF0000"/>
                  </a:solidFill>
                  <a:latin typeface="Verdana" pitchFamily="34" charset="0"/>
                </a:rPr>
                <a:t>x </a:t>
              </a:r>
              <a:r>
                <a:rPr lang="en-US" sz="2400" b="1">
                  <a:solidFill>
                    <a:srgbClr val="FF0000"/>
                  </a:solidFill>
                  <a:latin typeface="Verdana" pitchFamily="34" charset="0"/>
                </a:rPr>
                <a:t>– </a:t>
              </a:r>
              <a:r>
                <a:rPr lang="en-US" sz="2400">
                  <a:solidFill>
                    <a:srgbClr val="FF0000"/>
                  </a:solidFill>
                  <a:latin typeface="Verdana" pitchFamily="34" charset="0"/>
                </a:rPr>
                <a:t>5)</a:t>
              </a:r>
            </a:p>
          </p:txBody>
        </p:sp>
      </p:grpSp>
      <p:pic>
        <p:nvPicPr>
          <p:cNvPr id="17442" name="Picture 34"/>
          <p:cNvPicPr>
            <a:picLocks noChangeAspect="1" noChangeArrowheads="1"/>
          </p:cNvPicPr>
          <p:nvPr/>
        </p:nvPicPr>
        <p:blipFill>
          <a:blip r:embed="rId3" cstate="print"/>
          <a:srcRect/>
          <a:stretch>
            <a:fillRect/>
          </a:stretch>
        </p:blipFill>
        <p:spPr bwMode="auto">
          <a:xfrm>
            <a:off x="5662613" y="2819400"/>
            <a:ext cx="3481387" cy="2747963"/>
          </a:xfrm>
          <a:prstGeom prst="rect">
            <a:avLst/>
          </a:prstGeom>
          <a:noFill/>
          <a:ln w="9525">
            <a:noFill/>
            <a:miter lim="800000"/>
            <a:headEnd/>
            <a:tailEnd/>
          </a:ln>
          <a:effectLst/>
        </p:spPr>
      </p:pic>
      <p:grpSp>
        <p:nvGrpSpPr>
          <p:cNvPr id="4" name="Group 36"/>
          <p:cNvGrpSpPr>
            <a:grpSpLocks/>
          </p:cNvGrpSpPr>
          <p:nvPr/>
        </p:nvGrpSpPr>
        <p:grpSpPr bwMode="auto">
          <a:xfrm>
            <a:off x="609600" y="4267200"/>
            <a:ext cx="4953000" cy="1406525"/>
            <a:chOff x="384" y="2688"/>
            <a:chExt cx="3120" cy="886"/>
          </a:xfrm>
        </p:grpSpPr>
        <p:sp>
          <p:nvSpPr>
            <p:cNvPr id="17428" name="Rectangle 20"/>
            <p:cNvSpPr>
              <a:spLocks noChangeArrowheads="1"/>
            </p:cNvSpPr>
            <p:nvPr/>
          </p:nvSpPr>
          <p:spPr bwMode="auto">
            <a:xfrm>
              <a:off x="384" y="2688"/>
              <a:ext cx="3120" cy="886"/>
            </a:xfrm>
            <a:prstGeom prst="rect">
              <a:avLst/>
            </a:prstGeom>
            <a:noFill/>
            <a:ln w="9525">
              <a:noFill/>
              <a:miter lim="800000"/>
              <a:headEnd/>
              <a:tailEnd/>
            </a:ln>
            <a:effectLst/>
          </p:spPr>
          <p:txBody>
            <a:bodyPr>
              <a:spAutoFit/>
            </a:bodyPr>
            <a:lstStyle/>
            <a:p>
              <a:pPr marL="463550" indent="-463550">
                <a:lnSpc>
                  <a:spcPct val="120000"/>
                </a:lnSpc>
              </a:pPr>
              <a:r>
                <a:rPr lang="en-US" sz="2400" b="1">
                  <a:latin typeface="Verdana" pitchFamily="34" charset="0"/>
                </a:rPr>
                <a:t>2. </a:t>
              </a:r>
              <a:r>
                <a:rPr lang="en-US" sz="2400">
                  <a:latin typeface="Verdana" pitchFamily="34" charset="0"/>
                </a:rPr>
                <a:t>the line through </a:t>
              </a:r>
              <a:r>
                <a:rPr lang="en-US" sz="2400" b="1">
                  <a:latin typeface="Verdana" pitchFamily="34" charset="0"/>
                </a:rPr>
                <a:t>(</a:t>
              </a:r>
              <a:r>
                <a:rPr lang="en-US" sz="2400">
                  <a:latin typeface="Verdana" pitchFamily="34" charset="0"/>
                </a:rPr>
                <a:t>5, –1</a:t>
              </a:r>
              <a:r>
                <a:rPr lang="en-US" sz="2400" b="1">
                  <a:latin typeface="Verdana" pitchFamily="34" charset="0"/>
                </a:rPr>
                <a:t>) </a:t>
              </a:r>
              <a:r>
                <a:rPr lang="en-US" sz="2400">
                  <a:latin typeface="Verdana" pitchFamily="34" charset="0"/>
                </a:rPr>
                <a:t>with slope    in point-slope form.</a:t>
              </a:r>
            </a:p>
          </p:txBody>
        </p:sp>
        <p:pic>
          <p:nvPicPr>
            <p:cNvPr id="17443" name="Picture 35" descr="1"/>
            <p:cNvPicPr>
              <a:picLocks noChangeAspect="1" noChangeArrowheads="1"/>
            </p:cNvPicPr>
            <p:nvPr/>
          </p:nvPicPr>
          <p:blipFill>
            <a:blip r:embed="rId4" cstate="print"/>
            <a:srcRect/>
            <a:stretch>
              <a:fillRect/>
            </a:stretch>
          </p:blipFill>
          <p:spPr bwMode="auto">
            <a:xfrm>
              <a:off x="1776" y="2976"/>
              <a:ext cx="130" cy="384"/>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34"/>
                                        </p:tgtEl>
                                        <p:attrNameLst>
                                          <p:attrName>style.visibility</p:attrName>
                                        </p:attrNameLst>
                                      </p:cBhvr>
                                      <p:to>
                                        <p:strVal val="visible"/>
                                      </p:to>
                                    </p:set>
                                    <p:animEffect transition="in" filter="dissolve">
                                      <p:cBhvr>
                                        <p:cTn id="7" dur="500"/>
                                        <p:tgtEl>
                                          <p:spTgt spid="174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17442"/>
                                        </p:tgtEl>
                                        <p:attrNameLst>
                                          <p:attrName>style.visibility</p:attrName>
                                        </p:attrNameLst>
                                      </p:cBhvr>
                                      <p:to>
                                        <p:strVal val="visible"/>
                                      </p:to>
                                    </p:set>
                                    <p:anim calcmode="lin" valueType="num">
                                      <p:cBhvr>
                                        <p:cTn id="17" dur="1000" fill="hold"/>
                                        <p:tgtEl>
                                          <p:spTgt spid="17442"/>
                                        </p:tgtEl>
                                        <p:attrNameLst>
                                          <p:attrName>ppt_w</p:attrName>
                                        </p:attrNameLst>
                                      </p:cBhvr>
                                      <p:tavLst>
                                        <p:tav tm="0">
                                          <p:val>
                                            <p:strVal val="#ppt_w*0.70"/>
                                          </p:val>
                                        </p:tav>
                                        <p:tav tm="100000">
                                          <p:val>
                                            <p:strVal val="#ppt_w"/>
                                          </p:val>
                                        </p:tav>
                                      </p:tavLst>
                                    </p:anim>
                                    <p:anim calcmode="lin" valueType="num">
                                      <p:cBhvr>
                                        <p:cTn id="18" dur="1000" fill="hold"/>
                                        <p:tgtEl>
                                          <p:spTgt spid="17442"/>
                                        </p:tgtEl>
                                        <p:attrNameLst>
                                          <p:attrName>ppt_h</p:attrName>
                                        </p:attrNameLst>
                                      </p:cBhvr>
                                      <p:tavLst>
                                        <p:tav tm="0">
                                          <p:val>
                                            <p:strVal val="#ppt_h"/>
                                          </p:val>
                                        </p:tav>
                                        <p:tav tm="100000">
                                          <p:val>
                                            <p:strVal val="#ppt_h"/>
                                          </p:val>
                                        </p:tav>
                                      </p:tavLst>
                                    </p:anim>
                                    <p:animEffect transition="in" filter="fade">
                                      <p:cBhvr>
                                        <p:cTn id="19" dur="1000"/>
                                        <p:tgtEl>
                                          <p:spTgt spid="17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0" name="Rectangle 40"/>
          <p:cNvSpPr>
            <a:spLocks noChangeArrowheads="1"/>
          </p:cNvSpPr>
          <p:nvPr/>
        </p:nvSpPr>
        <p:spPr bwMode="auto">
          <a:xfrm>
            <a:off x="381000" y="1600200"/>
            <a:ext cx="8534400" cy="2554545"/>
          </a:xfrm>
          <a:prstGeom prst="rect">
            <a:avLst/>
          </a:prstGeom>
          <a:noFill/>
          <a:ln w="9525">
            <a:noFill/>
            <a:miter lim="800000"/>
            <a:headEnd/>
            <a:tailEnd/>
          </a:ln>
          <a:effectLst/>
        </p:spPr>
        <p:txBody>
          <a:bodyPr>
            <a:spAutoFit/>
          </a:bodyPr>
          <a:lstStyle/>
          <a:p>
            <a:r>
              <a:rPr lang="en-US" sz="3200" dirty="0"/>
              <a:t>The </a:t>
            </a:r>
            <a:r>
              <a:rPr lang="en-US" sz="3200" b="1" u="sng" dirty="0"/>
              <a:t>slope</a:t>
            </a:r>
            <a:r>
              <a:rPr lang="en-US" sz="3200" i="1" dirty="0"/>
              <a:t> </a:t>
            </a:r>
            <a:r>
              <a:rPr lang="en-US" sz="3200" dirty="0"/>
              <a:t>of a line in a coordinate plane</a:t>
            </a:r>
          </a:p>
          <a:p>
            <a:r>
              <a:rPr lang="en-US" sz="3200" dirty="0"/>
              <a:t>is a number that describes the </a:t>
            </a:r>
            <a:r>
              <a:rPr lang="en-US" sz="3200" b="1" u="sng" dirty="0"/>
              <a:t>steepness</a:t>
            </a:r>
            <a:r>
              <a:rPr lang="en-US" sz="3200" dirty="0"/>
              <a:t> of the line. Any two points on a line can be used to determine the slope.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sz="2400">
                <a:solidFill>
                  <a:srgbClr val="006699"/>
                </a:solidFill>
                <a:latin typeface="Arial Black" pitchFamily="34" charset="0"/>
              </a:rPr>
              <a:t>Lesson Quiz: Part II</a:t>
            </a:r>
          </a:p>
        </p:txBody>
      </p:sp>
      <p:sp>
        <p:nvSpPr>
          <p:cNvPr id="51203" name="Text Box 3"/>
          <p:cNvSpPr txBox="1">
            <a:spLocks noChangeArrowheads="1"/>
          </p:cNvSpPr>
          <p:nvPr/>
        </p:nvSpPr>
        <p:spPr bwMode="auto">
          <a:xfrm>
            <a:off x="533400" y="1646238"/>
            <a:ext cx="7924800" cy="1006475"/>
          </a:xfrm>
          <a:prstGeom prst="rect">
            <a:avLst/>
          </a:prstGeom>
          <a:noFill/>
          <a:ln w="9525">
            <a:noFill/>
            <a:miter lim="800000"/>
            <a:headEnd/>
            <a:tailEnd/>
          </a:ln>
          <a:effectLst/>
        </p:spPr>
        <p:txBody>
          <a:bodyPr anchor="ctr">
            <a:spAutoFit/>
          </a:bodyPr>
          <a:lstStyle/>
          <a:p>
            <a:pPr eaLnBrk="0" hangingPunct="0">
              <a:spcBef>
                <a:spcPct val="50000"/>
              </a:spcBef>
            </a:pPr>
            <a:r>
              <a:rPr lang="en-US" altLang="en-US" sz="2400" b="1">
                <a:latin typeface="Verdana" pitchFamily="34" charset="0"/>
              </a:rPr>
              <a:t>Determine whether the lines are parallel, intersect, or coincide.</a:t>
            </a:r>
            <a:endParaRPr lang="en-US" sz="800"/>
          </a:p>
          <a:p>
            <a:pPr eaLnBrk="0" hangingPunct="0">
              <a:spcBef>
                <a:spcPct val="50000"/>
              </a:spcBef>
            </a:pPr>
            <a:endParaRPr lang="en-US" sz="800"/>
          </a:p>
        </p:txBody>
      </p:sp>
      <p:sp>
        <p:nvSpPr>
          <p:cNvPr id="51204" name="Rectangle 4"/>
          <p:cNvSpPr>
            <a:spLocks noChangeArrowheads="1"/>
          </p:cNvSpPr>
          <p:nvPr/>
        </p:nvSpPr>
        <p:spPr bwMode="auto">
          <a:xfrm>
            <a:off x="457200" y="2743200"/>
            <a:ext cx="4495800" cy="457200"/>
          </a:xfrm>
          <a:prstGeom prst="rect">
            <a:avLst/>
          </a:prstGeom>
          <a:noFill/>
          <a:ln w="9525">
            <a:noFill/>
            <a:miter lim="800000"/>
            <a:headEnd/>
            <a:tailEnd/>
          </a:ln>
          <a:effectLst/>
        </p:spPr>
        <p:txBody>
          <a:bodyPr>
            <a:spAutoFit/>
          </a:bodyPr>
          <a:lstStyle/>
          <a:p>
            <a:r>
              <a:rPr lang="en-US" sz="2400" b="1">
                <a:latin typeface="Verdana" pitchFamily="34" charset="0"/>
              </a:rPr>
              <a:t>3. </a:t>
            </a:r>
            <a:r>
              <a:rPr lang="en-US" sz="2400" i="1">
                <a:latin typeface="Verdana" pitchFamily="34" charset="0"/>
              </a:rPr>
              <a:t>y</a:t>
            </a:r>
            <a:r>
              <a:rPr lang="en-US" sz="2400">
                <a:latin typeface="Verdana" pitchFamily="34" charset="0"/>
              </a:rPr>
              <a:t> – 3 = –     </a:t>
            </a:r>
            <a:r>
              <a:rPr lang="en-US" sz="2400" i="1">
                <a:latin typeface="Verdana" pitchFamily="34" charset="0"/>
              </a:rPr>
              <a:t>x</a:t>
            </a:r>
            <a:r>
              <a:rPr lang="en-US" sz="2400">
                <a:latin typeface="Verdana" pitchFamily="34" charset="0"/>
              </a:rPr>
              <a:t>,</a:t>
            </a:r>
          </a:p>
        </p:txBody>
      </p:sp>
      <p:sp>
        <p:nvSpPr>
          <p:cNvPr id="51211" name="Rectangle 11"/>
          <p:cNvSpPr>
            <a:spLocks noChangeArrowheads="1"/>
          </p:cNvSpPr>
          <p:nvPr/>
        </p:nvSpPr>
        <p:spPr bwMode="auto">
          <a:xfrm>
            <a:off x="914400" y="3429000"/>
            <a:ext cx="1512888" cy="457200"/>
          </a:xfrm>
          <a:prstGeom prst="rect">
            <a:avLst/>
          </a:prstGeom>
          <a:noFill/>
          <a:ln w="9525">
            <a:noFill/>
            <a:miter lim="800000"/>
            <a:headEnd/>
            <a:tailEnd/>
          </a:ln>
          <a:effectLst/>
        </p:spPr>
        <p:txBody>
          <a:bodyPr wrap="none">
            <a:spAutoFit/>
          </a:bodyPr>
          <a:lstStyle/>
          <a:p>
            <a:r>
              <a:rPr lang="en-US" sz="2400">
                <a:solidFill>
                  <a:srgbClr val="FF0000"/>
                </a:solidFill>
                <a:latin typeface="Verdana" pitchFamily="34" charset="0"/>
              </a:rPr>
              <a:t>intersect</a:t>
            </a:r>
          </a:p>
        </p:txBody>
      </p:sp>
      <p:grpSp>
        <p:nvGrpSpPr>
          <p:cNvPr id="2" name="Group 22"/>
          <p:cNvGrpSpPr>
            <a:grpSpLocks/>
          </p:cNvGrpSpPr>
          <p:nvPr/>
        </p:nvGrpSpPr>
        <p:grpSpPr bwMode="auto">
          <a:xfrm>
            <a:off x="2503488" y="2547938"/>
            <a:ext cx="396875" cy="806450"/>
            <a:chOff x="2822" y="2516"/>
            <a:chExt cx="250" cy="508"/>
          </a:xfrm>
        </p:grpSpPr>
        <p:sp>
          <p:nvSpPr>
            <p:cNvPr id="51219" name="Text Box 19"/>
            <p:cNvSpPr txBox="1">
              <a:spLocks noChangeArrowheads="1"/>
            </p:cNvSpPr>
            <p:nvPr/>
          </p:nvSpPr>
          <p:spPr bwMode="auto">
            <a:xfrm>
              <a:off x="2822" y="2516"/>
              <a:ext cx="238" cy="288"/>
            </a:xfrm>
            <a:prstGeom prst="rect">
              <a:avLst/>
            </a:prstGeom>
            <a:noFill/>
            <a:ln w="9525">
              <a:noFill/>
              <a:miter lim="800000"/>
              <a:headEnd/>
              <a:tailEnd/>
            </a:ln>
            <a:effectLst/>
          </p:spPr>
          <p:txBody>
            <a:bodyPr wrap="none">
              <a:spAutoFit/>
            </a:bodyPr>
            <a:lstStyle/>
            <a:p>
              <a:r>
                <a:rPr lang="en-US" sz="2400">
                  <a:latin typeface="Verdana" pitchFamily="34" charset="0"/>
                </a:rPr>
                <a:t>1</a:t>
              </a:r>
            </a:p>
          </p:txBody>
        </p:sp>
        <p:sp>
          <p:nvSpPr>
            <p:cNvPr id="51220" name="Text Box 20"/>
            <p:cNvSpPr txBox="1">
              <a:spLocks noChangeArrowheads="1"/>
            </p:cNvSpPr>
            <p:nvPr/>
          </p:nvSpPr>
          <p:spPr bwMode="auto">
            <a:xfrm>
              <a:off x="2832" y="2736"/>
              <a:ext cx="238" cy="288"/>
            </a:xfrm>
            <a:prstGeom prst="rect">
              <a:avLst/>
            </a:prstGeom>
            <a:noFill/>
            <a:ln w="9525">
              <a:noFill/>
              <a:miter lim="800000"/>
              <a:headEnd/>
              <a:tailEnd/>
            </a:ln>
            <a:effectLst/>
          </p:spPr>
          <p:txBody>
            <a:bodyPr wrap="none">
              <a:spAutoFit/>
            </a:bodyPr>
            <a:lstStyle/>
            <a:p>
              <a:r>
                <a:rPr lang="en-US" sz="2400">
                  <a:latin typeface="Verdana" pitchFamily="34" charset="0"/>
                </a:rPr>
                <a:t>2</a:t>
              </a:r>
            </a:p>
          </p:txBody>
        </p:sp>
        <p:sp>
          <p:nvSpPr>
            <p:cNvPr id="51221" name="Line 21"/>
            <p:cNvSpPr>
              <a:spLocks noChangeShapeType="1"/>
            </p:cNvSpPr>
            <p:nvPr/>
          </p:nvSpPr>
          <p:spPr bwMode="auto">
            <a:xfrm>
              <a:off x="2832" y="2784"/>
              <a:ext cx="240" cy="0"/>
            </a:xfrm>
            <a:prstGeom prst="line">
              <a:avLst/>
            </a:prstGeom>
            <a:noFill/>
            <a:ln w="28575">
              <a:solidFill>
                <a:schemeClr val="tx1"/>
              </a:solidFill>
              <a:round/>
              <a:headEnd/>
              <a:tailEnd/>
            </a:ln>
            <a:effectLst/>
          </p:spPr>
          <p:txBody>
            <a:bodyPr/>
            <a:lstStyle/>
            <a:p>
              <a:endParaRPr lang="en-US"/>
            </a:p>
          </p:txBody>
        </p:sp>
      </p:grpSp>
      <p:sp>
        <p:nvSpPr>
          <p:cNvPr id="51227" name="Rectangle 27"/>
          <p:cNvSpPr>
            <a:spLocks noChangeArrowheads="1"/>
          </p:cNvSpPr>
          <p:nvPr/>
        </p:nvSpPr>
        <p:spPr bwMode="auto">
          <a:xfrm>
            <a:off x="3352800" y="2743200"/>
            <a:ext cx="2741613" cy="457200"/>
          </a:xfrm>
          <a:prstGeom prst="rect">
            <a:avLst/>
          </a:prstGeom>
          <a:noFill/>
          <a:ln w="9525">
            <a:noFill/>
            <a:miter lim="800000"/>
            <a:headEnd/>
            <a:tailEnd/>
          </a:ln>
          <a:effectLst/>
        </p:spPr>
        <p:txBody>
          <a:bodyPr wrap="none">
            <a:spAutoFit/>
          </a:bodyPr>
          <a:lstStyle/>
          <a:p>
            <a:r>
              <a:rPr lang="en-US" sz="2400" i="1">
                <a:latin typeface="Verdana" pitchFamily="34" charset="0"/>
              </a:rPr>
              <a:t>y </a:t>
            </a:r>
            <a:r>
              <a:rPr lang="en-US" sz="2400">
                <a:latin typeface="Verdana" pitchFamily="34" charset="0"/>
              </a:rPr>
              <a:t>– 5 = 2(x</a:t>
            </a:r>
            <a:r>
              <a:rPr lang="en-US" sz="2400" i="1">
                <a:latin typeface="Verdana" pitchFamily="34" charset="0"/>
              </a:rPr>
              <a:t> </a:t>
            </a:r>
            <a:r>
              <a:rPr lang="en-US" sz="2400">
                <a:latin typeface="Verdana" pitchFamily="34" charset="0"/>
              </a:rPr>
              <a:t>+ 3)</a:t>
            </a:r>
          </a:p>
        </p:txBody>
      </p:sp>
      <p:sp>
        <p:nvSpPr>
          <p:cNvPr id="51228" name="Rectangle 28"/>
          <p:cNvSpPr>
            <a:spLocks noChangeArrowheads="1"/>
          </p:cNvSpPr>
          <p:nvPr/>
        </p:nvSpPr>
        <p:spPr bwMode="auto">
          <a:xfrm>
            <a:off x="457200" y="4343400"/>
            <a:ext cx="4829175" cy="457200"/>
          </a:xfrm>
          <a:prstGeom prst="rect">
            <a:avLst/>
          </a:prstGeom>
          <a:noFill/>
          <a:ln w="9525">
            <a:noFill/>
            <a:miter lim="800000"/>
            <a:headEnd/>
            <a:tailEnd/>
          </a:ln>
          <a:effectLst/>
        </p:spPr>
        <p:txBody>
          <a:bodyPr wrap="none">
            <a:spAutoFit/>
          </a:bodyPr>
          <a:lstStyle/>
          <a:p>
            <a:r>
              <a:rPr lang="en-US" sz="2400" b="1">
                <a:latin typeface="Verdana" pitchFamily="34" charset="0"/>
              </a:rPr>
              <a:t>4.</a:t>
            </a:r>
            <a:r>
              <a:rPr lang="en-US" sz="2400" i="1">
                <a:latin typeface="Verdana" pitchFamily="34" charset="0"/>
              </a:rPr>
              <a:t> </a:t>
            </a:r>
            <a:r>
              <a:rPr lang="en-US" sz="2400">
                <a:latin typeface="Verdana" pitchFamily="34" charset="0"/>
              </a:rPr>
              <a:t>2</a:t>
            </a:r>
            <a:r>
              <a:rPr lang="en-US" sz="2400" i="1">
                <a:latin typeface="Verdana" pitchFamily="34" charset="0"/>
              </a:rPr>
              <a:t>y </a:t>
            </a:r>
            <a:r>
              <a:rPr lang="en-US" sz="2400">
                <a:latin typeface="Verdana" pitchFamily="34" charset="0"/>
              </a:rPr>
              <a:t>= 4</a:t>
            </a:r>
            <a:r>
              <a:rPr lang="en-US" sz="2400" i="1">
                <a:latin typeface="Verdana" pitchFamily="34" charset="0"/>
              </a:rPr>
              <a:t>x</a:t>
            </a:r>
            <a:r>
              <a:rPr lang="en-US" sz="2400">
                <a:latin typeface="Verdana" pitchFamily="34" charset="0"/>
              </a:rPr>
              <a:t> + 12,  4</a:t>
            </a:r>
            <a:r>
              <a:rPr lang="en-US" sz="2400" i="1">
                <a:latin typeface="Verdana" pitchFamily="34" charset="0"/>
              </a:rPr>
              <a:t>x</a:t>
            </a:r>
            <a:r>
              <a:rPr lang="en-US" sz="2400">
                <a:latin typeface="Verdana" pitchFamily="34" charset="0"/>
              </a:rPr>
              <a:t> – 2</a:t>
            </a:r>
            <a:r>
              <a:rPr lang="en-US" sz="2400" i="1">
                <a:latin typeface="Verdana" pitchFamily="34" charset="0"/>
              </a:rPr>
              <a:t>y</a:t>
            </a:r>
            <a:r>
              <a:rPr lang="en-US" sz="2400">
                <a:latin typeface="Verdana" pitchFamily="34" charset="0"/>
              </a:rPr>
              <a:t> = 8</a:t>
            </a:r>
          </a:p>
        </p:txBody>
      </p:sp>
      <p:sp>
        <p:nvSpPr>
          <p:cNvPr id="51229" name="Rectangle 29"/>
          <p:cNvSpPr>
            <a:spLocks noChangeArrowheads="1"/>
          </p:cNvSpPr>
          <p:nvPr/>
        </p:nvSpPr>
        <p:spPr bwMode="auto">
          <a:xfrm>
            <a:off x="914400" y="4800600"/>
            <a:ext cx="1303338" cy="457200"/>
          </a:xfrm>
          <a:prstGeom prst="rect">
            <a:avLst/>
          </a:prstGeom>
          <a:noFill/>
          <a:ln w="9525">
            <a:noFill/>
            <a:miter lim="800000"/>
            <a:headEnd/>
            <a:tailEnd/>
          </a:ln>
          <a:effectLst/>
        </p:spPr>
        <p:txBody>
          <a:bodyPr wrap="none">
            <a:spAutoFit/>
          </a:bodyPr>
          <a:lstStyle/>
          <a:p>
            <a:r>
              <a:rPr lang="en-US" sz="2400">
                <a:solidFill>
                  <a:srgbClr val="FF0000"/>
                </a:solidFill>
                <a:latin typeface="Verdana" pitchFamily="34" charset="0"/>
              </a:rPr>
              <a:t>parallel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11"/>
                                        </p:tgtEl>
                                        <p:attrNameLst>
                                          <p:attrName>style.visibility</p:attrName>
                                        </p:attrNameLst>
                                      </p:cBhvr>
                                      <p:to>
                                        <p:strVal val="visible"/>
                                      </p:to>
                                    </p:set>
                                    <p:animEffect transition="in" filter="dissolve">
                                      <p:cBhvr>
                                        <p:cTn id="7" dur="500"/>
                                        <p:tgtEl>
                                          <p:spTgt spid="512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29"/>
                                        </p:tgtEl>
                                        <p:attrNameLst>
                                          <p:attrName>style.visibility</p:attrName>
                                        </p:attrNameLst>
                                      </p:cBhvr>
                                      <p:to>
                                        <p:strVal val="visible"/>
                                      </p:to>
                                    </p:set>
                                    <p:animEffect transition="in" filter="dissolve">
                                      <p:cBhvr>
                                        <p:cTn id="12" dur="500"/>
                                        <p:tgtEl>
                                          <p:spTgt spid="51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1" grpId="0"/>
      <p:bldP spid="512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18" name="Rectangle 66"/>
          <p:cNvSpPr>
            <a:spLocks noChangeArrowheads="1"/>
          </p:cNvSpPr>
          <p:nvPr/>
        </p:nvSpPr>
        <p:spPr bwMode="auto">
          <a:xfrm>
            <a:off x="6553200" y="1066800"/>
            <a:ext cx="1676400" cy="381000"/>
          </a:xfrm>
          <a:prstGeom prst="rect">
            <a:avLst/>
          </a:prstGeom>
          <a:solidFill>
            <a:schemeClr val="bg1"/>
          </a:solidFill>
          <a:ln w="9525">
            <a:noFill/>
            <a:miter lim="800000"/>
            <a:headEnd/>
            <a:tailEnd/>
          </a:ln>
          <a:effectLst/>
        </p:spPr>
        <p:txBody>
          <a:bodyPr wrap="none" anchor="ctr"/>
          <a:lstStyle/>
          <a:p>
            <a:pPr algn="ctr"/>
            <a:endParaRPr lang="en-US" sz="1800">
              <a:solidFill>
                <a:schemeClr val="bg1"/>
              </a:solidFill>
              <a:latin typeface="Arial" charset="0"/>
            </a:endParaRPr>
          </a:p>
        </p:txBody>
      </p:sp>
      <p:pic>
        <p:nvPicPr>
          <p:cNvPr id="23620" name="Picture 68"/>
          <p:cNvPicPr>
            <a:picLocks noChangeAspect="1" noChangeArrowheads="1"/>
          </p:cNvPicPr>
          <p:nvPr/>
        </p:nvPicPr>
        <p:blipFill>
          <a:blip r:embed="rId2" cstate="print"/>
          <a:srcRect/>
          <a:stretch>
            <a:fillRect/>
          </a:stretch>
        </p:blipFill>
        <p:spPr bwMode="auto">
          <a:xfrm>
            <a:off x="0" y="1371600"/>
            <a:ext cx="8991600" cy="4556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3"/>
          <p:cNvSpPr txBox="1">
            <a:spLocks noChangeArrowheads="1"/>
          </p:cNvSpPr>
          <p:nvPr/>
        </p:nvSpPr>
        <p:spPr bwMode="auto">
          <a:xfrm>
            <a:off x="0" y="9144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1A: Finding the Slope of a Line</a:t>
            </a:r>
            <a:endParaRPr lang="en-US" altLang="en-US" sz="2600">
              <a:solidFill>
                <a:schemeClr val="accent2"/>
              </a:solidFill>
              <a:latin typeface="Arial MT Bl" charset="0"/>
            </a:endParaRPr>
          </a:p>
        </p:txBody>
      </p:sp>
      <p:sp>
        <p:nvSpPr>
          <p:cNvPr id="29703" name="Rectangle 7"/>
          <p:cNvSpPr>
            <a:spLocks noChangeArrowheads="1"/>
          </p:cNvSpPr>
          <p:nvPr/>
        </p:nvSpPr>
        <p:spPr bwMode="auto">
          <a:xfrm>
            <a:off x="304800" y="1676400"/>
            <a:ext cx="8458200" cy="822325"/>
          </a:xfrm>
          <a:prstGeom prst="rect">
            <a:avLst/>
          </a:prstGeom>
          <a:noFill/>
          <a:ln w="9525">
            <a:noFill/>
            <a:miter lim="800000"/>
            <a:headEnd/>
            <a:tailEnd/>
          </a:ln>
          <a:effectLst/>
        </p:spPr>
        <p:txBody>
          <a:bodyPr>
            <a:spAutoFit/>
          </a:bodyPr>
          <a:lstStyle/>
          <a:p>
            <a:r>
              <a:rPr lang="en-US" b="1"/>
              <a:t>Use the slope formula to determine the slope of each line.</a:t>
            </a:r>
          </a:p>
        </p:txBody>
      </p:sp>
      <p:sp>
        <p:nvSpPr>
          <p:cNvPr id="29709" name="Text Box 13"/>
          <p:cNvSpPr txBox="1">
            <a:spLocks noChangeArrowheads="1"/>
          </p:cNvSpPr>
          <p:nvPr/>
        </p:nvSpPr>
        <p:spPr bwMode="auto">
          <a:xfrm>
            <a:off x="381000" y="3343275"/>
            <a:ext cx="5257800" cy="1187450"/>
          </a:xfrm>
          <a:prstGeom prst="rect">
            <a:avLst/>
          </a:prstGeom>
          <a:noFill/>
          <a:ln w="9525">
            <a:noFill/>
            <a:miter lim="800000"/>
            <a:headEnd/>
            <a:tailEnd/>
          </a:ln>
          <a:effectLst/>
        </p:spPr>
        <p:txBody>
          <a:bodyPr>
            <a:spAutoFit/>
          </a:bodyPr>
          <a:lstStyle/>
          <a:p>
            <a:r>
              <a:rPr lang="en-US"/>
              <a:t>Substitute (</a:t>
            </a:r>
            <a:r>
              <a:rPr lang="en-US">
                <a:solidFill>
                  <a:srgbClr val="009900"/>
                </a:solidFill>
              </a:rPr>
              <a:t>–2</a:t>
            </a:r>
            <a:r>
              <a:rPr lang="en-US"/>
              <a:t>, </a:t>
            </a:r>
            <a:r>
              <a:rPr lang="en-US">
                <a:solidFill>
                  <a:srgbClr val="0000FF"/>
                </a:solidFill>
              </a:rPr>
              <a:t>7</a:t>
            </a:r>
            <a:r>
              <a:rPr lang="en-US"/>
              <a:t>) for (</a:t>
            </a:r>
            <a:r>
              <a:rPr lang="en-US" i="1">
                <a:solidFill>
                  <a:srgbClr val="009900"/>
                </a:solidFill>
              </a:rPr>
              <a:t>x</a:t>
            </a:r>
            <a:r>
              <a:rPr lang="en-US" baseline="-25000">
                <a:solidFill>
                  <a:srgbClr val="009900"/>
                </a:solidFill>
              </a:rPr>
              <a:t>1</a:t>
            </a:r>
            <a:r>
              <a:rPr lang="en-US"/>
              <a:t>, </a:t>
            </a:r>
            <a:r>
              <a:rPr lang="en-US" i="1">
                <a:solidFill>
                  <a:srgbClr val="0000FF"/>
                </a:solidFill>
              </a:rPr>
              <a:t>y</a:t>
            </a:r>
            <a:r>
              <a:rPr lang="en-US" baseline="-25000">
                <a:solidFill>
                  <a:srgbClr val="0000FF"/>
                </a:solidFill>
              </a:rPr>
              <a:t>1</a:t>
            </a:r>
            <a:r>
              <a:rPr lang="en-US"/>
              <a:t>) and (</a:t>
            </a:r>
            <a:r>
              <a:rPr lang="en-US">
                <a:solidFill>
                  <a:srgbClr val="009900"/>
                </a:solidFill>
              </a:rPr>
              <a:t>3</a:t>
            </a:r>
            <a:r>
              <a:rPr lang="en-US"/>
              <a:t>, </a:t>
            </a:r>
            <a:r>
              <a:rPr lang="en-US">
                <a:solidFill>
                  <a:srgbClr val="0000FF"/>
                </a:solidFill>
              </a:rPr>
              <a:t>7</a:t>
            </a:r>
            <a:r>
              <a:rPr lang="en-US"/>
              <a:t>) for (</a:t>
            </a:r>
            <a:r>
              <a:rPr lang="en-US" i="1">
                <a:solidFill>
                  <a:srgbClr val="009900"/>
                </a:solidFill>
              </a:rPr>
              <a:t>x</a:t>
            </a:r>
            <a:r>
              <a:rPr lang="en-US" baseline="-25000">
                <a:solidFill>
                  <a:srgbClr val="009900"/>
                </a:solidFill>
              </a:rPr>
              <a:t>2</a:t>
            </a:r>
            <a:r>
              <a:rPr lang="en-US"/>
              <a:t>, </a:t>
            </a:r>
            <a:r>
              <a:rPr lang="en-US" i="1">
                <a:solidFill>
                  <a:srgbClr val="0000FF"/>
                </a:solidFill>
              </a:rPr>
              <a:t>y</a:t>
            </a:r>
            <a:r>
              <a:rPr lang="en-US" baseline="-25000">
                <a:solidFill>
                  <a:srgbClr val="0000FF"/>
                </a:solidFill>
              </a:rPr>
              <a:t>2</a:t>
            </a:r>
            <a:r>
              <a:rPr lang="en-US"/>
              <a:t>) in the slope formula and then simplify.</a:t>
            </a:r>
          </a:p>
        </p:txBody>
      </p:sp>
      <p:grpSp>
        <p:nvGrpSpPr>
          <p:cNvPr id="29728" name="Group 32"/>
          <p:cNvGrpSpPr>
            <a:grpSpLocks/>
          </p:cNvGrpSpPr>
          <p:nvPr/>
        </p:nvGrpSpPr>
        <p:grpSpPr bwMode="auto">
          <a:xfrm>
            <a:off x="381000" y="2590800"/>
            <a:ext cx="1447800" cy="457200"/>
            <a:chOff x="240" y="1632"/>
            <a:chExt cx="912" cy="288"/>
          </a:xfrm>
        </p:grpSpPr>
        <p:sp>
          <p:nvSpPr>
            <p:cNvPr id="29726" name="Text Box 30"/>
            <p:cNvSpPr txBox="1">
              <a:spLocks noChangeArrowheads="1"/>
            </p:cNvSpPr>
            <p:nvPr/>
          </p:nvSpPr>
          <p:spPr bwMode="auto">
            <a:xfrm>
              <a:off x="240" y="1632"/>
              <a:ext cx="912" cy="288"/>
            </a:xfrm>
            <a:prstGeom prst="rect">
              <a:avLst/>
            </a:prstGeom>
            <a:noFill/>
            <a:ln w="9525">
              <a:noFill/>
              <a:miter lim="800000"/>
              <a:headEnd/>
              <a:tailEnd/>
            </a:ln>
            <a:effectLst/>
          </p:spPr>
          <p:txBody>
            <a:bodyPr>
              <a:spAutoFit/>
            </a:bodyPr>
            <a:lstStyle/>
            <a:p>
              <a:pPr>
                <a:spcBef>
                  <a:spcPct val="50000"/>
                </a:spcBef>
              </a:pPr>
              <a:r>
                <a:rPr lang="en-US" b="1" i="1"/>
                <a:t>AB</a:t>
              </a:r>
            </a:p>
          </p:txBody>
        </p:sp>
        <p:sp>
          <p:nvSpPr>
            <p:cNvPr id="29727" name="Line 31"/>
            <p:cNvSpPr>
              <a:spLocks noChangeShapeType="1"/>
            </p:cNvSpPr>
            <p:nvPr/>
          </p:nvSpPr>
          <p:spPr bwMode="auto">
            <a:xfrm>
              <a:off x="295" y="1680"/>
              <a:ext cx="336" cy="0"/>
            </a:xfrm>
            <a:prstGeom prst="line">
              <a:avLst/>
            </a:prstGeom>
            <a:noFill/>
            <a:ln w="19050">
              <a:solidFill>
                <a:schemeClr val="tx1"/>
              </a:solidFill>
              <a:round/>
              <a:headEnd type="triangle" w="med" len="med"/>
              <a:tailEnd type="triangle" w="med" len="med"/>
            </a:ln>
            <a:effectLst/>
          </p:spPr>
          <p:txBody>
            <a:bodyPr/>
            <a:lstStyle/>
            <a:p>
              <a:endParaRPr lang="en-US"/>
            </a:p>
          </p:txBody>
        </p:sp>
      </p:grpSp>
      <p:pic>
        <p:nvPicPr>
          <p:cNvPr id="29729" name="Picture 33" descr="1"/>
          <p:cNvPicPr>
            <a:picLocks noChangeAspect="1" noChangeArrowheads="1"/>
          </p:cNvPicPr>
          <p:nvPr/>
        </p:nvPicPr>
        <p:blipFill>
          <a:blip r:embed="rId2" cstate="print"/>
          <a:srcRect/>
          <a:stretch>
            <a:fillRect/>
          </a:stretch>
        </p:blipFill>
        <p:spPr bwMode="auto">
          <a:xfrm>
            <a:off x="457200" y="4791075"/>
            <a:ext cx="3933825" cy="847725"/>
          </a:xfrm>
          <a:prstGeom prst="rect">
            <a:avLst/>
          </a:prstGeom>
          <a:noFill/>
        </p:spPr>
      </p:pic>
      <p:pic>
        <p:nvPicPr>
          <p:cNvPr id="29730" name="Picture 34"/>
          <p:cNvPicPr>
            <a:picLocks noChangeAspect="1" noChangeArrowheads="1"/>
          </p:cNvPicPr>
          <p:nvPr/>
        </p:nvPicPr>
        <p:blipFill>
          <a:blip r:embed="rId3" cstate="print"/>
          <a:srcRect/>
          <a:stretch>
            <a:fillRect/>
          </a:stretch>
        </p:blipFill>
        <p:spPr bwMode="auto">
          <a:xfrm>
            <a:off x="5667375" y="2209800"/>
            <a:ext cx="3476625" cy="339090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9709"/>
                                        </p:tgtEl>
                                        <p:attrNameLst>
                                          <p:attrName>style.visibility</p:attrName>
                                        </p:attrNameLst>
                                      </p:cBhvr>
                                      <p:to>
                                        <p:strVal val="visible"/>
                                      </p:to>
                                    </p:set>
                                    <p:anim calcmode="lin" valueType="num">
                                      <p:cBhvr>
                                        <p:cTn id="7" dur="1000" fill="hold"/>
                                        <p:tgtEl>
                                          <p:spTgt spid="29709"/>
                                        </p:tgtEl>
                                        <p:attrNameLst>
                                          <p:attrName>ppt_w</p:attrName>
                                        </p:attrNameLst>
                                      </p:cBhvr>
                                      <p:tavLst>
                                        <p:tav tm="0">
                                          <p:val>
                                            <p:strVal val="#ppt_w*0.70"/>
                                          </p:val>
                                        </p:tav>
                                        <p:tav tm="100000">
                                          <p:val>
                                            <p:strVal val="#ppt_w"/>
                                          </p:val>
                                        </p:tav>
                                      </p:tavLst>
                                    </p:anim>
                                    <p:anim calcmode="lin" valueType="num">
                                      <p:cBhvr>
                                        <p:cTn id="8" dur="1000" fill="hold"/>
                                        <p:tgtEl>
                                          <p:spTgt spid="29709"/>
                                        </p:tgtEl>
                                        <p:attrNameLst>
                                          <p:attrName>ppt_h</p:attrName>
                                        </p:attrNameLst>
                                      </p:cBhvr>
                                      <p:tavLst>
                                        <p:tav tm="0">
                                          <p:val>
                                            <p:strVal val="#ppt_h"/>
                                          </p:val>
                                        </p:tav>
                                        <p:tav tm="100000">
                                          <p:val>
                                            <p:strVal val="#ppt_h"/>
                                          </p:val>
                                        </p:tav>
                                      </p:tavLst>
                                    </p:anim>
                                    <p:animEffect transition="in" filter="fade">
                                      <p:cBhvr>
                                        <p:cTn id="9" dur="1000"/>
                                        <p:tgtEl>
                                          <p:spTgt spid="29709"/>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29729"/>
                                        </p:tgtEl>
                                        <p:attrNameLst>
                                          <p:attrName>style.visibility</p:attrName>
                                        </p:attrNameLst>
                                      </p:cBhvr>
                                      <p:to>
                                        <p:strVal val="visible"/>
                                      </p:to>
                                    </p:set>
                                    <p:animEffect transition="in" filter="box(in)">
                                      <p:cBhvr>
                                        <p:cTn id="14" dur="500"/>
                                        <p:tgtEl>
                                          <p:spTgt spid="29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18" name="Text Box 30"/>
          <p:cNvSpPr txBox="1">
            <a:spLocks noChangeArrowheads="1"/>
          </p:cNvSpPr>
          <p:nvPr/>
        </p:nvSpPr>
        <p:spPr bwMode="auto">
          <a:xfrm>
            <a:off x="0" y="9144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1B: Finding the Slope of a Line</a:t>
            </a:r>
            <a:endParaRPr lang="en-US" altLang="en-US" sz="2600">
              <a:solidFill>
                <a:schemeClr val="accent2"/>
              </a:solidFill>
              <a:latin typeface="Arial MT Bl" charset="0"/>
            </a:endParaRPr>
          </a:p>
        </p:txBody>
      </p:sp>
      <p:sp>
        <p:nvSpPr>
          <p:cNvPr id="37919" name="Rectangle 31"/>
          <p:cNvSpPr>
            <a:spLocks noChangeArrowheads="1"/>
          </p:cNvSpPr>
          <p:nvPr/>
        </p:nvSpPr>
        <p:spPr bwMode="auto">
          <a:xfrm>
            <a:off x="304800" y="1676400"/>
            <a:ext cx="8458200" cy="822325"/>
          </a:xfrm>
          <a:prstGeom prst="rect">
            <a:avLst/>
          </a:prstGeom>
          <a:noFill/>
          <a:ln w="9525">
            <a:noFill/>
            <a:miter lim="800000"/>
            <a:headEnd/>
            <a:tailEnd/>
          </a:ln>
          <a:effectLst/>
        </p:spPr>
        <p:txBody>
          <a:bodyPr>
            <a:spAutoFit/>
          </a:bodyPr>
          <a:lstStyle/>
          <a:p>
            <a:r>
              <a:rPr lang="en-US" b="1"/>
              <a:t>Use the slope formula to determine the slope of each line.</a:t>
            </a:r>
          </a:p>
        </p:txBody>
      </p:sp>
      <p:grpSp>
        <p:nvGrpSpPr>
          <p:cNvPr id="37920" name="Group 32"/>
          <p:cNvGrpSpPr>
            <a:grpSpLocks/>
          </p:cNvGrpSpPr>
          <p:nvPr/>
        </p:nvGrpSpPr>
        <p:grpSpPr bwMode="auto">
          <a:xfrm>
            <a:off x="381000" y="2590800"/>
            <a:ext cx="1447800" cy="457200"/>
            <a:chOff x="240" y="1632"/>
            <a:chExt cx="912" cy="288"/>
          </a:xfrm>
        </p:grpSpPr>
        <p:sp>
          <p:nvSpPr>
            <p:cNvPr id="37921" name="Text Box 33"/>
            <p:cNvSpPr txBox="1">
              <a:spLocks noChangeArrowheads="1"/>
            </p:cNvSpPr>
            <p:nvPr/>
          </p:nvSpPr>
          <p:spPr bwMode="auto">
            <a:xfrm>
              <a:off x="240" y="1632"/>
              <a:ext cx="912" cy="288"/>
            </a:xfrm>
            <a:prstGeom prst="rect">
              <a:avLst/>
            </a:prstGeom>
            <a:noFill/>
            <a:ln w="9525">
              <a:noFill/>
              <a:miter lim="800000"/>
              <a:headEnd/>
              <a:tailEnd/>
            </a:ln>
            <a:effectLst/>
          </p:spPr>
          <p:txBody>
            <a:bodyPr>
              <a:spAutoFit/>
            </a:bodyPr>
            <a:lstStyle/>
            <a:p>
              <a:pPr>
                <a:spcBef>
                  <a:spcPct val="50000"/>
                </a:spcBef>
              </a:pPr>
              <a:r>
                <a:rPr lang="en-US" b="1" i="1"/>
                <a:t>AC</a:t>
              </a:r>
            </a:p>
          </p:txBody>
        </p:sp>
        <p:sp>
          <p:nvSpPr>
            <p:cNvPr id="37922" name="Line 34"/>
            <p:cNvSpPr>
              <a:spLocks noChangeShapeType="1"/>
            </p:cNvSpPr>
            <p:nvPr/>
          </p:nvSpPr>
          <p:spPr bwMode="auto">
            <a:xfrm>
              <a:off x="295" y="1680"/>
              <a:ext cx="336" cy="0"/>
            </a:xfrm>
            <a:prstGeom prst="line">
              <a:avLst/>
            </a:prstGeom>
            <a:noFill/>
            <a:ln w="19050">
              <a:solidFill>
                <a:schemeClr val="tx1"/>
              </a:solidFill>
              <a:round/>
              <a:headEnd type="triangle" w="med" len="med"/>
              <a:tailEnd type="triangle" w="med" len="med"/>
            </a:ln>
            <a:effectLst/>
          </p:spPr>
          <p:txBody>
            <a:bodyPr/>
            <a:lstStyle/>
            <a:p>
              <a:endParaRPr lang="en-US"/>
            </a:p>
          </p:txBody>
        </p:sp>
      </p:grpSp>
      <p:pic>
        <p:nvPicPr>
          <p:cNvPr id="37923" name="Picture 35"/>
          <p:cNvPicPr>
            <a:picLocks noChangeAspect="1" noChangeArrowheads="1"/>
          </p:cNvPicPr>
          <p:nvPr/>
        </p:nvPicPr>
        <p:blipFill>
          <a:blip r:embed="rId2" cstate="print"/>
          <a:srcRect/>
          <a:stretch>
            <a:fillRect/>
          </a:stretch>
        </p:blipFill>
        <p:spPr bwMode="auto">
          <a:xfrm>
            <a:off x="5667375" y="2209800"/>
            <a:ext cx="3476625" cy="3390900"/>
          </a:xfrm>
          <a:prstGeom prst="rect">
            <a:avLst/>
          </a:prstGeom>
          <a:noFill/>
          <a:ln w="9525">
            <a:noFill/>
            <a:miter lim="800000"/>
            <a:headEnd/>
            <a:tailEnd/>
          </a:ln>
          <a:effectLst/>
        </p:spPr>
      </p:pic>
      <p:sp>
        <p:nvSpPr>
          <p:cNvPr id="37924" name="Text Box 36"/>
          <p:cNvSpPr txBox="1">
            <a:spLocks noChangeArrowheads="1"/>
          </p:cNvSpPr>
          <p:nvPr/>
        </p:nvSpPr>
        <p:spPr bwMode="auto">
          <a:xfrm>
            <a:off x="381000" y="3343275"/>
            <a:ext cx="5257800" cy="1187450"/>
          </a:xfrm>
          <a:prstGeom prst="rect">
            <a:avLst/>
          </a:prstGeom>
          <a:noFill/>
          <a:ln w="9525">
            <a:noFill/>
            <a:miter lim="800000"/>
            <a:headEnd/>
            <a:tailEnd/>
          </a:ln>
          <a:effectLst/>
        </p:spPr>
        <p:txBody>
          <a:bodyPr>
            <a:spAutoFit/>
          </a:bodyPr>
          <a:lstStyle/>
          <a:p>
            <a:r>
              <a:rPr lang="en-US"/>
              <a:t>Substitute (</a:t>
            </a:r>
            <a:r>
              <a:rPr lang="en-US">
                <a:solidFill>
                  <a:srgbClr val="009900"/>
                </a:solidFill>
              </a:rPr>
              <a:t>–2</a:t>
            </a:r>
            <a:r>
              <a:rPr lang="en-US"/>
              <a:t>, </a:t>
            </a:r>
            <a:r>
              <a:rPr lang="en-US">
                <a:solidFill>
                  <a:srgbClr val="0000FF"/>
                </a:solidFill>
              </a:rPr>
              <a:t>7</a:t>
            </a:r>
            <a:r>
              <a:rPr lang="en-US"/>
              <a:t>) for (</a:t>
            </a:r>
            <a:r>
              <a:rPr lang="en-US" i="1">
                <a:solidFill>
                  <a:srgbClr val="009900"/>
                </a:solidFill>
              </a:rPr>
              <a:t>x</a:t>
            </a:r>
            <a:r>
              <a:rPr lang="en-US" baseline="-25000">
                <a:solidFill>
                  <a:srgbClr val="009900"/>
                </a:solidFill>
              </a:rPr>
              <a:t>1</a:t>
            </a:r>
            <a:r>
              <a:rPr lang="en-US"/>
              <a:t>, </a:t>
            </a:r>
            <a:r>
              <a:rPr lang="en-US" i="1">
                <a:solidFill>
                  <a:srgbClr val="0000FF"/>
                </a:solidFill>
              </a:rPr>
              <a:t>y</a:t>
            </a:r>
            <a:r>
              <a:rPr lang="en-US" baseline="-25000">
                <a:solidFill>
                  <a:srgbClr val="0000FF"/>
                </a:solidFill>
              </a:rPr>
              <a:t>1</a:t>
            </a:r>
            <a:r>
              <a:rPr lang="en-US"/>
              <a:t>) and (</a:t>
            </a:r>
            <a:r>
              <a:rPr lang="en-US">
                <a:solidFill>
                  <a:srgbClr val="009900"/>
                </a:solidFill>
              </a:rPr>
              <a:t>4</a:t>
            </a:r>
            <a:r>
              <a:rPr lang="en-US"/>
              <a:t>, </a:t>
            </a:r>
            <a:r>
              <a:rPr lang="en-US">
                <a:solidFill>
                  <a:srgbClr val="0000FF"/>
                </a:solidFill>
              </a:rPr>
              <a:t>2</a:t>
            </a:r>
            <a:r>
              <a:rPr lang="en-US"/>
              <a:t>) for (</a:t>
            </a:r>
            <a:r>
              <a:rPr lang="en-US" i="1">
                <a:solidFill>
                  <a:srgbClr val="009900"/>
                </a:solidFill>
              </a:rPr>
              <a:t>x</a:t>
            </a:r>
            <a:r>
              <a:rPr lang="en-US" baseline="-25000">
                <a:solidFill>
                  <a:srgbClr val="009900"/>
                </a:solidFill>
              </a:rPr>
              <a:t>2</a:t>
            </a:r>
            <a:r>
              <a:rPr lang="en-US"/>
              <a:t>, </a:t>
            </a:r>
            <a:r>
              <a:rPr lang="en-US" i="1">
                <a:solidFill>
                  <a:srgbClr val="0000FF"/>
                </a:solidFill>
              </a:rPr>
              <a:t>y</a:t>
            </a:r>
            <a:r>
              <a:rPr lang="en-US" baseline="-25000">
                <a:solidFill>
                  <a:srgbClr val="0000FF"/>
                </a:solidFill>
              </a:rPr>
              <a:t>2</a:t>
            </a:r>
            <a:r>
              <a:rPr lang="en-US"/>
              <a:t>) in the slope formula and then simplify.</a:t>
            </a:r>
          </a:p>
        </p:txBody>
      </p:sp>
      <p:pic>
        <p:nvPicPr>
          <p:cNvPr id="37925" name="Picture 37" descr="1"/>
          <p:cNvPicPr>
            <a:picLocks noChangeAspect="1" noChangeArrowheads="1"/>
          </p:cNvPicPr>
          <p:nvPr/>
        </p:nvPicPr>
        <p:blipFill>
          <a:blip r:embed="rId3" cstate="print"/>
          <a:srcRect/>
          <a:stretch>
            <a:fillRect/>
          </a:stretch>
        </p:blipFill>
        <p:spPr bwMode="auto">
          <a:xfrm>
            <a:off x="457200" y="4876800"/>
            <a:ext cx="4391025" cy="8477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7924"/>
                                        </p:tgtEl>
                                        <p:attrNameLst>
                                          <p:attrName>style.visibility</p:attrName>
                                        </p:attrNameLst>
                                      </p:cBhvr>
                                      <p:to>
                                        <p:strVal val="visible"/>
                                      </p:to>
                                    </p:set>
                                    <p:anim calcmode="lin" valueType="num">
                                      <p:cBhvr>
                                        <p:cTn id="7" dur="1000" fill="hold"/>
                                        <p:tgtEl>
                                          <p:spTgt spid="37924"/>
                                        </p:tgtEl>
                                        <p:attrNameLst>
                                          <p:attrName>ppt_w</p:attrName>
                                        </p:attrNameLst>
                                      </p:cBhvr>
                                      <p:tavLst>
                                        <p:tav tm="0">
                                          <p:val>
                                            <p:strVal val="#ppt_w*0.70"/>
                                          </p:val>
                                        </p:tav>
                                        <p:tav tm="100000">
                                          <p:val>
                                            <p:strVal val="#ppt_w"/>
                                          </p:val>
                                        </p:tav>
                                      </p:tavLst>
                                    </p:anim>
                                    <p:anim calcmode="lin" valueType="num">
                                      <p:cBhvr>
                                        <p:cTn id="8" dur="1000" fill="hold"/>
                                        <p:tgtEl>
                                          <p:spTgt spid="37924"/>
                                        </p:tgtEl>
                                        <p:attrNameLst>
                                          <p:attrName>ppt_h</p:attrName>
                                        </p:attrNameLst>
                                      </p:cBhvr>
                                      <p:tavLst>
                                        <p:tav tm="0">
                                          <p:val>
                                            <p:strVal val="#ppt_h"/>
                                          </p:val>
                                        </p:tav>
                                        <p:tav tm="100000">
                                          <p:val>
                                            <p:strVal val="#ppt_h"/>
                                          </p:val>
                                        </p:tav>
                                      </p:tavLst>
                                    </p:anim>
                                    <p:animEffect transition="in" filter="fade">
                                      <p:cBhvr>
                                        <p:cTn id="9" dur="1000"/>
                                        <p:tgtEl>
                                          <p:spTgt spid="37924"/>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7925"/>
                                        </p:tgtEl>
                                        <p:attrNameLst>
                                          <p:attrName>style.visibility</p:attrName>
                                        </p:attrNameLst>
                                      </p:cBhvr>
                                      <p:to>
                                        <p:strVal val="visible"/>
                                      </p:to>
                                    </p:set>
                                    <p:animEffect transition="in" filter="box(in)">
                                      <p:cBhvr>
                                        <p:cTn id="14" dur="500"/>
                                        <p:tgtEl>
                                          <p:spTgt spid="37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34" name="Text Box 22"/>
          <p:cNvSpPr txBox="1">
            <a:spLocks noChangeArrowheads="1"/>
          </p:cNvSpPr>
          <p:nvPr/>
        </p:nvSpPr>
        <p:spPr bwMode="auto">
          <a:xfrm>
            <a:off x="381000" y="5715000"/>
            <a:ext cx="4038600" cy="457200"/>
          </a:xfrm>
          <a:prstGeom prst="rect">
            <a:avLst/>
          </a:prstGeom>
          <a:noFill/>
          <a:ln w="9525">
            <a:noFill/>
            <a:miter lim="800000"/>
            <a:headEnd/>
            <a:tailEnd/>
          </a:ln>
          <a:effectLst/>
        </p:spPr>
        <p:txBody>
          <a:bodyPr>
            <a:spAutoFit/>
          </a:bodyPr>
          <a:lstStyle/>
          <a:p>
            <a:r>
              <a:rPr lang="en-US"/>
              <a:t>The slope is undefined.</a:t>
            </a:r>
          </a:p>
        </p:txBody>
      </p:sp>
      <p:sp>
        <p:nvSpPr>
          <p:cNvPr id="38937" name="Text Box 25"/>
          <p:cNvSpPr txBox="1">
            <a:spLocks noChangeArrowheads="1"/>
          </p:cNvSpPr>
          <p:nvPr/>
        </p:nvSpPr>
        <p:spPr bwMode="auto">
          <a:xfrm>
            <a:off x="0" y="914400"/>
            <a:ext cx="9144000" cy="457200"/>
          </a:xfrm>
          <a:prstGeom prst="rect">
            <a:avLst/>
          </a:prstGeom>
          <a:noFill/>
          <a:ln w="9525">
            <a:noFill/>
            <a:miter lim="800000"/>
            <a:headEnd/>
            <a:tailEnd/>
          </a:ln>
          <a:effectLst/>
        </p:spPr>
        <p:txBody>
          <a:bodyPr anchor="ctr">
            <a:spAutoFit/>
          </a:bodyPr>
          <a:lstStyle/>
          <a:p>
            <a:pPr algn="ctr" eaLnBrk="0" hangingPunct="0">
              <a:spcBef>
                <a:spcPct val="50000"/>
              </a:spcBef>
            </a:pPr>
            <a:r>
              <a:rPr lang="en-US" altLang="en-US">
                <a:solidFill>
                  <a:srgbClr val="006699"/>
                </a:solidFill>
                <a:latin typeface="Arial Black" pitchFamily="34" charset="0"/>
              </a:rPr>
              <a:t>Example 1C: Finding the Slope of a Line</a:t>
            </a:r>
            <a:endParaRPr lang="en-US" altLang="en-US" sz="2600">
              <a:solidFill>
                <a:schemeClr val="accent2"/>
              </a:solidFill>
              <a:latin typeface="Arial MT Bl" charset="0"/>
            </a:endParaRPr>
          </a:p>
        </p:txBody>
      </p:sp>
      <p:sp>
        <p:nvSpPr>
          <p:cNvPr id="38938" name="Rectangle 26"/>
          <p:cNvSpPr>
            <a:spLocks noChangeArrowheads="1"/>
          </p:cNvSpPr>
          <p:nvPr/>
        </p:nvSpPr>
        <p:spPr bwMode="auto">
          <a:xfrm>
            <a:off x="304800" y="1676400"/>
            <a:ext cx="8458200" cy="822325"/>
          </a:xfrm>
          <a:prstGeom prst="rect">
            <a:avLst/>
          </a:prstGeom>
          <a:noFill/>
          <a:ln w="9525">
            <a:noFill/>
            <a:miter lim="800000"/>
            <a:headEnd/>
            <a:tailEnd/>
          </a:ln>
          <a:effectLst/>
        </p:spPr>
        <p:txBody>
          <a:bodyPr>
            <a:spAutoFit/>
          </a:bodyPr>
          <a:lstStyle/>
          <a:p>
            <a:r>
              <a:rPr lang="en-US" b="1"/>
              <a:t>Use the slope formula to determine the slope of each line.</a:t>
            </a:r>
          </a:p>
        </p:txBody>
      </p:sp>
      <p:grpSp>
        <p:nvGrpSpPr>
          <p:cNvPr id="38939" name="Group 27"/>
          <p:cNvGrpSpPr>
            <a:grpSpLocks/>
          </p:cNvGrpSpPr>
          <p:nvPr/>
        </p:nvGrpSpPr>
        <p:grpSpPr bwMode="auto">
          <a:xfrm>
            <a:off x="381000" y="2590800"/>
            <a:ext cx="1447800" cy="457200"/>
            <a:chOff x="240" y="1632"/>
            <a:chExt cx="912" cy="288"/>
          </a:xfrm>
        </p:grpSpPr>
        <p:sp>
          <p:nvSpPr>
            <p:cNvPr id="38940" name="Text Box 28"/>
            <p:cNvSpPr txBox="1">
              <a:spLocks noChangeArrowheads="1"/>
            </p:cNvSpPr>
            <p:nvPr/>
          </p:nvSpPr>
          <p:spPr bwMode="auto">
            <a:xfrm>
              <a:off x="240" y="1632"/>
              <a:ext cx="912" cy="288"/>
            </a:xfrm>
            <a:prstGeom prst="rect">
              <a:avLst/>
            </a:prstGeom>
            <a:noFill/>
            <a:ln w="9525">
              <a:noFill/>
              <a:miter lim="800000"/>
              <a:headEnd/>
              <a:tailEnd/>
            </a:ln>
            <a:effectLst/>
          </p:spPr>
          <p:txBody>
            <a:bodyPr>
              <a:spAutoFit/>
            </a:bodyPr>
            <a:lstStyle/>
            <a:p>
              <a:pPr>
                <a:spcBef>
                  <a:spcPct val="50000"/>
                </a:spcBef>
              </a:pPr>
              <a:r>
                <a:rPr lang="en-US" b="1" i="1"/>
                <a:t>AD</a:t>
              </a:r>
            </a:p>
          </p:txBody>
        </p:sp>
        <p:sp>
          <p:nvSpPr>
            <p:cNvPr id="38941" name="Line 29"/>
            <p:cNvSpPr>
              <a:spLocks noChangeShapeType="1"/>
            </p:cNvSpPr>
            <p:nvPr/>
          </p:nvSpPr>
          <p:spPr bwMode="auto">
            <a:xfrm>
              <a:off x="295" y="1680"/>
              <a:ext cx="336" cy="0"/>
            </a:xfrm>
            <a:prstGeom prst="line">
              <a:avLst/>
            </a:prstGeom>
            <a:noFill/>
            <a:ln w="19050">
              <a:solidFill>
                <a:schemeClr val="tx1"/>
              </a:solidFill>
              <a:round/>
              <a:headEnd type="triangle" w="med" len="med"/>
              <a:tailEnd type="triangle" w="med" len="med"/>
            </a:ln>
            <a:effectLst/>
          </p:spPr>
          <p:txBody>
            <a:bodyPr/>
            <a:lstStyle/>
            <a:p>
              <a:endParaRPr lang="en-US"/>
            </a:p>
          </p:txBody>
        </p:sp>
      </p:grpSp>
      <p:pic>
        <p:nvPicPr>
          <p:cNvPr id="38942" name="Picture 30"/>
          <p:cNvPicPr>
            <a:picLocks noChangeAspect="1" noChangeArrowheads="1"/>
          </p:cNvPicPr>
          <p:nvPr/>
        </p:nvPicPr>
        <p:blipFill>
          <a:blip r:embed="rId2" cstate="print"/>
          <a:srcRect/>
          <a:stretch>
            <a:fillRect/>
          </a:stretch>
        </p:blipFill>
        <p:spPr bwMode="auto">
          <a:xfrm>
            <a:off x="5667375" y="2209800"/>
            <a:ext cx="3476625" cy="3390900"/>
          </a:xfrm>
          <a:prstGeom prst="rect">
            <a:avLst/>
          </a:prstGeom>
          <a:noFill/>
          <a:ln w="9525">
            <a:noFill/>
            <a:miter lim="800000"/>
            <a:headEnd/>
            <a:tailEnd/>
          </a:ln>
          <a:effectLst/>
        </p:spPr>
      </p:pic>
      <p:sp>
        <p:nvSpPr>
          <p:cNvPr id="38943" name="Text Box 31"/>
          <p:cNvSpPr txBox="1">
            <a:spLocks noChangeArrowheads="1"/>
          </p:cNvSpPr>
          <p:nvPr/>
        </p:nvSpPr>
        <p:spPr bwMode="auto">
          <a:xfrm>
            <a:off x="381000" y="3343275"/>
            <a:ext cx="5257800" cy="1187450"/>
          </a:xfrm>
          <a:prstGeom prst="rect">
            <a:avLst/>
          </a:prstGeom>
          <a:noFill/>
          <a:ln w="9525">
            <a:noFill/>
            <a:miter lim="800000"/>
            <a:headEnd/>
            <a:tailEnd/>
          </a:ln>
          <a:effectLst/>
        </p:spPr>
        <p:txBody>
          <a:bodyPr>
            <a:spAutoFit/>
          </a:bodyPr>
          <a:lstStyle/>
          <a:p>
            <a:r>
              <a:rPr lang="en-US"/>
              <a:t>Substitute (</a:t>
            </a:r>
            <a:r>
              <a:rPr lang="en-US">
                <a:solidFill>
                  <a:srgbClr val="009900"/>
                </a:solidFill>
              </a:rPr>
              <a:t>–2</a:t>
            </a:r>
            <a:r>
              <a:rPr lang="en-US"/>
              <a:t>, </a:t>
            </a:r>
            <a:r>
              <a:rPr lang="en-US">
                <a:solidFill>
                  <a:srgbClr val="0000FF"/>
                </a:solidFill>
              </a:rPr>
              <a:t>7</a:t>
            </a:r>
            <a:r>
              <a:rPr lang="en-US"/>
              <a:t>) for (</a:t>
            </a:r>
            <a:r>
              <a:rPr lang="en-US" i="1">
                <a:solidFill>
                  <a:srgbClr val="009900"/>
                </a:solidFill>
              </a:rPr>
              <a:t>x</a:t>
            </a:r>
            <a:r>
              <a:rPr lang="en-US" baseline="-25000">
                <a:solidFill>
                  <a:srgbClr val="009900"/>
                </a:solidFill>
              </a:rPr>
              <a:t>1</a:t>
            </a:r>
            <a:r>
              <a:rPr lang="en-US"/>
              <a:t>, </a:t>
            </a:r>
            <a:r>
              <a:rPr lang="en-US" i="1">
                <a:solidFill>
                  <a:srgbClr val="0000FF"/>
                </a:solidFill>
              </a:rPr>
              <a:t>y</a:t>
            </a:r>
            <a:r>
              <a:rPr lang="en-US" baseline="-25000">
                <a:solidFill>
                  <a:srgbClr val="0000FF"/>
                </a:solidFill>
              </a:rPr>
              <a:t>1</a:t>
            </a:r>
            <a:r>
              <a:rPr lang="en-US"/>
              <a:t>) and (</a:t>
            </a:r>
            <a:r>
              <a:rPr lang="en-US">
                <a:solidFill>
                  <a:srgbClr val="009900"/>
                </a:solidFill>
              </a:rPr>
              <a:t>–2</a:t>
            </a:r>
            <a:r>
              <a:rPr lang="en-US"/>
              <a:t>, </a:t>
            </a:r>
            <a:r>
              <a:rPr lang="en-US">
                <a:solidFill>
                  <a:srgbClr val="0000FF"/>
                </a:solidFill>
              </a:rPr>
              <a:t>1</a:t>
            </a:r>
            <a:r>
              <a:rPr lang="en-US"/>
              <a:t>) for (</a:t>
            </a:r>
            <a:r>
              <a:rPr lang="en-US" i="1">
                <a:solidFill>
                  <a:srgbClr val="009900"/>
                </a:solidFill>
              </a:rPr>
              <a:t>x</a:t>
            </a:r>
            <a:r>
              <a:rPr lang="en-US" baseline="-25000">
                <a:solidFill>
                  <a:srgbClr val="009900"/>
                </a:solidFill>
              </a:rPr>
              <a:t>2</a:t>
            </a:r>
            <a:r>
              <a:rPr lang="en-US"/>
              <a:t>, </a:t>
            </a:r>
            <a:r>
              <a:rPr lang="en-US" i="1">
                <a:solidFill>
                  <a:srgbClr val="0000FF"/>
                </a:solidFill>
              </a:rPr>
              <a:t>y</a:t>
            </a:r>
            <a:r>
              <a:rPr lang="en-US" baseline="-25000">
                <a:solidFill>
                  <a:srgbClr val="0000FF"/>
                </a:solidFill>
              </a:rPr>
              <a:t>2</a:t>
            </a:r>
            <a:r>
              <a:rPr lang="en-US"/>
              <a:t>) in the slope formula and then simplify.</a:t>
            </a:r>
          </a:p>
        </p:txBody>
      </p:sp>
      <p:grpSp>
        <p:nvGrpSpPr>
          <p:cNvPr id="38946" name="Group 34"/>
          <p:cNvGrpSpPr>
            <a:grpSpLocks/>
          </p:cNvGrpSpPr>
          <p:nvPr/>
        </p:nvGrpSpPr>
        <p:grpSpPr bwMode="auto">
          <a:xfrm>
            <a:off x="381000" y="4648200"/>
            <a:ext cx="4191000" cy="847725"/>
            <a:chOff x="240" y="2928"/>
            <a:chExt cx="2640" cy="534"/>
          </a:xfrm>
        </p:grpSpPr>
        <p:pic>
          <p:nvPicPr>
            <p:cNvPr id="38944" name="Picture 32" descr="1"/>
            <p:cNvPicPr>
              <a:picLocks noChangeAspect="1" noChangeArrowheads="1"/>
            </p:cNvPicPr>
            <p:nvPr/>
          </p:nvPicPr>
          <p:blipFill>
            <a:blip r:embed="rId3" cstate="print"/>
            <a:srcRect/>
            <a:stretch>
              <a:fillRect/>
            </a:stretch>
          </p:blipFill>
          <p:spPr bwMode="auto">
            <a:xfrm>
              <a:off x="240" y="2928"/>
              <a:ext cx="2592" cy="534"/>
            </a:xfrm>
            <a:prstGeom prst="rect">
              <a:avLst/>
            </a:prstGeom>
            <a:noFill/>
          </p:spPr>
        </p:pic>
        <p:sp>
          <p:nvSpPr>
            <p:cNvPr id="38945" name="Rectangle 33"/>
            <p:cNvSpPr>
              <a:spLocks noChangeArrowheads="1"/>
            </p:cNvSpPr>
            <p:nvPr/>
          </p:nvSpPr>
          <p:spPr bwMode="auto">
            <a:xfrm>
              <a:off x="2544" y="2976"/>
              <a:ext cx="336" cy="384"/>
            </a:xfrm>
            <a:prstGeom prst="rect">
              <a:avLst/>
            </a:prstGeom>
            <a:solidFill>
              <a:schemeClr val="bg1"/>
            </a:solidFill>
            <a:ln w="9525">
              <a:solidFill>
                <a:schemeClr val="bg1"/>
              </a:solidFill>
              <a:miter lim="800000"/>
              <a:headEnd/>
              <a:tailEnd/>
            </a:ln>
            <a:effec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8943"/>
                                        </p:tgtEl>
                                        <p:attrNameLst>
                                          <p:attrName>style.visibility</p:attrName>
                                        </p:attrNameLst>
                                      </p:cBhvr>
                                      <p:to>
                                        <p:strVal val="visible"/>
                                      </p:to>
                                    </p:set>
                                    <p:anim calcmode="lin" valueType="num">
                                      <p:cBhvr>
                                        <p:cTn id="7" dur="1000" fill="hold"/>
                                        <p:tgtEl>
                                          <p:spTgt spid="38943"/>
                                        </p:tgtEl>
                                        <p:attrNameLst>
                                          <p:attrName>ppt_w</p:attrName>
                                        </p:attrNameLst>
                                      </p:cBhvr>
                                      <p:tavLst>
                                        <p:tav tm="0">
                                          <p:val>
                                            <p:strVal val="#ppt_w*0.70"/>
                                          </p:val>
                                        </p:tav>
                                        <p:tav tm="100000">
                                          <p:val>
                                            <p:strVal val="#ppt_w"/>
                                          </p:val>
                                        </p:tav>
                                      </p:tavLst>
                                    </p:anim>
                                    <p:anim calcmode="lin" valueType="num">
                                      <p:cBhvr>
                                        <p:cTn id="8" dur="1000" fill="hold"/>
                                        <p:tgtEl>
                                          <p:spTgt spid="38943"/>
                                        </p:tgtEl>
                                        <p:attrNameLst>
                                          <p:attrName>ppt_h</p:attrName>
                                        </p:attrNameLst>
                                      </p:cBhvr>
                                      <p:tavLst>
                                        <p:tav tm="0">
                                          <p:val>
                                            <p:strVal val="#ppt_h"/>
                                          </p:val>
                                        </p:tav>
                                        <p:tav tm="100000">
                                          <p:val>
                                            <p:strVal val="#ppt_h"/>
                                          </p:val>
                                        </p:tav>
                                      </p:tavLst>
                                    </p:anim>
                                    <p:animEffect transition="in" filter="fade">
                                      <p:cBhvr>
                                        <p:cTn id="9" dur="1000"/>
                                        <p:tgtEl>
                                          <p:spTgt spid="38943"/>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8946"/>
                                        </p:tgtEl>
                                        <p:attrNameLst>
                                          <p:attrName>style.visibility</p:attrName>
                                        </p:attrNameLst>
                                      </p:cBhvr>
                                      <p:to>
                                        <p:strVal val="visible"/>
                                      </p:to>
                                    </p:set>
                                    <p:animEffect transition="in" filter="box(in)">
                                      <p:cBhvr>
                                        <p:cTn id="14" dur="500"/>
                                        <p:tgtEl>
                                          <p:spTgt spid="3894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8934"/>
                                        </p:tgtEl>
                                        <p:attrNameLst>
                                          <p:attrName>style.visibility</p:attrName>
                                        </p:attrNameLst>
                                      </p:cBhvr>
                                      <p:to>
                                        <p:strVal val="visible"/>
                                      </p:to>
                                    </p:set>
                                    <p:anim calcmode="lin" valueType="num">
                                      <p:cBhvr>
                                        <p:cTn id="19" dur="1000" fill="hold"/>
                                        <p:tgtEl>
                                          <p:spTgt spid="38934"/>
                                        </p:tgtEl>
                                        <p:attrNameLst>
                                          <p:attrName>ppt_w</p:attrName>
                                        </p:attrNameLst>
                                      </p:cBhvr>
                                      <p:tavLst>
                                        <p:tav tm="0">
                                          <p:val>
                                            <p:strVal val="#ppt_w*0.70"/>
                                          </p:val>
                                        </p:tav>
                                        <p:tav tm="100000">
                                          <p:val>
                                            <p:strVal val="#ppt_w"/>
                                          </p:val>
                                        </p:tav>
                                      </p:tavLst>
                                    </p:anim>
                                    <p:anim calcmode="lin" valueType="num">
                                      <p:cBhvr>
                                        <p:cTn id="20" dur="1000" fill="hold"/>
                                        <p:tgtEl>
                                          <p:spTgt spid="38934"/>
                                        </p:tgtEl>
                                        <p:attrNameLst>
                                          <p:attrName>ppt_h</p:attrName>
                                        </p:attrNameLst>
                                      </p:cBhvr>
                                      <p:tavLst>
                                        <p:tav tm="0">
                                          <p:val>
                                            <p:strVal val="#ppt_h"/>
                                          </p:val>
                                        </p:tav>
                                        <p:tav tm="100000">
                                          <p:val>
                                            <p:strVal val="#ppt_h"/>
                                          </p:val>
                                        </p:tav>
                                      </p:tavLst>
                                    </p:anim>
                                    <p:animEffect transition="in" filter="fade">
                                      <p:cBhvr>
                                        <p:cTn id="21" dur="1000"/>
                                        <p:tgtEl>
                                          <p:spTgt spid="38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4" grpId="0"/>
      <p:bldP spid="38943"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2365</Words>
  <Application>Microsoft Office PowerPoint</Application>
  <PresentationFormat>On-screen Show (4:3)</PresentationFormat>
  <Paragraphs>241</Paragraphs>
  <Slides>50</Slides>
  <Notes>3</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What does it mean when lines have equal slopes?  Draw an example.</vt:lpstr>
      <vt:lpstr>How can you tell if lines are perpendicular?  Draw an example.  Using their slopes?</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Company>Holt, Rinehart and Winston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mstauffer</cp:lastModifiedBy>
  <cp:revision>41</cp:revision>
  <dcterms:created xsi:type="dcterms:W3CDTF">2002-10-14T18:20:28Z</dcterms:created>
  <dcterms:modified xsi:type="dcterms:W3CDTF">2010-11-15T20:54:17Z</dcterms:modified>
</cp:coreProperties>
</file>