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  <p:sldMasterId id="2147483676" r:id="rId3"/>
  </p:sldMasterIdLst>
  <p:notesMasterIdLst>
    <p:notesMasterId r:id="rId28"/>
  </p:notesMasterIdLst>
  <p:handoutMasterIdLst>
    <p:handoutMasterId r:id="rId29"/>
  </p:handoutMasterIdLst>
  <p:sldIdLst>
    <p:sldId id="291" r:id="rId4"/>
    <p:sldId id="294" r:id="rId5"/>
    <p:sldId id="295" r:id="rId6"/>
    <p:sldId id="287" r:id="rId7"/>
    <p:sldId id="288" r:id="rId8"/>
    <p:sldId id="298" r:id="rId9"/>
    <p:sldId id="345" r:id="rId10"/>
    <p:sldId id="346" r:id="rId11"/>
    <p:sldId id="303" r:id="rId12"/>
    <p:sldId id="299" r:id="rId13"/>
    <p:sldId id="349" r:id="rId14"/>
    <p:sldId id="352" r:id="rId15"/>
    <p:sldId id="286" r:id="rId16"/>
    <p:sldId id="353" r:id="rId17"/>
    <p:sldId id="309" r:id="rId18"/>
    <p:sldId id="293" r:id="rId19"/>
    <p:sldId id="347" r:id="rId20"/>
    <p:sldId id="321" r:id="rId21"/>
    <p:sldId id="354" r:id="rId22"/>
    <p:sldId id="355" r:id="rId23"/>
    <p:sldId id="356" r:id="rId24"/>
    <p:sldId id="300" r:id="rId25"/>
    <p:sldId id="302" r:id="rId26"/>
    <p:sldId id="357" r:id="rId27"/>
  </p:sldIdLst>
  <p:sldSz cx="9144000" cy="6858000" type="letter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1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6600"/>
    <a:srgbClr val="F9E28F"/>
    <a:srgbClr val="F9E497"/>
    <a:srgbClr val="FCF094"/>
    <a:srgbClr val="FCED80"/>
    <a:srgbClr val="FDE27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73" autoAdjust="0"/>
  </p:normalViewPr>
  <p:slideViewPr>
    <p:cSldViewPr snapToObjects="1">
      <p:cViewPr varScale="1">
        <p:scale>
          <a:sx n="67" d="100"/>
          <a:sy n="67" d="100"/>
        </p:scale>
        <p:origin x="1260" y="32"/>
      </p:cViewPr>
      <p:guideLst>
        <p:guide orient="horz" pos="3120"/>
        <p:guide pos="1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48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0F103E8E-FC40-4552-8ABF-567A0432D9E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6865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CE3E11E8-128F-49C6-BE9D-C6431E26600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1558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7DD71-0BE5-4A60-B92A-6717DE98BCEE}" type="slidenum">
              <a:rPr lang="en-CA"/>
              <a:pPr/>
              <a:t>1</a:t>
            </a:fld>
            <a:endParaRPr lang="en-CA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30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CCB9F-0ABF-4849-B2C0-64E55988833C}" type="slidenum">
              <a:rPr lang="en-CA"/>
              <a:pPr/>
              <a:t>15</a:t>
            </a:fld>
            <a:endParaRPr lang="en-CA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99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573B43-741E-4D0F-9443-FB37E9B0A9B1}" type="slidenum">
              <a:rPr lang="en-CA"/>
              <a:pPr/>
              <a:t>18</a:t>
            </a:fld>
            <a:endParaRPr lang="en-CA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46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262CE-91BB-4E00-A8CA-C1DDD025E5CF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82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BFE340-4049-4002-AA02-0AC3E8768CA3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70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A74E8-3A7D-4EFB-9372-01C43FC2C037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02C73-92D3-4348-96CB-2500A5320729}" type="slidenum">
              <a:rPr lang="en-CA"/>
              <a:pPr/>
              <a:t>2</a:t>
            </a:fld>
            <a:endParaRPr lang="en-CA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64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17C8D-8829-4C0B-9B6B-D1645D46DBE5}" type="slidenum">
              <a:rPr lang="en-CA"/>
              <a:pPr/>
              <a:t>3</a:t>
            </a:fld>
            <a:endParaRPr lang="en-CA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61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5011FDE-FA82-40D8-007E-C5E6442015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8A6457-0A82-40B5-90C3-9976F7D490C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0D0613AC-389F-5AAE-7E24-252E2AC38D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5127448C-EF35-991B-4F64-D8754A04F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Examples come from page 2 &amp; 3.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834C3EF-1640-3B5E-A751-B22E646DA8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DD91D-1CDC-4365-8C6F-FE029113CC2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4BCF3328-427F-6E76-81A3-F576EDE298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1CDFF369-442C-6AD1-A459-3A31E4538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Examples come from page 2 &amp; 3.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43BD116-5702-1915-CEBC-FA4FA6E795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6AF503-B194-41C5-B2DD-2142E5DE15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E35AC1A0-CD13-25AE-6078-DE61946A7B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D31D4FEB-910A-D141-65D2-91FCFCFA1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Discuss the fact that variability exist in almost everything – provide several examples.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E13B4-C535-4B91-AF24-5120520ABCF0}" type="slidenum">
              <a:rPr lang="en-CA"/>
              <a:pPr/>
              <a:t>9</a:t>
            </a:fld>
            <a:endParaRPr lang="en-CA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13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2382FF5-543F-7937-F238-E35D757871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AF023F-F99C-419B-88FC-457A2783C7F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2AA8481F-8ABC-F4C1-6DE2-A369BC2785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7A1B8A31-147A-5137-E0F7-48199D206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Give several examples of different variables</a:t>
            </a:r>
          </a:p>
        </p:txBody>
      </p:sp>
    </p:spTree>
    <p:extLst>
      <p:ext uri="{BB962C8B-B14F-4D97-AF65-F5344CB8AC3E}">
        <p14:creationId xmlns:p14="http://schemas.microsoft.com/office/powerpoint/2010/main" val="737116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3206FF7-DD1A-5053-6CA9-4D79A49179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67BB8-1D21-468E-A48D-D9BE92254EB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C0BC1988-45A5-1A32-8D36-1BD255267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35E7BFE5-1BE9-39E9-4935-5CB110521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5" name="Rectangle 39"/>
          <p:cNvSpPr>
            <a:spLocks noChangeArrowheads="1"/>
          </p:cNvSpPr>
          <p:nvPr/>
        </p:nvSpPr>
        <p:spPr bwMode="gray">
          <a:xfrm rot="5400000">
            <a:off x="2133600" y="-2133600"/>
            <a:ext cx="4876800" cy="914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kumimoji="1" lang="en-US" sz="3200">
              <a:latin typeface="Tahoma" pitchFamily="34" charset="0"/>
            </a:endParaRPr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/>
              <a:t>Copyright © 2009 Pearson Education, Inc. </a:t>
            </a:r>
          </a:p>
        </p:txBody>
      </p:sp>
      <p:sp>
        <p:nvSpPr>
          <p:cNvPr id="4126" name="Rectangle 30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52400"/>
            <a:ext cx="5486400" cy="22860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wrap="none" anchor="ctr"/>
          <a:lstStyle>
            <a:lvl1pPr>
              <a:defRPr sz="6600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pic>
        <p:nvPicPr>
          <p:cNvPr id="4131" name="Picture 35" descr="awtri_4c UPDATE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9950"/>
            <a:ext cx="6842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2590800"/>
            <a:ext cx="5410200" cy="19050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7C2161E4-7C43-4239-9A39-73A629E5CDA5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787552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F047A5D8-0715-4564-AC25-E4EB83477946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617710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03213"/>
            <a:ext cx="8305800" cy="5868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50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7BA6E02B-9760-442D-8CEA-22E50FA009CF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907912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8316E-065B-ABD7-1DED-207317F06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3C60D-20F8-DB6A-05C0-EFA98D3C5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519D7-49E6-FB0F-693F-8458131E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9B5E3-257D-A7C0-91D4-226E29BE1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465FF-3353-8BB1-6F84-95CEBD7C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4F788-727F-4270-9126-C3AF41905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173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35D6-5828-0031-3BD1-F9283AAF3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9A7FE-E034-F07C-B8B7-2A10851FE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B2B27-D616-3816-FEBD-6CF70A83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A91C9-C3CC-DE8C-7DC5-602ACE99B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C5E78-639C-403E-CD7D-097A6B6B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76BF3-9052-494B-8070-5DC57AE41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338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43C1-A076-86C7-CAF4-25D26273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C0D45-94A2-F11D-DAF8-8BA526EF0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36EE-0EED-6A6E-F73F-AA0FF9D5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F9927-BC23-C686-C64A-8D55F779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0D379-4373-5276-4D4F-9AB152C08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91F59-9F0A-44E7-92C7-8AA929A945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055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EFE9F-8611-D71B-A7F2-37A25CCF5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6E24A-54E5-F2DE-87D8-EBB6CF36A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47884-1037-B6F7-356B-8DB4C8C78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256C7-3EF6-44B0-6B16-758C84C3C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E5183-5690-2D00-CF02-298587C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8BD0C-4DF8-50EE-0FEA-F2408DCC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76372-468E-4770-A9E6-923184B58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556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F9FE-7786-8F8B-A511-3B5CA9444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8D628-5A2C-D37C-EB2D-EDBA14230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2045A-4F70-B61B-1A44-A173299B9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D16FA5-8098-FC1B-E508-43A5C3247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D2D01-6E78-C8A9-11AB-3F7A5101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0DCC3-EF8D-FB06-102E-39806AED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D1BED0-78C5-870A-2051-5DAEAF68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762C86-B5D7-1DBE-1569-4F21AE020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0E257-C4D1-4A0D-9955-958779BCF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194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1F64-DDF0-1375-9D8B-03A56DF5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4E08F-D717-0365-26E3-577876374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BC15A-3170-2BAF-AB29-A0E3B38A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2CCE6-BF52-9731-F7CE-1D04A121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9AAEE-02FE-4843-98B3-DA01E09AB2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70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F80B12-48EE-4AC3-1F43-40804933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3AAC91-6270-AC8B-2A87-DFB2C08A0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902A6-B169-6CBA-3392-BF4D7517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0711B-B373-4A56-B800-EE87FF5EE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85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84CA5C99-55D5-4343-B128-0A24B1D3DCA4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903130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379F6-57A6-44AE-21FC-A7D93F7C0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5381-D2E7-B979-C523-96E146FBD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DC55B-A44C-550C-5D1D-01F58E9F1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D125A-92C9-9FEF-A07B-9A41742C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62A84-B7E7-2F52-1E1C-F10986E8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A17C7-11BD-21A0-EF9C-42FF7246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A6723-3E59-41BA-907A-53C827365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072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51B85-08E4-09CC-4A55-0DA9DE02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778AFF-4CCD-DB92-25D7-743334147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FA23E-B769-4CE5-76F9-5F1921FCE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6CFA3-D354-3A69-12A0-2D5BA8A7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5BC7B-B706-7F69-1BAC-AFB432257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92AC8-3164-9E84-63B5-EED99825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87C1A-B078-4E95-9103-179863338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506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462B-91EB-2217-A822-93C5DD4F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88A16-2FCE-C519-487F-C2AB4D553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72905-5074-3143-590C-57129960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BE4EA-7896-2EDD-8A2C-6CEE9416A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A271F-D47F-E7C6-2408-22E5B309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D7CAD-CF22-4427-80B4-2818594BB0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472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8970AA-9F89-6018-C5C1-3272C7853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5ACB-468A-8555-BFA6-7095A4A2B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A9E9-2619-E847-8F41-C86EB27C3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DF629-CFFF-2D63-4959-41A071665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938FC-5790-9332-BBFB-68BE2895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C8FE9-CFF5-4C20-906B-7BA653B686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733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934E-3954-5DF9-454A-41B6B734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5F828-45F0-4328-BB8B-2D5BF5B1F9D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F654E-BCB0-BEE9-1396-6B99B7310D0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5E43E6-A136-3012-2281-0FCCFB55C51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640092-84C2-68D6-A919-47383DD8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4D94DDA-CBB9-7138-005C-8C464B76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5CD5A3-F2BB-50F7-9995-74E36814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A86E61-F78B-4B1B-B619-E97960B13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988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F7333-BD75-C2DB-21FD-FC33D7C0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5C90C-E7DA-D450-D2EB-10965BC00EF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F8D8F-9694-58B2-B420-7C61D60E6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FB850-1D8C-22F9-A025-402E6F5721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0658B-97C4-5837-1644-2275FDCA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85C68-9BBE-A5EA-F930-B882366F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A9F34B-E33E-442A-981A-28EB943908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989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8316E-065B-ABD7-1DED-207317F06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3C60D-20F8-DB6A-05C0-EFA98D3C5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519D7-49E6-FB0F-693F-8458131E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9B5E3-257D-A7C0-91D4-226E29BE1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465FF-3353-8BB1-6F84-95CEBD7C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4F788-727F-4270-9126-C3AF41905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224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35D6-5828-0031-3BD1-F9283AAF3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9A7FE-E034-F07C-B8B7-2A10851FE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B2B27-D616-3816-FEBD-6CF70A83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A91C9-C3CC-DE8C-7DC5-602ACE99B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C5E78-639C-403E-CD7D-097A6B6B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76BF3-9052-494B-8070-5DC57AE41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895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43C1-A076-86C7-CAF4-25D26273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C0D45-94A2-F11D-DAF8-8BA526EF0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36EE-0EED-6A6E-F73F-AA0FF9D5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F9927-BC23-C686-C64A-8D55F779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0D379-4373-5276-4D4F-9AB152C08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91F59-9F0A-44E7-92C7-8AA929A945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415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EFE9F-8611-D71B-A7F2-37A25CCF5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6E24A-54E5-F2DE-87D8-EBB6CF36A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47884-1037-B6F7-356B-8DB4C8C78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256C7-3EF6-44B0-6B16-758C84C3C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E5183-5690-2D00-CF02-298587C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8BD0C-4DF8-50EE-0FEA-F2408DCC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76372-468E-4770-A9E6-923184B58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48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F30A1753-1C01-44A8-BF0F-7E3EC39361AD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615681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F9FE-7786-8F8B-A511-3B5CA9444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8D628-5A2C-D37C-EB2D-EDBA14230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2045A-4F70-B61B-1A44-A173299B9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D16FA5-8098-FC1B-E508-43A5C3247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D2D01-6E78-C8A9-11AB-3F7A5101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0DCC3-EF8D-FB06-102E-39806AED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D1BED0-78C5-870A-2051-5DAEAF68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762C86-B5D7-1DBE-1569-4F21AE020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0E257-C4D1-4A0D-9955-958779BCF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752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1F64-DDF0-1375-9D8B-03A56DF5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4E08F-D717-0365-26E3-577876374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BC15A-3170-2BAF-AB29-A0E3B38A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2CCE6-BF52-9731-F7CE-1D04A121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9AAEE-02FE-4843-98B3-DA01E09AB2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219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F80B12-48EE-4AC3-1F43-40804933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3AAC91-6270-AC8B-2A87-DFB2C08A0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902A6-B169-6CBA-3392-BF4D7517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0711B-B373-4A56-B800-EE87FF5EE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457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379F6-57A6-44AE-21FC-A7D93F7C0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5381-D2E7-B979-C523-96E146FBD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DC55B-A44C-550C-5D1D-01F58E9F1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D125A-92C9-9FEF-A07B-9A41742C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62A84-B7E7-2F52-1E1C-F10986E8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A17C7-11BD-21A0-EF9C-42FF7246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A6723-3E59-41BA-907A-53C827365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395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51B85-08E4-09CC-4A55-0DA9DE02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778AFF-4CCD-DB92-25D7-743334147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FA23E-B769-4CE5-76F9-5F1921FCE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6CFA3-D354-3A69-12A0-2D5BA8A7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5BC7B-B706-7F69-1BAC-AFB432257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92AC8-3164-9E84-63B5-EED99825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87C1A-B078-4E95-9103-179863338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127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462B-91EB-2217-A822-93C5DD4F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88A16-2FCE-C519-487F-C2AB4D553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72905-5074-3143-590C-57129960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BE4EA-7896-2EDD-8A2C-6CEE9416A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A271F-D47F-E7C6-2408-22E5B309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D7CAD-CF22-4427-80B4-2818594BB0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563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8970AA-9F89-6018-C5C1-3272C7853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5ACB-468A-8555-BFA6-7095A4A2B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A9E9-2619-E847-8F41-C86EB27C3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DF629-CFFF-2D63-4959-41A071665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938FC-5790-9332-BBFB-68BE2895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C8FE9-CFF5-4C20-906B-7BA653B686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3632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934E-3954-5DF9-454A-41B6B734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5F828-45F0-4328-BB8B-2D5BF5B1F9D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F654E-BCB0-BEE9-1396-6B99B7310D0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5E43E6-A136-3012-2281-0FCCFB55C51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640092-84C2-68D6-A919-47383DD8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4D94DDA-CBB9-7138-005C-8C464B76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5CD5A3-F2BB-50F7-9995-74E36814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A86E61-F78B-4B1B-B619-E97960B13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3702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F7333-BD75-C2DB-21FD-FC33D7C0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5C90C-E7DA-D450-D2EB-10965BC00EF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F8D8F-9694-58B2-B420-7C61D60E6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FB850-1D8C-22F9-A025-402E6F5721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0658B-97C4-5837-1644-2275FDCA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85C68-9BBE-A5EA-F930-B882366F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A9F34B-E33E-442A-981A-28EB943908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47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70071E99-B723-48C2-8AA1-034F33BEC446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10390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1E22DA92-D721-4CB7-A900-41A702A7FD77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287150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CCCF5D42-BBE6-442D-AE0C-C735534D1961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150212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39C5ABA4-56A4-44D2-AF3D-0FDE7A5DB51F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933422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5C545F8E-8C9D-44BC-8FCA-D5AC2155C76D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893842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2BAA4128-44A3-4CA4-85C0-5FB475025D73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720795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C3300"/>
                </a:solidFill>
              </a:defRPr>
            </a:lvl1pPr>
          </a:lstStyle>
          <a:p>
            <a:r>
              <a:rPr lang="en-US"/>
              <a:t>Slide 1- </a:t>
            </a:r>
            <a:fld id="{7C2F938E-ACA0-4878-8A61-B27EA009CA28}" type="slidenum">
              <a:rPr lang="en-US"/>
              <a:pPr/>
              <a:t>‹#›</a:t>
            </a:fld>
            <a:endParaRPr lang="en-CA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sz="900"/>
              <a:t>Copyright © 2009Pearson Education, Inc.</a:t>
            </a: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9CC63C3-692C-ACC3-579A-57D872E9E3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65D458-A5DE-D3C2-333F-3E3461660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A887FA6-ED69-D108-1102-1100713757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0431CF7-8770-0EA1-41D7-7FCA30120D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B4D18C-9AC1-D604-81AE-936081715A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EE340976-00CF-47A6-A3A7-A94B564C0A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13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9CC63C3-692C-ACC3-579A-57D872E9E3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65D458-A5DE-D3C2-333F-3E3461660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A887FA6-ED69-D108-1102-1100713757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0431CF7-8770-0EA1-41D7-7FCA30120D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B4D18C-9AC1-D604-81AE-936081715A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EE340976-00CF-47A6-A3A7-A94B564C0A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90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wm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5" name="Rectangle 3" descr="Pink tissue paper"/>
          <p:cNvSpPr>
            <a:spLocks noGrp="1" noChangeArrowheads="1"/>
          </p:cNvSpPr>
          <p:nvPr>
            <p:ph type="subTitle" idx="1"/>
          </p:nvPr>
        </p:nvSpPr>
        <p:spPr>
          <a:xfrm>
            <a:off x="537754" y="2093465"/>
            <a:ext cx="5410200" cy="1905000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 110</a:t>
            </a:r>
          </a:p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Stats Starts Here </a:t>
            </a:r>
          </a:p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</a:t>
            </a:r>
          </a:p>
        </p:txBody>
      </p:sp>
      <p:pic>
        <p:nvPicPr>
          <p:cNvPr id="489483" name="Picture 11" descr="C:\Documents and Settings\acalise\Local Settings\Temporary Internet Files\Content.IE5\AMPJ8KV4\MP90038270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" y="47852"/>
            <a:ext cx="2743200" cy="19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4" name="Picture 12" descr="C:\Documents and Settings\acalise\Local Settings\Temporary Internet Files\Content.IE5\H1JK1DHY\MP90039009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38523"/>
            <a:ext cx="2971800" cy="21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5" name="Picture 13" descr="C:\Documents and Settings\acalise\Local Settings\Temporary Internet Files\Content.IE5\9G7R3XJ4\MC90019983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34580"/>
            <a:ext cx="182765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6" name="Picture 14" descr="C:\Documents and Settings\acalise\Local Settings\Temporary Internet Files\Content.IE5\PNSYT0OR\MC900441705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08" y="3346051"/>
            <a:ext cx="1759784" cy="175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umb3rs - Intr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14800" y="47852"/>
            <a:ext cx="4953000" cy="2724150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09B1E5B1-B5B7-11C3-9D80-CAEE6B2D5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167778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4000" b="1" dirty="0">
                <a:solidFill>
                  <a:srgbClr val="00CC00"/>
                </a:solidFill>
                <a:latin typeface="Comic Sans MS" panose="030F0702030302020204" pitchFamily="66" charset="0"/>
              </a:rPr>
              <a:t>The Role of Statistics and the Data Analysis Process</a:t>
            </a:r>
            <a:endParaRPr lang="en-US" altLang="en-US" sz="4000" dirty="0">
              <a:solidFill>
                <a:srgbClr val="00CC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2BE5181E-38A2-4818-1888-2BA37AADA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The Data Analysis Process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E8021A67-1E96-6DF2-90D9-6812BD5683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Understand the nature of the problem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altLang="en-US" sz="20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Decide what to measure and how to measure it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Collect data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altLang="en-US" sz="20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Summarize data and perform preliminary analysis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Perform formal analysis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altLang="en-US" sz="240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Interpret results</a:t>
            </a:r>
          </a:p>
        </p:txBody>
      </p:sp>
      <p:sp>
        <p:nvSpPr>
          <p:cNvPr id="80900" name="AutoShape 4">
            <a:extLst>
              <a:ext uri="{FF2B5EF4-FFF2-40B4-BE49-F238E27FC236}">
                <a16:creationId xmlns:a16="http://schemas.microsoft.com/office/drawing/2014/main" id="{B5E78DB7-FFFD-7CA5-2E6B-93BE9EE5F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133600"/>
            <a:ext cx="7696200" cy="1219200"/>
          </a:xfrm>
          <a:prstGeom prst="wedgeRoundRectCallout">
            <a:avLst>
              <a:gd name="adj1" fmla="val 13759"/>
              <a:gd name="adj2" fmla="val -76171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is important to have a clear direction before gathering data.</a:t>
            </a:r>
          </a:p>
        </p:txBody>
      </p:sp>
      <p:sp>
        <p:nvSpPr>
          <p:cNvPr id="80901" name="AutoShape 5">
            <a:extLst>
              <a:ext uri="{FF2B5EF4-FFF2-40B4-BE49-F238E27FC236}">
                <a16:creationId xmlns:a16="http://schemas.microsoft.com/office/drawing/2014/main" id="{CBDF9C34-6BB4-A553-ED1C-8378483A8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276600"/>
            <a:ext cx="7924800" cy="1981200"/>
          </a:xfrm>
          <a:prstGeom prst="wedgeRoundRectCallout">
            <a:avLst>
              <a:gd name="adj1" fmla="val 8653"/>
              <a:gd name="adj2" fmla="val -6458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is important to carefully define the variables to be studied and to develop appropriate methods for determining their values.</a:t>
            </a:r>
          </a:p>
        </p:txBody>
      </p:sp>
      <p:sp>
        <p:nvSpPr>
          <p:cNvPr id="80902" name="AutoShape 6">
            <a:extLst>
              <a:ext uri="{FF2B5EF4-FFF2-40B4-BE49-F238E27FC236}">
                <a16:creationId xmlns:a16="http://schemas.microsoft.com/office/drawing/2014/main" id="{AA0765C7-33E2-FF96-E97A-EF2D01B76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730625"/>
            <a:ext cx="7696200" cy="2517775"/>
          </a:xfrm>
          <a:prstGeom prst="wedgeRoundRectCallout">
            <a:avLst>
              <a:gd name="adj1" fmla="val -22093"/>
              <a:gd name="adj2" fmla="val -60278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is important to understand how data is collected because the type of analysis that is appropriate </a:t>
            </a: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depends</a:t>
            </a: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on how the data was collected!</a:t>
            </a:r>
          </a:p>
        </p:txBody>
      </p:sp>
      <p:sp>
        <p:nvSpPr>
          <p:cNvPr id="80903" name="AutoShape 7">
            <a:extLst>
              <a:ext uri="{FF2B5EF4-FFF2-40B4-BE49-F238E27FC236}">
                <a16:creationId xmlns:a16="http://schemas.microsoft.com/office/drawing/2014/main" id="{9B7446B8-39C0-7A22-3779-3B86F8BD2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178425"/>
            <a:ext cx="7924800" cy="1679575"/>
          </a:xfrm>
          <a:prstGeom prst="wedgeRoundRectCallout">
            <a:avLst>
              <a:gd name="adj1" fmla="val 9616"/>
              <a:gd name="adj2" fmla="val -8535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 initial analysis provides insight into important characteristics of the data.</a:t>
            </a:r>
          </a:p>
        </p:txBody>
      </p:sp>
      <p:sp>
        <p:nvSpPr>
          <p:cNvPr id="80904" name="AutoShape 8">
            <a:extLst>
              <a:ext uri="{FF2B5EF4-FFF2-40B4-BE49-F238E27FC236}">
                <a16:creationId xmlns:a16="http://schemas.microsoft.com/office/drawing/2014/main" id="{9DF1415E-1326-4EA0-A6D7-06D246DFF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514600"/>
            <a:ext cx="7696200" cy="1676400"/>
          </a:xfrm>
          <a:prstGeom prst="wedgeRoundRectCallout">
            <a:avLst>
              <a:gd name="adj1" fmla="val -29042"/>
              <a:gd name="adj2" fmla="val 102745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is important to select and apply the appropriate inferential statistical methods</a:t>
            </a:r>
          </a:p>
        </p:txBody>
      </p:sp>
      <p:sp>
        <p:nvSpPr>
          <p:cNvPr id="80905" name="AutoShape 9">
            <a:extLst>
              <a:ext uri="{FF2B5EF4-FFF2-40B4-BE49-F238E27FC236}">
                <a16:creationId xmlns:a16="http://schemas.microsoft.com/office/drawing/2014/main" id="{933E4FED-1563-D140-9F84-C4A426F1C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657600"/>
            <a:ext cx="7924800" cy="1679575"/>
          </a:xfrm>
          <a:prstGeom prst="wedgeRoundRectCallout">
            <a:avLst>
              <a:gd name="adj1" fmla="val -10176"/>
              <a:gd name="adj2" fmla="val 8610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 step often leads to the formulation of new research questions.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uiExpand="1" build="p"/>
      <p:bldP spid="80900" grpId="0" animBg="1"/>
      <p:bldP spid="80901" grpId="0" animBg="1"/>
      <p:bldP spid="80902" grpId="0" animBg="1"/>
      <p:bldP spid="80903" grpId="0" animBg="1"/>
      <p:bldP spid="80904" grpId="0" animBg="1"/>
      <p:bldP spid="8090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C6A74BA-E537-E839-7FED-E8505156DC5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Descriptive statistics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25A3DBA-1239-7C52-39B1-0A8D6A9B4C7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the methods of organizing &amp; summarizing data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249560D1-BE08-BA82-1908-1C41D74BE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953000"/>
            <a:ext cx="320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Create a graph</a:t>
            </a:r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9CE8A96B-93A9-507B-2505-E7FA5C1D8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952750"/>
            <a:ext cx="861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If the sample of high school GPAs contained 1,000 numbers, how could the data be organized or summarized?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52D85D0C-EE4C-47F3-4109-7A312138E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334000"/>
            <a:ext cx="472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State the range of GPAs</a:t>
            </a:r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E3D98708-0D02-9074-F275-A751C6F9A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715000"/>
            <a:ext cx="472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Calculate the average GPA</a:t>
            </a:r>
          </a:p>
        </p:txBody>
      </p:sp>
    </p:spTree>
    <p:extLst>
      <p:ext uri="{BB962C8B-B14F-4D97-AF65-F5344CB8AC3E}">
        <p14:creationId xmlns:p14="http://schemas.microsoft.com/office/powerpoint/2010/main" val="260182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build="p" autoUpdateAnimBg="0" advAuto="1000"/>
      <p:bldP spid="56325" grpId="0" build="p" autoUpdateAnimBg="0" advAuto="1000"/>
      <p:bldP spid="56326" grpId="0" build="p" autoUpdateAnimBg="0" advAuto="1000"/>
      <p:bldP spid="56327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458C2D45-1791-89D9-1A24-E35AD4988F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Variable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DF010F4-4C01-60F7-C495-1AE34C90614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any characteristic whose value may change from one individual to another</a:t>
            </a:r>
          </a:p>
          <a:p>
            <a:pPr>
              <a:lnSpc>
                <a:spcPct val="90000"/>
              </a:lnSpc>
            </a:pPr>
            <a:endParaRPr lang="en-US" altLang="en-US" sz="35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500">
                <a:solidFill>
                  <a:srgbClr val="0000FF"/>
                </a:solidFill>
                <a:latin typeface="Comic Sans MS" panose="030F0702030302020204" pitchFamily="66" charset="0"/>
              </a:rPr>
              <a:t>Suppose we wanted to know the average GPA of high school graduates in the nation this year. Define the variable of interest.</a:t>
            </a:r>
          </a:p>
          <a:p>
            <a:pPr>
              <a:lnSpc>
                <a:spcPct val="90000"/>
              </a:lnSpc>
            </a:pPr>
            <a:endParaRPr lang="en-US" altLang="en-US" sz="3500">
              <a:solidFill>
                <a:srgbClr val="00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F1E14687-2AA3-8440-F5EC-FAA9129FD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724525"/>
            <a:ext cx="6858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50" indent="79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51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350" marR="0" lvl="0" indent="7938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variable of interest is the GPA of high school graduates</a:t>
            </a:r>
          </a:p>
        </p:txBody>
      </p:sp>
      <p:sp>
        <p:nvSpPr>
          <p:cNvPr id="60420" name="AutoShape 4">
            <a:extLst>
              <a:ext uri="{FF2B5EF4-FFF2-40B4-BE49-F238E27FC236}">
                <a16:creationId xmlns:a16="http://schemas.microsoft.com/office/drawing/2014/main" id="{EF0B2027-BF6B-D14C-C271-02D71036E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962400"/>
            <a:ext cx="7772400" cy="2667000"/>
          </a:xfrm>
          <a:prstGeom prst="wedgeRoundRectCallout">
            <a:avLst>
              <a:gd name="adj1" fmla="val 19199"/>
              <a:gd name="adj2" fmla="val -9934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 this a variable . . 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number of wrecks per week at the intersection outside school?  </a:t>
            </a:r>
          </a:p>
        </p:txBody>
      </p:sp>
      <p:sp>
        <p:nvSpPr>
          <p:cNvPr id="60422" name="Text Box 6">
            <a:extLst>
              <a:ext uri="{FF2B5EF4-FFF2-40B4-BE49-F238E27FC236}">
                <a16:creationId xmlns:a16="http://schemas.microsoft.com/office/drawing/2014/main" id="{72594CD1-F562-A6FD-2DE2-755A0C1FA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791200"/>
            <a:ext cx="152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28568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E46B19D-9F04-1697-060B-8B7340FB85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Data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74B9B113-5E95-A63B-A8A3-8C600767A88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The values for a variable from individual observations</a:t>
            </a:r>
          </a:p>
        </p:txBody>
      </p:sp>
      <p:sp>
        <p:nvSpPr>
          <p:cNvPr id="61444" name="AutoShape 4">
            <a:extLst>
              <a:ext uri="{FF2B5EF4-FFF2-40B4-BE49-F238E27FC236}">
                <a16:creationId xmlns:a16="http://schemas.microsoft.com/office/drawing/2014/main" id="{EEBE07AA-0225-ECAE-838A-779A0A9FC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81400"/>
            <a:ext cx="7772400" cy="2819400"/>
          </a:xfrm>
          <a:prstGeom prst="wedgeRoundRectCallout">
            <a:avLst>
              <a:gd name="adj1" fmla="val 3718"/>
              <a:gd name="adj2" fmla="val -7989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For this variable . .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number of wrecks per week at the intersection outside . . . What could observations be?</a:t>
            </a: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BA40B61A-E20B-24D0-DD3A-AF27A3BB8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638800"/>
            <a:ext cx="2514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0, 1, 2,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  <p:bldP spid="614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AEFDBF1-58F0-157D-22FA-99E17814AC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848600" cy="1066800"/>
          </a:xfrm>
        </p:spPr>
        <p:txBody>
          <a:bodyPr anchor="ctr"/>
          <a:lstStyle/>
          <a:p>
            <a:r>
              <a:rPr lang="en-US" altLang="en-US" sz="5000" b="1">
                <a:solidFill>
                  <a:srgbClr val="0000FF"/>
                </a:solidFill>
                <a:latin typeface="Comic Sans MS" panose="030F0702030302020204" pitchFamily="66" charset="0"/>
              </a:rPr>
              <a:t>Two types of variables</a:t>
            </a:r>
            <a:endParaRPr lang="en-US" altLang="en-US" sz="50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0659" name="Line 3">
            <a:extLst>
              <a:ext uri="{FF2B5EF4-FFF2-40B4-BE49-F238E27FC236}">
                <a16:creationId xmlns:a16="http://schemas.microsoft.com/office/drawing/2014/main" id="{2228D423-5B2E-AEFB-391F-E195B9EA83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1752600"/>
            <a:ext cx="9144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0660" name="Line 4">
            <a:extLst>
              <a:ext uri="{FF2B5EF4-FFF2-40B4-BE49-F238E27FC236}">
                <a16:creationId xmlns:a16="http://schemas.microsoft.com/office/drawing/2014/main" id="{A3D86486-A420-ED0B-5D6E-1F78A1DBF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752600"/>
            <a:ext cx="9144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0661" name="Text Box 5">
            <a:extLst>
              <a:ext uri="{FF2B5EF4-FFF2-40B4-BE49-F238E27FC236}">
                <a16:creationId xmlns:a16="http://schemas.microsoft.com/office/drawing/2014/main" id="{71008204-B42F-21FF-1E3F-30147F2F3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781300"/>
            <a:ext cx="31242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categorical</a:t>
            </a:r>
          </a:p>
        </p:txBody>
      </p:sp>
      <p:sp>
        <p:nvSpPr>
          <p:cNvPr id="70662" name="Text Box 6">
            <a:extLst>
              <a:ext uri="{FF2B5EF4-FFF2-40B4-BE49-F238E27FC236}">
                <a16:creationId xmlns:a16="http://schemas.microsoft.com/office/drawing/2014/main" id="{73378CA6-EB60-28AE-D06C-0BF347BBA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781300"/>
            <a:ext cx="31242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numerical</a:t>
            </a:r>
          </a:p>
        </p:txBody>
      </p:sp>
      <p:sp>
        <p:nvSpPr>
          <p:cNvPr id="70663" name="Line 7">
            <a:extLst>
              <a:ext uri="{FF2B5EF4-FFF2-40B4-BE49-F238E27FC236}">
                <a16:creationId xmlns:a16="http://schemas.microsoft.com/office/drawing/2014/main" id="{0CFDDBD3-B0C4-1E19-18DA-90CF5A706C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3505200"/>
            <a:ext cx="9144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0664" name="Line 8">
            <a:extLst>
              <a:ext uri="{FF2B5EF4-FFF2-40B4-BE49-F238E27FC236}">
                <a16:creationId xmlns:a16="http://schemas.microsoft.com/office/drawing/2014/main" id="{57B158EA-3871-DF10-F2F2-16EDC17D26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3505200"/>
            <a:ext cx="9144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0665" name="Text Box 9">
            <a:extLst>
              <a:ext uri="{FF2B5EF4-FFF2-40B4-BE49-F238E27FC236}">
                <a16:creationId xmlns:a16="http://schemas.microsoft.com/office/drawing/2014/main" id="{D4E82072-5BE5-65F9-8C8E-EA32DD117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8775" y="4565650"/>
            <a:ext cx="1905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discrete</a:t>
            </a:r>
          </a:p>
        </p:txBody>
      </p:sp>
      <p:sp>
        <p:nvSpPr>
          <p:cNvPr id="70666" name="Text Box 10">
            <a:extLst>
              <a:ext uri="{FF2B5EF4-FFF2-40B4-BE49-F238E27FC236}">
                <a16:creationId xmlns:a16="http://schemas.microsoft.com/office/drawing/2014/main" id="{E19D4E3C-B6CB-7982-27A5-EE39B9F1B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565650"/>
            <a:ext cx="2057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continuous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2" grpId="0"/>
      <p:bldP spid="70665" grpId="0"/>
      <p:bldP spid="706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3B3073F4-67D6-41CB-9D2C-1438CCC5A743}" type="slidenum">
              <a:rPr lang="en-US"/>
              <a:pPr/>
              <a:t>15</a:t>
            </a:fld>
            <a:endParaRPr lang="en-CA"/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and Why (cont.)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143000"/>
            <a:ext cx="8294687" cy="4572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u="sng" dirty="0">
                <a:solidFill>
                  <a:srgbClr val="0000FF"/>
                </a:solidFill>
              </a:rPr>
              <a:t>categorical (or qualitative)</a:t>
            </a:r>
            <a:r>
              <a:rPr lang="en-US" dirty="0"/>
              <a:t> variable names categories and answers questions about how cases fall into those categories.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Categorical examples: sex, race, ethnicity</a:t>
            </a:r>
          </a:p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u="sng" dirty="0">
                <a:solidFill>
                  <a:srgbClr val="0000FF"/>
                </a:solidFill>
              </a:rPr>
              <a:t>numerical (or quantitative)</a:t>
            </a:r>
            <a:r>
              <a:rPr lang="en-US" dirty="0"/>
              <a:t> variable is a measured variable (</a:t>
            </a:r>
            <a:r>
              <a:rPr lang="en-US" dirty="0">
                <a:solidFill>
                  <a:srgbClr val="FF0000"/>
                </a:solidFill>
              </a:rPr>
              <a:t>with units</a:t>
            </a:r>
            <a:r>
              <a:rPr lang="en-US" dirty="0"/>
              <a:t>) that answers questions about the quantity of what is being measured.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Quantitative examples: income ($),                   height (inches), weight (pounds)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474196F8-3ACA-BD8C-2753-54BE6C5CFC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Numerical variables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40774143-5F41-430F-BC1A-B8603B59A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altLang="en-US" sz="3500" dirty="0">
                <a:solidFill>
                  <a:srgbClr val="00CC00"/>
                </a:solidFill>
                <a:latin typeface="Comic Sans MS" panose="030F0702030302020204" pitchFamily="66" charset="0"/>
              </a:rPr>
              <a:t>quantitative </a:t>
            </a:r>
          </a:p>
          <a:p>
            <a:endParaRPr lang="en-US" altLang="en-US" sz="3500" dirty="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r>
              <a:rPr lang="en-US" altLang="en-US" sz="3500" dirty="0">
                <a:solidFill>
                  <a:srgbClr val="00CC00"/>
                </a:solidFill>
                <a:latin typeface="Comic Sans MS" panose="030F0702030302020204" pitchFamily="66" charset="0"/>
              </a:rPr>
              <a:t>observations or measurements take on numerical values</a:t>
            </a:r>
          </a:p>
          <a:p>
            <a:endParaRPr lang="en-US" altLang="en-US" sz="3500" dirty="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r>
              <a:rPr lang="en-US" altLang="en-US" sz="3500" dirty="0">
                <a:solidFill>
                  <a:srgbClr val="00CC00"/>
                </a:solidFill>
                <a:latin typeface="Comic Sans MS" panose="030F0702030302020204" pitchFamily="66" charset="0"/>
              </a:rPr>
              <a:t>makes sense to </a:t>
            </a:r>
            <a:r>
              <a:rPr lang="en-US" altLang="en-US" sz="3500" dirty="0">
                <a:solidFill>
                  <a:srgbClr val="FF0000"/>
                </a:solidFill>
                <a:latin typeface="Comic Sans MS" panose="030F0702030302020204" pitchFamily="66" charset="0"/>
              </a:rPr>
              <a:t>average</a:t>
            </a:r>
            <a:r>
              <a:rPr lang="en-US" altLang="en-US" sz="3500" dirty="0">
                <a:solidFill>
                  <a:srgbClr val="00CC00"/>
                </a:solidFill>
                <a:latin typeface="Comic Sans MS" panose="030F0702030302020204" pitchFamily="66" charset="0"/>
              </a:rPr>
              <a:t> these values</a:t>
            </a:r>
          </a:p>
          <a:p>
            <a:endParaRPr lang="en-US" altLang="en-US" sz="3500" dirty="0">
              <a:solidFill>
                <a:srgbClr val="00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72708" name="AutoShape 4">
            <a:extLst>
              <a:ext uri="{FF2B5EF4-FFF2-40B4-BE49-F238E27FC236}">
                <a16:creationId xmlns:a16="http://schemas.microsoft.com/office/drawing/2014/main" id="{57617640-AD57-152A-D096-59DA8D5A0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572000"/>
            <a:ext cx="7772400" cy="1371600"/>
          </a:xfrm>
          <a:prstGeom prst="wedgeRoundRectCallout">
            <a:avLst>
              <a:gd name="adj1" fmla="val 8699"/>
              <a:gd name="adj2" fmla="val -29571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Can you name any numerical variables?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uiExpand="1" build="p" bldLvl="2" autoUpdateAnimBg="0" advAuto="1000"/>
      <p:bldP spid="7270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3"/>
            <a:ext cx="8305800" cy="534987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294687" cy="4572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Time it takes to get to school in minutes</a:t>
            </a:r>
          </a:p>
          <a:p>
            <a:pPr marL="514350" indent="-514350">
              <a:buAutoNum type="arabicPeriod"/>
            </a:pPr>
            <a:r>
              <a:rPr lang="en-US" dirty="0"/>
              <a:t>Height in inches</a:t>
            </a:r>
          </a:p>
          <a:p>
            <a:pPr marL="514350" indent="-514350">
              <a:buAutoNum type="arabicPeriod"/>
            </a:pPr>
            <a:r>
              <a:rPr lang="en-US" dirty="0"/>
              <a:t>Number of shoes owned</a:t>
            </a:r>
          </a:p>
          <a:p>
            <a:pPr marL="514350" indent="-514350">
              <a:buAutoNum type="arabicPeriod"/>
            </a:pPr>
            <a:r>
              <a:rPr lang="en-US" dirty="0"/>
              <a:t>Gender</a:t>
            </a:r>
          </a:p>
          <a:p>
            <a:pPr marL="514350" indent="-514350">
              <a:buAutoNum type="arabicPeriod"/>
            </a:pPr>
            <a:r>
              <a:rPr lang="en-US" dirty="0"/>
              <a:t>Hair color </a:t>
            </a:r>
          </a:p>
          <a:p>
            <a:pPr marL="514350" indent="-514350">
              <a:buAutoNum type="arabicPeriod"/>
            </a:pPr>
            <a:r>
              <a:rPr lang="en-US" dirty="0"/>
              <a:t>Age of Oscar winners in years</a:t>
            </a:r>
          </a:p>
          <a:p>
            <a:pPr marL="514350" indent="-514350">
              <a:buAutoNum type="arabicPeriod"/>
            </a:pPr>
            <a:r>
              <a:rPr lang="en-US" dirty="0"/>
              <a:t>Temperature of a cup of coffee in C</a:t>
            </a:r>
            <a:r>
              <a:rPr lang="en-US" sz="2000" baseline="66000" dirty="0"/>
              <a:t>o</a:t>
            </a:r>
          </a:p>
          <a:p>
            <a:pPr marL="514350" indent="-514350">
              <a:buAutoNum type="arabicPeriod"/>
            </a:pPr>
            <a:r>
              <a:rPr lang="en-US" dirty="0"/>
              <a:t>Type of pain medication</a:t>
            </a:r>
          </a:p>
          <a:p>
            <a:pPr marL="514350" indent="-514350">
              <a:buAutoNum type="arabicPeriod"/>
            </a:pPr>
            <a:r>
              <a:rPr lang="en-US" dirty="0"/>
              <a:t>Jellybean flavors</a:t>
            </a:r>
          </a:p>
          <a:p>
            <a:pPr marL="514350" indent="-514350">
              <a:buAutoNum type="arabicPeriod"/>
            </a:pPr>
            <a:r>
              <a:rPr lang="en-US" dirty="0"/>
              <a:t>Hours spent on Social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84CA5C99-55D5-4343-B128-0A24B1D3DCA4}" type="slidenum">
              <a:rPr lang="en-US" smtClean="0"/>
              <a:pPr/>
              <a:t>17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7151687" y="733246"/>
            <a:ext cx="2286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N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N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N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C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C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N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N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C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C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N</a:t>
            </a:r>
          </a:p>
          <a:p>
            <a:endParaRPr lang="en-US" sz="28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94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2009 Pearson Education, Inc. </a:t>
            </a:r>
          </a:p>
        </p:txBody>
      </p:sp>
      <p:sp>
        <p:nvSpPr>
          <p:cNvPr id="561155" name="Rectangle 3" descr="Pink tissue paper"/>
          <p:cNvSpPr>
            <a:spLocks noGrp="1" noChangeArrowheads="1"/>
          </p:cNvSpPr>
          <p:nvPr>
            <p:ph type="subTitle" idx="1"/>
          </p:nvPr>
        </p:nvSpPr>
        <p:spPr>
          <a:xfrm>
            <a:off x="409575" y="685800"/>
            <a:ext cx="8382000" cy="190500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Displaying and Describing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</a:rPr>
              <a:t>Data </a:t>
            </a:r>
          </a:p>
        </p:txBody>
      </p:sp>
      <p:pic>
        <p:nvPicPr>
          <p:cNvPr id="3074" name="Picture 2" descr="C:\Users\acalise2\AppData\Local\Microsoft\Windows\Temporary Internet Files\Content.IE5\SMNEXYI1\bar-chart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971800"/>
            <a:ext cx="4210050" cy="2886075"/>
          </a:xfrm>
          <a:prstGeom prst="rect">
            <a:avLst/>
          </a:prstGeom>
          <a:noFill/>
        </p:spPr>
      </p:pic>
      <p:pic>
        <p:nvPicPr>
          <p:cNvPr id="3075" name="Picture 3" descr="C:\Users\acalise2\AppData\Local\Microsoft\Windows\Temporary Internet Files\Content.IE5\0USQY1WE\chart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590800"/>
            <a:ext cx="3604054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380"/>
            <a:ext cx="8305800" cy="992187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Graphs for Categorical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989807"/>
            <a:ext cx="8294687" cy="457200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Bar Charts</a:t>
            </a:r>
          </a:p>
          <a:p>
            <a:pPr marL="514350" indent="-514350">
              <a:buAutoNum type="arabicParenR"/>
            </a:pPr>
            <a:r>
              <a:rPr lang="en-US" dirty="0"/>
              <a:t>Pie Charts</a:t>
            </a:r>
          </a:p>
          <a:p>
            <a:pPr marL="514350" indent="-514350">
              <a:buAutoNum type="arabicParenR"/>
            </a:pPr>
            <a:r>
              <a:rPr lang="en-US" dirty="0"/>
              <a:t>Frequency Table (Two-Way Table)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1- </a:t>
            </a:r>
            <a:fld id="{84CA5C99-55D5-4343-B128-0A24B1D3DCA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4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2590800"/>
            <a:ext cx="2743200" cy="2739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75" y="3228384"/>
            <a:ext cx="3171825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900" y="2870068"/>
            <a:ext cx="3189287" cy="218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287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33D31273-75A5-4356-8F65-12CCA2C22BD5}" type="slidenum">
              <a:rPr lang="en-US"/>
              <a:pPr/>
              <a:t>2</a:t>
            </a:fld>
            <a:endParaRPr lang="en-CA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05800" cy="676391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Stats Starts Here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6239"/>
            <a:ext cx="8294687" cy="4725987"/>
          </a:xfrm>
          <a:ln/>
        </p:spPr>
        <p:txBody>
          <a:bodyPr/>
          <a:lstStyle/>
          <a:p>
            <a:r>
              <a:rPr lang="en-US" dirty="0"/>
              <a:t>According to 100% of people surveyed, this is the greatest class ever offered in college.</a:t>
            </a:r>
          </a:p>
          <a:p>
            <a:r>
              <a:rPr lang="en-US" dirty="0"/>
              <a:t>List of people                                                 surveyed: ME</a:t>
            </a:r>
          </a:p>
          <a:p>
            <a:endParaRPr lang="en-US" dirty="0"/>
          </a:p>
        </p:txBody>
      </p:sp>
      <p:pic>
        <p:nvPicPr>
          <p:cNvPr id="500740" name="Picture 4" descr="Pink tissue pap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1828800"/>
            <a:ext cx="5105400" cy="466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3181" y="6172200"/>
            <a:ext cx="1905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1- </a:t>
            </a:r>
            <a:fld id="{8C1870FD-1162-4C14-8DBC-C22A667920E8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4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7443" y="-228600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Tables: Making Piles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443" y="838200"/>
            <a:ext cx="8294687" cy="4572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We can “pile” the data by counting the number of data values in each category of interest.</a:t>
            </a:r>
          </a:p>
          <a:p>
            <a:pPr>
              <a:lnSpc>
                <a:spcPct val="90000"/>
              </a:lnSpc>
            </a:pPr>
            <a:r>
              <a:rPr lang="en-US" dirty="0"/>
              <a:t>We can organize these </a:t>
            </a:r>
            <a:r>
              <a:rPr lang="en-US" dirty="0">
                <a:solidFill>
                  <a:schemeClr val="hlink"/>
                </a:solidFill>
              </a:rPr>
              <a:t>counts</a:t>
            </a:r>
            <a:r>
              <a:rPr lang="en-US" dirty="0"/>
              <a:t> into a </a:t>
            </a:r>
            <a:r>
              <a:rPr lang="en-US" dirty="0">
                <a:solidFill>
                  <a:schemeClr val="hlink"/>
                </a:solidFill>
              </a:rPr>
              <a:t>frequency table</a:t>
            </a:r>
            <a:r>
              <a:rPr lang="en-US" dirty="0"/>
              <a:t>, which records the totals and the category names.</a:t>
            </a:r>
          </a:p>
        </p:txBody>
      </p:sp>
      <p:pic>
        <p:nvPicPr>
          <p:cNvPr id="565252" name="Picture 4" descr="ta03-0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93" y="2743200"/>
            <a:ext cx="513517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1- </a:t>
            </a:r>
            <a:fld id="{13BFB7AB-DD00-4FA5-AAA4-EA6C1CF0371A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4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58737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Bar Charts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33450"/>
            <a:ext cx="8294687" cy="4572000"/>
          </a:xfrm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/>
              <a:t>A </a:t>
            </a:r>
            <a:r>
              <a:rPr lang="en-US" sz="2400" u="sng" dirty="0">
                <a:solidFill>
                  <a:srgbClr val="0000FF"/>
                </a:solidFill>
              </a:rPr>
              <a:t>bar chart </a:t>
            </a:r>
            <a:r>
              <a:rPr lang="en-US" sz="2400" dirty="0"/>
              <a:t>displays the distribution of a categorical variable, showing the counts for each category next to each other for easy comparison.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 bar chart stays true                                                                            to the area principle.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Thus, a better display                                                                           for the ship data is: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sz="2200" dirty="0"/>
          </a:p>
        </p:txBody>
      </p:sp>
      <p:pic>
        <p:nvPicPr>
          <p:cNvPr id="573444" name="Picture 4" descr="03-0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2133600"/>
            <a:ext cx="530757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761A9B37-2674-CA84-2689-4984EF69B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Bar Chart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3CEB2806-8B1F-BD06-6CF0-6BF6024513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When to Use	</a:t>
            </a:r>
            <a:r>
              <a:rPr lang="en-US" altLang="en-US">
                <a:latin typeface="Comic Sans MS" panose="030F0702030302020204" pitchFamily="66" charset="0"/>
              </a:rPr>
              <a:t>	</a:t>
            </a: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Categorical data</a:t>
            </a:r>
          </a:p>
          <a:p>
            <a:pPr>
              <a:buFontTx/>
              <a:buNone/>
            </a:pPr>
            <a:endParaRPr lang="en-US" altLang="en-US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How to construct	</a:t>
            </a:r>
          </a:p>
          <a:p>
            <a:pPr marL="911225" lvl="1"/>
            <a:r>
              <a:rPr lang="en-US" altLang="en-US" sz="2600">
                <a:solidFill>
                  <a:srgbClr val="FF0000"/>
                </a:solidFill>
                <a:latin typeface="Comic Sans MS" panose="030F0702030302020204" pitchFamily="66" charset="0"/>
              </a:rPr>
              <a:t>Draw a </a:t>
            </a:r>
            <a:r>
              <a:rPr lang="en-US" altLang="en-US" sz="2600" b="1" u="sng">
                <a:solidFill>
                  <a:srgbClr val="FF0000"/>
                </a:solidFill>
                <a:latin typeface="Comic Sans MS" panose="030F0702030302020204" pitchFamily="66" charset="0"/>
              </a:rPr>
              <a:t>horizontal</a:t>
            </a:r>
            <a:r>
              <a:rPr lang="en-US" altLang="en-US" sz="2600">
                <a:solidFill>
                  <a:srgbClr val="FF0000"/>
                </a:solidFill>
                <a:latin typeface="Comic Sans MS" panose="030F0702030302020204" pitchFamily="66" charset="0"/>
              </a:rPr>
              <a:t> line; write the categories or labels below the line at regularly spaced intervals</a:t>
            </a:r>
          </a:p>
          <a:p>
            <a:pPr marL="911225" lvl="1"/>
            <a:r>
              <a:rPr lang="en-US" altLang="en-US" sz="2600">
                <a:solidFill>
                  <a:srgbClr val="FF0000"/>
                </a:solidFill>
                <a:latin typeface="Comic Sans MS" panose="030F0702030302020204" pitchFamily="66" charset="0"/>
              </a:rPr>
              <a:t>Draw a </a:t>
            </a:r>
            <a:r>
              <a:rPr lang="en-US" altLang="en-US" sz="2600" b="1" u="sng">
                <a:solidFill>
                  <a:srgbClr val="FF0000"/>
                </a:solidFill>
                <a:latin typeface="Comic Sans MS" panose="030F0702030302020204" pitchFamily="66" charset="0"/>
              </a:rPr>
              <a:t>vertical</a:t>
            </a:r>
            <a:r>
              <a:rPr lang="en-US" altLang="en-US" sz="2600">
                <a:solidFill>
                  <a:srgbClr val="FF0000"/>
                </a:solidFill>
                <a:latin typeface="Comic Sans MS" panose="030F0702030302020204" pitchFamily="66" charset="0"/>
              </a:rPr>
              <a:t> line; label the scale using frequency or relative frequency</a:t>
            </a:r>
          </a:p>
          <a:p>
            <a:pPr marL="911225" lvl="1"/>
            <a:r>
              <a:rPr lang="en-US" altLang="en-US" sz="2600">
                <a:solidFill>
                  <a:srgbClr val="FF0000"/>
                </a:solidFill>
                <a:latin typeface="Comic Sans MS" panose="030F0702030302020204" pitchFamily="66" charset="0"/>
              </a:rPr>
              <a:t>Place </a:t>
            </a:r>
            <a:r>
              <a:rPr lang="en-US" altLang="en-US" sz="2600" b="1" u="sng">
                <a:solidFill>
                  <a:srgbClr val="FF0000"/>
                </a:solidFill>
                <a:latin typeface="Comic Sans MS" panose="030F0702030302020204" pitchFamily="66" charset="0"/>
              </a:rPr>
              <a:t>equal-width</a:t>
            </a:r>
            <a:r>
              <a:rPr lang="en-US" altLang="en-US" sz="2600">
                <a:solidFill>
                  <a:srgbClr val="FF0000"/>
                </a:solidFill>
                <a:latin typeface="Comic Sans MS" panose="030F0702030302020204" pitchFamily="66" charset="0"/>
              </a:rPr>
              <a:t> rectangular bars above each category label with a height determined by its frequency or relative frequency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27F9CE17-FE83-9B50-0913-7D82CDF0F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Bar Chart (continued)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C5B763AD-D46F-BE3E-2E37-423C8D5600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What to Look For	</a:t>
            </a:r>
            <a:r>
              <a:rPr lang="en-US" altLang="en-US">
                <a:latin typeface="Comic Sans MS" panose="030F0702030302020204" pitchFamily="66" charset="0"/>
              </a:rPr>
              <a:t>	 </a:t>
            </a:r>
          </a:p>
          <a:p>
            <a:pPr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		</a:t>
            </a: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Frequently or infrequently occurring 	categories</a:t>
            </a:r>
          </a:p>
          <a:p>
            <a:pPr>
              <a:buFontTx/>
              <a:buNone/>
            </a:pPr>
            <a:endParaRPr lang="en-US" altLang="en-US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Collect the following data and then display the data in a bar chart: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What is your favorite ice cream flavor?</a:t>
            </a:r>
          </a:p>
          <a:p>
            <a:pPr>
              <a:buFontTx/>
              <a:buNone/>
            </a:pPr>
            <a:endParaRPr lang="en-US" altLang="en-US" sz="20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			Vanilla, chocolate, strawberry, 		or other</a:t>
            </a:r>
          </a:p>
        </p:txBody>
      </p:sp>
      <p:pic>
        <p:nvPicPr>
          <p:cNvPr id="87044" name="Picture 4">
            <a:extLst>
              <a:ext uri="{FF2B5EF4-FFF2-40B4-BE49-F238E27FC236}">
                <a16:creationId xmlns:a16="http://schemas.microsoft.com/office/drawing/2014/main" id="{AA1AF954-C526-A87A-94AA-D409F8B079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5002213"/>
            <a:ext cx="1196975" cy="1855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1- </a:t>
            </a:r>
            <a:fld id="{117AE722-3902-427F-8151-CB57E4169DDC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4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992187"/>
            <a:ext cx="8294687" cy="4572000"/>
          </a:xfrm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/>
              <a:t>When you are interested in parts of the whole, a </a:t>
            </a:r>
            <a:r>
              <a:rPr lang="en-US" sz="2400" u="sng" dirty="0">
                <a:solidFill>
                  <a:srgbClr val="0000FF"/>
                </a:solidFill>
              </a:rPr>
              <a:t>pie chart </a:t>
            </a:r>
            <a:r>
              <a:rPr lang="en-US" sz="2400" dirty="0"/>
              <a:t>might be your display of choice. 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Pie charts show the whole                                                        group of cases as a circle.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They slice the circle into                                                        pieces whose size is                                                          proportional to the                                                              fraction of the whole                                                                      in each category.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"/>
            <a:ext cx="8305800" cy="838200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Pie Charts</a:t>
            </a:r>
          </a:p>
        </p:txBody>
      </p:sp>
      <p:pic>
        <p:nvPicPr>
          <p:cNvPr id="577540" name="Picture 4" descr="03-05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1933575"/>
            <a:ext cx="4267200" cy="363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F6EA18EB-FA6C-4C46-BE77-EFF408D21D2A}" type="slidenum">
              <a:rPr lang="en-US"/>
              <a:pPr/>
              <a:t>3</a:t>
            </a:fld>
            <a:endParaRPr lang="en-CA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92881"/>
            <a:ext cx="8305800" cy="802481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(Are?) Statistics?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1792"/>
            <a:ext cx="9144000" cy="4572000"/>
          </a:xfrm>
          <a:ln/>
        </p:spPr>
        <p:txBody>
          <a:bodyPr/>
          <a:lstStyle/>
          <a:p>
            <a:r>
              <a:rPr lang="en-US" dirty="0"/>
              <a:t>Statistics (the discipline) is a way of reasoning, a collection of tools and methods, designed to help us understand the world.</a:t>
            </a:r>
          </a:p>
          <a:p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Statistics (plural) are particular calculations made from a sample of data.</a:t>
            </a:r>
          </a:p>
          <a:p>
            <a:r>
              <a:rPr lang="en-US" dirty="0"/>
              <a:t>Data are values with a context.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Statistics About?</a:t>
            </a:r>
          </a:p>
          <a:p>
            <a:r>
              <a:rPr lang="en-US" dirty="0"/>
              <a:t>Statistics is about variation.</a:t>
            </a:r>
          </a:p>
          <a:p>
            <a:r>
              <a:rPr lang="en-US" dirty="0"/>
              <a:t>All measurements are imperfect, since there is variation that we cannot see.</a:t>
            </a:r>
          </a:p>
          <a:p>
            <a:r>
              <a:rPr lang="en-US" dirty="0"/>
              <a:t>Statistics helps us to understand the real, imperfect world in which we live.  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091749C7-0835-53AF-633E-4158A884C8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0"/>
            <a:ext cx="8382000" cy="1447800"/>
          </a:xfrm>
        </p:spPr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Why should one study  statistics?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DF63D9E1-7451-A44E-EC08-42A9D457227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514600"/>
            <a:ext cx="8229600" cy="34591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sz="3100">
                <a:solidFill>
                  <a:srgbClr val="FF0000"/>
                </a:solidFill>
                <a:latin typeface="Comic Sans MS" panose="030F0702030302020204" pitchFamily="66" charset="0"/>
              </a:rPr>
              <a:t>To be informed . . .</a:t>
            </a:r>
          </a:p>
          <a:p>
            <a:pPr marL="990600" lvl="1" indent="-533400">
              <a:buFontTx/>
              <a:buAutoNum type="alphaLcParenR"/>
            </a:pPr>
            <a:r>
              <a:rPr lang="en-US" altLang="en-US" sz="2700">
                <a:solidFill>
                  <a:srgbClr val="00CC00"/>
                </a:solidFill>
                <a:latin typeface="Comic Sans MS" panose="030F0702030302020204" pitchFamily="66" charset="0"/>
              </a:rPr>
              <a:t>Extract information from tables, charts and graphs</a:t>
            </a:r>
          </a:p>
          <a:p>
            <a:pPr marL="990600" lvl="1" indent="-533400">
              <a:buFontTx/>
              <a:buAutoNum type="alphaLcParenR"/>
            </a:pPr>
            <a:r>
              <a:rPr lang="en-US" altLang="en-US" sz="2700">
                <a:solidFill>
                  <a:srgbClr val="00CC00"/>
                </a:solidFill>
                <a:latin typeface="Comic Sans MS" panose="030F0702030302020204" pitchFamily="66" charset="0"/>
              </a:rPr>
              <a:t>Follow numerical arguments</a:t>
            </a:r>
          </a:p>
          <a:p>
            <a:pPr marL="990600" lvl="1" indent="-533400">
              <a:buFontTx/>
              <a:buAutoNum type="alphaLcParenR"/>
            </a:pPr>
            <a:r>
              <a:rPr lang="en-US" altLang="en-US" sz="2700">
                <a:solidFill>
                  <a:srgbClr val="00CC00"/>
                </a:solidFill>
                <a:latin typeface="Comic Sans MS" panose="030F0702030302020204" pitchFamily="66" charset="0"/>
              </a:rPr>
              <a:t>Understand the basics of how data should be gathered, summarized, and analyzed to draw statistical conclusions</a:t>
            </a:r>
          </a:p>
        </p:txBody>
      </p:sp>
      <p:grpSp>
        <p:nvGrpSpPr>
          <p:cNvPr id="62474" name="Group 10">
            <a:extLst>
              <a:ext uri="{FF2B5EF4-FFF2-40B4-BE49-F238E27FC236}">
                <a16:creationId xmlns:a16="http://schemas.microsoft.com/office/drawing/2014/main" id="{DEC1379B-86E0-7E92-3BB0-4A603CACBE9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19400"/>
            <a:ext cx="4419600" cy="2438400"/>
            <a:chOff x="192" y="1776"/>
            <a:chExt cx="2784" cy="1536"/>
          </a:xfrm>
        </p:grpSpPr>
        <p:sp>
          <p:nvSpPr>
            <p:cNvPr id="62470" name="AutoShape 6">
              <a:extLst>
                <a:ext uri="{FF2B5EF4-FFF2-40B4-BE49-F238E27FC236}">
                  <a16:creationId xmlns:a16="http://schemas.microsoft.com/office/drawing/2014/main" id="{CD53A750-5D69-A6D8-066B-01C7709EF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776"/>
              <a:ext cx="2784" cy="1536"/>
            </a:xfrm>
            <a:prstGeom prst="wedgeRoundRectCallout">
              <a:avLst>
                <a:gd name="adj1" fmla="val 11602"/>
                <a:gd name="adj2" fmla="val 36394"/>
                <a:gd name="adj3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pic>
          <p:nvPicPr>
            <p:cNvPr id="62472" name="Picture 8">
              <a:extLst>
                <a:ext uri="{FF2B5EF4-FFF2-40B4-BE49-F238E27FC236}">
                  <a16:creationId xmlns:a16="http://schemas.microsoft.com/office/drawing/2014/main" id="{AF82AE9E-FB5C-9297-6663-BFE93A481A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920"/>
              <a:ext cx="2228" cy="1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2469" name="AutoShape 5">
            <a:extLst>
              <a:ext uri="{FF2B5EF4-FFF2-40B4-BE49-F238E27FC236}">
                <a16:creationId xmlns:a16="http://schemas.microsoft.com/office/drawing/2014/main" id="{68AF1198-7572-A1A8-BA43-D6B805F2E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447800"/>
            <a:ext cx="4419600" cy="2743200"/>
          </a:xfrm>
          <a:prstGeom prst="wedgeRoundRectCallout">
            <a:avLst>
              <a:gd name="adj1" fmla="val -18968"/>
              <a:gd name="adj2" fmla="val 3837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Can dogs help patients with heart failure by reducing stress and anxiety?</a:t>
            </a:r>
          </a:p>
        </p:txBody>
      </p:sp>
      <p:sp>
        <p:nvSpPr>
          <p:cNvPr id="62471" name="AutoShape 7">
            <a:extLst>
              <a:ext uri="{FF2B5EF4-FFF2-40B4-BE49-F238E27FC236}">
                <a16:creationId xmlns:a16="http://schemas.microsoft.com/office/drawing/2014/main" id="{D0F0D3A4-29AD-902C-12CC-E302805A8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419600"/>
            <a:ext cx="4419600" cy="2209800"/>
          </a:xfrm>
          <a:prstGeom prst="wedgeRoundRectCallout">
            <a:avLst>
              <a:gd name="adj1" fmla="val -31032"/>
              <a:gd name="adj2" fmla="val 23204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When people take a vacation do they really leave work behind?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uiExpand="1" build="p"/>
      <p:bldP spid="62469" grpId="0" animBg="1"/>
      <p:bldP spid="62469" grpId="1" animBg="1"/>
      <p:bldP spid="62471" grpId="0" animBg="1"/>
      <p:bldP spid="6247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CFE37C1C-03D0-5D8F-343C-47C9A2D1F1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0"/>
            <a:ext cx="8382000" cy="1447800"/>
          </a:xfrm>
        </p:spPr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Why should one study  statistics? (continued)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00571BF5-9C28-46CC-00CE-369E15599B6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514600"/>
            <a:ext cx="8229600" cy="4038600"/>
          </a:xfrm>
        </p:spPr>
        <p:txBody>
          <a:bodyPr/>
          <a:lstStyle/>
          <a:p>
            <a:pPr marL="609600" indent="-609600">
              <a:buFontTx/>
              <a:buAutoNum type="arabicPeriod" startAt="2"/>
            </a:pPr>
            <a:r>
              <a:rPr lang="en-US" altLang="en-US" sz="3500">
                <a:solidFill>
                  <a:srgbClr val="FF0000"/>
                </a:solidFill>
                <a:latin typeface="Comic Sans MS" panose="030F0702030302020204" pitchFamily="66" charset="0"/>
              </a:rPr>
              <a:t>To make informed judgments</a:t>
            </a:r>
          </a:p>
          <a:p>
            <a:pPr marL="609600" indent="-609600">
              <a:buFontTx/>
              <a:buAutoNum type="arabicPeriod" startAt="2"/>
            </a:pPr>
            <a:endParaRPr lang="en-US" altLang="en-US" sz="35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609600" indent="-609600">
              <a:buFontTx/>
              <a:buAutoNum type="arabicPeriod" startAt="2"/>
            </a:pPr>
            <a:endParaRPr lang="en-US" altLang="en-US" sz="35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609600" indent="-609600">
              <a:buFontTx/>
              <a:buAutoNum type="arabicPeriod" startAt="2"/>
            </a:pPr>
            <a:endParaRPr lang="en-US" altLang="en-US" sz="35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609600" indent="-609600">
              <a:buFontTx/>
              <a:buAutoNum type="arabicPeriod" startAt="2"/>
            </a:pPr>
            <a:r>
              <a:rPr lang="en-US" altLang="en-US" sz="3500">
                <a:solidFill>
                  <a:srgbClr val="FF0000"/>
                </a:solidFill>
                <a:latin typeface="Comic Sans MS" panose="030F0702030302020204" pitchFamily="66" charset="0"/>
              </a:rPr>
              <a:t>To evaluate decisions that affect your life</a:t>
            </a:r>
          </a:p>
        </p:txBody>
      </p:sp>
      <p:sp>
        <p:nvSpPr>
          <p:cNvPr id="65543" name="AutoShape 7">
            <a:extLst>
              <a:ext uri="{FF2B5EF4-FFF2-40B4-BE49-F238E27FC236}">
                <a16:creationId xmlns:a16="http://schemas.microsoft.com/office/drawing/2014/main" id="{F328A2F5-8C34-EEA6-45B9-BABAC9B0C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657600"/>
            <a:ext cx="8382000" cy="1752600"/>
          </a:xfrm>
          <a:prstGeom prst="wedgeRoundRectCallout">
            <a:avLst>
              <a:gd name="adj1" fmla="val 11287"/>
              <a:gd name="adj2" fmla="val -9257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If you choose a particular major, what are your chances of finding a job when you graduate?</a:t>
            </a:r>
          </a:p>
        </p:txBody>
      </p:sp>
      <p:sp>
        <p:nvSpPr>
          <p:cNvPr id="65544" name="AutoShape 8">
            <a:extLst>
              <a:ext uri="{FF2B5EF4-FFF2-40B4-BE49-F238E27FC236}">
                <a16:creationId xmlns:a16="http://schemas.microsoft.com/office/drawing/2014/main" id="{8E1ABDD7-90EB-AE3C-9F3F-39A71CFCF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81200"/>
            <a:ext cx="8610600" cy="2819400"/>
          </a:xfrm>
          <a:prstGeom prst="wedgeRoundRectCallout">
            <a:avLst>
              <a:gd name="adj1" fmla="val -1144"/>
              <a:gd name="adj2" fmla="val 59236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Many companies now require drug screening as a condition of employment.  With these screening tests there is a risk of a false-positive reading. Is the risk of a false result acceptable?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uiExpand="1" build="p"/>
      <p:bldP spid="65543" grpId="0" animBg="1"/>
      <p:bldP spid="655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CF8B5C98-04E9-4B75-5C34-56A5C3F58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What is variability?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296613E3-67F2-17D0-16B7-DAA8872FB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6350" indent="7938"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Suppose you went into a convenience store to purchase a soft drink.  Does every can on the shelf contain exactly 12 ounces?</a:t>
            </a:r>
          </a:p>
          <a:p>
            <a:pPr marL="6350" indent="7938">
              <a:buFontTx/>
              <a:buNone/>
            </a:pPr>
            <a:endParaRPr lang="en-US" altLang="en-US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350" indent="7938">
              <a:buFontTx/>
              <a:buNone/>
            </a:pPr>
            <a:endParaRPr lang="en-US" altLang="en-US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350" indent="7938"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NO – there may be a little more or less in the various cans due to the variability that is inherent in the filling process.</a:t>
            </a:r>
          </a:p>
        </p:txBody>
      </p:sp>
      <p:pic>
        <p:nvPicPr>
          <p:cNvPr id="78852" name="Picture 4">
            <a:extLst>
              <a:ext uri="{FF2B5EF4-FFF2-40B4-BE49-F238E27FC236}">
                <a16:creationId xmlns:a16="http://schemas.microsoft.com/office/drawing/2014/main" id="{36EB5DE9-B7C9-28C5-D363-6E1E88AE0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8927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3" name="AutoShape 5">
            <a:extLst>
              <a:ext uri="{FF2B5EF4-FFF2-40B4-BE49-F238E27FC236}">
                <a16:creationId xmlns:a16="http://schemas.microsoft.com/office/drawing/2014/main" id="{905BBED4-AFCF-AC21-4D4A-86536B167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81200"/>
            <a:ext cx="8610600" cy="762000"/>
          </a:xfrm>
          <a:prstGeom prst="wedgeRoundRectCallout">
            <a:avLst>
              <a:gd name="adj1" fmla="val -8741"/>
              <a:gd name="adj2" fmla="val -16395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 fact, variability is almost </a:t>
            </a: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universal!</a:t>
            </a:r>
          </a:p>
        </p:txBody>
      </p:sp>
      <p:sp>
        <p:nvSpPr>
          <p:cNvPr id="78854" name="AutoShape 6">
            <a:extLst>
              <a:ext uri="{FF2B5EF4-FFF2-40B4-BE49-F238E27FC236}">
                <a16:creationId xmlns:a16="http://schemas.microsoft.com/office/drawing/2014/main" id="{C5B75EC9-B6D9-0EAF-AE6C-F558167D1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57600"/>
            <a:ext cx="6096000" cy="1219200"/>
          </a:xfrm>
          <a:prstGeom prst="wedgeRoundRectCallout">
            <a:avLst>
              <a:gd name="adj1" fmla="val 11250"/>
              <a:gd name="adj2" fmla="val 41407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is variability that makes life interesting!!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  <p:bldP spid="788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534987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Exam (FICTIONAL DATA)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94687" cy="45720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The class average last semester was a 94 on the final exam.</a:t>
            </a:r>
          </a:p>
          <a:p>
            <a:r>
              <a:rPr lang="en-US" dirty="0">
                <a:solidFill>
                  <a:srgbClr val="FF0000"/>
                </a:solidFill>
              </a:rPr>
              <a:t>It was out of 500 points!!!!</a:t>
            </a:r>
          </a:p>
          <a:p>
            <a:pPr>
              <a:buNone/>
            </a:pP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A group of individuals averaged a 78% on an algebra exam……</a:t>
            </a:r>
          </a:p>
          <a:p>
            <a:r>
              <a:rPr lang="en-US" dirty="0">
                <a:solidFill>
                  <a:srgbClr val="FF0000"/>
                </a:solidFill>
              </a:rPr>
              <a:t>The group of individuals were 7 year olds…</a:t>
            </a:r>
          </a:p>
          <a:p>
            <a:r>
              <a:rPr lang="en-US" dirty="0"/>
              <a:t>Or…the group of individuals were Algebra teachers!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84CA5C99-55D5-4343-B128-0A24B1D3DCA4}" type="slidenum">
              <a:rPr lang="en-US" smtClean="0"/>
              <a:pPr/>
              <a:t>7</a:t>
            </a:fld>
            <a:endParaRPr lang="en-CA"/>
          </a:p>
        </p:txBody>
      </p:sp>
      <p:pic>
        <p:nvPicPr>
          <p:cNvPr id="1026" name="Picture 2" descr="C:\Users\acalise2\AppData\Local\Microsoft\Windows\Temporary Internet Files\Content.IE5\0USQY1WE\test_-_multiple_choic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76400"/>
            <a:ext cx="2162556" cy="139487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92881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Dream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3" y="990600"/>
            <a:ext cx="8294687" cy="4572000"/>
          </a:xfrm>
        </p:spPr>
        <p:txBody>
          <a:bodyPr/>
          <a:lstStyle/>
          <a:p>
            <a:r>
              <a:rPr lang="en-US" dirty="0"/>
              <a:t>The average salary at a company that has 25 employees is $8,500,000 per year.</a:t>
            </a:r>
          </a:p>
          <a:p>
            <a:r>
              <a:rPr lang="en-US" dirty="0"/>
              <a:t>Would you like to be hired by this company?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CEO makes </a:t>
            </a:r>
          </a:p>
          <a:p>
            <a:pPr>
              <a:buNone/>
            </a:pPr>
            <a:r>
              <a:rPr lang="en-US" dirty="0"/>
              <a:t>$212,400,000 per year…</a:t>
            </a:r>
          </a:p>
          <a:p>
            <a:pPr>
              <a:buNone/>
            </a:pPr>
            <a:r>
              <a:rPr lang="en-US" dirty="0"/>
              <a:t>The other 24 employees </a:t>
            </a:r>
          </a:p>
          <a:p>
            <a:pPr>
              <a:buNone/>
            </a:pPr>
            <a:r>
              <a:rPr lang="en-US" dirty="0"/>
              <a:t>Average $4,166.67 per/year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84CA5C99-55D5-4343-B128-0A24B1D3DCA4}" type="slidenum">
              <a:rPr lang="en-US" smtClean="0"/>
              <a:pPr/>
              <a:t>8</a:t>
            </a:fld>
            <a:endParaRPr lang="en-CA"/>
          </a:p>
        </p:txBody>
      </p:sp>
      <p:pic>
        <p:nvPicPr>
          <p:cNvPr id="2050" name="Picture 2" descr="C:\Users\acalise2\AppData\Local\Microsoft\Windows\Temporary Internet Files\Content.IE5\LQFM39MG\mone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7988" y="26670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721DC84D-9D27-48C6-81B3-C8417106F5B4}" type="slidenum">
              <a:rPr lang="en-US"/>
              <a:pPr/>
              <a:t>9</a:t>
            </a:fld>
            <a:endParaRPr lang="en-CA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4884"/>
            <a:ext cx="8305800" cy="992187"/>
          </a:xfrm>
        </p:spPr>
        <p:txBody>
          <a:bodyPr/>
          <a:lstStyle/>
          <a:p>
            <a:r>
              <a:rPr lang="en-US" dirty="0"/>
              <a:t>The “W’s”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937" y="964153"/>
            <a:ext cx="8294687" cy="4572000"/>
          </a:xfrm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To provide context we need the W’s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Who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What (and in what units)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When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Where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Why (if possible)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and How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of the data.</a:t>
            </a:r>
          </a:p>
          <a:p>
            <a:pPr>
              <a:lnSpc>
                <a:spcPct val="80000"/>
              </a:lnSpc>
            </a:pPr>
            <a:r>
              <a:rPr lang="en-US" dirty="0"/>
              <a:t>Note: the answers to “who” and “what” are essential.</a:t>
            </a:r>
          </a:p>
        </p:txBody>
      </p:sp>
      <p:pic>
        <p:nvPicPr>
          <p:cNvPr id="524292" name="Picture 4" descr="2__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31950"/>
            <a:ext cx="274320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913</TotalTime>
  <Words>1307</Words>
  <Application>Microsoft Office PowerPoint</Application>
  <PresentationFormat>Letter Paper (8.5x11 in)</PresentationFormat>
  <Paragraphs>197</Paragraphs>
  <Slides>24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Comic Sans MS</vt:lpstr>
      <vt:lpstr>Tahoma</vt:lpstr>
      <vt:lpstr>Wingdings</vt:lpstr>
      <vt:lpstr>Blends</vt:lpstr>
      <vt:lpstr>Default Design</vt:lpstr>
      <vt:lpstr>1_Default Design</vt:lpstr>
      <vt:lpstr>PowerPoint Presentation</vt:lpstr>
      <vt:lpstr>Stats Starts Here</vt:lpstr>
      <vt:lpstr>What Is (Are?) Statistics?</vt:lpstr>
      <vt:lpstr>Why should one study  statistics?</vt:lpstr>
      <vt:lpstr>Why should one study  statistics? (continued)</vt:lpstr>
      <vt:lpstr>What is variability?</vt:lpstr>
      <vt:lpstr>The Exam (FICTIONAL DATA)</vt:lpstr>
      <vt:lpstr>Dream Job</vt:lpstr>
      <vt:lpstr>The “W’s”</vt:lpstr>
      <vt:lpstr>The Data Analysis Process</vt:lpstr>
      <vt:lpstr>Descriptive statistics</vt:lpstr>
      <vt:lpstr>Variable </vt:lpstr>
      <vt:lpstr>Data</vt:lpstr>
      <vt:lpstr>Two types of variables</vt:lpstr>
      <vt:lpstr>What and Why (cont.)</vt:lpstr>
      <vt:lpstr>Numerical variables</vt:lpstr>
      <vt:lpstr>Examples</vt:lpstr>
      <vt:lpstr>PowerPoint Presentation</vt:lpstr>
      <vt:lpstr>Types of Graphs for Categorical Data</vt:lpstr>
      <vt:lpstr>Frequency Tables: Making Piles</vt:lpstr>
      <vt:lpstr>Bar Charts</vt:lpstr>
      <vt:lpstr>Bar Chart</vt:lpstr>
      <vt:lpstr>Bar Chart (continued)</vt:lpstr>
      <vt:lpstr>Pie Charts</vt:lpstr>
    </vt:vector>
  </TitlesOfParts>
  <Company>Addison Wesley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Addison Wesley</dc:creator>
  <cp:lastModifiedBy>Calise, Anthony J.</cp:lastModifiedBy>
  <cp:revision>55</cp:revision>
  <cp:lastPrinted>2001-11-04T00:51:13Z</cp:lastPrinted>
  <dcterms:created xsi:type="dcterms:W3CDTF">2005-02-25T19:46:41Z</dcterms:created>
  <dcterms:modified xsi:type="dcterms:W3CDTF">2022-09-06T19:36:42Z</dcterms:modified>
</cp:coreProperties>
</file>