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5"/>
  </p:notesMasterIdLst>
  <p:sldIdLst>
    <p:sldId id="256" r:id="rId2"/>
    <p:sldId id="259" r:id="rId3"/>
    <p:sldId id="260" r:id="rId4"/>
    <p:sldId id="354" r:id="rId5"/>
    <p:sldId id="355" r:id="rId6"/>
    <p:sldId id="266" r:id="rId7"/>
    <p:sldId id="356" r:id="rId8"/>
    <p:sldId id="381" r:id="rId9"/>
    <p:sldId id="268" r:id="rId10"/>
    <p:sldId id="382" r:id="rId11"/>
    <p:sldId id="357" r:id="rId12"/>
    <p:sldId id="304" r:id="rId13"/>
    <p:sldId id="358" r:id="rId14"/>
    <p:sldId id="306" r:id="rId15"/>
    <p:sldId id="359" r:id="rId16"/>
    <p:sldId id="307" r:id="rId17"/>
    <p:sldId id="311" r:id="rId18"/>
    <p:sldId id="315" r:id="rId19"/>
    <p:sldId id="386" r:id="rId20"/>
    <p:sldId id="384" r:id="rId21"/>
    <p:sldId id="340" r:id="rId22"/>
    <p:sldId id="379" r:id="rId23"/>
    <p:sldId id="365" r:id="rId24"/>
    <p:sldId id="351" r:id="rId25"/>
    <p:sldId id="366" r:id="rId26"/>
    <p:sldId id="352" r:id="rId27"/>
    <p:sldId id="380" r:id="rId28"/>
    <p:sldId id="367" r:id="rId29"/>
    <p:sldId id="368" r:id="rId30"/>
    <p:sldId id="369" r:id="rId31"/>
    <p:sldId id="370" r:id="rId32"/>
    <p:sldId id="387" r:id="rId33"/>
    <p:sldId id="388" r:id="rId34"/>
    <p:sldId id="391" r:id="rId35"/>
    <p:sldId id="392" r:id="rId36"/>
    <p:sldId id="393" r:id="rId37"/>
    <p:sldId id="394" r:id="rId38"/>
    <p:sldId id="410" r:id="rId39"/>
    <p:sldId id="411" r:id="rId40"/>
    <p:sldId id="412" r:id="rId41"/>
    <p:sldId id="413" r:id="rId42"/>
    <p:sldId id="414" r:id="rId43"/>
    <p:sldId id="415" r:id="rId44"/>
    <p:sldId id="416" r:id="rId45"/>
    <p:sldId id="417" r:id="rId46"/>
    <p:sldId id="418" r:id="rId47"/>
    <p:sldId id="421" r:id="rId48"/>
    <p:sldId id="422" r:id="rId49"/>
    <p:sldId id="423" r:id="rId50"/>
    <p:sldId id="424" r:id="rId51"/>
    <p:sldId id="427" r:id="rId52"/>
    <p:sldId id="428" r:id="rId53"/>
    <p:sldId id="431" r:id="rId54"/>
    <p:sldId id="432" r:id="rId55"/>
    <p:sldId id="433" r:id="rId56"/>
    <p:sldId id="436" r:id="rId57"/>
    <p:sldId id="437" r:id="rId58"/>
    <p:sldId id="439" r:id="rId59"/>
    <p:sldId id="440" r:id="rId60"/>
    <p:sldId id="331" r:id="rId61"/>
    <p:sldId id="301" r:id="rId62"/>
    <p:sldId id="261" r:id="rId63"/>
    <p:sldId id="441" r:id="rId64"/>
    <p:sldId id="302" r:id="rId65"/>
    <p:sldId id="442" r:id="rId66"/>
    <p:sldId id="443" r:id="rId67"/>
    <p:sldId id="444" r:id="rId68"/>
    <p:sldId id="334" r:id="rId69"/>
    <p:sldId id="445" r:id="rId70"/>
    <p:sldId id="446" r:id="rId71"/>
    <p:sldId id="335" r:id="rId72"/>
    <p:sldId id="336" r:id="rId73"/>
    <p:sldId id="447" r:id="rId74"/>
    <p:sldId id="337" r:id="rId75"/>
    <p:sldId id="448" r:id="rId76"/>
    <p:sldId id="449" r:id="rId77"/>
    <p:sldId id="450" r:id="rId78"/>
    <p:sldId id="451" r:id="rId79"/>
    <p:sldId id="452" r:id="rId80"/>
    <p:sldId id="453" r:id="rId81"/>
    <p:sldId id="454" r:id="rId82"/>
    <p:sldId id="455" r:id="rId83"/>
    <p:sldId id="456" r:id="rId84"/>
    <p:sldId id="457" r:id="rId85"/>
    <p:sldId id="458" r:id="rId86"/>
    <p:sldId id="267" r:id="rId87"/>
    <p:sldId id="459" r:id="rId88"/>
    <p:sldId id="313" r:id="rId89"/>
    <p:sldId id="460" r:id="rId90"/>
    <p:sldId id="461" r:id="rId91"/>
    <p:sldId id="462" r:id="rId92"/>
    <p:sldId id="463" r:id="rId93"/>
    <p:sldId id="464"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42" autoAdjust="0"/>
    <p:restoredTop sz="87140" autoAdjust="0"/>
  </p:normalViewPr>
  <p:slideViewPr>
    <p:cSldViewPr>
      <p:cViewPr varScale="1">
        <p:scale>
          <a:sx n="114" d="100"/>
          <a:sy n="114" d="100"/>
        </p:scale>
        <p:origin x="154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163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1EF94-CA93-43F4-8AEA-842A44CE993D}" type="datetimeFigureOut">
              <a:rPr lang="en-US" smtClean="0"/>
              <a:pPr/>
              <a:t>7/28/2022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F37C18-FF83-4311-8AF7-013FDBA6669C}" type="slidenum">
              <a:rPr lang="en-US" smtClean="0"/>
              <a:pPr/>
              <a:t>‹#›</a:t>
            </a:fld>
            <a:endParaRPr lang="en-US"/>
          </a:p>
        </p:txBody>
      </p:sp>
    </p:spTree>
    <p:extLst>
      <p:ext uri="{BB962C8B-B14F-4D97-AF65-F5344CB8AC3E}">
        <p14:creationId xmlns:p14="http://schemas.microsoft.com/office/powerpoint/2010/main" val="274464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5" name="Rectangle 14"/>
          <p:cNvSpPr>
            <a:spLocks noChangeArrowheads="1"/>
          </p:cNvSpPr>
          <p:nvPr userDrawn="1"/>
        </p:nvSpPr>
        <p:spPr bwMode="auto">
          <a:xfrm>
            <a:off x="381000" y="914400"/>
            <a:ext cx="3581400" cy="4648200"/>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7200" dirty="0">
                <a:solidFill>
                  <a:srgbClr val="FEE692"/>
                </a:solidFill>
                <a:latin typeface="Arial" panose="020B0604020202020204" pitchFamily="34" charset="0"/>
                <a:cs typeface="Arial" panose="020B0604020202020204" pitchFamily="34" charset="0"/>
              </a:rPr>
              <a:t> </a:t>
            </a:r>
            <a:endParaRPr lang="en-US" altLang="en-US" sz="4400" b="1" i="1" dirty="0">
              <a:solidFill>
                <a:srgbClr val="FFFFFF"/>
              </a:solidFill>
              <a:latin typeface="Arial" panose="020B0604020202020204" pitchFamily="34" charset="0"/>
              <a:cs typeface="Arial" panose="020B0604020202020204" pitchFamily="34" charset="0"/>
            </a:endParaRPr>
          </a:p>
        </p:txBody>
      </p:sp>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sp>
        <p:nvSpPr>
          <p:cNvPr id="13" name="Content Placeholder 12"/>
          <p:cNvSpPr>
            <a:spLocks noGrp="1"/>
          </p:cNvSpPr>
          <p:nvPr>
            <p:ph sz="quarter" idx="10"/>
          </p:nvPr>
        </p:nvSpPr>
        <p:spPr>
          <a:xfrm>
            <a:off x="685800" y="1219200"/>
            <a:ext cx="2971800" cy="1600200"/>
          </a:xfrm>
        </p:spPr>
        <p:txBody>
          <a:bodyPr/>
          <a:lstStyle>
            <a:lvl1pPr>
              <a:defRPr b="1" i="1" baseline="0">
                <a:solidFill>
                  <a:schemeClr val="bg1"/>
                </a:solidFill>
              </a:defRPr>
            </a:lvl1pPr>
          </a:lstStyle>
          <a:p>
            <a:pPr lvl="0"/>
            <a:r>
              <a:rPr lang="en-US" dirty="0"/>
              <a:t>Click to edit Master text styles</a:t>
            </a:r>
          </a:p>
          <a:p>
            <a:pPr lvl="0"/>
            <a:endParaRPr lang="en-US" dirty="0"/>
          </a:p>
          <a:p>
            <a:pPr lvl="0"/>
            <a:endParaRPr lang="en-US" dirty="0"/>
          </a:p>
          <a:p>
            <a:pPr lvl="0"/>
            <a:endParaRPr lang="en-US" dirty="0"/>
          </a:p>
          <a:p>
            <a:pPr lvl="0"/>
            <a:endParaRPr lang="en-US" dirty="0"/>
          </a:p>
        </p:txBody>
      </p:sp>
      <p:sp>
        <p:nvSpPr>
          <p:cNvPr id="16" name="Content Placeholder 12"/>
          <p:cNvSpPr>
            <a:spLocks noGrp="1"/>
          </p:cNvSpPr>
          <p:nvPr>
            <p:ph sz="quarter" idx="11"/>
          </p:nvPr>
        </p:nvSpPr>
        <p:spPr>
          <a:xfrm>
            <a:off x="685800" y="3352800"/>
            <a:ext cx="2971800" cy="1905000"/>
          </a:xfrm>
        </p:spPr>
        <p:txBody>
          <a:bodyPr/>
          <a:lstStyle>
            <a:lvl1pPr>
              <a:defRPr b="1" i="0" baseline="0">
                <a:solidFill>
                  <a:schemeClr val="bg1"/>
                </a:solidFill>
              </a:defRPr>
            </a:lvl1pPr>
          </a:lstStyle>
          <a:p>
            <a:pPr lvl="0"/>
            <a:r>
              <a:rPr lang="en-US" dirty="0"/>
              <a:t>Click to edit Master text styles</a:t>
            </a:r>
          </a:p>
          <a:p>
            <a:pPr lvl="0"/>
            <a:endParaRPr lang="en-US" dirty="0"/>
          </a:p>
          <a:p>
            <a:pPr lvl="0"/>
            <a:endParaRPr lang="en-US" dirty="0"/>
          </a:p>
          <a:p>
            <a:pPr lvl="0"/>
            <a:endParaRPr lang="en-US" dirty="0"/>
          </a:p>
        </p:txBody>
      </p:sp>
      <p:pic>
        <p:nvPicPr>
          <p:cNvPr id="8" name="Picture 25" descr="ALWAYS_LEARNING_BLACK_TEXT_FOR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PEARSON_BLACK_TEXT_FOR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pic>
        <p:nvPicPr>
          <p:cNvPr id="11" name="Picture 2" descr="\\10.10.10.51\pb1\Project\232_Series\54100 Blitzer PowerPoint Lecture Slides\Intermediate Algebra, 7e\Template\0134178947_Blitzer_Cov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19600" y="476477"/>
            <a:ext cx="4334256" cy="554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9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Pag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sp>
        <p:nvSpPr>
          <p:cNvPr id="10"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1" name="Rectangle 2"/>
          <p:cNvSpPr>
            <a:spLocks noGrp="1" noChangeArrowheads="1"/>
          </p:cNvSpPr>
          <p:nvPr>
            <p:ph type="title" idx="4294967295"/>
          </p:nvPr>
        </p:nvSpPr>
        <p:spPr bwMode="auto">
          <a:xfrm>
            <a:off x="0" y="0"/>
            <a:ext cx="9144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600"/>
              <a:t>Definition of Natural Number Exponent</a:t>
            </a:r>
          </a:p>
        </p:txBody>
      </p:sp>
      <p:sp>
        <p:nvSpPr>
          <p:cNvPr id="12" name="Text Placeholder 2"/>
          <p:cNvSpPr>
            <a:spLocks noGrp="1"/>
          </p:cNvSpPr>
          <p:nvPr>
            <p:ph type="body" sz="quarter" idx="10"/>
          </p:nvPr>
        </p:nvSpPr>
        <p:spPr>
          <a:xfrm>
            <a:off x="533400" y="1143000"/>
            <a:ext cx="8243888" cy="4953000"/>
          </a:xfrm>
        </p:spPr>
        <p:txBody>
          <a:bodyPr/>
          <a:lstStyle/>
          <a:p>
            <a:pPr lvl="0"/>
            <a:endParaRPr lang="en-US" dirty="0"/>
          </a:p>
        </p:txBody>
      </p:sp>
      <p:pic>
        <p:nvPicPr>
          <p:cNvPr id="8" name="Picture 25" descr="ALWAYS_LEARNING_BLACK_TEXT_FOR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PEARSON_BLACK_TEXT_FOR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spTree>
    <p:extLst>
      <p:ext uri="{BB962C8B-B14F-4D97-AF65-F5344CB8AC3E}">
        <p14:creationId xmlns:p14="http://schemas.microsoft.com/office/powerpoint/2010/main" val="242254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11"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3" name="Text Placeholder 2"/>
          <p:cNvSpPr>
            <a:spLocks noGrp="1"/>
          </p:cNvSpPr>
          <p:nvPr>
            <p:ph type="body" sz="quarter" idx="10"/>
          </p:nvPr>
        </p:nvSpPr>
        <p:spPr>
          <a:xfrm>
            <a:off x="533400" y="1143000"/>
            <a:ext cx="8243888" cy="4953000"/>
          </a:xfrm>
        </p:spPr>
        <p:txBody>
          <a:bodyPr/>
          <a:lstStyle/>
          <a:p>
            <a:pPr lvl="0"/>
            <a:endParaRPr lang="en-US" dirty="0"/>
          </a:p>
        </p:txBody>
      </p:sp>
      <p:sp>
        <p:nvSpPr>
          <p:cNvPr id="10"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364544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_Tabl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10"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3" name="Table Placeholder 3"/>
          <p:cNvSpPr>
            <a:spLocks noGrp="1"/>
          </p:cNvSpPr>
          <p:nvPr>
            <p:ph type="tbl" sz="quarter" idx="11"/>
          </p:nvPr>
        </p:nvSpPr>
        <p:spPr>
          <a:xfrm>
            <a:off x="533400" y="1143000"/>
            <a:ext cx="8243888" cy="4953000"/>
          </a:xfrm>
        </p:spPr>
        <p:txBody>
          <a:bodyPr/>
          <a:lstStyle/>
          <a:p>
            <a:endParaRPr lang="en-US" dirty="0"/>
          </a:p>
        </p:txBody>
      </p:sp>
      <p:sp>
        <p:nvSpPr>
          <p:cNvPr id="11"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238018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_Imag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4" name="Picture Placeholder 3"/>
          <p:cNvSpPr>
            <a:spLocks noGrp="1"/>
          </p:cNvSpPr>
          <p:nvPr>
            <p:ph type="pic" sz="quarter" idx="11"/>
          </p:nvPr>
        </p:nvSpPr>
        <p:spPr>
          <a:xfrm>
            <a:off x="533400" y="1143000"/>
            <a:ext cx="8243888" cy="4953000"/>
          </a:xfrm>
        </p:spPr>
        <p:txBody>
          <a:bodyPr/>
          <a:lstStyle/>
          <a:p>
            <a:endParaRPr lang="en-US"/>
          </a:p>
        </p:txBody>
      </p:sp>
      <p:sp>
        <p:nvSpPr>
          <p:cNvPr id="11"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0"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377657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499233896"/>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oleObject" Target="../embeddings/oleObject29.bin"/><Relationship Id="rId3" Type="http://schemas.openxmlformats.org/officeDocument/2006/relationships/image" Target="../media/image25.wmf"/><Relationship Id="rId7" Type="http://schemas.openxmlformats.org/officeDocument/2006/relationships/image" Target="../media/image27.wmf"/><Relationship Id="rId12" Type="http://schemas.openxmlformats.org/officeDocument/2006/relationships/image" Target="../media/image29.wmf"/><Relationship Id="rId2"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25.bin"/><Relationship Id="rId11" Type="http://schemas.openxmlformats.org/officeDocument/2006/relationships/oleObject" Target="../embeddings/oleObject28.bin"/><Relationship Id="rId5" Type="http://schemas.openxmlformats.org/officeDocument/2006/relationships/image" Target="../media/image26.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28.wmf"/><Relationship Id="rId14" Type="http://schemas.openxmlformats.org/officeDocument/2006/relationships/image" Target="../media/image3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oleObject" Target="../embeddings/oleObject36.bin"/><Relationship Id="rId3" Type="http://schemas.openxmlformats.org/officeDocument/2006/relationships/image" Target="../media/image31.wmf"/><Relationship Id="rId7" Type="http://schemas.openxmlformats.org/officeDocument/2006/relationships/image" Target="../media/image33.wmf"/><Relationship Id="rId12" Type="http://schemas.openxmlformats.org/officeDocument/2006/relationships/image" Target="../media/image35.wmf"/><Relationship Id="rId2" Type="http://schemas.openxmlformats.org/officeDocument/2006/relationships/oleObject" Target="../embeddings/oleObject30.bin"/><Relationship Id="rId16" Type="http://schemas.openxmlformats.org/officeDocument/2006/relationships/image" Target="../media/image37.wmf"/><Relationship Id="rId1" Type="http://schemas.openxmlformats.org/officeDocument/2006/relationships/slideLayout" Target="../slideLayouts/slideLayout2.xml"/><Relationship Id="rId6" Type="http://schemas.openxmlformats.org/officeDocument/2006/relationships/oleObject" Target="../embeddings/oleObject32.bin"/><Relationship Id="rId11" Type="http://schemas.openxmlformats.org/officeDocument/2006/relationships/oleObject" Target="../embeddings/oleObject35.bin"/><Relationship Id="rId5" Type="http://schemas.openxmlformats.org/officeDocument/2006/relationships/image" Target="../media/image32.wmf"/><Relationship Id="rId15" Type="http://schemas.openxmlformats.org/officeDocument/2006/relationships/oleObject" Target="../embeddings/oleObject37.bin"/><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34.wmf"/><Relationship Id="rId14" Type="http://schemas.openxmlformats.org/officeDocument/2006/relationships/image" Target="../media/image36.wmf"/></Relationships>
</file>

<file path=ppt/slides/_rels/slide12.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39.wmf"/><Relationship Id="rId4" Type="http://schemas.openxmlformats.org/officeDocument/2006/relationships/oleObject" Target="../embeddings/oleObject3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5" Type="http://schemas.openxmlformats.org/officeDocument/2006/relationships/image" Target="../media/image42.wmf"/><Relationship Id="rId4" Type="http://schemas.openxmlformats.org/officeDocument/2006/relationships/oleObject" Target="../embeddings/oleObject42.bin"/><Relationship Id="rId9" Type="http://schemas.openxmlformats.org/officeDocument/2006/relationships/image" Target="../media/image4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5.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48.wmf"/><Relationship Id="rId12" Type="http://schemas.openxmlformats.org/officeDocument/2006/relationships/oleObject" Target="../embeddings/oleObject51.bin"/><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49.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53.wmf"/><Relationship Id="rId4" Type="http://schemas.openxmlformats.org/officeDocument/2006/relationships/oleObject" Target="../embeddings/oleObject53.bin"/><Relationship Id="rId9" Type="http://schemas.openxmlformats.org/officeDocument/2006/relationships/image" Target="../media/image55.wmf"/></Relationships>
</file>

<file path=ppt/slides/_rels/slide1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56.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5" Type="http://schemas.openxmlformats.org/officeDocument/2006/relationships/image" Target="../media/image58.wmf"/><Relationship Id="rId4" Type="http://schemas.openxmlformats.org/officeDocument/2006/relationships/oleObject" Target="../embeddings/oleObject5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60.bin"/><Relationship Id="rId1" Type="http://schemas.openxmlformats.org/officeDocument/2006/relationships/slideLayout" Target="../slideLayouts/slideLayout2.xml"/><Relationship Id="rId6" Type="http://schemas.openxmlformats.org/officeDocument/2006/relationships/oleObject" Target="../embeddings/oleObject62.bin"/><Relationship Id="rId5" Type="http://schemas.openxmlformats.org/officeDocument/2006/relationships/image" Target="../media/image61.wmf"/><Relationship Id="rId4" Type="http://schemas.openxmlformats.org/officeDocument/2006/relationships/oleObject" Target="../embeddings/oleObject61.bin"/><Relationship Id="rId9" Type="http://schemas.openxmlformats.org/officeDocument/2006/relationships/image" Target="../media/image63.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6.wmf"/><Relationship Id="rId12" Type="http://schemas.openxmlformats.org/officeDocument/2006/relationships/oleObject" Target="../embeddings/oleObject69.bin"/><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11" Type="http://schemas.openxmlformats.org/officeDocument/2006/relationships/image" Target="../media/image68.wmf"/><Relationship Id="rId5" Type="http://schemas.openxmlformats.org/officeDocument/2006/relationships/image" Target="../media/image65.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67.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oleObject" Target="../embeddings/oleObject72.bin"/><Relationship Id="rId5" Type="http://schemas.openxmlformats.org/officeDocument/2006/relationships/image" Target="../media/image71.wmf"/><Relationship Id="rId4" Type="http://schemas.openxmlformats.org/officeDocument/2006/relationships/oleObject" Target="../embeddings/oleObject71.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image" Target="../media/image73.wmf"/><Relationship Id="rId7" Type="http://schemas.openxmlformats.org/officeDocument/2006/relationships/image" Target="../media/image75.wmf"/><Relationship Id="rId12" Type="http://schemas.openxmlformats.org/officeDocument/2006/relationships/oleObject" Target="../embeddings/oleObject78.bin"/><Relationship Id="rId2" Type="http://schemas.openxmlformats.org/officeDocument/2006/relationships/oleObject" Target="../embeddings/oleObject73.bin"/><Relationship Id="rId1" Type="http://schemas.openxmlformats.org/officeDocument/2006/relationships/slideLayout" Target="../slideLayouts/slideLayout2.xml"/><Relationship Id="rId6" Type="http://schemas.openxmlformats.org/officeDocument/2006/relationships/oleObject" Target="../embeddings/oleObject75.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76.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0.wmf"/><Relationship Id="rId12" Type="http://schemas.openxmlformats.org/officeDocument/2006/relationships/oleObject" Target="../embeddings/oleObject84.bin"/><Relationship Id="rId2" Type="http://schemas.openxmlformats.org/officeDocument/2006/relationships/oleObject" Target="../embeddings/oleObject79.bin"/><Relationship Id="rId1" Type="http://schemas.openxmlformats.org/officeDocument/2006/relationships/slideLayout" Target="../slideLayouts/slideLayout2.xml"/><Relationship Id="rId6" Type="http://schemas.openxmlformats.org/officeDocument/2006/relationships/oleObject" Target="../embeddings/oleObject81.bin"/><Relationship Id="rId11" Type="http://schemas.openxmlformats.org/officeDocument/2006/relationships/image" Target="../media/image82.wmf"/><Relationship Id="rId5" Type="http://schemas.openxmlformats.org/officeDocument/2006/relationships/image" Target="../media/image79.w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81.wmf"/></Relationships>
</file>

<file path=ppt/slides/_rels/slide26.xml.rels><?xml version="1.0" encoding="UTF-8" standalone="yes"?>
<Relationships xmlns="http://schemas.openxmlformats.org/package/2006/relationships"><Relationship Id="rId3" Type="http://schemas.openxmlformats.org/officeDocument/2006/relationships/image" Target="../media/image84.wmf"/><Relationship Id="rId7" Type="http://schemas.openxmlformats.org/officeDocument/2006/relationships/image" Target="../media/image86.wmf"/><Relationship Id="rId2" Type="http://schemas.openxmlformats.org/officeDocument/2006/relationships/oleObject" Target="../embeddings/oleObject85.bin"/><Relationship Id="rId1" Type="http://schemas.openxmlformats.org/officeDocument/2006/relationships/slideLayout" Target="../slideLayouts/slideLayout2.xml"/><Relationship Id="rId6" Type="http://schemas.openxmlformats.org/officeDocument/2006/relationships/oleObject" Target="../embeddings/oleObject87.bin"/><Relationship Id="rId5" Type="http://schemas.openxmlformats.org/officeDocument/2006/relationships/image" Target="../media/image85.wmf"/><Relationship Id="rId4" Type="http://schemas.openxmlformats.org/officeDocument/2006/relationships/oleObject" Target="../embeddings/oleObject86.bin"/></Relationships>
</file>

<file path=ppt/slides/_rels/slide27.xml.rels><?xml version="1.0" encoding="UTF-8" standalone="yes"?>
<Relationships xmlns="http://schemas.openxmlformats.org/package/2006/relationships"><Relationship Id="rId3" Type="http://schemas.openxmlformats.org/officeDocument/2006/relationships/image" Target="../media/image87.wmf"/><Relationship Id="rId7" Type="http://schemas.openxmlformats.org/officeDocument/2006/relationships/image" Target="../media/image89.wmf"/><Relationship Id="rId2" Type="http://schemas.openxmlformats.org/officeDocument/2006/relationships/oleObject" Target="../embeddings/oleObject88.bin"/><Relationship Id="rId1" Type="http://schemas.openxmlformats.org/officeDocument/2006/relationships/slideLayout" Target="../slideLayouts/slideLayout2.xml"/><Relationship Id="rId6" Type="http://schemas.openxmlformats.org/officeDocument/2006/relationships/oleObject" Target="../embeddings/oleObject90.bin"/><Relationship Id="rId5" Type="http://schemas.openxmlformats.org/officeDocument/2006/relationships/image" Target="../media/image88.wmf"/><Relationship Id="rId4" Type="http://schemas.openxmlformats.org/officeDocument/2006/relationships/oleObject" Target="../embeddings/oleObject89.bin"/></Relationships>
</file>

<file path=ppt/slides/_rels/slide28.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oleObject" Target="../embeddings/oleObject91.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92.bin"/><Relationship Id="rId1" Type="http://schemas.openxmlformats.org/officeDocument/2006/relationships/slideLayout" Target="../slideLayouts/slideLayout2.xml"/><Relationship Id="rId5" Type="http://schemas.openxmlformats.org/officeDocument/2006/relationships/image" Target="../media/image92.wmf"/><Relationship Id="rId4" Type="http://schemas.openxmlformats.org/officeDocument/2006/relationships/oleObject" Target="../embeddings/oleObject93.bin"/></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image" Target="../media/image93.wmf"/><Relationship Id="rId7" Type="http://schemas.openxmlformats.org/officeDocument/2006/relationships/image" Target="../media/image95.wmf"/><Relationship Id="rId2" Type="http://schemas.openxmlformats.org/officeDocument/2006/relationships/oleObject" Target="../embeddings/oleObject94.bin"/><Relationship Id="rId1" Type="http://schemas.openxmlformats.org/officeDocument/2006/relationships/slideLayout" Target="../slideLayouts/slideLayout2.xml"/><Relationship Id="rId6" Type="http://schemas.openxmlformats.org/officeDocument/2006/relationships/oleObject" Target="../embeddings/oleObject96.bin"/><Relationship Id="rId11" Type="http://schemas.openxmlformats.org/officeDocument/2006/relationships/image" Target="../media/image97.wmf"/><Relationship Id="rId5" Type="http://schemas.openxmlformats.org/officeDocument/2006/relationships/image" Target="../media/image94.wmf"/><Relationship Id="rId10" Type="http://schemas.openxmlformats.org/officeDocument/2006/relationships/oleObject" Target="../embeddings/oleObject98.bin"/><Relationship Id="rId4" Type="http://schemas.openxmlformats.org/officeDocument/2006/relationships/oleObject" Target="../embeddings/oleObject95.bin"/><Relationship Id="rId9" Type="http://schemas.openxmlformats.org/officeDocument/2006/relationships/image" Target="../media/image96.wmf"/></Relationships>
</file>

<file path=ppt/slides/_rels/slide31.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oleObject" Target="../embeddings/oleObject99.bin"/><Relationship Id="rId1" Type="http://schemas.openxmlformats.org/officeDocument/2006/relationships/slideLayout" Target="../slideLayouts/slideLayout2.xml"/><Relationship Id="rId5" Type="http://schemas.openxmlformats.org/officeDocument/2006/relationships/image" Target="../media/image99.wmf"/><Relationship Id="rId4" Type="http://schemas.openxmlformats.org/officeDocument/2006/relationships/oleObject" Target="../embeddings/oleObject100.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oleObject" Target="../embeddings/oleObject101.bin"/><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oleObject" Target="../embeddings/oleObject102.bin"/><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oleObject" Target="../embeddings/oleObject103.bin"/><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oleObject" Target="../embeddings/oleObject104.bin"/><Relationship Id="rId1" Type="http://schemas.openxmlformats.org/officeDocument/2006/relationships/slideLayout" Target="../slideLayouts/slideLayout4.xml"/><Relationship Id="rId5" Type="http://schemas.openxmlformats.org/officeDocument/2006/relationships/image" Target="../media/image104.wmf"/><Relationship Id="rId4" Type="http://schemas.openxmlformats.org/officeDocument/2006/relationships/oleObject" Target="../embeddings/oleObject105.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5.wmf"/><Relationship Id="rId7" Type="http://schemas.openxmlformats.org/officeDocument/2006/relationships/image" Target="../media/image107.wmf"/><Relationship Id="rId2" Type="http://schemas.openxmlformats.org/officeDocument/2006/relationships/oleObject" Target="../embeddings/oleObject106.bin"/><Relationship Id="rId1" Type="http://schemas.openxmlformats.org/officeDocument/2006/relationships/slideLayout" Target="../slideLayouts/slideLayout4.xml"/><Relationship Id="rId6" Type="http://schemas.openxmlformats.org/officeDocument/2006/relationships/oleObject" Target="../embeddings/oleObject108.bin"/><Relationship Id="rId5" Type="http://schemas.openxmlformats.org/officeDocument/2006/relationships/image" Target="../media/image106.wmf"/><Relationship Id="rId4" Type="http://schemas.openxmlformats.org/officeDocument/2006/relationships/oleObject" Target="../embeddings/oleObject107.bin"/></Relationships>
</file>

<file path=ppt/slides/_rels/slide41.xml.rels><?xml version="1.0" encoding="UTF-8" standalone="yes"?>
<Relationships xmlns="http://schemas.openxmlformats.org/package/2006/relationships"><Relationship Id="rId3" Type="http://schemas.openxmlformats.org/officeDocument/2006/relationships/image" Target="../media/image108.wmf"/><Relationship Id="rId7" Type="http://schemas.openxmlformats.org/officeDocument/2006/relationships/image" Target="../media/image110.wmf"/><Relationship Id="rId2" Type="http://schemas.openxmlformats.org/officeDocument/2006/relationships/oleObject" Target="../embeddings/oleObject109.bin"/><Relationship Id="rId1" Type="http://schemas.openxmlformats.org/officeDocument/2006/relationships/slideLayout" Target="../slideLayouts/slideLayout2.xml"/><Relationship Id="rId6" Type="http://schemas.openxmlformats.org/officeDocument/2006/relationships/oleObject" Target="../embeddings/oleObject111.bin"/><Relationship Id="rId5" Type="http://schemas.openxmlformats.org/officeDocument/2006/relationships/image" Target="../media/image109.wmf"/><Relationship Id="rId4" Type="http://schemas.openxmlformats.org/officeDocument/2006/relationships/oleObject" Target="../embeddings/oleObject110.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image" Target="../media/image111.wmf"/><Relationship Id="rId7" Type="http://schemas.openxmlformats.org/officeDocument/2006/relationships/image" Target="../media/image113.wmf"/><Relationship Id="rId2" Type="http://schemas.openxmlformats.org/officeDocument/2006/relationships/oleObject" Target="../embeddings/oleObject112.bin"/><Relationship Id="rId1" Type="http://schemas.openxmlformats.org/officeDocument/2006/relationships/slideLayout" Target="../slideLayouts/slideLayout2.xml"/><Relationship Id="rId6" Type="http://schemas.openxmlformats.org/officeDocument/2006/relationships/oleObject" Target="../embeddings/oleObject114.bin"/><Relationship Id="rId5" Type="http://schemas.openxmlformats.org/officeDocument/2006/relationships/image" Target="../media/image112.wmf"/><Relationship Id="rId4" Type="http://schemas.openxmlformats.org/officeDocument/2006/relationships/oleObject" Target="../embeddings/oleObject113.bin"/><Relationship Id="rId9" Type="http://schemas.openxmlformats.org/officeDocument/2006/relationships/image" Target="../media/image114.wmf"/></Relationships>
</file>

<file path=ppt/slides/_rels/slide43.x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oleObject" Target="../embeddings/oleObject116.bin"/><Relationship Id="rId1" Type="http://schemas.openxmlformats.org/officeDocument/2006/relationships/slideLayout" Target="../slideLayouts/slideLayout2.xml"/><Relationship Id="rId5" Type="http://schemas.openxmlformats.org/officeDocument/2006/relationships/image" Target="../media/image116.wmf"/><Relationship Id="rId4" Type="http://schemas.openxmlformats.org/officeDocument/2006/relationships/oleObject" Target="../embeddings/oleObject117.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21.bin"/><Relationship Id="rId3" Type="http://schemas.openxmlformats.org/officeDocument/2006/relationships/image" Target="../media/image117.wmf"/><Relationship Id="rId7" Type="http://schemas.openxmlformats.org/officeDocument/2006/relationships/image" Target="../media/image119.wmf"/><Relationship Id="rId2" Type="http://schemas.openxmlformats.org/officeDocument/2006/relationships/oleObject" Target="../embeddings/oleObject118.bin"/><Relationship Id="rId1" Type="http://schemas.openxmlformats.org/officeDocument/2006/relationships/slideLayout" Target="../slideLayouts/slideLayout2.xml"/><Relationship Id="rId6" Type="http://schemas.openxmlformats.org/officeDocument/2006/relationships/oleObject" Target="../embeddings/oleObject120.bin"/><Relationship Id="rId11" Type="http://schemas.openxmlformats.org/officeDocument/2006/relationships/image" Target="../media/image121.wmf"/><Relationship Id="rId5" Type="http://schemas.openxmlformats.org/officeDocument/2006/relationships/image" Target="../media/image118.wmf"/><Relationship Id="rId10" Type="http://schemas.openxmlformats.org/officeDocument/2006/relationships/oleObject" Target="../embeddings/oleObject122.bin"/><Relationship Id="rId4" Type="http://schemas.openxmlformats.org/officeDocument/2006/relationships/oleObject" Target="../embeddings/oleObject119.bin"/><Relationship Id="rId9" Type="http://schemas.openxmlformats.org/officeDocument/2006/relationships/image" Target="../media/image120.wmf"/></Relationships>
</file>

<file path=ppt/slides/_rels/slide47.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oleObject" Target="../embeddings/oleObject123.bin"/><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oleObject" Target="../embeddings/oleObject124.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image" Target="../media/image124.wmf"/><Relationship Id="rId7" Type="http://schemas.openxmlformats.org/officeDocument/2006/relationships/image" Target="../media/image126.wmf"/><Relationship Id="rId2" Type="http://schemas.openxmlformats.org/officeDocument/2006/relationships/oleObject" Target="../embeddings/oleObject125.bin"/><Relationship Id="rId1" Type="http://schemas.openxmlformats.org/officeDocument/2006/relationships/slideLayout" Target="../slideLayouts/slideLayout2.xml"/><Relationship Id="rId6" Type="http://schemas.openxmlformats.org/officeDocument/2006/relationships/oleObject" Target="../embeddings/oleObject127.bin"/><Relationship Id="rId5" Type="http://schemas.openxmlformats.org/officeDocument/2006/relationships/image" Target="../media/image125.wmf"/><Relationship Id="rId4" Type="http://schemas.openxmlformats.org/officeDocument/2006/relationships/oleObject" Target="../embeddings/oleObject126.bin"/><Relationship Id="rId9" Type="http://schemas.openxmlformats.org/officeDocument/2006/relationships/image" Target="../media/image127.wmf"/></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oleObject" Target="../embeddings/oleObject129.bin"/><Relationship Id="rId1" Type="http://schemas.openxmlformats.org/officeDocument/2006/relationships/slideLayout" Target="../slideLayouts/slideLayout2.xml"/><Relationship Id="rId5" Type="http://schemas.openxmlformats.org/officeDocument/2006/relationships/image" Target="../media/image129.wmf"/><Relationship Id="rId4" Type="http://schemas.openxmlformats.org/officeDocument/2006/relationships/oleObject" Target="../embeddings/oleObject130.bin"/></Relationships>
</file>

<file path=ppt/slides/_rels/slide52.x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oleObject" Target="../embeddings/oleObject131.bin"/><Relationship Id="rId1" Type="http://schemas.openxmlformats.org/officeDocument/2006/relationships/slideLayout" Target="../slideLayouts/slideLayout2.xml"/><Relationship Id="rId5" Type="http://schemas.openxmlformats.org/officeDocument/2006/relationships/image" Target="../media/image131.wmf"/><Relationship Id="rId4" Type="http://schemas.openxmlformats.org/officeDocument/2006/relationships/oleObject" Target="../embeddings/oleObject132.bin"/></Relationships>
</file>

<file path=ppt/slides/_rels/slide53.x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oleObject" Target="../embeddings/oleObject133.bin"/><Relationship Id="rId1" Type="http://schemas.openxmlformats.org/officeDocument/2006/relationships/slideLayout" Target="../slideLayouts/slideLayout2.xml"/><Relationship Id="rId5" Type="http://schemas.openxmlformats.org/officeDocument/2006/relationships/image" Target="../media/image133.wmf"/><Relationship Id="rId4" Type="http://schemas.openxmlformats.org/officeDocument/2006/relationships/oleObject" Target="../embeddings/oleObject134.bin"/></Relationships>
</file>

<file path=ppt/slides/_rels/slide54.x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oleObject" Target="../embeddings/oleObject135.bin"/><Relationship Id="rId1" Type="http://schemas.openxmlformats.org/officeDocument/2006/relationships/slideLayout" Target="../slideLayouts/slideLayout2.xml"/><Relationship Id="rId5" Type="http://schemas.openxmlformats.org/officeDocument/2006/relationships/image" Target="../media/image135.wmf"/><Relationship Id="rId4" Type="http://schemas.openxmlformats.org/officeDocument/2006/relationships/oleObject" Target="../embeddings/oleObject136.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oleObject" Target="../embeddings/oleObject137.bin"/><Relationship Id="rId1" Type="http://schemas.openxmlformats.org/officeDocument/2006/relationships/slideLayout" Target="../slideLayouts/slideLayout2.xml"/><Relationship Id="rId5" Type="http://schemas.openxmlformats.org/officeDocument/2006/relationships/image" Target="../media/image137.wmf"/><Relationship Id="rId4" Type="http://schemas.openxmlformats.org/officeDocument/2006/relationships/oleObject" Target="../embeddings/oleObject138.bin"/></Relationships>
</file>

<file path=ppt/slides/_rels/slide57.x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oleObject" Target="../embeddings/oleObject139.bin"/><Relationship Id="rId1" Type="http://schemas.openxmlformats.org/officeDocument/2006/relationships/slideLayout" Target="../slideLayouts/slideLayout2.xml"/><Relationship Id="rId5" Type="http://schemas.openxmlformats.org/officeDocument/2006/relationships/image" Target="../media/image139.wmf"/><Relationship Id="rId4" Type="http://schemas.openxmlformats.org/officeDocument/2006/relationships/oleObject" Target="../embeddings/oleObject140.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1.bin"/><Relationship Id="rId3" Type="http://schemas.openxmlformats.org/officeDocument/2006/relationships/image" Target="../media/image8.wmf"/><Relationship Id="rId7" Type="http://schemas.openxmlformats.org/officeDocument/2006/relationships/image" Target="../media/image10.wmf"/><Relationship Id="rId12" Type="http://schemas.openxmlformats.org/officeDocument/2006/relationships/image" Target="../media/image12.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11" Type="http://schemas.openxmlformats.org/officeDocument/2006/relationships/oleObject" Target="../embeddings/oleObject10.bin"/><Relationship Id="rId5" Type="http://schemas.openxmlformats.org/officeDocument/2006/relationships/image" Target="../media/image9.wmf"/><Relationship Id="rId10" Type="http://schemas.openxmlformats.org/officeDocument/2006/relationships/image" Target="../media/image11.wmf"/><Relationship Id="rId4" Type="http://schemas.openxmlformats.org/officeDocument/2006/relationships/oleObject" Target="../embeddings/oleObject6.bin"/><Relationship Id="rId9" Type="http://schemas.openxmlformats.org/officeDocument/2006/relationships/oleObject" Target="../embeddings/oleObject9.bin"/><Relationship Id="rId14" Type="http://schemas.openxmlformats.org/officeDocument/2006/relationships/image" Target="../media/image13.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0.wmf"/><Relationship Id="rId7" Type="http://schemas.openxmlformats.org/officeDocument/2006/relationships/image" Target="../media/image142.wmf"/><Relationship Id="rId2" Type="http://schemas.openxmlformats.org/officeDocument/2006/relationships/oleObject" Target="../embeddings/oleObject141.bin"/><Relationship Id="rId1" Type="http://schemas.openxmlformats.org/officeDocument/2006/relationships/slideLayout" Target="../slideLayouts/slideLayout4.xml"/><Relationship Id="rId6" Type="http://schemas.openxmlformats.org/officeDocument/2006/relationships/oleObject" Target="../embeddings/oleObject143.bin"/><Relationship Id="rId5" Type="http://schemas.openxmlformats.org/officeDocument/2006/relationships/image" Target="../media/image141.wmf"/><Relationship Id="rId4" Type="http://schemas.openxmlformats.org/officeDocument/2006/relationships/oleObject" Target="../embeddings/oleObject142.bin"/></Relationships>
</file>

<file path=ppt/slides/_rels/slide62.xml.rels><?xml version="1.0" encoding="UTF-8" standalone="yes"?>
<Relationships xmlns="http://schemas.openxmlformats.org/package/2006/relationships"><Relationship Id="rId3" Type="http://schemas.openxmlformats.org/officeDocument/2006/relationships/image" Target="../media/image143.wmf"/><Relationship Id="rId7" Type="http://schemas.openxmlformats.org/officeDocument/2006/relationships/image" Target="../media/image145.wmf"/><Relationship Id="rId2" Type="http://schemas.openxmlformats.org/officeDocument/2006/relationships/oleObject" Target="../embeddings/oleObject144.bin"/><Relationship Id="rId1" Type="http://schemas.openxmlformats.org/officeDocument/2006/relationships/slideLayout" Target="../slideLayouts/slideLayout2.xml"/><Relationship Id="rId6" Type="http://schemas.openxmlformats.org/officeDocument/2006/relationships/oleObject" Target="../embeddings/oleObject146.bin"/><Relationship Id="rId5" Type="http://schemas.openxmlformats.org/officeDocument/2006/relationships/image" Target="../media/image144.wmf"/><Relationship Id="rId4" Type="http://schemas.openxmlformats.org/officeDocument/2006/relationships/oleObject" Target="../embeddings/oleObject145.bin"/></Relationships>
</file>

<file path=ppt/slides/_rels/slide63.xml.rels><?xml version="1.0" encoding="UTF-8" standalone="yes"?>
<Relationships xmlns="http://schemas.openxmlformats.org/package/2006/relationships"><Relationship Id="rId3" Type="http://schemas.openxmlformats.org/officeDocument/2006/relationships/image" Target="../media/image146.wmf"/><Relationship Id="rId7" Type="http://schemas.openxmlformats.org/officeDocument/2006/relationships/image" Target="../media/image148.wmf"/><Relationship Id="rId2" Type="http://schemas.openxmlformats.org/officeDocument/2006/relationships/oleObject" Target="../embeddings/oleObject147.bin"/><Relationship Id="rId1" Type="http://schemas.openxmlformats.org/officeDocument/2006/relationships/slideLayout" Target="../slideLayouts/slideLayout4.xml"/><Relationship Id="rId6" Type="http://schemas.openxmlformats.org/officeDocument/2006/relationships/oleObject" Target="../embeddings/oleObject149.bin"/><Relationship Id="rId5" Type="http://schemas.openxmlformats.org/officeDocument/2006/relationships/image" Target="../media/image147.wmf"/><Relationship Id="rId4" Type="http://schemas.openxmlformats.org/officeDocument/2006/relationships/oleObject" Target="../embeddings/oleObject148.bin"/></Relationships>
</file>

<file path=ppt/slides/_rels/slide64.x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oleObject" Target="../embeddings/oleObject150.bin"/><Relationship Id="rId1" Type="http://schemas.openxmlformats.org/officeDocument/2006/relationships/slideLayout" Target="../slideLayouts/slideLayout2.xml"/><Relationship Id="rId5" Type="http://schemas.openxmlformats.org/officeDocument/2006/relationships/image" Target="../media/image150.wmf"/><Relationship Id="rId4" Type="http://schemas.openxmlformats.org/officeDocument/2006/relationships/oleObject" Target="../embeddings/oleObject151.bin"/></Relationships>
</file>

<file path=ppt/slides/_rels/slide65.x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oleObject" Target="../embeddings/oleObject152.bin"/><Relationship Id="rId1" Type="http://schemas.openxmlformats.org/officeDocument/2006/relationships/slideLayout" Target="../slideLayouts/slideLayout2.xml"/><Relationship Id="rId5" Type="http://schemas.openxmlformats.org/officeDocument/2006/relationships/image" Target="../media/image152.wmf"/><Relationship Id="rId4" Type="http://schemas.openxmlformats.org/officeDocument/2006/relationships/oleObject" Target="../embeddings/oleObject153.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oleObject" Target="../embeddings/oleObject154.bin"/><Relationship Id="rId1" Type="http://schemas.openxmlformats.org/officeDocument/2006/relationships/slideLayout" Target="../slideLayouts/slideLayout4.xml"/><Relationship Id="rId5" Type="http://schemas.openxmlformats.org/officeDocument/2006/relationships/image" Target="../media/image154.wmf"/><Relationship Id="rId4" Type="http://schemas.openxmlformats.org/officeDocument/2006/relationships/oleObject" Target="../embeddings/oleObject155.bin"/></Relationships>
</file>

<file path=ppt/slides/_rels/slide68.xml.rels><?xml version="1.0" encoding="UTF-8" standalone="yes"?>
<Relationships xmlns="http://schemas.openxmlformats.org/package/2006/relationships"><Relationship Id="rId3" Type="http://schemas.openxmlformats.org/officeDocument/2006/relationships/image" Target="../media/image155.wmf"/><Relationship Id="rId7" Type="http://schemas.openxmlformats.org/officeDocument/2006/relationships/image" Target="../media/image157.wmf"/><Relationship Id="rId2" Type="http://schemas.openxmlformats.org/officeDocument/2006/relationships/oleObject" Target="../embeddings/oleObject156.bin"/><Relationship Id="rId1" Type="http://schemas.openxmlformats.org/officeDocument/2006/relationships/slideLayout" Target="../slideLayouts/slideLayout2.xml"/><Relationship Id="rId6" Type="http://schemas.openxmlformats.org/officeDocument/2006/relationships/oleObject" Target="../embeddings/oleObject158.bin"/><Relationship Id="rId5" Type="http://schemas.openxmlformats.org/officeDocument/2006/relationships/image" Target="../media/image156.wmf"/><Relationship Id="rId4" Type="http://schemas.openxmlformats.org/officeDocument/2006/relationships/oleObject" Target="../embeddings/oleObject157.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162.bin"/><Relationship Id="rId3" Type="http://schemas.openxmlformats.org/officeDocument/2006/relationships/image" Target="../media/image158.wmf"/><Relationship Id="rId7" Type="http://schemas.openxmlformats.org/officeDocument/2006/relationships/image" Target="../media/image160.wmf"/><Relationship Id="rId2" Type="http://schemas.openxmlformats.org/officeDocument/2006/relationships/oleObject" Target="../embeddings/oleObject159.bin"/><Relationship Id="rId1" Type="http://schemas.openxmlformats.org/officeDocument/2006/relationships/slideLayout" Target="../slideLayouts/slideLayout2.xml"/><Relationship Id="rId6" Type="http://schemas.openxmlformats.org/officeDocument/2006/relationships/oleObject" Target="../embeddings/oleObject161.bin"/><Relationship Id="rId11" Type="http://schemas.openxmlformats.org/officeDocument/2006/relationships/image" Target="../media/image162.wmf"/><Relationship Id="rId5" Type="http://schemas.openxmlformats.org/officeDocument/2006/relationships/image" Target="../media/image159.wmf"/><Relationship Id="rId10" Type="http://schemas.openxmlformats.org/officeDocument/2006/relationships/oleObject" Target="../embeddings/oleObject163.bin"/><Relationship Id="rId4" Type="http://schemas.openxmlformats.org/officeDocument/2006/relationships/oleObject" Target="../embeddings/oleObject160.bin"/><Relationship Id="rId9" Type="http://schemas.openxmlformats.org/officeDocument/2006/relationships/image" Target="../media/image161.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6.wmf"/><Relationship Id="rId12" Type="http://schemas.openxmlformats.org/officeDocument/2006/relationships/oleObject" Target="../embeddings/oleObject17.bin"/><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7.wmf"/></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67.bin"/><Relationship Id="rId3" Type="http://schemas.openxmlformats.org/officeDocument/2006/relationships/image" Target="../media/image163.wmf"/><Relationship Id="rId7" Type="http://schemas.openxmlformats.org/officeDocument/2006/relationships/image" Target="../media/image165.wmf"/><Relationship Id="rId2" Type="http://schemas.openxmlformats.org/officeDocument/2006/relationships/oleObject" Target="../embeddings/oleObject164.bin"/><Relationship Id="rId1" Type="http://schemas.openxmlformats.org/officeDocument/2006/relationships/slideLayout" Target="../slideLayouts/slideLayout2.xml"/><Relationship Id="rId6" Type="http://schemas.openxmlformats.org/officeDocument/2006/relationships/oleObject" Target="../embeddings/oleObject166.bin"/><Relationship Id="rId11" Type="http://schemas.openxmlformats.org/officeDocument/2006/relationships/image" Target="../media/image167.wmf"/><Relationship Id="rId5" Type="http://schemas.openxmlformats.org/officeDocument/2006/relationships/image" Target="../media/image164.wmf"/><Relationship Id="rId10" Type="http://schemas.openxmlformats.org/officeDocument/2006/relationships/oleObject" Target="../embeddings/oleObject168.bin"/><Relationship Id="rId4" Type="http://schemas.openxmlformats.org/officeDocument/2006/relationships/oleObject" Target="../embeddings/oleObject165.bin"/><Relationship Id="rId9" Type="http://schemas.openxmlformats.org/officeDocument/2006/relationships/image" Target="../media/image166.wmf"/></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172.bin"/><Relationship Id="rId3" Type="http://schemas.openxmlformats.org/officeDocument/2006/relationships/image" Target="../media/image168.wmf"/><Relationship Id="rId7" Type="http://schemas.openxmlformats.org/officeDocument/2006/relationships/image" Target="../media/image170.wmf"/><Relationship Id="rId2" Type="http://schemas.openxmlformats.org/officeDocument/2006/relationships/oleObject" Target="../embeddings/oleObject169.bin"/><Relationship Id="rId1" Type="http://schemas.openxmlformats.org/officeDocument/2006/relationships/slideLayout" Target="../slideLayouts/slideLayout2.xml"/><Relationship Id="rId6" Type="http://schemas.openxmlformats.org/officeDocument/2006/relationships/oleObject" Target="../embeddings/oleObject171.bin"/><Relationship Id="rId5" Type="http://schemas.openxmlformats.org/officeDocument/2006/relationships/image" Target="../media/image169.wmf"/><Relationship Id="rId4" Type="http://schemas.openxmlformats.org/officeDocument/2006/relationships/oleObject" Target="../embeddings/oleObject170.bin"/><Relationship Id="rId9" Type="http://schemas.openxmlformats.org/officeDocument/2006/relationships/image" Target="../media/image171.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176.bin"/><Relationship Id="rId13" Type="http://schemas.openxmlformats.org/officeDocument/2006/relationships/image" Target="../media/image177.wmf"/><Relationship Id="rId18" Type="http://schemas.openxmlformats.org/officeDocument/2006/relationships/oleObject" Target="../embeddings/oleObject181.bin"/><Relationship Id="rId3" Type="http://schemas.openxmlformats.org/officeDocument/2006/relationships/image" Target="../media/image172.wmf"/><Relationship Id="rId7" Type="http://schemas.openxmlformats.org/officeDocument/2006/relationships/image" Target="../media/image174.wmf"/><Relationship Id="rId12" Type="http://schemas.openxmlformats.org/officeDocument/2006/relationships/oleObject" Target="../embeddings/oleObject178.bin"/><Relationship Id="rId17" Type="http://schemas.openxmlformats.org/officeDocument/2006/relationships/image" Target="../media/image179.wmf"/><Relationship Id="rId2" Type="http://schemas.openxmlformats.org/officeDocument/2006/relationships/oleObject" Target="../embeddings/oleObject173.bin"/><Relationship Id="rId16" Type="http://schemas.openxmlformats.org/officeDocument/2006/relationships/oleObject" Target="../embeddings/oleObject180.bin"/><Relationship Id="rId1" Type="http://schemas.openxmlformats.org/officeDocument/2006/relationships/slideLayout" Target="../slideLayouts/slideLayout2.xml"/><Relationship Id="rId6" Type="http://schemas.openxmlformats.org/officeDocument/2006/relationships/oleObject" Target="../embeddings/oleObject175.bin"/><Relationship Id="rId11" Type="http://schemas.openxmlformats.org/officeDocument/2006/relationships/image" Target="../media/image176.wmf"/><Relationship Id="rId5" Type="http://schemas.openxmlformats.org/officeDocument/2006/relationships/image" Target="../media/image173.wmf"/><Relationship Id="rId15" Type="http://schemas.openxmlformats.org/officeDocument/2006/relationships/image" Target="../media/image178.wmf"/><Relationship Id="rId10" Type="http://schemas.openxmlformats.org/officeDocument/2006/relationships/oleObject" Target="../embeddings/oleObject177.bin"/><Relationship Id="rId19" Type="http://schemas.openxmlformats.org/officeDocument/2006/relationships/image" Target="../media/image180.wmf"/><Relationship Id="rId4" Type="http://schemas.openxmlformats.org/officeDocument/2006/relationships/oleObject" Target="../embeddings/oleObject174.bin"/><Relationship Id="rId9" Type="http://schemas.openxmlformats.org/officeDocument/2006/relationships/image" Target="../media/image175.wmf"/><Relationship Id="rId14" Type="http://schemas.openxmlformats.org/officeDocument/2006/relationships/oleObject" Target="../embeddings/oleObject179.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85.bin"/><Relationship Id="rId13" Type="http://schemas.openxmlformats.org/officeDocument/2006/relationships/image" Target="../media/image186.wmf"/><Relationship Id="rId18" Type="http://schemas.openxmlformats.org/officeDocument/2006/relationships/oleObject" Target="../embeddings/oleObject190.bin"/><Relationship Id="rId3" Type="http://schemas.openxmlformats.org/officeDocument/2006/relationships/image" Target="../media/image181.wmf"/><Relationship Id="rId21" Type="http://schemas.openxmlformats.org/officeDocument/2006/relationships/image" Target="../media/image190.wmf"/><Relationship Id="rId7" Type="http://schemas.openxmlformats.org/officeDocument/2006/relationships/image" Target="../media/image183.wmf"/><Relationship Id="rId12" Type="http://schemas.openxmlformats.org/officeDocument/2006/relationships/oleObject" Target="../embeddings/oleObject187.bin"/><Relationship Id="rId17" Type="http://schemas.openxmlformats.org/officeDocument/2006/relationships/image" Target="../media/image188.wmf"/><Relationship Id="rId2" Type="http://schemas.openxmlformats.org/officeDocument/2006/relationships/oleObject" Target="../embeddings/oleObject182.bin"/><Relationship Id="rId16" Type="http://schemas.openxmlformats.org/officeDocument/2006/relationships/oleObject" Target="../embeddings/oleObject189.bin"/><Relationship Id="rId20" Type="http://schemas.openxmlformats.org/officeDocument/2006/relationships/oleObject" Target="../embeddings/oleObject191.bin"/><Relationship Id="rId1" Type="http://schemas.openxmlformats.org/officeDocument/2006/relationships/slideLayout" Target="../slideLayouts/slideLayout2.xml"/><Relationship Id="rId6" Type="http://schemas.openxmlformats.org/officeDocument/2006/relationships/oleObject" Target="../embeddings/oleObject184.bin"/><Relationship Id="rId11" Type="http://schemas.openxmlformats.org/officeDocument/2006/relationships/image" Target="../media/image185.wmf"/><Relationship Id="rId5" Type="http://schemas.openxmlformats.org/officeDocument/2006/relationships/image" Target="../media/image182.wmf"/><Relationship Id="rId15" Type="http://schemas.openxmlformats.org/officeDocument/2006/relationships/image" Target="../media/image187.wmf"/><Relationship Id="rId23" Type="http://schemas.openxmlformats.org/officeDocument/2006/relationships/image" Target="../media/image191.wmf"/><Relationship Id="rId10" Type="http://schemas.openxmlformats.org/officeDocument/2006/relationships/oleObject" Target="../embeddings/oleObject186.bin"/><Relationship Id="rId19" Type="http://schemas.openxmlformats.org/officeDocument/2006/relationships/image" Target="../media/image189.wmf"/><Relationship Id="rId4" Type="http://schemas.openxmlformats.org/officeDocument/2006/relationships/oleObject" Target="../embeddings/oleObject183.bin"/><Relationship Id="rId9" Type="http://schemas.openxmlformats.org/officeDocument/2006/relationships/image" Target="../media/image184.wmf"/><Relationship Id="rId14" Type="http://schemas.openxmlformats.org/officeDocument/2006/relationships/oleObject" Target="../embeddings/oleObject188.bin"/><Relationship Id="rId22" Type="http://schemas.openxmlformats.org/officeDocument/2006/relationships/oleObject" Target="../embeddings/oleObject192.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196.bin"/><Relationship Id="rId13" Type="http://schemas.openxmlformats.org/officeDocument/2006/relationships/image" Target="../media/image197.wmf"/><Relationship Id="rId3" Type="http://schemas.openxmlformats.org/officeDocument/2006/relationships/image" Target="../media/image192.wmf"/><Relationship Id="rId7" Type="http://schemas.openxmlformats.org/officeDocument/2006/relationships/image" Target="../media/image194.wmf"/><Relationship Id="rId12" Type="http://schemas.openxmlformats.org/officeDocument/2006/relationships/oleObject" Target="../embeddings/oleObject198.bin"/><Relationship Id="rId2" Type="http://schemas.openxmlformats.org/officeDocument/2006/relationships/oleObject" Target="../embeddings/oleObject193.bin"/><Relationship Id="rId1" Type="http://schemas.openxmlformats.org/officeDocument/2006/relationships/slideLayout" Target="../slideLayouts/slideLayout2.xml"/><Relationship Id="rId6" Type="http://schemas.openxmlformats.org/officeDocument/2006/relationships/oleObject" Target="../embeddings/oleObject195.bin"/><Relationship Id="rId11" Type="http://schemas.openxmlformats.org/officeDocument/2006/relationships/image" Target="../media/image196.wmf"/><Relationship Id="rId5" Type="http://schemas.openxmlformats.org/officeDocument/2006/relationships/image" Target="../media/image193.wmf"/><Relationship Id="rId10" Type="http://schemas.openxmlformats.org/officeDocument/2006/relationships/oleObject" Target="../embeddings/oleObject197.bin"/><Relationship Id="rId4" Type="http://schemas.openxmlformats.org/officeDocument/2006/relationships/oleObject" Target="../embeddings/oleObject194.bin"/><Relationship Id="rId9" Type="http://schemas.openxmlformats.org/officeDocument/2006/relationships/image" Target="../media/image195.wmf"/></Relationships>
</file>

<file path=ppt/slides/_rels/slide77.xml.rels><?xml version="1.0" encoding="UTF-8" standalone="yes"?>
<Relationships xmlns="http://schemas.openxmlformats.org/package/2006/relationships"><Relationship Id="rId3" Type="http://schemas.openxmlformats.org/officeDocument/2006/relationships/image" Target="../media/image198.wmf"/><Relationship Id="rId2" Type="http://schemas.openxmlformats.org/officeDocument/2006/relationships/oleObject" Target="../embeddings/oleObject199.bin"/><Relationship Id="rId1" Type="http://schemas.openxmlformats.org/officeDocument/2006/relationships/slideLayout" Target="../slideLayouts/slideLayout2.xml"/><Relationship Id="rId5" Type="http://schemas.openxmlformats.org/officeDocument/2006/relationships/image" Target="../media/image199.wmf"/><Relationship Id="rId4" Type="http://schemas.openxmlformats.org/officeDocument/2006/relationships/oleObject" Target="../embeddings/oleObject200.bin"/></Relationships>
</file>

<file path=ppt/slides/_rels/slide78.x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oleObject" Target="../embeddings/oleObject201.bin"/><Relationship Id="rId1" Type="http://schemas.openxmlformats.org/officeDocument/2006/relationships/slideLayout" Target="../slideLayouts/slideLayout2.xml"/><Relationship Id="rId5" Type="http://schemas.openxmlformats.org/officeDocument/2006/relationships/image" Target="../media/image201.wmf"/><Relationship Id="rId4" Type="http://schemas.openxmlformats.org/officeDocument/2006/relationships/oleObject" Target="../embeddings/oleObject202.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20.wmf"/><Relationship Id="rId7" Type="http://schemas.openxmlformats.org/officeDocument/2006/relationships/image" Target="../media/image22.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3.wmf"/></Relationships>
</file>

<file path=ppt/slides/_rels/slide80.xml.rels><?xml version="1.0" encoding="UTF-8" standalone="yes"?>
<Relationships xmlns="http://schemas.openxmlformats.org/package/2006/relationships"><Relationship Id="rId3" Type="http://schemas.openxmlformats.org/officeDocument/2006/relationships/image" Target="../media/image202.wmf"/><Relationship Id="rId2" Type="http://schemas.openxmlformats.org/officeDocument/2006/relationships/oleObject" Target="../embeddings/oleObject203.bin"/><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207.bin"/><Relationship Id="rId13" Type="http://schemas.openxmlformats.org/officeDocument/2006/relationships/image" Target="../media/image208.wmf"/><Relationship Id="rId3" Type="http://schemas.openxmlformats.org/officeDocument/2006/relationships/image" Target="../media/image203.wmf"/><Relationship Id="rId7" Type="http://schemas.openxmlformats.org/officeDocument/2006/relationships/image" Target="../media/image205.wmf"/><Relationship Id="rId12" Type="http://schemas.openxmlformats.org/officeDocument/2006/relationships/oleObject" Target="../embeddings/oleObject209.bin"/><Relationship Id="rId2" Type="http://schemas.openxmlformats.org/officeDocument/2006/relationships/oleObject" Target="../embeddings/oleObject204.bin"/><Relationship Id="rId1" Type="http://schemas.openxmlformats.org/officeDocument/2006/relationships/slideLayout" Target="../slideLayouts/slideLayout2.xml"/><Relationship Id="rId6" Type="http://schemas.openxmlformats.org/officeDocument/2006/relationships/oleObject" Target="../embeddings/oleObject206.bin"/><Relationship Id="rId11" Type="http://schemas.openxmlformats.org/officeDocument/2006/relationships/image" Target="../media/image207.wmf"/><Relationship Id="rId5" Type="http://schemas.openxmlformats.org/officeDocument/2006/relationships/image" Target="../media/image204.wmf"/><Relationship Id="rId10" Type="http://schemas.openxmlformats.org/officeDocument/2006/relationships/oleObject" Target="../embeddings/oleObject208.bin"/><Relationship Id="rId4" Type="http://schemas.openxmlformats.org/officeDocument/2006/relationships/oleObject" Target="../embeddings/oleObject205.bin"/><Relationship Id="rId9" Type="http://schemas.openxmlformats.org/officeDocument/2006/relationships/image" Target="../media/image206.wmf"/></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213.bin"/><Relationship Id="rId13" Type="http://schemas.openxmlformats.org/officeDocument/2006/relationships/image" Target="../media/image214.wmf"/><Relationship Id="rId3" Type="http://schemas.openxmlformats.org/officeDocument/2006/relationships/image" Target="../media/image209.wmf"/><Relationship Id="rId7" Type="http://schemas.openxmlformats.org/officeDocument/2006/relationships/image" Target="../media/image211.wmf"/><Relationship Id="rId12" Type="http://schemas.openxmlformats.org/officeDocument/2006/relationships/oleObject" Target="../embeddings/oleObject215.bin"/><Relationship Id="rId2" Type="http://schemas.openxmlformats.org/officeDocument/2006/relationships/oleObject" Target="../embeddings/oleObject210.bin"/><Relationship Id="rId1" Type="http://schemas.openxmlformats.org/officeDocument/2006/relationships/slideLayout" Target="../slideLayouts/slideLayout2.xml"/><Relationship Id="rId6" Type="http://schemas.openxmlformats.org/officeDocument/2006/relationships/oleObject" Target="../embeddings/oleObject212.bin"/><Relationship Id="rId11" Type="http://schemas.openxmlformats.org/officeDocument/2006/relationships/image" Target="../media/image213.wmf"/><Relationship Id="rId5" Type="http://schemas.openxmlformats.org/officeDocument/2006/relationships/image" Target="../media/image210.wmf"/><Relationship Id="rId10" Type="http://schemas.openxmlformats.org/officeDocument/2006/relationships/oleObject" Target="../embeddings/oleObject214.bin"/><Relationship Id="rId4" Type="http://schemas.openxmlformats.org/officeDocument/2006/relationships/oleObject" Target="../embeddings/oleObject211.bin"/><Relationship Id="rId9" Type="http://schemas.openxmlformats.org/officeDocument/2006/relationships/image" Target="../media/image212.wmf"/></Relationships>
</file>

<file path=ppt/slides/_rels/slide83.xml.rels><?xml version="1.0" encoding="UTF-8" standalone="yes"?>
<Relationships xmlns="http://schemas.openxmlformats.org/package/2006/relationships"><Relationship Id="rId3" Type="http://schemas.openxmlformats.org/officeDocument/2006/relationships/image" Target="../media/image215.wmf"/><Relationship Id="rId7" Type="http://schemas.openxmlformats.org/officeDocument/2006/relationships/image" Target="../media/image217.wmf"/><Relationship Id="rId2" Type="http://schemas.openxmlformats.org/officeDocument/2006/relationships/oleObject" Target="../embeddings/oleObject216.bin"/><Relationship Id="rId1" Type="http://schemas.openxmlformats.org/officeDocument/2006/relationships/slideLayout" Target="../slideLayouts/slideLayout2.xml"/><Relationship Id="rId6" Type="http://schemas.openxmlformats.org/officeDocument/2006/relationships/oleObject" Target="../embeddings/oleObject218.bin"/><Relationship Id="rId5" Type="http://schemas.openxmlformats.org/officeDocument/2006/relationships/image" Target="../media/image216.wmf"/><Relationship Id="rId4" Type="http://schemas.openxmlformats.org/officeDocument/2006/relationships/oleObject" Target="../embeddings/oleObject217.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222.bin"/><Relationship Id="rId3" Type="http://schemas.openxmlformats.org/officeDocument/2006/relationships/image" Target="../media/image218.wmf"/><Relationship Id="rId7" Type="http://schemas.openxmlformats.org/officeDocument/2006/relationships/image" Target="../media/image220.wmf"/><Relationship Id="rId2" Type="http://schemas.openxmlformats.org/officeDocument/2006/relationships/oleObject" Target="../embeddings/oleObject219.bin"/><Relationship Id="rId1" Type="http://schemas.openxmlformats.org/officeDocument/2006/relationships/slideLayout" Target="../slideLayouts/slideLayout2.xml"/><Relationship Id="rId6" Type="http://schemas.openxmlformats.org/officeDocument/2006/relationships/oleObject" Target="../embeddings/oleObject221.bin"/><Relationship Id="rId11" Type="http://schemas.openxmlformats.org/officeDocument/2006/relationships/image" Target="../media/image222.wmf"/><Relationship Id="rId5" Type="http://schemas.openxmlformats.org/officeDocument/2006/relationships/image" Target="../media/image219.wmf"/><Relationship Id="rId10" Type="http://schemas.openxmlformats.org/officeDocument/2006/relationships/oleObject" Target="../embeddings/oleObject223.bin"/><Relationship Id="rId4" Type="http://schemas.openxmlformats.org/officeDocument/2006/relationships/oleObject" Target="../embeddings/oleObject220.bin"/><Relationship Id="rId9" Type="http://schemas.openxmlformats.org/officeDocument/2006/relationships/image" Target="../media/image221.wmf"/></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227.bin"/><Relationship Id="rId13" Type="http://schemas.openxmlformats.org/officeDocument/2006/relationships/image" Target="../media/image228.wmf"/><Relationship Id="rId3" Type="http://schemas.openxmlformats.org/officeDocument/2006/relationships/image" Target="../media/image223.wmf"/><Relationship Id="rId7" Type="http://schemas.openxmlformats.org/officeDocument/2006/relationships/image" Target="../media/image225.wmf"/><Relationship Id="rId12" Type="http://schemas.openxmlformats.org/officeDocument/2006/relationships/oleObject" Target="../embeddings/oleObject229.bin"/><Relationship Id="rId2" Type="http://schemas.openxmlformats.org/officeDocument/2006/relationships/oleObject" Target="../embeddings/oleObject224.bin"/><Relationship Id="rId1" Type="http://schemas.openxmlformats.org/officeDocument/2006/relationships/slideLayout" Target="../slideLayouts/slideLayout2.xml"/><Relationship Id="rId6" Type="http://schemas.openxmlformats.org/officeDocument/2006/relationships/oleObject" Target="../embeddings/oleObject226.bin"/><Relationship Id="rId11" Type="http://schemas.openxmlformats.org/officeDocument/2006/relationships/image" Target="../media/image227.wmf"/><Relationship Id="rId5" Type="http://schemas.openxmlformats.org/officeDocument/2006/relationships/image" Target="../media/image224.wmf"/><Relationship Id="rId15" Type="http://schemas.openxmlformats.org/officeDocument/2006/relationships/image" Target="../media/image229.wmf"/><Relationship Id="rId10" Type="http://schemas.openxmlformats.org/officeDocument/2006/relationships/oleObject" Target="../embeddings/oleObject228.bin"/><Relationship Id="rId4" Type="http://schemas.openxmlformats.org/officeDocument/2006/relationships/oleObject" Target="../embeddings/oleObject225.bin"/><Relationship Id="rId9" Type="http://schemas.openxmlformats.org/officeDocument/2006/relationships/image" Target="../media/image226.wmf"/><Relationship Id="rId14" Type="http://schemas.openxmlformats.org/officeDocument/2006/relationships/oleObject" Target="../embeddings/oleObject230.bin"/></Relationships>
</file>

<file path=ppt/slides/_rels/slide86.xml.rels><?xml version="1.0" encoding="UTF-8" standalone="yes"?>
<Relationships xmlns="http://schemas.openxmlformats.org/package/2006/relationships"><Relationship Id="rId3" Type="http://schemas.openxmlformats.org/officeDocument/2006/relationships/image" Target="../media/image230.wmf"/><Relationship Id="rId7" Type="http://schemas.openxmlformats.org/officeDocument/2006/relationships/image" Target="../media/image232.wmf"/><Relationship Id="rId2" Type="http://schemas.openxmlformats.org/officeDocument/2006/relationships/oleObject" Target="../embeddings/oleObject231.bin"/><Relationship Id="rId1" Type="http://schemas.openxmlformats.org/officeDocument/2006/relationships/slideLayout" Target="../slideLayouts/slideLayout2.xml"/><Relationship Id="rId6" Type="http://schemas.openxmlformats.org/officeDocument/2006/relationships/oleObject" Target="../embeddings/oleObject233.bin"/><Relationship Id="rId5" Type="http://schemas.openxmlformats.org/officeDocument/2006/relationships/image" Target="../media/image231.wmf"/><Relationship Id="rId4" Type="http://schemas.openxmlformats.org/officeDocument/2006/relationships/oleObject" Target="../embeddings/oleObject232.bin"/></Relationships>
</file>

<file path=ppt/slides/_rels/slide87.xml.rels><?xml version="1.0" encoding="UTF-8" standalone="yes"?>
<Relationships xmlns="http://schemas.openxmlformats.org/package/2006/relationships"><Relationship Id="rId3" Type="http://schemas.openxmlformats.org/officeDocument/2006/relationships/image" Target="../media/image233.wmf"/><Relationship Id="rId7" Type="http://schemas.openxmlformats.org/officeDocument/2006/relationships/image" Target="../media/image235.wmf"/><Relationship Id="rId2" Type="http://schemas.openxmlformats.org/officeDocument/2006/relationships/oleObject" Target="../embeddings/oleObject234.bin"/><Relationship Id="rId1" Type="http://schemas.openxmlformats.org/officeDocument/2006/relationships/slideLayout" Target="../slideLayouts/slideLayout2.xml"/><Relationship Id="rId6" Type="http://schemas.openxmlformats.org/officeDocument/2006/relationships/oleObject" Target="../embeddings/oleObject236.bin"/><Relationship Id="rId5" Type="http://schemas.openxmlformats.org/officeDocument/2006/relationships/image" Target="../media/image234.wmf"/><Relationship Id="rId4" Type="http://schemas.openxmlformats.org/officeDocument/2006/relationships/oleObject" Target="../embeddings/oleObject235.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239.bin"/><Relationship Id="rId13" Type="http://schemas.openxmlformats.org/officeDocument/2006/relationships/image" Target="../media/image239.wmf"/><Relationship Id="rId3" Type="http://schemas.openxmlformats.org/officeDocument/2006/relationships/image" Target="NULL"/><Relationship Id="rId7" Type="http://schemas.openxmlformats.org/officeDocument/2006/relationships/image" Target="../media/image237.wmf"/><Relationship Id="rId12" Type="http://schemas.openxmlformats.org/officeDocument/2006/relationships/oleObject" Target="../embeddings/oleObject242.bin"/><Relationship Id="rId1" Type="http://schemas.openxmlformats.org/officeDocument/2006/relationships/slideLayout" Target="../slideLayouts/slideLayout4.xml"/><Relationship Id="rId6" Type="http://schemas.openxmlformats.org/officeDocument/2006/relationships/oleObject" Target="../embeddings/oleObject238.bin"/><Relationship Id="rId11" Type="http://schemas.openxmlformats.org/officeDocument/2006/relationships/oleObject" Target="../embeddings/oleObject241.bin"/><Relationship Id="rId5" Type="http://schemas.openxmlformats.org/officeDocument/2006/relationships/image" Target="../media/image236.wmf"/><Relationship Id="rId10" Type="http://schemas.openxmlformats.org/officeDocument/2006/relationships/oleObject" Target="../embeddings/oleObject240.bin"/><Relationship Id="rId4" Type="http://schemas.openxmlformats.org/officeDocument/2006/relationships/oleObject" Target="../embeddings/oleObject237.bin"/><Relationship Id="rId9" Type="http://schemas.openxmlformats.org/officeDocument/2006/relationships/image" Target="../media/image23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246.bin"/><Relationship Id="rId3" Type="http://schemas.openxmlformats.org/officeDocument/2006/relationships/image" Target="../media/image240.wmf"/><Relationship Id="rId7" Type="http://schemas.openxmlformats.org/officeDocument/2006/relationships/image" Target="../media/image242.wmf"/><Relationship Id="rId2" Type="http://schemas.openxmlformats.org/officeDocument/2006/relationships/oleObject" Target="../embeddings/oleObject243.bin"/><Relationship Id="rId1" Type="http://schemas.openxmlformats.org/officeDocument/2006/relationships/slideLayout" Target="../slideLayouts/slideLayout2.xml"/><Relationship Id="rId6" Type="http://schemas.openxmlformats.org/officeDocument/2006/relationships/oleObject" Target="../embeddings/oleObject245.bin"/><Relationship Id="rId5" Type="http://schemas.openxmlformats.org/officeDocument/2006/relationships/image" Target="../media/image241.wmf"/><Relationship Id="rId4" Type="http://schemas.openxmlformats.org/officeDocument/2006/relationships/oleObject" Target="../embeddings/oleObject244.bin"/><Relationship Id="rId9" Type="http://schemas.openxmlformats.org/officeDocument/2006/relationships/image" Target="../media/image243.wmf"/></Relationships>
</file>

<file path=ppt/slides/_rels/slide91.xml.rels><?xml version="1.0" encoding="UTF-8" standalone="yes"?>
<Relationships xmlns="http://schemas.openxmlformats.org/package/2006/relationships"><Relationship Id="rId3" Type="http://schemas.openxmlformats.org/officeDocument/2006/relationships/image" Target="../media/image244.wmf"/><Relationship Id="rId2" Type="http://schemas.openxmlformats.org/officeDocument/2006/relationships/oleObject" Target="../embeddings/oleObject247.bin"/><Relationship Id="rId1" Type="http://schemas.openxmlformats.org/officeDocument/2006/relationships/slideLayout" Target="../slideLayouts/slideLayout2.xml"/><Relationship Id="rId5" Type="http://schemas.openxmlformats.org/officeDocument/2006/relationships/image" Target="../media/image245.wmf"/><Relationship Id="rId4" Type="http://schemas.openxmlformats.org/officeDocument/2006/relationships/oleObject" Target="../embeddings/oleObject248.bin"/></Relationships>
</file>

<file path=ppt/slides/_rels/slide92.xml.rels><?xml version="1.0" encoding="UTF-8" standalone="yes"?>
<Relationships xmlns="http://schemas.openxmlformats.org/package/2006/relationships"><Relationship Id="rId3" Type="http://schemas.openxmlformats.org/officeDocument/2006/relationships/image" Target="../media/image246.wmf"/><Relationship Id="rId2" Type="http://schemas.openxmlformats.org/officeDocument/2006/relationships/oleObject" Target="../embeddings/oleObject249.bin"/><Relationship Id="rId1" Type="http://schemas.openxmlformats.org/officeDocument/2006/relationships/slideLayout" Target="../slideLayouts/slideLayout2.xml"/><Relationship Id="rId5" Type="http://schemas.openxmlformats.org/officeDocument/2006/relationships/image" Target="../media/image247.wmf"/><Relationship Id="rId4" Type="http://schemas.openxmlformats.org/officeDocument/2006/relationships/oleObject" Target="../embeddings/oleObject250.bin"/></Relationships>
</file>

<file path=ppt/slides/_rels/slide93.xml.rels><?xml version="1.0" encoding="UTF-8" standalone="yes"?>
<Relationships xmlns="http://schemas.openxmlformats.org/package/2006/relationships"><Relationship Id="rId3" Type="http://schemas.openxmlformats.org/officeDocument/2006/relationships/image" Target="../media/image248.wmf"/><Relationship Id="rId2" Type="http://schemas.openxmlformats.org/officeDocument/2006/relationships/oleObject" Target="../embeddings/oleObject251.bin"/><Relationship Id="rId1" Type="http://schemas.openxmlformats.org/officeDocument/2006/relationships/slideLayout" Target="../slideLayouts/slideLayout2.xml"/><Relationship Id="rId5" Type="http://schemas.openxmlformats.org/officeDocument/2006/relationships/image" Target="../media/image249.wmf"/><Relationship Id="rId4" Type="http://schemas.openxmlformats.org/officeDocument/2006/relationships/oleObject" Target="../embeddings/oleObject25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normAutofit/>
          </a:bodyPr>
          <a:lstStyle/>
          <a:p>
            <a:pPr lvl="0" algn="ctr" eaLnBrk="0" hangingPunct="0">
              <a:spcBef>
                <a:spcPts val="0"/>
              </a:spcBef>
            </a:pPr>
            <a:r>
              <a:rPr lang="en-US" sz="4400" dirty="0">
                <a:solidFill>
                  <a:srgbClr val="FEE692"/>
                </a:solidFill>
              </a:rPr>
              <a:t> </a:t>
            </a:r>
            <a:r>
              <a:rPr lang="en-US" sz="4400" dirty="0"/>
              <a:t>Section 7.1</a:t>
            </a:r>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Radical</a:t>
            </a:r>
          </a:p>
          <a:p>
            <a:pPr marL="342900" indent="-342900" algn="ctr"/>
            <a:r>
              <a:rPr lang="en-US" dirty="0"/>
              <a:t> Expressions </a:t>
            </a:r>
          </a:p>
          <a:p>
            <a:pPr marL="342900" indent="-342900" algn="ctr"/>
            <a:r>
              <a:rPr lang="en-US" dirty="0"/>
              <a:t>and Functions</a:t>
            </a:r>
          </a:p>
          <a:p>
            <a:pPr marL="342900" indent="-342900" algn="ctr"/>
            <a:endParaRPr lang="en-US" dirty="0"/>
          </a:p>
          <a:p>
            <a:endParaRPr lang="en-US" dirty="0"/>
          </a:p>
        </p:txBody>
      </p:sp>
    </p:spTree>
    <p:extLst>
      <p:ext uri="{BB962C8B-B14F-4D97-AF65-F5344CB8AC3E}">
        <p14:creationId xmlns:p14="http://schemas.microsoft.com/office/powerpoint/2010/main" val="7937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pPr>
              <a:spcBef>
                <a:spcPts val="0"/>
              </a:spcBef>
            </a:pPr>
            <a:r>
              <a:rPr lang="en-US" sz="2800" dirty="0"/>
              <a:t>For the function, find the indicated function value:</a:t>
            </a:r>
          </a:p>
          <a:p>
            <a:pPr>
              <a:spcBef>
                <a:spcPts val="0"/>
              </a:spcBef>
            </a:pPr>
            <a:endParaRPr lang="en-US" sz="2800" dirty="0"/>
          </a:p>
          <a:p>
            <a:pPr>
              <a:spcBef>
                <a:spcPts val="0"/>
              </a:spcBef>
            </a:pPr>
            <a:endParaRPr lang="en-US" sz="2800" dirty="0"/>
          </a:p>
          <a:p>
            <a:pPr>
              <a:spcBef>
                <a:spcPts val="0"/>
              </a:spcBef>
            </a:pPr>
            <a:r>
              <a:rPr lang="en-US" sz="2800" dirty="0"/>
              <a:t>			      Substitute 4 for </a:t>
            </a:r>
            <a:r>
              <a:rPr lang="en-US" sz="2800" i="1" dirty="0"/>
              <a:t>x</a:t>
            </a:r>
            <a:r>
              <a:rPr lang="en-US" sz="2800" dirty="0"/>
              <a:t> in </a:t>
            </a:r>
          </a:p>
          <a:p>
            <a:pPr>
              <a:spcBef>
                <a:spcPts val="0"/>
              </a:spcBef>
            </a:pPr>
            <a:endParaRPr lang="en-US" sz="2800" dirty="0"/>
          </a:p>
          <a:p>
            <a:r>
              <a:rPr lang="en-US" sz="2800" dirty="0"/>
              <a:t>			      Simplify the radicand and    			      take the square root of  9.</a:t>
            </a:r>
          </a:p>
          <a:p>
            <a:r>
              <a:rPr lang="en-US" sz="2800" dirty="0"/>
              <a:t>			      Substitute 1 for </a:t>
            </a:r>
            <a:r>
              <a:rPr lang="en-US" sz="2800" i="1" dirty="0"/>
              <a:t>x</a:t>
            </a:r>
            <a:r>
              <a:rPr lang="en-US" sz="2800" dirty="0"/>
              <a:t> in</a:t>
            </a:r>
            <a:r>
              <a:rPr lang="en-US" sz="2800" dirty="0">
                <a:latin typeface="Times New Roman" pitchFamily="18" charset="0"/>
              </a:rPr>
              <a:t> </a:t>
            </a:r>
          </a:p>
          <a:p>
            <a:endParaRPr lang="en-US" sz="2800" dirty="0">
              <a:latin typeface="Times New Roman" pitchFamily="18" charset="0"/>
            </a:endParaRPr>
          </a:p>
          <a:p>
            <a:pPr>
              <a:spcBef>
                <a:spcPts val="0"/>
              </a:spcBef>
            </a:pPr>
            <a:r>
              <a:rPr lang="en-US" sz="2800" dirty="0">
                <a:latin typeface="Times New Roman" pitchFamily="18" charset="0"/>
              </a:rPr>
              <a:t>			      </a:t>
            </a:r>
            <a:r>
              <a:rPr lang="en-US" sz="2800" dirty="0"/>
              <a:t>Simplify the radicand and 			      take the square root of 3.</a:t>
            </a:r>
          </a:p>
          <a:p>
            <a:endParaRPr lang="en-US" sz="2800" dirty="0">
              <a:latin typeface="Times New Roman" pitchFamily="18" charset="0"/>
            </a:endParaRPr>
          </a:p>
          <a:p>
            <a:r>
              <a:rPr lang="en-US" sz="2800" dirty="0"/>
              <a:t>				</a:t>
            </a:r>
          </a:p>
          <a:p>
            <a:endParaRPr lang="en-US" dirty="0"/>
          </a:p>
          <a:p>
            <a:endParaRPr lang="en-US" dirty="0"/>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2503620"/>
              </p:ext>
            </p:extLst>
          </p:nvPr>
        </p:nvGraphicFramePr>
        <p:xfrm>
          <a:off x="609600" y="1614054"/>
          <a:ext cx="7188200" cy="914400"/>
        </p:xfrm>
        <a:graphic>
          <a:graphicData uri="http://schemas.openxmlformats.org/presentationml/2006/ole">
            <mc:AlternateContent xmlns:mc="http://schemas.openxmlformats.org/markup-compatibility/2006">
              <mc:Choice xmlns:v="urn:schemas-microsoft-com:vml" Requires="v">
                <p:oleObj name="Equation" r:id="rId2" imgW="7188120" imgH="914400" progId="Equation.DSMT4">
                  <p:embed/>
                </p:oleObj>
              </mc:Choice>
              <mc:Fallback>
                <p:oleObj name="Equation" r:id="rId2" imgW="7188120" imgH="914400" progId="Equation.DSMT4">
                  <p:embed/>
                  <p:pic>
                    <p:nvPicPr>
                      <p:cNvPr id="0" name=""/>
                      <p:cNvPicPr>
                        <a:picLocks noChangeAspect="1" noChangeArrowheads="1"/>
                      </p:cNvPicPr>
                      <p:nvPr/>
                    </p:nvPicPr>
                    <p:blipFill>
                      <a:blip r:embed="rId3"/>
                      <a:srcRect/>
                      <a:stretch>
                        <a:fillRect/>
                      </a:stretch>
                    </p:blipFill>
                    <p:spPr bwMode="auto">
                      <a:xfrm>
                        <a:off x="609600" y="1614054"/>
                        <a:ext cx="718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715806442"/>
              </p:ext>
            </p:extLst>
          </p:nvPr>
        </p:nvGraphicFramePr>
        <p:xfrm>
          <a:off x="609600" y="2438400"/>
          <a:ext cx="2768600" cy="558800"/>
        </p:xfrm>
        <a:graphic>
          <a:graphicData uri="http://schemas.openxmlformats.org/presentationml/2006/ole">
            <mc:AlternateContent xmlns:mc="http://schemas.openxmlformats.org/markup-compatibility/2006">
              <mc:Choice xmlns:v="urn:schemas-microsoft-com:vml" Requires="v">
                <p:oleObj name="Equation" r:id="rId4" imgW="2768400" imgH="558720" progId="Equation.DSMT4">
                  <p:embed/>
                </p:oleObj>
              </mc:Choice>
              <mc:Fallback>
                <p:oleObj name="Equation" r:id="rId4" imgW="2768400" imgH="558720" progId="Equation.DSMT4">
                  <p:embed/>
                  <p:pic>
                    <p:nvPicPr>
                      <p:cNvPr id="0" name=""/>
                      <p:cNvPicPr>
                        <a:picLocks noChangeAspect="1" noChangeArrowheads="1"/>
                      </p:cNvPicPr>
                      <p:nvPr/>
                    </p:nvPicPr>
                    <p:blipFill>
                      <a:blip r:embed="rId5"/>
                      <a:srcRect/>
                      <a:stretch>
                        <a:fillRect/>
                      </a:stretch>
                    </p:blipFill>
                    <p:spPr bwMode="auto">
                      <a:xfrm>
                        <a:off x="609600" y="2438400"/>
                        <a:ext cx="2768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3379474592"/>
              </p:ext>
            </p:extLst>
          </p:nvPr>
        </p:nvGraphicFramePr>
        <p:xfrm>
          <a:off x="1406236" y="3383475"/>
          <a:ext cx="1752600" cy="495300"/>
        </p:xfrm>
        <a:graphic>
          <a:graphicData uri="http://schemas.openxmlformats.org/presentationml/2006/ole">
            <mc:AlternateContent xmlns:mc="http://schemas.openxmlformats.org/markup-compatibility/2006">
              <mc:Choice xmlns:v="urn:schemas-microsoft-com:vml" Requires="v">
                <p:oleObj name="Equation" r:id="rId6" imgW="1752480" imgH="495000" progId="Equation.DSMT4">
                  <p:embed/>
                </p:oleObj>
              </mc:Choice>
              <mc:Fallback>
                <p:oleObj name="Equation" r:id="rId6" imgW="1752480" imgH="495000" progId="Equation.DSMT4">
                  <p:embed/>
                  <p:pic>
                    <p:nvPicPr>
                      <p:cNvPr id="0" name=""/>
                      <p:cNvPicPr>
                        <a:picLocks noChangeAspect="1" noChangeArrowheads="1"/>
                      </p:cNvPicPr>
                      <p:nvPr/>
                    </p:nvPicPr>
                    <p:blipFill>
                      <a:blip r:embed="rId7"/>
                      <a:srcRect/>
                      <a:stretch>
                        <a:fillRect/>
                      </a:stretch>
                    </p:blipFill>
                    <p:spPr bwMode="auto">
                      <a:xfrm>
                        <a:off x="1406236" y="3383475"/>
                        <a:ext cx="1752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517312476"/>
              </p:ext>
            </p:extLst>
          </p:nvPr>
        </p:nvGraphicFramePr>
        <p:xfrm>
          <a:off x="3927764" y="2874818"/>
          <a:ext cx="2540000" cy="520700"/>
        </p:xfrm>
        <a:graphic>
          <a:graphicData uri="http://schemas.openxmlformats.org/presentationml/2006/ole">
            <mc:AlternateContent xmlns:mc="http://schemas.openxmlformats.org/markup-compatibility/2006">
              <mc:Choice xmlns:v="urn:schemas-microsoft-com:vml" Requires="v">
                <p:oleObj name="Equation" r:id="rId8" imgW="2539800" imgH="520560" progId="Equation.DSMT4">
                  <p:embed/>
                </p:oleObj>
              </mc:Choice>
              <mc:Fallback>
                <p:oleObj name="Equation" r:id="rId8" imgW="2539800" imgH="520560" progId="Equation.DSMT4">
                  <p:embed/>
                  <p:pic>
                    <p:nvPicPr>
                      <p:cNvPr id="0" name=""/>
                      <p:cNvPicPr>
                        <a:picLocks noChangeAspect="1" noChangeArrowheads="1"/>
                      </p:cNvPicPr>
                      <p:nvPr/>
                    </p:nvPicPr>
                    <p:blipFill>
                      <a:blip r:embed="rId9"/>
                      <a:srcRect/>
                      <a:stretch>
                        <a:fillRect/>
                      </a:stretch>
                    </p:blipFill>
                    <p:spPr bwMode="auto">
                      <a:xfrm>
                        <a:off x="3927764" y="2874818"/>
                        <a:ext cx="2540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1918411212"/>
              </p:ext>
            </p:extLst>
          </p:nvPr>
        </p:nvGraphicFramePr>
        <p:xfrm>
          <a:off x="3962400" y="4724400"/>
          <a:ext cx="2540000" cy="520700"/>
        </p:xfrm>
        <a:graphic>
          <a:graphicData uri="http://schemas.openxmlformats.org/presentationml/2006/ole">
            <mc:AlternateContent xmlns:mc="http://schemas.openxmlformats.org/markup-compatibility/2006">
              <mc:Choice xmlns:v="urn:schemas-microsoft-com:vml" Requires="v">
                <p:oleObj name="Equation" r:id="rId10" imgW="2539800" imgH="520560" progId="Equation.DSMT4">
                  <p:embed/>
                </p:oleObj>
              </mc:Choice>
              <mc:Fallback>
                <p:oleObj name="Equation" r:id="rId10" imgW="2539800" imgH="520560" progId="Equation.DSMT4">
                  <p:embed/>
                  <p:pic>
                    <p:nvPicPr>
                      <p:cNvPr id="0" name=""/>
                      <p:cNvPicPr>
                        <a:picLocks noChangeAspect="1" noChangeArrowheads="1"/>
                      </p:cNvPicPr>
                      <p:nvPr/>
                    </p:nvPicPr>
                    <p:blipFill>
                      <a:blip r:embed="rId9"/>
                      <a:srcRect/>
                      <a:stretch>
                        <a:fillRect/>
                      </a:stretch>
                    </p:blipFill>
                    <p:spPr bwMode="auto">
                      <a:xfrm>
                        <a:off x="3962400" y="4724400"/>
                        <a:ext cx="2540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1504283648"/>
              </p:ext>
            </p:extLst>
          </p:nvPr>
        </p:nvGraphicFramePr>
        <p:xfrm>
          <a:off x="693882" y="4332511"/>
          <a:ext cx="2603500" cy="558800"/>
        </p:xfrm>
        <a:graphic>
          <a:graphicData uri="http://schemas.openxmlformats.org/presentationml/2006/ole">
            <mc:AlternateContent xmlns:mc="http://schemas.openxmlformats.org/markup-compatibility/2006">
              <mc:Choice xmlns:v="urn:schemas-microsoft-com:vml" Requires="v">
                <p:oleObj name="Equation" r:id="rId11" imgW="2603160" imgH="558720" progId="Equation.DSMT4">
                  <p:embed/>
                </p:oleObj>
              </mc:Choice>
              <mc:Fallback>
                <p:oleObj name="Equation" r:id="rId11" imgW="2603160" imgH="558720" progId="Equation.DSMT4">
                  <p:embed/>
                  <p:pic>
                    <p:nvPicPr>
                      <p:cNvPr id="0" name=""/>
                      <p:cNvPicPr>
                        <a:picLocks noChangeAspect="1" noChangeArrowheads="1"/>
                      </p:cNvPicPr>
                      <p:nvPr/>
                    </p:nvPicPr>
                    <p:blipFill>
                      <a:blip r:embed="rId12"/>
                      <a:srcRect/>
                      <a:stretch>
                        <a:fillRect/>
                      </a:stretch>
                    </p:blipFill>
                    <p:spPr bwMode="auto">
                      <a:xfrm>
                        <a:off x="693882" y="4332511"/>
                        <a:ext cx="26035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00105634"/>
              </p:ext>
            </p:extLst>
          </p:nvPr>
        </p:nvGraphicFramePr>
        <p:xfrm>
          <a:off x="1408546" y="5261425"/>
          <a:ext cx="2235200" cy="431800"/>
        </p:xfrm>
        <a:graphic>
          <a:graphicData uri="http://schemas.openxmlformats.org/presentationml/2006/ole">
            <mc:AlternateContent xmlns:mc="http://schemas.openxmlformats.org/markup-compatibility/2006">
              <mc:Choice xmlns:v="urn:schemas-microsoft-com:vml" Requires="v">
                <p:oleObj name="Equation" r:id="rId13" imgW="2234880" imgH="431640" progId="Equation.DSMT4">
                  <p:embed/>
                </p:oleObj>
              </mc:Choice>
              <mc:Fallback>
                <p:oleObj name="Equation" r:id="rId13" imgW="2234880" imgH="431640" progId="Equation.DSMT4">
                  <p:embed/>
                  <p:pic>
                    <p:nvPicPr>
                      <p:cNvPr id="0" name="Object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08546" y="5261425"/>
                        <a:ext cx="2235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5431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a:spcBef>
                <a:spcPts val="0"/>
              </a:spcBef>
            </a:pPr>
            <a:r>
              <a:rPr lang="en-US" sz="2800" dirty="0"/>
              <a:t>				Substitute       for </a:t>
            </a:r>
            <a:r>
              <a:rPr lang="en-US" sz="2800" i="1" dirty="0"/>
              <a:t>x</a:t>
            </a:r>
            <a:r>
              <a:rPr lang="en-US" sz="2800" dirty="0"/>
              <a:t> in </a:t>
            </a:r>
          </a:p>
          <a:p>
            <a:pPr>
              <a:spcBef>
                <a:spcPts val="0"/>
              </a:spcBef>
            </a:pPr>
            <a:endParaRPr lang="en-US" sz="2800" dirty="0"/>
          </a:p>
          <a:p>
            <a:pPr>
              <a:spcBef>
                <a:spcPts val="0"/>
              </a:spcBef>
            </a:pPr>
            <a:r>
              <a:rPr lang="en-US" sz="2800" dirty="0"/>
              <a:t>												Simplify the radicand and 				take the square root.</a:t>
            </a:r>
          </a:p>
          <a:p>
            <a:pPr>
              <a:spcBef>
                <a:spcPts val="400"/>
              </a:spcBef>
            </a:pPr>
            <a:r>
              <a:rPr lang="en-US" sz="2800" dirty="0"/>
              <a:t>				Substitute      for </a:t>
            </a:r>
            <a:r>
              <a:rPr lang="en-US" sz="2800" i="1" dirty="0"/>
              <a:t>x</a:t>
            </a:r>
            <a:r>
              <a:rPr lang="en-US" sz="2800" dirty="0"/>
              <a:t> in </a:t>
            </a:r>
          </a:p>
          <a:p>
            <a:pPr>
              <a:spcBef>
                <a:spcPts val="300"/>
              </a:spcBef>
            </a:pPr>
            <a:r>
              <a:rPr lang="en-US" sz="2800" dirty="0"/>
              <a:t>												Simplify the radicand. The 				principal square root of a 				negative number is not a 				real number.</a:t>
            </a:r>
          </a:p>
          <a:p>
            <a:pPr>
              <a:spcBef>
                <a:spcPts val="1200"/>
              </a:spcBef>
            </a:pPr>
            <a:endParaRPr lang="en-US" sz="2800" dirty="0"/>
          </a:p>
          <a:p>
            <a:pPr>
              <a:spcBef>
                <a:spcPts val="1200"/>
              </a:spcBef>
            </a:pPr>
            <a:endParaRPr lang="en-US" sz="2800" dirty="0"/>
          </a:p>
          <a:p>
            <a:pPr>
              <a:spcBef>
                <a:spcPts val="0"/>
              </a:spcBef>
            </a:pPr>
            <a:endParaRPr lang="en-US" sz="2800" dirty="0"/>
          </a:p>
          <a:p>
            <a:pPr>
              <a:spcBef>
                <a:spcPts val="0"/>
              </a:spcBef>
            </a:pPr>
            <a:endParaRPr lang="en-US" sz="2800" dirty="0"/>
          </a:p>
          <a:p>
            <a:pPr>
              <a:spcBef>
                <a:spcPts val="0"/>
              </a:spcBef>
            </a:pPr>
            <a:endParaRPr lang="en-US" sz="2800" dirty="0"/>
          </a:p>
          <a:p>
            <a:pPr>
              <a:spcBef>
                <a:spcPts val="0"/>
              </a:spcBef>
            </a:pPr>
            <a:r>
              <a:rPr lang="en-US" sz="2800" dirty="0"/>
              <a:t>									</a:t>
            </a:r>
          </a:p>
          <a:p>
            <a:endParaRPr lang="en-US" dirty="0"/>
          </a:p>
          <a:p>
            <a:endParaRPr lang="en-US" dirty="0"/>
          </a:p>
          <a:p>
            <a:endParaRPr lang="en-US" dirty="0"/>
          </a:p>
        </p:txBody>
      </p:sp>
      <p:graphicFrame>
        <p:nvGraphicFramePr>
          <p:cNvPr id="47" name="Object 46"/>
          <p:cNvGraphicFramePr>
            <a:graphicFrameLocks noChangeAspect="1"/>
          </p:cNvGraphicFramePr>
          <p:nvPr>
            <p:extLst>
              <p:ext uri="{D42A27DB-BD31-4B8C-83A1-F6EECF244321}">
                <p14:modId xmlns:p14="http://schemas.microsoft.com/office/powerpoint/2010/main" val="2944140194"/>
              </p:ext>
            </p:extLst>
          </p:nvPr>
        </p:nvGraphicFramePr>
        <p:xfrm>
          <a:off x="1752600" y="2417616"/>
          <a:ext cx="1536700" cy="431800"/>
        </p:xfrm>
        <a:graphic>
          <a:graphicData uri="http://schemas.openxmlformats.org/presentationml/2006/ole">
            <mc:AlternateContent xmlns:mc="http://schemas.openxmlformats.org/markup-compatibility/2006">
              <mc:Choice xmlns:v="urn:schemas-microsoft-com:vml" Requires="v">
                <p:oleObj name="Equation" r:id="rId2" imgW="1536480" imgH="431640" progId="Equation.DSMT4">
                  <p:embed/>
                </p:oleObj>
              </mc:Choice>
              <mc:Fallback>
                <p:oleObj name="Equation" r:id="rId2" imgW="1536480" imgH="431640" progId="Equation.DSMT4">
                  <p:embed/>
                  <p:pic>
                    <p:nvPicPr>
                      <p:cNvPr id="0" name=""/>
                      <p:cNvPicPr>
                        <a:picLocks noChangeAspect="1" noChangeArrowheads="1"/>
                      </p:cNvPicPr>
                      <p:nvPr/>
                    </p:nvPicPr>
                    <p:blipFill>
                      <a:blip r:embed="rId3"/>
                      <a:srcRect/>
                      <a:stretch>
                        <a:fillRect/>
                      </a:stretch>
                    </p:blipFill>
                    <p:spPr bwMode="auto">
                      <a:xfrm>
                        <a:off x="1752600" y="2417616"/>
                        <a:ext cx="1536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1744915251"/>
              </p:ext>
            </p:extLst>
          </p:nvPr>
        </p:nvGraphicFramePr>
        <p:xfrm>
          <a:off x="720436" y="3352800"/>
          <a:ext cx="3060700" cy="558800"/>
        </p:xfrm>
        <a:graphic>
          <a:graphicData uri="http://schemas.openxmlformats.org/presentationml/2006/ole">
            <mc:AlternateContent xmlns:mc="http://schemas.openxmlformats.org/markup-compatibility/2006">
              <mc:Choice xmlns:v="urn:schemas-microsoft-com:vml" Requires="v">
                <p:oleObj name="Equation" r:id="rId4" imgW="3060360" imgH="558720" progId="Equation.DSMT4">
                  <p:embed/>
                </p:oleObj>
              </mc:Choice>
              <mc:Fallback>
                <p:oleObj name="Equation" r:id="rId4" imgW="3060360" imgH="558720" progId="Equation.DSMT4">
                  <p:embed/>
                  <p:pic>
                    <p:nvPicPr>
                      <p:cNvPr id="0" name=""/>
                      <p:cNvPicPr>
                        <a:picLocks noChangeAspect="1" noChangeArrowheads="1"/>
                      </p:cNvPicPr>
                      <p:nvPr/>
                    </p:nvPicPr>
                    <p:blipFill>
                      <a:blip r:embed="rId5"/>
                      <a:srcRect/>
                      <a:stretch>
                        <a:fillRect/>
                      </a:stretch>
                    </p:blipFill>
                    <p:spPr bwMode="auto">
                      <a:xfrm>
                        <a:off x="720436" y="3352800"/>
                        <a:ext cx="3060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19180676"/>
              </p:ext>
            </p:extLst>
          </p:nvPr>
        </p:nvGraphicFramePr>
        <p:xfrm>
          <a:off x="4470400" y="1857500"/>
          <a:ext cx="2540000" cy="520700"/>
        </p:xfrm>
        <a:graphic>
          <a:graphicData uri="http://schemas.openxmlformats.org/presentationml/2006/ole">
            <mc:AlternateContent xmlns:mc="http://schemas.openxmlformats.org/markup-compatibility/2006">
              <mc:Choice xmlns:v="urn:schemas-microsoft-com:vml" Requires="v">
                <p:oleObj name="Equation" r:id="rId6" imgW="2539800" imgH="520560" progId="Equation.DSMT4">
                  <p:embed/>
                </p:oleObj>
              </mc:Choice>
              <mc:Fallback>
                <p:oleObj name="Equation" r:id="rId6" imgW="2539800" imgH="520560" progId="Equation.DSMT4">
                  <p:embed/>
                  <p:pic>
                    <p:nvPicPr>
                      <p:cNvPr id="0" name="Object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0400" y="1857500"/>
                        <a:ext cx="2540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45045557"/>
              </p:ext>
            </p:extLst>
          </p:nvPr>
        </p:nvGraphicFramePr>
        <p:xfrm>
          <a:off x="609600" y="1219200"/>
          <a:ext cx="3441700" cy="1003300"/>
        </p:xfrm>
        <a:graphic>
          <a:graphicData uri="http://schemas.openxmlformats.org/presentationml/2006/ole">
            <mc:AlternateContent xmlns:mc="http://schemas.openxmlformats.org/markup-compatibility/2006">
              <mc:Choice xmlns:v="urn:schemas-microsoft-com:vml" Requires="v">
                <p:oleObj name="Equation" r:id="rId8" imgW="3441600" imgH="1002960" progId="Equation.DSMT4">
                  <p:embed/>
                </p:oleObj>
              </mc:Choice>
              <mc:Fallback>
                <p:oleObj name="Equation" r:id="rId8" imgW="3441600" imgH="1002960" progId="Equation.DSMT4">
                  <p:embed/>
                  <p:pic>
                    <p:nvPicPr>
                      <p:cNvPr id="0" name=""/>
                      <p:cNvPicPr>
                        <a:picLocks noChangeAspect="1" noChangeArrowheads="1"/>
                      </p:cNvPicPr>
                      <p:nvPr/>
                    </p:nvPicPr>
                    <p:blipFill>
                      <a:blip r:embed="rId9"/>
                      <a:srcRect/>
                      <a:stretch>
                        <a:fillRect/>
                      </a:stretch>
                    </p:blipFill>
                    <p:spPr bwMode="auto">
                      <a:xfrm>
                        <a:off x="609600" y="1219200"/>
                        <a:ext cx="34417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35518999"/>
              </p:ext>
            </p:extLst>
          </p:nvPr>
        </p:nvGraphicFramePr>
        <p:xfrm>
          <a:off x="4267200" y="3754582"/>
          <a:ext cx="2540000" cy="520700"/>
        </p:xfrm>
        <a:graphic>
          <a:graphicData uri="http://schemas.openxmlformats.org/presentationml/2006/ole">
            <mc:AlternateContent xmlns:mc="http://schemas.openxmlformats.org/markup-compatibility/2006">
              <mc:Choice xmlns:v="urn:schemas-microsoft-com:vml" Requires="v">
                <p:oleObj name="Equation" r:id="rId10" imgW="2539800" imgH="520560" progId="Equation.DSMT4">
                  <p:embed/>
                </p:oleObj>
              </mc:Choice>
              <mc:Fallback>
                <p:oleObj name="Equation" r:id="rId10" imgW="2539800" imgH="5205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754582"/>
                        <a:ext cx="2540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045164203"/>
              </p:ext>
            </p:extLst>
          </p:nvPr>
        </p:nvGraphicFramePr>
        <p:xfrm>
          <a:off x="1697182" y="4322618"/>
          <a:ext cx="1790700" cy="419100"/>
        </p:xfrm>
        <a:graphic>
          <a:graphicData uri="http://schemas.openxmlformats.org/presentationml/2006/ole">
            <mc:AlternateContent xmlns:mc="http://schemas.openxmlformats.org/markup-compatibility/2006">
              <mc:Choice xmlns:v="urn:schemas-microsoft-com:vml" Requires="v">
                <p:oleObj name="Equation" r:id="rId11" imgW="1790640" imgH="419040" progId="Equation.DSMT4">
                  <p:embed/>
                </p:oleObj>
              </mc:Choice>
              <mc:Fallback>
                <p:oleObj name="Equation" r:id="rId11" imgW="1790640" imgH="419040" progId="Equation.DSMT4">
                  <p:embed/>
                  <p:pic>
                    <p:nvPicPr>
                      <p:cNvPr id="0" name=""/>
                      <p:cNvPicPr>
                        <a:picLocks noChangeAspect="1" noChangeArrowheads="1"/>
                      </p:cNvPicPr>
                      <p:nvPr/>
                    </p:nvPicPr>
                    <p:blipFill>
                      <a:blip r:embed="rId12"/>
                      <a:srcRect/>
                      <a:stretch>
                        <a:fillRect/>
                      </a:stretch>
                    </p:blipFill>
                    <p:spPr bwMode="auto">
                      <a:xfrm>
                        <a:off x="1697182" y="4322618"/>
                        <a:ext cx="1790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471126633"/>
              </p:ext>
            </p:extLst>
          </p:nvPr>
        </p:nvGraphicFramePr>
        <p:xfrm>
          <a:off x="5969825" y="978725"/>
          <a:ext cx="495300" cy="838200"/>
        </p:xfrm>
        <a:graphic>
          <a:graphicData uri="http://schemas.openxmlformats.org/presentationml/2006/ole">
            <mc:AlternateContent xmlns:mc="http://schemas.openxmlformats.org/markup-compatibility/2006">
              <mc:Choice xmlns:v="urn:schemas-microsoft-com:vml" Requires="v">
                <p:oleObj name="Equation" r:id="rId13" imgW="495000" imgH="838080" progId="Equation.DSMT4">
                  <p:embed/>
                </p:oleObj>
              </mc:Choice>
              <mc:Fallback>
                <p:oleObj name="Equation" r:id="rId13" imgW="495000" imgH="838080" progId="Equation.DSMT4">
                  <p:embed/>
                  <p:pic>
                    <p:nvPicPr>
                      <p:cNvPr id="0" name=""/>
                      <p:cNvPicPr/>
                      <p:nvPr/>
                    </p:nvPicPr>
                    <p:blipFill>
                      <a:blip r:embed="rId14"/>
                      <a:stretch>
                        <a:fillRect/>
                      </a:stretch>
                    </p:blipFill>
                    <p:spPr>
                      <a:xfrm>
                        <a:off x="5969825" y="978725"/>
                        <a:ext cx="495300" cy="8382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8403607"/>
              </p:ext>
            </p:extLst>
          </p:nvPr>
        </p:nvGraphicFramePr>
        <p:xfrm>
          <a:off x="5972300" y="3417125"/>
          <a:ext cx="381000" cy="317500"/>
        </p:xfrm>
        <a:graphic>
          <a:graphicData uri="http://schemas.openxmlformats.org/presentationml/2006/ole">
            <mc:AlternateContent xmlns:mc="http://schemas.openxmlformats.org/markup-compatibility/2006">
              <mc:Choice xmlns:v="urn:schemas-microsoft-com:vml" Requires="v">
                <p:oleObj name="Equation" r:id="rId15" imgW="380880" imgH="317160" progId="Equation.DSMT4">
                  <p:embed/>
                </p:oleObj>
              </mc:Choice>
              <mc:Fallback>
                <p:oleObj name="Equation" r:id="rId15" imgW="380880" imgH="317160" progId="Equation.DSMT4">
                  <p:embed/>
                  <p:pic>
                    <p:nvPicPr>
                      <p:cNvPr id="0" name=""/>
                      <p:cNvPicPr/>
                      <p:nvPr/>
                    </p:nvPicPr>
                    <p:blipFill>
                      <a:blip r:embed="rId16"/>
                      <a:stretch>
                        <a:fillRect/>
                      </a:stretch>
                    </p:blipFill>
                    <p:spPr>
                      <a:xfrm>
                        <a:off x="5972300" y="3417125"/>
                        <a:ext cx="381000" cy="317500"/>
                      </a:xfrm>
                      <a:prstGeom prst="rect">
                        <a:avLst/>
                      </a:prstGeom>
                    </p:spPr>
                  </p:pic>
                </p:oleObj>
              </mc:Fallback>
            </mc:AlternateContent>
          </a:graphicData>
        </a:graphic>
      </p:graphicFrame>
    </p:spTree>
    <p:extLst>
      <p:ext uri="{BB962C8B-B14F-4D97-AF65-F5344CB8AC3E}">
        <p14:creationId xmlns:p14="http://schemas.microsoft.com/office/powerpoint/2010/main" val="601274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2: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2a.</a:t>
            </a:r>
            <a:r>
              <a:rPr lang="en-US" sz="2800" dirty="0"/>
              <a:t>	If                             find </a:t>
            </a:r>
          </a:p>
          <a:p>
            <a:endParaRPr lang="en-US" sz="2800" dirty="0"/>
          </a:p>
          <a:p>
            <a:endParaRPr lang="en-US" sz="2800" dirty="0"/>
          </a:p>
          <a:p>
            <a:endParaRPr lang="en-US" sz="2800" dirty="0"/>
          </a:p>
          <a:p>
            <a:endParaRPr lang="en-US" sz="2800" dirty="0"/>
          </a:p>
          <a:p>
            <a:endParaRPr lang="en-US" sz="2800" dirty="0"/>
          </a:p>
          <a:p>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4012820946"/>
              </p:ext>
            </p:extLst>
          </p:nvPr>
        </p:nvGraphicFramePr>
        <p:xfrm>
          <a:off x="1796925" y="1164400"/>
          <a:ext cx="2705100" cy="520700"/>
        </p:xfrm>
        <a:graphic>
          <a:graphicData uri="http://schemas.openxmlformats.org/presentationml/2006/ole">
            <mc:AlternateContent xmlns:mc="http://schemas.openxmlformats.org/markup-compatibility/2006">
              <mc:Choice xmlns:v="urn:schemas-microsoft-com:vml" Requires="v">
                <p:oleObj name="Equation" r:id="rId2" imgW="2705040" imgH="520560" progId="Equation.DSMT4">
                  <p:embed/>
                </p:oleObj>
              </mc:Choice>
              <mc:Fallback>
                <p:oleObj name="Equation" r:id="rId2" imgW="2705040" imgH="520560" progId="Equation.DSMT4">
                  <p:embed/>
                  <p:pic>
                    <p:nvPicPr>
                      <p:cNvPr id="0" name="Object 3"/>
                      <p:cNvPicPr>
                        <a:picLocks noChangeAspect="1" noChangeArrowheads="1"/>
                      </p:cNvPicPr>
                      <p:nvPr/>
                    </p:nvPicPr>
                    <p:blipFill>
                      <a:blip r:embed="rId3"/>
                      <a:srcRect/>
                      <a:stretch>
                        <a:fillRect/>
                      </a:stretch>
                    </p:blipFill>
                    <p:spPr bwMode="auto">
                      <a:xfrm>
                        <a:off x="1796925" y="1164400"/>
                        <a:ext cx="2705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63130803"/>
              </p:ext>
            </p:extLst>
          </p:nvPr>
        </p:nvGraphicFramePr>
        <p:xfrm>
          <a:off x="5257800" y="1216025"/>
          <a:ext cx="787400" cy="457200"/>
        </p:xfrm>
        <a:graphic>
          <a:graphicData uri="http://schemas.openxmlformats.org/presentationml/2006/ole">
            <mc:AlternateContent xmlns:mc="http://schemas.openxmlformats.org/markup-compatibility/2006">
              <mc:Choice xmlns:v="urn:schemas-microsoft-com:vml" Requires="v">
                <p:oleObj name="Equation" r:id="rId4" imgW="787320" imgH="457200" progId="Equation.DSMT4">
                  <p:embed/>
                </p:oleObj>
              </mc:Choice>
              <mc:Fallback>
                <p:oleObj name="Equation" r:id="rId4" imgW="787320" imgH="457200" progId="Equation.DSMT4">
                  <p:embed/>
                  <p:pic>
                    <p:nvPicPr>
                      <p:cNvPr id="0" name="Object 4"/>
                      <p:cNvPicPr>
                        <a:picLocks noChangeAspect="1" noChangeArrowheads="1"/>
                      </p:cNvPicPr>
                      <p:nvPr/>
                    </p:nvPicPr>
                    <p:blipFill>
                      <a:blip r:embed="rId5"/>
                      <a:srcRect/>
                      <a:stretch>
                        <a:fillRect/>
                      </a:stretch>
                    </p:blipFill>
                    <p:spPr bwMode="auto">
                      <a:xfrm>
                        <a:off x="5257800" y="1216025"/>
                        <a:ext cx="78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65997270"/>
              </p:ext>
            </p:extLst>
          </p:nvPr>
        </p:nvGraphicFramePr>
        <p:xfrm>
          <a:off x="1485900" y="2044700"/>
          <a:ext cx="2933700" cy="2882900"/>
        </p:xfrm>
        <a:graphic>
          <a:graphicData uri="http://schemas.openxmlformats.org/presentationml/2006/ole">
            <mc:AlternateContent xmlns:mc="http://schemas.openxmlformats.org/markup-compatibility/2006">
              <mc:Choice xmlns:v="urn:schemas-microsoft-com:vml" Requires="v">
                <p:oleObj name="Equation" r:id="rId6" imgW="2933640" imgH="2882880" progId="Equation.DSMT4">
                  <p:embed/>
                </p:oleObj>
              </mc:Choice>
              <mc:Fallback>
                <p:oleObj name="Equation" r:id="rId6" imgW="2933640" imgH="2882880" progId="Equation.DSMT4">
                  <p:embed/>
                  <p:pic>
                    <p:nvPicPr>
                      <p:cNvPr id="0" name=""/>
                      <p:cNvPicPr>
                        <a:picLocks noChangeAspect="1" noChangeArrowheads="1"/>
                      </p:cNvPicPr>
                      <p:nvPr/>
                    </p:nvPicPr>
                    <p:blipFill>
                      <a:blip r:embed="rId7"/>
                      <a:srcRect/>
                      <a:stretch>
                        <a:fillRect/>
                      </a:stretch>
                    </p:blipFill>
                    <p:spPr bwMode="auto">
                      <a:xfrm>
                        <a:off x="1485900" y="2044700"/>
                        <a:ext cx="29337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86058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2: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2b.</a:t>
            </a:r>
            <a:r>
              <a:rPr lang="en-US" sz="2800" dirty="0"/>
              <a:t>	If                            find </a:t>
            </a:r>
          </a:p>
          <a:p>
            <a:endParaRPr lang="en-US" sz="2800" dirty="0"/>
          </a:p>
          <a:p>
            <a:endParaRPr lang="en-US" sz="2800" dirty="0"/>
          </a:p>
          <a:p>
            <a:endParaRPr lang="en-US" sz="2800" dirty="0"/>
          </a:p>
          <a:p>
            <a:endParaRPr lang="en-US" sz="2800" dirty="0"/>
          </a:p>
          <a:p>
            <a:endParaRPr lang="en-US" sz="2800" dirty="0"/>
          </a:p>
          <a:p>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4077248486"/>
              </p:ext>
            </p:extLst>
          </p:nvPr>
        </p:nvGraphicFramePr>
        <p:xfrm>
          <a:off x="2507014" y="3393538"/>
          <a:ext cx="1676400" cy="1562100"/>
        </p:xfrm>
        <a:graphic>
          <a:graphicData uri="http://schemas.openxmlformats.org/presentationml/2006/ole">
            <mc:AlternateContent xmlns:mc="http://schemas.openxmlformats.org/markup-compatibility/2006">
              <mc:Choice xmlns:v="urn:schemas-microsoft-com:vml" Requires="v">
                <p:oleObj name="Equation" r:id="rId2" imgW="1676160" imgH="1562040" progId="Equation.DSMT4">
                  <p:embed/>
                </p:oleObj>
              </mc:Choice>
              <mc:Fallback>
                <p:oleObj name="Equation" r:id="rId2" imgW="1676160" imgH="1562040" progId="Equation.DSMT4">
                  <p:embed/>
                  <p:pic>
                    <p:nvPicPr>
                      <p:cNvPr id="0" name=""/>
                      <p:cNvPicPr>
                        <a:picLocks noChangeAspect="1" noChangeArrowheads="1"/>
                      </p:cNvPicPr>
                      <p:nvPr/>
                    </p:nvPicPr>
                    <p:blipFill>
                      <a:blip r:embed="rId3"/>
                      <a:srcRect/>
                      <a:stretch>
                        <a:fillRect/>
                      </a:stretch>
                    </p:blipFill>
                    <p:spPr bwMode="auto">
                      <a:xfrm>
                        <a:off x="2507014" y="3393538"/>
                        <a:ext cx="16764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11746426"/>
              </p:ext>
            </p:extLst>
          </p:nvPr>
        </p:nvGraphicFramePr>
        <p:xfrm>
          <a:off x="1501920" y="2044700"/>
          <a:ext cx="3225800" cy="1206500"/>
        </p:xfrm>
        <a:graphic>
          <a:graphicData uri="http://schemas.openxmlformats.org/presentationml/2006/ole">
            <mc:AlternateContent xmlns:mc="http://schemas.openxmlformats.org/markup-compatibility/2006">
              <mc:Choice xmlns:v="urn:schemas-microsoft-com:vml" Requires="v">
                <p:oleObj name="Equation" r:id="rId4" imgW="3225600" imgH="1206360" progId="Equation.DSMT4">
                  <p:embed/>
                </p:oleObj>
              </mc:Choice>
              <mc:Fallback>
                <p:oleObj name="Equation" r:id="rId4" imgW="3225600" imgH="1206360" progId="Equation.DSMT4">
                  <p:embed/>
                  <p:pic>
                    <p:nvPicPr>
                      <p:cNvPr id="0" name="Object 10"/>
                      <p:cNvPicPr>
                        <a:picLocks noChangeAspect="1" noChangeArrowheads="1"/>
                      </p:cNvPicPr>
                      <p:nvPr/>
                    </p:nvPicPr>
                    <p:blipFill>
                      <a:blip r:embed="rId5"/>
                      <a:srcRect/>
                      <a:stretch>
                        <a:fillRect/>
                      </a:stretch>
                    </p:blipFill>
                    <p:spPr bwMode="auto">
                      <a:xfrm>
                        <a:off x="1501920" y="2044700"/>
                        <a:ext cx="32258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73478829"/>
              </p:ext>
            </p:extLst>
          </p:nvPr>
        </p:nvGraphicFramePr>
        <p:xfrm>
          <a:off x="1790700" y="1141413"/>
          <a:ext cx="2616200" cy="520700"/>
        </p:xfrm>
        <a:graphic>
          <a:graphicData uri="http://schemas.openxmlformats.org/presentationml/2006/ole">
            <mc:AlternateContent xmlns:mc="http://schemas.openxmlformats.org/markup-compatibility/2006">
              <mc:Choice xmlns:v="urn:schemas-microsoft-com:vml" Requires="v">
                <p:oleObj name="Equation" r:id="rId6" imgW="2616120" imgH="520560" progId="Equation.DSMT4">
                  <p:embed/>
                </p:oleObj>
              </mc:Choice>
              <mc:Fallback>
                <p:oleObj name="Equation" r:id="rId6" imgW="2616120" imgH="520560" progId="Equation.DSMT4">
                  <p:embed/>
                  <p:pic>
                    <p:nvPicPr>
                      <p:cNvPr id="0" name="Object 8"/>
                      <p:cNvPicPr>
                        <a:picLocks noChangeAspect="1" noChangeArrowheads="1"/>
                      </p:cNvPicPr>
                      <p:nvPr/>
                    </p:nvPicPr>
                    <p:blipFill>
                      <a:blip r:embed="rId7"/>
                      <a:srcRect/>
                      <a:stretch>
                        <a:fillRect/>
                      </a:stretch>
                    </p:blipFill>
                    <p:spPr bwMode="auto">
                      <a:xfrm>
                        <a:off x="1790700" y="1141413"/>
                        <a:ext cx="2616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14698136"/>
              </p:ext>
            </p:extLst>
          </p:nvPr>
        </p:nvGraphicFramePr>
        <p:xfrm>
          <a:off x="5149850" y="1187450"/>
          <a:ext cx="1066800" cy="457200"/>
        </p:xfrm>
        <a:graphic>
          <a:graphicData uri="http://schemas.openxmlformats.org/presentationml/2006/ole">
            <mc:AlternateContent xmlns:mc="http://schemas.openxmlformats.org/markup-compatibility/2006">
              <mc:Choice xmlns:v="urn:schemas-microsoft-com:vml" Requires="v">
                <p:oleObj name="Equation" r:id="rId8" imgW="1066680" imgH="457200" progId="Equation.DSMT4">
                  <p:embed/>
                </p:oleObj>
              </mc:Choice>
              <mc:Fallback>
                <p:oleObj name="Equation" r:id="rId8" imgW="1066680" imgH="457200" progId="Equation.DSMT4">
                  <p:embed/>
                  <p:pic>
                    <p:nvPicPr>
                      <p:cNvPr id="0" name="Object 9"/>
                      <p:cNvPicPr>
                        <a:picLocks noChangeAspect="1" noChangeArrowheads="1"/>
                      </p:cNvPicPr>
                      <p:nvPr/>
                    </p:nvPicPr>
                    <p:blipFill>
                      <a:blip r:embed="rId9"/>
                      <a:srcRect/>
                      <a:stretch>
                        <a:fillRect/>
                      </a:stretch>
                    </p:blipFill>
                    <p:spPr bwMode="auto">
                      <a:xfrm>
                        <a:off x="5149850" y="118745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1223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3</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pPr algn="ctr"/>
            <a:r>
              <a:rPr lang="en-US" dirty="0"/>
              <a:t>Find the domain of square root functions.</a:t>
            </a:r>
          </a:p>
          <a:p>
            <a:pPr algn="ctr"/>
            <a:endParaRPr lang="en-US" dirty="0"/>
          </a:p>
        </p:txBody>
      </p:sp>
    </p:spTree>
    <p:extLst>
      <p:ext uri="{BB962C8B-B14F-4D97-AF65-F5344CB8AC3E}">
        <p14:creationId xmlns:p14="http://schemas.microsoft.com/office/powerpoint/2010/main" val="127912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Radical Functions - Domain</a:t>
            </a:r>
          </a:p>
        </p:txBody>
      </p:sp>
      <p:sp>
        <p:nvSpPr>
          <p:cNvPr id="4" name="Text Placeholder 3"/>
          <p:cNvSpPr>
            <a:spLocks noGrp="1"/>
          </p:cNvSpPr>
          <p:nvPr>
            <p:ph type="body" sz="quarter" idx="10"/>
          </p:nvPr>
        </p:nvSpPr>
        <p:spPr/>
        <p:txBody>
          <a:bodyPr>
            <a:noAutofit/>
          </a:bodyPr>
          <a:lstStyle/>
          <a:p>
            <a:r>
              <a:rPr lang="en-US" dirty="0"/>
              <a:t>We have seen that the </a:t>
            </a:r>
            <a:r>
              <a:rPr lang="en-US" b="1" dirty="0"/>
              <a:t>domain</a:t>
            </a:r>
            <a:r>
              <a:rPr lang="en-US" dirty="0"/>
              <a:t> of a function </a:t>
            </a:r>
            <a:r>
              <a:rPr lang="en-US" i="1" dirty="0"/>
              <a:t>f </a:t>
            </a:r>
            <a:r>
              <a:rPr lang="en-US" dirty="0"/>
              <a:t>is the largest set of real numbers for which the value of </a:t>
            </a:r>
            <a:r>
              <a:rPr lang="en-US" i="1" dirty="0"/>
              <a:t>        </a:t>
            </a:r>
            <a:r>
              <a:rPr lang="en-US" dirty="0"/>
              <a:t>is defined.</a:t>
            </a:r>
          </a:p>
          <a:p>
            <a:endParaRPr lang="en-US" dirty="0"/>
          </a:p>
          <a:p>
            <a:r>
              <a:rPr lang="en-US" dirty="0"/>
              <a:t>Because only nonnegative numbers have real square roots, the domain of a square root function is the set of real numbers for which the radicand is nonnegative.</a:t>
            </a: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184959907"/>
              </p:ext>
            </p:extLst>
          </p:nvPr>
        </p:nvGraphicFramePr>
        <p:xfrm>
          <a:off x="2824842" y="2200275"/>
          <a:ext cx="800100" cy="533400"/>
        </p:xfrm>
        <a:graphic>
          <a:graphicData uri="http://schemas.openxmlformats.org/presentationml/2006/ole">
            <mc:AlternateContent xmlns:mc="http://schemas.openxmlformats.org/markup-compatibility/2006">
              <mc:Choice xmlns:v="urn:schemas-microsoft-com:vml" Requires="v">
                <p:oleObj name="Equation" r:id="rId2" imgW="799920" imgH="533160" progId="Equation.DSMT4">
                  <p:embed/>
                </p:oleObj>
              </mc:Choice>
              <mc:Fallback>
                <p:oleObj name="Equation" r:id="rId2" imgW="799920" imgH="533160" progId="Equation.DSMT4">
                  <p:embed/>
                  <p:pic>
                    <p:nvPicPr>
                      <p:cNvPr id="0" name="Object 4"/>
                      <p:cNvPicPr>
                        <a:picLocks noChangeAspect="1" noChangeArrowheads="1"/>
                      </p:cNvPicPr>
                      <p:nvPr/>
                    </p:nvPicPr>
                    <p:blipFill>
                      <a:blip r:embed="rId3"/>
                      <a:srcRect/>
                      <a:stretch>
                        <a:fillRect/>
                      </a:stretch>
                    </p:blipFill>
                    <p:spPr bwMode="auto">
                      <a:xfrm>
                        <a:off x="2824842" y="2200275"/>
                        <a:ext cx="800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073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p>
        </p:txBody>
      </p:sp>
      <p:sp>
        <p:nvSpPr>
          <p:cNvPr id="4" name="Text Placeholder 3"/>
          <p:cNvSpPr>
            <a:spLocks noGrp="1"/>
          </p:cNvSpPr>
          <p:nvPr>
            <p:ph type="body" sz="quarter" idx="10"/>
          </p:nvPr>
        </p:nvSpPr>
        <p:spPr/>
        <p:txBody>
          <a:bodyPr>
            <a:noAutofit/>
          </a:bodyPr>
          <a:lstStyle/>
          <a:p>
            <a:pPr>
              <a:spcBef>
                <a:spcPct val="50000"/>
              </a:spcBef>
            </a:pPr>
            <a:r>
              <a:rPr lang="en-US" sz="2800" dirty="0"/>
              <a:t>Find the domain of</a:t>
            </a:r>
          </a:p>
          <a:p>
            <a:pPr>
              <a:spcBef>
                <a:spcPct val="50000"/>
              </a:spcBef>
            </a:pPr>
            <a:r>
              <a:rPr lang="en-US" sz="2800" dirty="0"/>
              <a:t>The domain is the set of real numbers, </a:t>
            </a:r>
            <a:r>
              <a:rPr lang="en-US" sz="2800" i="1" dirty="0"/>
              <a:t>x</a:t>
            </a:r>
            <a:r>
              <a:rPr lang="en-US" sz="2800" dirty="0"/>
              <a:t>, for which the radicand,              is nonnegative.  We set the radicand greater than or equal to 0 and solve the resulting inequality.</a:t>
            </a:r>
          </a:p>
          <a:p>
            <a:pPr>
              <a:spcBef>
                <a:spcPct val="50000"/>
              </a:spcBef>
            </a:pPr>
            <a:endParaRPr lang="en-US" sz="2800" dirty="0"/>
          </a:p>
          <a:p>
            <a:pPr>
              <a:spcBef>
                <a:spcPct val="50000"/>
              </a:spcBef>
            </a:pPr>
            <a:endParaRPr lang="en-US" sz="2800" dirty="0"/>
          </a:p>
          <a:p>
            <a:pPr>
              <a:spcBef>
                <a:spcPct val="50000"/>
              </a:spcBef>
            </a:pPr>
            <a:r>
              <a:rPr lang="en-US" sz="2800" dirty="0"/>
              <a:t>The domain of </a:t>
            </a:r>
            <a:r>
              <a:rPr lang="en-US" sz="2800" i="1" dirty="0"/>
              <a:t>f</a:t>
            </a:r>
            <a:r>
              <a:rPr lang="en-US" sz="2800" dirty="0"/>
              <a:t> is                 or</a:t>
            </a:r>
          </a:p>
          <a:p>
            <a:pPr>
              <a:spcBef>
                <a:spcPct val="50000"/>
              </a:spcBef>
            </a:pPr>
            <a:endParaRPr lang="en-US" sz="2800" dirty="0"/>
          </a:p>
          <a:p>
            <a:endParaRPr lang="en-US" sz="2800" dirty="0">
              <a:latin typeface="Times New Roman" pitchFamily="18" charset="0"/>
            </a:endParaRPr>
          </a:p>
          <a:p>
            <a:endParaRPr lang="en-US" sz="2800" dirty="0"/>
          </a:p>
          <a:p>
            <a:endParaRPr lang="en-US" sz="2800" dirty="0">
              <a:latin typeface="Times New Roman" pitchFamily="18" charset="0"/>
            </a:endParaRPr>
          </a:p>
          <a:p>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2677456835"/>
              </p:ext>
            </p:extLst>
          </p:nvPr>
        </p:nvGraphicFramePr>
        <p:xfrm>
          <a:off x="3678382" y="1179884"/>
          <a:ext cx="2514600" cy="520700"/>
        </p:xfrm>
        <a:graphic>
          <a:graphicData uri="http://schemas.openxmlformats.org/presentationml/2006/ole">
            <mc:AlternateContent xmlns:mc="http://schemas.openxmlformats.org/markup-compatibility/2006">
              <mc:Choice xmlns:v="urn:schemas-microsoft-com:vml" Requires="v">
                <p:oleObj name="Equation" r:id="rId2" imgW="2514600" imgH="520560" progId="Equation.DSMT4">
                  <p:embed/>
                </p:oleObj>
              </mc:Choice>
              <mc:Fallback>
                <p:oleObj name="Equation" r:id="rId2" imgW="2514600" imgH="520560" progId="Equation.DSMT4">
                  <p:embed/>
                  <p:pic>
                    <p:nvPicPr>
                      <p:cNvPr id="0" name="Object 2"/>
                      <p:cNvPicPr>
                        <a:picLocks noChangeAspect="1" noChangeArrowheads="1"/>
                      </p:cNvPicPr>
                      <p:nvPr/>
                    </p:nvPicPr>
                    <p:blipFill>
                      <a:blip r:embed="rId3"/>
                      <a:srcRect/>
                      <a:stretch>
                        <a:fillRect/>
                      </a:stretch>
                    </p:blipFill>
                    <p:spPr bwMode="auto">
                      <a:xfrm>
                        <a:off x="3678382" y="1179884"/>
                        <a:ext cx="2514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97399401"/>
              </p:ext>
            </p:extLst>
          </p:nvPr>
        </p:nvGraphicFramePr>
        <p:xfrm>
          <a:off x="2770188" y="2332038"/>
          <a:ext cx="1193800" cy="368300"/>
        </p:xfrm>
        <a:graphic>
          <a:graphicData uri="http://schemas.openxmlformats.org/presentationml/2006/ole">
            <mc:AlternateContent xmlns:mc="http://schemas.openxmlformats.org/markup-compatibility/2006">
              <mc:Choice xmlns:v="urn:schemas-microsoft-com:vml" Requires="v">
                <p:oleObj name="Equation" r:id="rId4" imgW="1193760" imgH="368280" progId="Equation.DSMT4">
                  <p:embed/>
                </p:oleObj>
              </mc:Choice>
              <mc:Fallback>
                <p:oleObj name="Equation" r:id="rId4" imgW="1193760" imgH="368280" progId="Equation.DSMT4">
                  <p:embed/>
                  <p:pic>
                    <p:nvPicPr>
                      <p:cNvPr id="0" name="Object 5"/>
                      <p:cNvPicPr>
                        <a:picLocks noChangeAspect="1" noChangeArrowheads="1"/>
                      </p:cNvPicPr>
                      <p:nvPr/>
                    </p:nvPicPr>
                    <p:blipFill>
                      <a:blip r:embed="rId5"/>
                      <a:srcRect/>
                      <a:stretch>
                        <a:fillRect/>
                      </a:stretch>
                    </p:blipFill>
                    <p:spPr bwMode="auto">
                      <a:xfrm>
                        <a:off x="2770188" y="2332038"/>
                        <a:ext cx="1193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180841240"/>
              </p:ext>
            </p:extLst>
          </p:nvPr>
        </p:nvGraphicFramePr>
        <p:xfrm>
          <a:off x="2819400" y="3581400"/>
          <a:ext cx="1701800" cy="330200"/>
        </p:xfrm>
        <a:graphic>
          <a:graphicData uri="http://schemas.openxmlformats.org/presentationml/2006/ole">
            <mc:AlternateContent xmlns:mc="http://schemas.openxmlformats.org/markup-compatibility/2006">
              <mc:Choice xmlns:v="urn:schemas-microsoft-com:vml" Requires="v">
                <p:oleObj name="Equation" r:id="rId6" imgW="1701720" imgH="330120" progId="Equation.DSMT4">
                  <p:embed/>
                </p:oleObj>
              </mc:Choice>
              <mc:Fallback>
                <p:oleObj name="Equation" r:id="rId6" imgW="1701720" imgH="330120" progId="Equation.DSMT4">
                  <p:embed/>
                  <p:pic>
                    <p:nvPicPr>
                      <p:cNvPr id="0" name="Object 6"/>
                      <p:cNvPicPr>
                        <a:picLocks noChangeAspect="1" noChangeArrowheads="1"/>
                      </p:cNvPicPr>
                      <p:nvPr/>
                    </p:nvPicPr>
                    <p:blipFill>
                      <a:blip r:embed="rId7"/>
                      <a:srcRect/>
                      <a:stretch>
                        <a:fillRect/>
                      </a:stretch>
                    </p:blipFill>
                    <p:spPr bwMode="auto">
                      <a:xfrm>
                        <a:off x="2819400" y="3581400"/>
                        <a:ext cx="1701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94507598"/>
              </p:ext>
            </p:extLst>
          </p:nvPr>
        </p:nvGraphicFramePr>
        <p:xfrm>
          <a:off x="3543300" y="4082142"/>
          <a:ext cx="1181100" cy="330200"/>
        </p:xfrm>
        <a:graphic>
          <a:graphicData uri="http://schemas.openxmlformats.org/presentationml/2006/ole">
            <mc:AlternateContent xmlns:mc="http://schemas.openxmlformats.org/markup-compatibility/2006">
              <mc:Choice xmlns:v="urn:schemas-microsoft-com:vml" Requires="v">
                <p:oleObj name="Equation" r:id="rId8" imgW="1180800" imgH="330120" progId="Equation.DSMT4">
                  <p:embed/>
                </p:oleObj>
              </mc:Choice>
              <mc:Fallback>
                <p:oleObj name="Equation" r:id="rId8" imgW="1180800" imgH="330120" progId="Equation.DSMT4">
                  <p:embed/>
                  <p:pic>
                    <p:nvPicPr>
                      <p:cNvPr id="0" name=""/>
                      <p:cNvPicPr>
                        <a:picLocks noChangeAspect="1" noChangeArrowheads="1"/>
                      </p:cNvPicPr>
                      <p:nvPr/>
                    </p:nvPicPr>
                    <p:blipFill>
                      <a:blip r:embed="rId9"/>
                      <a:srcRect/>
                      <a:stretch>
                        <a:fillRect/>
                      </a:stretch>
                    </p:blipFill>
                    <p:spPr bwMode="auto">
                      <a:xfrm>
                        <a:off x="3543300" y="4082142"/>
                        <a:ext cx="1181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40158652"/>
              </p:ext>
            </p:extLst>
          </p:nvPr>
        </p:nvGraphicFramePr>
        <p:xfrm>
          <a:off x="3751118" y="4547424"/>
          <a:ext cx="800100" cy="317500"/>
        </p:xfrm>
        <a:graphic>
          <a:graphicData uri="http://schemas.openxmlformats.org/presentationml/2006/ole">
            <mc:AlternateContent xmlns:mc="http://schemas.openxmlformats.org/markup-compatibility/2006">
              <mc:Choice xmlns:v="urn:schemas-microsoft-com:vml" Requires="v">
                <p:oleObj name="Equation" r:id="rId10" imgW="799920" imgH="317160" progId="Equation.DSMT4">
                  <p:embed/>
                </p:oleObj>
              </mc:Choice>
              <mc:Fallback>
                <p:oleObj name="Equation" r:id="rId10" imgW="799920" imgH="317160" progId="Equation.DSMT4">
                  <p:embed/>
                  <p:pic>
                    <p:nvPicPr>
                      <p:cNvPr id="0" name=""/>
                      <p:cNvPicPr>
                        <a:picLocks noChangeAspect="1" noChangeArrowheads="1"/>
                      </p:cNvPicPr>
                      <p:nvPr/>
                    </p:nvPicPr>
                    <p:blipFill>
                      <a:blip r:embed="rId11"/>
                      <a:srcRect/>
                      <a:stretch>
                        <a:fillRect/>
                      </a:stretch>
                    </p:blipFill>
                    <p:spPr bwMode="auto">
                      <a:xfrm>
                        <a:off x="3751118" y="4547424"/>
                        <a:ext cx="800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36661559"/>
              </p:ext>
            </p:extLst>
          </p:nvPr>
        </p:nvGraphicFramePr>
        <p:xfrm>
          <a:off x="3545775" y="5029200"/>
          <a:ext cx="2933700" cy="457200"/>
        </p:xfrm>
        <a:graphic>
          <a:graphicData uri="http://schemas.openxmlformats.org/presentationml/2006/ole">
            <mc:AlternateContent xmlns:mc="http://schemas.openxmlformats.org/markup-compatibility/2006">
              <mc:Choice xmlns:v="urn:schemas-microsoft-com:vml" Requires="v">
                <p:oleObj name="Equation" r:id="rId12" imgW="2933640" imgH="457200" progId="Equation.DSMT4">
                  <p:embed/>
                </p:oleObj>
              </mc:Choice>
              <mc:Fallback>
                <p:oleObj name="Equation" r:id="rId12" imgW="2933640" imgH="457200" progId="Equation.DSMT4">
                  <p:embed/>
                  <p:pic>
                    <p:nvPicPr>
                      <p:cNvPr id="0" name=""/>
                      <p:cNvPicPr>
                        <a:picLocks noChangeAspect="1" noChangeArrowheads="1"/>
                      </p:cNvPicPr>
                      <p:nvPr/>
                    </p:nvPicPr>
                    <p:blipFill>
                      <a:blip r:embed="rId13"/>
                      <a:srcRect/>
                      <a:stretch>
                        <a:fillRect/>
                      </a:stretch>
                    </p:blipFill>
                    <p:spPr bwMode="auto">
                      <a:xfrm>
                        <a:off x="3545775" y="5029200"/>
                        <a:ext cx="293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50591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3: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4200"/>
              </a:spcBef>
            </a:pPr>
            <a:r>
              <a:rPr lang="en-US" sz="2800" b="1" dirty="0"/>
              <a:t>3.	</a:t>
            </a:r>
            <a:r>
              <a:rPr lang="en-US" sz="2800" dirty="0"/>
              <a:t>Find the domain of </a:t>
            </a:r>
          </a:p>
          <a:p>
            <a:pPr>
              <a:spcBef>
                <a:spcPts val="4200"/>
              </a:spcBef>
            </a:pPr>
            <a:r>
              <a:rPr lang="en-US" sz="2800" dirty="0"/>
              <a:t>	The radicand,               must be nonnegative.</a:t>
            </a:r>
          </a:p>
          <a:p>
            <a:pPr>
              <a:spcBef>
                <a:spcPts val="4200"/>
              </a:spcBef>
            </a:pPr>
            <a:endParaRPr lang="en-US" sz="2800" dirty="0"/>
          </a:p>
          <a:p>
            <a:pPr>
              <a:spcBef>
                <a:spcPts val="4200"/>
              </a:spcBef>
            </a:pPr>
            <a:endParaRPr lang="en-US" sz="2800" dirty="0"/>
          </a:p>
          <a:p>
            <a:pPr>
              <a:spcBef>
                <a:spcPts val="3600"/>
              </a:spcBef>
            </a:pPr>
            <a:r>
              <a:rPr lang="en-US" sz="2800" dirty="0"/>
              <a:t>	The domain of </a:t>
            </a:r>
            <a:r>
              <a:rPr lang="en-US" sz="2800" i="1" dirty="0"/>
              <a:t>f</a:t>
            </a:r>
            <a:r>
              <a:rPr lang="en-US" sz="2800" dirty="0"/>
              <a:t> is  </a:t>
            </a:r>
          </a:p>
          <a:p>
            <a:pPr>
              <a:spcBef>
                <a:spcPts val="4200"/>
              </a:spcBef>
            </a:pPr>
            <a:endParaRPr lang="en-US" sz="2800" dirty="0"/>
          </a:p>
          <a:p>
            <a:pPr>
              <a:spcBef>
                <a:spcPts val="4200"/>
              </a:spcBef>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90817057"/>
              </p:ext>
            </p:extLst>
          </p:nvPr>
        </p:nvGraphicFramePr>
        <p:xfrm>
          <a:off x="4584700" y="1171802"/>
          <a:ext cx="2540000" cy="520700"/>
        </p:xfrm>
        <a:graphic>
          <a:graphicData uri="http://schemas.openxmlformats.org/presentationml/2006/ole">
            <mc:AlternateContent xmlns:mc="http://schemas.openxmlformats.org/markup-compatibility/2006">
              <mc:Choice xmlns:v="urn:schemas-microsoft-com:vml" Requires="v">
                <p:oleObj name="Equation" r:id="rId2" imgW="2539800" imgH="520560" progId="Equation.DSMT4">
                  <p:embed/>
                </p:oleObj>
              </mc:Choice>
              <mc:Fallback>
                <p:oleObj name="Equation" r:id="rId2" imgW="2539800" imgH="520560" progId="Equation.DSMT4">
                  <p:embed/>
                  <p:pic>
                    <p:nvPicPr>
                      <p:cNvPr id="0" name="Object 5"/>
                      <p:cNvPicPr>
                        <a:picLocks noChangeAspect="1" noChangeArrowheads="1"/>
                      </p:cNvPicPr>
                      <p:nvPr/>
                    </p:nvPicPr>
                    <p:blipFill>
                      <a:blip r:embed="rId3"/>
                      <a:srcRect/>
                      <a:stretch>
                        <a:fillRect/>
                      </a:stretch>
                    </p:blipFill>
                    <p:spPr bwMode="auto">
                      <a:xfrm>
                        <a:off x="4584700" y="1171802"/>
                        <a:ext cx="2540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66727973"/>
              </p:ext>
            </p:extLst>
          </p:nvPr>
        </p:nvGraphicFramePr>
        <p:xfrm>
          <a:off x="3873500" y="2209800"/>
          <a:ext cx="1231900" cy="368300"/>
        </p:xfrm>
        <a:graphic>
          <a:graphicData uri="http://schemas.openxmlformats.org/presentationml/2006/ole">
            <mc:AlternateContent xmlns:mc="http://schemas.openxmlformats.org/markup-compatibility/2006">
              <mc:Choice xmlns:v="urn:schemas-microsoft-com:vml" Requires="v">
                <p:oleObj name="Equation" r:id="rId4" imgW="1231560" imgH="368280" progId="Equation.DSMT4">
                  <p:embed/>
                </p:oleObj>
              </mc:Choice>
              <mc:Fallback>
                <p:oleObj name="Equation" r:id="rId4" imgW="1231560" imgH="368280" progId="Equation.DSMT4">
                  <p:embed/>
                  <p:pic>
                    <p:nvPicPr>
                      <p:cNvPr id="0" name="Object 1"/>
                      <p:cNvPicPr>
                        <a:picLocks noChangeAspect="1" noChangeArrowheads="1"/>
                      </p:cNvPicPr>
                      <p:nvPr/>
                    </p:nvPicPr>
                    <p:blipFill>
                      <a:blip r:embed="rId5"/>
                      <a:srcRect/>
                      <a:stretch>
                        <a:fillRect/>
                      </a:stretch>
                    </p:blipFill>
                    <p:spPr bwMode="auto">
                      <a:xfrm>
                        <a:off x="3873500" y="2209800"/>
                        <a:ext cx="1231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87497769"/>
              </p:ext>
            </p:extLst>
          </p:nvPr>
        </p:nvGraphicFramePr>
        <p:xfrm>
          <a:off x="1600200" y="3022600"/>
          <a:ext cx="1930400" cy="1397000"/>
        </p:xfrm>
        <a:graphic>
          <a:graphicData uri="http://schemas.openxmlformats.org/presentationml/2006/ole">
            <mc:AlternateContent xmlns:mc="http://schemas.openxmlformats.org/markup-compatibility/2006">
              <mc:Choice xmlns:v="urn:schemas-microsoft-com:vml" Requires="v">
                <p:oleObj name="Equation" r:id="rId6" imgW="1930320" imgH="1396800" progId="Equation.DSMT4">
                  <p:embed/>
                </p:oleObj>
              </mc:Choice>
              <mc:Fallback>
                <p:oleObj name="Equation" r:id="rId6" imgW="1930320" imgH="1396800" progId="Equation.DSMT4">
                  <p:embed/>
                  <p:pic>
                    <p:nvPicPr>
                      <p:cNvPr id="0" name=""/>
                      <p:cNvPicPr>
                        <a:picLocks noChangeAspect="1" noChangeArrowheads="1"/>
                      </p:cNvPicPr>
                      <p:nvPr/>
                    </p:nvPicPr>
                    <p:blipFill>
                      <a:blip r:embed="rId7"/>
                      <a:srcRect/>
                      <a:stretch>
                        <a:fillRect/>
                      </a:stretch>
                    </p:blipFill>
                    <p:spPr bwMode="auto">
                      <a:xfrm>
                        <a:off x="1600200" y="3022600"/>
                        <a:ext cx="19304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02875666"/>
              </p:ext>
            </p:extLst>
          </p:nvPr>
        </p:nvGraphicFramePr>
        <p:xfrm>
          <a:off x="4445000" y="4999038"/>
          <a:ext cx="889000" cy="393700"/>
        </p:xfrm>
        <a:graphic>
          <a:graphicData uri="http://schemas.openxmlformats.org/presentationml/2006/ole">
            <mc:AlternateContent xmlns:mc="http://schemas.openxmlformats.org/markup-compatibility/2006">
              <mc:Choice xmlns:v="urn:schemas-microsoft-com:vml" Requires="v">
                <p:oleObj name="Equation" r:id="rId8" imgW="888840" imgH="393480" progId="Equation.DSMT4">
                  <p:embed/>
                </p:oleObj>
              </mc:Choice>
              <mc:Fallback>
                <p:oleObj name="Equation" r:id="rId8" imgW="888840" imgH="393480" progId="Equation.DSMT4">
                  <p:embed/>
                  <p:pic>
                    <p:nvPicPr>
                      <p:cNvPr id="0" name=""/>
                      <p:cNvPicPr>
                        <a:picLocks noChangeAspect="1" noChangeArrowheads="1"/>
                      </p:cNvPicPr>
                      <p:nvPr/>
                    </p:nvPicPr>
                    <p:blipFill>
                      <a:blip r:embed="rId9"/>
                      <a:srcRect/>
                      <a:stretch>
                        <a:fillRect/>
                      </a:stretch>
                    </p:blipFill>
                    <p:spPr bwMode="auto">
                      <a:xfrm>
                        <a:off x="4445000" y="4999038"/>
                        <a:ext cx="889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1344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5</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spcAft>
                <a:spcPts val="1200"/>
              </a:spcAft>
            </a:pPr>
            <a:r>
              <a:rPr lang="en-US" dirty="0"/>
              <a:t>Simplify expressions of the form </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4281699645"/>
              </p:ext>
            </p:extLst>
          </p:nvPr>
        </p:nvGraphicFramePr>
        <p:xfrm>
          <a:off x="7590972" y="1041402"/>
          <a:ext cx="863600" cy="609600"/>
        </p:xfrm>
        <a:graphic>
          <a:graphicData uri="http://schemas.openxmlformats.org/presentationml/2006/ole">
            <mc:AlternateContent xmlns:mc="http://schemas.openxmlformats.org/markup-compatibility/2006">
              <mc:Choice xmlns:v="urn:schemas-microsoft-com:vml" Requires="v">
                <p:oleObj name="Equation" r:id="rId2" imgW="863280" imgH="609480" progId="Equation.DSMT4">
                  <p:embed/>
                </p:oleObj>
              </mc:Choice>
              <mc:Fallback>
                <p:oleObj name="Equation" r:id="rId2" imgW="863280" imgH="609480" progId="Equation.DSMT4">
                  <p:embed/>
                  <p:pic>
                    <p:nvPicPr>
                      <p:cNvPr id="0" name="Object 3"/>
                      <p:cNvPicPr>
                        <a:picLocks noChangeAspect="1" noChangeArrowheads="1"/>
                      </p:cNvPicPr>
                      <p:nvPr/>
                    </p:nvPicPr>
                    <p:blipFill>
                      <a:blip r:embed="rId3"/>
                      <a:srcRect/>
                      <a:stretch>
                        <a:fillRect/>
                      </a:stretch>
                    </p:blipFill>
                    <p:spPr bwMode="auto">
                      <a:xfrm>
                        <a:off x="7590972" y="1041402"/>
                        <a:ext cx="86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73265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a:t>
            </a:r>
            <a:r>
              <a:rPr lang="en-US" sz="3200" dirty="0">
                <a:latin typeface="Arial" pitchFamily="34" charset="0"/>
                <a:cs typeface="Arial" pitchFamily="34" charset="0"/>
              </a:rPr>
              <a:t>Radical Expressions</a:t>
            </a:r>
          </a:p>
        </p:txBody>
      </p:sp>
      <p:sp>
        <p:nvSpPr>
          <p:cNvPr id="3" name="Text Placeholder 2"/>
          <p:cNvSpPr>
            <a:spLocks noGrp="1"/>
          </p:cNvSpPr>
          <p:nvPr>
            <p:ph type="body" sz="quarter" idx="10"/>
          </p:nvPr>
        </p:nvSpPr>
        <p:spPr/>
        <p:txBody>
          <a:bodyPr>
            <a:noAutofit/>
          </a:bodyPr>
          <a:lstStyle/>
          <a:p>
            <a:pPr algn="ctr">
              <a:spcAft>
                <a:spcPts val="1200"/>
              </a:spcAft>
            </a:pPr>
            <a:endParaRPr lang="en-US" dirty="0"/>
          </a:p>
          <a:p>
            <a:pPr algn="ctr">
              <a:spcAft>
                <a:spcPts val="1200"/>
              </a:spcAft>
            </a:pPr>
            <a:endParaRPr lang="en-US" dirty="0"/>
          </a:p>
          <a:p>
            <a:pPr algn="ctr">
              <a:spcAft>
                <a:spcPts val="1200"/>
              </a:spcAft>
            </a:pPr>
            <a:endParaRPr lang="en-US" dirty="0"/>
          </a:p>
          <a:p>
            <a:pPr algn="ctr">
              <a:spcAft>
                <a:spcPts val="1200"/>
              </a:spcAft>
            </a:pPr>
            <a:endParaRPr lang="en-US" dirty="0"/>
          </a:p>
          <a:p>
            <a:pPr algn="ctr">
              <a:spcAft>
                <a:spcPts val="1200"/>
              </a:spcAft>
            </a:pPr>
            <a:r>
              <a:rPr lang="en-US" dirty="0"/>
              <a:t>										</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r>
              <a:rPr lang="en-US" dirty="0"/>
              <a:t>				</a:t>
            </a:r>
          </a:p>
        </p:txBody>
      </p:sp>
      <p:graphicFrame>
        <p:nvGraphicFramePr>
          <p:cNvPr id="5" name="Table Placeholder 5"/>
          <p:cNvGraphicFramePr>
            <a:graphicFrameLocks/>
          </p:cNvGraphicFramePr>
          <p:nvPr>
            <p:extLst>
              <p:ext uri="{D42A27DB-BD31-4B8C-83A1-F6EECF244321}">
                <p14:modId xmlns:p14="http://schemas.microsoft.com/office/powerpoint/2010/main" val="3695798165"/>
              </p:ext>
            </p:extLst>
          </p:nvPr>
        </p:nvGraphicFramePr>
        <p:xfrm>
          <a:off x="551544" y="1156155"/>
          <a:ext cx="8243889" cy="3306133"/>
        </p:xfrm>
        <a:graphic>
          <a:graphicData uri="http://schemas.openxmlformats.org/drawingml/2006/table">
            <a:tbl>
              <a:tblPr firstRow="1" bandRow="1">
                <a:tableStyleId>{5C22544A-7EE6-4342-B048-85BDC9FD1C3A}</a:tableStyleId>
              </a:tblPr>
              <a:tblGrid>
                <a:gridCol w="8243889">
                  <a:extLst>
                    <a:ext uri="{9D8B030D-6E8A-4147-A177-3AD203B41FA5}">
                      <a16:colId xmlns:a16="http://schemas.microsoft.com/office/drawing/2014/main" val="20000"/>
                    </a:ext>
                  </a:extLst>
                </a:gridCol>
              </a:tblGrid>
              <a:tr h="8250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Simplifying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3876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For any real number </a:t>
                      </a:r>
                      <a:r>
                        <a:rPr kumimoji="0" lang="en-US" sz="2800" b="0" i="1" u="none" strike="noStrike" cap="none" normalizeH="0" baseline="0" dirty="0">
                          <a:ln>
                            <a:noFill/>
                          </a:ln>
                          <a:solidFill>
                            <a:schemeClr val="tx1"/>
                          </a:solidFill>
                          <a:effectLst/>
                          <a:latin typeface="Arial" pitchFamily="34" charset="0"/>
                          <a:cs typeface="Arial" pitchFamily="34" charset="0"/>
                        </a:rPr>
                        <a:t>a</a:t>
                      </a:r>
                      <a:r>
                        <a:rPr kumimoji="0" lang="en-US" sz="28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In words, the principal square root of      is the absolute value of </a:t>
                      </a:r>
                      <a:r>
                        <a:rPr kumimoji="0" lang="en-US" sz="2800" b="0" i="1" u="none" strike="noStrike" cap="none" normalizeH="0" baseline="0" dirty="0">
                          <a:ln>
                            <a:noFill/>
                          </a:ln>
                          <a:solidFill>
                            <a:schemeClr val="tx1"/>
                          </a:solidFill>
                          <a:effectLst/>
                          <a:latin typeface="Arial" pitchFamily="34" charset="0"/>
                          <a:cs typeface="Arial" pitchFamily="34" charset="0"/>
                        </a:rPr>
                        <a:t>a</a:t>
                      </a:r>
                      <a:r>
                        <a:rPr kumimoji="0" lang="en-US" sz="2800" b="0" i="0" u="none" strike="noStrike" cap="none" normalizeH="0" baseline="0" dirty="0">
                          <a:ln>
                            <a:noFill/>
                          </a:ln>
                          <a:solidFill>
                            <a:schemeClr val="tx1"/>
                          </a:solidFill>
                          <a:effectLst/>
                          <a:latin typeface="Arial" pitchFamily="34" charset="0"/>
                          <a:cs typeface="Arial" pitchFamily="34" charset="0"/>
                        </a:rPr>
                        <a:t>.</a:t>
                      </a:r>
                      <a:endParaRPr kumimoji="0" lang="en-US" sz="2800" b="0" i="0" u="none" strike="noStrike" cap="none" spc="0"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84172485"/>
              </p:ext>
            </p:extLst>
          </p:nvPr>
        </p:nvGraphicFramePr>
        <p:xfrm>
          <a:off x="5683250" y="1219200"/>
          <a:ext cx="698500" cy="546100"/>
        </p:xfrm>
        <a:graphic>
          <a:graphicData uri="http://schemas.openxmlformats.org/presentationml/2006/ole">
            <mc:AlternateContent xmlns:mc="http://schemas.openxmlformats.org/markup-compatibility/2006">
              <mc:Choice xmlns:v="urn:schemas-microsoft-com:vml" Requires="v">
                <p:oleObj name="Equation" r:id="rId2" imgW="698400" imgH="545760" progId="Equation.DSMT4">
                  <p:embed/>
                </p:oleObj>
              </mc:Choice>
              <mc:Fallback>
                <p:oleObj name="Equation" r:id="rId2" imgW="698400" imgH="545760" progId="Equation.DSMT4">
                  <p:embed/>
                  <p:pic>
                    <p:nvPicPr>
                      <p:cNvPr id="0" name="Object 2"/>
                      <p:cNvPicPr>
                        <a:picLocks noChangeAspect="1" noChangeArrowheads="1"/>
                      </p:cNvPicPr>
                      <p:nvPr/>
                    </p:nvPicPr>
                    <p:blipFill>
                      <a:blip r:embed="rId3"/>
                      <a:srcRect/>
                      <a:stretch>
                        <a:fillRect/>
                      </a:stretch>
                    </p:blipFill>
                    <p:spPr bwMode="auto">
                      <a:xfrm>
                        <a:off x="5683250" y="1219200"/>
                        <a:ext cx="6985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30484696"/>
              </p:ext>
            </p:extLst>
          </p:nvPr>
        </p:nvGraphicFramePr>
        <p:xfrm>
          <a:off x="6524625" y="3470275"/>
          <a:ext cx="393700" cy="457200"/>
        </p:xfrm>
        <a:graphic>
          <a:graphicData uri="http://schemas.openxmlformats.org/presentationml/2006/ole">
            <mc:AlternateContent xmlns:mc="http://schemas.openxmlformats.org/markup-compatibility/2006">
              <mc:Choice xmlns:v="urn:schemas-microsoft-com:vml" Requires="v">
                <p:oleObj name="Equation" r:id="rId4" imgW="393480" imgH="457200" progId="Equation.DSMT4">
                  <p:embed/>
                </p:oleObj>
              </mc:Choice>
              <mc:Fallback>
                <p:oleObj name="Equation" r:id="rId4" imgW="393480" imgH="457200" progId="Equation.DSMT4">
                  <p:embed/>
                  <p:pic>
                    <p:nvPicPr>
                      <p:cNvPr id="0" name="Object 9"/>
                      <p:cNvPicPr>
                        <a:picLocks noChangeAspect="1" noChangeArrowheads="1"/>
                      </p:cNvPicPr>
                      <p:nvPr/>
                    </p:nvPicPr>
                    <p:blipFill>
                      <a:blip r:embed="rId5"/>
                      <a:srcRect/>
                      <a:stretch>
                        <a:fillRect/>
                      </a:stretch>
                    </p:blipFill>
                    <p:spPr bwMode="auto">
                      <a:xfrm>
                        <a:off x="6524625" y="3470275"/>
                        <a:ext cx="39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4445657"/>
              </p:ext>
            </p:extLst>
          </p:nvPr>
        </p:nvGraphicFramePr>
        <p:xfrm>
          <a:off x="2146300" y="2730500"/>
          <a:ext cx="1435100" cy="635000"/>
        </p:xfrm>
        <a:graphic>
          <a:graphicData uri="http://schemas.openxmlformats.org/presentationml/2006/ole">
            <mc:AlternateContent xmlns:mc="http://schemas.openxmlformats.org/markup-compatibility/2006">
              <mc:Choice xmlns:v="urn:schemas-microsoft-com:vml" Requires="v">
                <p:oleObj name="Equation" r:id="rId6" imgW="1434960" imgH="634680" progId="Equation.DSMT4">
                  <p:embed/>
                </p:oleObj>
              </mc:Choice>
              <mc:Fallback>
                <p:oleObj name="Equation" r:id="rId6" imgW="1434960" imgH="634680" progId="Equation.DSMT4">
                  <p:embed/>
                  <p:pic>
                    <p:nvPicPr>
                      <p:cNvPr id="0" name="Object 6"/>
                      <p:cNvPicPr>
                        <a:picLocks noChangeAspect="1" noChangeArrowheads="1"/>
                      </p:cNvPicPr>
                      <p:nvPr/>
                    </p:nvPicPr>
                    <p:blipFill>
                      <a:blip r:embed="rId7"/>
                      <a:srcRect/>
                      <a:stretch>
                        <a:fillRect/>
                      </a:stretch>
                    </p:blipFill>
                    <p:spPr bwMode="auto">
                      <a:xfrm>
                        <a:off x="2146300" y="2730500"/>
                        <a:ext cx="1435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a:xfrm>
            <a:off x="533400" y="5072748"/>
            <a:ext cx="6062878" cy="523220"/>
          </a:xfrm>
          <a:prstGeom prst="rect">
            <a:avLst/>
          </a:prstGeom>
        </p:spPr>
        <p:txBody>
          <a:bodyPr wrap="none">
            <a:spAutoFit/>
          </a:bodyPr>
          <a:lstStyle/>
          <a:p>
            <a:r>
              <a:rPr lang="en-US" sz="2800" dirty="0">
                <a:latin typeface="Arial" pitchFamily="34" charset="0"/>
                <a:cs typeface="Arial" pitchFamily="34" charset="0"/>
              </a:rPr>
              <a:t>The principal root is the positive root.</a:t>
            </a:r>
          </a:p>
        </p:txBody>
      </p:sp>
    </p:spTree>
    <p:extLst>
      <p:ext uri="{BB962C8B-B14F-4D97-AF65-F5344CB8AC3E}">
        <p14:creationId xmlns:p14="http://schemas.microsoft.com/office/powerpoint/2010/main" val="222795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Evaluate square roots.</a:t>
            </a:r>
          </a:p>
        </p:txBody>
      </p:sp>
    </p:spTree>
    <p:extLst>
      <p:ext uri="{BB962C8B-B14F-4D97-AF65-F5344CB8AC3E}">
        <p14:creationId xmlns:p14="http://schemas.microsoft.com/office/powerpoint/2010/main" val="408543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nSpc>
                <a:spcPct val="150000"/>
              </a:lnSpc>
              <a:spcBef>
                <a:spcPts val="0"/>
              </a:spcBef>
              <a:spcAft>
                <a:spcPts val="1200"/>
              </a:spcAft>
            </a:pPr>
            <a:r>
              <a:rPr lang="en-US" sz="2800" dirty="0"/>
              <a:t>a. To simplify              first write         as an expression that is squared:                         Then simplify.</a:t>
            </a:r>
          </a:p>
          <a:p>
            <a:pPr>
              <a:spcBef>
                <a:spcPts val="0"/>
              </a:spcBef>
              <a:spcAft>
                <a:spcPts val="1200"/>
              </a:spcAft>
            </a:pPr>
            <a:r>
              <a:rPr lang="en-US" sz="2800" dirty="0"/>
              <a:t>					 								 or					</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r>
              <a:rPr lang="en-US" dirty="0"/>
              <a:t>				</a:t>
            </a:r>
          </a:p>
        </p:txBody>
      </p:sp>
      <p:graphicFrame>
        <p:nvGraphicFramePr>
          <p:cNvPr id="7" name="Object 6"/>
          <p:cNvGraphicFramePr>
            <a:graphicFrameLocks noChangeAspect="1"/>
          </p:cNvGraphicFramePr>
          <p:nvPr>
            <p:extLst>
              <p:ext uri="{D42A27DB-BD31-4B8C-83A1-F6EECF244321}">
                <p14:modId xmlns:p14="http://schemas.microsoft.com/office/powerpoint/2010/main" val="2437787905"/>
              </p:ext>
            </p:extLst>
          </p:nvPr>
        </p:nvGraphicFramePr>
        <p:xfrm>
          <a:off x="2786250" y="1181100"/>
          <a:ext cx="1104900" cy="571500"/>
        </p:xfrm>
        <a:graphic>
          <a:graphicData uri="http://schemas.openxmlformats.org/presentationml/2006/ole">
            <mc:AlternateContent xmlns:mc="http://schemas.openxmlformats.org/markup-compatibility/2006">
              <mc:Choice xmlns:v="urn:schemas-microsoft-com:vml" Requires="v">
                <p:oleObj name="Equation" r:id="rId2" imgW="1104840" imgH="571320" progId="Equation.DSMT4">
                  <p:embed/>
                </p:oleObj>
              </mc:Choice>
              <mc:Fallback>
                <p:oleObj name="Equation" r:id="rId2" imgW="1104840" imgH="571320" progId="Equation.DSMT4">
                  <p:embed/>
                  <p:pic>
                    <p:nvPicPr>
                      <p:cNvPr id="0" name=""/>
                      <p:cNvPicPr>
                        <a:picLocks noChangeAspect="1" noChangeArrowheads="1"/>
                      </p:cNvPicPr>
                      <p:nvPr/>
                    </p:nvPicPr>
                    <p:blipFill>
                      <a:blip r:embed="rId3"/>
                      <a:srcRect/>
                      <a:stretch>
                        <a:fillRect/>
                      </a:stretch>
                    </p:blipFill>
                    <p:spPr bwMode="auto">
                      <a:xfrm>
                        <a:off x="2786250" y="1181100"/>
                        <a:ext cx="11049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16120459"/>
              </p:ext>
            </p:extLst>
          </p:nvPr>
        </p:nvGraphicFramePr>
        <p:xfrm>
          <a:off x="5557984" y="1253836"/>
          <a:ext cx="762000" cy="457200"/>
        </p:xfrm>
        <a:graphic>
          <a:graphicData uri="http://schemas.openxmlformats.org/presentationml/2006/ole">
            <mc:AlternateContent xmlns:mc="http://schemas.openxmlformats.org/markup-compatibility/2006">
              <mc:Choice xmlns:v="urn:schemas-microsoft-com:vml" Requires="v">
                <p:oleObj name="Equation" r:id="rId4" imgW="761760" imgH="457200" progId="Equation.DSMT4">
                  <p:embed/>
                </p:oleObj>
              </mc:Choice>
              <mc:Fallback>
                <p:oleObj name="Equation" r:id="rId4" imgW="761760" imgH="457200" progId="Equation.DSMT4">
                  <p:embed/>
                  <p:pic>
                    <p:nvPicPr>
                      <p:cNvPr id="0" name=""/>
                      <p:cNvPicPr>
                        <a:picLocks noChangeAspect="1" noChangeArrowheads="1"/>
                      </p:cNvPicPr>
                      <p:nvPr/>
                    </p:nvPicPr>
                    <p:blipFill>
                      <a:blip r:embed="rId5"/>
                      <a:srcRect/>
                      <a:stretch>
                        <a:fillRect/>
                      </a:stretch>
                    </p:blipFill>
                    <p:spPr bwMode="auto">
                      <a:xfrm>
                        <a:off x="5557984" y="125383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29420339"/>
              </p:ext>
            </p:extLst>
          </p:nvPr>
        </p:nvGraphicFramePr>
        <p:xfrm>
          <a:off x="4953000" y="1752600"/>
          <a:ext cx="2324100" cy="800100"/>
        </p:xfrm>
        <a:graphic>
          <a:graphicData uri="http://schemas.openxmlformats.org/presentationml/2006/ole">
            <mc:AlternateContent xmlns:mc="http://schemas.openxmlformats.org/markup-compatibility/2006">
              <mc:Choice xmlns:v="urn:schemas-microsoft-com:vml" Requires="v">
                <p:oleObj name="Equation" r:id="rId6" imgW="2323800" imgH="799920" progId="Equation.DSMT4">
                  <p:embed/>
                </p:oleObj>
              </mc:Choice>
              <mc:Fallback>
                <p:oleObj name="Equation" r:id="rId6" imgW="2323800" imgH="799920" progId="Equation.DSMT4">
                  <p:embed/>
                  <p:pic>
                    <p:nvPicPr>
                      <p:cNvPr id="0" name=""/>
                      <p:cNvPicPr>
                        <a:picLocks noChangeAspect="1" noChangeArrowheads="1"/>
                      </p:cNvPicPr>
                      <p:nvPr/>
                    </p:nvPicPr>
                    <p:blipFill>
                      <a:blip r:embed="rId7"/>
                      <a:srcRect/>
                      <a:stretch>
                        <a:fillRect/>
                      </a:stretch>
                    </p:blipFill>
                    <p:spPr bwMode="auto">
                      <a:xfrm>
                        <a:off x="4953000" y="1752600"/>
                        <a:ext cx="2324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64006600"/>
              </p:ext>
            </p:extLst>
          </p:nvPr>
        </p:nvGraphicFramePr>
        <p:xfrm>
          <a:off x="1350818" y="3429000"/>
          <a:ext cx="5181600" cy="889000"/>
        </p:xfrm>
        <a:graphic>
          <a:graphicData uri="http://schemas.openxmlformats.org/presentationml/2006/ole">
            <mc:AlternateContent xmlns:mc="http://schemas.openxmlformats.org/markup-compatibility/2006">
              <mc:Choice xmlns:v="urn:schemas-microsoft-com:vml" Requires="v">
                <p:oleObj name="Equation" r:id="rId8" imgW="5181480" imgH="888840" progId="Equation.DSMT4">
                  <p:embed/>
                </p:oleObj>
              </mc:Choice>
              <mc:Fallback>
                <p:oleObj name="Equation" r:id="rId8" imgW="5181480" imgH="888840" progId="Equation.DSMT4">
                  <p:embed/>
                  <p:pic>
                    <p:nvPicPr>
                      <p:cNvPr id="0" name=""/>
                      <p:cNvPicPr>
                        <a:picLocks noChangeAspect="1" noChangeArrowheads="1"/>
                      </p:cNvPicPr>
                      <p:nvPr/>
                    </p:nvPicPr>
                    <p:blipFill>
                      <a:blip r:embed="rId9"/>
                      <a:srcRect/>
                      <a:stretch>
                        <a:fillRect/>
                      </a:stretch>
                    </p:blipFill>
                    <p:spPr bwMode="auto">
                      <a:xfrm>
                        <a:off x="1350818" y="3429000"/>
                        <a:ext cx="51816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9055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5: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 </a:t>
            </a:r>
            <a:r>
              <a:rPr lang="en-US" sz="2800" b="1" dirty="0"/>
              <a:t>5a.</a:t>
            </a:r>
            <a:r>
              <a:rPr lang="en-US" sz="2800" dirty="0"/>
              <a:t>	Simplify: </a:t>
            </a:r>
          </a:p>
          <a:p>
            <a:endParaRPr lang="en-US" sz="2800" dirty="0"/>
          </a:p>
          <a:p>
            <a:endParaRPr lang="en-US" sz="2800" dirty="0"/>
          </a:p>
          <a:p>
            <a:endParaRPr lang="en-US" sz="2800" b="1" dirty="0"/>
          </a:p>
          <a:p>
            <a:r>
              <a:rPr lang="en-US" sz="2800" b="1" dirty="0"/>
              <a:t>5b.</a:t>
            </a:r>
            <a:r>
              <a:rPr lang="en-US" sz="2800" dirty="0"/>
              <a:t>	Simplify:</a:t>
            </a:r>
          </a:p>
          <a:p>
            <a:endParaRPr lang="en-US" sz="2800" dirty="0"/>
          </a:p>
          <a:p>
            <a:endParaRPr lang="en-US" sz="2800" dirty="0"/>
          </a:p>
          <a:p>
            <a:r>
              <a:rPr lang="en-US" sz="2800" b="1" dirty="0"/>
              <a:t>5c.</a:t>
            </a:r>
            <a:r>
              <a:rPr lang="en-US" sz="2800" dirty="0"/>
              <a:t>	Simplify:</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2562904280"/>
              </p:ext>
            </p:extLst>
          </p:nvPr>
        </p:nvGraphicFramePr>
        <p:xfrm>
          <a:off x="2953656" y="1023258"/>
          <a:ext cx="1104900" cy="609600"/>
        </p:xfrm>
        <a:graphic>
          <a:graphicData uri="http://schemas.openxmlformats.org/presentationml/2006/ole">
            <mc:AlternateContent xmlns:mc="http://schemas.openxmlformats.org/markup-compatibility/2006">
              <mc:Choice xmlns:v="urn:schemas-microsoft-com:vml" Requires="v">
                <p:oleObj name="Equation" r:id="rId2" imgW="1104840" imgH="609480" progId="Equation.DSMT4">
                  <p:embed/>
                </p:oleObj>
              </mc:Choice>
              <mc:Fallback>
                <p:oleObj name="Equation" r:id="rId2" imgW="1104840" imgH="609480" progId="Equation.DSMT4">
                  <p:embed/>
                  <p:pic>
                    <p:nvPicPr>
                      <p:cNvPr id="0" name="Object 10"/>
                      <p:cNvPicPr>
                        <a:picLocks noChangeAspect="1" noChangeArrowheads="1"/>
                      </p:cNvPicPr>
                      <p:nvPr/>
                    </p:nvPicPr>
                    <p:blipFill>
                      <a:blip r:embed="rId3"/>
                      <a:srcRect/>
                      <a:stretch>
                        <a:fillRect/>
                      </a:stretch>
                    </p:blipFill>
                    <p:spPr bwMode="auto">
                      <a:xfrm>
                        <a:off x="2953656" y="1023258"/>
                        <a:ext cx="1104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48514060"/>
              </p:ext>
            </p:extLst>
          </p:nvPr>
        </p:nvGraphicFramePr>
        <p:xfrm>
          <a:off x="2971800" y="3077028"/>
          <a:ext cx="1460500" cy="609600"/>
        </p:xfrm>
        <a:graphic>
          <a:graphicData uri="http://schemas.openxmlformats.org/presentationml/2006/ole">
            <mc:AlternateContent xmlns:mc="http://schemas.openxmlformats.org/markup-compatibility/2006">
              <mc:Choice xmlns:v="urn:schemas-microsoft-com:vml" Requires="v">
                <p:oleObj name="Equation" r:id="rId4" imgW="1460160" imgH="609480" progId="Equation.DSMT4">
                  <p:embed/>
                </p:oleObj>
              </mc:Choice>
              <mc:Fallback>
                <p:oleObj name="Equation" r:id="rId4" imgW="1460160" imgH="609480" progId="Equation.DSMT4">
                  <p:embed/>
                  <p:pic>
                    <p:nvPicPr>
                      <p:cNvPr id="0" name=""/>
                      <p:cNvPicPr>
                        <a:picLocks noChangeAspect="1" noChangeArrowheads="1"/>
                      </p:cNvPicPr>
                      <p:nvPr/>
                    </p:nvPicPr>
                    <p:blipFill>
                      <a:blip r:embed="rId5"/>
                      <a:srcRect/>
                      <a:stretch>
                        <a:fillRect/>
                      </a:stretch>
                    </p:blipFill>
                    <p:spPr bwMode="auto">
                      <a:xfrm>
                        <a:off x="2971800" y="3077028"/>
                        <a:ext cx="1460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90170368"/>
              </p:ext>
            </p:extLst>
          </p:nvPr>
        </p:nvGraphicFramePr>
        <p:xfrm>
          <a:off x="3004458" y="4711700"/>
          <a:ext cx="1231900" cy="546100"/>
        </p:xfrm>
        <a:graphic>
          <a:graphicData uri="http://schemas.openxmlformats.org/presentationml/2006/ole">
            <mc:AlternateContent xmlns:mc="http://schemas.openxmlformats.org/markup-compatibility/2006">
              <mc:Choice xmlns:v="urn:schemas-microsoft-com:vml" Requires="v">
                <p:oleObj name="Equation" r:id="rId6" imgW="1231560" imgH="545760" progId="Equation.DSMT4">
                  <p:embed/>
                </p:oleObj>
              </mc:Choice>
              <mc:Fallback>
                <p:oleObj name="Equation" r:id="rId6" imgW="1231560" imgH="545760" progId="Equation.DSMT4">
                  <p:embed/>
                  <p:pic>
                    <p:nvPicPr>
                      <p:cNvPr id="0" name=""/>
                      <p:cNvPicPr>
                        <a:picLocks noChangeAspect="1" noChangeArrowheads="1"/>
                      </p:cNvPicPr>
                      <p:nvPr/>
                    </p:nvPicPr>
                    <p:blipFill>
                      <a:blip r:embed="rId7"/>
                      <a:srcRect/>
                      <a:stretch>
                        <a:fillRect/>
                      </a:stretch>
                    </p:blipFill>
                    <p:spPr bwMode="auto">
                      <a:xfrm>
                        <a:off x="3004458" y="4711700"/>
                        <a:ext cx="12319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3090042"/>
              </p:ext>
            </p:extLst>
          </p:nvPr>
        </p:nvGraphicFramePr>
        <p:xfrm>
          <a:off x="1447800" y="1981200"/>
          <a:ext cx="2133600" cy="889000"/>
        </p:xfrm>
        <a:graphic>
          <a:graphicData uri="http://schemas.openxmlformats.org/presentationml/2006/ole">
            <mc:AlternateContent xmlns:mc="http://schemas.openxmlformats.org/markup-compatibility/2006">
              <mc:Choice xmlns:v="urn:schemas-microsoft-com:vml" Requires="v">
                <p:oleObj name="Equation" r:id="rId8" imgW="2133360" imgH="888840" progId="Equation.DSMT4">
                  <p:embed/>
                </p:oleObj>
              </mc:Choice>
              <mc:Fallback>
                <p:oleObj name="Equation" r:id="rId8" imgW="2133360" imgH="888840" progId="Equation.DSMT4">
                  <p:embed/>
                  <p:pic>
                    <p:nvPicPr>
                      <p:cNvPr id="0" name=""/>
                      <p:cNvPicPr>
                        <a:picLocks noChangeAspect="1" noChangeArrowheads="1"/>
                      </p:cNvPicPr>
                      <p:nvPr/>
                    </p:nvPicPr>
                    <p:blipFill>
                      <a:blip r:embed="rId9"/>
                      <a:srcRect/>
                      <a:stretch>
                        <a:fillRect/>
                      </a:stretch>
                    </p:blipFill>
                    <p:spPr bwMode="auto">
                      <a:xfrm>
                        <a:off x="1447800" y="1981200"/>
                        <a:ext cx="21336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72592149"/>
              </p:ext>
            </p:extLst>
          </p:nvPr>
        </p:nvGraphicFramePr>
        <p:xfrm>
          <a:off x="1447800" y="3810000"/>
          <a:ext cx="2667000" cy="635000"/>
        </p:xfrm>
        <a:graphic>
          <a:graphicData uri="http://schemas.openxmlformats.org/presentationml/2006/ole">
            <mc:AlternateContent xmlns:mc="http://schemas.openxmlformats.org/markup-compatibility/2006">
              <mc:Choice xmlns:v="urn:schemas-microsoft-com:vml" Requires="v">
                <p:oleObj name="Equation" r:id="rId10" imgW="2666880" imgH="634680" progId="Equation.DSMT4">
                  <p:embed/>
                </p:oleObj>
              </mc:Choice>
              <mc:Fallback>
                <p:oleObj name="Equation" r:id="rId10" imgW="2666880" imgH="634680" progId="Equation.DSMT4">
                  <p:embed/>
                  <p:pic>
                    <p:nvPicPr>
                      <p:cNvPr id="0" name=""/>
                      <p:cNvPicPr>
                        <a:picLocks noChangeAspect="1" noChangeArrowheads="1"/>
                      </p:cNvPicPr>
                      <p:nvPr/>
                    </p:nvPicPr>
                    <p:blipFill>
                      <a:blip r:embed="rId11"/>
                      <a:srcRect/>
                      <a:stretch>
                        <a:fillRect/>
                      </a:stretch>
                    </p:blipFill>
                    <p:spPr bwMode="auto">
                      <a:xfrm>
                        <a:off x="1447800" y="3810000"/>
                        <a:ext cx="2667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23872615"/>
              </p:ext>
            </p:extLst>
          </p:nvPr>
        </p:nvGraphicFramePr>
        <p:xfrm>
          <a:off x="1435100" y="5393872"/>
          <a:ext cx="2298700" cy="749300"/>
        </p:xfrm>
        <a:graphic>
          <a:graphicData uri="http://schemas.openxmlformats.org/presentationml/2006/ole">
            <mc:AlternateContent xmlns:mc="http://schemas.openxmlformats.org/markup-compatibility/2006">
              <mc:Choice xmlns:v="urn:schemas-microsoft-com:vml" Requires="v">
                <p:oleObj name="Equation" r:id="rId12" imgW="2298600" imgH="749160" progId="Equation.DSMT4">
                  <p:embed/>
                </p:oleObj>
              </mc:Choice>
              <mc:Fallback>
                <p:oleObj name="Equation" r:id="rId12" imgW="2298600" imgH="749160" progId="Equation.DSMT4">
                  <p:embed/>
                  <p:pic>
                    <p:nvPicPr>
                      <p:cNvPr id="0" name=""/>
                      <p:cNvPicPr>
                        <a:picLocks noChangeAspect="1" noChangeArrowheads="1"/>
                      </p:cNvPicPr>
                      <p:nvPr/>
                    </p:nvPicPr>
                    <p:blipFill>
                      <a:blip r:embed="rId13"/>
                      <a:srcRect/>
                      <a:stretch>
                        <a:fillRect/>
                      </a:stretch>
                    </p:blipFill>
                    <p:spPr bwMode="auto">
                      <a:xfrm>
                        <a:off x="1435100" y="5393872"/>
                        <a:ext cx="22987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03805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6</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Evaluate cube root functions.</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r>
              <a:rPr lang="en-US" dirty="0"/>
              <a:t>				</a:t>
            </a:r>
          </a:p>
        </p:txBody>
      </p:sp>
    </p:spTree>
    <p:extLst>
      <p:ext uri="{BB962C8B-B14F-4D97-AF65-F5344CB8AC3E}">
        <p14:creationId xmlns:p14="http://schemas.microsoft.com/office/powerpoint/2010/main" val="3559786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182880"/>
            <a:ext cx="9144000" cy="762000"/>
          </a:xfrm>
          <a:prstGeom prst="rect">
            <a:avLst/>
          </a:prstGeom>
        </p:spPr>
        <p:txBody>
          <a:bodyPr wrap="none"/>
          <a:lstStyle/>
          <a:p>
            <a:r>
              <a:rPr lang="en-US" sz="3200" dirty="0">
                <a:latin typeface="Arial" pitchFamily="34" charset="0"/>
                <a:cs typeface="Arial" pitchFamily="34" charset="0"/>
              </a:rPr>
              <a:t>Radical Expressions</a:t>
            </a:r>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231604137"/>
              </p:ext>
            </p:extLst>
          </p:nvPr>
        </p:nvGraphicFramePr>
        <p:xfrm>
          <a:off x="551544" y="1156155"/>
          <a:ext cx="8243889" cy="2272845"/>
        </p:xfrm>
        <a:graphic>
          <a:graphicData uri="http://schemas.openxmlformats.org/drawingml/2006/table">
            <a:tbl>
              <a:tblPr firstRow="1" bandRow="1">
                <a:tableStyleId>{5C22544A-7EE6-4342-B048-85BDC9FD1C3A}</a:tableStyleId>
              </a:tblPr>
              <a:tblGrid>
                <a:gridCol w="8243889">
                  <a:extLst>
                    <a:ext uri="{9D8B030D-6E8A-4147-A177-3AD203B41FA5}">
                      <a16:colId xmlns:a16="http://schemas.microsoft.com/office/drawing/2014/main" val="20000"/>
                    </a:ext>
                  </a:extLst>
                </a:gridCol>
              </a:tblGrid>
              <a:tr h="6757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Definition of the Cube Root of a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5971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The </a:t>
                      </a:r>
                      <a:r>
                        <a:rPr kumimoji="0" lang="en-US" sz="2800" b="1" i="0" u="none" strike="noStrike" cap="none" normalizeH="0" baseline="0" dirty="0">
                          <a:ln>
                            <a:noFill/>
                          </a:ln>
                          <a:solidFill>
                            <a:schemeClr val="tx1"/>
                          </a:solidFill>
                          <a:effectLst/>
                          <a:latin typeface="Arial" pitchFamily="34" charset="0"/>
                          <a:cs typeface="Arial" pitchFamily="34" charset="0"/>
                        </a:rPr>
                        <a:t>cube root</a:t>
                      </a:r>
                      <a:r>
                        <a:rPr kumimoji="0" lang="en-US" sz="2800" b="0" i="0" u="none" strike="noStrike" cap="none" normalizeH="0" baseline="0" dirty="0">
                          <a:ln>
                            <a:noFill/>
                          </a:ln>
                          <a:solidFill>
                            <a:schemeClr val="tx1"/>
                          </a:solidFill>
                          <a:effectLst/>
                          <a:latin typeface="Arial" pitchFamily="34" charset="0"/>
                          <a:cs typeface="Arial" pitchFamily="34" charset="0"/>
                        </a:rPr>
                        <a:t> of a real number </a:t>
                      </a:r>
                      <a:r>
                        <a:rPr kumimoji="0" lang="en-US" sz="2800" b="0" i="1" u="none" strike="noStrike" cap="none" normalizeH="0" baseline="0" dirty="0">
                          <a:ln>
                            <a:noFill/>
                          </a:ln>
                          <a:solidFill>
                            <a:schemeClr val="tx1"/>
                          </a:solidFill>
                          <a:effectLst/>
                          <a:latin typeface="Arial" pitchFamily="34" charset="0"/>
                          <a:cs typeface="Arial" pitchFamily="34" charset="0"/>
                        </a:rPr>
                        <a:t>a</a:t>
                      </a:r>
                      <a:r>
                        <a:rPr kumimoji="0" lang="en-US" sz="2800" b="0" i="0" u="none" strike="noStrike" cap="none" normalizeH="0" baseline="0" dirty="0">
                          <a:ln>
                            <a:noFill/>
                          </a:ln>
                          <a:solidFill>
                            <a:schemeClr val="tx1"/>
                          </a:solidFill>
                          <a:effectLst/>
                          <a:latin typeface="Arial" pitchFamily="34" charset="0"/>
                          <a:cs typeface="Arial" pitchFamily="34" charset="0"/>
                        </a:rPr>
                        <a:t> is written</a:t>
                      </a:r>
                    </a:p>
                    <a:p>
                      <a:pPr marL="0" marR="0" lvl="0" indent="0" algn="l" defTabSz="914400" rtl="0" eaLnBrk="1" fontAlgn="base" latinLnBrk="0" hangingPunct="1">
                        <a:lnSpc>
                          <a:spcPct val="100000"/>
                        </a:lnSpc>
                        <a:spcBef>
                          <a:spcPts val="3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means that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43471836"/>
              </p:ext>
            </p:extLst>
          </p:nvPr>
        </p:nvGraphicFramePr>
        <p:xfrm>
          <a:off x="7575550" y="1843314"/>
          <a:ext cx="482600" cy="457200"/>
        </p:xfrm>
        <a:graphic>
          <a:graphicData uri="http://schemas.openxmlformats.org/presentationml/2006/ole">
            <mc:AlternateContent xmlns:mc="http://schemas.openxmlformats.org/markup-compatibility/2006">
              <mc:Choice xmlns:v="urn:schemas-microsoft-com:vml" Requires="v">
                <p:oleObj name="Equation" r:id="rId2" imgW="482400" imgH="457200" progId="Equation.DSMT4">
                  <p:embed/>
                </p:oleObj>
              </mc:Choice>
              <mc:Fallback>
                <p:oleObj name="Equation" r:id="rId2" imgW="482400" imgH="457200" progId="Equation.DSMT4">
                  <p:embed/>
                  <p:pic>
                    <p:nvPicPr>
                      <p:cNvPr id="0" name=""/>
                      <p:cNvPicPr>
                        <a:picLocks noChangeAspect="1" noChangeArrowheads="1"/>
                      </p:cNvPicPr>
                      <p:nvPr/>
                    </p:nvPicPr>
                    <p:blipFill>
                      <a:blip r:embed="rId3"/>
                      <a:srcRect/>
                      <a:stretch>
                        <a:fillRect/>
                      </a:stretch>
                    </p:blipFill>
                    <p:spPr bwMode="auto">
                      <a:xfrm>
                        <a:off x="7575550" y="1843314"/>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76268596"/>
              </p:ext>
            </p:extLst>
          </p:nvPr>
        </p:nvGraphicFramePr>
        <p:xfrm>
          <a:off x="5181600" y="2608944"/>
          <a:ext cx="1054100" cy="457200"/>
        </p:xfrm>
        <a:graphic>
          <a:graphicData uri="http://schemas.openxmlformats.org/presentationml/2006/ole">
            <mc:AlternateContent xmlns:mc="http://schemas.openxmlformats.org/markup-compatibility/2006">
              <mc:Choice xmlns:v="urn:schemas-microsoft-com:vml" Requires="v">
                <p:oleObj name="Equation" r:id="rId4" imgW="1054080" imgH="457200" progId="Equation.DSMT4">
                  <p:embed/>
                </p:oleObj>
              </mc:Choice>
              <mc:Fallback>
                <p:oleObj name="Equation" r:id="rId4" imgW="1054080" imgH="457200" progId="Equation.DSMT4">
                  <p:embed/>
                  <p:pic>
                    <p:nvPicPr>
                      <p:cNvPr id="0" name=""/>
                      <p:cNvPicPr>
                        <a:picLocks noChangeAspect="1" noChangeArrowheads="1"/>
                      </p:cNvPicPr>
                      <p:nvPr/>
                    </p:nvPicPr>
                    <p:blipFill>
                      <a:blip r:embed="rId5"/>
                      <a:srcRect/>
                      <a:stretch>
                        <a:fillRect/>
                      </a:stretch>
                    </p:blipFill>
                    <p:spPr bwMode="auto">
                      <a:xfrm>
                        <a:off x="5181600" y="2608944"/>
                        <a:ext cx="105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25770549"/>
              </p:ext>
            </p:extLst>
          </p:nvPr>
        </p:nvGraphicFramePr>
        <p:xfrm>
          <a:off x="2209800" y="2608944"/>
          <a:ext cx="1054100" cy="457200"/>
        </p:xfrm>
        <a:graphic>
          <a:graphicData uri="http://schemas.openxmlformats.org/presentationml/2006/ole">
            <mc:AlternateContent xmlns:mc="http://schemas.openxmlformats.org/markup-compatibility/2006">
              <mc:Choice xmlns:v="urn:schemas-microsoft-com:vml" Requires="v">
                <p:oleObj name="Equation" r:id="rId6" imgW="1054080" imgH="457200" progId="Equation.DSMT4">
                  <p:embed/>
                </p:oleObj>
              </mc:Choice>
              <mc:Fallback>
                <p:oleObj name="Equation" r:id="rId6" imgW="1054080" imgH="457200" progId="Equation.DSMT4">
                  <p:embed/>
                  <p:pic>
                    <p:nvPicPr>
                      <p:cNvPr id="0" name=""/>
                      <p:cNvPicPr>
                        <a:picLocks noChangeAspect="1" noChangeArrowheads="1"/>
                      </p:cNvPicPr>
                      <p:nvPr/>
                    </p:nvPicPr>
                    <p:blipFill>
                      <a:blip r:embed="rId7"/>
                      <a:srcRect/>
                      <a:stretch>
                        <a:fillRect/>
                      </a:stretch>
                    </p:blipFill>
                    <p:spPr bwMode="auto">
                      <a:xfrm>
                        <a:off x="2209800" y="2608944"/>
                        <a:ext cx="105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37976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For the function, find the indicated function value:</a:t>
            </a:r>
          </a:p>
          <a:p>
            <a:pPr>
              <a:spcBef>
                <a:spcPct val="50000"/>
              </a:spcBef>
            </a:pPr>
            <a:endParaRPr lang="en-US" sz="2800" dirty="0"/>
          </a:p>
          <a:p>
            <a:pPr>
              <a:spcBef>
                <a:spcPct val="50000"/>
              </a:spcBef>
            </a:pPr>
            <a:r>
              <a:rPr lang="en-US" sz="2800" dirty="0"/>
              <a:t>				Substitute 13 for </a:t>
            </a:r>
            <a:r>
              <a:rPr lang="en-US" sz="2800" i="1" dirty="0"/>
              <a:t>x</a:t>
            </a:r>
            <a:r>
              <a:rPr lang="en-US" sz="2800" dirty="0"/>
              <a:t> in</a:t>
            </a:r>
          </a:p>
          <a:p>
            <a:pPr>
              <a:spcBef>
                <a:spcPct val="50000"/>
              </a:spcBef>
            </a:pPr>
            <a:endParaRPr lang="en-US" sz="2800" dirty="0"/>
          </a:p>
          <a:p>
            <a:pPr>
              <a:spcBef>
                <a:spcPct val="50000"/>
              </a:spcBef>
            </a:pPr>
            <a:r>
              <a:rPr lang="en-US" sz="2800" dirty="0"/>
              <a:t>				Simplify the radicand and 				take the cube root of 27.</a:t>
            </a:r>
          </a:p>
          <a:p>
            <a:pPr>
              <a:spcBef>
                <a:spcPct val="50000"/>
              </a:spcBef>
            </a:pPr>
            <a:r>
              <a:rPr lang="en-US" sz="2800" dirty="0"/>
              <a:t>				Substitute 0 for </a:t>
            </a:r>
            <a:r>
              <a:rPr lang="en-US" sz="2800" i="1" dirty="0"/>
              <a:t>x</a:t>
            </a:r>
            <a:r>
              <a:rPr lang="en-US" sz="2800" dirty="0"/>
              <a:t> in </a:t>
            </a:r>
          </a:p>
          <a:p>
            <a:pPr>
              <a:spcBef>
                <a:spcPct val="50000"/>
              </a:spcBef>
            </a:pPr>
            <a:endParaRPr lang="en-US" sz="2800" dirty="0"/>
          </a:p>
          <a:p>
            <a:pPr>
              <a:spcBef>
                <a:spcPct val="50000"/>
              </a:spcBef>
            </a:pPr>
            <a:r>
              <a:rPr lang="en-US" sz="2800" dirty="0"/>
              <a:t>				 </a:t>
            </a:r>
          </a:p>
          <a:p>
            <a:pPr>
              <a:spcBef>
                <a:spcPct val="50000"/>
              </a:spcBef>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pPr>
            <a:r>
              <a:rPr lang="en-US" sz="2800" dirty="0"/>
              <a:t>		</a:t>
            </a:r>
            <a:r>
              <a:rPr lang="en-US" sz="2800" b="1" dirty="0"/>
              <a:t>				</a:t>
            </a:r>
            <a:endParaRPr lang="en-US" sz="2800" dirty="0"/>
          </a:p>
          <a:p>
            <a:pPr>
              <a:spcBef>
                <a:spcPts val="0"/>
              </a:spcBef>
              <a:spcAft>
                <a:spcPts val="1200"/>
              </a:spcAft>
            </a:pPr>
            <a:r>
              <a:rPr lang="en-US" sz="2800" dirty="0"/>
              <a:t>														</a:t>
            </a:r>
          </a:p>
          <a:p>
            <a:pPr>
              <a:spcAft>
                <a:spcPts val="1200"/>
              </a:spcAft>
            </a:pPr>
            <a:endParaRPr lang="en-US" sz="2800" dirty="0"/>
          </a:p>
          <a:p>
            <a:pPr>
              <a:spcAft>
                <a:spcPts val="1200"/>
              </a:spcAft>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12803789"/>
              </p:ext>
            </p:extLst>
          </p:nvPr>
        </p:nvGraphicFramePr>
        <p:xfrm>
          <a:off x="1064986" y="1739900"/>
          <a:ext cx="6311900" cy="546100"/>
        </p:xfrm>
        <a:graphic>
          <a:graphicData uri="http://schemas.openxmlformats.org/presentationml/2006/ole">
            <mc:AlternateContent xmlns:mc="http://schemas.openxmlformats.org/markup-compatibility/2006">
              <mc:Choice xmlns:v="urn:schemas-microsoft-com:vml" Requires="v">
                <p:oleObj name="Equation" r:id="rId2" imgW="6311880" imgH="545760" progId="Equation.DSMT4">
                  <p:embed/>
                </p:oleObj>
              </mc:Choice>
              <mc:Fallback>
                <p:oleObj name="Equation" r:id="rId2" imgW="6311880" imgH="545760" progId="Equation.DSMT4">
                  <p:embed/>
                  <p:pic>
                    <p:nvPicPr>
                      <p:cNvPr id="0" name="Object 8"/>
                      <p:cNvPicPr>
                        <a:picLocks noChangeAspect="1" noChangeArrowheads="1"/>
                      </p:cNvPicPr>
                      <p:nvPr/>
                    </p:nvPicPr>
                    <p:blipFill>
                      <a:blip r:embed="rId3"/>
                      <a:srcRect/>
                      <a:stretch>
                        <a:fillRect/>
                      </a:stretch>
                    </p:blipFill>
                    <p:spPr bwMode="auto">
                      <a:xfrm>
                        <a:off x="1064986" y="1739900"/>
                        <a:ext cx="63119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93315075"/>
              </p:ext>
            </p:extLst>
          </p:nvPr>
        </p:nvGraphicFramePr>
        <p:xfrm>
          <a:off x="867228" y="2514600"/>
          <a:ext cx="3098800" cy="558800"/>
        </p:xfrm>
        <a:graphic>
          <a:graphicData uri="http://schemas.openxmlformats.org/presentationml/2006/ole">
            <mc:AlternateContent xmlns:mc="http://schemas.openxmlformats.org/markup-compatibility/2006">
              <mc:Choice xmlns:v="urn:schemas-microsoft-com:vml" Requires="v">
                <p:oleObj name="Equation" r:id="rId4" imgW="3098520" imgH="558720" progId="Equation.DSMT4">
                  <p:embed/>
                </p:oleObj>
              </mc:Choice>
              <mc:Fallback>
                <p:oleObj name="Equation" r:id="rId4" imgW="3098520" imgH="558720" progId="Equation.DSMT4">
                  <p:embed/>
                  <p:pic>
                    <p:nvPicPr>
                      <p:cNvPr id="0" name=""/>
                      <p:cNvPicPr>
                        <a:picLocks noChangeAspect="1" noChangeArrowheads="1"/>
                      </p:cNvPicPr>
                      <p:nvPr/>
                    </p:nvPicPr>
                    <p:blipFill>
                      <a:blip r:embed="rId5"/>
                      <a:srcRect/>
                      <a:stretch>
                        <a:fillRect/>
                      </a:stretch>
                    </p:blipFill>
                    <p:spPr bwMode="auto">
                      <a:xfrm>
                        <a:off x="867228" y="2514600"/>
                        <a:ext cx="309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29173788"/>
              </p:ext>
            </p:extLst>
          </p:nvPr>
        </p:nvGraphicFramePr>
        <p:xfrm>
          <a:off x="4267200" y="2819400"/>
          <a:ext cx="2540000" cy="546100"/>
        </p:xfrm>
        <a:graphic>
          <a:graphicData uri="http://schemas.openxmlformats.org/presentationml/2006/ole">
            <mc:AlternateContent xmlns:mc="http://schemas.openxmlformats.org/markup-compatibility/2006">
              <mc:Choice xmlns:v="urn:schemas-microsoft-com:vml" Requires="v">
                <p:oleObj name="Equation" r:id="rId6" imgW="2539800" imgH="545760" progId="Equation.DSMT4">
                  <p:embed/>
                </p:oleObj>
              </mc:Choice>
              <mc:Fallback>
                <p:oleObj name="Equation" r:id="rId6" imgW="2539800" imgH="545760" progId="Equation.DSMT4">
                  <p:embed/>
                  <p:pic>
                    <p:nvPicPr>
                      <p:cNvPr id="0" name=""/>
                      <p:cNvPicPr>
                        <a:picLocks noChangeAspect="1" noChangeArrowheads="1"/>
                      </p:cNvPicPr>
                      <p:nvPr/>
                    </p:nvPicPr>
                    <p:blipFill>
                      <a:blip r:embed="rId7"/>
                      <a:srcRect/>
                      <a:stretch>
                        <a:fillRect/>
                      </a:stretch>
                    </p:blipFill>
                    <p:spPr bwMode="auto">
                      <a:xfrm>
                        <a:off x="4267200" y="2819400"/>
                        <a:ext cx="2540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64070995"/>
              </p:ext>
            </p:extLst>
          </p:nvPr>
        </p:nvGraphicFramePr>
        <p:xfrm>
          <a:off x="1828800" y="3733800"/>
          <a:ext cx="1968500" cy="520700"/>
        </p:xfrm>
        <a:graphic>
          <a:graphicData uri="http://schemas.openxmlformats.org/presentationml/2006/ole">
            <mc:AlternateContent xmlns:mc="http://schemas.openxmlformats.org/markup-compatibility/2006">
              <mc:Choice xmlns:v="urn:schemas-microsoft-com:vml" Requires="v">
                <p:oleObj name="Equation" r:id="rId8" imgW="1968480" imgH="520560" progId="Equation.DSMT4">
                  <p:embed/>
                </p:oleObj>
              </mc:Choice>
              <mc:Fallback>
                <p:oleObj name="Equation" r:id="rId8" imgW="1968480" imgH="520560" progId="Equation.DSMT4">
                  <p:embed/>
                  <p:pic>
                    <p:nvPicPr>
                      <p:cNvPr id="0" name=""/>
                      <p:cNvPicPr>
                        <a:picLocks noChangeAspect="1" noChangeArrowheads="1"/>
                      </p:cNvPicPr>
                      <p:nvPr/>
                    </p:nvPicPr>
                    <p:blipFill>
                      <a:blip r:embed="rId9"/>
                      <a:srcRect/>
                      <a:stretch>
                        <a:fillRect/>
                      </a:stretch>
                    </p:blipFill>
                    <p:spPr bwMode="auto">
                      <a:xfrm>
                        <a:off x="1828800" y="3733800"/>
                        <a:ext cx="1968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387607422"/>
              </p:ext>
            </p:extLst>
          </p:nvPr>
        </p:nvGraphicFramePr>
        <p:xfrm>
          <a:off x="1117600" y="4851400"/>
          <a:ext cx="2743200" cy="558800"/>
        </p:xfrm>
        <a:graphic>
          <a:graphicData uri="http://schemas.openxmlformats.org/presentationml/2006/ole">
            <mc:AlternateContent xmlns:mc="http://schemas.openxmlformats.org/markup-compatibility/2006">
              <mc:Choice xmlns:v="urn:schemas-microsoft-com:vml" Requires="v">
                <p:oleObj name="Equation" r:id="rId10" imgW="2743200" imgH="558720" progId="Equation.DSMT4">
                  <p:embed/>
                </p:oleObj>
              </mc:Choice>
              <mc:Fallback>
                <p:oleObj name="Equation" r:id="rId10" imgW="2743200" imgH="558720" progId="Equation.DSMT4">
                  <p:embed/>
                  <p:pic>
                    <p:nvPicPr>
                      <p:cNvPr id="0" name=""/>
                      <p:cNvPicPr>
                        <a:picLocks noChangeAspect="1" noChangeArrowheads="1"/>
                      </p:cNvPicPr>
                      <p:nvPr/>
                    </p:nvPicPr>
                    <p:blipFill>
                      <a:blip r:embed="rId11"/>
                      <a:srcRect/>
                      <a:stretch>
                        <a:fillRect/>
                      </a:stretch>
                    </p:blipFill>
                    <p:spPr bwMode="auto">
                      <a:xfrm>
                        <a:off x="1117600" y="4851400"/>
                        <a:ext cx="2743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8013530"/>
              </p:ext>
            </p:extLst>
          </p:nvPr>
        </p:nvGraphicFramePr>
        <p:xfrm>
          <a:off x="4343400" y="5334000"/>
          <a:ext cx="2540000" cy="546100"/>
        </p:xfrm>
        <a:graphic>
          <a:graphicData uri="http://schemas.openxmlformats.org/presentationml/2006/ole">
            <mc:AlternateContent xmlns:mc="http://schemas.openxmlformats.org/markup-compatibility/2006">
              <mc:Choice xmlns:v="urn:schemas-microsoft-com:vml" Requires="v">
                <p:oleObj name="Equation" r:id="rId12" imgW="2539800" imgH="545760" progId="Equation.DSMT4">
                  <p:embed/>
                </p:oleObj>
              </mc:Choice>
              <mc:Fallback>
                <p:oleObj name="Equation" r:id="rId12" imgW="2539800" imgH="545760" progId="Equation.DSMT4">
                  <p:embed/>
                  <p:pic>
                    <p:nvPicPr>
                      <p:cNvPr id="0" name=""/>
                      <p:cNvPicPr>
                        <a:picLocks noChangeAspect="1" noChangeArrowheads="1"/>
                      </p:cNvPicPr>
                      <p:nvPr/>
                    </p:nvPicPr>
                    <p:blipFill>
                      <a:blip r:embed="rId7"/>
                      <a:srcRect/>
                      <a:stretch>
                        <a:fillRect/>
                      </a:stretch>
                    </p:blipFill>
                    <p:spPr bwMode="auto">
                      <a:xfrm>
                        <a:off x="4343400" y="5334000"/>
                        <a:ext cx="2540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61865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				Simplify the radicand and 				take the cube root of 1.</a:t>
            </a:r>
          </a:p>
          <a:p>
            <a:pPr>
              <a:spcBef>
                <a:spcPct val="50000"/>
              </a:spcBef>
            </a:pPr>
            <a:r>
              <a:rPr lang="en-US" sz="2800" dirty="0"/>
              <a:t>				Substitute        for </a:t>
            </a:r>
            <a:r>
              <a:rPr lang="en-US" sz="2800" i="1" dirty="0"/>
              <a:t>x</a:t>
            </a:r>
            <a:r>
              <a:rPr lang="en-US" sz="2800" dirty="0"/>
              <a:t> in </a:t>
            </a:r>
          </a:p>
          <a:p>
            <a:pPr>
              <a:spcBef>
                <a:spcPct val="50000"/>
              </a:spcBef>
            </a:pPr>
            <a:endParaRPr lang="en-US" sz="2800" dirty="0"/>
          </a:p>
          <a:p>
            <a:pPr>
              <a:spcBef>
                <a:spcPct val="50000"/>
              </a:spcBef>
            </a:pPr>
            <a:r>
              <a:rPr lang="en-US" sz="2800" dirty="0"/>
              <a:t>				Simplify the radicand and 				take the cube root of      				and then simplify.</a:t>
            </a:r>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pPr>
            <a:r>
              <a:rPr lang="en-US" sz="2800" dirty="0"/>
              <a:t>		</a:t>
            </a:r>
            <a:r>
              <a:rPr lang="en-US" sz="2800" b="1" dirty="0"/>
              <a:t>				</a:t>
            </a:r>
            <a:endParaRPr lang="en-US" sz="2800" dirty="0"/>
          </a:p>
          <a:p>
            <a:pPr>
              <a:spcBef>
                <a:spcPts val="0"/>
              </a:spcBef>
              <a:spcAft>
                <a:spcPts val="1200"/>
              </a:spcAft>
            </a:pPr>
            <a:r>
              <a:rPr lang="en-US" sz="2800" dirty="0"/>
              <a:t>														</a:t>
            </a:r>
          </a:p>
          <a:p>
            <a:pPr>
              <a:spcAft>
                <a:spcPts val="1200"/>
              </a:spcAft>
            </a:pPr>
            <a:endParaRPr lang="en-US" sz="2800" dirty="0"/>
          </a:p>
          <a:p>
            <a:pPr>
              <a:spcAft>
                <a:spcPts val="1200"/>
              </a:spcAft>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81338497"/>
              </p:ext>
            </p:extLst>
          </p:nvPr>
        </p:nvGraphicFramePr>
        <p:xfrm>
          <a:off x="1877786" y="1270000"/>
          <a:ext cx="1612900" cy="419100"/>
        </p:xfrm>
        <a:graphic>
          <a:graphicData uri="http://schemas.openxmlformats.org/presentationml/2006/ole">
            <mc:AlternateContent xmlns:mc="http://schemas.openxmlformats.org/markup-compatibility/2006">
              <mc:Choice xmlns:v="urn:schemas-microsoft-com:vml" Requires="v">
                <p:oleObj name="Equation" r:id="rId2" imgW="1612800" imgH="419040" progId="Equation.DSMT4">
                  <p:embed/>
                </p:oleObj>
              </mc:Choice>
              <mc:Fallback>
                <p:oleObj name="Equation" r:id="rId2" imgW="1612800" imgH="419040" progId="Equation.DSMT4">
                  <p:embed/>
                  <p:pic>
                    <p:nvPicPr>
                      <p:cNvPr id="0" name="Object 10"/>
                      <p:cNvPicPr>
                        <a:picLocks noChangeAspect="1" noChangeArrowheads="1"/>
                      </p:cNvPicPr>
                      <p:nvPr/>
                    </p:nvPicPr>
                    <p:blipFill>
                      <a:blip r:embed="rId3"/>
                      <a:srcRect/>
                      <a:stretch>
                        <a:fillRect/>
                      </a:stretch>
                    </p:blipFill>
                    <p:spPr bwMode="auto">
                      <a:xfrm>
                        <a:off x="1877786" y="1270000"/>
                        <a:ext cx="1612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1560657"/>
              </p:ext>
            </p:extLst>
          </p:nvPr>
        </p:nvGraphicFramePr>
        <p:xfrm>
          <a:off x="5965372" y="2322286"/>
          <a:ext cx="635000" cy="330200"/>
        </p:xfrm>
        <a:graphic>
          <a:graphicData uri="http://schemas.openxmlformats.org/presentationml/2006/ole">
            <mc:AlternateContent xmlns:mc="http://schemas.openxmlformats.org/markup-compatibility/2006">
              <mc:Choice xmlns:v="urn:schemas-microsoft-com:vml" Requires="v">
                <p:oleObj name="Equation" r:id="rId4" imgW="634680" imgH="330120" progId="Equation.DSMT4">
                  <p:embed/>
                </p:oleObj>
              </mc:Choice>
              <mc:Fallback>
                <p:oleObj name="Equation" r:id="rId4" imgW="634680" imgH="330120" progId="Equation.DSMT4">
                  <p:embed/>
                  <p:pic>
                    <p:nvPicPr>
                      <p:cNvPr id="0" name=""/>
                      <p:cNvPicPr>
                        <a:picLocks noChangeAspect="1" noChangeArrowheads="1"/>
                      </p:cNvPicPr>
                      <p:nvPr/>
                    </p:nvPicPr>
                    <p:blipFill>
                      <a:blip r:embed="rId5"/>
                      <a:srcRect/>
                      <a:stretch>
                        <a:fillRect/>
                      </a:stretch>
                    </p:blipFill>
                    <p:spPr bwMode="auto">
                      <a:xfrm>
                        <a:off x="5965372" y="2322286"/>
                        <a:ext cx="635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59859573"/>
              </p:ext>
            </p:extLst>
          </p:nvPr>
        </p:nvGraphicFramePr>
        <p:xfrm>
          <a:off x="4267200" y="2743200"/>
          <a:ext cx="2540000" cy="546100"/>
        </p:xfrm>
        <a:graphic>
          <a:graphicData uri="http://schemas.openxmlformats.org/presentationml/2006/ole">
            <mc:AlternateContent xmlns:mc="http://schemas.openxmlformats.org/markup-compatibility/2006">
              <mc:Choice xmlns:v="urn:schemas-microsoft-com:vml" Requires="v">
                <p:oleObj name="Equation" r:id="rId6" imgW="2539800" imgH="545760" progId="Equation.DSMT4">
                  <p:embed/>
                </p:oleObj>
              </mc:Choice>
              <mc:Fallback>
                <p:oleObj name="Equation" r:id="rId6" imgW="2539800" imgH="545760"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2743200"/>
                        <a:ext cx="2540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52802644"/>
              </p:ext>
            </p:extLst>
          </p:nvPr>
        </p:nvGraphicFramePr>
        <p:xfrm>
          <a:off x="7558314" y="4038600"/>
          <a:ext cx="825500" cy="330200"/>
        </p:xfrm>
        <a:graphic>
          <a:graphicData uri="http://schemas.openxmlformats.org/presentationml/2006/ole">
            <mc:AlternateContent xmlns:mc="http://schemas.openxmlformats.org/markup-compatibility/2006">
              <mc:Choice xmlns:v="urn:schemas-microsoft-com:vml" Requires="v">
                <p:oleObj name="Equation" r:id="rId8" imgW="825480" imgH="330120" progId="Equation.DSMT4">
                  <p:embed/>
                </p:oleObj>
              </mc:Choice>
              <mc:Fallback>
                <p:oleObj name="Equation" r:id="rId8" imgW="825480" imgH="330120" progId="Equation.DSMT4">
                  <p:embed/>
                  <p:pic>
                    <p:nvPicPr>
                      <p:cNvPr id="0" name=""/>
                      <p:cNvPicPr>
                        <a:picLocks noChangeAspect="1" noChangeArrowheads="1"/>
                      </p:cNvPicPr>
                      <p:nvPr/>
                    </p:nvPicPr>
                    <p:blipFill>
                      <a:blip r:embed="rId9"/>
                      <a:srcRect/>
                      <a:stretch>
                        <a:fillRect/>
                      </a:stretch>
                    </p:blipFill>
                    <p:spPr bwMode="auto">
                      <a:xfrm>
                        <a:off x="7558314" y="4038600"/>
                        <a:ext cx="825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2187692"/>
              </p:ext>
            </p:extLst>
          </p:nvPr>
        </p:nvGraphicFramePr>
        <p:xfrm>
          <a:off x="609600" y="2209800"/>
          <a:ext cx="3556000" cy="558800"/>
        </p:xfrm>
        <a:graphic>
          <a:graphicData uri="http://schemas.openxmlformats.org/presentationml/2006/ole">
            <mc:AlternateContent xmlns:mc="http://schemas.openxmlformats.org/markup-compatibility/2006">
              <mc:Choice xmlns:v="urn:schemas-microsoft-com:vml" Requires="v">
                <p:oleObj name="Equation" r:id="rId10" imgW="3555720" imgH="558720" progId="Equation.DSMT4">
                  <p:embed/>
                </p:oleObj>
              </mc:Choice>
              <mc:Fallback>
                <p:oleObj name="Equation" r:id="rId10" imgW="3555720" imgH="558720" progId="Equation.DSMT4">
                  <p:embed/>
                  <p:pic>
                    <p:nvPicPr>
                      <p:cNvPr id="0" name=""/>
                      <p:cNvPicPr>
                        <a:picLocks noChangeAspect="1" noChangeArrowheads="1"/>
                      </p:cNvPicPr>
                      <p:nvPr/>
                    </p:nvPicPr>
                    <p:blipFill>
                      <a:blip r:embed="rId11"/>
                      <a:srcRect/>
                      <a:stretch>
                        <a:fillRect/>
                      </a:stretch>
                    </p:blipFill>
                    <p:spPr bwMode="auto">
                      <a:xfrm>
                        <a:off x="609600" y="2209800"/>
                        <a:ext cx="3556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378417970"/>
              </p:ext>
            </p:extLst>
          </p:nvPr>
        </p:nvGraphicFramePr>
        <p:xfrm>
          <a:off x="673100" y="3486150"/>
          <a:ext cx="3429000" cy="546100"/>
        </p:xfrm>
        <a:graphic>
          <a:graphicData uri="http://schemas.openxmlformats.org/presentationml/2006/ole">
            <mc:AlternateContent xmlns:mc="http://schemas.openxmlformats.org/markup-compatibility/2006">
              <mc:Choice xmlns:v="urn:schemas-microsoft-com:vml" Requires="v">
                <p:oleObj name="Equation" r:id="rId12" imgW="3429000" imgH="545760" progId="Equation.DSMT4">
                  <p:embed/>
                </p:oleObj>
              </mc:Choice>
              <mc:Fallback>
                <p:oleObj name="Equation" r:id="rId12" imgW="3429000" imgH="545760" progId="Equation.DSMT4">
                  <p:embed/>
                  <p:pic>
                    <p:nvPicPr>
                      <p:cNvPr id="0" name=""/>
                      <p:cNvPicPr>
                        <a:picLocks noChangeAspect="1" noChangeArrowheads="1"/>
                      </p:cNvPicPr>
                      <p:nvPr/>
                    </p:nvPicPr>
                    <p:blipFill>
                      <a:blip r:embed="rId13"/>
                      <a:srcRect/>
                      <a:stretch>
                        <a:fillRect/>
                      </a:stretch>
                    </p:blipFill>
                    <p:spPr bwMode="auto">
                      <a:xfrm>
                        <a:off x="673100" y="3486150"/>
                        <a:ext cx="3429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8985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6:</a:t>
            </a:r>
            <a:r>
              <a:rPr lang="en-US" sz="3200" b="1" dirty="0">
                <a:solidFill>
                  <a:srgbClr val="000000"/>
                </a:solidFill>
                <a:latin typeface="Arial" pitchFamily="34" charset="0"/>
                <a:cs typeface="Arial" pitchFamily="34" charset="0"/>
              </a:rPr>
              <a:t>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6a.</a:t>
            </a:r>
            <a:r>
              <a:rPr lang="en-US" sz="2800" dirty="0"/>
              <a:t>	If  		       find </a:t>
            </a:r>
          </a:p>
          <a:p>
            <a:endParaRPr lang="en-US" sz="2800" dirty="0"/>
          </a:p>
          <a:p>
            <a:endParaRPr lang="en-US" sz="2800" dirty="0"/>
          </a:p>
          <a:p>
            <a:endParaRPr lang="en-US" sz="2800" dirty="0"/>
          </a:p>
          <a:p>
            <a:endParaRPr lang="en-US" sz="2800" dirty="0"/>
          </a:p>
          <a:p>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pPr>
            <a:r>
              <a:rPr lang="en-US" sz="2800" dirty="0"/>
              <a:t>		</a:t>
            </a:r>
            <a:r>
              <a:rPr lang="en-US" sz="2800" b="1" dirty="0"/>
              <a:t>				</a:t>
            </a:r>
            <a:endParaRPr lang="en-US" sz="2800" dirty="0"/>
          </a:p>
          <a:p>
            <a:pPr>
              <a:spcBef>
                <a:spcPts val="0"/>
              </a:spcBef>
              <a:spcAft>
                <a:spcPts val="1200"/>
              </a:spcAft>
            </a:pPr>
            <a:r>
              <a:rPr lang="en-US" sz="2800" dirty="0"/>
              <a:t>														</a:t>
            </a:r>
          </a:p>
          <a:p>
            <a:pPr>
              <a:spcAft>
                <a:spcPts val="1200"/>
              </a:spcAft>
            </a:pPr>
            <a:endParaRPr lang="en-US" sz="2800" dirty="0"/>
          </a:p>
          <a:p>
            <a:pPr>
              <a:spcAft>
                <a:spcPts val="1200"/>
              </a:spcAft>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28396756"/>
              </p:ext>
            </p:extLst>
          </p:nvPr>
        </p:nvGraphicFramePr>
        <p:xfrm>
          <a:off x="1805214" y="1152978"/>
          <a:ext cx="2146300" cy="546100"/>
        </p:xfrm>
        <a:graphic>
          <a:graphicData uri="http://schemas.openxmlformats.org/presentationml/2006/ole">
            <mc:AlternateContent xmlns:mc="http://schemas.openxmlformats.org/markup-compatibility/2006">
              <mc:Choice xmlns:v="urn:schemas-microsoft-com:vml" Requires="v">
                <p:oleObj name="Equation" r:id="rId2" imgW="2145960" imgH="545760" progId="Equation.DSMT4">
                  <p:embed/>
                </p:oleObj>
              </mc:Choice>
              <mc:Fallback>
                <p:oleObj name="Equation" r:id="rId2" imgW="2145960" imgH="545760" progId="Equation.DSMT4">
                  <p:embed/>
                  <p:pic>
                    <p:nvPicPr>
                      <p:cNvPr id="0" name="Object 3"/>
                      <p:cNvPicPr>
                        <a:picLocks noChangeAspect="1" noChangeArrowheads="1"/>
                      </p:cNvPicPr>
                      <p:nvPr/>
                    </p:nvPicPr>
                    <p:blipFill>
                      <a:blip r:embed="rId3"/>
                      <a:srcRect/>
                      <a:stretch>
                        <a:fillRect/>
                      </a:stretch>
                    </p:blipFill>
                    <p:spPr bwMode="auto">
                      <a:xfrm>
                        <a:off x="1805214" y="1152978"/>
                        <a:ext cx="21463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65942933"/>
              </p:ext>
            </p:extLst>
          </p:nvPr>
        </p:nvGraphicFramePr>
        <p:xfrm>
          <a:off x="4678363" y="1222602"/>
          <a:ext cx="990600" cy="457200"/>
        </p:xfrm>
        <a:graphic>
          <a:graphicData uri="http://schemas.openxmlformats.org/presentationml/2006/ole">
            <mc:AlternateContent xmlns:mc="http://schemas.openxmlformats.org/markup-compatibility/2006">
              <mc:Choice xmlns:v="urn:schemas-microsoft-com:vml" Requires="v">
                <p:oleObj name="Equation" r:id="rId4" imgW="990360" imgH="457200" progId="Equation.DSMT4">
                  <p:embed/>
                </p:oleObj>
              </mc:Choice>
              <mc:Fallback>
                <p:oleObj name="Equation" r:id="rId4" imgW="990360" imgH="457200" progId="Equation.DSMT4">
                  <p:embed/>
                  <p:pic>
                    <p:nvPicPr>
                      <p:cNvPr id="0" name=""/>
                      <p:cNvPicPr>
                        <a:picLocks noChangeAspect="1" noChangeArrowheads="1"/>
                      </p:cNvPicPr>
                      <p:nvPr/>
                    </p:nvPicPr>
                    <p:blipFill>
                      <a:blip r:embed="rId5"/>
                      <a:srcRect/>
                      <a:stretch>
                        <a:fillRect/>
                      </a:stretch>
                    </p:blipFill>
                    <p:spPr bwMode="auto">
                      <a:xfrm>
                        <a:off x="4678363" y="1222602"/>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40890900"/>
              </p:ext>
            </p:extLst>
          </p:nvPr>
        </p:nvGraphicFramePr>
        <p:xfrm>
          <a:off x="1638300" y="2044700"/>
          <a:ext cx="2438400" cy="2527300"/>
        </p:xfrm>
        <a:graphic>
          <a:graphicData uri="http://schemas.openxmlformats.org/presentationml/2006/ole">
            <mc:AlternateContent xmlns:mc="http://schemas.openxmlformats.org/markup-compatibility/2006">
              <mc:Choice xmlns:v="urn:schemas-microsoft-com:vml" Requires="v">
                <p:oleObj name="Equation" r:id="rId6" imgW="2438280" imgH="2527200" progId="Equation.DSMT4">
                  <p:embed/>
                </p:oleObj>
              </mc:Choice>
              <mc:Fallback>
                <p:oleObj name="Equation" r:id="rId6" imgW="2438280" imgH="2527200" progId="Equation.DSMT4">
                  <p:embed/>
                  <p:pic>
                    <p:nvPicPr>
                      <p:cNvPr id="0" name=""/>
                      <p:cNvPicPr>
                        <a:picLocks noChangeAspect="1" noChangeArrowheads="1"/>
                      </p:cNvPicPr>
                      <p:nvPr/>
                    </p:nvPicPr>
                    <p:blipFill>
                      <a:blip r:embed="rId7"/>
                      <a:srcRect/>
                      <a:stretch>
                        <a:fillRect/>
                      </a:stretch>
                    </p:blipFill>
                    <p:spPr bwMode="auto">
                      <a:xfrm>
                        <a:off x="1638300" y="2044700"/>
                        <a:ext cx="2438400" cy="25273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1520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6:</a:t>
            </a:r>
            <a:r>
              <a:rPr lang="en-US" sz="3200" b="1" dirty="0">
                <a:solidFill>
                  <a:srgbClr val="000000"/>
                </a:solidFill>
                <a:latin typeface="Arial" pitchFamily="34" charset="0"/>
                <a:cs typeface="Arial" pitchFamily="34" charset="0"/>
              </a:rPr>
              <a:t>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1200"/>
              </a:spcBef>
            </a:pPr>
            <a:r>
              <a:rPr lang="en-US" sz="2800" b="1" dirty="0"/>
              <a:t>6b.</a:t>
            </a:r>
            <a:r>
              <a:rPr lang="en-US" sz="2800" dirty="0"/>
              <a:t>	If                          find </a:t>
            </a:r>
          </a:p>
          <a:p>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pPr>
            <a:r>
              <a:rPr lang="en-US" sz="2800" dirty="0"/>
              <a:t>		</a:t>
            </a:r>
            <a:r>
              <a:rPr lang="en-US" sz="2800" b="1" dirty="0"/>
              <a:t>				</a:t>
            </a:r>
            <a:endParaRPr lang="en-US" sz="2800" dirty="0"/>
          </a:p>
          <a:p>
            <a:pPr>
              <a:spcBef>
                <a:spcPts val="0"/>
              </a:spcBef>
              <a:spcAft>
                <a:spcPts val="1200"/>
              </a:spcAft>
            </a:pPr>
            <a:r>
              <a:rPr lang="en-US" sz="2800" dirty="0"/>
              <a:t>														</a:t>
            </a:r>
          </a:p>
          <a:p>
            <a:pPr>
              <a:spcAft>
                <a:spcPts val="1200"/>
              </a:spcAft>
            </a:pPr>
            <a:endParaRPr lang="en-US" sz="2800" dirty="0"/>
          </a:p>
          <a:p>
            <a:pPr>
              <a:spcAft>
                <a:spcPts val="1200"/>
              </a:spcAft>
            </a:pP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202273615"/>
              </p:ext>
            </p:extLst>
          </p:nvPr>
        </p:nvGraphicFramePr>
        <p:xfrm>
          <a:off x="1803174" y="1124630"/>
          <a:ext cx="2413000" cy="546100"/>
        </p:xfrm>
        <a:graphic>
          <a:graphicData uri="http://schemas.openxmlformats.org/presentationml/2006/ole">
            <mc:AlternateContent xmlns:mc="http://schemas.openxmlformats.org/markup-compatibility/2006">
              <mc:Choice xmlns:v="urn:schemas-microsoft-com:vml" Requires="v">
                <p:oleObj name="Equation" r:id="rId2" imgW="2412720" imgH="545760" progId="Equation.DSMT4">
                  <p:embed/>
                </p:oleObj>
              </mc:Choice>
              <mc:Fallback>
                <p:oleObj name="Equation" r:id="rId2" imgW="2412720" imgH="545760" progId="Equation.DSMT4">
                  <p:embed/>
                  <p:pic>
                    <p:nvPicPr>
                      <p:cNvPr id="0" name=""/>
                      <p:cNvPicPr>
                        <a:picLocks noChangeAspect="1" noChangeArrowheads="1"/>
                      </p:cNvPicPr>
                      <p:nvPr/>
                    </p:nvPicPr>
                    <p:blipFill>
                      <a:blip r:embed="rId3"/>
                      <a:srcRect/>
                      <a:stretch>
                        <a:fillRect/>
                      </a:stretch>
                    </p:blipFill>
                    <p:spPr bwMode="auto">
                      <a:xfrm>
                        <a:off x="1803174" y="1124630"/>
                        <a:ext cx="2413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41629134"/>
              </p:ext>
            </p:extLst>
          </p:nvPr>
        </p:nvGraphicFramePr>
        <p:xfrm>
          <a:off x="4935764" y="1230992"/>
          <a:ext cx="1066800" cy="457200"/>
        </p:xfrm>
        <a:graphic>
          <a:graphicData uri="http://schemas.openxmlformats.org/presentationml/2006/ole">
            <mc:AlternateContent xmlns:mc="http://schemas.openxmlformats.org/markup-compatibility/2006">
              <mc:Choice xmlns:v="urn:schemas-microsoft-com:vml" Requires="v">
                <p:oleObj name="Equation" r:id="rId4" imgW="1066680" imgH="457200" progId="Equation.DSMT4">
                  <p:embed/>
                </p:oleObj>
              </mc:Choice>
              <mc:Fallback>
                <p:oleObj name="Equation" r:id="rId4" imgW="1066680" imgH="457200" progId="Equation.DSMT4">
                  <p:embed/>
                  <p:pic>
                    <p:nvPicPr>
                      <p:cNvPr id="0" name=""/>
                      <p:cNvPicPr>
                        <a:picLocks noChangeAspect="1" noChangeArrowheads="1"/>
                      </p:cNvPicPr>
                      <p:nvPr/>
                    </p:nvPicPr>
                    <p:blipFill>
                      <a:blip r:embed="rId5"/>
                      <a:srcRect/>
                      <a:stretch>
                        <a:fillRect/>
                      </a:stretch>
                    </p:blipFill>
                    <p:spPr bwMode="auto">
                      <a:xfrm>
                        <a:off x="4935764" y="1230992"/>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84400640"/>
              </p:ext>
            </p:extLst>
          </p:nvPr>
        </p:nvGraphicFramePr>
        <p:xfrm>
          <a:off x="1600200" y="1936750"/>
          <a:ext cx="3022600" cy="2527300"/>
        </p:xfrm>
        <a:graphic>
          <a:graphicData uri="http://schemas.openxmlformats.org/presentationml/2006/ole">
            <mc:AlternateContent xmlns:mc="http://schemas.openxmlformats.org/markup-compatibility/2006">
              <mc:Choice xmlns:v="urn:schemas-microsoft-com:vml" Requires="v">
                <p:oleObj name="Equation" r:id="rId6" imgW="3022560" imgH="2527200" progId="Equation.DSMT4">
                  <p:embed/>
                </p:oleObj>
              </mc:Choice>
              <mc:Fallback>
                <p:oleObj name="Equation" r:id="rId6" imgW="3022560" imgH="2527200" progId="Equation.DSMT4">
                  <p:embed/>
                  <p:pic>
                    <p:nvPicPr>
                      <p:cNvPr id="0" name=""/>
                      <p:cNvPicPr>
                        <a:picLocks noChangeAspect="1" noChangeArrowheads="1"/>
                      </p:cNvPicPr>
                      <p:nvPr/>
                    </p:nvPicPr>
                    <p:blipFill>
                      <a:blip r:embed="rId7"/>
                      <a:srcRect/>
                      <a:stretch>
                        <a:fillRect/>
                      </a:stretch>
                    </p:blipFill>
                    <p:spPr bwMode="auto">
                      <a:xfrm>
                        <a:off x="1600200" y="1936750"/>
                        <a:ext cx="3022600" cy="25273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49743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7</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Simplify expressions of the form </a:t>
            </a:r>
          </a:p>
        </p:txBody>
      </p:sp>
      <p:graphicFrame>
        <p:nvGraphicFramePr>
          <p:cNvPr id="2" name="Object 1"/>
          <p:cNvGraphicFramePr>
            <a:graphicFrameLocks noChangeAspect="1"/>
          </p:cNvGraphicFramePr>
          <p:nvPr>
            <p:extLst>
              <p:ext uri="{D42A27DB-BD31-4B8C-83A1-F6EECF244321}">
                <p14:modId xmlns:p14="http://schemas.microsoft.com/office/powerpoint/2010/main" val="908752396"/>
              </p:ext>
            </p:extLst>
          </p:nvPr>
        </p:nvGraphicFramePr>
        <p:xfrm>
          <a:off x="7604332" y="1070883"/>
          <a:ext cx="825500" cy="609600"/>
        </p:xfrm>
        <a:graphic>
          <a:graphicData uri="http://schemas.openxmlformats.org/presentationml/2006/ole">
            <mc:AlternateContent xmlns:mc="http://schemas.openxmlformats.org/markup-compatibility/2006">
              <mc:Choice xmlns:v="urn:schemas-microsoft-com:vml" Requires="v">
                <p:oleObj name="Equation" r:id="rId2" imgW="825480" imgH="609480" progId="Equation.DSMT4">
                  <p:embed/>
                </p:oleObj>
              </mc:Choice>
              <mc:Fallback>
                <p:oleObj name="Equation" r:id="rId2" imgW="825480" imgH="609480" progId="Equation.DSMT4">
                  <p:embed/>
                  <p:pic>
                    <p:nvPicPr>
                      <p:cNvPr id="0" name="Object 9"/>
                      <p:cNvPicPr>
                        <a:picLocks noChangeAspect="1" noChangeArrowheads="1"/>
                      </p:cNvPicPr>
                      <p:nvPr/>
                    </p:nvPicPr>
                    <p:blipFill>
                      <a:blip r:embed="rId3"/>
                      <a:srcRect/>
                      <a:stretch>
                        <a:fillRect/>
                      </a:stretch>
                    </p:blipFill>
                    <p:spPr bwMode="auto">
                      <a:xfrm>
                        <a:off x="7604332" y="1070883"/>
                        <a:ext cx="825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82543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182880"/>
            <a:ext cx="9144000" cy="762000"/>
          </a:xfrm>
          <a:prstGeom prst="rect">
            <a:avLst/>
          </a:prstGeom>
        </p:spPr>
        <p:txBody>
          <a:bodyPr wrap="none"/>
          <a:lstStyle/>
          <a:p>
            <a:r>
              <a:rPr lang="en-US" sz="3200" dirty="0">
                <a:latin typeface="Arial" pitchFamily="34" charset="0"/>
                <a:cs typeface="Arial" pitchFamily="34" charset="0"/>
              </a:rPr>
              <a:t>Radical Expressions</a:t>
            </a:r>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3321108560"/>
              </p:ext>
            </p:extLst>
          </p:nvPr>
        </p:nvGraphicFramePr>
        <p:xfrm>
          <a:off x="551544" y="1156155"/>
          <a:ext cx="8243889" cy="3156809"/>
        </p:xfrm>
        <a:graphic>
          <a:graphicData uri="http://schemas.openxmlformats.org/drawingml/2006/table">
            <a:tbl>
              <a:tblPr firstRow="1" bandRow="1">
                <a:tableStyleId>{5C22544A-7EE6-4342-B048-85BDC9FD1C3A}</a:tableStyleId>
              </a:tblPr>
              <a:tblGrid>
                <a:gridCol w="8243889">
                  <a:extLst>
                    <a:ext uri="{9D8B030D-6E8A-4147-A177-3AD203B41FA5}">
                      <a16:colId xmlns:a16="http://schemas.microsoft.com/office/drawing/2014/main" val="20000"/>
                    </a:ext>
                  </a:extLst>
                </a:gridCol>
              </a:tblGrid>
              <a:tr h="6757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Simplifying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3876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For any real number </a:t>
                      </a:r>
                      <a:r>
                        <a:rPr kumimoji="0" lang="en-US" sz="2800" b="0" i="1" u="none" strike="noStrike" cap="none" normalizeH="0" baseline="0" dirty="0">
                          <a:ln>
                            <a:noFill/>
                          </a:ln>
                          <a:solidFill>
                            <a:schemeClr val="tx1"/>
                          </a:solidFill>
                          <a:effectLst/>
                          <a:latin typeface="Arial" pitchFamily="34" charset="0"/>
                          <a:cs typeface="Arial" pitchFamily="34" charset="0"/>
                        </a:rPr>
                        <a:t>a</a:t>
                      </a:r>
                      <a:r>
                        <a:rPr kumimoji="0" lang="en-US" sz="28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In words, the cube root of any expression cubed is that expression.                           </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66604444"/>
              </p:ext>
            </p:extLst>
          </p:nvPr>
        </p:nvGraphicFramePr>
        <p:xfrm>
          <a:off x="3949700" y="2590800"/>
          <a:ext cx="1308100" cy="546100"/>
        </p:xfrm>
        <a:graphic>
          <a:graphicData uri="http://schemas.openxmlformats.org/presentationml/2006/ole">
            <mc:AlternateContent xmlns:mc="http://schemas.openxmlformats.org/markup-compatibility/2006">
              <mc:Choice xmlns:v="urn:schemas-microsoft-com:vml" Requires="v">
                <p:oleObj name="Equation" r:id="rId2" imgW="1307880" imgH="545760" progId="Equation.DSMT4">
                  <p:embed/>
                </p:oleObj>
              </mc:Choice>
              <mc:Fallback>
                <p:oleObj name="Equation" r:id="rId2" imgW="1307880" imgH="545760" progId="Equation.DSMT4">
                  <p:embed/>
                  <p:pic>
                    <p:nvPicPr>
                      <p:cNvPr id="0" name=""/>
                      <p:cNvPicPr>
                        <a:picLocks noChangeAspect="1" noChangeArrowheads="1"/>
                      </p:cNvPicPr>
                      <p:nvPr/>
                    </p:nvPicPr>
                    <p:blipFill>
                      <a:blip r:embed="rId3"/>
                      <a:srcRect/>
                      <a:stretch>
                        <a:fillRect/>
                      </a:stretch>
                    </p:blipFill>
                    <p:spPr bwMode="auto">
                      <a:xfrm>
                        <a:off x="3949700" y="2590800"/>
                        <a:ext cx="1308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055580289"/>
              </p:ext>
            </p:extLst>
          </p:nvPr>
        </p:nvGraphicFramePr>
        <p:xfrm>
          <a:off x="5703888" y="1189038"/>
          <a:ext cx="673100" cy="546100"/>
        </p:xfrm>
        <a:graphic>
          <a:graphicData uri="http://schemas.openxmlformats.org/presentationml/2006/ole">
            <mc:AlternateContent xmlns:mc="http://schemas.openxmlformats.org/markup-compatibility/2006">
              <mc:Choice xmlns:v="urn:schemas-microsoft-com:vml" Requires="v">
                <p:oleObj name="Equation" r:id="rId4" imgW="672840" imgH="545760" progId="Equation.DSMT4">
                  <p:embed/>
                </p:oleObj>
              </mc:Choice>
              <mc:Fallback>
                <p:oleObj name="Equation" r:id="rId4" imgW="672840" imgH="545760" progId="Equation.DSMT4">
                  <p:embed/>
                  <p:pic>
                    <p:nvPicPr>
                      <p:cNvPr id="0" name="Object 1"/>
                      <p:cNvPicPr>
                        <a:picLocks noChangeAspect="1" noChangeArrowheads="1"/>
                      </p:cNvPicPr>
                      <p:nvPr/>
                    </p:nvPicPr>
                    <p:blipFill>
                      <a:blip r:embed="rId5"/>
                      <a:srcRect/>
                      <a:stretch>
                        <a:fillRect/>
                      </a:stretch>
                    </p:blipFill>
                    <p:spPr bwMode="auto">
                      <a:xfrm>
                        <a:off x="5703888" y="1189038"/>
                        <a:ext cx="673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7467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dirty="0">
                <a:latin typeface="Arial" pitchFamily="34" charset="0"/>
                <a:cs typeface="Arial" pitchFamily="34" charset="0"/>
              </a:rPr>
              <a:t>Radicals</a:t>
            </a:r>
          </a:p>
        </p:txBody>
      </p:sp>
      <p:sp>
        <p:nvSpPr>
          <p:cNvPr id="3" name="Text Placeholder 2"/>
          <p:cNvSpPr>
            <a:spLocks noGrp="1"/>
          </p:cNvSpPr>
          <p:nvPr>
            <p:ph type="body" sz="quarter" idx="10"/>
          </p:nvPr>
        </p:nvSpPr>
        <p:spPr/>
        <p:txBody>
          <a:bodyPr>
            <a:noAutofit/>
          </a:bodyPr>
          <a:lstStyle/>
          <a:p>
            <a:pPr>
              <a:spcBef>
                <a:spcPts val="1200"/>
              </a:spcBef>
            </a:pPr>
            <a:r>
              <a:rPr lang="en-US" sz="2800" dirty="0"/>
              <a:t>In this section, we introduce a new category of expressions and functions that contain </a:t>
            </a:r>
            <a:r>
              <a:rPr lang="en-US" sz="2800" b="1" dirty="0"/>
              <a:t>roots</a:t>
            </a:r>
            <a:r>
              <a:rPr lang="en-US" sz="2800" dirty="0"/>
              <a:t>.</a:t>
            </a:r>
          </a:p>
          <a:p>
            <a:pPr>
              <a:spcBef>
                <a:spcPts val="1200"/>
              </a:spcBef>
            </a:pPr>
            <a:r>
              <a:rPr lang="en-US" sz="2800" dirty="0"/>
              <a:t>For example, the reverse operation of squaring a number is finding the </a:t>
            </a:r>
            <a:r>
              <a:rPr lang="en-US" sz="2800" b="1" dirty="0"/>
              <a:t>square root</a:t>
            </a:r>
            <a:r>
              <a:rPr lang="en-US" sz="2800" dirty="0"/>
              <a:t> of the number.</a:t>
            </a:r>
          </a:p>
          <a:p>
            <a:pPr>
              <a:spcBef>
                <a:spcPts val="1200"/>
              </a:spcBef>
            </a:pPr>
            <a:r>
              <a:rPr lang="en-US" sz="2800" dirty="0"/>
              <a:t>The symbol      that we use to denote the principal square root</a:t>
            </a:r>
          </a:p>
          <a:p>
            <a:pPr>
              <a:spcBef>
                <a:spcPts val="1200"/>
              </a:spcBef>
            </a:pPr>
            <a:r>
              <a:rPr lang="en-US" sz="2800" dirty="0"/>
              <a:t>is called a </a:t>
            </a:r>
            <a:r>
              <a:rPr lang="en-US" sz="2800" b="1" dirty="0"/>
              <a:t>radical sign</a:t>
            </a:r>
            <a:r>
              <a:rPr lang="en-US" sz="2800" dirty="0"/>
              <a:t>. The number under the radical sign is called the </a:t>
            </a:r>
            <a:r>
              <a:rPr lang="en-US" sz="2800" b="1" dirty="0"/>
              <a:t>radicand</a:t>
            </a:r>
            <a:r>
              <a:rPr lang="en-US" sz="2800" dirty="0"/>
              <a:t>. Together we refer to the radical sign and its radicand as a </a:t>
            </a:r>
            <a:r>
              <a:rPr lang="en-US" sz="2800" b="1" dirty="0"/>
              <a:t>radical expression</a:t>
            </a:r>
            <a:r>
              <a:rPr lang="en-US" sz="2800" dirty="0"/>
              <a:t>.</a:t>
            </a:r>
          </a:p>
          <a:p>
            <a:endParaRPr lang="en-US" sz="2800" dirty="0"/>
          </a:p>
          <a:p>
            <a:endParaRPr lang="en-US" sz="2800" dirty="0"/>
          </a:p>
          <a:p>
            <a:endParaRPr lang="en-US" sz="2800" dirty="0"/>
          </a:p>
          <a:p>
            <a:pPr>
              <a:spcBef>
                <a:spcPct val="50000"/>
              </a:spcBef>
            </a:pPr>
            <a:endParaRPr lang="en-US" sz="2800" dirty="0"/>
          </a:p>
          <a:p>
            <a:pPr>
              <a:spcBef>
                <a:spcPct val="50000"/>
              </a:spcBef>
            </a:pPr>
            <a:r>
              <a:rPr lang="en-US" sz="2800" dirty="0"/>
              <a:t>                                              </a:t>
            </a:r>
          </a:p>
          <a:p>
            <a:endParaRPr lang="en-US" sz="2800" dirty="0"/>
          </a:p>
        </p:txBody>
      </p:sp>
      <p:graphicFrame>
        <p:nvGraphicFramePr>
          <p:cNvPr id="7" name="Object 6"/>
          <p:cNvGraphicFramePr>
            <a:graphicFrameLocks noChangeAspect="1"/>
          </p:cNvGraphicFramePr>
          <p:nvPr>
            <p:extLst>
              <p:ext uri="{D42A27DB-BD31-4B8C-83A1-F6EECF244321}">
                <p14:modId xmlns:p14="http://schemas.microsoft.com/office/powerpoint/2010/main" val="317123162"/>
              </p:ext>
            </p:extLst>
          </p:nvPr>
        </p:nvGraphicFramePr>
        <p:xfrm>
          <a:off x="2590800" y="3232150"/>
          <a:ext cx="444500" cy="419100"/>
        </p:xfrm>
        <a:graphic>
          <a:graphicData uri="http://schemas.openxmlformats.org/presentationml/2006/ole">
            <mc:AlternateContent xmlns:mc="http://schemas.openxmlformats.org/markup-compatibility/2006">
              <mc:Choice xmlns:v="urn:schemas-microsoft-com:vml" Requires="v">
                <p:oleObj name="Equation" r:id="rId2" imgW="444240" imgH="419040" progId="Equation.DSMT4">
                  <p:embed/>
                </p:oleObj>
              </mc:Choice>
              <mc:Fallback>
                <p:oleObj name="Equation" r:id="rId2" imgW="444240" imgH="419040" progId="Equation.DSMT4">
                  <p:embed/>
                  <p:pic>
                    <p:nvPicPr>
                      <p:cNvPr id="0" name="Object 7"/>
                      <p:cNvPicPr>
                        <a:picLocks noChangeAspect="1" noChangeArrowheads="1"/>
                      </p:cNvPicPr>
                      <p:nvPr/>
                    </p:nvPicPr>
                    <p:blipFill>
                      <a:blip r:embed="rId3"/>
                      <a:srcRect/>
                      <a:stretch>
                        <a:fillRect/>
                      </a:stretch>
                    </p:blipFill>
                    <p:spPr bwMode="auto">
                      <a:xfrm>
                        <a:off x="2590800" y="3232150"/>
                        <a:ext cx="444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4332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p>
        </p:txBody>
      </p:sp>
      <p:sp>
        <p:nvSpPr>
          <p:cNvPr id="3" name="Text Placeholder 2"/>
          <p:cNvSpPr>
            <a:spLocks noGrp="1"/>
          </p:cNvSpPr>
          <p:nvPr>
            <p:ph type="body" sz="quarter" idx="10"/>
          </p:nvPr>
        </p:nvSpPr>
        <p:spPr/>
        <p:txBody>
          <a:bodyPr>
            <a:noAutofit/>
          </a:bodyPr>
          <a:lstStyle/>
          <a:p>
            <a:pPr>
              <a:spcBef>
                <a:spcPts val="4200"/>
              </a:spcBef>
            </a:pPr>
            <a:r>
              <a:rPr lang="en-US" sz="2800" dirty="0"/>
              <a:t>Simplify:</a:t>
            </a:r>
          </a:p>
          <a:p>
            <a:pPr>
              <a:spcBef>
                <a:spcPts val="4200"/>
              </a:spcBef>
            </a:pPr>
            <a:r>
              <a:rPr lang="en-US" sz="2800" dirty="0"/>
              <a:t>Begin by expressing the radicand as an expression that is cubed:  			     Then simplify.</a:t>
            </a:r>
          </a:p>
          <a:p>
            <a:pPr>
              <a:spcBef>
                <a:spcPts val="5400"/>
              </a:spcBef>
            </a:pPr>
            <a:r>
              <a:rPr lang="en-US" sz="2800" dirty="0"/>
              <a:t>We can check our answer by cubing</a:t>
            </a:r>
          </a:p>
          <a:p>
            <a:pPr>
              <a:spcBef>
                <a:spcPts val="5400"/>
              </a:spcBef>
            </a:pPr>
            <a:r>
              <a:rPr lang="en-US" sz="2800" dirty="0"/>
              <a:t>By obtaining the original radicand, we know that our simplification is correct.</a:t>
            </a:r>
          </a:p>
          <a:p>
            <a:pPr>
              <a:spcBef>
                <a:spcPts val="5400"/>
              </a:spcBef>
            </a:pPr>
            <a:endParaRPr lang="en-US" sz="2800" dirty="0"/>
          </a:p>
          <a:p>
            <a:pPr>
              <a:spcBef>
                <a:spcPts val="4200"/>
              </a:spcBef>
            </a:pPr>
            <a:endParaRPr lang="en-US" sz="2800" dirty="0"/>
          </a:p>
          <a:p>
            <a:pPr>
              <a:spcBef>
                <a:spcPts val="4200"/>
              </a:spcBef>
            </a:pPr>
            <a:endParaRPr lang="en-US" sz="2800" dirty="0"/>
          </a:p>
          <a:p>
            <a:pPr>
              <a:spcBef>
                <a:spcPts val="4200"/>
              </a:spcBef>
            </a:pPr>
            <a:endParaRPr lang="en-US" sz="2800" dirty="0"/>
          </a:p>
          <a:p>
            <a:pPr>
              <a:spcBef>
                <a:spcPts val="4200"/>
              </a:spcBef>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26197688"/>
              </p:ext>
            </p:extLst>
          </p:nvPr>
        </p:nvGraphicFramePr>
        <p:xfrm>
          <a:off x="2081890" y="1066800"/>
          <a:ext cx="1549400" cy="546100"/>
        </p:xfrm>
        <a:graphic>
          <a:graphicData uri="http://schemas.openxmlformats.org/presentationml/2006/ole">
            <mc:AlternateContent xmlns:mc="http://schemas.openxmlformats.org/markup-compatibility/2006">
              <mc:Choice xmlns:v="urn:schemas-microsoft-com:vml" Requires="v">
                <p:oleObj name="Equation" r:id="rId2" imgW="1549080" imgH="545760" progId="Equation.DSMT4">
                  <p:embed/>
                </p:oleObj>
              </mc:Choice>
              <mc:Fallback>
                <p:oleObj name="Equation" r:id="rId2" imgW="1549080" imgH="545760" progId="Equation.DSMT4">
                  <p:embed/>
                  <p:pic>
                    <p:nvPicPr>
                      <p:cNvPr id="0" name="Object 9"/>
                      <p:cNvPicPr>
                        <a:picLocks noChangeAspect="1" noChangeArrowheads="1"/>
                      </p:cNvPicPr>
                      <p:nvPr/>
                    </p:nvPicPr>
                    <p:blipFill>
                      <a:blip r:embed="rId3"/>
                      <a:srcRect/>
                      <a:stretch>
                        <a:fillRect/>
                      </a:stretch>
                    </p:blipFill>
                    <p:spPr bwMode="auto">
                      <a:xfrm>
                        <a:off x="2081890" y="1066800"/>
                        <a:ext cx="1549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67680302"/>
              </p:ext>
            </p:extLst>
          </p:nvPr>
        </p:nvGraphicFramePr>
        <p:xfrm>
          <a:off x="4682670" y="2479964"/>
          <a:ext cx="2781300" cy="584200"/>
        </p:xfrm>
        <a:graphic>
          <a:graphicData uri="http://schemas.openxmlformats.org/presentationml/2006/ole">
            <mc:AlternateContent xmlns:mc="http://schemas.openxmlformats.org/markup-compatibility/2006">
              <mc:Choice xmlns:v="urn:schemas-microsoft-com:vml" Requires="v">
                <p:oleObj name="Equation" r:id="rId4" imgW="2781000" imgH="583920" progId="Equation.DSMT4">
                  <p:embed/>
                </p:oleObj>
              </mc:Choice>
              <mc:Fallback>
                <p:oleObj name="Equation" r:id="rId4" imgW="2781000" imgH="583920" progId="Equation.DSMT4">
                  <p:embed/>
                  <p:pic>
                    <p:nvPicPr>
                      <p:cNvPr id="0" name=""/>
                      <p:cNvPicPr>
                        <a:picLocks noChangeAspect="1" noChangeArrowheads="1"/>
                      </p:cNvPicPr>
                      <p:nvPr/>
                    </p:nvPicPr>
                    <p:blipFill>
                      <a:blip r:embed="rId5"/>
                      <a:srcRect/>
                      <a:stretch>
                        <a:fillRect/>
                      </a:stretch>
                    </p:blipFill>
                    <p:spPr bwMode="auto">
                      <a:xfrm>
                        <a:off x="4682670" y="2479964"/>
                        <a:ext cx="2781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84231995"/>
              </p:ext>
            </p:extLst>
          </p:nvPr>
        </p:nvGraphicFramePr>
        <p:xfrm>
          <a:off x="2105892" y="3367398"/>
          <a:ext cx="4178300" cy="673100"/>
        </p:xfrm>
        <a:graphic>
          <a:graphicData uri="http://schemas.openxmlformats.org/presentationml/2006/ole">
            <mc:AlternateContent xmlns:mc="http://schemas.openxmlformats.org/markup-compatibility/2006">
              <mc:Choice xmlns:v="urn:schemas-microsoft-com:vml" Requires="v">
                <p:oleObj name="Equation" r:id="rId6" imgW="4178160" imgH="672840" progId="Equation.DSMT4">
                  <p:embed/>
                </p:oleObj>
              </mc:Choice>
              <mc:Fallback>
                <p:oleObj name="Equation" r:id="rId6" imgW="4178160" imgH="672840" progId="Equation.DSMT4">
                  <p:embed/>
                  <p:pic>
                    <p:nvPicPr>
                      <p:cNvPr id="0" name=""/>
                      <p:cNvPicPr>
                        <a:picLocks noChangeAspect="1" noChangeArrowheads="1"/>
                      </p:cNvPicPr>
                      <p:nvPr/>
                    </p:nvPicPr>
                    <p:blipFill>
                      <a:blip r:embed="rId7"/>
                      <a:srcRect/>
                      <a:stretch>
                        <a:fillRect/>
                      </a:stretch>
                    </p:blipFill>
                    <p:spPr bwMode="auto">
                      <a:xfrm>
                        <a:off x="2105892" y="3367398"/>
                        <a:ext cx="41783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48533653"/>
              </p:ext>
            </p:extLst>
          </p:nvPr>
        </p:nvGraphicFramePr>
        <p:xfrm>
          <a:off x="6461824" y="4178300"/>
          <a:ext cx="787400" cy="317500"/>
        </p:xfrm>
        <a:graphic>
          <a:graphicData uri="http://schemas.openxmlformats.org/presentationml/2006/ole">
            <mc:AlternateContent xmlns:mc="http://schemas.openxmlformats.org/markup-compatibility/2006">
              <mc:Choice xmlns:v="urn:schemas-microsoft-com:vml" Requires="v">
                <p:oleObj name="Equation" r:id="rId8" imgW="787320" imgH="317160" progId="Equation.DSMT4">
                  <p:embed/>
                </p:oleObj>
              </mc:Choice>
              <mc:Fallback>
                <p:oleObj name="Equation" r:id="rId8" imgW="787320" imgH="317160" progId="Equation.DSMT4">
                  <p:embed/>
                  <p:pic>
                    <p:nvPicPr>
                      <p:cNvPr id="0" name=""/>
                      <p:cNvPicPr>
                        <a:picLocks noChangeAspect="1" noChangeArrowheads="1"/>
                      </p:cNvPicPr>
                      <p:nvPr/>
                    </p:nvPicPr>
                    <p:blipFill>
                      <a:blip r:embed="rId9"/>
                      <a:srcRect/>
                      <a:stretch>
                        <a:fillRect/>
                      </a:stretch>
                    </p:blipFill>
                    <p:spPr bwMode="auto">
                      <a:xfrm>
                        <a:off x="6461824" y="4178300"/>
                        <a:ext cx="78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32832171"/>
              </p:ext>
            </p:extLst>
          </p:nvPr>
        </p:nvGraphicFramePr>
        <p:xfrm>
          <a:off x="2496456" y="4514850"/>
          <a:ext cx="4330700" cy="584200"/>
        </p:xfrm>
        <a:graphic>
          <a:graphicData uri="http://schemas.openxmlformats.org/presentationml/2006/ole">
            <mc:AlternateContent xmlns:mc="http://schemas.openxmlformats.org/markup-compatibility/2006">
              <mc:Choice xmlns:v="urn:schemas-microsoft-com:vml" Requires="v">
                <p:oleObj name="Equation" r:id="rId10" imgW="4330440" imgH="583920" progId="Equation.DSMT4">
                  <p:embed/>
                </p:oleObj>
              </mc:Choice>
              <mc:Fallback>
                <p:oleObj name="Equation" r:id="rId10" imgW="4330440" imgH="583920" progId="Equation.DSMT4">
                  <p:embed/>
                  <p:pic>
                    <p:nvPicPr>
                      <p:cNvPr id="0" name=""/>
                      <p:cNvPicPr>
                        <a:picLocks noChangeAspect="1" noChangeArrowheads="1"/>
                      </p:cNvPicPr>
                      <p:nvPr/>
                    </p:nvPicPr>
                    <p:blipFill>
                      <a:blip r:embed="rId11"/>
                      <a:srcRect/>
                      <a:stretch>
                        <a:fillRect/>
                      </a:stretch>
                    </p:blipFill>
                    <p:spPr bwMode="auto">
                      <a:xfrm>
                        <a:off x="2496456" y="4514850"/>
                        <a:ext cx="4330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2625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7:</a:t>
            </a:r>
            <a:r>
              <a:rPr lang="en-US" sz="3200" b="1" dirty="0">
                <a:solidFill>
                  <a:srgbClr val="000000"/>
                </a:solidFill>
                <a:latin typeface="Arial" pitchFamily="34" charset="0"/>
                <a:cs typeface="Arial" pitchFamily="34" charset="0"/>
              </a:rPr>
              <a:t>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7.</a:t>
            </a:r>
            <a:r>
              <a:rPr lang="en-US" sz="2800" dirty="0"/>
              <a:t>	Simplify: 		</a:t>
            </a:r>
          </a:p>
          <a:p>
            <a:endParaRPr lang="en-US" sz="2800" dirty="0"/>
          </a:p>
          <a:p>
            <a:endParaRPr lang="en-US" sz="2800" dirty="0"/>
          </a:p>
          <a:p>
            <a:endParaRPr lang="en-US" sz="2800" dirty="0"/>
          </a:p>
          <a:p>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pPr>
            <a:r>
              <a:rPr lang="en-US" sz="2800" dirty="0"/>
              <a:t>		</a:t>
            </a:r>
            <a:r>
              <a:rPr lang="en-US" sz="2800" b="1" dirty="0"/>
              <a:t>				</a:t>
            </a:r>
            <a:endParaRPr lang="en-US" sz="2800" dirty="0"/>
          </a:p>
          <a:p>
            <a:pPr>
              <a:spcBef>
                <a:spcPts val="0"/>
              </a:spcBef>
              <a:spcAft>
                <a:spcPts val="1200"/>
              </a:spcAft>
            </a:pPr>
            <a:r>
              <a:rPr lang="en-US" sz="2800" dirty="0"/>
              <a:t>														</a:t>
            </a:r>
          </a:p>
          <a:p>
            <a:pPr>
              <a:spcAft>
                <a:spcPts val="1200"/>
              </a:spcAft>
            </a:pPr>
            <a:endParaRPr lang="en-US" sz="2800" dirty="0"/>
          </a:p>
          <a:p>
            <a:pPr>
              <a:spcAft>
                <a:spcPts val="1200"/>
              </a:spcAft>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15902712"/>
              </p:ext>
            </p:extLst>
          </p:nvPr>
        </p:nvGraphicFramePr>
        <p:xfrm>
          <a:off x="2971800" y="1105726"/>
          <a:ext cx="1295400" cy="533400"/>
        </p:xfrm>
        <a:graphic>
          <a:graphicData uri="http://schemas.openxmlformats.org/presentationml/2006/ole">
            <mc:AlternateContent xmlns:mc="http://schemas.openxmlformats.org/markup-compatibility/2006">
              <mc:Choice xmlns:v="urn:schemas-microsoft-com:vml" Requires="v">
                <p:oleObj name="Equation" r:id="rId2" imgW="1295280" imgH="533160" progId="Equation.DSMT4">
                  <p:embed/>
                </p:oleObj>
              </mc:Choice>
              <mc:Fallback>
                <p:oleObj name="Equation" r:id="rId2" imgW="1295280" imgH="533160" progId="Equation.DSMT4">
                  <p:embed/>
                  <p:pic>
                    <p:nvPicPr>
                      <p:cNvPr id="0" name=""/>
                      <p:cNvPicPr>
                        <a:picLocks noChangeAspect="1" noChangeArrowheads="1"/>
                      </p:cNvPicPr>
                      <p:nvPr/>
                    </p:nvPicPr>
                    <p:blipFill>
                      <a:blip r:embed="rId3"/>
                      <a:srcRect/>
                      <a:stretch>
                        <a:fillRect/>
                      </a:stretch>
                    </p:blipFill>
                    <p:spPr bwMode="auto">
                      <a:xfrm>
                        <a:off x="2971800" y="1105726"/>
                        <a:ext cx="129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62178686"/>
              </p:ext>
            </p:extLst>
          </p:nvPr>
        </p:nvGraphicFramePr>
        <p:xfrm>
          <a:off x="1536700" y="2209800"/>
          <a:ext cx="2959100" cy="1066800"/>
        </p:xfrm>
        <a:graphic>
          <a:graphicData uri="http://schemas.openxmlformats.org/presentationml/2006/ole">
            <mc:AlternateContent xmlns:mc="http://schemas.openxmlformats.org/markup-compatibility/2006">
              <mc:Choice xmlns:v="urn:schemas-microsoft-com:vml" Requires="v">
                <p:oleObj name="Equation" r:id="rId4" imgW="2958840" imgH="1066680" progId="Equation.DSMT4">
                  <p:embed/>
                </p:oleObj>
              </mc:Choice>
              <mc:Fallback>
                <p:oleObj name="Equation" r:id="rId4" imgW="2958840" imgH="1066680" progId="Equation.DSMT4">
                  <p:embed/>
                  <p:pic>
                    <p:nvPicPr>
                      <p:cNvPr id="0" name=""/>
                      <p:cNvPicPr>
                        <a:picLocks noChangeAspect="1" noChangeArrowheads="1"/>
                      </p:cNvPicPr>
                      <p:nvPr/>
                    </p:nvPicPr>
                    <p:blipFill>
                      <a:blip r:embed="rId5"/>
                      <a:srcRect/>
                      <a:stretch>
                        <a:fillRect/>
                      </a:stretch>
                    </p:blipFill>
                    <p:spPr bwMode="auto">
                      <a:xfrm>
                        <a:off x="1536700" y="2209800"/>
                        <a:ext cx="2959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7464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lstStyle/>
          <a:p>
            <a:pPr eaLnBrk="0" hangingPunct="0"/>
            <a:r>
              <a:rPr lang="en-US" sz="4400" dirty="0"/>
              <a:t>Section 7.2</a:t>
            </a:r>
            <a:endParaRPr lang="en-US" dirty="0"/>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Rational</a:t>
            </a:r>
          </a:p>
          <a:p>
            <a:pPr marL="342900" indent="-342900" algn="ctr"/>
            <a:r>
              <a:rPr lang="en-US" dirty="0"/>
              <a:t>Exponents</a:t>
            </a:r>
          </a:p>
          <a:p>
            <a:endParaRPr lang="en-US" dirty="0"/>
          </a:p>
        </p:txBody>
      </p:sp>
    </p:spTree>
    <p:extLst>
      <p:ext uri="{BB962C8B-B14F-4D97-AF65-F5344CB8AC3E}">
        <p14:creationId xmlns:p14="http://schemas.microsoft.com/office/powerpoint/2010/main" val="2255739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Rational Exponents</a:t>
            </a:r>
          </a:p>
        </p:txBody>
      </p:sp>
      <p:sp>
        <p:nvSpPr>
          <p:cNvPr id="3" name="Text Placeholder 2"/>
          <p:cNvSpPr>
            <a:spLocks noGrp="1"/>
          </p:cNvSpPr>
          <p:nvPr>
            <p:ph type="body" sz="quarter" idx="10"/>
          </p:nvPr>
        </p:nvSpPr>
        <p:spPr/>
        <p:txBody>
          <a:bodyPr>
            <a:noAutofit/>
          </a:bodyPr>
          <a:lstStyle/>
          <a:p>
            <a:r>
              <a:rPr lang="en-US" dirty="0"/>
              <a:t>Rational exponents have been defined in such a way so as to make their properties the same as the properties for integer exponents.   </a:t>
            </a:r>
          </a:p>
          <a:p>
            <a:pPr>
              <a:spcBef>
                <a:spcPts val="600"/>
              </a:spcBef>
            </a:pPr>
            <a:r>
              <a:rPr lang="en-US" dirty="0"/>
              <a:t>In this section we explore the meaning of a base raised to a rational (fractional) exponent.</a:t>
            </a:r>
          </a:p>
          <a:p>
            <a:pPr>
              <a:spcBef>
                <a:spcPts val="400"/>
              </a:spcBef>
            </a:pPr>
            <a:r>
              <a:rPr lang="en-US" dirty="0"/>
              <a:t>We will also discover how we can use rational exponents to simplify radical expressions.</a:t>
            </a:r>
          </a:p>
          <a:p>
            <a:pPr>
              <a:spcBef>
                <a:spcPct val="50000"/>
              </a:spcBef>
            </a:pPr>
            <a:endParaRPr lang="en-US" sz="2800" dirty="0"/>
          </a:p>
          <a:p>
            <a:pPr>
              <a:spcBef>
                <a:spcPct val="50000"/>
              </a:spcBef>
            </a:pPr>
            <a:endParaRPr lang="en-US" sz="2800" dirty="0"/>
          </a:p>
        </p:txBody>
      </p:sp>
    </p:spTree>
    <p:extLst>
      <p:ext uri="{BB962C8B-B14F-4D97-AF65-F5344CB8AC3E}">
        <p14:creationId xmlns:p14="http://schemas.microsoft.com/office/powerpoint/2010/main" val="2561721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411480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5424488">
                  <a:extLst>
                    <a:ext uri="{9D8B030D-6E8A-4147-A177-3AD203B41FA5}">
                      <a16:colId xmlns:a16="http://schemas.microsoft.com/office/drawing/2014/main" val="20001"/>
                    </a:ext>
                  </a:extLst>
                </a:gridCol>
              </a:tblGrid>
              <a:tr h="4572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Properties of Rational Exponents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115824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spc="0" normalizeH="0" baseline="0" dirty="0">
                          <a:ln>
                            <a:noFill/>
                          </a:ln>
                          <a:solidFill>
                            <a:schemeClr val="tx1"/>
                          </a:solidFill>
                          <a:effectLst/>
                          <a:latin typeface="Arial" pitchFamily="34" charset="0"/>
                          <a:cs typeface="Arial" pitchFamily="34" charset="0"/>
                        </a:rPr>
                        <a:t>If </a:t>
                      </a:r>
                      <a:r>
                        <a:rPr kumimoji="0" lang="en-US" sz="2800" b="0" i="1" u="none" strike="noStrike" cap="none" spc="0" normalizeH="0" baseline="0" dirty="0">
                          <a:ln>
                            <a:noFill/>
                          </a:ln>
                          <a:solidFill>
                            <a:schemeClr val="tx1"/>
                          </a:solidFill>
                          <a:effectLst/>
                          <a:latin typeface="Arial" pitchFamily="34" charset="0"/>
                          <a:cs typeface="Arial" pitchFamily="34" charset="0"/>
                        </a:rPr>
                        <a:t>m</a:t>
                      </a:r>
                      <a:r>
                        <a:rPr kumimoji="0" lang="en-US" sz="2800" b="0" i="0" u="none" strike="noStrike" cap="none" spc="0" normalizeH="0" baseline="0" dirty="0">
                          <a:ln>
                            <a:noFill/>
                          </a:ln>
                          <a:solidFill>
                            <a:schemeClr val="tx1"/>
                          </a:solidFill>
                          <a:effectLst/>
                          <a:latin typeface="Arial" pitchFamily="34" charset="0"/>
                          <a:cs typeface="Arial" pitchFamily="34" charset="0"/>
                        </a:rPr>
                        <a:t> and </a:t>
                      </a:r>
                      <a:r>
                        <a:rPr kumimoji="0" lang="en-US" sz="2800" b="0" i="1" u="none" strike="noStrike" cap="none" spc="0" normalizeH="0" baseline="0" dirty="0">
                          <a:ln>
                            <a:noFill/>
                          </a:ln>
                          <a:solidFill>
                            <a:schemeClr val="tx1"/>
                          </a:solidFill>
                          <a:effectLst/>
                          <a:latin typeface="Arial" pitchFamily="34" charset="0"/>
                          <a:cs typeface="Arial" pitchFamily="34" charset="0"/>
                        </a:rPr>
                        <a:t>n</a:t>
                      </a:r>
                      <a:r>
                        <a:rPr kumimoji="0" lang="en-US" sz="2800" b="0" i="0" u="none" strike="noStrike" cap="none" spc="0" normalizeH="0" baseline="0" dirty="0">
                          <a:ln>
                            <a:noFill/>
                          </a:ln>
                          <a:solidFill>
                            <a:schemeClr val="tx1"/>
                          </a:solidFill>
                          <a:effectLst/>
                          <a:latin typeface="Arial" pitchFamily="34" charset="0"/>
                          <a:cs typeface="Arial" pitchFamily="34" charset="0"/>
                        </a:rPr>
                        <a:t> are rational exponents, and </a:t>
                      </a:r>
                      <a:r>
                        <a:rPr kumimoji="0" lang="en-US" sz="2800" b="0" i="1" u="none" strike="noStrike" cap="none" spc="0" normalizeH="0" baseline="0" dirty="0">
                          <a:ln>
                            <a:noFill/>
                          </a:ln>
                          <a:solidFill>
                            <a:schemeClr val="tx1"/>
                          </a:solidFill>
                          <a:effectLst/>
                          <a:latin typeface="Arial" pitchFamily="34" charset="0"/>
                          <a:cs typeface="Arial" pitchFamily="34" charset="0"/>
                        </a:rPr>
                        <a:t>a</a:t>
                      </a:r>
                      <a:r>
                        <a:rPr kumimoji="0" lang="en-US" sz="2800" b="0" i="0" u="none" strike="noStrike" cap="none" spc="0" normalizeH="0" baseline="0" dirty="0">
                          <a:ln>
                            <a:noFill/>
                          </a:ln>
                          <a:solidFill>
                            <a:schemeClr val="tx1"/>
                          </a:solidFill>
                          <a:effectLst/>
                          <a:latin typeface="Arial" pitchFamily="34" charset="0"/>
                          <a:cs typeface="Arial" pitchFamily="34" charset="0"/>
                        </a:rPr>
                        <a:t> and </a:t>
                      </a:r>
                      <a:r>
                        <a:rPr kumimoji="0" lang="en-US" sz="2800" b="0" i="1" u="none" strike="noStrike" cap="none" spc="0" normalizeH="0" baseline="0" dirty="0">
                          <a:ln>
                            <a:noFill/>
                          </a:ln>
                          <a:solidFill>
                            <a:schemeClr val="tx1"/>
                          </a:solidFill>
                          <a:effectLst/>
                          <a:latin typeface="Arial" pitchFamily="34" charset="0"/>
                          <a:cs typeface="Arial" pitchFamily="34" charset="0"/>
                        </a:rPr>
                        <a:t>b</a:t>
                      </a:r>
                      <a:r>
                        <a:rPr kumimoji="0" lang="en-US" sz="2800" b="0" i="0" u="none" strike="noStrike" cap="none" spc="0" normalizeH="0" baseline="0" dirty="0">
                          <a:ln>
                            <a:noFill/>
                          </a:ln>
                          <a:solidFill>
                            <a:schemeClr val="tx1"/>
                          </a:solidFill>
                          <a:effectLst/>
                          <a:latin typeface="Arial" pitchFamily="34" charset="0"/>
                          <a:cs typeface="Arial" pitchFamily="34" charset="0"/>
                        </a:rPr>
                        <a:t> are real numbers for which the following expressions are defined, then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1"/>
                  </a:ext>
                </a:extLst>
              </a:tr>
              <a:tr h="170688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cap="none" spc="0" normalizeH="0" baseline="0" dirty="0">
                          <a:ln>
                            <a:noFill/>
                          </a:ln>
                          <a:solidFill>
                            <a:schemeClr val="tx1"/>
                          </a:solidFill>
                          <a:effectLst/>
                          <a:latin typeface="Arial" pitchFamily="34" charset="0"/>
                          <a:cs typeface="Arial" pitchFamily="34" charset="0"/>
                        </a:rPr>
                        <a:t>When multiplying exponential expressions with the same base, add the exponents. Use this sum as the exponent of the common base.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Rational Exponents</a:t>
            </a:r>
          </a:p>
        </p:txBody>
      </p:sp>
      <p:graphicFrame>
        <p:nvGraphicFramePr>
          <p:cNvPr id="14" name="Object 13"/>
          <p:cNvGraphicFramePr>
            <a:graphicFrameLocks noChangeAspect="1"/>
          </p:cNvGraphicFramePr>
          <p:nvPr/>
        </p:nvGraphicFramePr>
        <p:xfrm>
          <a:off x="1025325" y="3867875"/>
          <a:ext cx="2286000" cy="457200"/>
        </p:xfrm>
        <a:graphic>
          <a:graphicData uri="http://schemas.openxmlformats.org/presentationml/2006/ole">
            <mc:AlternateContent xmlns:mc="http://schemas.openxmlformats.org/markup-compatibility/2006">
              <mc:Choice xmlns:v="urn:schemas-microsoft-com:vml" Requires="v">
                <p:oleObj name="Equation" r:id="rId2" imgW="2286000" imgH="457200" progId="Equation.DSMT4">
                  <p:embed/>
                </p:oleObj>
              </mc:Choice>
              <mc:Fallback>
                <p:oleObj name="Equation" r:id="rId2" imgW="2286000" imgH="457200" progId="Equation.DSMT4">
                  <p:embed/>
                  <p:pic>
                    <p:nvPicPr>
                      <p:cNvPr id="14" name="Object 13"/>
                      <p:cNvPicPr>
                        <a:picLocks noChangeAspect="1" noChangeArrowheads="1"/>
                      </p:cNvPicPr>
                      <p:nvPr/>
                    </p:nvPicPr>
                    <p:blipFill>
                      <a:blip r:embed="rId3"/>
                      <a:srcRect/>
                      <a:stretch>
                        <a:fillRect/>
                      </a:stretch>
                    </p:blipFill>
                    <p:spPr bwMode="auto">
                      <a:xfrm>
                        <a:off x="1025325" y="386787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96809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411480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5424488">
                  <a:extLst>
                    <a:ext uri="{9D8B030D-6E8A-4147-A177-3AD203B41FA5}">
                      <a16:colId xmlns:a16="http://schemas.microsoft.com/office/drawing/2014/main" val="20001"/>
                    </a:ext>
                  </a:extLst>
                </a:gridCol>
              </a:tblGrid>
              <a:tr h="4572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Properties of Rational Exponents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115824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spc="0" normalizeH="0" baseline="0" dirty="0">
                          <a:ln>
                            <a:noFill/>
                          </a:ln>
                          <a:solidFill>
                            <a:schemeClr val="tx1"/>
                          </a:solidFill>
                          <a:effectLst/>
                          <a:latin typeface="Arial" pitchFamily="34" charset="0"/>
                          <a:cs typeface="Arial" pitchFamily="34" charset="0"/>
                        </a:rPr>
                        <a:t>If </a:t>
                      </a:r>
                      <a:r>
                        <a:rPr kumimoji="0" lang="en-US" sz="2800" b="0" i="1" u="none" strike="noStrike" cap="none" spc="0" normalizeH="0" baseline="0" dirty="0">
                          <a:ln>
                            <a:noFill/>
                          </a:ln>
                          <a:solidFill>
                            <a:schemeClr val="tx1"/>
                          </a:solidFill>
                          <a:effectLst/>
                          <a:latin typeface="Arial" pitchFamily="34" charset="0"/>
                          <a:cs typeface="Arial" pitchFamily="34" charset="0"/>
                        </a:rPr>
                        <a:t>m</a:t>
                      </a:r>
                      <a:r>
                        <a:rPr kumimoji="0" lang="en-US" sz="2800" b="0" i="0" u="none" strike="noStrike" cap="none" spc="0" normalizeH="0" baseline="0" dirty="0">
                          <a:ln>
                            <a:noFill/>
                          </a:ln>
                          <a:solidFill>
                            <a:schemeClr val="tx1"/>
                          </a:solidFill>
                          <a:effectLst/>
                          <a:latin typeface="Arial" pitchFamily="34" charset="0"/>
                          <a:cs typeface="Arial" pitchFamily="34" charset="0"/>
                        </a:rPr>
                        <a:t> and </a:t>
                      </a:r>
                      <a:r>
                        <a:rPr kumimoji="0" lang="en-US" sz="2800" b="0" i="1" u="none" strike="noStrike" cap="none" spc="0" normalizeH="0" baseline="0" dirty="0">
                          <a:ln>
                            <a:noFill/>
                          </a:ln>
                          <a:solidFill>
                            <a:schemeClr val="tx1"/>
                          </a:solidFill>
                          <a:effectLst/>
                          <a:latin typeface="Arial" pitchFamily="34" charset="0"/>
                          <a:cs typeface="Arial" pitchFamily="34" charset="0"/>
                        </a:rPr>
                        <a:t>n</a:t>
                      </a:r>
                      <a:r>
                        <a:rPr kumimoji="0" lang="en-US" sz="2800" b="0" i="0" u="none" strike="noStrike" cap="none" spc="0" normalizeH="0" baseline="0" dirty="0">
                          <a:ln>
                            <a:noFill/>
                          </a:ln>
                          <a:solidFill>
                            <a:schemeClr val="tx1"/>
                          </a:solidFill>
                          <a:effectLst/>
                          <a:latin typeface="Arial" pitchFamily="34" charset="0"/>
                          <a:cs typeface="Arial" pitchFamily="34" charset="0"/>
                        </a:rPr>
                        <a:t> are rational exponents, and </a:t>
                      </a:r>
                      <a:r>
                        <a:rPr kumimoji="0" lang="en-US" sz="2800" b="0" i="1" u="none" strike="noStrike" cap="none" spc="0" normalizeH="0" baseline="0" dirty="0">
                          <a:ln>
                            <a:noFill/>
                          </a:ln>
                          <a:solidFill>
                            <a:schemeClr val="tx1"/>
                          </a:solidFill>
                          <a:effectLst/>
                          <a:latin typeface="Arial" pitchFamily="34" charset="0"/>
                          <a:cs typeface="Arial" pitchFamily="34" charset="0"/>
                        </a:rPr>
                        <a:t>a</a:t>
                      </a:r>
                      <a:r>
                        <a:rPr kumimoji="0" lang="en-US" sz="2800" b="0" i="0" u="none" strike="noStrike" cap="none" spc="0" normalizeH="0" baseline="0" dirty="0">
                          <a:ln>
                            <a:noFill/>
                          </a:ln>
                          <a:solidFill>
                            <a:schemeClr val="tx1"/>
                          </a:solidFill>
                          <a:effectLst/>
                          <a:latin typeface="Arial" pitchFamily="34" charset="0"/>
                          <a:cs typeface="Arial" pitchFamily="34" charset="0"/>
                        </a:rPr>
                        <a:t> and </a:t>
                      </a:r>
                      <a:r>
                        <a:rPr kumimoji="0" lang="en-US" sz="2800" b="0" i="1" u="none" strike="noStrike" cap="none" spc="0" normalizeH="0" baseline="0" dirty="0">
                          <a:ln>
                            <a:noFill/>
                          </a:ln>
                          <a:solidFill>
                            <a:schemeClr val="tx1"/>
                          </a:solidFill>
                          <a:effectLst/>
                          <a:latin typeface="Arial" pitchFamily="34" charset="0"/>
                          <a:cs typeface="Arial" pitchFamily="34" charset="0"/>
                        </a:rPr>
                        <a:t>b</a:t>
                      </a:r>
                      <a:r>
                        <a:rPr kumimoji="0" lang="en-US" sz="2800" b="0" i="0" u="none" strike="noStrike" cap="none" spc="0" normalizeH="0" baseline="0" dirty="0">
                          <a:ln>
                            <a:noFill/>
                          </a:ln>
                          <a:solidFill>
                            <a:schemeClr val="tx1"/>
                          </a:solidFill>
                          <a:effectLst/>
                          <a:latin typeface="Arial" pitchFamily="34" charset="0"/>
                          <a:cs typeface="Arial" pitchFamily="34" charset="0"/>
                        </a:rPr>
                        <a:t> are real numbers for which the following expressions are defined, then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1"/>
                  </a:ext>
                </a:extLst>
              </a:tr>
              <a:tr h="170688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When dividing exponential expressions with the same base, subtract the exponents.  Use this difference as the exponent of the common base.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Rational Exponents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14" name="Object 13"/>
          <p:cNvGraphicFramePr>
            <a:graphicFrameLocks noChangeAspect="1"/>
          </p:cNvGraphicFramePr>
          <p:nvPr/>
        </p:nvGraphicFramePr>
        <p:xfrm>
          <a:off x="1090025" y="3663550"/>
          <a:ext cx="1739900" cy="1003300"/>
        </p:xfrm>
        <a:graphic>
          <a:graphicData uri="http://schemas.openxmlformats.org/presentationml/2006/ole">
            <mc:AlternateContent xmlns:mc="http://schemas.openxmlformats.org/markup-compatibility/2006">
              <mc:Choice xmlns:v="urn:schemas-microsoft-com:vml" Requires="v">
                <p:oleObj name="Equation" r:id="rId2" imgW="1739880" imgH="1002960" progId="Equation.DSMT4">
                  <p:embed/>
                </p:oleObj>
              </mc:Choice>
              <mc:Fallback>
                <p:oleObj name="Equation" r:id="rId2" imgW="1739880" imgH="1002960" progId="Equation.DSMT4">
                  <p:embed/>
                  <p:pic>
                    <p:nvPicPr>
                      <p:cNvPr id="14" name="Object 13"/>
                      <p:cNvPicPr>
                        <a:picLocks noChangeAspect="1" noChangeArrowheads="1"/>
                      </p:cNvPicPr>
                      <p:nvPr/>
                    </p:nvPicPr>
                    <p:blipFill>
                      <a:blip r:embed="rId3"/>
                      <a:srcRect/>
                      <a:stretch>
                        <a:fillRect/>
                      </a:stretch>
                    </p:blipFill>
                    <p:spPr bwMode="auto">
                      <a:xfrm>
                        <a:off x="1090025" y="3663550"/>
                        <a:ext cx="17399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12813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411480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5424488">
                  <a:extLst>
                    <a:ext uri="{9D8B030D-6E8A-4147-A177-3AD203B41FA5}">
                      <a16:colId xmlns:a16="http://schemas.microsoft.com/office/drawing/2014/main" val="20001"/>
                    </a:ext>
                  </a:extLst>
                </a:gridCol>
              </a:tblGrid>
              <a:tr h="4572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Properties of Rational Exponents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115824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spc="0" normalizeH="0" baseline="0" dirty="0">
                          <a:ln>
                            <a:noFill/>
                          </a:ln>
                          <a:solidFill>
                            <a:schemeClr val="tx1"/>
                          </a:solidFill>
                          <a:effectLst/>
                          <a:latin typeface="Arial" pitchFamily="34" charset="0"/>
                          <a:cs typeface="Arial" pitchFamily="34" charset="0"/>
                        </a:rPr>
                        <a:t>If </a:t>
                      </a:r>
                      <a:r>
                        <a:rPr kumimoji="0" lang="en-US" sz="2800" b="0" i="1" u="none" strike="noStrike" cap="none" spc="0" normalizeH="0" baseline="0" dirty="0">
                          <a:ln>
                            <a:noFill/>
                          </a:ln>
                          <a:solidFill>
                            <a:schemeClr val="tx1"/>
                          </a:solidFill>
                          <a:effectLst/>
                          <a:latin typeface="Arial" pitchFamily="34" charset="0"/>
                          <a:cs typeface="Arial" pitchFamily="34" charset="0"/>
                        </a:rPr>
                        <a:t>m</a:t>
                      </a:r>
                      <a:r>
                        <a:rPr kumimoji="0" lang="en-US" sz="2800" b="0" i="0" u="none" strike="noStrike" cap="none" spc="0" normalizeH="0" baseline="0" dirty="0">
                          <a:ln>
                            <a:noFill/>
                          </a:ln>
                          <a:solidFill>
                            <a:schemeClr val="tx1"/>
                          </a:solidFill>
                          <a:effectLst/>
                          <a:latin typeface="Arial" pitchFamily="34" charset="0"/>
                          <a:cs typeface="Arial" pitchFamily="34" charset="0"/>
                        </a:rPr>
                        <a:t> and </a:t>
                      </a:r>
                      <a:r>
                        <a:rPr kumimoji="0" lang="en-US" sz="2800" b="0" i="1" u="none" strike="noStrike" cap="none" spc="0" normalizeH="0" baseline="0" dirty="0">
                          <a:ln>
                            <a:noFill/>
                          </a:ln>
                          <a:solidFill>
                            <a:schemeClr val="tx1"/>
                          </a:solidFill>
                          <a:effectLst/>
                          <a:latin typeface="Arial" pitchFamily="34" charset="0"/>
                          <a:cs typeface="Arial" pitchFamily="34" charset="0"/>
                        </a:rPr>
                        <a:t>n</a:t>
                      </a:r>
                      <a:r>
                        <a:rPr kumimoji="0" lang="en-US" sz="2800" b="0" i="0" u="none" strike="noStrike" cap="none" spc="0" normalizeH="0" baseline="0" dirty="0">
                          <a:ln>
                            <a:noFill/>
                          </a:ln>
                          <a:solidFill>
                            <a:schemeClr val="tx1"/>
                          </a:solidFill>
                          <a:effectLst/>
                          <a:latin typeface="Arial" pitchFamily="34" charset="0"/>
                          <a:cs typeface="Arial" pitchFamily="34" charset="0"/>
                        </a:rPr>
                        <a:t> are rational exponents, and </a:t>
                      </a:r>
                      <a:r>
                        <a:rPr kumimoji="0" lang="en-US" sz="2800" b="0" i="1" u="none" strike="noStrike" cap="none" spc="0" normalizeH="0" baseline="0" dirty="0">
                          <a:ln>
                            <a:noFill/>
                          </a:ln>
                          <a:solidFill>
                            <a:schemeClr val="tx1"/>
                          </a:solidFill>
                          <a:effectLst/>
                          <a:latin typeface="Arial" pitchFamily="34" charset="0"/>
                          <a:cs typeface="Arial" pitchFamily="34" charset="0"/>
                        </a:rPr>
                        <a:t>a</a:t>
                      </a:r>
                      <a:r>
                        <a:rPr kumimoji="0" lang="en-US" sz="2800" b="0" i="0" u="none" strike="noStrike" cap="none" spc="0" normalizeH="0" baseline="0" dirty="0">
                          <a:ln>
                            <a:noFill/>
                          </a:ln>
                          <a:solidFill>
                            <a:schemeClr val="tx1"/>
                          </a:solidFill>
                          <a:effectLst/>
                          <a:latin typeface="Arial" pitchFamily="34" charset="0"/>
                          <a:cs typeface="Arial" pitchFamily="34" charset="0"/>
                        </a:rPr>
                        <a:t> and </a:t>
                      </a:r>
                      <a:r>
                        <a:rPr kumimoji="0" lang="en-US" sz="2800" b="0" i="1" u="none" strike="noStrike" cap="none" spc="0" normalizeH="0" baseline="0" dirty="0">
                          <a:ln>
                            <a:noFill/>
                          </a:ln>
                          <a:solidFill>
                            <a:schemeClr val="tx1"/>
                          </a:solidFill>
                          <a:effectLst/>
                          <a:latin typeface="Arial" pitchFamily="34" charset="0"/>
                          <a:cs typeface="Arial" pitchFamily="34" charset="0"/>
                        </a:rPr>
                        <a:t>b</a:t>
                      </a:r>
                      <a:r>
                        <a:rPr kumimoji="0" lang="en-US" sz="2800" b="0" i="0" u="none" strike="noStrike" cap="none" spc="0" normalizeH="0" baseline="0" dirty="0">
                          <a:ln>
                            <a:noFill/>
                          </a:ln>
                          <a:solidFill>
                            <a:schemeClr val="tx1"/>
                          </a:solidFill>
                          <a:effectLst/>
                          <a:latin typeface="Arial" pitchFamily="34" charset="0"/>
                          <a:cs typeface="Arial" pitchFamily="34" charset="0"/>
                        </a:rPr>
                        <a:t> are real numbers for which the following expressions are defined, then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1"/>
                  </a:ext>
                </a:extLst>
              </a:tr>
              <a:tr h="170688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When an exponential expression is raised to a power, multiply the exponents.  Place the product of the exponents on the base and remove the parentheses.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Rational Exponents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14" name="Object 13"/>
          <p:cNvGraphicFramePr>
            <a:graphicFrameLocks noChangeAspect="1"/>
          </p:cNvGraphicFramePr>
          <p:nvPr/>
        </p:nvGraphicFramePr>
        <p:xfrm>
          <a:off x="1079500" y="3733800"/>
          <a:ext cx="1968500" cy="825500"/>
        </p:xfrm>
        <a:graphic>
          <a:graphicData uri="http://schemas.openxmlformats.org/presentationml/2006/ole">
            <mc:AlternateContent xmlns:mc="http://schemas.openxmlformats.org/markup-compatibility/2006">
              <mc:Choice xmlns:v="urn:schemas-microsoft-com:vml" Requires="v">
                <p:oleObj name="Equation" r:id="rId2" imgW="1968480" imgH="825480" progId="Equation.DSMT4">
                  <p:embed/>
                </p:oleObj>
              </mc:Choice>
              <mc:Fallback>
                <p:oleObj name="Equation" r:id="rId2" imgW="1968480" imgH="825480" progId="Equation.DSMT4">
                  <p:embed/>
                  <p:pic>
                    <p:nvPicPr>
                      <p:cNvPr id="14" name="Object 13"/>
                      <p:cNvPicPr>
                        <a:picLocks noChangeAspect="1" noChangeArrowheads="1"/>
                      </p:cNvPicPr>
                      <p:nvPr/>
                    </p:nvPicPr>
                    <p:blipFill>
                      <a:blip r:embed="rId3"/>
                      <a:srcRect/>
                      <a:stretch>
                        <a:fillRect/>
                      </a:stretch>
                    </p:blipFill>
                    <p:spPr bwMode="auto">
                      <a:xfrm>
                        <a:off x="1079500" y="3733800"/>
                        <a:ext cx="1968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6462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505968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5424488">
                  <a:extLst>
                    <a:ext uri="{9D8B030D-6E8A-4147-A177-3AD203B41FA5}">
                      <a16:colId xmlns:a16="http://schemas.microsoft.com/office/drawing/2014/main" val="20001"/>
                    </a:ext>
                  </a:extLst>
                </a:gridCol>
              </a:tblGrid>
              <a:tr h="4572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Properties of Rational Exponents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131064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spc="0" normalizeH="0" baseline="0" dirty="0">
                          <a:ln>
                            <a:noFill/>
                          </a:ln>
                          <a:solidFill>
                            <a:schemeClr val="tx1"/>
                          </a:solidFill>
                          <a:effectLst/>
                          <a:latin typeface="Arial" pitchFamily="34" charset="0"/>
                          <a:cs typeface="Arial" pitchFamily="34" charset="0"/>
                        </a:rPr>
                        <a:t>If </a:t>
                      </a:r>
                      <a:r>
                        <a:rPr kumimoji="0" lang="en-US" sz="2800" b="0" i="1" u="none" strike="noStrike" cap="none" spc="0" normalizeH="0" baseline="0" dirty="0">
                          <a:ln>
                            <a:noFill/>
                          </a:ln>
                          <a:solidFill>
                            <a:schemeClr val="tx1"/>
                          </a:solidFill>
                          <a:effectLst/>
                          <a:latin typeface="Arial" pitchFamily="34" charset="0"/>
                          <a:cs typeface="Arial" pitchFamily="34" charset="0"/>
                        </a:rPr>
                        <a:t>m</a:t>
                      </a:r>
                      <a:r>
                        <a:rPr kumimoji="0" lang="en-US" sz="2800" b="0" i="0" u="none" strike="noStrike" cap="none" spc="0" normalizeH="0" baseline="0" dirty="0">
                          <a:ln>
                            <a:noFill/>
                          </a:ln>
                          <a:solidFill>
                            <a:schemeClr val="tx1"/>
                          </a:solidFill>
                          <a:effectLst/>
                          <a:latin typeface="Arial" pitchFamily="34" charset="0"/>
                          <a:cs typeface="Arial" pitchFamily="34" charset="0"/>
                        </a:rPr>
                        <a:t> and </a:t>
                      </a:r>
                      <a:r>
                        <a:rPr kumimoji="0" lang="en-US" sz="2800" b="0" i="1" u="none" strike="noStrike" cap="none" spc="0" normalizeH="0" baseline="0" dirty="0">
                          <a:ln>
                            <a:noFill/>
                          </a:ln>
                          <a:solidFill>
                            <a:schemeClr val="tx1"/>
                          </a:solidFill>
                          <a:effectLst/>
                          <a:latin typeface="Arial" pitchFamily="34" charset="0"/>
                          <a:cs typeface="Arial" pitchFamily="34" charset="0"/>
                        </a:rPr>
                        <a:t>n</a:t>
                      </a:r>
                      <a:r>
                        <a:rPr kumimoji="0" lang="en-US" sz="2800" b="0" i="0" u="none" strike="noStrike" cap="none" spc="0" normalizeH="0" baseline="0" dirty="0">
                          <a:ln>
                            <a:noFill/>
                          </a:ln>
                          <a:solidFill>
                            <a:schemeClr val="tx1"/>
                          </a:solidFill>
                          <a:effectLst/>
                          <a:latin typeface="Arial" pitchFamily="34" charset="0"/>
                          <a:cs typeface="Arial" pitchFamily="34" charset="0"/>
                        </a:rPr>
                        <a:t> are rational exponents, and </a:t>
                      </a:r>
                      <a:r>
                        <a:rPr kumimoji="0" lang="en-US" sz="2800" b="0" i="1" u="none" strike="noStrike" cap="none" spc="0" normalizeH="0" baseline="0" dirty="0">
                          <a:ln>
                            <a:noFill/>
                          </a:ln>
                          <a:solidFill>
                            <a:schemeClr val="tx1"/>
                          </a:solidFill>
                          <a:effectLst/>
                          <a:latin typeface="Arial" pitchFamily="34" charset="0"/>
                          <a:cs typeface="Arial" pitchFamily="34" charset="0"/>
                        </a:rPr>
                        <a:t>a</a:t>
                      </a:r>
                      <a:r>
                        <a:rPr kumimoji="0" lang="en-US" sz="2800" b="0" i="0" u="none" strike="noStrike" cap="none" spc="0" normalizeH="0" baseline="0" dirty="0">
                          <a:ln>
                            <a:noFill/>
                          </a:ln>
                          <a:solidFill>
                            <a:schemeClr val="tx1"/>
                          </a:solidFill>
                          <a:effectLst/>
                          <a:latin typeface="Arial" pitchFamily="34" charset="0"/>
                          <a:cs typeface="Arial" pitchFamily="34" charset="0"/>
                        </a:rPr>
                        <a:t> and </a:t>
                      </a:r>
                      <a:r>
                        <a:rPr kumimoji="0" lang="en-US" sz="2800" b="0" i="1" u="none" strike="noStrike" cap="none" spc="0" normalizeH="0" baseline="0" dirty="0">
                          <a:ln>
                            <a:noFill/>
                          </a:ln>
                          <a:solidFill>
                            <a:schemeClr val="tx1"/>
                          </a:solidFill>
                          <a:effectLst/>
                          <a:latin typeface="Arial" pitchFamily="34" charset="0"/>
                          <a:cs typeface="Arial" pitchFamily="34" charset="0"/>
                        </a:rPr>
                        <a:t>b</a:t>
                      </a:r>
                      <a:r>
                        <a:rPr kumimoji="0" lang="en-US" sz="2800" b="0" i="0" u="none" strike="noStrike" cap="none" spc="0" normalizeH="0" baseline="0" dirty="0">
                          <a:ln>
                            <a:noFill/>
                          </a:ln>
                          <a:solidFill>
                            <a:schemeClr val="tx1"/>
                          </a:solidFill>
                          <a:effectLst/>
                          <a:latin typeface="Arial" pitchFamily="34" charset="0"/>
                          <a:cs typeface="Arial" pitchFamily="34" charset="0"/>
                        </a:rPr>
                        <a:t> are real numbers for which the following expressions are defined, then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1"/>
                  </a:ext>
                </a:extLst>
              </a:tr>
              <a:tr h="12344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When a </a:t>
                      </a:r>
                      <a:r>
                        <a:rPr kumimoji="0" lang="en-US" sz="2800" b="0" i="1" u="none" strike="noStrike" cap="none" normalizeH="0" baseline="0" dirty="0">
                          <a:ln>
                            <a:noFill/>
                          </a:ln>
                          <a:solidFill>
                            <a:schemeClr val="tx1"/>
                          </a:solidFill>
                          <a:effectLst/>
                          <a:latin typeface="Arial" pitchFamily="34" charset="0"/>
                          <a:cs typeface="Arial" pitchFamily="34" charset="0"/>
                        </a:rPr>
                        <a:t>product (not sum) </a:t>
                      </a:r>
                      <a:r>
                        <a:rPr kumimoji="0" lang="en-US" sz="2800" b="0" i="0" u="none" strike="noStrike" cap="none" normalizeH="0" baseline="0" dirty="0">
                          <a:ln>
                            <a:noFill/>
                          </a:ln>
                          <a:solidFill>
                            <a:schemeClr val="tx1"/>
                          </a:solidFill>
                          <a:effectLst/>
                          <a:latin typeface="Arial" pitchFamily="34" charset="0"/>
                          <a:cs typeface="Arial" pitchFamily="34" charset="0"/>
                        </a:rPr>
                        <a:t>is raised to a power, raise each factor to that power and multiply.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0688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When a quotient is raised to a power, raise the numerator to that power and divide by the denominator to that power.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Rational Exponents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14" name="Object 13"/>
          <p:cNvGraphicFramePr>
            <a:graphicFrameLocks noChangeAspect="1"/>
          </p:cNvGraphicFramePr>
          <p:nvPr/>
        </p:nvGraphicFramePr>
        <p:xfrm>
          <a:off x="1092200" y="3429000"/>
          <a:ext cx="2032000" cy="622300"/>
        </p:xfrm>
        <a:graphic>
          <a:graphicData uri="http://schemas.openxmlformats.org/presentationml/2006/ole">
            <mc:AlternateContent xmlns:mc="http://schemas.openxmlformats.org/markup-compatibility/2006">
              <mc:Choice xmlns:v="urn:schemas-microsoft-com:vml" Requires="v">
                <p:oleObj name="Equation" r:id="rId2" imgW="2031840" imgH="622080" progId="Equation.DSMT4">
                  <p:embed/>
                </p:oleObj>
              </mc:Choice>
              <mc:Fallback>
                <p:oleObj name="Equation" r:id="rId2" imgW="2031840" imgH="622080" progId="Equation.DSMT4">
                  <p:embed/>
                  <p:pic>
                    <p:nvPicPr>
                      <p:cNvPr id="14" name="Object 13"/>
                      <p:cNvPicPr>
                        <a:picLocks noChangeAspect="1" noChangeArrowheads="1"/>
                      </p:cNvPicPr>
                      <p:nvPr/>
                    </p:nvPicPr>
                    <p:blipFill>
                      <a:blip r:embed="rId3"/>
                      <a:srcRect/>
                      <a:stretch>
                        <a:fillRect/>
                      </a:stretch>
                    </p:blipFill>
                    <p:spPr bwMode="auto">
                      <a:xfrm>
                        <a:off x="1092200" y="3429000"/>
                        <a:ext cx="2032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1066800" y="4813300"/>
          <a:ext cx="1676400" cy="1054100"/>
        </p:xfrm>
        <a:graphic>
          <a:graphicData uri="http://schemas.openxmlformats.org/presentationml/2006/ole">
            <mc:AlternateContent xmlns:mc="http://schemas.openxmlformats.org/markup-compatibility/2006">
              <mc:Choice xmlns:v="urn:schemas-microsoft-com:vml" Requires="v">
                <p:oleObj name="Equation" r:id="rId4" imgW="1676160" imgH="1054080" progId="Equation.DSMT4">
                  <p:embed/>
                </p:oleObj>
              </mc:Choice>
              <mc:Fallback>
                <p:oleObj name="Equation" r:id="rId4" imgW="1676160" imgH="1054080" progId="Equation.DSMT4">
                  <p:embed/>
                  <p:pic>
                    <p:nvPicPr>
                      <p:cNvPr id="3" name="Object 2"/>
                      <p:cNvPicPr>
                        <a:picLocks noChangeAspect="1" noChangeArrowheads="1"/>
                      </p:cNvPicPr>
                      <p:nvPr/>
                    </p:nvPicPr>
                    <p:blipFill>
                      <a:blip r:embed="rId5"/>
                      <a:srcRect/>
                      <a:stretch>
                        <a:fillRect/>
                      </a:stretch>
                    </p:blipFill>
                    <p:spPr bwMode="auto">
                      <a:xfrm>
                        <a:off x="1066800" y="4813300"/>
                        <a:ext cx="1676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83818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lstStyle/>
          <a:p>
            <a:pPr eaLnBrk="0" hangingPunct="0"/>
            <a:r>
              <a:rPr lang="en-US" sz="4400" dirty="0"/>
              <a:t>Section 7.3</a:t>
            </a:r>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Multiplying </a:t>
            </a:r>
          </a:p>
          <a:p>
            <a:pPr marL="342900" indent="-342900" algn="ctr"/>
            <a:r>
              <a:rPr lang="en-US" dirty="0"/>
              <a:t>and Simplifying</a:t>
            </a:r>
          </a:p>
          <a:p>
            <a:pPr marL="342900" indent="-342900" algn="ctr"/>
            <a:r>
              <a:rPr lang="en-US" dirty="0"/>
              <a:t>Radical </a:t>
            </a:r>
          </a:p>
          <a:p>
            <a:pPr marL="342900" indent="-342900" algn="ctr"/>
            <a:r>
              <a:rPr lang="en-US" dirty="0"/>
              <a:t>Expressions</a:t>
            </a:r>
          </a:p>
          <a:p>
            <a:pPr marL="342900" indent="-342900" algn="ctr"/>
            <a:endParaRPr lang="en-US" dirty="0"/>
          </a:p>
          <a:p>
            <a:endParaRPr lang="en-US" dirty="0"/>
          </a:p>
        </p:txBody>
      </p:sp>
    </p:spTree>
    <p:extLst>
      <p:ext uri="{BB962C8B-B14F-4D97-AF65-F5344CB8AC3E}">
        <p14:creationId xmlns:p14="http://schemas.microsoft.com/office/powerpoint/2010/main" val="1524441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lstStyle/>
          <a:p>
            <a:pPr algn="ctr"/>
            <a:r>
              <a:rPr lang="en-US" dirty="0"/>
              <a:t>Use the product rule to multiply radicals.</a:t>
            </a:r>
          </a:p>
        </p:txBody>
      </p:sp>
    </p:spTree>
    <p:extLst>
      <p:ext uri="{BB962C8B-B14F-4D97-AF65-F5344CB8AC3E}">
        <p14:creationId xmlns:p14="http://schemas.microsoft.com/office/powerpoint/2010/main" val="1435599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b="1" dirty="0">
                <a:latin typeface="Arial" pitchFamily="34" charset="0"/>
                <a:cs typeface="Arial" pitchFamily="34" charset="0"/>
              </a:rPr>
              <a:t>Example</a:t>
            </a:r>
          </a:p>
        </p:txBody>
      </p:sp>
      <p:sp>
        <p:nvSpPr>
          <p:cNvPr id="3" name="Text Placeholder 2"/>
          <p:cNvSpPr>
            <a:spLocks noGrp="1"/>
          </p:cNvSpPr>
          <p:nvPr>
            <p:ph type="body" sz="quarter" idx="10"/>
          </p:nvPr>
        </p:nvSpPr>
        <p:spPr/>
        <p:txBody>
          <a:bodyPr>
            <a:noAutofit/>
          </a:bodyPr>
          <a:lstStyle/>
          <a:p>
            <a:pPr>
              <a:spcBef>
                <a:spcPct val="50000"/>
              </a:spcBef>
            </a:pPr>
            <a:endParaRPr lang="en-US" sz="2800" dirty="0"/>
          </a:p>
          <a:p>
            <a:pPr>
              <a:spcBef>
                <a:spcPct val="50000"/>
              </a:spcBef>
            </a:pPr>
            <a:endParaRPr lang="en-US" sz="2800" dirty="0"/>
          </a:p>
          <a:p>
            <a:pPr>
              <a:spcBef>
                <a:spcPct val="50000"/>
              </a:spcBef>
            </a:pPr>
            <a:r>
              <a:rPr lang="en-US" sz="2800" dirty="0"/>
              <a:t>                                              </a:t>
            </a:r>
          </a:p>
          <a:p>
            <a:endParaRPr lang="en-US" dirty="0"/>
          </a:p>
        </p:txBody>
      </p:sp>
      <p:grpSp>
        <p:nvGrpSpPr>
          <p:cNvPr id="12" name="Group 11"/>
          <p:cNvGrpSpPr/>
          <p:nvPr/>
        </p:nvGrpSpPr>
        <p:grpSpPr>
          <a:xfrm>
            <a:off x="1066800" y="1295400"/>
            <a:ext cx="7391400" cy="4457700"/>
            <a:chOff x="1066800" y="1295400"/>
            <a:chExt cx="7391400" cy="4457700"/>
          </a:xfrm>
        </p:grpSpPr>
        <p:sp>
          <p:nvSpPr>
            <p:cNvPr id="13" name="AutoShape 8"/>
            <p:cNvSpPr>
              <a:spLocks noChangeArrowheads="1"/>
            </p:cNvSpPr>
            <p:nvPr/>
          </p:nvSpPr>
          <p:spPr bwMode="auto">
            <a:xfrm>
              <a:off x="4495800" y="4762500"/>
              <a:ext cx="2171700" cy="990600"/>
            </a:xfrm>
            <a:prstGeom prst="wedgeRoundRectCallout">
              <a:avLst>
                <a:gd name="adj1" fmla="val -48122"/>
                <a:gd name="adj2" fmla="val -135324"/>
                <a:gd name="adj3" fmla="val 16667"/>
              </a:avLst>
            </a:prstGeom>
            <a:noFill/>
            <a:ln w="9525" algn="ctr">
              <a:solidFill>
                <a:schemeClr val="tx1"/>
              </a:solidFill>
              <a:miter lim="800000"/>
              <a:headEnd/>
              <a:tailEnd/>
            </a:ln>
          </p:spPr>
          <p:txBody>
            <a:bodyPr/>
            <a:lstStyle/>
            <a:p>
              <a:r>
                <a:rPr lang="en-US" sz="2800" dirty="0">
                  <a:latin typeface="Arial" pitchFamily="34" charset="0"/>
                  <a:cs typeface="Arial" pitchFamily="34" charset="0"/>
                </a:rPr>
                <a:t>Radical Expression</a:t>
              </a:r>
            </a:p>
          </p:txBody>
        </p:sp>
        <p:sp>
          <p:nvSpPr>
            <p:cNvPr id="14" name="AutoShape 9"/>
            <p:cNvSpPr>
              <a:spLocks noChangeArrowheads="1"/>
            </p:cNvSpPr>
            <p:nvPr/>
          </p:nvSpPr>
          <p:spPr bwMode="auto">
            <a:xfrm>
              <a:off x="6400800" y="2866571"/>
              <a:ext cx="2057400" cy="791029"/>
            </a:xfrm>
            <a:prstGeom prst="wedgeRoundRectCallout">
              <a:avLst>
                <a:gd name="adj1" fmla="val -128141"/>
                <a:gd name="adj2" fmla="val 32588"/>
                <a:gd name="adj3" fmla="val 16667"/>
              </a:avLst>
            </a:prstGeom>
            <a:noFill/>
            <a:ln w="9525" algn="ctr">
              <a:solidFill>
                <a:schemeClr val="tx1"/>
              </a:solidFill>
              <a:miter lim="800000"/>
              <a:headEnd/>
              <a:tailEnd/>
            </a:ln>
          </p:spPr>
          <p:txBody>
            <a:bodyPr/>
            <a:lstStyle/>
            <a:p>
              <a:r>
                <a:rPr lang="en-US" sz="2800" dirty="0">
                  <a:latin typeface="Arial" pitchFamily="34" charset="0"/>
                  <a:cs typeface="Arial" pitchFamily="34" charset="0"/>
                </a:rPr>
                <a:t>Radicand</a:t>
              </a:r>
            </a:p>
          </p:txBody>
        </p:sp>
        <p:sp>
          <p:nvSpPr>
            <p:cNvPr id="15" name="AutoShape 10"/>
            <p:cNvSpPr>
              <a:spLocks noChangeArrowheads="1"/>
            </p:cNvSpPr>
            <p:nvPr/>
          </p:nvSpPr>
          <p:spPr bwMode="auto">
            <a:xfrm>
              <a:off x="1066800" y="4191000"/>
              <a:ext cx="1524000" cy="1066800"/>
            </a:xfrm>
            <a:prstGeom prst="wedgeRoundRectCallout">
              <a:avLst>
                <a:gd name="adj1" fmla="val 159963"/>
                <a:gd name="adj2" fmla="val -112160"/>
                <a:gd name="adj3" fmla="val 16667"/>
              </a:avLst>
            </a:prstGeom>
            <a:noFill/>
            <a:ln w="9525" algn="ctr">
              <a:solidFill>
                <a:schemeClr val="tx1"/>
              </a:solidFill>
              <a:miter lim="800000"/>
              <a:headEnd/>
              <a:tailEnd/>
            </a:ln>
          </p:spPr>
          <p:txBody>
            <a:bodyPr/>
            <a:lstStyle/>
            <a:p>
              <a:r>
                <a:rPr lang="en-US" sz="2800" dirty="0">
                  <a:latin typeface="Arial" pitchFamily="34" charset="0"/>
                  <a:cs typeface="Arial" pitchFamily="34" charset="0"/>
                </a:rPr>
                <a:t>Radical Sign</a:t>
              </a:r>
            </a:p>
          </p:txBody>
        </p:sp>
        <p:sp>
          <p:nvSpPr>
            <p:cNvPr id="16" name="AutoShape 11"/>
            <p:cNvSpPr>
              <a:spLocks noChangeArrowheads="1"/>
            </p:cNvSpPr>
            <p:nvPr/>
          </p:nvSpPr>
          <p:spPr bwMode="auto">
            <a:xfrm>
              <a:off x="1066800" y="1295400"/>
              <a:ext cx="2696029" cy="990600"/>
            </a:xfrm>
            <a:prstGeom prst="wedgeRoundRectCallout">
              <a:avLst>
                <a:gd name="adj1" fmla="val 68157"/>
                <a:gd name="adj2" fmla="val 141735"/>
                <a:gd name="adj3" fmla="val 16667"/>
              </a:avLst>
            </a:prstGeom>
            <a:noFill/>
            <a:ln w="9525" algn="ctr">
              <a:solidFill>
                <a:schemeClr val="tx1"/>
              </a:solidFill>
              <a:miter lim="800000"/>
              <a:headEnd/>
              <a:tailEnd/>
            </a:ln>
          </p:spPr>
          <p:txBody>
            <a:bodyPr/>
            <a:lstStyle/>
            <a:p>
              <a:r>
                <a:rPr lang="en-US" sz="2800" dirty="0">
                  <a:latin typeface="Arial" pitchFamily="34" charset="0"/>
                  <a:cs typeface="Arial" pitchFamily="34" charset="0"/>
                </a:rPr>
                <a:t>Index of the Radical</a:t>
              </a:r>
            </a:p>
          </p:txBody>
        </p:sp>
      </p:grpSp>
      <p:graphicFrame>
        <p:nvGraphicFramePr>
          <p:cNvPr id="17" name="Object 16"/>
          <p:cNvGraphicFramePr>
            <a:graphicFrameLocks noChangeAspect="1"/>
          </p:cNvGraphicFramePr>
          <p:nvPr>
            <p:extLst>
              <p:ext uri="{D42A27DB-BD31-4B8C-83A1-F6EECF244321}">
                <p14:modId xmlns:p14="http://schemas.microsoft.com/office/powerpoint/2010/main" val="3244912124"/>
              </p:ext>
            </p:extLst>
          </p:nvPr>
        </p:nvGraphicFramePr>
        <p:xfrm>
          <a:off x="4291735" y="3181350"/>
          <a:ext cx="482600" cy="457200"/>
        </p:xfrm>
        <a:graphic>
          <a:graphicData uri="http://schemas.openxmlformats.org/presentationml/2006/ole">
            <mc:AlternateContent xmlns:mc="http://schemas.openxmlformats.org/markup-compatibility/2006">
              <mc:Choice xmlns:v="urn:schemas-microsoft-com:vml" Requires="v">
                <p:oleObj name="Equation" r:id="rId2" imgW="482400" imgH="457200" progId="Equation.DSMT4">
                  <p:embed/>
                </p:oleObj>
              </mc:Choice>
              <mc:Fallback>
                <p:oleObj name="Equation" r:id="rId2" imgW="482400" imgH="457200" progId="Equation.DSMT4">
                  <p:embed/>
                  <p:pic>
                    <p:nvPicPr>
                      <p:cNvPr id="0" name="Object 6"/>
                      <p:cNvPicPr>
                        <a:picLocks noChangeAspect="1" noChangeArrowheads="1"/>
                      </p:cNvPicPr>
                      <p:nvPr/>
                    </p:nvPicPr>
                    <p:blipFill>
                      <a:blip r:embed="rId3"/>
                      <a:srcRect/>
                      <a:stretch>
                        <a:fillRect/>
                      </a:stretch>
                    </p:blipFill>
                    <p:spPr bwMode="auto">
                      <a:xfrm>
                        <a:off x="4291735" y="3181350"/>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04159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3742944"/>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normalizeH="0" baseline="0" dirty="0">
                          <a:ln>
                            <a:noFill/>
                          </a:ln>
                          <a:solidFill>
                            <a:srgbClr val="0000A8"/>
                          </a:solidFill>
                          <a:effectLst/>
                          <a:latin typeface="Arial" pitchFamily="34" charset="0"/>
                          <a:ea typeface="+mn-ea"/>
                          <a:cs typeface="Arial" pitchFamily="34" charset="0"/>
                        </a:rPr>
                        <a:t>The Product Rule for Radicals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388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a:ln>
                            <a:noFill/>
                          </a:ln>
                          <a:solidFill>
                            <a:schemeClr val="tx1"/>
                          </a:solidFill>
                          <a:effectLst/>
                          <a:latin typeface="Arial" pitchFamily="34" charset="0"/>
                          <a:cs typeface="Arial" pitchFamily="34" charset="0"/>
                        </a:rPr>
                        <a:t>If       and       represents a real number and           is an integer, then</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The product of two </a:t>
                      </a:r>
                      <a:r>
                        <a:rPr kumimoji="0" lang="en-US" sz="3200" b="0" i="1" u="none" strike="noStrike" cap="none" normalizeH="0" baseline="0" dirty="0">
                          <a:ln>
                            <a:noFill/>
                          </a:ln>
                          <a:solidFill>
                            <a:schemeClr val="tx1"/>
                          </a:solidFill>
                          <a:effectLst/>
                          <a:latin typeface="Arial" pitchFamily="34" charset="0"/>
                          <a:cs typeface="Arial" pitchFamily="34" charset="0"/>
                        </a:rPr>
                        <a:t>n</a:t>
                      </a:r>
                      <a:r>
                        <a:rPr kumimoji="0" lang="en-US" sz="3200" b="0" i="0" u="none" strike="noStrike" cap="none" normalizeH="0" baseline="0" dirty="0">
                          <a:ln>
                            <a:noFill/>
                          </a:ln>
                          <a:solidFill>
                            <a:schemeClr val="tx1"/>
                          </a:solidFill>
                          <a:effectLst/>
                          <a:latin typeface="Arial" pitchFamily="34" charset="0"/>
                          <a:cs typeface="Arial" pitchFamily="34" charset="0"/>
                        </a:rPr>
                        <a:t>th roots is the </a:t>
                      </a:r>
                      <a:r>
                        <a:rPr kumimoji="0" lang="en-US" sz="3200" b="0" i="1" u="none" strike="noStrike" cap="none" normalizeH="0" baseline="0" dirty="0">
                          <a:ln>
                            <a:noFill/>
                          </a:ln>
                          <a:solidFill>
                            <a:schemeClr val="tx1"/>
                          </a:solidFill>
                          <a:effectLst/>
                          <a:latin typeface="Arial" pitchFamily="34" charset="0"/>
                          <a:cs typeface="Arial" pitchFamily="34" charset="0"/>
                        </a:rPr>
                        <a:t>n</a:t>
                      </a:r>
                      <a:r>
                        <a:rPr kumimoji="0" lang="en-US" sz="3200" b="0" i="0" u="none" strike="noStrike" cap="none" normalizeH="0" baseline="0" dirty="0">
                          <a:ln>
                            <a:noFill/>
                          </a:ln>
                          <a:solidFill>
                            <a:schemeClr val="tx1"/>
                          </a:solidFill>
                          <a:effectLst/>
                          <a:latin typeface="Arial" pitchFamily="34" charset="0"/>
                          <a:cs typeface="Arial" pitchFamily="34" charset="0"/>
                        </a:rPr>
                        <a:t>th root of the product of the radicands.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Multiplying Radicals</a:t>
            </a:r>
          </a:p>
        </p:txBody>
      </p:sp>
      <p:graphicFrame>
        <p:nvGraphicFramePr>
          <p:cNvPr id="12" name="Object 11"/>
          <p:cNvGraphicFramePr>
            <a:graphicFrameLocks noChangeAspect="1"/>
          </p:cNvGraphicFramePr>
          <p:nvPr/>
        </p:nvGraphicFramePr>
        <p:xfrm>
          <a:off x="977464" y="1736834"/>
          <a:ext cx="558800" cy="520700"/>
        </p:xfrm>
        <a:graphic>
          <a:graphicData uri="http://schemas.openxmlformats.org/presentationml/2006/ole">
            <mc:AlternateContent xmlns:mc="http://schemas.openxmlformats.org/markup-compatibility/2006">
              <mc:Choice xmlns:v="urn:schemas-microsoft-com:vml" Requires="v">
                <p:oleObj name="Equation" r:id="rId2" imgW="558720" imgH="520560" progId="Equation.DSMT4">
                  <p:embed/>
                </p:oleObj>
              </mc:Choice>
              <mc:Fallback>
                <p:oleObj name="Equation" r:id="rId2" imgW="558720" imgH="520560" progId="Equation.DSMT4">
                  <p:embed/>
                  <p:pic>
                    <p:nvPicPr>
                      <p:cNvPr id="12" name="Object 11"/>
                      <p:cNvPicPr>
                        <a:picLocks noChangeAspect="1" noChangeArrowheads="1"/>
                      </p:cNvPicPr>
                      <p:nvPr/>
                    </p:nvPicPr>
                    <p:blipFill>
                      <a:blip r:embed="rId3"/>
                      <a:srcRect/>
                      <a:stretch>
                        <a:fillRect/>
                      </a:stretch>
                    </p:blipFill>
                    <p:spPr bwMode="auto">
                      <a:xfrm>
                        <a:off x="977464" y="1736834"/>
                        <a:ext cx="558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2438400" y="3060700"/>
          <a:ext cx="2578100" cy="520700"/>
        </p:xfrm>
        <a:graphic>
          <a:graphicData uri="http://schemas.openxmlformats.org/presentationml/2006/ole">
            <mc:AlternateContent xmlns:mc="http://schemas.openxmlformats.org/markup-compatibility/2006">
              <mc:Choice xmlns:v="urn:schemas-microsoft-com:vml" Requires="v">
                <p:oleObj name="Equation" r:id="rId4" imgW="2577960" imgH="520560" progId="Equation.DSMT4">
                  <p:embed/>
                </p:oleObj>
              </mc:Choice>
              <mc:Fallback>
                <p:oleObj name="Equation" r:id="rId4" imgW="2577960" imgH="520560" progId="Equation.DSMT4">
                  <p:embed/>
                  <p:pic>
                    <p:nvPicPr>
                      <p:cNvPr id="14" name="Object 13"/>
                      <p:cNvPicPr>
                        <a:picLocks noChangeAspect="1" noChangeArrowheads="1"/>
                      </p:cNvPicPr>
                      <p:nvPr/>
                    </p:nvPicPr>
                    <p:blipFill>
                      <a:blip r:embed="rId5"/>
                      <a:srcRect/>
                      <a:stretch>
                        <a:fillRect/>
                      </a:stretch>
                    </p:blipFill>
                    <p:spPr bwMode="auto">
                      <a:xfrm>
                        <a:off x="2438400" y="3060700"/>
                        <a:ext cx="2578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2482850" y="1752600"/>
          <a:ext cx="571500" cy="520700"/>
        </p:xfrm>
        <a:graphic>
          <a:graphicData uri="http://schemas.openxmlformats.org/presentationml/2006/ole">
            <mc:AlternateContent xmlns:mc="http://schemas.openxmlformats.org/markup-compatibility/2006">
              <mc:Choice xmlns:v="urn:schemas-microsoft-com:vml" Requires="v">
                <p:oleObj name="Equation" r:id="rId6" imgW="571320" imgH="520560" progId="Equation.DSMT4">
                  <p:embed/>
                </p:oleObj>
              </mc:Choice>
              <mc:Fallback>
                <p:oleObj name="Equation" r:id="rId6" imgW="571320" imgH="520560" progId="Equation.DSMT4">
                  <p:embed/>
                  <p:pic>
                    <p:nvPicPr>
                      <p:cNvPr id="3" name="Object 2"/>
                      <p:cNvPicPr>
                        <a:picLocks noChangeAspect="1" noChangeArrowheads="1"/>
                      </p:cNvPicPr>
                      <p:nvPr/>
                    </p:nvPicPr>
                    <p:blipFill>
                      <a:blip r:embed="rId7"/>
                      <a:srcRect/>
                      <a:stretch>
                        <a:fillRect/>
                      </a:stretch>
                    </p:blipFill>
                    <p:spPr bwMode="auto">
                      <a:xfrm>
                        <a:off x="2482850" y="1752600"/>
                        <a:ext cx="571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25000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Multiply:</a:t>
            </a:r>
          </a:p>
          <a:p>
            <a:pPr>
              <a:spcBef>
                <a:spcPct val="50000"/>
              </a:spcBef>
            </a:pPr>
            <a:r>
              <a:rPr lang="en-US" sz="2800" dirty="0"/>
              <a:t>In each problem, the </a:t>
            </a:r>
            <a:r>
              <a:rPr lang="en-US" sz="2800" i="1" dirty="0"/>
              <a:t>indices are the same</a:t>
            </a:r>
            <a:r>
              <a:rPr lang="en-US" sz="2800" dirty="0"/>
              <a:t>.  Thus, we multiply the radicals by multiplying the radicands.</a:t>
            </a:r>
          </a:p>
          <a:p>
            <a:pPr>
              <a:spcBef>
                <a:spcPct val="50000"/>
              </a:spcBef>
            </a:pPr>
            <a:r>
              <a:rPr lang="en-US" sz="2800" dirty="0"/>
              <a:t>								            </a:t>
            </a:r>
          </a:p>
          <a:p>
            <a:pPr>
              <a:spcBef>
                <a:spcPct val="50000"/>
              </a:spcBef>
            </a:pPr>
            <a:r>
              <a:rPr lang="en-US" sz="2800" dirty="0"/>
              <a:t>		                     								</a:t>
            </a:r>
          </a:p>
        </p:txBody>
      </p:sp>
      <p:graphicFrame>
        <p:nvGraphicFramePr>
          <p:cNvPr id="4" name="Object 3"/>
          <p:cNvGraphicFramePr>
            <a:graphicFrameLocks noChangeAspect="1"/>
          </p:cNvGraphicFramePr>
          <p:nvPr/>
        </p:nvGraphicFramePr>
        <p:xfrm>
          <a:off x="2035632" y="1010558"/>
          <a:ext cx="5270500" cy="723900"/>
        </p:xfrm>
        <a:graphic>
          <a:graphicData uri="http://schemas.openxmlformats.org/presentationml/2006/ole">
            <mc:AlternateContent xmlns:mc="http://schemas.openxmlformats.org/markup-compatibility/2006">
              <mc:Choice xmlns:v="urn:schemas-microsoft-com:vml" Requires="v">
                <p:oleObj name="Equation" r:id="rId2" imgW="5270400" imgH="723600" progId="Equation.DSMT4">
                  <p:embed/>
                </p:oleObj>
              </mc:Choice>
              <mc:Fallback>
                <p:oleObj name="Equation" r:id="rId2" imgW="5270400" imgH="723600" progId="Equation.DSMT4">
                  <p:embed/>
                  <p:pic>
                    <p:nvPicPr>
                      <p:cNvPr id="4" name="Object 3"/>
                      <p:cNvPicPr>
                        <a:picLocks noChangeAspect="1" noChangeArrowheads="1"/>
                      </p:cNvPicPr>
                      <p:nvPr/>
                    </p:nvPicPr>
                    <p:blipFill>
                      <a:blip r:embed="rId3"/>
                      <a:srcRect/>
                      <a:stretch>
                        <a:fillRect/>
                      </a:stretch>
                    </p:blipFill>
                    <p:spPr bwMode="auto">
                      <a:xfrm>
                        <a:off x="2035632" y="1010558"/>
                        <a:ext cx="5270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609600" y="3606800"/>
          <a:ext cx="3924300" cy="508000"/>
        </p:xfrm>
        <a:graphic>
          <a:graphicData uri="http://schemas.openxmlformats.org/presentationml/2006/ole">
            <mc:AlternateContent xmlns:mc="http://schemas.openxmlformats.org/markup-compatibility/2006">
              <mc:Choice xmlns:v="urn:schemas-microsoft-com:vml" Requires="v">
                <p:oleObj name="Equation" r:id="rId4" imgW="3924000" imgH="507960" progId="Equation.DSMT4">
                  <p:embed/>
                </p:oleObj>
              </mc:Choice>
              <mc:Fallback>
                <p:oleObj name="Equation" r:id="rId4" imgW="3924000" imgH="507960" progId="Equation.DSMT4">
                  <p:embed/>
                  <p:pic>
                    <p:nvPicPr>
                      <p:cNvPr id="6" name="Object 5"/>
                      <p:cNvPicPr>
                        <a:picLocks noChangeAspect="1" noChangeArrowheads="1"/>
                      </p:cNvPicPr>
                      <p:nvPr/>
                    </p:nvPicPr>
                    <p:blipFill>
                      <a:blip r:embed="rId5"/>
                      <a:srcRect/>
                      <a:stretch>
                        <a:fillRect/>
                      </a:stretch>
                    </p:blipFill>
                    <p:spPr bwMode="auto">
                      <a:xfrm>
                        <a:off x="609600" y="3606800"/>
                        <a:ext cx="3924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573316" y="4533900"/>
          <a:ext cx="7950200" cy="723900"/>
        </p:xfrm>
        <a:graphic>
          <a:graphicData uri="http://schemas.openxmlformats.org/presentationml/2006/ole">
            <mc:AlternateContent xmlns:mc="http://schemas.openxmlformats.org/markup-compatibility/2006">
              <mc:Choice xmlns:v="urn:schemas-microsoft-com:vml" Requires="v">
                <p:oleObj name="Equation" r:id="rId6" imgW="7949880" imgH="723600" progId="Equation.DSMT4">
                  <p:embed/>
                </p:oleObj>
              </mc:Choice>
              <mc:Fallback>
                <p:oleObj name="Equation" r:id="rId6" imgW="7949880" imgH="723600" progId="Equation.DSMT4">
                  <p:embed/>
                  <p:pic>
                    <p:nvPicPr>
                      <p:cNvPr id="12" name="Object 11"/>
                      <p:cNvPicPr>
                        <a:picLocks noChangeAspect="1" noChangeArrowheads="1"/>
                      </p:cNvPicPr>
                      <p:nvPr/>
                    </p:nvPicPr>
                    <p:blipFill>
                      <a:blip r:embed="rId7"/>
                      <a:srcRect/>
                      <a:stretch>
                        <a:fillRect/>
                      </a:stretch>
                    </p:blipFill>
                    <p:spPr bwMode="auto">
                      <a:xfrm>
                        <a:off x="573316" y="4533900"/>
                        <a:ext cx="7950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59155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b="1" dirty="0"/>
              <a:t>1a.</a:t>
            </a:r>
            <a:r>
              <a:rPr lang="en-US" sz="2800" dirty="0"/>
              <a:t>	Multiply: </a:t>
            </a:r>
            <a:endParaRPr lang="en-US" sz="2800" b="1" dirty="0"/>
          </a:p>
          <a:p>
            <a:pPr>
              <a:spcBef>
                <a:spcPct val="50000"/>
              </a:spcBef>
            </a:pPr>
            <a:endParaRPr lang="en-US" sz="2800" b="1" dirty="0"/>
          </a:p>
          <a:p>
            <a:pPr>
              <a:spcBef>
                <a:spcPct val="50000"/>
              </a:spcBef>
            </a:pPr>
            <a:endParaRPr lang="en-US" sz="2800" b="1" dirty="0"/>
          </a:p>
          <a:p>
            <a:pPr>
              <a:spcBef>
                <a:spcPct val="50000"/>
              </a:spcBef>
            </a:pPr>
            <a:endParaRPr lang="en-US" sz="2800" b="1" dirty="0"/>
          </a:p>
          <a:p>
            <a:pPr>
              <a:spcBef>
                <a:spcPct val="50000"/>
              </a:spcBef>
            </a:pPr>
            <a:r>
              <a:rPr lang="en-US" sz="2800" b="1" dirty="0"/>
              <a:t>1b.</a:t>
            </a:r>
            <a:r>
              <a:rPr lang="en-US" sz="2800" dirty="0"/>
              <a:t>	Multiply: </a:t>
            </a:r>
            <a:endParaRPr lang="en-US" sz="2800" b="1" dirty="0"/>
          </a:p>
          <a:p>
            <a:pPr>
              <a:spcBef>
                <a:spcPct val="50000"/>
              </a:spcBef>
            </a:pPr>
            <a:endParaRPr lang="en-US" sz="2800" dirty="0"/>
          </a:p>
          <a:p>
            <a:pPr>
              <a:spcBef>
                <a:spcPct val="50000"/>
              </a:spcBef>
              <a:spcAft>
                <a:spcPts val="1800"/>
              </a:spcAft>
            </a:pPr>
            <a:endParaRPr lang="en-US" sz="2800" b="1" dirty="0"/>
          </a:p>
          <a:p>
            <a:pP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51" name="Object 50"/>
          <p:cNvGraphicFramePr>
            <a:graphicFrameLocks noChangeAspect="1"/>
          </p:cNvGraphicFramePr>
          <p:nvPr/>
        </p:nvGraphicFramePr>
        <p:xfrm>
          <a:off x="2904671" y="1197429"/>
          <a:ext cx="1079500" cy="381000"/>
        </p:xfrm>
        <a:graphic>
          <a:graphicData uri="http://schemas.openxmlformats.org/presentationml/2006/ole">
            <mc:AlternateContent xmlns:mc="http://schemas.openxmlformats.org/markup-compatibility/2006">
              <mc:Choice xmlns:v="urn:schemas-microsoft-com:vml" Requires="v">
                <p:oleObj name="Equation" r:id="rId2" imgW="1079280" imgH="380880" progId="Equation.DSMT4">
                  <p:embed/>
                </p:oleObj>
              </mc:Choice>
              <mc:Fallback>
                <p:oleObj name="Equation" r:id="rId2" imgW="1079280" imgH="380880" progId="Equation.DSMT4">
                  <p:embed/>
                  <p:pic>
                    <p:nvPicPr>
                      <p:cNvPr id="51" name="Object 50"/>
                      <p:cNvPicPr>
                        <a:picLocks noChangeAspect="1" noChangeArrowheads="1"/>
                      </p:cNvPicPr>
                      <p:nvPr/>
                    </p:nvPicPr>
                    <p:blipFill>
                      <a:blip r:embed="rId3"/>
                      <a:srcRect/>
                      <a:stretch>
                        <a:fillRect/>
                      </a:stretch>
                    </p:blipFill>
                    <p:spPr bwMode="auto">
                      <a:xfrm>
                        <a:off x="2904671" y="1197429"/>
                        <a:ext cx="1079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1536700" y="1930400"/>
          <a:ext cx="2578100" cy="1041400"/>
        </p:xfrm>
        <a:graphic>
          <a:graphicData uri="http://schemas.openxmlformats.org/presentationml/2006/ole">
            <mc:AlternateContent xmlns:mc="http://schemas.openxmlformats.org/markup-compatibility/2006">
              <mc:Choice xmlns:v="urn:schemas-microsoft-com:vml" Requires="v">
                <p:oleObj name="Equation" r:id="rId4" imgW="2577960" imgH="1041120" progId="Equation.DSMT4">
                  <p:embed/>
                </p:oleObj>
              </mc:Choice>
              <mc:Fallback>
                <p:oleObj name="Equation" r:id="rId4" imgW="2577960" imgH="1041120" progId="Equation.DSMT4">
                  <p:embed/>
                  <p:pic>
                    <p:nvPicPr>
                      <p:cNvPr id="5" name="Object 4"/>
                      <p:cNvPicPr>
                        <a:picLocks noChangeAspect="1" noChangeArrowheads="1"/>
                      </p:cNvPicPr>
                      <p:nvPr/>
                    </p:nvPicPr>
                    <p:blipFill>
                      <a:blip r:embed="rId5"/>
                      <a:srcRect/>
                      <a:stretch>
                        <a:fillRect/>
                      </a:stretch>
                    </p:blipFill>
                    <p:spPr bwMode="auto">
                      <a:xfrm>
                        <a:off x="1536700" y="1930400"/>
                        <a:ext cx="25781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524000" y="4546600"/>
          <a:ext cx="4864100" cy="1168400"/>
        </p:xfrm>
        <a:graphic>
          <a:graphicData uri="http://schemas.openxmlformats.org/presentationml/2006/ole">
            <mc:AlternateContent xmlns:mc="http://schemas.openxmlformats.org/markup-compatibility/2006">
              <mc:Choice xmlns:v="urn:schemas-microsoft-com:vml" Requires="v">
                <p:oleObj name="Equation" r:id="rId6" imgW="4863960" imgH="1168200" progId="Equation.DSMT4">
                  <p:embed/>
                </p:oleObj>
              </mc:Choice>
              <mc:Fallback>
                <p:oleObj name="Equation" r:id="rId6" imgW="4863960" imgH="1168200" progId="Equation.DSMT4">
                  <p:embed/>
                  <p:pic>
                    <p:nvPicPr>
                      <p:cNvPr id="7" name="Object 6"/>
                      <p:cNvPicPr>
                        <a:picLocks noChangeAspect="1" noChangeArrowheads="1"/>
                      </p:cNvPicPr>
                      <p:nvPr/>
                    </p:nvPicPr>
                    <p:blipFill>
                      <a:blip r:embed="rId7"/>
                      <a:srcRect/>
                      <a:stretch>
                        <a:fillRect/>
                      </a:stretch>
                    </p:blipFill>
                    <p:spPr bwMode="auto">
                      <a:xfrm>
                        <a:off x="1524000" y="4546600"/>
                        <a:ext cx="48641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2891971" y="3717471"/>
          <a:ext cx="2235200" cy="419100"/>
        </p:xfrm>
        <a:graphic>
          <a:graphicData uri="http://schemas.openxmlformats.org/presentationml/2006/ole">
            <mc:AlternateContent xmlns:mc="http://schemas.openxmlformats.org/markup-compatibility/2006">
              <mc:Choice xmlns:v="urn:schemas-microsoft-com:vml" Requires="v">
                <p:oleObj name="Equation" r:id="rId8" imgW="2234880" imgH="419040" progId="Equation.DSMT4">
                  <p:embed/>
                </p:oleObj>
              </mc:Choice>
              <mc:Fallback>
                <p:oleObj name="Equation" r:id="rId8" imgW="2234880" imgH="419040" progId="Equation.DSMT4">
                  <p:embed/>
                  <p:pic>
                    <p:nvPicPr>
                      <p:cNvPr id="4" name="Object 3"/>
                      <p:cNvPicPr>
                        <a:picLocks noChangeAspect="1" noChangeArrowheads="1"/>
                      </p:cNvPicPr>
                      <p:nvPr/>
                    </p:nvPicPr>
                    <p:blipFill>
                      <a:blip r:embed="rId9"/>
                      <a:srcRect/>
                      <a:stretch>
                        <a:fillRect/>
                      </a:stretch>
                    </p:blipFill>
                    <p:spPr bwMode="auto">
                      <a:xfrm>
                        <a:off x="2891971" y="3717471"/>
                        <a:ext cx="2235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53427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b="1" dirty="0"/>
              <a:t>1c.</a:t>
            </a:r>
            <a:r>
              <a:rPr lang="en-US" sz="2800" dirty="0"/>
              <a:t>	Multiply:  </a:t>
            </a:r>
            <a:endParaRPr lang="en-US" sz="2800" b="1" dirty="0"/>
          </a:p>
          <a:p>
            <a:pPr>
              <a:spcBef>
                <a:spcPct val="50000"/>
              </a:spcBef>
            </a:pPr>
            <a:endParaRPr lang="en-US" sz="2800" b="1" dirty="0"/>
          </a:p>
          <a:p>
            <a:pPr>
              <a:spcBef>
                <a:spcPct val="50000"/>
              </a:spcBef>
            </a:pPr>
            <a:endParaRPr lang="en-US" sz="2800" b="1" dirty="0"/>
          </a:p>
          <a:p>
            <a:pPr>
              <a:spcBef>
                <a:spcPct val="50000"/>
              </a:spcBef>
            </a:pPr>
            <a:endParaRPr lang="en-US" sz="2800" b="1" dirty="0"/>
          </a:p>
          <a:p>
            <a:pPr>
              <a:spcBef>
                <a:spcPct val="50000"/>
              </a:spcBef>
            </a:pPr>
            <a:endParaRPr lang="en-US" sz="2800" dirty="0"/>
          </a:p>
          <a:p>
            <a:pPr>
              <a:spcBef>
                <a:spcPct val="50000"/>
              </a:spcBef>
              <a:spcAft>
                <a:spcPts val="1800"/>
              </a:spcAft>
            </a:pPr>
            <a:endParaRPr lang="en-US" sz="2800" b="1" dirty="0"/>
          </a:p>
          <a:p>
            <a:pP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51" name="Object 50"/>
          <p:cNvGraphicFramePr>
            <a:graphicFrameLocks noChangeAspect="1"/>
          </p:cNvGraphicFramePr>
          <p:nvPr/>
        </p:nvGraphicFramePr>
        <p:xfrm>
          <a:off x="3015342" y="1066800"/>
          <a:ext cx="1752600" cy="546100"/>
        </p:xfrm>
        <a:graphic>
          <a:graphicData uri="http://schemas.openxmlformats.org/presentationml/2006/ole">
            <mc:AlternateContent xmlns:mc="http://schemas.openxmlformats.org/markup-compatibility/2006">
              <mc:Choice xmlns:v="urn:schemas-microsoft-com:vml" Requires="v">
                <p:oleObj name="Equation" r:id="rId2" imgW="1752480" imgH="545760" progId="Equation.DSMT4">
                  <p:embed/>
                </p:oleObj>
              </mc:Choice>
              <mc:Fallback>
                <p:oleObj name="Equation" r:id="rId2" imgW="1752480" imgH="545760" progId="Equation.DSMT4">
                  <p:embed/>
                  <p:pic>
                    <p:nvPicPr>
                      <p:cNvPr id="51" name="Object 50"/>
                      <p:cNvPicPr>
                        <a:picLocks noChangeAspect="1" noChangeArrowheads="1"/>
                      </p:cNvPicPr>
                      <p:nvPr/>
                    </p:nvPicPr>
                    <p:blipFill>
                      <a:blip r:embed="rId3"/>
                      <a:srcRect/>
                      <a:stretch>
                        <a:fillRect/>
                      </a:stretch>
                    </p:blipFill>
                    <p:spPr bwMode="auto">
                      <a:xfrm>
                        <a:off x="3015342" y="1066800"/>
                        <a:ext cx="1752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1574800" y="2667000"/>
          <a:ext cx="3149600" cy="546100"/>
        </p:xfrm>
        <a:graphic>
          <a:graphicData uri="http://schemas.openxmlformats.org/presentationml/2006/ole">
            <mc:AlternateContent xmlns:mc="http://schemas.openxmlformats.org/markup-compatibility/2006">
              <mc:Choice xmlns:v="urn:schemas-microsoft-com:vml" Requires="v">
                <p:oleObj name="Equation" r:id="rId4" imgW="3149280" imgH="545760" progId="Equation.DSMT4">
                  <p:embed/>
                </p:oleObj>
              </mc:Choice>
              <mc:Fallback>
                <p:oleObj name="Equation" r:id="rId4" imgW="3149280" imgH="545760" progId="Equation.DSMT4">
                  <p:embed/>
                  <p:pic>
                    <p:nvPicPr>
                      <p:cNvPr id="5" name="Object 4"/>
                      <p:cNvPicPr>
                        <a:picLocks noChangeAspect="1" noChangeArrowheads="1"/>
                      </p:cNvPicPr>
                      <p:nvPr/>
                    </p:nvPicPr>
                    <p:blipFill>
                      <a:blip r:embed="rId5"/>
                      <a:srcRect/>
                      <a:stretch>
                        <a:fillRect/>
                      </a:stretch>
                    </p:blipFill>
                    <p:spPr bwMode="auto">
                      <a:xfrm>
                        <a:off x="1574800" y="2667000"/>
                        <a:ext cx="3149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95967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2</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lstStyle/>
          <a:p>
            <a:pPr algn="ctr"/>
            <a:r>
              <a:rPr lang="en-US" dirty="0"/>
              <a:t>Use factoring and the product rule to simplify radicals.</a:t>
            </a:r>
          </a:p>
        </p:txBody>
      </p:sp>
    </p:spTree>
    <p:extLst>
      <p:ext uri="{BB962C8B-B14F-4D97-AF65-F5344CB8AC3E}">
        <p14:creationId xmlns:p14="http://schemas.microsoft.com/office/powerpoint/2010/main" val="2125281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486156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Simplifying Radical Expressions by Factoring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7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A radical expression whose index is </a:t>
                      </a:r>
                      <a:r>
                        <a:rPr kumimoji="0" lang="en-US" sz="2800" b="0" i="1" u="none" strike="noStrike" cap="none" normalizeH="0" baseline="0" dirty="0">
                          <a:ln>
                            <a:noFill/>
                          </a:ln>
                          <a:solidFill>
                            <a:schemeClr val="tx1"/>
                          </a:solidFill>
                          <a:effectLst/>
                          <a:latin typeface="Arial" pitchFamily="34" charset="0"/>
                          <a:cs typeface="Arial" pitchFamily="34" charset="0"/>
                        </a:rPr>
                        <a:t>n</a:t>
                      </a:r>
                      <a:r>
                        <a:rPr kumimoji="0" lang="en-US" sz="2800" b="0" i="0" u="none" strike="noStrike" cap="none" normalizeH="0" baseline="0" dirty="0">
                          <a:ln>
                            <a:noFill/>
                          </a:ln>
                          <a:solidFill>
                            <a:schemeClr val="tx1"/>
                          </a:solidFill>
                          <a:effectLst/>
                          <a:latin typeface="Arial" pitchFamily="34" charset="0"/>
                          <a:cs typeface="Arial" pitchFamily="34" charset="0"/>
                        </a:rPr>
                        <a:t> is simplified when its radicand has no factors that are perfect </a:t>
                      </a:r>
                      <a:r>
                        <a:rPr kumimoji="0" lang="en-US" sz="2800" b="0" i="1" u="none" strike="noStrike" cap="none" normalizeH="0" baseline="0" dirty="0">
                          <a:ln>
                            <a:noFill/>
                          </a:ln>
                          <a:solidFill>
                            <a:schemeClr val="tx1"/>
                          </a:solidFill>
                          <a:effectLst/>
                          <a:latin typeface="Arial" pitchFamily="34" charset="0"/>
                          <a:cs typeface="Arial" pitchFamily="34" charset="0"/>
                        </a:rPr>
                        <a:t>n</a:t>
                      </a:r>
                      <a:r>
                        <a:rPr kumimoji="0" lang="en-US" sz="2800" b="0" i="0" u="none" strike="noStrike" cap="none" normalizeH="0" baseline="0" dirty="0">
                          <a:ln>
                            <a:noFill/>
                          </a:ln>
                          <a:solidFill>
                            <a:schemeClr val="tx1"/>
                          </a:solidFill>
                          <a:effectLst/>
                          <a:latin typeface="Arial" pitchFamily="34" charset="0"/>
                          <a:cs typeface="Arial" pitchFamily="34" charset="0"/>
                        </a:rPr>
                        <a:t>th powers. To simplify, use the following procedure: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63880">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1.  Write the radicand as the product of two factors, one of which is the greatest perfect </a:t>
                      </a:r>
                      <a:r>
                        <a:rPr kumimoji="0" lang="en-US" sz="2800" b="0" i="1" u="none" strike="noStrike" cap="none" normalizeH="0" baseline="0" dirty="0">
                          <a:ln>
                            <a:noFill/>
                          </a:ln>
                          <a:solidFill>
                            <a:schemeClr val="tx1"/>
                          </a:solidFill>
                          <a:effectLst/>
                          <a:latin typeface="Arial" pitchFamily="34" charset="0"/>
                          <a:cs typeface="Arial" pitchFamily="34" charset="0"/>
                        </a:rPr>
                        <a:t>n</a:t>
                      </a:r>
                      <a:r>
                        <a:rPr kumimoji="0" lang="en-US" sz="2800" b="0" i="0" u="none" strike="noStrike" cap="none" normalizeH="0" baseline="0" dirty="0">
                          <a:ln>
                            <a:noFill/>
                          </a:ln>
                          <a:solidFill>
                            <a:schemeClr val="tx1"/>
                          </a:solidFill>
                          <a:effectLst/>
                          <a:latin typeface="Arial" pitchFamily="34" charset="0"/>
                          <a:cs typeface="Arial" pitchFamily="34" charset="0"/>
                        </a:rPr>
                        <a:t>th power.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638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2.  Use the product rule to take the </a:t>
                      </a:r>
                      <a:r>
                        <a:rPr kumimoji="0" lang="en-US" sz="2800" b="0" i="1" u="none" strike="noStrike" cap="none" normalizeH="0" baseline="0" dirty="0">
                          <a:ln>
                            <a:noFill/>
                          </a:ln>
                          <a:solidFill>
                            <a:schemeClr val="tx1"/>
                          </a:solidFill>
                          <a:effectLst/>
                          <a:latin typeface="Arial" pitchFamily="34" charset="0"/>
                          <a:cs typeface="Arial" pitchFamily="34" charset="0"/>
                        </a:rPr>
                        <a:t>n</a:t>
                      </a:r>
                      <a:r>
                        <a:rPr kumimoji="0" lang="en-US" sz="2800" b="0" i="0" u="none" strike="noStrike" cap="none" normalizeH="0" baseline="0" dirty="0">
                          <a:ln>
                            <a:noFill/>
                          </a:ln>
                          <a:solidFill>
                            <a:schemeClr val="tx1"/>
                          </a:solidFill>
                          <a:effectLst/>
                          <a:latin typeface="Arial" pitchFamily="34" charset="0"/>
                          <a:cs typeface="Arial" pitchFamily="34" charset="0"/>
                        </a:rPr>
                        <a:t>th root of each 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388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3.  Find the </a:t>
                      </a:r>
                      <a:r>
                        <a:rPr kumimoji="0" lang="en-US" sz="2800" b="0" i="1" u="none" strike="noStrike" cap="none" normalizeH="0" baseline="0" dirty="0">
                          <a:ln>
                            <a:noFill/>
                          </a:ln>
                          <a:solidFill>
                            <a:schemeClr val="tx1"/>
                          </a:solidFill>
                          <a:effectLst/>
                          <a:latin typeface="Arial" pitchFamily="34" charset="0"/>
                          <a:cs typeface="Arial" pitchFamily="34" charset="0"/>
                        </a:rPr>
                        <a:t>n</a:t>
                      </a:r>
                      <a:r>
                        <a:rPr kumimoji="0" lang="en-US" sz="2800" b="0" i="0" u="none" strike="noStrike" cap="none" normalizeH="0" baseline="0" dirty="0">
                          <a:ln>
                            <a:noFill/>
                          </a:ln>
                          <a:solidFill>
                            <a:schemeClr val="tx1"/>
                          </a:solidFill>
                          <a:effectLst/>
                          <a:latin typeface="Arial" pitchFamily="34" charset="0"/>
                          <a:cs typeface="Arial" pitchFamily="34" charset="0"/>
                        </a:rPr>
                        <a:t>th root of the perfect </a:t>
                      </a:r>
                      <a:r>
                        <a:rPr kumimoji="0" lang="en-US" sz="2800" b="0" i="1" u="none" strike="noStrike" cap="none" normalizeH="0" baseline="0" dirty="0">
                          <a:ln>
                            <a:noFill/>
                          </a:ln>
                          <a:solidFill>
                            <a:schemeClr val="tx1"/>
                          </a:solidFill>
                          <a:effectLst/>
                          <a:latin typeface="Arial" pitchFamily="34" charset="0"/>
                          <a:cs typeface="Arial" pitchFamily="34" charset="0"/>
                        </a:rPr>
                        <a:t>n</a:t>
                      </a:r>
                      <a:r>
                        <a:rPr kumimoji="0" lang="en-US" sz="2800" b="0" i="0" u="none" strike="noStrike" cap="none" normalizeH="0" baseline="0" dirty="0">
                          <a:ln>
                            <a:noFill/>
                          </a:ln>
                          <a:solidFill>
                            <a:schemeClr val="tx1"/>
                          </a:solidFill>
                          <a:effectLst/>
                          <a:latin typeface="Arial" pitchFamily="34" charset="0"/>
                          <a:cs typeface="Arial" pitchFamily="34" charset="0"/>
                        </a:rPr>
                        <a:t>th power.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Simplifying Radicals</a:t>
            </a:r>
          </a:p>
        </p:txBody>
      </p:sp>
    </p:spTree>
    <p:extLst>
      <p:ext uri="{BB962C8B-B14F-4D97-AF65-F5344CB8AC3E}">
        <p14:creationId xmlns:p14="http://schemas.microsoft.com/office/powerpoint/2010/main" val="2105900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Simplify by factoring:</a:t>
            </a:r>
          </a:p>
          <a:p>
            <a:pPr>
              <a:spcBef>
                <a:spcPct val="50000"/>
              </a:spcBef>
            </a:pPr>
            <a:r>
              <a:rPr lang="en-US" sz="2800" dirty="0"/>
              <a:t>				4 is the greatest perfect 				square that is a factor of 				28.</a:t>
            </a:r>
          </a:p>
          <a:p>
            <a:pPr>
              <a:spcBef>
                <a:spcPct val="50000"/>
              </a:spcBef>
            </a:pPr>
            <a:r>
              <a:rPr lang="en-US" sz="2800" dirty="0"/>
              <a:t>				Take the square root of 				each factor.</a:t>
            </a:r>
          </a:p>
          <a:p>
            <a:pPr>
              <a:spcBef>
                <a:spcPct val="50000"/>
              </a:spcBef>
            </a:pPr>
            <a:r>
              <a:rPr lang="en-US" sz="2800" dirty="0"/>
              <a:t>				Write       as 2.</a:t>
            </a:r>
          </a:p>
          <a:p>
            <a:pPr>
              <a:spcBef>
                <a:spcPct val="50000"/>
              </a:spcBef>
            </a:pPr>
            <a:r>
              <a:rPr lang="en-US" sz="2800" dirty="0"/>
              <a:t>				</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graphicFrame>
        <p:nvGraphicFramePr>
          <p:cNvPr id="4" name="Object 3"/>
          <p:cNvGraphicFramePr>
            <a:graphicFrameLocks noChangeAspect="1"/>
          </p:cNvGraphicFramePr>
          <p:nvPr/>
        </p:nvGraphicFramePr>
        <p:xfrm>
          <a:off x="3987800" y="1077684"/>
          <a:ext cx="3784600" cy="622300"/>
        </p:xfrm>
        <a:graphic>
          <a:graphicData uri="http://schemas.openxmlformats.org/presentationml/2006/ole">
            <mc:AlternateContent xmlns:mc="http://schemas.openxmlformats.org/markup-compatibility/2006">
              <mc:Choice xmlns:v="urn:schemas-microsoft-com:vml" Requires="v">
                <p:oleObj name="Equation" r:id="rId2" imgW="3784320" imgH="622080" progId="Equation.DSMT4">
                  <p:embed/>
                </p:oleObj>
              </mc:Choice>
              <mc:Fallback>
                <p:oleObj name="Equation" r:id="rId2" imgW="3784320" imgH="622080" progId="Equation.DSMT4">
                  <p:embed/>
                  <p:pic>
                    <p:nvPicPr>
                      <p:cNvPr id="4" name="Object 3"/>
                      <p:cNvPicPr>
                        <a:picLocks noChangeAspect="1" noChangeArrowheads="1"/>
                      </p:cNvPicPr>
                      <p:nvPr/>
                    </p:nvPicPr>
                    <p:blipFill>
                      <a:blip r:embed="rId3"/>
                      <a:srcRect/>
                      <a:stretch>
                        <a:fillRect/>
                      </a:stretch>
                    </p:blipFill>
                    <p:spPr bwMode="auto">
                      <a:xfrm>
                        <a:off x="3987800" y="1077684"/>
                        <a:ext cx="3784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nvGraphicFramePr>
        <p:xfrm>
          <a:off x="698500" y="1826987"/>
          <a:ext cx="2425700" cy="495300"/>
        </p:xfrm>
        <a:graphic>
          <a:graphicData uri="http://schemas.openxmlformats.org/presentationml/2006/ole">
            <mc:AlternateContent xmlns:mc="http://schemas.openxmlformats.org/markup-compatibility/2006">
              <mc:Choice xmlns:v="urn:schemas-microsoft-com:vml" Requires="v">
                <p:oleObj name="Equation" r:id="rId4" imgW="2425680" imgH="495000" progId="Equation.DSMT4">
                  <p:embed/>
                </p:oleObj>
              </mc:Choice>
              <mc:Fallback>
                <p:oleObj name="Equation" r:id="rId4" imgW="2425680" imgH="495000" progId="Equation.DSMT4">
                  <p:embed/>
                  <p:pic>
                    <p:nvPicPr>
                      <p:cNvPr id="15" name="Object 14"/>
                      <p:cNvPicPr>
                        <a:picLocks noChangeAspect="1" noChangeArrowheads="1"/>
                      </p:cNvPicPr>
                      <p:nvPr/>
                    </p:nvPicPr>
                    <p:blipFill>
                      <a:blip r:embed="rId5"/>
                      <a:srcRect/>
                      <a:stretch>
                        <a:fillRect/>
                      </a:stretch>
                    </p:blipFill>
                    <p:spPr bwMode="auto">
                      <a:xfrm>
                        <a:off x="698500" y="1826987"/>
                        <a:ext cx="2425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2024742" y="3256642"/>
          <a:ext cx="1447800" cy="444500"/>
        </p:xfrm>
        <a:graphic>
          <a:graphicData uri="http://schemas.openxmlformats.org/presentationml/2006/ole">
            <mc:AlternateContent xmlns:mc="http://schemas.openxmlformats.org/markup-compatibility/2006">
              <mc:Choice xmlns:v="urn:schemas-microsoft-com:vml" Requires="v">
                <p:oleObj name="Equation" r:id="rId6" imgW="1447560" imgH="444240" progId="Equation.DSMT4">
                  <p:embed/>
                </p:oleObj>
              </mc:Choice>
              <mc:Fallback>
                <p:oleObj name="Equation" r:id="rId6" imgW="1447560" imgH="444240" progId="Equation.DSMT4">
                  <p:embed/>
                  <p:pic>
                    <p:nvPicPr>
                      <p:cNvPr id="16" name="Object 15"/>
                      <p:cNvPicPr>
                        <a:picLocks noChangeAspect="1" noChangeArrowheads="1"/>
                      </p:cNvPicPr>
                      <p:nvPr/>
                    </p:nvPicPr>
                    <p:blipFill>
                      <a:blip r:embed="rId7"/>
                      <a:srcRect/>
                      <a:stretch>
                        <a:fillRect/>
                      </a:stretch>
                    </p:blipFill>
                    <p:spPr bwMode="auto">
                      <a:xfrm>
                        <a:off x="2024742" y="3256642"/>
                        <a:ext cx="1447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2013858" y="4269016"/>
          <a:ext cx="977900" cy="444500"/>
        </p:xfrm>
        <a:graphic>
          <a:graphicData uri="http://schemas.openxmlformats.org/presentationml/2006/ole">
            <mc:AlternateContent xmlns:mc="http://schemas.openxmlformats.org/markup-compatibility/2006">
              <mc:Choice xmlns:v="urn:schemas-microsoft-com:vml" Requires="v">
                <p:oleObj name="Equation" r:id="rId8" imgW="977760" imgH="444240" progId="Equation.DSMT4">
                  <p:embed/>
                </p:oleObj>
              </mc:Choice>
              <mc:Fallback>
                <p:oleObj name="Equation" r:id="rId8" imgW="977760" imgH="444240" progId="Equation.DSMT4">
                  <p:embed/>
                  <p:pic>
                    <p:nvPicPr>
                      <p:cNvPr id="17" name="Object 16"/>
                      <p:cNvPicPr>
                        <a:picLocks noChangeAspect="1" noChangeArrowheads="1"/>
                      </p:cNvPicPr>
                      <p:nvPr/>
                    </p:nvPicPr>
                    <p:blipFill>
                      <a:blip r:embed="rId9"/>
                      <a:srcRect/>
                      <a:stretch>
                        <a:fillRect/>
                      </a:stretch>
                    </p:blipFill>
                    <p:spPr bwMode="auto">
                      <a:xfrm>
                        <a:off x="2013858" y="4269016"/>
                        <a:ext cx="9779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5177063" y="4354287"/>
          <a:ext cx="508000" cy="444500"/>
        </p:xfrm>
        <a:graphic>
          <a:graphicData uri="http://schemas.openxmlformats.org/presentationml/2006/ole">
            <mc:AlternateContent xmlns:mc="http://schemas.openxmlformats.org/markup-compatibility/2006">
              <mc:Choice xmlns:v="urn:schemas-microsoft-com:vml" Requires="v">
                <p:oleObj name="Equation" r:id="rId10" imgW="507960" imgH="444240" progId="Equation.DSMT4">
                  <p:embed/>
                </p:oleObj>
              </mc:Choice>
              <mc:Fallback>
                <p:oleObj name="Equation" r:id="rId10" imgW="507960" imgH="444240" progId="Equation.DSMT4">
                  <p:embed/>
                  <p:pic>
                    <p:nvPicPr>
                      <p:cNvPr id="5" name="Object 4"/>
                      <p:cNvPicPr>
                        <a:picLocks noChangeAspect="1" noChangeArrowheads="1"/>
                      </p:cNvPicPr>
                      <p:nvPr/>
                    </p:nvPicPr>
                    <p:blipFill>
                      <a:blip r:embed="rId11"/>
                      <a:srcRect/>
                      <a:stretch>
                        <a:fillRect/>
                      </a:stretch>
                    </p:blipFill>
                    <p:spPr bwMode="auto">
                      <a:xfrm>
                        <a:off x="5177063" y="4354287"/>
                        <a:ext cx="508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0022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3157728"/>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normalizeH="0" baseline="0" dirty="0">
                          <a:ln>
                            <a:noFill/>
                          </a:ln>
                          <a:solidFill>
                            <a:srgbClr val="0000A8"/>
                          </a:solidFill>
                          <a:effectLst/>
                          <a:latin typeface="Arial" pitchFamily="34" charset="0"/>
                          <a:ea typeface="+mn-ea"/>
                          <a:cs typeface="Arial" pitchFamily="34" charset="0"/>
                        </a:rPr>
                        <a:t>Simplifying When Variables to Even Powers in a Radicand Are Nonnegative Quantities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For any nonnegative real number </a:t>
                      </a:r>
                      <a:r>
                        <a:rPr kumimoji="0" lang="en-US" sz="3200" b="0" i="1" u="none" strike="noStrike" cap="none" normalizeH="0" baseline="0" dirty="0">
                          <a:ln>
                            <a:noFill/>
                          </a:ln>
                          <a:solidFill>
                            <a:schemeClr val="tx1"/>
                          </a:solidFill>
                          <a:effectLst/>
                          <a:latin typeface="Arial" pitchFamily="34" charset="0"/>
                          <a:cs typeface="Arial" pitchFamily="34" charset="0"/>
                        </a:rPr>
                        <a:t>a</a:t>
                      </a:r>
                      <a:r>
                        <a:rPr kumimoji="0" lang="en-US" sz="32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Simplifying Radicals</a:t>
            </a:r>
          </a:p>
        </p:txBody>
      </p:sp>
      <p:graphicFrame>
        <p:nvGraphicFramePr>
          <p:cNvPr id="3" name="Object 2"/>
          <p:cNvGraphicFramePr>
            <a:graphicFrameLocks noChangeAspect="1"/>
          </p:cNvGraphicFramePr>
          <p:nvPr/>
        </p:nvGraphicFramePr>
        <p:xfrm>
          <a:off x="3810000" y="3314700"/>
          <a:ext cx="1511300" cy="635000"/>
        </p:xfrm>
        <a:graphic>
          <a:graphicData uri="http://schemas.openxmlformats.org/presentationml/2006/ole">
            <mc:AlternateContent xmlns:mc="http://schemas.openxmlformats.org/markup-compatibility/2006">
              <mc:Choice xmlns:v="urn:schemas-microsoft-com:vml" Requires="v">
                <p:oleObj name="Equation" r:id="rId2" imgW="1511280" imgH="634680" progId="Equation.DSMT4">
                  <p:embed/>
                </p:oleObj>
              </mc:Choice>
              <mc:Fallback>
                <p:oleObj name="Equation" r:id="rId2" imgW="1511280" imgH="634680" progId="Equation.DSMT4">
                  <p:embed/>
                  <p:pic>
                    <p:nvPicPr>
                      <p:cNvPr id="3" name="Object 2"/>
                      <p:cNvPicPr>
                        <a:picLocks noChangeAspect="1" noChangeArrowheads="1"/>
                      </p:cNvPicPr>
                      <p:nvPr/>
                    </p:nvPicPr>
                    <p:blipFill>
                      <a:blip r:embed="rId3"/>
                      <a:srcRect/>
                      <a:stretch>
                        <a:fillRect/>
                      </a:stretch>
                    </p:blipFill>
                    <p:spPr bwMode="auto">
                      <a:xfrm>
                        <a:off x="3810000" y="3314700"/>
                        <a:ext cx="1511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5142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Simplify:</a:t>
            </a:r>
          </a:p>
          <a:p>
            <a:pPr>
              <a:spcBef>
                <a:spcPct val="50000"/>
              </a:spcBef>
            </a:pPr>
            <a:r>
              <a:rPr lang="en-US" sz="2800" dirty="0"/>
              <a:t>We write the radicand as the product of the greatest perfect square factor and another factor.  Because the index of the radical is 2, variables that have exponents that are divisible by 2 are part of the perfect square factor. We use the greatest exponents that are divisible by 2.</a:t>
            </a:r>
          </a:p>
          <a:p>
            <a:pPr>
              <a:spcBef>
                <a:spcPts val="600"/>
              </a:spcBef>
            </a:pPr>
            <a:r>
              <a:rPr lang="en-US" sz="2800" dirty="0"/>
              <a:t>				</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graphicFrame>
        <p:nvGraphicFramePr>
          <p:cNvPr id="15" name="Object 14"/>
          <p:cNvGraphicFramePr>
            <a:graphicFrameLocks noChangeAspect="1"/>
          </p:cNvGraphicFramePr>
          <p:nvPr/>
        </p:nvGraphicFramePr>
        <p:xfrm>
          <a:off x="2032451" y="1035958"/>
          <a:ext cx="1168400" cy="558800"/>
        </p:xfrm>
        <a:graphic>
          <a:graphicData uri="http://schemas.openxmlformats.org/presentationml/2006/ole">
            <mc:AlternateContent xmlns:mc="http://schemas.openxmlformats.org/markup-compatibility/2006">
              <mc:Choice xmlns:v="urn:schemas-microsoft-com:vml" Requires="v">
                <p:oleObj name="Equation" r:id="rId2" imgW="1168200" imgH="558720" progId="Equation.DSMT4">
                  <p:embed/>
                </p:oleObj>
              </mc:Choice>
              <mc:Fallback>
                <p:oleObj name="Equation" r:id="rId2" imgW="1168200" imgH="558720" progId="Equation.DSMT4">
                  <p:embed/>
                  <p:pic>
                    <p:nvPicPr>
                      <p:cNvPr id="15" name="Object 14"/>
                      <p:cNvPicPr>
                        <a:picLocks noChangeAspect="1" noChangeArrowheads="1"/>
                      </p:cNvPicPr>
                      <p:nvPr/>
                    </p:nvPicPr>
                    <p:blipFill>
                      <a:blip r:embed="rId3"/>
                      <a:srcRect/>
                      <a:stretch>
                        <a:fillRect/>
                      </a:stretch>
                    </p:blipFill>
                    <p:spPr bwMode="auto">
                      <a:xfrm>
                        <a:off x="2032451" y="1035958"/>
                        <a:ext cx="1168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75331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600"/>
              </a:spcBef>
            </a:pPr>
            <a:r>
              <a:rPr lang="en-US" sz="2800" dirty="0"/>
              <a:t>				Use the greatest even 				   	power of each variable.</a:t>
            </a:r>
          </a:p>
          <a:p>
            <a:pPr>
              <a:spcBef>
                <a:spcPts val="600"/>
              </a:spcBef>
            </a:pPr>
            <a:r>
              <a:rPr lang="en-US" sz="2800" dirty="0"/>
              <a:t>				Group the perfect square 				factors.</a:t>
            </a:r>
          </a:p>
          <a:p>
            <a:pPr>
              <a:spcBef>
                <a:spcPts val="1800"/>
              </a:spcBef>
            </a:pPr>
            <a:r>
              <a:rPr lang="en-US" sz="2800" dirty="0"/>
              <a:t>				Factor into two radicals.</a:t>
            </a:r>
          </a:p>
          <a:p>
            <a:pPr>
              <a:spcBef>
                <a:spcPts val="1800"/>
              </a:spcBef>
            </a:pPr>
            <a:r>
              <a:rPr lang="en-US" sz="2800" dirty="0"/>
              <a:t>				Simplify the first radical.</a:t>
            </a:r>
          </a:p>
          <a:p>
            <a:pPr>
              <a:spcBef>
                <a:spcPts val="1800"/>
              </a:spcBef>
            </a:pPr>
            <a:r>
              <a:rPr lang="en-US" sz="2800" dirty="0"/>
              <a:t>						</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graphicFrame>
        <p:nvGraphicFramePr>
          <p:cNvPr id="4" name="Object 3"/>
          <p:cNvGraphicFramePr>
            <a:graphicFrameLocks noChangeAspect="1"/>
          </p:cNvGraphicFramePr>
          <p:nvPr/>
        </p:nvGraphicFramePr>
        <p:xfrm>
          <a:off x="1638300" y="3058887"/>
          <a:ext cx="2247900" cy="558800"/>
        </p:xfrm>
        <a:graphic>
          <a:graphicData uri="http://schemas.openxmlformats.org/presentationml/2006/ole">
            <mc:AlternateContent xmlns:mc="http://schemas.openxmlformats.org/markup-compatibility/2006">
              <mc:Choice xmlns:v="urn:schemas-microsoft-com:vml" Requires="v">
                <p:oleObj name="Equation" r:id="rId2" imgW="2247840" imgH="558720" progId="Equation.DSMT4">
                  <p:embed/>
                </p:oleObj>
              </mc:Choice>
              <mc:Fallback>
                <p:oleObj name="Equation" r:id="rId2" imgW="2247840" imgH="558720" progId="Equation.DSMT4">
                  <p:embed/>
                  <p:pic>
                    <p:nvPicPr>
                      <p:cNvPr id="4" name="Object 3"/>
                      <p:cNvPicPr>
                        <a:picLocks noChangeAspect="1" noChangeArrowheads="1"/>
                      </p:cNvPicPr>
                      <p:nvPr/>
                    </p:nvPicPr>
                    <p:blipFill>
                      <a:blip r:embed="rId3"/>
                      <a:srcRect/>
                      <a:stretch>
                        <a:fillRect/>
                      </a:stretch>
                    </p:blipFill>
                    <p:spPr bwMode="auto">
                      <a:xfrm>
                        <a:off x="1638300" y="3058887"/>
                        <a:ext cx="22479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640113" y="3820887"/>
          <a:ext cx="1778000" cy="546100"/>
        </p:xfrm>
        <a:graphic>
          <a:graphicData uri="http://schemas.openxmlformats.org/presentationml/2006/ole">
            <mc:AlternateContent xmlns:mc="http://schemas.openxmlformats.org/markup-compatibility/2006">
              <mc:Choice xmlns:v="urn:schemas-microsoft-com:vml" Requires="v">
                <p:oleObj name="Equation" r:id="rId4" imgW="1777680" imgH="545760" progId="Equation.DSMT4">
                  <p:embed/>
                </p:oleObj>
              </mc:Choice>
              <mc:Fallback>
                <p:oleObj name="Equation" r:id="rId4" imgW="1777680" imgH="545760" progId="Equation.DSMT4">
                  <p:embed/>
                  <p:pic>
                    <p:nvPicPr>
                      <p:cNvPr id="5" name="Object 4"/>
                      <p:cNvPicPr>
                        <a:picLocks noChangeAspect="1" noChangeArrowheads="1"/>
                      </p:cNvPicPr>
                      <p:nvPr/>
                    </p:nvPicPr>
                    <p:blipFill>
                      <a:blip r:embed="rId5"/>
                      <a:srcRect/>
                      <a:stretch>
                        <a:fillRect/>
                      </a:stretch>
                    </p:blipFill>
                    <p:spPr bwMode="auto">
                      <a:xfrm>
                        <a:off x="1640113" y="3820887"/>
                        <a:ext cx="1778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533400" y="1168400"/>
          <a:ext cx="3530600" cy="558800"/>
        </p:xfrm>
        <a:graphic>
          <a:graphicData uri="http://schemas.openxmlformats.org/presentationml/2006/ole">
            <mc:AlternateContent xmlns:mc="http://schemas.openxmlformats.org/markup-compatibility/2006">
              <mc:Choice xmlns:v="urn:schemas-microsoft-com:vml" Requires="v">
                <p:oleObj name="Equation" r:id="rId6" imgW="3530520" imgH="558720" progId="Equation.DSMT4">
                  <p:embed/>
                </p:oleObj>
              </mc:Choice>
              <mc:Fallback>
                <p:oleObj name="Equation" r:id="rId6" imgW="3530520" imgH="558720"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168400"/>
                        <a:ext cx="3530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678442" y="1946729"/>
          <a:ext cx="2565400" cy="812800"/>
        </p:xfrm>
        <a:graphic>
          <a:graphicData uri="http://schemas.openxmlformats.org/presentationml/2006/ole">
            <mc:AlternateContent xmlns:mc="http://schemas.openxmlformats.org/markup-compatibility/2006">
              <mc:Choice xmlns:v="urn:schemas-microsoft-com:vml" Requires="v">
                <p:oleObj name="Equation" r:id="rId8" imgW="2565360" imgH="812520" progId="Equation.DSMT4">
                  <p:embed/>
                </p:oleObj>
              </mc:Choice>
              <mc:Fallback>
                <p:oleObj name="Equation" r:id="rId8" imgW="2565360" imgH="812520" progId="Equation.DSMT4">
                  <p:embed/>
                  <p:pic>
                    <p:nvPicPr>
                      <p:cNvPr id="7"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8442" y="1946729"/>
                        <a:ext cx="2565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27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Radical Expressions</a:t>
            </a:r>
          </a:p>
        </p:txBody>
      </p:sp>
      <p:sp>
        <p:nvSpPr>
          <p:cNvPr id="4" name="Text Placeholder 3"/>
          <p:cNvSpPr>
            <a:spLocks noGrp="1"/>
          </p:cNvSpPr>
          <p:nvPr>
            <p:ph type="body" sz="quarter" idx="10"/>
          </p:nvPr>
        </p:nvSpPr>
        <p:spPr/>
        <p:txBody>
          <a:bodyPr>
            <a:noAutofit/>
          </a:bodyPr>
          <a:lstStyle/>
          <a:p>
            <a:pPr>
              <a:spcAft>
                <a:spcPts val="1200"/>
              </a:spcAft>
            </a:pPr>
            <a:endParaRPr lang="en-US" sz="2800" dirty="0"/>
          </a:p>
          <a:p>
            <a:pPr>
              <a:spcAft>
                <a:spcPts val="1200"/>
              </a:spcAft>
            </a:pPr>
            <a:endParaRPr lang="en-US" sz="2800" dirty="0"/>
          </a:p>
          <a:p>
            <a:pPr>
              <a:spcAft>
                <a:spcPts val="1200"/>
              </a:spcAft>
            </a:pPr>
            <a:endParaRPr lang="en-US" sz="2800" dirty="0"/>
          </a:p>
          <a:p>
            <a:pPr>
              <a:spcAft>
                <a:spcPts val="1200"/>
              </a:spcAft>
            </a:pPr>
            <a:endParaRPr lang="en-US" sz="2800" dirty="0"/>
          </a:p>
          <a:p>
            <a:pPr>
              <a:spcAft>
                <a:spcPts val="1200"/>
              </a:spcAft>
            </a:pPr>
            <a:endParaRPr lang="en-US" sz="2800" dirty="0"/>
          </a:p>
          <a:p>
            <a:pPr>
              <a:spcAft>
                <a:spcPts val="1200"/>
              </a:spcAft>
            </a:pPr>
            <a:r>
              <a:rPr lang="en-US" dirty="0"/>
              <a:t>			</a:t>
            </a:r>
          </a:p>
        </p:txBody>
      </p:sp>
      <p:graphicFrame>
        <p:nvGraphicFramePr>
          <p:cNvPr id="6" name="Table Placeholder 5"/>
          <p:cNvGraphicFramePr>
            <a:graphicFrameLocks/>
          </p:cNvGraphicFramePr>
          <p:nvPr>
            <p:extLst>
              <p:ext uri="{D42A27DB-BD31-4B8C-83A1-F6EECF244321}">
                <p14:modId xmlns:p14="http://schemas.microsoft.com/office/powerpoint/2010/main" val="2244759931"/>
              </p:ext>
            </p:extLst>
          </p:nvPr>
        </p:nvGraphicFramePr>
        <p:xfrm>
          <a:off x="457200" y="1214250"/>
          <a:ext cx="8243888" cy="221475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614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rgbClr val="0000A8"/>
                          </a:solidFill>
                          <a:effectLst/>
                          <a:latin typeface="Arial" pitchFamily="34" charset="0"/>
                          <a:cs typeface="Arial" pitchFamily="34" charset="0"/>
                        </a:rPr>
                        <a:t>Definition of the Principal Square Root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00200">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If </a:t>
                      </a:r>
                      <a:r>
                        <a:rPr kumimoji="0" lang="en-US" sz="2800" b="0" i="1" u="none" strike="noStrike" cap="none" normalizeH="0" baseline="0" dirty="0">
                          <a:ln>
                            <a:noFill/>
                          </a:ln>
                          <a:solidFill>
                            <a:schemeClr val="tx1"/>
                          </a:solidFill>
                          <a:effectLst/>
                          <a:latin typeface="Arial" pitchFamily="34" charset="0"/>
                          <a:cs typeface="Arial" pitchFamily="34" charset="0"/>
                        </a:rPr>
                        <a:t>a</a:t>
                      </a:r>
                      <a:r>
                        <a:rPr kumimoji="0" lang="en-US" sz="2800" b="0" i="0" u="none" strike="noStrike" cap="none" normalizeH="0" baseline="0" dirty="0">
                          <a:ln>
                            <a:noFill/>
                          </a:ln>
                          <a:solidFill>
                            <a:schemeClr val="tx1"/>
                          </a:solidFill>
                          <a:effectLst/>
                          <a:latin typeface="Arial" pitchFamily="34" charset="0"/>
                          <a:cs typeface="Arial" pitchFamily="34" charset="0"/>
                        </a:rPr>
                        <a:t> is a nonnegative real number, the nonnegative number </a:t>
                      </a:r>
                      <a:r>
                        <a:rPr kumimoji="0" lang="en-US" sz="2800" b="0" i="1" u="none" strike="noStrike" cap="none" normalizeH="0" baseline="0" dirty="0">
                          <a:ln>
                            <a:noFill/>
                          </a:ln>
                          <a:solidFill>
                            <a:schemeClr val="tx1"/>
                          </a:solidFill>
                          <a:effectLst/>
                          <a:latin typeface="Arial" pitchFamily="34" charset="0"/>
                          <a:cs typeface="Arial" pitchFamily="34" charset="0"/>
                        </a:rPr>
                        <a:t>b</a:t>
                      </a:r>
                      <a:r>
                        <a:rPr kumimoji="0" lang="en-US" sz="2800" b="0" i="0" u="none" strike="noStrike" cap="none" normalizeH="0" baseline="0" dirty="0">
                          <a:ln>
                            <a:noFill/>
                          </a:ln>
                          <a:solidFill>
                            <a:schemeClr val="tx1"/>
                          </a:solidFill>
                          <a:effectLst/>
                          <a:latin typeface="Arial" pitchFamily="34" charset="0"/>
                          <a:cs typeface="Arial" pitchFamily="34" charset="0"/>
                        </a:rPr>
                        <a:t> such that            denoted by            is the </a:t>
                      </a:r>
                      <a:r>
                        <a:rPr kumimoji="0" lang="en-US" sz="2800" b="1" i="0" u="none" strike="noStrike" cap="none" normalizeH="0" baseline="0" dirty="0">
                          <a:ln>
                            <a:noFill/>
                          </a:ln>
                          <a:solidFill>
                            <a:schemeClr val="tx1"/>
                          </a:solidFill>
                          <a:effectLst/>
                          <a:latin typeface="Arial" pitchFamily="34" charset="0"/>
                          <a:cs typeface="Arial" pitchFamily="34" charset="0"/>
                        </a:rPr>
                        <a:t>principal square root</a:t>
                      </a:r>
                      <a:r>
                        <a:rPr kumimoji="0" lang="en-US" sz="2800" b="0" i="0" u="none" strike="noStrike" cap="none" normalizeH="0" baseline="0" dirty="0">
                          <a:ln>
                            <a:noFill/>
                          </a:ln>
                          <a:solidFill>
                            <a:schemeClr val="tx1"/>
                          </a:solidFill>
                          <a:effectLst/>
                          <a:latin typeface="Arial" pitchFamily="34" charset="0"/>
                          <a:cs typeface="Arial" pitchFamily="34" charset="0"/>
                        </a:rPr>
                        <a:t> of </a:t>
                      </a:r>
                      <a:r>
                        <a:rPr kumimoji="0" lang="en-US" sz="2800" b="0" i="1" u="none" strike="noStrike" cap="none" normalizeH="0" baseline="0" dirty="0">
                          <a:ln>
                            <a:noFill/>
                          </a:ln>
                          <a:solidFill>
                            <a:schemeClr val="tx1"/>
                          </a:solidFill>
                          <a:effectLst/>
                          <a:latin typeface="Arial" pitchFamily="34" charset="0"/>
                          <a:cs typeface="Arial" pitchFamily="34" charset="0"/>
                        </a:rPr>
                        <a:t>a</a:t>
                      </a:r>
                      <a:r>
                        <a:rPr kumimoji="0" lang="en-US" sz="2800" b="0" i="0" u="none" strike="noStrike" cap="none" normalizeH="0" baseline="0" dirty="0">
                          <a:ln>
                            <a:noFill/>
                          </a:ln>
                          <a:solidFill>
                            <a:schemeClr val="tx1"/>
                          </a:solidFill>
                          <a:effectLst/>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563710563"/>
              </p:ext>
            </p:extLst>
          </p:nvPr>
        </p:nvGraphicFramePr>
        <p:xfrm>
          <a:off x="3684814" y="2233386"/>
          <a:ext cx="1054100" cy="495300"/>
        </p:xfrm>
        <a:graphic>
          <a:graphicData uri="http://schemas.openxmlformats.org/presentationml/2006/ole">
            <mc:AlternateContent xmlns:mc="http://schemas.openxmlformats.org/markup-compatibility/2006">
              <mc:Choice xmlns:v="urn:schemas-microsoft-com:vml" Requires="v">
                <p:oleObj name="Equation" r:id="rId2" imgW="1054080" imgH="495000" progId="Equation.DSMT4">
                  <p:embed/>
                </p:oleObj>
              </mc:Choice>
              <mc:Fallback>
                <p:oleObj name="Equation" r:id="rId2" imgW="1054080" imgH="495000" progId="Equation.DSMT4">
                  <p:embed/>
                  <p:pic>
                    <p:nvPicPr>
                      <p:cNvPr id="0" name="Object 16"/>
                      <p:cNvPicPr>
                        <a:picLocks noChangeAspect="1" noChangeArrowheads="1"/>
                      </p:cNvPicPr>
                      <p:nvPr/>
                    </p:nvPicPr>
                    <p:blipFill>
                      <a:blip r:embed="rId3"/>
                      <a:srcRect/>
                      <a:stretch>
                        <a:fillRect/>
                      </a:stretch>
                    </p:blipFill>
                    <p:spPr bwMode="auto">
                      <a:xfrm>
                        <a:off x="3684814" y="2233386"/>
                        <a:ext cx="1054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1148542"/>
              </p:ext>
            </p:extLst>
          </p:nvPr>
        </p:nvGraphicFramePr>
        <p:xfrm>
          <a:off x="6548664" y="2287732"/>
          <a:ext cx="1117600" cy="457200"/>
        </p:xfrm>
        <a:graphic>
          <a:graphicData uri="http://schemas.openxmlformats.org/presentationml/2006/ole">
            <mc:AlternateContent xmlns:mc="http://schemas.openxmlformats.org/markup-compatibility/2006">
              <mc:Choice xmlns:v="urn:schemas-microsoft-com:vml" Requires="v">
                <p:oleObj name="Equation" r:id="rId4" imgW="1117440" imgH="457200" progId="Equation.DSMT4">
                  <p:embed/>
                </p:oleObj>
              </mc:Choice>
              <mc:Fallback>
                <p:oleObj name="Equation" r:id="rId4" imgW="1117440" imgH="457200" progId="Equation.DSMT4">
                  <p:embed/>
                  <p:pic>
                    <p:nvPicPr>
                      <p:cNvPr id="0" name=""/>
                      <p:cNvPicPr>
                        <a:picLocks noChangeAspect="1" noChangeArrowheads="1"/>
                      </p:cNvPicPr>
                      <p:nvPr/>
                    </p:nvPicPr>
                    <p:blipFill>
                      <a:blip r:embed="rId5"/>
                      <a:srcRect/>
                      <a:stretch>
                        <a:fillRect/>
                      </a:stretch>
                    </p:blipFill>
                    <p:spPr bwMode="auto">
                      <a:xfrm>
                        <a:off x="6548664" y="2287732"/>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54589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1800"/>
              </a:spcBef>
            </a:pPr>
            <a:r>
              <a:rPr lang="en-US" sz="2800" dirty="0"/>
              <a:t>Remember – we take the principal root which is the positive root if there is a choice between a negative and a positive. Odd roots of a negative number are negative and we don’t have a choice. When we take the even root of a positive number – we could argue that we might get either a negative or a positive. But we take the positive, for that is the principal root. Since we don’t know the sign of the variable </a:t>
            </a:r>
            <a:r>
              <a:rPr lang="en-US" sz="2800" i="1" dirty="0"/>
              <a:t>x</a:t>
            </a:r>
            <a:r>
              <a:rPr lang="en-US" sz="2800" dirty="0"/>
              <a:t> in this problem and </a:t>
            </a:r>
            <a:r>
              <a:rPr lang="en-US" sz="2800" i="1" dirty="0"/>
              <a:t>x</a:t>
            </a:r>
            <a:r>
              <a:rPr lang="en-US" sz="2800" dirty="0"/>
              <a:t> could be either negative or positive – we put absolute value bars around the </a:t>
            </a:r>
            <a:r>
              <a:rPr lang="en-US" sz="2800" i="1" dirty="0"/>
              <a:t>x</a:t>
            </a:r>
            <a:r>
              <a:rPr lang="en-US" sz="2800" dirty="0"/>
              <a:t> to assure that we have chosen the positive root.</a:t>
            </a:r>
          </a:p>
          <a:p>
            <a:pPr>
              <a:spcBef>
                <a:spcPts val="1800"/>
              </a:spcBef>
            </a:pPr>
            <a:endParaRPr lang="en-US" sz="2800" dirty="0"/>
          </a:p>
          <a:p>
            <a:pPr>
              <a:spcBef>
                <a:spcPts val="18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spTree>
    <p:extLst>
      <p:ext uri="{BB962C8B-B14F-4D97-AF65-F5344CB8AC3E}">
        <p14:creationId xmlns:p14="http://schemas.microsoft.com/office/powerpoint/2010/main" val="2825856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2: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b="1" dirty="0"/>
              <a:t>2a.</a:t>
            </a:r>
            <a:r>
              <a:rPr lang="en-US" sz="2800" dirty="0"/>
              <a:t>	Simplify by factoring:  </a:t>
            </a:r>
            <a:endParaRPr lang="en-US" sz="2800" b="1" dirty="0"/>
          </a:p>
          <a:p>
            <a:pPr>
              <a:spcBef>
                <a:spcPct val="50000"/>
              </a:spcBef>
            </a:pPr>
            <a:endParaRPr lang="en-US" sz="2800" b="1" dirty="0"/>
          </a:p>
          <a:p>
            <a:pPr>
              <a:spcBef>
                <a:spcPct val="50000"/>
              </a:spcBef>
            </a:pPr>
            <a:endParaRPr lang="en-US" sz="2800" b="1" dirty="0"/>
          </a:p>
          <a:p>
            <a:pPr>
              <a:spcBef>
                <a:spcPct val="50000"/>
              </a:spcBef>
              <a:spcAft>
                <a:spcPts val="1800"/>
              </a:spcAft>
            </a:pPr>
            <a:endParaRPr lang="en-US" sz="2800" b="1" dirty="0"/>
          </a:p>
          <a:p>
            <a:pP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51" name="Object 50"/>
          <p:cNvGraphicFramePr>
            <a:graphicFrameLocks noChangeAspect="1"/>
          </p:cNvGraphicFramePr>
          <p:nvPr/>
        </p:nvGraphicFramePr>
        <p:xfrm>
          <a:off x="4953000" y="1099458"/>
          <a:ext cx="685800" cy="457200"/>
        </p:xfrm>
        <a:graphic>
          <a:graphicData uri="http://schemas.openxmlformats.org/presentationml/2006/ole">
            <mc:AlternateContent xmlns:mc="http://schemas.openxmlformats.org/markup-compatibility/2006">
              <mc:Choice xmlns:v="urn:schemas-microsoft-com:vml" Requires="v">
                <p:oleObj name="Equation" r:id="rId2" imgW="685800" imgH="457200" progId="Equation.DSMT4">
                  <p:embed/>
                </p:oleObj>
              </mc:Choice>
              <mc:Fallback>
                <p:oleObj name="Equation" r:id="rId2" imgW="685800" imgH="457200" progId="Equation.DSMT4">
                  <p:embed/>
                  <p:pic>
                    <p:nvPicPr>
                      <p:cNvPr id="51" name="Object 50"/>
                      <p:cNvPicPr>
                        <a:picLocks noChangeAspect="1" noChangeArrowheads="1"/>
                      </p:cNvPicPr>
                      <p:nvPr/>
                    </p:nvPicPr>
                    <p:blipFill>
                      <a:blip r:embed="rId3"/>
                      <a:srcRect/>
                      <a:stretch>
                        <a:fillRect/>
                      </a:stretch>
                    </p:blipFill>
                    <p:spPr bwMode="auto">
                      <a:xfrm>
                        <a:off x="4953000" y="109945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1587500" y="2159000"/>
          <a:ext cx="2146300" cy="1727200"/>
        </p:xfrm>
        <a:graphic>
          <a:graphicData uri="http://schemas.openxmlformats.org/presentationml/2006/ole">
            <mc:AlternateContent xmlns:mc="http://schemas.openxmlformats.org/markup-compatibility/2006">
              <mc:Choice xmlns:v="urn:schemas-microsoft-com:vml" Requires="v">
                <p:oleObj name="Equation" r:id="rId4" imgW="2145960" imgH="1726920" progId="Equation.DSMT4">
                  <p:embed/>
                </p:oleObj>
              </mc:Choice>
              <mc:Fallback>
                <p:oleObj name="Equation" r:id="rId4" imgW="2145960" imgH="1726920" progId="Equation.DSMT4">
                  <p:embed/>
                  <p:pic>
                    <p:nvPicPr>
                      <p:cNvPr id="4" name="Object 3"/>
                      <p:cNvPicPr>
                        <a:picLocks noChangeAspect="1" noChangeArrowheads="1"/>
                      </p:cNvPicPr>
                      <p:nvPr/>
                    </p:nvPicPr>
                    <p:blipFill>
                      <a:blip r:embed="rId5"/>
                      <a:srcRect/>
                      <a:stretch>
                        <a:fillRect/>
                      </a:stretch>
                    </p:blipFill>
                    <p:spPr bwMode="auto">
                      <a:xfrm>
                        <a:off x="1587500" y="2159000"/>
                        <a:ext cx="21463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90003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2: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b="1" dirty="0"/>
              <a:t>2b.</a:t>
            </a:r>
            <a:r>
              <a:rPr lang="en-US" sz="2800" dirty="0"/>
              <a:t>	Simplify by factoring: </a:t>
            </a:r>
            <a:endParaRPr lang="en-US" sz="2800" b="1" dirty="0"/>
          </a:p>
          <a:p>
            <a:pPr>
              <a:spcBef>
                <a:spcPct val="50000"/>
              </a:spcBef>
            </a:pPr>
            <a:endParaRPr lang="en-US" sz="2800" b="1" dirty="0"/>
          </a:p>
          <a:p>
            <a:pPr>
              <a:spcBef>
                <a:spcPct val="50000"/>
              </a:spcBef>
              <a:spcAft>
                <a:spcPts val="1800"/>
              </a:spcAft>
            </a:pPr>
            <a:endParaRPr lang="en-US" sz="2800" b="1" dirty="0"/>
          </a:p>
          <a:p>
            <a:pP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51" name="Object 50"/>
          <p:cNvGraphicFramePr>
            <a:graphicFrameLocks noChangeAspect="1"/>
          </p:cNvGraphicFramePr>
          <p:nvPr/>
        </p:nvGraphicFramePr>
        <p:xfrm>
          <a:off x="4953000" y="1066800"/>
          <a:ext cx="1295400" cy="520700"/>
        </p:xfrm>
        <a:graphic>
          <a:graphicData uri="http://schemas.openxmlformats.org/presentationml/2006/ole">
            <mc:AlternateContent xmlns:mc="http://schemas.openxmlformats.org/markup-compatibility/2006">
              <mc:Choice xmlns:v="urn:schemas-microsoft-com:vml" Requires="v">
                <p:oleObj name="Equation" r:id="rId2" imgW="1295280" imgH="520560" progId="Equation.DSMT4">
                  <p:embed/>
                </p:oleObj>
              </mc:Choice>
              <mc:Fallback>
                <p:oleObj name="Equation" r:id="rId2" imgW="1295280" imgH="520560" progId="Equation.DSMT4">
                  <p:embed/>
                  <p:pic>
                    <p:nvPicPr>
                      <p:cNvPr id="51" name="Object 50"/>
                      <p:cNvPicPr>
                        <a:picLocks noChangeAspect="1" noChangeArrowheads="1"/>
                      </p:cNvPicPr>
                      <p:nvPr/>
                    </p:nvPicPr>
                    <p:blipFill>
                      <a:blip r:embed="rId3"/>
                      <a:srcRect/>
                      <a:stretch>
                        <a:fillRect/>
                      </a:stretch>
                    </p:blipFill>
                    <p:spPr bwMode="auto">
                      <a:xfrm>
                        <a:off x="4953000" y="1066800"/>
                        <a:ext cx="1295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524000" y="2343150"/>
          <a:ext cx="3962400" cy="1244600"/>
        </p:xfrm>
        <a:graphic>
          <a:graphicData uri="http://schemas.openxmlformats.org/presentationml/2006/ole">
            <mc:AlternateContent xmlns:mc="http://schemas.openxmlformats.org/markup-compatibility/2006">
              <mc:Choice xmlns:v="urn:schemas-microsoft-com:vml" Requires="v">
                <p:oleObj name="Equation" r:id="rId4" imgW="3962160" imgH="1244520" progId="Equation.DSMT4">
                  <p:embed/>
                </p:oleObj>
              </mc:Choice>
              <mc:Fallback>
                <p:oleObj name="Equation" r:id="rId4" imgW="3962160" imgH="1244520" progId="Equation.DSMT4">
                  <p:embed/>
                  <p:pic>
                    <p:nvPicPr>
                      <p:cNvPr id="6" name="Object 5"/>
                      <p:cNvPicPr>
                        <a:picLocks noChangeAspect="1" noChangeArrowheads="1"/>
                      </p:cNvPicPr>
                      <p:nvPr/>
                    </p:nvPicPr>
                    <p:blipFill>
                      <a:blip r:embed="rId5"/>
                      <a:srcRect/>
                      <a:stretch>
                        <a:fillRect/>
                      </a:stretch>
                    </p:blipFill>
                    <p:spPr bwMode="auto">
                      <a:xfrm>
                        <a:off x="1524000" y="2343150"/>
                        <a:ext cx="3962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2900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2: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b="1" dirty="0"/>
              <a:t>2d.</a:t>
            </a:r>
            <a:r>
              <a:rPr lang="en-US" sz="2800" dirty="0"/>
              <a:t>	Simplify: </a:t>
            </a:r>
            <a:endParaRPr lang="en-US" sz="2800" b="1" dirty="0"/>
          </a:p>
          <a:p>
            <a:pPr>
              <a:spcBef>
                <a:spcPct val="50000"/>
              </a:spcBef>
              <a:spcAft>
                <a:spcPts val="1800"/>
              </a:spcAft>
            </a:pPr>
            <a:endParaRPr lang="en-US" sz="2800" b="1" dirty="0"/>
          </a:p>
          <a:p>
            <a:pP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51" name="Object 50"/>
          <p:cNvGraphicFramePr>
            <a:graphicFrameLocks noChangeAspect="1"/>
          </p:cNvGraphicFramePr>
          <p:nvPr/>
        </p:nvGraphicFramePr>
        <p:xfrm>
          <a:off x="3026229" y="957942"/>
          <a:ext cx="1536700" cy="609600"/>
        </p:xfrm>
        <a:graphic>
          <a:graphicData uri="http://schemas.openxmlformats.org/presentationml/2006/ole">
            <mc:AlternateContent xmlns:mc="http://schemas.openxmlformats.org/markup-compatibility/2006">
              <mc:Choice xmlns:v="urn:schemas-microsoft-com:vml" Requires="v">
                <p:oleObj name="Equation" r:id="rId2" imgW="1536480" imgH="609480" progId="Equation.DSMT4">
                  <p:embed/>
                </p:oleObj>
              </mc:Choice>
              <mc:Fallback>
                <p:oleObj name="Equation" r:id="rId2" imgW="1536480" imgH="609480" progId="Equation.DSMT4">
                  <p:embed/>
                  <p:pic>
                    <p:nvPicPr>
                      <p:cNvPr id="51" name="Object 50"/>
                      <p:cNvPicPr>
                        <a:picLocks noChangeAspect="1" noChangeArrowheads="1"/>
                      </p:cNvPicPr>
                      <p:nvPr/>
                    </p:nvPicPr>
                    <p:blipFill>
                      <a:blip r:embed="rId3"/>
                      <a:srcRect/>
                      <a:stretch>
                        <a:fillRect/>
                      </a:stretch>
                    </p:blipFill>
                    <p:spPr bwMode="auto">
                      <a:xfrm>
                        <a:off x="3026229" y="957942"/>
                        <a:ext cx="1536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549400" y="2184400"/>
          <a:ext cx="4470400" cy="1244600"/>
        </p:xfrm>
        <a:graphic>
          <a:graphicData uri="http://schemas.openxmlformats.org/presentationml/2006/ole">
            <mc:AlternateContent xmlns:mc="http://schemas.openxmlformats.org/markup-compatibility/2006">
              <mc:Choice xmlns:v="urn:schemas-microsoft-com:vml" Requires="v">
                <p:oleObj name="Equation" r:id="rId4" imgW="4470120" imgH="1244520" progId="Equation.DSMT4">
                  <p:embed/>
                </p:oleObj>
              </mc:Choice>
              <mc:Fallback>
                <p:oleObj name="Equation" r:id="rId4" imgW="4470120" imgH="1244520" progId="Equation.DSMT4">
                  <p:embed/>
                  <p:pic>
                    <p:nvPicPr>
                      <p:cNvPr id="6" name="Object 5"/>
                      <p:cNvPicPr>
                        <a:picLocks noChangeAspect="1" noChangeArrowheads="1"/>
                      </p:cNvPicPr>
                      <p:nvPr/>
                    </p:nvPicPr>
                    <p:blipFill>
                      <a:blip r:embed="rId5"/>
                      <a:srcRect/>
                      <a:stretch>
                        <a:fillRect/>
                      </a:stretch>
                    </p:blipFill>
                    <p:spPr bwMode="auto">
                      <a:xfrm>
                        <a:off x="1549400" y="2184400"/>
                        <a:ext cx="4470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35170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2: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b="1" dirty="0"/>
              <a:t>2e.</a:t>
            </a:r>
            <a:r>
              <a:rPr lang="en-US" sz="2800" dirty="0"/>
              <a:t>	Simplify: </a:t>
            </a:r>
            <a:endParaRPr lang="en-US" sz="2800" b="1" dirty="0"/>
          </a:p>
          <a:p>
            <a:pP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51" name="Object 50"/>
          <p:cNvGraphicFramePr>
            <a:graphicFrameLocks noChangeAspect="1"/>
          </p:cNvGraphicFramePr>
          <p:nvPr/>
        </p:nvGraphicFramePr>
        <p:xfrm>
          <a:off x="3063872" y="990600"/>
          <a:ext cx="1765300" cy="609600"/>
        </p:xfrm>
        <a:graphic>
          <a:graphicData uri="http://schemas.openxmlformats.org/presentationml/2006/ole">
            <mc:AlternateContent xmlns:mc="http://schemas.openxmlformats.org/markup-compatibility/2006">
              <mc:Choice xmlns:v="urn:schemas-microsoft-com:vml" Requires="v">
                <p:oleObj name="Equation" r:id="rId2" imgW="1765080" imgH="609480" progId="Equation.DSMT4">
                  <p:embed/>
                </p:oleObj>
              </mc:Choice>
              <mc:Fallback>
                <p:oleObj name="Equation" r:id="rId2" imgW="1765080" imgH="609480" progId="Equation.DSMT4">
                  <p:embed/>
                  <p:pic>
                    <p:nvPicPr>
                      <p:cNvPr id="51" name="Object 50"/>
                      <p:cNvPicPr>
                        <a:picLocks noChangeAspect="1" noChangeArrowheads="1"/>
                      </p:cNvPicPr>
                      <p:nvPr/>
                    </p:nvPicPr>
                    <p:blipFill>
                      <a:blip r:embed="rId3"/>
                      <a:srcRect/>
                      <a:stretch>
                        <a:fillRect/>
                      </a:stretch>
                    </p:blipFill>
                    <p:spPr bwMode="auto">
                      <a:xfrm>
                        <a:off x="3063872" y="990600"/>
                        <a:ext cx="1765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524000" y="2209800"/>
          <a:ext cx="5334000" cy="2057400"/>
        </p:xfrm>
        <a:graphic>
          <a:graphicData uri="http://schemas.openxmlformats.org/presentationml/2006/ole">
            <mc:AlternateContent xmlns:mc="http://schemas.openxmlformats.org/markup-compatibility/2006">
              <mc:Choice xmlns:v="urn:schemas-microsoft-com:vml" Requires="v">
                <p:oleObj name="Equation" r:id="rId4" imgW="5333760" imgH="2057400" progId="Equation.DSMT4">
                  <p:embed/>
                </p:oleObj>
              </mc:Choice>
              <mc:Fallback>
                <p:oleObj name="Equation" r:id="rId4" imgW="5333760" imgH="2057400" progId="Equation.DSMT4">
                  <p:embed/>
                  <p:pic>
                    <p:nvPicPr>
                      <p:cNvPr id="6" name="Object 5"/>
                      <p:cNvPicPr>
                        <a:picLocks noChangeAspect="1" noChangeArrowheads="1"/>
                      </p:cNvPicPr>
                      <p:nvPr/>
                    </p:nvPicPr>
                    <p:blipFill>
                      <a:blip r:embed="rId5"/>
                      <a:srcRect/>
                      <a:stretch>
                        <a:fillRect/>
                      </a:stretch>
                    </p:blipFill>
                    <p:spPr bwMode="auto">
                      <a:xfrm>
                        <a:off x="1524000" y="2209800"/>
                        <a:ext cx="533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04501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3</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Multiply radicals and then simplify.</a:t>
            </a:r>
          </a:p>
          <a:p>
            <a:r>
              <a:rPr lang="en-US" dirty="0"/>
              <a:t> </a:t>
            </a:r>
          </a:p>
          <a:p>
            <a:r>
              <a:rPr lang="en-US" dirty="0"/>
              <a:t> </a:t>
            </a:r>
          </a:p>
          <a:p>
            <a:pPr algn="ct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spTree>
    <p:extLst>
      <p:ext uri="{BB962C8B-B14F-4D97-AF65-F5344CB8AC3E}">
        <p14:creationId xmlns:p14="http://schemas.microsoft.com/office/powerpoint/2010/main" val="4286172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3: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b="1" dirty="0"/>
              <a:t>3a.</a:t>
            </a:r>
            <a:r>
              <a:rPr lang="en-US" sz="2800" dirty="0"/>
              <a:t>	Multiply and simplify: </a:t>
            </a:r>
            <a:endParaRPr lang="en-US" sz="2800" b="1" dirty="0"/>
          </a:p>
          <a:p>
            <a:pPr>
              <a:spcBef>
                <a:spcPct val="50000"/>
              </a:spcBef>
            </a:pPr>
            <a:endParaRPr lang="en-US" sz="2800" b="1" dirty="0"/>
          </a:p>
          <a:p>
            <a:pPr>
              <a:spcBef>
                <a:spcPct val="50000"/>
              </a:spcBef>
              <a:spcAft>
                <a:spcPts val="1800"/>
              </a:spcAft>
            </a:pPr>
            <a:endParaRPr lang="en-US" sz="2800" b="1" dirty="0"/>
          </a:p>
          <a:p>
            <a:pP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4" name="Object 3"/>
          <p:cNvGraphicFramePr>
            <a:graphicFrameLocks noChangeAspect="1"/>
          </p:cNvGraphicFramePr>
          <p:nvPr/>
        </p:nvGraphicFramePr>
        <p:xfrm>
          <a:off x="1600200" y="2231568"/>
          <a:ext cx="2590800" cy="2260600"/>
        </p:xfrm>
        <a:graphic>
          <a:graphicData uri="http://schemas.openxmlformats.org/presentationml/2006/ole">
            <mc:AlternateContent xmlns:mc="http://schemas.openxmlformats.org/markup-compatibility/2006">
              <mc:Choice xmlns:v="urn:schemas-microsoft-com:vml" Requires="v">
                <p:oleObj name="Equation" r:id="rId2" imgW="2590560" imgH="2260440" progId="Equation.DSMT4">
                  <p:embed/>
                </p:oleObj>
              </mc:Choice>
              <mc:Fallback>
                <p:oleObj name="Equation" r:id="rId2" imgW="2590560" imgH="2260440" progId="Equation.DSMT4">
                  <p:embed/>
                  <p:pic>
                    <p:nvPicPr>
                      <p:cNvPr id="4" name="Object 3"/>
                      <p:cNvPicPr>
                        <a:picLocks noChangeAspect="1" noChangeArrowheads="1"/>
                      </p:cNvPicPr>
                      <p:nvPr/>
                    </p:nvPicPr>
                    <p:blipFill>
                      <a:blip r:embed="rId3"/>
                      <a:srcRect/>
                      <a:stretch>
                        <a:fillRect/>
                      </a:stretch>
                    </p:blipFill>
                    <p:spPr bwMode="auto">
                      <a:xfrm>
                        <a:off x="1600200" y="2231568"/>
                        <a:ext cx="25908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4882206" y="1175658"/>
          <a:ext cx="1117600" cy="431800"/>
        </p:xfrm>
        <a:graphic>
          <a:graphicData uri="http://schemas.openxmlformats.org/presentationml/2006/ole">
            <mc:AlternateContent xmlns:mc="http://schemas.openxmlformats.org/markup-compatibility/2006">
              <mc:Choice xmlns:v="urn:schemas-microsoft-com:vml" Requires="v">
                <p:oleObj name="Equation" r:id="rId4" imgW="1117440" imgH="431640" progId="Equation.DSMT4">
                  <p:embed/>
                </p:oleObj>
              </mc:Choice>
              <mc:Fallback>
                <p:oleObj name="Equation" r:id="rId4" imgW="1117440" imgH="431640" progId="Equation.DSMT4">
                  <p:embed/>
                  <p:pic>
                    <p:nvPicPr>
                      <p:cNvPr id="5" name="Object 4"/>
                      <p:cNvPicPr>
                        <a:picLocks noChangeAspect="1" noChangeArrowheads="1"/>
                      </p:cNvPicPr>
                      <p:nvPr/>
                    </p:nvPicPr>
                    <p:blipFill>
                      <a:blip r:embed="rId5"/>
                      <a:srcRect/>
                      <a:stretch>
                        <a:fillRect/>
                      </a:stretch>
                    </p:blipFill>
                    <p:spPr bwMode="auto">
                      <a:xfrm>
                        <a:off x="4882206" y="1175658"/>
                        <a:ext cx="1117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29083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3: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b="1" dirty="0"/>
              <a:t>3b.</a:t>
            </a:r>
            <a:r>
              <a:rPr lang="en-US" sz="2800" dirty="0"/>
              <a:t>	Multiply and simplify: </a:t>
            </a:r>
            <a:endParaRPr lang="en-US" sz="2800" b="1" dirty="0"/>
          </a:p>
          <a:p>
            <a:pPr>
              <a:spcBef>
                <a:spcPct val="50000"/>
              </a:spcBef>
              <a:spcAft>
                <a:spcPts val="1800"/>
              </a:spcAft>
            </a:pPr>
            <a:endParaRPr lang="en-US" sz="2800" b="1" dirty="0"/>
          </a:p>
          <a:p>
            <a:pP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51" name="Object 50"/>
          <p:cNvGraphicFramePr>
            <a:graphicFrameLocks noChangeAspect="1"/>
          </p:cNvGraphicFramePr>
          <p:nvPr/>
        </p:nvGraphicFramePr>
        <p:xfrm>
          <a:off x="4909455" y="1150258"/>
          <a:ext cx="1866900" cy="457200"/>
        </p:xfrm>
        <a:graphic>
          <a:graphicData uri="http://schemas.openxmlformats.org/presentationml/2006/ole">
            <mc:AlternateContent xmlns:mc="http://schemas.openxmlformats.org/markup-compatibility/2006">
              <mc:Choice xmlns:v="urn:schemas-microsoft-com:vml" Requires="v">
                <p:oleObj name="Equation" r:id="rId2" imgW="1866600" imgH="457200" progId="Equation.DSMT4">
                  <p:embed/>
                </p:oleObj>
              </mc:Choice>
              <mc:Fallback>
                <p:oleObj name="Equation" r:id="rId2" imgW="1866600" imgH="457200" progId="Equation.DSMT4">
                  <p:embed/>
                  <p:pic>
                    <p:nvPicPr>
                      <p:cNvPr id="51" name="Object 50"/>
                      <p:cNvPicPr>
                        <a:picLocks noChangeAspect="1" noChangeArrowheads="1"/>
                      </p:cNvPicPr>
                      <p:nvPr/>
                    </p:nvPicPr>
                    <p:blipFill>
                      <a:blip r:embed="rId3"/>
                      <a:srcRect/>
                      <a:stretch>
                        <a:fillRect/>
                      </a:stretch>
                    </p:blipFill>
                    <p:spPr bwMode="auto">
                      <a:xfrm>
                        <a:off x="4909455" y="1150258"/>
                        <a:ext cx="186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1524000" y="2173507"/>
          <a:ext cx="3733800" cy="3606800"/>
        </p:xfrm>
        <a:graphic>
          <a:graphicData uri="http://schemas.openxmlformats.org/presentationml/2006/ole">
            <mc:AlternateContent xmlns:mc="http://schemas.openxmlformats.org/markup-compatibility/2006">
              <mc:Choice xmlns:v="urn:schemas-microsoft-com:vml" Requires="v">
                <p:oleObj name="Equation" r:id="rId4" imgW="3733560" imgH="3606480" progId="Equation.DSMT4">
                  <p:embed/>
                </p:oleObj>
              </mc:Choice>
              <mc:Fallback>
                <p:oleObj name="Equation" r:id="rId4" imgW="3733560" imgH="3606480" progId="Equation.DSMT4">
                  <p:embed/>
                  <p:pic>
                    <p:nvPicPr>
                      <p:cNvPr id="4" name="Object 3"/>
                      <p:cNvPicPr>
                        <a:picLocks noChangeAspect="1" noChangeArrowheads="1"/>
                      </p:cNvPicPr>
                      <p:nvPr/>
                    </p:nvPicPr>
                    <p:blipFill>
                      <a:blip r:embed="rId5"/>
                      <a:srcRect/>
                      <a:stretch>
                        <a:fillRect/>
                      </a:stretch>
                    </p:blipFill>
                    <p:spPr bwMode="auto">
                      <a:xfrm>
                        <a:off x="1524000" y="2173507"/>
                        <a:ext cx="37338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62947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lstStyle/>
          <a:p>
            <a:pPr algn="ctr" eaLnBrk="0" hangingPunct="0"/>
            <a:r>
              <a:rPr lang="en-US" sz="4400" dirty="0"/>
              <a:t>Section 7.7</a:t>
            </a:r>
          </a:p>
          <a:p>
            <a:endParaRPr lang="en-US" dirty="0"/>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Complex</a:t>
            </a:r>
          </a:p>
          <a:p>
            <a:pPr marL="342900" indent="-342900" algn="ctr"/>
            <a:r>
              <a:rPr lang="en-US" dirty="0"/>
              <a:t>Numbers</a:t>
            </a:r>
          </a:p>
          <a:p>
            <a:pPr marL="342900" indent="-342900" algn="ctr"/>
            <a:endParaRPr lang="en-US" dirty="0"/>
          </a:p>
          <a:p>
            <a:endParaRPr lang="en-US" dirty="0"/>
          </a:p>
        </p:txBody>
      </p:sp>
    </p:spTree>
    <p:extLst>
      <p:ext uri="{BB962C8B-B14F-4D97-AF65-F5344CB8AC3E}">
        <p14:creationId xmlns:p14="http://schemas.microsoft.com/office/powerpoint/2010/main" val="7807173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Express square roots of negative numbers </a:t>
            </a:r>
          </a:p>
          <a:p>
            <a:pPr algn="ctr"/>
            <a:r>
              <a:rPr lang="en-US" dirty="0"/>
              <a:t>in terms of </a:t>
            </a:r>
            <a:r>
              <a:rPr lang="en-US" i="1" dirty="0"/>
              <a:t>i</a:t>
            </a:r>
            <a:r>
              <a:rPr lang="en-US" dirty="0"/>
              <a:t>.</a:t>
            </a:r>
          </a:p>
        </p:txBody>
      </p:sp>
    </p:spTree>
    <p:extLst>
      <p:ext uri="{BB962C8B-B14F-4D97-AF65-F5344CB8AC3E}">
        <p14:creationId xmlns:p14="http://schemas.microsoft.com/office/powerpoint/2010/main" val="4126599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Evaluate: a.                b.                    c.</a:t>
            </a:r>
          </a:p>
          <a:p>
            <a:pPr marL="514350" indent="-514350">
              <a:spcBef>
                <a:spcPts val="1800"/>
              </a:spcBef>
              <a:buFont typeface="Arial" panose="020B0604020202020204" pitchFamily="34" charset="0"/>
              <a:buAutoNum type="alphaLcPeriod"/>
            </a:pPr>
            <a:r>
              <a:rPr lang="en-US" sz="2800" dirty="0"/>
              <a:t>        is not a		The principal square root of</a:t>
            </a:r>
          </a:p>
          <a:p>
            <a:pPr marL="354013"/>
            <a:r>
              <a:rPr lang="en-US" sz="2800" dirty="0"/>
              <a:t> real number. 		a negative number,         is 				not a real number.</a:t>
            </a:r>
          </a:p>
          <a:p>
            <a:r>
              <a:rPr lang="en-US" sz="2800" dirty="0"/>
              <a:t>b. 				Simplify the radicand. The 				principal square root of 169 				is 13.</a:t>
            </a:r>
          </a:p>
          <a:p>
            <a:r>
              <a:rPr lang="en-US" sz="2800" dirty="0"/>
              <a:t>c.</a:t>
            </a:r>
            <a:r>
              <a:rPr lang="en-US" sz="2800" dirty="0">
                <a:latin typeface="Times New Roman" pitchFamily="18" charset="0"/>
              </a:rPr>
              <a:t> 				</a:t>
            </a:r>
            <a:r>
              <a:rPr lang="en-US" sz="2800" dirty="0"/>
              <a:t>Take the principal square 				root of 144,12, and of 25, 5, 				and then add to get 17.</a:t>
            </a:r>
          </a:p>
          <a:p>
            <a:endParaRPr lang="en-US" sz="2800" dirty="0"/>
          </a:p>
          <a:p>
            <a:r>
              <a:rPr lang="en-US" sz="2800" dirty="0"/>
              <a:t>		</a:t>
            </a:r>
          </a:p>
          <a:p>
            <a:endParaRPr lang="en-US" sz="2800" dirty="0"/>
          </a:p>
        </p:txBody>
      </p:sp>
      <p:graphicFrame>
        <p:nvGraphicFramePr>
          <p:cNvPr id="10" name="Object 9"/>
          <p:cNvGraphicFramePr>
            <a:graphicFrameLocks noChangeAspect="1"/>
          </p:cNvGraphicFramePr>
          <p:nvPr>
            <p:extLst>
              <p:ext uri="{D42A27DB-BD31-4B8C-83A1-F6EECF244321}">
                <p14:modId xmlns:p14="http://schemas.microsoft.com/office/powerpoint/2010/main" val="3963984654"/>
              </p:ext>
            </p:extLst>
          </p:nvPr>
        </p:nvGraphicFramePr>
        <p:xfrm>
          <a:off x="2540000" y="1168400"/>
          <a:ext cx="889000" cy="431800"/>
        </p:xfrm>
        <a:graphic>
          <a:graphicData uri="http://schemas.openxmlformats.org/presentationml/2006/ole">
            <mc:AlternateContent xmlns:mc="http://schemas.openxmlformats.org/markup-compatibility/2006">
              <mc:Choice xmlns:v="urn:schemas-microsoft-com:vml" Requires="v">
                <p:oleObj name="Equation" r:id="rId2" imgW="888840" imgH="431640" progId="Equation.DSMT4">
                  <p:embed/>
                </p:oleObj>
              </mc:Choice>
              <mc:Fallback>
                <p:oleObj name="Equation" r:id="rId2" imgW="888840" imgH="431640" progId="Equation.DSMT4">
                  <p:embed/>
                  <p:pic>
                    <p:nvPicPr>
                      <p:cNvPr id="0" name="Object 1"/>
                      <p:cNvPicPr>
                        <a:picLocks noChangeAspect="1" noChangeArrowheads="1"/>
                      </p:cNvPicPr>
                      <p:nvPr/>
                    </p:nvPicPr>
                    <p:blipFill>
                      <a:blip r:embed="rId3"/>
                      <a:srcRect/>
                      <a:stretch>
                        <a:fillRect/>
                      </a:stretch>
                    </p:blipFill>
                    <p:spPr bwMode="auto">
                      <a:xfrm>
                        <a:off x="2540000" y="1168400"/>
                        <a:ext cx="88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654220111"/>
              </p:ext>
            </p:extLst>
          </p:nvPr>
        </p:nvGraphicFramePr>
        <p:xfrm>
          <a:off x="4446154" y="1168400"/>
          <a:ext cx="1587500" cy="431800"/>
        </p:xfrm>
        <a:graphic>
          <a:graphicData uri="http://schemas.openxmlformats.org/presentationml/2006/ole">
            <mc:AlternateContent xmlns:mc="http://schemas.openxmlformats.org/markup-compatibility/2006">
              <mc:Choice xmlns:v="urn:schemas-microsoft-com:vml" Requires="v">
                <p:oleObj name="Equation" r:id="rId4" imgW="1587240" imgH="431640" progId="Equation.DSMT4">
                  <p:embed/>
                </p:oleObj>
              </mc:Choice>
              <mc:Fallback>
                <p:oleObj name="Equation" r:id="rId4" imgW="1587240" imgH="431640" progId="Equation.DSMT4">
                  <p:embed/>
                  <p:pic>
                    <p:nvPicPr>
                      <p:cNvPr id="0" name=""/>
                      <p:cNvPicPr>
                        <a:picLocks noChangeAspect="1" noChangeArrowheads="1"/>
                      </p:cNvPicPr>
                      <p:nvPr/>
                    </p:nvPicPr>
                    <p:blipFill>
                      <a:blip r:embed="rId5"/>
                      <a:srcRect/>
                      <a:stretch>
                        <a:fillRect/>
                      </a:stretch>
                    </p:blipFill>
                    <p:spPr bwMode="auto">
                      <a:xfrm>
                        <a:off x="4446154" y="1168400"/>
                        <a:ext cx="1587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643976851"/>
              </p:ext>
            </p:extLst>
          </p:nvPr>
        </p:nvGraphicFramePr>
        <p:xfrm>
          <a:off x="6629400" y="1168400"/>
          <a:ext cx="1905000" cy="431800"/>
        </p:xfrm>
        <a:graphic>
          <a:graphicData uri="http://schemas.openxmlformats.org/presentationml/2006/ole">
            <mc:AlternateContent xmlns:mc="http://schemas.openxmlformats.org/markup-compatibility/2006">
              <mc:Choice xmlns:v="urn:schemas-microsoft-com:vml" Requires="v">
                <p:oleObj name="Equation" r:id="rId6" imgW="1904760" imgH="431640" progId="Equation.DSMT4">
                  <p:embed/>
                </p:oleObj>
              </mc:Choice>
              <mc:Fallback>
                <p:oleObj name="Equation" r:id="rId6" imgW="1904760" imgH="431640" progId="Equation.DSMT4">
                  <p:embed/>
                  <p:pic>
                    <p:nvPicPr>
                      <p:cNvPr id="0" name=""/>
                      <p:cNvPicPr>
                        <a:picLocks noChangeAspect="1" noChangeArrowheads="1"/>
                      </p:cNvPicPr>
                      <p:nvPr/>
                    </p:nvPicPr>
                    <p:blipFill>
                      <a:blip r:embed="rId7"/>
                      <a:srcRect/>
                      <a:stretch>
                        <a:fillRect/>
                      </a:stretch>
                    </p:blipFill>
                    <p:spPr bwMode="auto">
                      <a:xfrm>
                        <a:off x="6629400" y="1168400"/>
                        <a:ext cx="190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83020609"/>
              </p:ext>
            </p:extLst>
          </p:nvPr>
        </p:nvGraphicFramePr>
        <p:xfrm>
          <a:off x="935182" y="1825172"/>
          <a:ext cx="889000" cy="431800"/>
        </p:xfrm>
        <a:graphic>
          <a:graphicData uri="http://schemas.openxmlformats.org/presentationml/2006/ole">
            <mc:AlternateContent xmlns:mc="http://schemas.openxmlformats.org/markup-compatibility/2006">
              <mc:Choice xmlns:v="urn:schemas-microsoft-com:vml" Requires="v">
                <p:oleObj name="Equation" r:id="rId8" imgW="888840" imgH="431640" progId="Equation.DSMT4">
                  <p:embed/>
                </p:oleObj>
              </mc:Choice>
              <mc:Fallback>
                <p:oleObj name="Equation" r:id="rId8" imgW="888840" imgH="431640" progId="Equation.DSMT4">
                  <p:embed/>
                  <p:pic>
                    <p:nvPicPr>
                      <p:cNvPr id="0" name=""/>
                      <p:cNvPicPr>
                        <a:picLocks noChangeAspect="1" noChangeArrowheads="1"/>
                      </p:cNvPicPr>
                      <p:nvPr/>
                    </p:nvPicPr>
                    <p:blipFill>
                      <a:blip r:embed="rId3"/>
                      <a:srcRect/>
                      <a:stretch>
                        <a:fillRect/>
                      </a:stretch>
                    </p:blipFill>
                    <p:spPr bwMode="auto">
                      <a:xfrm>
                        <a:off x="935182" y="1825172"/>
                        <a:ext cx="88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685550737"/>
              </p:ext>
            </p:extLst>
          </p:nvPr>
        </p:nvGraphicFramePr>
        <p:xfrm>
          <a:off x="7434942" y="2438400"/>
          <a:ext cx="685800" cy="368300"/>
        </p:xfrm>
        <a:graphic>
          <a:graphicData uri="http://schemas.openxmlformats.org/presentationml/2006/ole">
            <mc:AlternateContent xmlns:mc="http://schemas.openxmlformats.org/markup-compatibility/2006">
              <mc:Choice xmlns:v="urn:schemas-microsoft-com:vml" Requires="v">
                <p:oleObj name="Equation" r:id="rId9" imgW="685800" imgH="368280" progId="Equation.DSMT4">
                  <p:embed/>
                </p:oleObj>
              </mc:Choice>
              <mc:Fallback>
                <p:oleObj name="Equation" r:id="rId9" imgW="685800" imgH="368280" progId="Equation.DSMT4">
                  <p:embed/>
                  <p:pic>
                    <p:nvPicPr>
                      <p:cNvPr id="0" name=""/>
                      <p:cNvPicPr>
                        <a:picLocks noChangeAspect="1" noChangeArrowheads="1"/>
                      </p:cNvPicPr>
                      <p:nvPr/>
                    </p:nvPicPr>
                    <p:blipFill>
                      <a:blip r:embed="rId10"/>
                      <a:srcRect/>
                      <a:stretch>
                        <a:fillRect/>
                      </a:stretch>
                    </p:blipFill>
                    <p:spPr bwMode="auto">
                      <a:xfrm>
                        <a:off x="7434942" y="2438400"/>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97346151"/>
              </p:ext>
            </p:extLst>
          </p:nvPr>
        </p:nvGraphicFramePr>
        <p:xfrm>
          <a:off x="935182" y="3276600"/>
          <a:ext cx="2781300" cy="787400"/>
        </p:xfrm>
        <a:graphic>
          <a:graphicData uri="http://schemas.openxmlformats.org/presentationml/2006/ole">
            <mc:AlternateContent xmlns:mc="http://schemas.openxmlformats.org/markup-compatibility/2006">
              <mc:Choice xmlns:v="urn:schemas-microsoft-com:vml" Requires="v">
                <p:oleObj name="Equation" r:id="rId11" imgW="2781000" imgH="787320" progId="Equation.DSMT4">
                  <p:embed/>
                </p:oleObj>
              </mc:Choice>
              <mc:Fallback>
                <p:oleObj name="Equation" r:id="rId11" imgW="2781000" imgH="787320" progId="Equation.DSMT4">
                  <p:embed/>
                  <p:pic>
                    <p:nvPicPr>
                      <p:cNvPr id="0" name=""/>
                      <p:cNvPicPr>
                        <a:picLocks noChangeAspect="1" noChangeArrowheads="1"/>
                      </p:cNvPicPr>
                      <p:nvPr/>
                    </p:nvPicPr>
                    <p:blipFill>
                      <a:blip r:embed="rId12"/>
                      <a:srcRect/>
                      <a:stretch>
                        <a:fillRect/>
                      </a:stretch>
                    </p:blipFill>
                    <p:spPr bwMode="auto">
                      <a:xfrm>
                        <a:off x="935182" y="3276600"/>
                        <a:ext cx="27813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246345118"/>
              </p:ext>
            </p:extLst>
          </p:nvPr>
        </p:nvGraphicFramePr>
        <p:xfrm>
          <a:off x="892464" y="4635500"/>
          <a:ext cx="3111500" cy="762000"/>
        </p:xfrm>
        <a:graphic>
          <a:graphicData uri="http://schemas.openxmlformats.org/presentationml/2006/ole">
            <mc:AlternateContent xmlns:mc="http://schemas.openxmlformats.org/markup-compatibility/2006">
              <mc:Choice xmlns:v="urn:schemas-microsoft-com:vml" Requires="v">
                <p:oleObj name="Equation" r:id="rId13" imgW="3111480" imgH="761760" progId="Equation.DSMT4">
                  <p:embed/>
                </p:oleObj>
              </mc:Choice>
              <mc:Fallback>
                <p:oleObj name="Equation" r:id="rId13" imgW="3111480" imgH="761760" progId="Equation.DSMT4">
                  <p:embed/>
                  <p:pic>
                    <p:nvPicPr>
                      <p:cNvPr id="0" name=""/>
                      <p:cNvPicPr>
                        <a:picLocks noChangeAspect="1" noChangeArrowheads="1"/>
                      </p:cNvPicPr>
                      <p:nvPr/>
                    </p:nvPicPr>
                    <p:blipFill>
                      <a:blip r:embed="rId14"/>
                      <a:srcRect/>
                      <a:stretch>
                        <a:fillRect/>
                      </a:stretch>
                    </p:blipFill>
                    <p:spPr bwMode="auto">
                      <a:xfrm>
                        <a:off x="892464" y="4635500"/>
                        <a:ext cx="3111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29817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Complex Numbers</a:t>
            </a:r>
          </a:p>
        </p:txBody>
      </p:sp>
      <p:sp>
        <p:nvSpPr>
          <p:cNvPr id="3" name="Text Placeholder 2"/>
          <p:cNvSpPr>
            <a:spLocks noGrp="1"/>
          </p:cNvSpPr>
          <p:nvPr>
            <p:ph type="body" sz="quarter" idx="10"/>
          </p:nvPr>
        </p:nvSpPr>
        <p:spPr/>
        <p:txBody>
          <a:bodyPr>
            <a:noAutofit/>
          </a:bodyPr>
          <a:lstStyle/>
          <a:p>
            <a:r>
              <a:rPr lang="en-US" sz="2800" dirty="0"/>
              <a:t>In the next chapter we will study equations whose solutions involve the square roots of negative numbers. Because the square of a real number is never negative, there are no real number solutions to those equations. However, there is an expanded system of numbers in which the square root of a negative number is defined. This set is called the set of </a:t>
            </a:r>
            <a:r>
              <a:rPr lang="en-US" sz="2800" b="1" dirty="0"/>
              <a:t>complex numbers</a:t>
            </a:r>
            <a:r>
              <a:rPr lang="en-US" sz="2800" dirty="0"/>
              <a:t>. </a:t>
            </a:r>
          </a:p>
          <a:p>
            <a:endParaRPr lang="en-US" sz="2800" dirty="0"/>
          </a:p>
          <a:p>
            <a:r>
              <a:rPr lang="en-US" sz="2800" dirty="0"/>
              <a:t>The </a:t>
            </a:r>
            <a:r>
              <a:rPr lang="en-US" sz="2800" b="1" dirty="0"/>
              <a:t>imaginary number </a:t>
            </a:r>
            <a:r>
              <a:rPr lang="en-US" sz="2800" b="1" i="1" dirty="0"/>
              <a:t>i </a:t>
            </a:r>
            <a:r>
              <a:rPr lang="en-US" sz="2800" dirty="0"/>
              <a:t>is the basis of this new set.</a:t>
            </a:r>
          </a:p>
        </p:txBody>
      </p:sp>
    </p:spTree>
    <p:extLst>
      <p:ext uri="{BB962C8B-B14F-4D97-AF65-F5344CB8AC3E}">
        <p14:creationId xmlns:p14="http://schemas.microsoft.com/office/powerpoint/2010/main" val="16627280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nvPr>
        </p:nvGraphicFramePr>
        <p:xfrm>
          <a:off x="533400" y="1066800"/>
          <a:ext cx="8243888" cy="236220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The Imaginary Unit </a:t>
                      </a:r>
                      <a:r>
                        <a:rPr kumimoji="0" lang="en-US" sz="2800" b="1" i="1" u="none" strike="noStrike" cap="none" normalizeH="0" baseline="0" dirty="0">
                          <a:ln>
                            <a:noFill/>
                          </a:ln>
                          <a:solidFill>
                            <a:srgbClr val="0000A8"/>
                          </a:solidFill>
                          <a:effectLst/>
                          <a:latin typeface="Arial" pitchFamily="34" charset="0"/>
                          <a:cs typeface="Arial" pitchFamily="34" charset="0"/>
                        </a:rPr>
                        <a:t>i</a:t>
                      </a: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7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The </a:t>
                      </a:r>
                      <a:r>
                        <a:rPr kumimoji="0" lang="en-US" sz="2800" b="1" i="0" u="none" strike="noStrike" cap="none" normalizeH="0" baseline="0" dirty="0">
                          <a:ln>
                            <a:noFill/>
                          </a:ln>
                          <a:solidFill>
                            <a:schemeClr val="tx1"/>
                          </a:solidFill>
                          <a:effectLst/>
                          <a:latin typeface="Arial" pitchFamily="34" charset="0"/>
                          <a:cs typeface="Arial" pitchFamily="34" charset="0"/>
                        </a:rPr>
                        <a:t>imaginary unit </a:t>
                      </a:r>
                      <a:r>
                        <a:rPr kumimoji="0" lang="en-US" sz="2800" b="1" i="1" u="none" strike="noStrike" cap="none" normalizeH="0" baseline="0" dirty="0">
                          <a:ln>
                            <a:noFill/>
                          </a:ln>
                          <a:solidFill>
                            <a:schemeClr val="tx1"/>
                          </a:solidFill>
                          <a:effectLst/>
                          <a:latin typeface="Arial" pitchFamily="34" charset="0"/>
                          <a:cs typeface="Arial" pitchFamily="34" charset="0"/>
                        </a:rPr>
                        <a:t>i</a:t>
                      </a:r>
                      <a:r>
                        <a:rPr kumimoji="0" lang="en-US" sz="2800" b="0" i="0" u="none" strike="noStrike" cap="none" normalizeH="0" baseline="0" dirty="0">
                          <a:ln>
                            <a:noFill/>
                          </a:ln>
                          <a:solidFill>
                            <a:schemeClr val="tx1"/>
                          </a:solidFill>
                          <a:effectLst/>
                          <a:latin typeface="Arial" pitchFamily="34" charset="0"/>
                          <a:cs typeface="Arial" pitchFamily="34" charset="0"/>
                        </a:rPr>
                        <a:t> is defined as</a:t>
                      </a:r>
                      <a:br>
                        <a:rPr kumimoji="0" lang="en-US" sz="2800" b="0" i="0" u="none" strike="noStrike" cap="none" normalizeH="0" baseline="0" dirty="0">
                          <a:ln>
                            <a:noFill/>
                          </a:ln>
                          <a:solidFill>
                            <a:schemeClr val="tx1"/>
                          </a:solidFill>
                          <a:effectLst/>
                          <a:latin typeface="Arial" pitchFamily="34" charset="0"/>
                          <a:cs typeface="Arial" pitchFamily="34" charset="0"/>
                        </a:rPr>
                      </a:b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where</a:t>
                      </a: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Complex Numbers</a:t>
            </a:r>
          </a:p>
        </p:txBody>
      </p:sp>
      <p:graphicFrame>
        <p:nvGraphicFramePr>
          <p:cNvPr id="2" name="Object 1"/>
          <p:cNvGraphicFramePr>
            <a:graphicFrameLocks noChangeAspect="1"/>
          </p:cNvGraphicFramePr>
          <p:nvPr/>
        </p:nvGraphicFramePr>
        <p:xfrm>
          <a:off x="2324100" y="2605314"/>
          <a:ext cx="1181100" cy="457200"/>
        </p:xfrm>
        <a:graphic>
          <a:graphicData uri="http://schemas.openxmlformats.org/presentationml/2006/ole">
            <mc:AlternateContent xmlns:mc="http://schemas.openxmlformats.org/markup-compatibility/2006">
              <mc:Choice xmlns:v="urn:schemas-microsoft-com:vml" Requires="v">
                <p:oleObj name="Equation" r:id="rId2" imgW="1180800" imgH="457200" progId="Equation.DSMT4">
                  <p:embed/>
                </p:oleObj>
              </mc:Choice>
              <mc:Fallback>
                <p:oleObj name="Equation" r:id="rId2" imgW="1180800" imgH="457200" progId="Equation.DSMT4">
                  <p:embed/>
                  <p:pic>
                    <p:nvPicPr>
                      <p:cNvPr id="2" name="Object 1"/>
                      <p:cNvPicPr>
                        <a:picLocks noChangeAspect="1" noChangeArrowheads="1"/>
                      </p:cNvPicPr>
                      <p:nvPr/>
                    </p:nvPicPr>
                    <p:blipFill>
                      <a:blip r:embed="rId3"/>
                      <a:srcRect/>
                      <a:stretch>
                        <a:fillRect/>
                      </a:stretch>
                    </p:blipFill>
                    <p:spPr bwMode="auto">
                      <a:xfrm>
                        <a:off x="2324100" y="2605314"/>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4611914" y="2588986"/>
          <a:ext cx="1193800" cy="444500"/>
        </p:xfrm>
        <a:graphic>
          <a:graphicData uri="http://schemas.openxmlformats.org/presentationml/2006/ole">
            <mc:AlternateContent xmlns:mc="http://schemas.openxmlformats.org/markup-compatibility/2006">
              <mc:Choice xmlns:v="urn:schemas-microsoft-com:vml" Requires="v">
                <p:oleObj name="Equation" r:id="rId4" imgW="1193760" imgH="444240" progId="Equation.DSMT4">
                  <p:embed/>
                </p:oleObj>
              </mc:Choice>
              <mc:Fallback>
                <p:oleObj name="Equation" r:id="rId4" imgW="1193760" imgH="444240" progId="Equation.DSMT4">
                  <p:embed/>
                  <p:pic>
                    <p:nvPicPr>
                      <p:cNvPr id="7" name="Object 6"/>
                      <p:cNvPicPr>
                        <a:picLocks noChangeAspect="1" noChangeArrowheads="1"/>
                      </p:cNvPicPr>
                      <p:nvPr/>
                    </p:nvPicPr>
                    <p:blipFill>
                      <a:blip r:embed="rId5"/>
                      <a:srcRect/>
                      <a:stretch>
                        <a:fillRect/>
                      </a:stretch>
                    </p:blipFill>
                    <p:spPr bwMode="auto">
                      <a:xfrm>
                        <a:off x="4611914" y="2588986"/>
                        <a:ext cx="1193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Table Placeholder 5"/>
          <p:cNvGraphicFramePr>
            <a:graphicFrameLocks noGrp="1"/>
          </p:cNvGraphicFramePr>
          <p:nvPr>
            <p:ph type="tbl" sz="quarter" idx="11"/>
          </p:nvPr>
        </p:nvGraphicFramePr>
        <p:xfrm>
          <a:off x="533400" y="3733800"/>
          <a:ext cx="8243888" cy="236220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The Square Root of a Negative Number</a:t>
                      </a: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7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If </a:t>
                      </a:r>
                      <a:r>
                        <a:rPr kumimoji="0" lang="en-US" sz="2800" b="0" i="1" u="none" strike="noStrike" cap="none" normalizeH="0" baseline="0" dirty="0">
                          <a:ln>
                            <a:noFill/>
                          </a:ln>
                          <a:solidFill>
                            <a:schemeClr val="tx1"/>
                          </a:solidFill>
                          <a:effectLst/>
                          <a:latin typeface="Arial" pitchFamily="34" charset="0"/>
                          <a:cs typeface="Arial" pitchFamily="34" charset="0"/>
                        </a:rPr>
                        <a:t>b</a:t>
                      </a:r>
                      <a:r>
                        <a:rPr kumimoji="0" lang="en-US" sz="2800" b="0" i="0" u="none" strike="noStrike" cap="none" normalizeH="0" baseline="0" dirty="0">
                          <a:ln>
                            <a:noFill/>
                          </a:ln>
                          <a:solidFill>
                            <a:schemeClr val="tx1"/>
                          </a:solidFill>
                          <a:effectLst/>
                          <a:latin typeface="Arial" pitchFamily="34" charset="0"/>
                          <a:cs typeface="Arial" pitchFamily="34" charset="0"/>
                        </a:rPr>
                        <a:t> is a positive real number, then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a:t>
                      </a: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9" name="Object 8"/>
          <p:cNvGraphicFramePr>
            <a:graphicFrameLocks noChangeAspect="1"/>
          </p:cNvGraphicFramePr>
          <p:nvPr/>
        </p:nvGraphicFramePr>
        <p:xfrm>
          <a:off x="1828800" y="4953000"/>
          <a:ext cx="5727700" cy="495300"/>
        </p:xfrm>
        <a:graphic>
          <a:graphicData uri="http://schemas.openxmlformats.org/presentationml/2006/ole">
            <mc:AlternateContent xmlns:mc="http://schemas.openxmlformats.org/markup-compatibility/2006">
              <mc:Choice xmlns:v="urn:schemas-microsoft-com:vml" Requires="v">
                <p:oleObj name="Equation" r:id="rId6" imgW="5727600" imgH="495000" progId="Equation.DSMT4">
                  <p:embed/>
                </p:oleObj>
              </mc:Choice>
              <mc:Fallback>
                <p:oleObj name="Equation" r:id="rId6" imgW="5727600" imgH="495000" progId="Equation.DSMT4">
                  <p:embed/>
                  <p:pic>
                    <p:nvPicPr>
                      <p:cNvPr id="9" name="Object 8"/>
                      <p:cNvPicPr>
                        <a:picLocks noChangeAspect="1" noChangeArrowheads="1"/>
                      </p:cNvPicPr>
                      <p:nvPr/>
                    </p:nvPicPr>
                    <p:blipFill>
                      <a:blip r:embed="rId7"/>
                      <a:srcRect/>
                      <a:stretch>
                        <a:fillRect/>
                      </a:stretch>
                    </p:blipFill>
                    <p:spPr bwMode="auto">
                      <a:xfrm>
                        <a:off x="1828800" y="4953000"/>
                        <a:ext cx="5727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947907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Write as a multiple of </a:t>
            </a:r>
            <a:r>
              <a:rPr lang="en-US" sz="2800" i="1" dirty="0"/>
              <a:t>i</a:t>
            </a:r>
            <a:r>
              <a:rPr lang="en-US" sz="2800" dirty="0"/>
              <a:t>:</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endParaRPr lang="en-US" dirty="0"/>
          </a:p>
        </p:txBody>
      </p:sp>
      <p:graphicFrame>
        <p:nvGraphicFramePr>
          <p:cNvPr id="6" name="Object 5"/>
          <p:cNvGraphicFramePr>
            <a:graphicFrameLocks noChangeAspect="1"/>
          </p:cNvGraphicFramePr>
          <p:nvPr/>
        </p:nvGraphicFramePr>
        <p:xfrm>
          <a:off x="4267200" y="1181100"/>
          <a:ext cx="4178300" cy="495300"/>
        </p:xfrm>
        <a:graphic>
          <a:graphicData uri="http://schemas.openxmlformats.org/presentationml/2006/ole">
            <mc:AlternateContent xmlns:mc="http://schemas.openxmlformats.org/markup-compatibility/2006">
              <mc:Choice xmlns:v="urn:schemas-microsoft-com:vml" Requires="v">
                <p:oleObj name="Equation" r:id="rId2" imgW="4178160" imgH="495000" progId="Equation.DSMT4">
                  <p:embed/>
                </p:oleObj>
              </mc:Choice>
              <mc:Fallback>
                <p:oleObj name="Equation" r:id="rId2" imgW="4178160" imgH="495000" progId="Equation.DSMT4">
                  <p:embed/>
                  <p:pic>
                    <p:nvPicPr>
                      <p:cNvPr id="6" name="Object 5"/>
                      <p:cNvPicPr>
                        <a:picLocks noChangeAspect="1" noChangeArrowheads="1"/>
                      </p:cNvPicPr>
                      <p:nvPr/>
                    </p:nvPicPr>
                    <p:blipFill>
                      <a:blip r:embed="rId3"/>
                      <a:srcRect/>
                      <a:stretch>
                        <a:fillRect/>
                      </a:stretch>
                    </p:blipFill>
                    <p:spPr bwMode="auto">
                      <a:xfrm>
                        <a:off x="4267200" y="1181100"/>
                        <a:ext cx="4178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524000" y="1752600"/>
          <a:ext cx="5753100" cy="1727200"/>
        </p:xfrm>
        <a:graphic>
          <a:graphicData uri="http://schemas.openxmlformats.org/presentationml/2006/ole">
            <mc:AlternateContent xmlns:mc="http://schemas.openxmlformats.org/markup-compatibility/2006">
              <mc:Choice xmlns:v="urn:schemas-microsoft-com:vml" Requires="v">
                <p:oleObj name="Equation" r:id="rId4" imgW="5752800" imgH="1726920" progId="Equation.DSMT4">
                  <p:embed/>
                </p:oleObj>
              </mc:Choice>
              <mc:Fallback>
                <p:oleObj name="Equation" r:id="rId4" imgW="5752800" imgH="1726920" progId="Equation.DSMT4">
                  <p:embed/>
                  <p:pic>
                    <p:nvPicPr>
                      <p:cNvPr id="11" name="Object 10"/>
                      <p:cNvPicPr>
                        <a:picLocks noChangeAspect="1" noChangeArrowheads="1"/>
                      </p:cNvPicPr>
                      <p:nvPr/>
                    </p:nvPicPr>
                    <p:blipFill>
                      <a:blip r:embed="rId5"/>
                      <a:srcRect/>
                      <a:stretch>
                        <a:fillRect/>
                      </a:stretch>
                    </p:blipFill>
                    <p:spPr bwMode="auto">
                      <a:xfrm>
                        <a:off x="1524000" y="1752600"/>
                        <a:ext cx="57531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1435100" y="3733800"/>
          <a:ext cx="4127500" cy="1727200"/>
        </p:xfrm>
        <a:graphic>
          <a:graphicData uri="http://schemas.openxmlformats.org/presentationml/2006/ole">
            <mc:AlternateContent xmlns:mc="http://schemas.openxmlformats.org/markup-compatibility/2006">
              <mc:Choice xmlns:v="urn:schemas-microsoft-com:vml" Requires="v">
                <p:oleObj name="Equation" r:id="rId6" imgW="4127400" imgH="1726920" progId="Equation.DSMT4">
                  <p:embed/>
                </p:oleObj>
              </mc:Choice>
              <mc:Fallback>
                <p:oleObj name="Equation" r:id="rId6" imgW="4127400" imgH="1726920" progId="Equation.DSMT4">
                  <p:embed/>
                  <p:pic>
                    <p:nvPicPr>
                      <p:cNvPr id="12" name="Object 11"/>
                      <p:cNvPicPr>
                        <a:picLocks noChangeAspect="1" noChangeArrowheads="1"/>
                      </p:cNvPicPr>
                      <p:nvPr/>
                    </p:nvPicPr>
                    <p:blipFill>
                      <a:blip r:embed="rId7"/>
                      <a:srcRect/>
                      <a:stretch>
                        <a:fillRect/>
                      </a:stretch>
                    </p:blipFill>
                    <p:spPr bwMode="auto">
                      <a:xfrm>
                        <a:off x="1435100" y="3733800"/>
                        <a:ext cx="41275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27107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nvPr>
        </p:nvGraphicFramePr>
        <p:xfrm>
          <a:off x="533400" y="1066800"/>
          <a:ext cx="8243888" cy="487370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Complex Numbers &amp; Imaginary Numbers</a:t>
                      </a:r>
                      <a:endParaRPr kumimoji="0" lang="en-US" sz="2800" b="1" i="1" u="none" strike="noStrike" cap="none" normalizeH="0" baseline="0" dirty="0">
                        <a:ln>
                          <a:noFill/>
                        </a:ln>
                        <a:solidFill>
                          <a:srgbClr val="0000A8"/>
                        </a:solidFill>
                        <a:effectLst/>
                        <a:latin typeface="Arial" pitchFamily="34" charset="0"/>
                        <a:cs typeface="Arial" pitchFamily="34" charset="0"/>
                      </a:endParaRP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7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The set of all numbers in the form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with real numbers </a:t>
                      </a:r>
                      <a:r>
                        <a:rPr kumimoji="0" lang="en-US" sz="2800" b="0" i="1" u="none" strike="noStrike" cap="none" normalizeH="0" baseline="0" dirty="0">
                          <a:ln>
                            <a:noFill/>
                          </a:ln>
                          <a:solidFill>
                            <a:schemeClr val="tx1"/>
                          </a:solidFill>
                          <a:effectLst/>
                          <a:latin typeface="Arial" pitchFamily="34" charset="0"/>
                          <a:cs typeface="Arial" pitchFamily="34" charset="0"/>
                        </a:rPr>
                        <a:t>a</a:t>
                      </a:r>
                      <a:r>
                        <a:rPr kumimoji="0" lang="en-US" sz="2800" b="0" i="0" u="none" strike="noStrike" cap="none" normalizeH="0" baseline="0" dirty="0">
                          <a:ln>
                            <a:noFill/>
                          </a:ln>
                          <a:solidFill>
                            <a:schemeClr val="tx1"/>
                          </a:solidFill>
                          <a:effectLst/>
                          <a:latin typeface="Arial" pitchFamily="34" charset="0"/>
                          <a:cs typeface="Arial" pitchFamily="34" charset="0"/>
                        </a:rPr>
                        <a:t> and </a:t>
                      </a:r>
                      <a:r>
                        <a:rPr kumimoji="0" lang="en-US" sz="2800" b="0" i="1" u="none" strike="noStrike" cap="none" normalizeH="0" baseline="0" dirty="0">
                          <a:ln>
                            <a:noFill/>
                          </a:ln>
                          <a:solidFill>
                            <a:schemeClr val="tx1"/>
                          </a:solidFill>
                          <a:effectLst/>
                          <a:latin typeface="Arial" pitchFamily="34" charset="0"/>
                          <a:cs typeface="Arial" pitchFamily="34" charset="0"/>
                        </a:rPr>
                        <a:t>b</a:t>
                      </a:r>
                      <a:r>
                        <a:rPr kumimoji="0" lang="en-US" sz="2800" b="0" i="0" u="none" strike="noStrike" cap="none" normalizeH="0" baseline="0" dirty="0">
                          <a:ln>
                            <a:noFill/>
                          </a:ln>
                          <a:solidFill>
                            <a:schemeClr val="tx1"/>
                          </a:solidFill>
                          <a:effectLst/>
                          <a:latin typeface="Arial" pitchFamily="34" charset="0"/>
                          <a:cs typeface="Arial" pitchFamily="34" charset="0"/>
                        </a:rPr>
                        <a:t>, and </a:t>
                      </a:r>
                      <a:r>
                        <a:rPr kumimoji="0" lang="en-US" sz="2800" b="0" i="1" u="none" strike="noStrike" cap="none" normalizeH="0" baseline="0" dirty="0">
                          <a:ln>
                            <a:noFill/>
                          </a:ln>
                          <a:solidFill>
                            <a:schemeClr val="tx1"/>
                          </a:solidFill>
                          <a:effectLst/>
                          <a:latin typeface="Arial" pitchFamily="34" charset="0"/>
                          <a:cs typeface="Arial" pitchFamily="34" charset="0"/>
                        </a:rPr>
                        <a:t>i</a:t>
                      </a:r>
                      <a:r>
                        <a:rPr kumimoji="0" lang="en-US" sz="2800" b="0" i="0" u="none" strike="noStrike" cap="none" normalizeH="0" baseline="0" dirty="0">
                          <a:ln>
                            <a:noFill/>
                          </a:ln>
                          <a:solidFill>
                            <a:schemeClr val="tx1"/>
                          </a:solidFill>
                          <a:effectLst/>
                          <a:latin typeface="Arial" pitchFamily="34" charset="0"/>
                          <a:cs typeface="Arial" pitchFamily="34" charset="0"/>
                        </a:rPr>
                        <a:t>, the imaginary unit, is called the set of </a:t>
                      </a:r>
                      <a:r>
                        <a:rPr kumimoji="0" lang="en-US" sz="2800" b="1" i="0" u="none" strike="noStrike" cap="none" normalizeH="0" baseline="0" dirty="0">
                          <a:ln>
                            <a:noFill/>
                          </a:ln>
                          <a:solidFill>
                            <a:schemeClr val="tx1"/>
                          </a:solidFill>
                          <a:effectLst/>
                          <a:latin typeface="Arial" pitchFamily="34" charset="0"/>
                          <a:cs typeface="Arial" pitchFamily="34" charset="0"/>
                        </a:rPr>
                        <a:t>complex numbers</a:t>
                      </a:r>
                      <a:r>
                        <a:rPr kumimoji="0" lang="en-US" sz="2800" b="0" i="0" u="none" strike="noStrike" cap="none" normalizeH="0" baseline="0" dirty="0">
                          <a:ln>
                            <a:noFill/>
                          </a:ln>
                          <a:solidFill>
                            <a:schemeClr val="tx1"/>
                          </a:solidFill>
                          <a:effectLst/>
                          <a:latin typeface="Arial" pitchFamily="34" charset="0"/>
                          <a:cs typeface="Arial" pitchFamily="34" charset="0"/>
                        </a:rPr>
                        <a:t>.  The real number </a:t>
                      </a:r>
                      <a:r>
                        <a:rPr kumimoji="0" lang="en-US" sz="2800" b="0" i="1" u="none" strike="noStrike" cap="none" normalizeH="0" baseline="0" dirty="0">
                          <a:ln>
                            <a:noFill/>
                          </a:ln>
                          <a:solidFill>
                            <a:schemeClr val="tx1"/>
                          </a:solidFill>
                          <a:effectLst/>
                          <a:latin typeface="Arial" pitchFamily="34" charset="0"/>
                          <a:cs typeface="Arial" pitchFamily="34" charset="0"/>
                        </a:rPr>
                        <a:t>a</a:t>
                      </a:r>
                      <a:r>
                        <a:rPr kumimoji="0" lang="en-US" sz="2800" b="0" i="0" u="none" strike="noStrike" cap="none" normalizeH="0" baseline="0" dirty="0">
                          <a:ln>
                            <a:noFill/>
                          </a:ln>
                          <a:solidFill>
                            <a:schemeClr val="tx1"/>
                          </a:solidFill>
                          <a:effectLst/>
                          <a:latin typeface="Arial" pitchFamily="34" charset="0"/>
                          <a:cs typeface="Arial" pitchFamily="34" charset="0"/>
                        </a:rPr>
                        <a:t> is called the </a:t>
                      </a:r>
                      <a:r>
                        <a:rPr kumimoji="0" lang="en-US" sz="2800" b="1" i="0" u="none" strike="noStrike" cap="none" normalizeH="0" baseline="0" dirty="0">
                          <a:ln>
                            <a:noFill/>
                          </a:ln>
                          <a:solidFill>
                            <a:schemeClr val="tx1"/>
                          </a:solidFill>
                          <a:effectLst/>
                          <a:latin typeface="Arial" pitchFamily="34" charset="0"/>
                          <a:cs typeface="Arial" pitchFamily="34" charset="0"/>
                        </a:rPr>
                        <a:t>real part</a:t>
                      </a:r>
                      <a:r>
                        <a:rPr kumimoji="0" lang="en-US" sz="2800" b="0" i="0" u="none" strike="noStrike" cap="none" normalizeH="0" baseline="0" dirty="0">
                          <a:ln>
                            <a:noFill/>
                          </a:ln>
                          <a:solidFill>
                            <a:schemeClr val="tx1"/>
                          </a:solidFill>
                          <a:effectLst/>
                          <a:latin typeface="Arial" pitchFamily="34" charset="0"/>
                          <a:cs typeface="Arial" pitchFamily="34" charset="0"/>
                        </a:rPr>
                        <a:t>, and the real number </a:t>
                      </a:r>
                      <a:r>
                        <a:rPr kumimoji="0" lang="en-US" sz="2800" b="0" i="1" u="none" strike="noStrike" cap="none" normalizeH="0" baseline="0" dirty="0">
                          <a:ln>
                            <a:noFill/>
                          </a:ln>
                          <a:solidFill>
                            <a:schemeClr val="tx1"/>
                          </a:solidFill>
                          <a:effectLst/>
                          <a:latin typeface="Arial" pitchFamily="34" charset="0"/>
                          <a:cs typeface="Arial" pitchFamily="34" charset="0"/>
                        </a:rPr>
                        <a:t>b</a:t>
                      </a:r>
                      <a:r>
                        <a:rPr kumimoji="0" lang="en-US" sz="2800" b="0" i="0" u="none" strike="noStrike" cap="none" normalizeH="0" baseline="0" dirty="0">
                          <a:ln>
                            <a:noFill/>
                          </a:ln>
                          <a:solidFill>
                            <a:schemeClr val="tx1"/>
                          </a:solidFill>
                          <a:effectLst/>
                          <a:latin typeface="Arial" pitchFamily="34" charset="0"/>
                          <a:cs typeface="Arial" pitchFamily="34" charset="0"/>
                        </a:rPr>
                        <a:t> is called the </a:t>
                      </a:r>
                      <a:r>
                        <a:rPr kumimoji="0" lang="en-US" sz="2800" b="1" i="0" u="none" strike="noStrike" cap="none" normalizeH="0" baseline="0" dirty="0">
                          <a:ln>
                            <a:noFill/>
                          </a:ln>
                          <a:solidFill>
                            <a:schemeClr val="tx1"/>
                          </a:solidFill>
                          <a:effectLst/>
                          <a:latin typeface="Arial" pitchFamily="34" charset="0"/>
                          <a:cs typeface="Arial" pitchFamily="34" charset="0"/>
                        </a:rPr>
                        <a:t>imaginary part</a:t>
                      </a:r>
                      <a:r>
                        <a:rPr kumimoji="0" lang="en-US" sz="2800" b="0" i="0" u="none" strike="noStrike" cap="none" normalizeH="0" baseline="0" dirty="0">
                          <a:ln>
                            <a:noFill/>
                          </a:ln>
                          <a:solidFill>
                            <a:schemeClr val="tx1"/>
                          </a:solidFill>
                          <a:effectLst/>
                          <a:latin typeface="Arial" pitchFamily="34" charset="0"/>
                          <a:cs typeface="Arial" pitchFamily="34" charset="0"/>
                        </a:rPr>
                        <a:t> of the complex number            If           then the complex number is called an </a:t>
                      </a:r>
                      <a:r>
                        <a:rPr kumimoji="0" lang="en-US" sz="2800" b="1" i="0" u="none" strike="noStrike" cap="none" normalizeH="0" baseline="0" dirty="0">
                          <a:ln>
                            <a:noFill/>
                          </a:ln>
                          <a:solidFill>
                            <a:schemeClr val="tx1"/>
                          </a:solidFill>
                          <a:effectLst/>
                          <a:latin typeface="Arial" pitchFamily="34" charset="0"/>
                          <a:cs typeface="Arial" pitchFamily="34" charset="0"/>
                        </a:rPr>
                        <a:t>imaginary number</a:t>
                      </a:r>
                      <a:r>
                        <a:rPr kumimoji="0" lang="en-US" sz="28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Complex Numbers</a:t>
            </a:r>
          </a:p>
        </p:txBody>
      </p:sp>
      <p:graphicFrame>
        <p:nvGraphicFramePr>
          <p:cNvPr id="7" name="Object 6"/>
          <p:cNvGraphicFramePr>
            <a:graphicFrameLocks noChangeAspect="1"/>
          </p:cNvGraphicFramePr>
          <p:nvPr/>
        </p:nvGraphicFramePr>
        <p:xfrm>
          <a:off x="4572000" y="2286000"/>
          <a:ext cx="939800" cy="368300"/>
        </p:xfrm>
        <a:graphic>
          <a:graphicData uri="http://schemas.openxmlformats.org/presentationml/2006/ole">
            <mc:AlternateContent xmlns:mc="http://schemas.openxmlformats.org/markup-compatibility/2006">
              <mc:Choice xmlns:v="urn:schemas-microsoft-com:vml" Requires="v">
                <p:oleObj name="Equation" r:id="rId2" imgW="939600" imgH="368280" progId="Equation.DSMT4">
                  <p:embed/>
                </p:oleObj>
              </mc:Choice>
              <mc:Fallback>
                <p:oleObj name="Equation" r:id="rId2" imgW="939600" imgH="368280" progId="Equation.DSMT4">
                  <p:embed/>
                  <p:pic>
                    <p:nvPicPr>
                      <p:cNvPr id="7" name="Object 6"/>
                      <p:cNvPicPr>
                        <a:picLocks noChangeAspect="1" noChangeArrowheads="1"/>
                      </p:cNvPicPr>
                      <p:nvPr/>
                    </p:nvPicPr>
                    <p:blipFill>
                      <a:blip r:embed="rId3"/>
                      <a:srcRect/>
                      <a:stretch>
                        <a:fillRect/>
                      </a:stretch>
                    </p:blipFill>
                    <p:spPr bwMode="auto">
                      <a:xfrm>
                        <a:off x="4572000" y="2286000"/>
                        <a:ext cx="93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3352800" y="4591050"/>
          <a:ext cx="939800" cy="330200"/>
        </p:xfrm>
        <a:graphic>
          <a:graphicData uri="http://schemas.openxmlformats.org/presentationml/2006/ole">
            <mc:AlternateContent xmlns:mc="http://schemas.openxmlformats.org/markup-compatibility/2006">
              <mc:Choice xmlns:v="urn:schemas-microsoft-com:vml" Requires="v">
                <p:oleObj name="Equation" r:id="rId4" imgW="939600" imgH="330120" progId="Equation.DSMT4">
                  <p:embed/>
                </p:oleObj>
              </mc:Choice>
              <mc:Fallback>
                <p:oleObj name="Equation" r:id="rId4" imgW="939600" imgH="330120" progId="Equation.DSMT4">
                  <p:embed/>
                  <p:pic>
                    <p:nvPicPr>
                      <p:cNvPr id="10" name="Object 9"/>
                      <p:cNvPicPr>
                        <a:picLocks noChangeAspect="1" noChangeArrowheads="1"/>
                      </p:cNvPicPr>
                      <p:nvPr/>
                    </p:nvPicPr>
                    <p:blipFill>
                      <a:blip r:embed="rId5"/>
                      <a:srcRect/>
                      <a:stretch>
                        <a:fillRect/>
                      </a:stretch>
                    </p:blipFill>
                    <p:spPr bwMode="auto">
                      <a:xfrm>
                        <a:off x="3352800" y="4591050"/>
                        <a:ext cx="939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4724400" y="4589463"/>
          <a:ext cx="863600" cy="368300"/>
        </p:xfrm>
        <a:graphic>
          <a:graphicData uri="http://schemas.openxmlformats.org/presentationml/2006/ole">
            <mc:AlternateContent xmlns:mc="http://schemas.openxmlformats.org/markup-compatibility/2006">
              <mc:Choice xmlns:v="urn:schemas-microsoft-com:vml" Requires="v">
                <p:oleObj name="Equation" r:id="rId6" imgW="863280" imgH="368280" progId="Equation.DSMT4">
                  <p:embed/>
                </p:oleObj>
              </mc:Choice>
              <mc:Fallback>
                <p:oleObj name="Equation" r:id="rId6" imgW="863280" imgH="368280" progId="Equation.DSMT4">
                  <p:embed/>
                  <p:pic>
                    <p:nvPicPr>
                      <p:cNvPr id="11" name="Object 10"/>
                      <p:cNvPicPr>
                        <a:picLocks noChangeAspect="1" noChangeArrowheads="1"/>
                      </p:cNvPicPr>
                      <p:nvPr/>
                    </p:nvPicPr>
                    <p:blipFill>
                      <a:blip r:embed="rId7"/>
                      <a:srcRect/>
                      <a:stretch>
                        <a:fillRect/>
                      </a:stretch>
                    </p:blipFill>
                    <p:spPr bwMode="auto">
                      <a:xfrm>
                        <a:off x="4724400" y="4589463"/>
                        <a:ext cx="86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33328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b="1" dirty="0"/>
              <a:t>1a.</a:t>
            </a:r>
            <a:r>
              <a:rPr lang="en-US" dirty="0"/>
              <a:t>	Write as a multiple of </a:t>
            </a:r>
            <a:r>
              <a:rPr lang="en-US" i="1" dirty="0"/>
              <a:t>i</a:t>
            </a:r>
            <a:r>
              <a:rPr lang="en-US" dirty="0"/>
              <a:t>:  </a:t>
            </a:r>
          </a:p>
          <a:p>
            <a:r>
              <a:rPr lang="en-US" sz="2800" dirty="0"/>
              <a:t> </a:t>
            </a:r>
          </a:p>
          <a:p>
            <a:pPr>
              <a:spcBef>
                <a:spcPts val="1800"/>
              </a:spcBef>
            </a:pPr>
            <a:r>
              <a:rPr lang="en-US" sz="2800" dirty="0"/>
              <a:t>				</a:t>
            </a:r>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8" name="Object 7"/>
          <p:cNvGraphicFramePr>
            <a:graphicFrameLocks noChangeAspect="1"/>
          </p:cNvGraphicFramePr>
          <p:nvPr/>
        </p:nvGraphicFramePr>
        <p:xfrm>
          <a:off x="5690175" y="1093088"/>
          <a:ext cx="1003300" cy="495300"/>
        </p:xfrm>
        <a:graphic>
          <a:graphicData uri="http://schemas.openxmlformats.org/presentationml/2006/ole">
            <mc:AlternateContent xmlns:mc="http://schemas.openxmlformats.org/markup-compatibility/2006">
              <mc:Choice xmlns:v="urn:schemas-microsoft-com:vml" Requires="v">
                <p:oleObj name="Equation" r:id="rId2" imgW="1002960" imgH="495000" progId="Equation.DSMT4">
                  <p:embed/>
                </p:oleObj>
              </mc:Choice>
              <mc:Fallback>
                <p:oleObj name="Equation" r:id="rId2" imgW="1002960" imgH="495000" progId="Equation.DSMT4">
                  <p:embed/>
                  <p:pic>
                    <p:nvPicPr>
                      <p:cNvPr id="8" name="Object 7"/>
                      <p:cNvPicPr>
                        <a:picLocks noChangeAspect="1" noChangeArrowheads="1"/>
                      </p:cNvPicPr>
                      <p:nvPr/>
                    </p:nvPicPr>
                    <p:blipFill>
                      <a:blip r:embed="rId3"/>
                      <a:srcRect/>
                      <a:stretch>
                        <a:fillRect/>
                      </a:stretch>
                    </p:blipFill>
                    <p:spPr bwMode="auto">
                      <a:xfrm>
                        <a:off x="5690175" y="1093088"/>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540825" y="2025650"/>
          <a:ext cx="3073400" cy="1790700"/>
        </p:xfrm>
        <a:graphic>
          <a:graphicData uri="http://schemas.openxmlformats.org/presentationml/2006/ole">
            <mc:AlternateContent xmlns:mc="http://schemas.openxmlformats.org/markup-compatibility/2006">
              <mc:Choice xmlns:v="urn:schemas-microsoft-com:vml" Requires="v">
                <p:oleObj name="Equation" r:id="rId4" imgW="3073320" imgH="1790640" progId="Equation.DSMT4">
                  <p:embed/>
                </p:oleObj>
              </mc:Choice>
              <mc:Fallback>
                <p:oleObj name="Equation" r:id="rId4" imgW="3073320" imgH="1790640" progId="Equation.DSMT4">
                  <p:embed/>
                  <p:pic>
                    <p:nvPicPr>
                      <p:cNvPr id="9" name="Object 8"/>
                      <p:cNvPicPr>
                        <a:picLocks noChangeAspect="1" noChangeArrowheads="1"/>
                      </p:cNvPicPr>
                      <p:nvPr/>
                    </p:nvPicPr>
                    <p:blipFill>
                      <a:blip r:embed="rId5"/>
                      <a:srcRect/>
                      <a:stretch>
                        <a:fillRect/>
                      </a:stretch>
                    </p:blipFill>
                    <p:spPr bwMode="auto">
                      <a:xfrm>
                        <a:off x="1540825" y="2025650"/>
                        <a:ext cx="30734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00752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b="1" dirty="0"/>
              <a:t>1b.</a:t>
            </a:r>
            <a:r>
              <a:rPr lang="en-US" dirty="0"/>
              <a:t>	Write as a multiple of </a:t>
            </a:r>
            <a:r>
              <a:rPr lang="en-US" i="1" dirty="0"/>
              <a:t>i</a:t>
            </a:r>
            <a:r>
              <a:rPr lang="en-US" dirty="0"/>
              <a:t>:  </a:t>
            </a:r>
          </a:p>
          <a:p>
            <a:r>
              <a:rPr lang="en-US" sz="2800" dirty="0"/>
              <a:t> </a:t>
            </a:r>
          </a:p>
          <a:p>
            <a:pPr>
              <a:spcBef>
                <a:spcPts val="1800"/>
              </a:spcBef>
            </a:pPr>
            <a:r>
              <a:rPr lang="en-US" sz="2800" dirty="0"/>
              <a:t>				</a:t>
            </a:r>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8" name="Object 7"/>
          <p:cNvGraphicFramePr>
            <a:graphicFrameLocks noChangeAspect="1"/>
          </p:cNvGraphicFramePr>
          <p:nvPr/>
        </p:nvGraphicFramePr>
        <p:xfrm>
          <a:off x="5680525" y="1101025"/>
          <a:ext cx="1003300" cy="495300"/>
        </p:xfrm>
        <a:graphic>
          <a:graphicData uri="http://schemas.openxmlformats.org/presentationml/2006/ole">
            <mc:AlternateContent xmlns:mc="http://schemas.openxmlformats.org/markup-compatibility/2006">
              <mc:Choice xmlns:v="urn:schemas-microsoft-com:vml" Requires="v">
                <p:oleObj name="Equation" r:id="rId2" imgW="1002960" imgH="495000" progId="Equation.DSMT4">
                  <p:embed/>
                </p:oleObj>
              </mc:Choice>
              <mc:Fallback>
                <p:oleObj name="Equation" r:id="rId2" imgW="1002960" imgH="495000" progId="Equation.DSMT4">
                  <p:embed/>
                  <p:pic>
                    <p:nvPicPr>
                      <p:cNvPr id="8" name="Object 7"/>
                      <p:cNvPicPr>
                        <a:picLocks noChangeAspect="1" noChangeArrowheads="1"/>
                      </p:cNvPicPr>
                      <p:nvPr/>
                    </p:nvPicPr>
                    <p:blipFill>
                      <a:blip r:embed="rId3"/>
                      <a:srcRect/>
                      <a:stretch>
                        <a:fillRect/>
                      </a:stretch>
                    </p:blipFill>
                    <p:spPr bwMode="auto">
                      <a:xfrm>
                        <a:off x="5680525" y="1101025"/>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540825" y="2014025"/>
          <a:ext cx="3771900" cy="3289300"/>
        </p:xfrm>
        <a:graphic>
          <a:graphicData uri="http://schemas.openxmlformats.org/presentationml/2006/ole">
            <mc:AlternateContent xmlns:mc="http://schemas.openxmlformats.org/markup-compatibility/2006">
              <mc:Choice xmlns:v="urn:schemas-microsoft-com:vml" Requires="v">
                <p:oleObj name="Equation" r:id="rId4" imgW="3771720" imgH="3288960" progId="Equation.DSMT4">
                  <p:embed/>
                </p:oleObj>
              </mc:Choice>
              <mc:Fallback>
                <p:oleObj name="Equation" r:id="rId4" imgW="3771720" imgH="3288960" progId="Equation.DSMT4">
                  <p:embed/>
                  <p:pic>
                    <p:nvPicPr>
                      <p:cNvPr id="6" name="Object 5"/>
                      <p:cNvPicPr>
                        <a:picLocks noChangeAspect="1" noChangeArrowheads="1"/>
                      </p:cNvPicPr>
                      <p:nvPr/>
                    </p:nvPicPr>
                    <p:blipFill>
                      <a:blip r:embed="rId5"/>
                      <a:srcRect/>
                      <a:stretch>
                        <a:fillRect/>
                      </a:stretch>
                    </p:blipFill>
                    <p:spPr bwMode="auto">
                      <a:xfrm>
                        <a:off x="1540825" y="2014025"/>
                        <a:ext cx="37719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604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2</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Add and subtract complex numbers.</a:t>
            </a:r>
          </a:p>
          <a:p>
            <a:r>
              <a:rPr lang="en-US" sz="2800" dirty="0"/>
              <a:t>		</a:t>
            </a:r>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spTree>
    <p:extLst>
      <p:ext uri="{BB962C8B-B14F-4D97-AF65-F5344CB8AC3E}">
        <p14:creationId xmlns:p14="http://schemas.microsoft.com/office/powerpoint/2010/main" val="30531639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nvPr>
        </p:nvGraphicFramePr>
        <p:xfrm>
          <a:off x="533400" y="1066800"/>
          <a:ext cx="8243888" cy="506872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Adding &amp; Subtracting Complex Numbers</a:t>
                      </a:r>
                      <a:endParaRPr kumimoji="0" lang="en-US" sz="2800" b="1" i="1" u="none" strike="noStrike" cap="none" normalizeH="0" baseline="0" dirty="0">
                        <a:ln>
                          <a:noFill/>
                        </a:ln>
                        <a:solidFill>
                          <a:srgbClr val="0000A8"/>
                        </a:solidFill>
                        <a:effectLst/>
                        <a:latin typeface="Arial" pitchFamily="34" charset="0"/>
                        <a:cs typeface="Arial" pitchFamily="34" charset="0"/>
                      </a:endParaRP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7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In words, this says that you add complex numbers by adding their real parts, adding their imaginary parts, and expressing the sum as a complex number.</a:t>
                      </a: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7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2.</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In words, this says that you subtract complex numbers by subtracting their real parts, subtracting their imaginary parts, and expressing the difference as a complex number.</a:t>
                      </a: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Complex Numbers</a:t>
            </a:r>
          </a:p>
        </p:txBody>
      </p:sp>
      <p:graphicFrame>
        <p:nvGraphicFramePr>
          <p:cNvPr id="2" name="Object 1"/>
          <p:cNvGraphicFramePr>
            <a:graphicFrameLocks noChangeAspect="1"/>
          </p:cNvGraphicFramePr>
          <p:nvPr/>
        </p:nvGraphicFramePr>
        <p:xfrm>
          <a:off x="990600" y="1676400"/>
          <a:ext cx="5511800" cy="457200"/>
        </p:xfrm>
        <a:graphic>
          <a:graphicData uri="http://schemas.openxmlformats.org/presentationml/2006/ole">
            <mc:AlternateContent xmlns:mc="http://schemas.openxmlformats.org/markup-compatibility/2006">
              <mc:Choice xmlns:v="urn:schemas-microsoft-com:vml" Requires="v">
                <p:oleObj name="Equation" r:id="rId2" imgW="5511600" imgH="457200" progId="Equation.DSMT4">
                  <p:embed/>
                </p:oleObj>
              </mc:Choice>
              <mc:Fallback>
                <p:oleObj name="Equation" r:id="rId2" imgW="5511600" imgH="457200" progId="Equation.DSMT4">
                  <p:embed/>
                  <p:pic>
                    <p:nvPicPr>
                      <p:cNvPr id="2" name="Object 1"/>
                      <p:cNvPicPr>
                        <a:picLocks noChangeAspect="1" noChangeArrowheads="1"/>
                      </p:cNvPicPr>
                      <p:nvPr/>
                    </p:nvPicPr>
                    <p:blipFill>
                      <a:blip r:embed="rId3"/>
                      <a:srcRect/>
                      <a:stretch>
                        <a:fillRect/>
                      </a:stretch>
                    </p:blipFill>
                    <p:spPr bwMode="auto">
                      <a:xfrm>
                        <a:off x="990600" y="1676400"/>
                        <a:ext cx="551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003300" y="3962400"/>
          <a:ext cx="5486400" cy="457200"/>
        </p:xfrm>
        <a:graphic>
          <a:graphicData uri="http://schemas.openxmlformats.org/presentationml/2006/ole">
            <mc:AlternateContent xmlns:mc="http://schemas.openxmlformats.org/markup-compatibility/2006">
              <mc:Choice xmlns:v="urn:schemas-microsoft-com:vml" Requires="v">
                <p:oleObj name="Equation" r:id="rId4" imgW="5486400" imgH="457200" progId="Equation.DSMT4">
                  <p:embed/>
                </p:oleObj>
              </mc:Choice>
              <mc:Fallback>
                <p:oleObj name="Equation" r:id="rId4" imgW="5486400" imgH="457200" progId="Equation.DSMT4">
                  <p:embed/>
                  <p:pic>
                    <p:nvPicPr>
                      <p:cNvPr id="8" name="Object 7"/>
                      <p:cNvPicPr>
                        <a:picLocks noChangeAspect="1" noChangeArrowheads="1"/>
                      </p:cNvPicPr>
                      <p:nvPr/>
                    </p:nvPicPr>
                    <p:blipFill>
                      <a:blip r:embed="rId5"/>
                      <a:srcRect/>
                      <a:stretch>
                        <a:fillRect/>
                      </a:stretch>
                    </p:blipFill>
                    <p:spPr bwMode="auto">
                      <a:xfrm>
                        <a:off x="1003300" y="39624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490413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1800"/>
              </a:spcBef>
            </a:pPr>
            <a:r>
              <a:rPr lang="en-US" dirty="0"/>
              <a:t>Perform the indicated operations, writing the result in the form</a:t>
            </a:r>
          </a:p>
          <a:p>
            <a:pPr>
              <a:spcBef>
                <a:spcPts val="1800"/>
              </a:spcBef>
            </a:pPr>
            <a:endParaRPr lang="en-US" sz="2800" dirty="0"/>
          </a:p>
          <a:p>
            <a:pPr>
              <a:spcBef>
                <a:spcPts val="1800"/>
              </a:spcBef>
            </a:pPr>
            <a:r>
              <a:rPr lang="en-US" sz="2800" dirty="0"/>
              <a:t>				</a:t>
            </a:r>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10" name="Object 9"/>
          <p:cNvGraphicFramePr>
            <a:graphicFrameLocks noChangeAspect="1"/>
          </p:cNvGraphicFramePr>
          <p:nvPr/>
        </p:nvGraphicFramePr>
        <p:xfrm>
          <a:off x="3787322" y="1781628"/>
          <a:ext cx="1117600" cy="355600"/>
        </p:xfrm>
        <a:graphic>
          <a:graphicData uri="http://schemas.openxmlformats.org/presentationml/2006/ole">
            <mc:AlternateContent xmlns:mc="http://schemas.openxmlformats.org/markup-compatibility/2006">
              <mc:Choice xmlns:v="urn:schemas-microsoft-com:vml" Requires="v">
                <p:oleObj name="Equation" r:id="rId2" imgW="1117440" imgH="355320" progId="Equation.DSMT4">
                  <p:embed/>
                </p:oleObj>
              </mc:Choice>
              <mc:Fallback>
                <p:oleObj name="Equation" r:id="rId2" imgW="1117440" imgH="355320" progId="Equation.DSMT4">
                  <p:embed/>
                  <p:pic>
                    <p:nvPicPr>
                      <p:cNvPr id="10" name="Object 9"/>
                      <p:cNvPicPr>
                        <a:picLocks noChangeAspect="1" noChangeArrowheads="1"/>
                      </p:cNvPicPr>
                      <p:nvPr/>
                    </p:nvPicPr>
                    <p:blipFill>
                      <a:blip r:embed="rId3"/>
                      <a:srcRect/>
                      <a:stretch>
                        <a:fillRect/>
                      </a:stretch>
                    </p:blipFill>
                    <p:spPr bwMode="auto">
                      <a:xfrm>
                        <a:off x="3787322" y="1781628"/>
                        <a:ext cx="1117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609600" y="2362200"/>
          <a:ext cx="4318000" cy="533400"/>
        </p:xfrm>
        <a:graphic>
          <a:graphicData uri="http://schemas.openxmlformats.org/presentationml/2006/ole">
            <mc:AlternateContent xmlns:mc="http://schemas.openxmlformats.org/markup-compatibility/2006">
              <mc:Choice xmlns:v="urn:schemas-microsoft-com:vml" Requires="v">
                <p:oleObj name="Equation" r:id="rId4" imgW="4317840" imgH="533160" progId="Equation.DSMT4">
                  <p:embed/>
                </p:oleObj>
              </mc:Choice>
              <mc:Fallback>
                <p:oleObj name="Equation" r:id="rId4" imgW="4317840" imgH="533160" progId="Equation.DSMT4">
                  <p:embed/>
                  <p:pic>
                    <p:nvPicPr>
                      <p:cNvPr id="13" name="Object 12"/>
                      <p:cNvPicPr>
                        <a:picLocks noChangeAspect="1" noChangeArrowheads="1"/>
                      </p:cNvPicPr>
                      <p:nvPr/>
                    </p:nvPicPr>
                    <p:blipFill>
                      <a:blip r:embed="rId5"/>
                      <a:srcRect/>
                      <a:stretch>
                        <a:fillRect/>
                      </a:stretch>
                    </p:blipFill>
                    <p:spPr bwMode="auto">
                      <a:xfrm>
                        <a:off x="609600" y="2362200"/>
                        <a:ext cx="431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647700" y="3276600"/>
          <a:ext cx="3771900" cy="533400"/>
        </p:xfrm>
        <a:graphic>
          <a:graphicData uri="http://schemas.openxmlformats.org/presentationml/2006/ole">
            <mc:AlternateContent xmlns:mc="http://schemas.openxmlformats.org/markup-compatibility/2006">
              <mc:Choice xmlns:v="urn:schemas-microsoft-com:vml" Requires="v">
                <p:oleObj name="Equation" r:id="rId6" imgW="3771720" imgH="533160" progId="Equation.DSMT4">
                  <p:embed/>
                </p:oleObj>
              </mc:Choice>
              <mc:Fallback>
                <p:oleObj name="Equation" r:id="rId6" imgW="3771720" imgH="533160" progId="Equation.DSMT4">
                  <p:embed/>
                  <p:pic>
                    <p:nvPicPr>
                      <p:cNvPr id="14" name="Object 13"/>
                      <p:cNvPicPr>
                        <a:picLocks noChangeAspect="1" noChangeArrowheads="1"/>
                      </p:cNvPicPr>
                      <p:nvPr/>
                    </p:nvPicPr>
                    <p:blipFill>
                      <a:blip r:embed="rId7"/>
                      <a:srcRect/>
                      <a:stretch>
                        <a:fillRect/>
                      </a:stretch>
                    </p:blipFill>
                    <p:spPr bwMode="auto">
                      <a:xfrm>
                        <a:off x="647700" y="3276600"/>
                        <a:ext cx="3771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28062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ts val="1800"/>
              </a:spcBef>
            </a:pPr>
            <a:endParaRPr lang="en-US" sz="2800" dirty="0"/>
          </a:p>
          <a:p>
            <a:pPr>
              <a:spcBef>
                <a:spcPts val="1800"/>
              </a:spcBef>
            </a:pPr>
            <a:r>
              <a:rPr lang="en-US" sz="2800" dirty="0"/>
              <a:t>				Remove the parentheses.  				Change signs of the real 				and imaginary parts being 				subtracted.</a:t>
            </a:r>
          </a:p>
          <a:p>
            <a:pPr>
              <a:spcBef>
                <a:spcPts val="0"/>
              </a:spcBef>
            </a:pPr>
            <a:r>
              <a:rPr lang="en-US" sz="2800" dirty="0"/>
              <a:t>				Group real and imaginary 				terms.</a:t>
            </a:r>
          </a:p>
          <a:p>
            <a:pPr>
              <a:spcBef>
                <a:spcPts val="1800"/>
              </a:spcBef>
            </a:pPr>
            <a:r>
              <a:rPr lang="en-US" sz="2800" dirty="0"/>
              <a:t>				Add real parts and 					imaginary parts.</a:t>
            </a:r>
          </a:p>
          <a:p>
            <a:pPr>
              <a:spcBef>
                <a:spcPts val="1800"/>
              </a:spcBef>
            </a:pPr>
            <a:r>
              <a:rPr lang="en-US" sz="2800" dirty="0"/>
              <a:t>				Simplify.</a:t>
            </a:r>
          </a:p>
          <a:p>
            <a:pPr>
              <a:spcBef>
                <a:spcPts val="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15" name="Object 14"/>
          <p:cNvGraphicFramePr>
            <a:graphicFrameLocks noChangeAspect="1"/>
          </p:cNvGraphicFramePr>
          <p:nvPr/>
        </p:nvGraphicFramePr>
        <p:xfrm>
          <a:off x="457200" y="1143000"/>
          <a:ext cx="3771900" cy="457200"/>
        </p:xfrm>
        <a:graphic>
          <a:graphicData uri="http://schemas.openxmlformats.org/presentationml/2006/ole">
            <mc:AlternateContent xmlns:mc="http://schemas.openxmlformats.org/markup-compatibility/2006">
              <mc:Choice xmlns:v="urn:schemas-microsoft-com:vml" Requires="v">
                <p:oleObj name="Equation" r:id="rId2" imgW="3771720" imgH="457200" progId="Equation.DSMT4">
                  <p:embed/>
                </p:oleObj>
              </mc:Choice>
              <mc:Fallback>
                <p:oleObj name="Equation" r:id="rId2" imgW="3771720" imgH="457200" progId="Equation.DSMT4">
                  <p:embed/>
                  <p:pic>
                    <p:nvPicPr>
                      <p:cNvPr id="15" name="Object 14"/>
                      <p:cNvPicPr>
                        <a:picLocks noChangeAspect="1" noChangeArrowheads="1"/>
                      </p:cNvPicPr>
                      <p:nvPr/>
                    </p:nvPicPr>
                    <p:blipFill>
                      <a:blip r:embed="rId3"/>
                      <a:srcRect/>
                      <a:stretch>
                        <a:fillRect/>
                      </a:stretch>
                    </p:blipFill>
                    <p:spPr bwMode="auto">
                      <a:xfrm>
                        <a:off x="457200" y="1143000"/>
                        <a:ext cx="377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918030" y="1905000"/>
          <a:ext cx="2730500" cy="330200"/>
        </p:xfrm>
        <a:graphic>
          <a:graphicData uri="http://schemas.openxmlformats.org/presentationml/2006/ole">
            <mc:AlternateContent xmlns:mc="http://schemas.openxmlformats.org/markup-compatibility/2006">
              <mc:Choice xmlns:v="urn:schemas-microsoft-com:vml" Requires="v">
                <p:oleObj name="Equation" r:id="rId4" imgW="2730240" imgH="330120" progId="Equation.DSMT4">
                  <p:embed/>
                </p:oleObj>
              </mc:Choice>
              <mc:Fallback>
                <p:oleObj name="Equation" r:id="rId4" imgW="2730240" imgH="330120" progId="Equation.DSMT4">
                  <p:embed/>
                  <p:pic>
                    <p:nvPicPr>
                      <p:cNvPr id="16" name="Object 15"/>
                      <p:cNvPicPr>
                        <a:picLocks noChangeAspect="1" noChangeArrowheads="1"/>
                      </p:cNvPicPr>
                      <p:nvPr/>
                    </p:nvPicPr>
                    <p:blipFill>
                      <a:blip r:embed="rId5"/>
                      <a:srcRect/>
                      <a:stretch>
                        <a:fillRect/>
                      </a:stretch>
                    </p:blipFill>
                    <p:spPr bwMode="auto">
                      <a:xfrm>
                        <a:off x="918030" y="1905000"/>
                        <a:ext cx="273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930730" y="3581400"/>
          <a:ext cx="2730500" cy="330200"/>
        </p:xfrm>
        <a:graphic>
          <a:graphicData uri="http://schemas.openxmlformats.org/presentationml/2006/ole">
            <mc:AlternateContent xmlns:mc="http://schemas.openxmlformats.org/markup-compatibility/2006">
              <mc:Choice xmlns:v="urn:schemas-microsoft-com:vml" Requires="v">
                <p:oleObj name="Equation" r:id="rId6" imgW="2730240" imgH="330120" progId="Equation.DSMT4">
                  <p:embed/>
                </p:oleObj>
              </mc:Choice>
              <mc:Fallback>
                <p:oleObj name="Equation" r:id="rId6" imgW="2730240" imgH="330120" progId="Equation.DSMT4">
                  <p:embed/>
                  <p:pic>
                    <p:nvPicPr>
                      <p:cNvPr id="17" name="Object 16"/>
                      <p:cNvPicPr>
                        <a:picLocks noChangeAspect="1" noChangeArrowheads="1"/>
                      </p:cNvPicPr>
                      <p:nvPr/>
                    </p:nvPicPr>
                    <p:blipFill>
                      <a:blip r:embed="rId7"/>
                      <a:srcRect/>
                      <a:stretch>
                        <a:fillRect/>
                      </a:stretch>
                    </p:blipFill>
                    <p:spPr bwMode="auto">
                      <a:xfrm>
                        <a:off x="930730" y="3581400"/>
                        <a:ext cx="273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914400" y="4676775"/>
          <a:ext cx="3187700" cy="457200"/>
        </p:xfrm>
        <a:graphic>
          <a:graphicData uri="http://schemas.openxmlformats.org/presentationml/2006/ole">
            <mc:AlternateContent xmlns:mc="http://schemas.openxmlformats.org/markup-compatibility/2006">
              <mc:Choice xmlns:v="urn:schemas-microsoft-com:vml" Requires="v">
                <p:oleObj name="Equation" r:id="rId8" imgW="3187440" imgH="457200" progId="Equation.DSMT4">
                  <p:embed/>
                </p:oleObj>
              </mc:Choice>
              <mc:Fallback>
                <p:oleObj name="Equation" r:id="rId8" imgW="3187440" imgH="457200" progId="Equation.DSMT4">
                  <p:embed/>
                  <p:pic>
                    <p:nvPicPr>
                      <p:cNvPr id="4"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676775"/>
                        <a:ext cx="318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916214" y="5715000"/>
          <a:ext cx="1155700" cy="330200"/>
        </p:xfrm>
        <a:graphic>
          <a:graphicData uri="http://schemas.openxmlformats.org/presentationml/2006/ole">
            <mc:AlternateContent xmlns:mc="http://schemas.openxmlformats.org/markup-compatibility/2006">
              <mc:Choice xmlns:v="urn:schemas-microsoft-com:vml" Requires="v">
                <p:oleObj name="Equation" r:id="rId10" imgW="1155600" imgH="330120" progId="Equation.DSMT4">
                  <p:embed/>
                </p:oleObj>
              </mc:Choice>
              <mc:Fallback>
                <p:oleObj name="Equation" r:id="rId10" imgW="1155600" imgH="330120" progId="Equation.DSMT4">
                  <p:embed/>
                  <p:pic>
                    <p:nvPicPr>
                      <p:cNvPr id="5"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6214" y="5715000"/>
                        <a:ext cx="1155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3120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1a. </a:t>
            </a:r>
            <a:r>
              <a:rPr lang="en-US" sz="2800" dirty="0"/>
              <a:t>Evaluate:</a:t>
            </a:r>
          </a:p>
          <a:p>
            <a:pPr>
              <a:spcBef>
                <a:spcPts val="0"/>
              </a:spcBef>
            </a:pPr>
            <a:r>
              <a:rPr lang="en-US" sz="2800" dirty="0"/>
              <a:t>	        									 because </a:t>
            </a:r>
          </a:p>
          <a:p>
            <a:pPr>
              <a:spcBef>
                <a:spcPts val="400"/>
              </a:spcBef>
            </a:pPr>
            <a:endParaRPr lang="en-US" sz="2800" b="1" dirty="0"/>
          </a:p>
          <a:p>
            <a:pPr>
              <a:spcBef>
                <a:spcPts val="0"/>
              </a:spcBef>
            </a:pPr>
            <a:r>
              <a:rPr lang="en-US" sz="2800" b="1" dirty="0"/>
              <a:t>								   1b. </a:t>
            </a:r>
            <a:r>
              <a:rPr lang="en-US" sz="2800" dirty="0"/>
              <a:t>Evaluate:		</a:t>
            </a:r>
          </a:p>
          <a:p>
            <a:r>
              <a:rPr lang="en-US" sz="2800" dirty="0"/>
              <a:t>		     								     because</a:t>
            </a:r>
          </a:p>
          <a:p>
            <a:pPr>
              <a:spcBef>
                <a:spcPts val="1200"/>
              </a:spcBef>
            </a:pPr>
            <a:endParaRPr lang="en-US" sz="2800" b="1" dirty="0"/>
          </a:p>
          <a:p>
            <a:pPr>
              <a:spcBef>
                <a:spcPts val="2400"/>
              </a:spcBef>
            </a:pPr>
            <a:endParaRPr lang="en-US" sz="2800" dirty="0"/>
          </a:p>
          <a:p>
            <a:endParaRPr lang="en-US" sz="2800" dirty="0"/>
          </a:p>
        </p:txBody>
      </p:sp>
      <p:graphicFrame>
        <p:nvGraphicFramePr>
          <p:cNvPr id="10" name="Object 9"/>
          <p:cNvGraphicFramePr>
            <a:graphicFrameLocks noChangeAspect="1"/>
          </p:cNvGraphicFramePr>
          <p:nvPr>
            <p:extLst>
              <p:ext uri="{D42A27DB-BD31-4B8C-83A1-F6EECF244321}">
                <p14:modId xmlns:p14="http://schemas.microsoft.com/office/powerpoint/2010/main" val="1177095249"/>
              </p:ext>
            </p:extLst>
          </p:nvPr>
        </p:nvGraphicFramePr>
        <p:xfrm>
          <a:off x="2743200" y="1168400"/>
          <a:ext cx="685800" cy="431800"/>
        </p:xfrm>
        <a:graphic>
          <a:graphicData uri="http://schemas.openxmlformats.org/presentationml/2006/ole">
            <mc:AlternateContent xmlns:mc="http://schemas.openxmlformats.org/markup-compatibility/2006">
              <mc:Choice xmlns:v="urn:schemas-microsoft-com:vml" Requires="v">
                <p:oleObj name="Equation" r:id="rId2" imgW="685800" imgH="431640" progId="Equation.DSMT4">
                  <p:embed/>
                </p:oleObj>
              </mc:Choice>
              <mc:Fallback>
                <p:oleObj name="Equation" r:id="rId2" imgW="685800" imgH="431640" progId="Equation.DSMT4">
                  <p:embed/>
                  <p:pic>
                    <p:nvPicPr>
                      <p:cNvPr id="0" name=""/>
                      <p:cNvPicPr>
                        <a:picLocks noChangeAspect="1" noChangeArrowheads="1"/>
                      </p:cNvPicPr>
                      <p:nvPr/>
                    </p:nvPicPr>
                    <p:blipFill>
                      <a:blip r:embed="rId3"/>
                      <a:srcRect/>
                      <a:stretch>
                        <a:fillRect/>
                      </a:stretch>
                    </p:blipFill>
                    <p:spPr bwMode="auto">
                      <a:xfrm>
                        <a:off x="2743200" y="1168400"/>
                        <a:ext cx="685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38535247"/>
              </p:ext>
            </p:extLst>
          </p:nvPr>
        </p:nvGraphicFramePr>
        <p:xfrm>
          <a:off x="2784764" y="3302000"/>
          <a:ext cx="889000" cy="431800"/>
        </p:xfrm>
        <a:graphic>
          <a:graphicData uri="http://schemas.openxmlformats.org/presentationml/2006/ole">
            <mc:AlternateContent xmlns:mc="http://schemas.openxmlformats.org/markup-compatibility/2006">
              <mc:Choice xmlns:v="urn:schemas-microsoft-com:vml" Requires="v">
                <p:oleObj name="Equation" r:id="rId4" imgW="888840" imgH="431640" progId="Equation.DSMT4">
                  <p:embed/>
                </p:oleObj>
              </mc:Choice>
              <mc:Fallback>
                <p:oleObj name="Equation" r:id="rId4" imgW="888840" imgH="431640" progId="Equation.DSMT4">
                  <p:embed/>
                  <p:pic>
                    <p:nvPicPr>
                      <p:cNvPr id="0" name=""/>
                      <p:cNvPicPr>
                        <a:picLocks noChangeAspect="1" noChangeArrowheads="1"/>
                      </p:cNvPicPr>
                      <p:nvPr/>
                    </p:nvPicPr>
                    <p:blipFill>
                      <a:blip r:embed="rId5"/>
                      <a:srcRect/>
                      <a:stretch>
                        <a:fillRect/>
                      </a:stretch>
                    </p:blipFill>
                    <p:spPr bwMode="auto">
                      <a:xfrm>
                        <a:off x="2784764" y="3302000"/>
                        <a:ext cx="88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043136627"/>
              </p:ext>
            </p:extLst>
          </p:nvPr>
        </p:nvGraphicFramePr>
        <p:xfrm>
          <a:off x="1191492" y="1995058"/>
          <a:ext cx="1244600" cy="431800"/>
        </p:xfrm>
        <a:graphic>
          <a:graphicData uri="http://schemas.openxmlformats.org/presentationml/2006/ole">
            <mc:AlternateContent xmlns:mc="http://schemas.openxmlformats.org/markup-compatibility/2006">
              <mc:Choice xmlns:v="urn:schemas-microsoft-com:vml" Requires="v">
                <p:oleObj name="Equation" r:id="rId6" imgW="1244520" imgH="431640" progId="Equation.DSMT4">
                  <p:embed/>
                </p:oleObj>
              </mc:Choice>
              <mc:Fallback>
                <p:oleObj name="Equation" r:id="rId6" imgW="1244520" imgH="431640" progId="Equation.DSMT4">
                  <p:embed/>
                  <p:pic>
                    <p:nvPicPr>
                      <p:cNvPr id="0" name=""/>
                      <p:cNvPicPr>
                        <a:picLocks noChangeAspect="1" noChangeArrowheads="1"/>
                      </p:cNvPicPr>
                      <p:nvPr/>
                    </p:nvPicPr>
                    <p:blipFill>
                      <a:blip r:embed="rId7"/>
                      <a:srcRect/>
                      <a:stretch>
                        <a:fillRect/>
                      </a:stretch>
                    </p:blipFill>
                    <p:spPr bwMode="auto">
                      <a:xfrm>
                        <a:off x="1191492" y="1995058"/>
                        <a:ext cx="1244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91198694"/>
              </p:ext>
            </p:extLst>
          </p:nvPr>
        </p:nvGraphicFramePr>
        <p:xfrm>
          <a:off x="3948546" y="1988128"/>
          <a:ext cx="1270000" cy="457200"/>
        </p:xfrm>
        <a:graphic>
          <a:graphicData uri="http://schemas.openxmlformats.org/presentationml/2006/ole">
            <mc:AlternateContent xmlns:mc="http://schemas.openxmlformats.org/markup-compatibility/2006">
              <mc:Choice xmlns:v="urn:schemas-microsoft-com:vml" Requires="v">
                <p:oleObj name="Equation" r:id="rId8" imgW="1269720" imgH="457200" progId="Equation.DSMT4">
                  <p:embed/>
                </p:oleObj>
              </mc:Choice>
              <mc:Fallback>
                <p:oleObj name="Equation" r:id="rId8" imgW="1269720" imgH="457200" progId="Equation.DSMT4">
                  <p:embed/>
                  <p:pic>
                    <p:nvPicPr>
                      <p:cNvPr id="0" name=""/>
                      <p:cNvPicPr>
                        <a:picLocks noChangeAspect="1" noChangeArrowheads="1"/>
                      </p:cNvPicPr>
                      <p:nvPr/>
                    </p:nvPicPr>
                    <p:blipFill>
                      <a:blip r:embed="rId9"/>
                      <a:srcRect/>
                      <a:stretch>
                        <a:fillRect/>
                      </a:stretch>
                    </p:blipFill>
                    <p:spPr bwMode="auto">
                      <a:xfrm>
                        <a:off x="3948546" y="1988128"/>
                        <a:ext cx="127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113369343"/>
              </p:ext>
            </p:extLst>
          </p:nvPr>
        </p:nvGraphicFramePr>
        <p:xfrm>
          <a:off x="1219200" y="4267200"/>
          <a:ext cx="1663700" cy="431800"/>
        </p:xfrm>
        <a:graphic>
          <a:graphicData uri="http://schemas.openxmlformats.org/presentationml/2006/ole">
            <mc:AlternateContent xmlns:mc="http://schemas.openxmlformats.org/markup-compatibility/2006">
              <mc:Choice xmlns:v="urn:schemas-microsoft-com:vml" Requires="v">
                <p:oleObj name="Equation" r:id="rId10" imgW="1663560" imgH="431640" progId="Equation.DSMT4">
                  <p:embed/>
                </p:oleObj>
              </mc:Choice>
              <mc:Fallback>
                <p:oleObj name="Equation" r:id="rId10" imgW="1663560" imgH="431640" progId="Equation.DSMT4">
                  <p:embed/>
                  <p:pic>
                    <p:nvPicPr>
                      <p:cNvPr id="0" name=""/>
                      <p:cNvPicPr>
                        <a:picLocks noChangeAspect="1" noChangeArrowheads="1"/>
                      </p:cNvPicPr>
                      <p:nvPr/>
                    </p:nvPicPr>
                    <p:blipFill>
                      <a:blip r:embed="rId11"/>
                      <a:srcRect/>
                      <a:stretch>
                        <a:fillRect/>
                      </a:stretch>
                    </p:blipFill>
                    <p:spPr bwMode="auto">
                      <a:xfrm>
                        <a:off x="1219200" y="4267200"/>
                        <a:ext cx="1663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516537829"/>
              </p:ext>
            </p:extLst>
          </p:nvPr>
        </p:nvGraphicFramePr>
        <p:xfrm>
          <a:off x="4404014" y="4171950"/>
          <a:ext cx="1752600" cy="584200"/>
        </p:xfrm>
        <a:graphic>
          <a:graphicData uri="http://schemas.openxmlformats.org/presentationml/2006/ole">
            <mc:AlternateContent xmlns:mc="http://schemas.openxmlformats.org/markup-compatibility/2006">
              <mc:Choice xmlns:v="urn:schemas-microsoft-com:vml" Requires="v">
                <p:oleObj name="Equation" r:id="rId12" imgW="1752480" imgH="583920" progId="Equation.DSMT4">
                  <p:embed/>
                </p:oleObj>
              </mc:Choice>
              <mc:Fallback>
                <p:oleObj name="Equation" r:id="rId12" imgW="1752480" imgH="583920" progId="Equation.DSMT4">
                  <p:embed/>
                  <p:pic>
                    <p:nvPicPr>
                      <p:cNvPr id="0" name=""/>
                      <p:cNvPicPr>
                        <a:picLocks noChangeAspect="1" noChangeArrowheads="1"/>
                      </p:cNvPicPr>
                      <p:nvPr/>
                    </p:nvPicPr>
                    <p:blipFill>
                      <a:blip r:embed="rId13"/>
                      <a:srcRect/>
                      <a:stretch>
                        <a:fillRect/>
                      </a:stretch>
                    </p:blipFill>
                    <p:spPr bwMode="auto">
                      <a:xfrm>
                        <a:off x="4404014" y="4171950"/>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46497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ts val="1800"/>
              </a:spcBef>
            </a:pPr>
            <a:r>
              <a:rPr lang="en-US" sz="2800" dirty="0"/>
              <a:t>				</a:t>
            </a:r>
          </a:p>
          <a:p>
            <a:pPr>
              <a:lnSpc>
                <a:spcPct val="150000"/>
              </a:lnSpc>
              <a:spcBef>
                <a:spcPts val="1800"/>
              </a:spcBef>
            </a:pPr>
            <a:r>
              <a:rPr lang="en-US" sz="2800" dirty="0"/>
              <a:t>				Remove the parentheses.</a:t>
            </a:r>
          </a:p>
          <a:p>
            <a:pPr>
              <a:spcBef>
                <a:spcPts val="0"/>
              </a:spcBef>
            </a:pPr>
            <a:r>
              <a:rPr lang="en-US" sz="2800" dirty="0"/>
              <a:t>				Group real and imaginary 				terms.</a:t>
            </a:r>
          </a:p>
          <a:p>
            <a:pPr>
              <a:spcBef>
                <a:spcPts val="0"/>
              </a:spcBef>
            </a:pPr>
            <a:r>
              <a:rPr lang="en-US" sz="2800" dirty="0"/>
              <a:t>				Add real parts and 					imaginary parts.</a:t>
            </a:r>
          </a:p>
          <a:p>
            <a:pPr>
              <a:spcBef>
                <a:spcPts val="0"/>
              </a:spcBef>
            </a:pPr>
            <a:r>
              <a:rPr lang="en-US" sz="2800" dirty="0"/>
              <a:t>				Simplify.</a:t>
            </a:r>
          </a:p>
          <a:p>
            <a:pPr>
              <a:spcBef>
                <a:spcPts val="0"/>
              </a:spcBef>
            </a:pPr>
            <a:endParaRPr lang="en-US" sz="2800" dirty="0"/>
          </a:p>
          <a:p>
            <a:pPr>
              <a:spcBef>
                <a:spcPts val="1800"/>
              </a:spcBef>
            </a:pPr>
            <a:endParaRPr lang="en-US" sz="2800" dirty="0">
              <a:latin typeface="Times New Roman" pitchFamily="18" charset="0"/>
            </a:endParaRPr>
          </a:p>
          <a:p>
            <a:pPr>
              <a:spcBef>
                <a:spcPts val="1800"/>
              </a:spcBef>
            </a:pPr>
            <a:endParaRPr lang="en-US" sz="2800" dirty="0"/>
          </a:p>
          <a:p>
            <a:pPr>
              <a:spcBef>
                <a:spcPts val="1800"/>
              </a:spcBef>
            </a:pPr>
            <a:endParaRPr lang="en-US" sz="2800" dirty="0"/>
          </a:p>
          <a:p>
            <a:pPr>
              <a:spcBef>
                <a:spcPts val="1800"/>
              </a:spcBef>
            </a:pPr>
            <a:r>
              <a:rPr lang="en-US" sz="2800" dirty="0"/>
              <a:t>					</a:t>
            </a:r>
          </a:p>
          <a:p>
            <a:pPr>
              <a:spcBef>
                <a:spcPts val="0"/>
              </a:spcBef>
            </a:pPr>
            <a:r>
              <a:rPr lang="en-US" sz="2800" dirty="0"/>
              <a:t>				</a:t>
            </a:r>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12" name="Object 11"/>
          <p:cNvGraphicFramePr>
            <a:graphicFrameLocks noChangeAspect="1"/>
          </p:cNvGraphicFramePr>
          <p:nvPr/>
        </p:nvGraphicFramePr>
        <p:xfrm>
          <a:off x="957263" y="1143000"/>
          <a:ext cx="3187700" cy="457200"/>
        </p:xfrm>
        <a:graphic>
          <a:graphicData uri="http://schemas.openxmlformats.org/presentationml/2006/ole">
            <mc:AlternateContent xmlns:mc="http://schemas.openxmlformats.org/markup-compatibility/2006">
              <mc:Choice xmlns:v="urn:schemas-microsoft-com:vml" Requires="v">
                <p:oleObj name="Equation" r:id="rId2" imgW="3187440" imgH="457200" progId="Equation.DSMT4">
                  <p:embed/>
                </p:oleObj>
              </mc:Choice>
              <mc:Fallback>
                <p:oleObj name="Equation" r:id="rId2" imgW="3187440" imgH="457200" progId="Equation.DSMT4">
                  <p:embed/>
                  <p:pic>
                    <p:nvPicPr>
                      <p:cNvPr id="12" name="Object 11"/>
                      <p:cNvPicPr>
                        <a:picLocks noChangeAspect="1" noChangeArrowheads="1"/>
                      </p:cNvPicPr>
                      <p:nvPr/>
                    </p:nvPicPr>
                    <p:blipFill>
                      <a:blip r:embed="rId3"/>
                      <a:srcRect/>
                      <a:stretch>
                        <a:fillRect/>
                      </a:stretch>
                    </p:blipFill>
                    <p:spPr bwMode="auto">
                      <a:xfrm>
                        <a:off x="957263" y="1143000"/>
                        <a:ext cx="318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1219200" y="1981200"/>
          <a:ext cx="2349500" cy="330200"/>
        </p:xfrm>
        <a:graphic>
          <a:graphicData uri="http://schemas.openxmlformats.org/presentationml/2006/ole">
            <mc:AlternateContent xmlns:mc="http://schemas.openxmlformats.org/markup-compatibility/2006">
              <mc:Choice xmlns:v="urn:schemas-microsoft-com:vml" Requires="v">
                <p:oleObj name="Equation" r:id="rId4" imgW="2349360" imgH="330120" progId="Equation.DSMT4">
                  <p:embed/>
                </p:oleObj>
              </mc:Choice>
              <mc:Fallback>
                <p:oleObj name="Equation" r:id="rId4" imgW="2349360" imgH="330120" progId="Equation.DSMT4">
                  <p:embed/>
                  <p:pic>
                    <p:nvPicPr>
                      <p:cNvPr id="18" name="Object 17"/>
                      <p:cNvPicPr>
                        <a:picLocks noChangeAspect="1" noChangeArrowheads="1"/>
                      </p:cNvPicPr>
                      <p:nvPr/>
                    </p:nvPicPr>
                    <p:blipFill>
                      <a:blip r:embed="rId5"/>
                      <a:srcRect/>
                      <a:stretch>
                        <a:fillRect/>
                      </a:stretch>
                    </p:blipFill>
                    <p:spPr bwMode="auto">
                      <a:xfrm>
                        <a:off x="1219200" y="1981200"/>
                        <a:ext cx="2349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1219200" y="2514600"/>
          <a:ext cx="2349500" cy="330200"/>
        </p:xfrm>
        <a:graphic>
          <a:graphicData uri="http://schemas.openxmlformats.org/presentationml/2006/ole">
            <mc:AlternateContent xmlns:mc="http://schemas.openxmlformats.org/markup-compatibility/2006">
              <mc:Choice xmlns:v="urn:schemas-microsoft-com:vml" Requires="v">
                <p:oleObj name="Equation" r:id="rId6" imgW="2349360" imgH="330120" progId="Equation.DSMT4">
                  <p:embed/>
                </p:oleObj>
              </mc:Choice>
              <mc:Fallback>
                <p:oleObj name="Equation" r:id="rId6" imgW="2349360" imgH="330120" progId="Equation.DSMT4">
                  <p:embed/>
                  <p:pic>
                    <p:nvPicPr>
                      <p:cNvPr id="19" name="Object 18"/>
                      <p:cNvPicPr>
                        <a:picLocks noChangeAspect="1" noChangeArrowheads="1"/>
                      </p:cNvPicPr>
                      <p:nvPr/>
                    </p:nvPicPr>
                    <p:blipFill>
                      <a:blip r:embed="rId7"/>
                      <a:srcRect/>
                      <a:stretch>
                        <a:fillRect/>
                      </a:stretch>
                    </p:blipFill>
                    <p:spPr bwMode="auto">
                      <a:xfrm>
                        <a:off x="1219200" y="2514600"/>
                        <a:ext cx="2349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1219200" y="3429000"/>
          <a:ext cx="2933700" cy="457200"/>
        </p:xfrm>
        <a:graphic>
          <a:graphicData uri="http://schemas.openxmlformats.org/presentationml/2006/ole">
            <mc:AlternateContent xmlns:mc="http://schemas.openxmlformats.org/markup-compatibility/2006">
              <mc:Choice xmlns:v="urn:schemas-microsoft-com:vml" Requires="v">
                <p:oleObj name="Equation" r:id="rId8" imgW="2933640" imgH="457200" progId="Equation.DSMT4">
                  <p:embed/>
                </p:oleObj>
              </mc:Choice>
              <mc:Fallback>
                <p:oleObj name="Equation" r:id="rId8" imgW="2933640" imgH="457200" progId="Equation.DSMT4">
                  <p:embed/>
                  <p:pic>
                    <p:nvPicPr>
                      <p:cNvPr id="20" name="Object 19"/>
                      <p:cNvPicPr>
                        <a:picLocks noChangeAspect="1" noChangeArrowheads="1"/>
                      </p:cNvPicPr>
                      <p:nvPr/>
                    </p:nvPicPr>
                    <p:blipFill>
                      <a:blip r:embed="rId9"/>
                      <a:srcRect/>
                      <a:stretch>
                        <a:fillRect/>
                      </a:stretch>
                    </p:blipFill>
                    <p:spPr bwMode="auto">
                      <a:xfrm>
                        <a:off x="1219200" y="3429000"/>
                        <a:ext cx="293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1219200" y="4241800"/>
          <a:ext cx="1155700" cy="330200"/>
        </p:xfrm>
        <a:graphic>
          <a:graphicData uri="http://schemas.openxmlformats.org/presentationml/2006/ole">
            <mc:AlternateContent xmlns:mc="http://schemas.openxmlformats.org/markup-compatibility/2006">
              <mc:Choice xmlns:v="urn:schemas-microsoft-com:vml" Requires="v">
                <p:oleObj name="Equation" r:id="rId10" imgW="1155600" imgH="330120" progId="Equation.DSMT4">
                  <p:embed/>
                </p:oleObj>
              </mc:Choice>
              <mc:Fallback>
                <p:oleObj name="Equation" r:id="rId10" imgW="1155600" imgH="330120" progId="Equation.DSMT4">
                  <p:embed/>
                  <p:pic>
                    <p:nvPicPr>
                      <p:cNvPr id="21" name="Object 20"/>
                      <p:cNvPicPr>
                        <a:picLocks noChangeAspect="1" noChangeArrowheads="1"/>
                      </p:cNvPicPr>
                      <p:nvPr/>
                    </p:nvPicPr>
                    <p:blipFill>
                      <a:blip r:embed="rId11"/>
                      <a:srcRect/>
                      <a:stretch>
                        <a:fillRect/>
                      </a:stretch>
                    </p:blipFill>
                    <p:spPr bwMode="auto">
                      <a:xfrm>
                        <a:off x="1219200" y="4241800"/>
                        <a:ext cx="1155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100046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2: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1800"/>
              </a:spcBef>
            </a:pPr>
            <a:r>
              <a:rPr lang="en-US" b="1" dirty="0"/>
              <a:t>2a.</a:t>
            </a:r>
            <a:r>
              <a:rPr lang="en-US" dirty="0"/>
              <a:t>	Add:</a:t>
            </a:r>
          </a:p>
          <a:p>
            <a:pPr>
              <a:spcBef>
                <a:spcPts val="1800"/>
              </a:spcBef>
            </a:pPr>
            <a:endParaRPr lang="en-US" sz="2800" dirty="0"/>
          </a:p>
          <a:p>
            <a:pPr>
              <a:spcBef>
                <a:spcPts val="1800"/>
              </a:spcBef>
            </a:pPr>
            <a:endParaRPr lang="en-US" sz="2800" dirty="0"/>
          </a:p>
          <a:p>
            <a:pPr>
              <a:spcBef>
                <a:spcPts val="1800"/>
              </a:spcBef>
            </a:pPr>
            <a:r>
              <a:rPr lang="en-US" b="1" dirty="0"/>
              <a:t>2b.</a:t>
            </a:r>
            <a:r>
              <a:rPr lang="en-US" dirty="0"/>
              <a:t>	Subtract:				</a:t>
            </a:r>
          </a:p>
          <a:p>
            <a:pPr>
              <a:spcBef>
                <a:spcPts val="1800"/>
              </a:spcBef>
            </a:pPr>
            <a:r>
              <a:rPr lang="en-US" sz="2800" dirty="0"/>
              <a:t> 					</a:t>
            </a:r>
            <a:endParaRPr lang="en-US" sz="2800" dirty="0">
              <a:latin typeface="Times New Roman" pitchFamily="18" charset="0"/>
            </a:endParaRPr>
          </a:p>
          <a:p>
            <a:pPr>
              <a:spcBef>
                <a:spcPts val="1800"/>
              </a:spcBef>
            </a:pPr>
            <a:endParaRPr lang="en-US" sz="2800" dirty="0">
              <a:latin typeface="Times New Roman" pitchFamily="18" charset="0"/>
            </a:endParaRPr>
          </a:p>
          <a:p>
            <a:pPr>
              <a:spcBef>
                <a:spcPts val="1800"/>
              </a:spcBef>
            </a:pPr>
            <a:endParaRPr lang="en-US" sz="2800" dirty="0">
              <a:latin typeface="Times New Roman" pitchFamily="18" charset="0"/>
            </a:endParaRPr>
          </a:p>
          <a:p>
            <a:pPr>
              <a:spcBef>
                <a:spcPts val="1800"/>
              </a:spcBef>
            </a:pPr>
            <a:endParaRPr lang="en-US" sz="2800" dirty="0">
              <a:latin typeface="Times New Roman" pitchFamily="18" charset="0"/>
            </a:endParaRPr>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16" name="Object 15"/>
          <p:cNvGraphicFramePr>
            <a:graphicFrameLocks noChangeAspect="1"/>
          </p:cNvGraphicFramePr>
          <p:nvPr/>
        </p:nvGraphicFramePr>
        <p:xfrm>
          <a:off x="2427350" y="1184275"/>
          <a:ext cx="2959100" cy="533400"/>
        </p:xfrm>
        <a:graphic>
          <a:graphicData uri="http://schemas.openxmlformats.org/presentationml/2006/ole">
            <mc:AlternateContent xmlns:mc="http://schemas.openxmlformats.org/markup-compatibility/2006">
              <mc:Choice xmlns:v="urn:schemas-microsoft-com:vml" Requires="v">
                <p:oleObj name="Equation" r:id="rId2" imgW="2958840" imgH="533160" progId="Equation.DSMT4">
                  <p:embed/>
                </p:oleObj>
              </mc:Choice>
              <mc:Fallback>
                <p:oleObj name="Equation" r:id="rId2" imgW="2958840" imgH="533160" progId="Equation.DSMT4">
                  <p:embed/>
                  <p:pic>
                    <p:nvPicPr>
                      <p:cNvPr id="16" name="Object 15"/>
                      <p:cNvPicPr>
                        <a:picLocks noChangeAspect="1" noChangeArrowheads="1"/>
                      </p:cNvPicPr>
                      <p:nvPr/>
                    </p:nvPicPr>
                    <p:blipFill>
                      <a:blip r:embed="rId3"/>
                      <a:srcRect/>
                      <a:stretch>
                        <a:fillRect/>
                      </a:stretch>
                    </p:blipFill>
                    <p:spPr bwMode="auto">
                      <a:xfrm>
                        <a:off x="2427350" y="1184275"/>
                        <a:ext cx="2959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542475" y="2054175"/>
          <a:ext cx="5689600" cy="1054100"/>
        </p:xfrm>
        <a:graphic>
          <a:graphicData uri="http://schemas.openxmlformats.org/presentationml/2006/ole">
            <mc:AlternateContent xmlns:mc="http://schemas.openxmlformats.org/markup-compatibility/2006">
              <mc:Choice xmlns:v="urn:schemas-microsoft-com:vml" Requires="v">
                <p:oleObj name="Equation" r:id="rId4" imgW="5689440" imgH="1054080" progId="Equation.DSMT4">
                  <p:embed/>
                </p:oleObj>
              </mc:Choice>
              <mc:Fallback>
                <p:oleObj name="Equation" r:id="rId4" imgW="5689440" imgH="1054080" progId="Equation.DSMT4">
                  <p:embed/>
                  <p:pic>
                    <p:nvPicPr>
                      <p:cNvPr id="11" name="Object 10"/>
                      <p:cNvPicPr>
                        <a:picLocks noChangeAspect="1" noChangeArrowheads="1"/>
                      </p:cNvPicPr>
                      <p:nvPr/>
                    </p:nvPicPr>
                    <p:blipFill>
                      <a:blip r:embed="rId5"/>
                      <a:srcRect/>
                      <a:stretch>
                        <a:fillRect/>
                      </a:stretch>
                    </p:blipFill>
                    <p:spPr bwMode="auto">
                      <a:xfrm>
                        <a:off x="1542475" y="2054175"/>
                        <a:ext cx="5689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3209800" y="3237425"/>
          <a:ext cx="3162300" cy="533400"/>
        </p:xfrm>
        <a:graphic>
          <a:graphicData uri="http://schemas.openxmlformats.org/presentationml/2006/ole">
            <mc:AlternateContent xmlns:mc="http://schemas.openxmlformats.org/markup-compatibility/2006">
              <mc:Choice xmlns:v="urn:schemas-microsoft-com:vml" Requires="v">
                <p:oleObj name="Equation" r:id="rId6" imgW="3162240" imgH="533160" progId="Equation.DSMT4">
                  <p:embed/>
                </p:oleObj>
              </mc:Choice>
              <mc:Fallback>
                <p:oleObj name="Equation" r:id="rId6" imgW="3162240" imgH="533160" progId="Equation.DSMT4">
                  <p:embed/>
                  <p:pic>
                    <p:nvPicPr>
                      <p:cNvPr id="12" name="Object 11"/>
                      <p:cNvPicPr>
                        <a:picLocks noChangeAspect="1" noChangeArrowheads="1"/>
                      </p:cNvPicPr>
                      <p:nvPr/>
                    </p:nvPicPr>
                    <p:blipFill>
                      <a:blip r:embed="rId7"/>
                      <a:srcRect/>
                      <a:stretch>
                        <a:fillRect/>
                      </a:stretch>
                    </p:blipFill>
                    <p:spPr bwMode="auto">
                      <a:xfrm>
                        <a:off x="3209800" y="3237425"/>
                        <a:ext cx="3162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1587500" y="4119575"/>
          <a:ext cx="6108700" cy="1054100"/>
        </p:xfrm>
        <a:graphic>
          <a:graphicData uri="http://schemas.openxmlformats.org/presentationml/2006/ole">
            <mc:AlternateContent xmlns:mc="http://schemas.openxmlformats.org/markup-compatibility/2006">
              <mc:Choice xmlns:v="urn:schemas-microsoft-com:vml" Requires="v">
                <p:oleObj name="Equation" r:id="rId8" imgW="6108480" imgH="1054080" progId="Equation.DSMT4">
                  <p:embed/>
                </p:oleObj>
              </mc:Choice>
              <mc:Fallback>
                <p:oleObj name="Equation" r:id="rId8" imgW="6108480" imgH="1054080" progId="Equation.DSMT4">
                  <p:embed/>
                  <p:pic>
                    <p:nvPicPr>
                      <p:cNvPr id="19" name="Object 18"/>
                      <p:cNvPicPr>
                        <a:picLocks noChangeAspect="1" noChangeArrowheads="1"/>
                      </p:cNvPicPr>
                      <p:nvPr/>
                    </p:nvPicPr>
                    <p:blipFill>
                      <a:blip r:embed="rId9"/>
                      <a:srcRect/>
                      <a:stretch>
                        <a:fillRect/>
                      </a:stretch>
                    </p:blipFill>
                    <p:spPr bwMode="auto">
                      <a:xfrm>
                        <a:off x="1587500" y="4119575"/>
                        <a:ext cx="61087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397271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3</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spcBef>
                <a:spcPts val="1800"/>
              </a:spcBef>
            </a:pPr>
            <a:r>
              <a:rPr lang="en-US" dirty="0"/>
              <a:t>Multiply complex numbers.</a:t>
            </a:r>
          </a:p>
          <a:p>
            <a:pPr>
              <a:spcBef>
                <a:spcPts val="1800"/>
              </a:spcBef>
            </a:pPr>
            <a:r>
              <a:rPr lang="en-US" sz="2800" dirty="0"/>
              <a:t>					     </a:t>
            </a:r>
          </a:p>
          <a:p>
            <a:pPr>
              <a:spcBef>
                <a:spcPts val="1800"/>
              </a:spcBef>
            </a:pPr>
            <a:endParaRPr lang="en-US" sz="2800" dirty="0"/>
          </a:p>
          <a:p>
            <a:pPr>
              <a:spcBef>
                <a:spcPts val="1800"/>
              </a:spcBef>
            </a:pPr>
            <a:endParaRPr lang="en-US" sz="2800" dirty="0"/>
          </a:p>
          <a:p>
            <a:pPr>
              <a:spcBef>
                <a:spcPts val="18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spTree>
    <p:extLst>
      <p:ext uri="{BB962C8B-B14F-4D97-AF65-F5344CB8AC3E}">
        <p14:creationId xmlns:p14="http://schemas.microsoft.com/office/powerpoint/2010/main" val="10421729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nvPr>
        </p:nvGraphicFramePr>
        <p:xfrm>
          <a:off x="533400" y="1066800"/>
          <a:ext cx="8243888" cy="4084216"/>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Multiplying Complex Numbers</a:t>
                      </a: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5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a:ln>
                            <a:noFill/>
                          </a:ln>
                          <a:solidFill>
                            <a:schemeClr val="tx1"/>
                          </a:solidFill>
                          <a:effectLst/>
                          <a:latin typeface="Arial" pitchFamily="34" charset="0"/>
                          <a:cs typeface="Arial" pitchFamily="34" charset="0"/>
                        </a:rPr>
                        <a:t>Because the product rule for radicals only applies to real numbers, multiplying radicands is incorrect. </a:t>
                      </a:r>
                      <a:r>
                        <a:rPr kumimoji="0" lang="en-US" sz="3200" b="1" i="0" u="none" strike="noStrike" cap="none" normalizeH="0" baseline="0" dirty="0">
                          <a:ln>
                            <a:noFill/>
                          </a:ln>
                          <a:solidFill>
                            <a:schemeClr val="tx1"/>
                          </a:solidFill>
                          <a:effectLst/>
                          <a:latin typeface="Arial" pitchFamily="34" charset="0"/>
                          <a:cs typeface="Arial" pitchFamily="34" charset="0"/>
                        </a:rPr>
                        <a:t>When performing operations with square roots of negative numbers, begin by expressing all square roots in terms of </a:t>
                      </a:r>
                      <a:r>
                        <a:rPr kumimoji="0" lang="en-US" sz="3200" b="1" i="1" u="none" strike="noStrike" cap="none" normalizeH="0" baseline="0" dirty="0">
                          <a:ln>
                            <a:noFill/>
                          </a:ln>
                          <a:solidFill>
                            <a:schemeClr val="tx1"/>
                          </a:solidFill>
                          <a:effectLst/>
                          <a:latin typeface="Arial" pitchFamily="34" charset="0"/>
                          <a:cs typeface="Arial" pitchFamily="34" charset="0"/>
                        </a:rPr>
                        <a:t>i</a:t>
                      </a:r>
                      <a:r>
                        <a:rPr kumimoji="0" lang="en-US" sz="3200" b="1" i="0" u="none" strike="noStrike" cap="none" normalizeH="0" baseline="0" dirty="0">
                          <a:ln>
                            <a:noFill/>
                          </a:ln>
                          <a:solidFill>
                            <a:schemeClr val="tx1"/>
                          </a:solidFill>
                          <a:effectLst/>
                          <a:latin typeface="Arial" pitchFamily="34" charset="0"/>
                          <a:cs typeface="Arial" pitchFamily="34" charset="0"/>
                        </a:rPr>
                        <a:t>.</a:t>
                      </a:r>
                      <a:r>
                        <a:rPr kumimoji="0" lang="en-US" sz="3200" b="0" i="0" u="none" strike="noStrike" cap="none" normalizeH="0" baseline="0" dirty="0">
                          <a:ln>
                            <a:noFill/>
                          </a:ln>
                          <a:solidFill>
                            <a:schemeClr val="tx1"/>
                          </a:solidFill>
                          <a:effectLst/>
                          <a:latin typeface="Arial" pitchFamily="34" charset="0"/>
                          <a:cs typeface="Arial" pitchFamily="34" charset="0"/>
                        </a:rPr>
                        <a:t> </a:t>
                      </a:r>
                      <a:r>
                        <a:rPr kumimoji="0" lang="en-US" sz="3200" b="0" i="1" u="none" strike="noStrike" cap="none" normalizeH="0" baseline="0" dirty="0">
                          <a:ln>
                            <a:noFill/>
                          </a:ln>
                          <a:solidFill>
                            <a:schemeClr val="tx1"/>
                          </a:solidFill>
                          <a:effectLst/>
                          <a:latin typeface="Arial" pitchFamily="34" charset="0"/>
                          <a:cs typeface="Arial" pitchFamily="34" charset="0"/>
                        </a:rPr>
                        <a:t>Then</a:t>
                      </a:r>
                      <a:r>
                        <a:rPr kumimoji="0" lang="en-US" sz="3200" b="0" i="0" u="none" strike="noStrike" cap="none" normalizeH="0" baseline="0" dirty="0">
                          <a:ln>
                            <a:noFill/>
                          </a:ln>
                          <a:solidFill>
                            <a:schemeClr val="tx1"/>
                          </a:solidFill>
                          <a:effectLst/>
                          <a:latin typeface="Arial" pitchFamily="34" charset="0"/>
                          <a:cs typeface="Arial" pitchFamily="34" charset="0"/>
                        </a:rPr>
                        <a:t> perform the indicated operation.</a:t>
                      </a: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Complex Numbers</a:t>
            </a:r>
          </a:p>
        </p:txBody>
      </p:sp>
    </p:spTree>
    <p:extLst>
      <p:ext uri="{BB962C8B-B14F-4D97-AF65-F5344CB8AC3E}">
        <p14:creationId xmlns:p14="http://schemas.microsoft.com/office/powerpoint/2010/main" val="29952722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Multiply:</a:t>
            </a:r>
          </a:p>
          <a:p>
            <a:pPr>
              <a:spcBef>
                <a:spcPct val="50000"/>
              </a:spcBef>
            </a:pPr>
            <a:endParaRPr lang="en-US" sz="2800" dirty="0"/>
          </a:p>
          <a:p>
            <a:pPr>
              <a:spcBef>
                <a:spcPct val="50000"/>
              </a:spcBef>
            </a:pPr>
            <a:r>
              <a:rPr lang="en-US" sz="2800" dirty="0"/>
              <a:t>					Express square roots 					in terms of </a:t>
            </a:r>
            <a:r>
              <a:rPr lang="en-US" sz="2800" i="1" dirty="0"/>
              <a:t>i</a:t>
            </a:r>
            <a:r>
              <a:rPr lang="en-US" sz="2800" dirty="0"/>
              <a:t>.</a:t>
            </a:r>
          </a:p>
          <a:p>
            <a:pPr>
              <a:spcBef>
                <a:spcPct val="50000"/>
              </a:spcBef>
            </a:pPr>
            <a:r>
              <a:rPr lang="en-US" sz="2800" dirty="0"/>
              <a:t>							     and</a:t>
            </a:r>
          </a:p>
          <a:p>
            <a:pPr>
              <a:spcBef>
                <a:spcPts val="1800"/>
              </a:spcBef>
            </a:pPr>
            <a:r>
              <a:rPr lang="en-US" sz="2800" dirty="0"/>
              <a:t>					</a:t>
            </a:r>
          </a:p>
          <a:p>
            <a:pPr>
              <a:spcBef>
                <a:spcPts val="3000"/>
              </a:spcBef>
            </a:pPr>
            <a:r>
              <a:rPr lang="en-US" sz="2800" dirty="0"/>
              <a:t>					The square root of 64 					is 8.</a:t>
            </a:r>
          </a:p>
          <a:p>
            <a:pPr>
              <a:spcBef>
                <a:spcPts val="1800"/>
              </a:spcBef>
            </a:pPr>
            <a:endParaRPr lang="en-US" sz="2800" dirty="0"/>
          </a:p>
          <a:p>
            <a:pPr>
              <a:spcBef>
                <a:spcPts val="1800"/>
              </a:spcBef>
            </a:pPr>
            <a:r>
              <a:rPr lang="en-US" sz="2800" dirty="0"/>
              <a:t>				</a:t>
            </a:r>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4" name="Object 3"/>
          <p:cNvGraphicFramePr>
            <a:graphicFrameLocks noChangeAspect="1"/>
          </p:cNvGraphicFramePr>
          <p:nvPr/>
        </p:nvGraphicFramePr>
        <p:xfrm>
          <a:off x="2053770" y="1175658"/>
          <a:ext cx="1790700" cy="431800"/>
        </p:xfrm>
        <a:graphic>
          <a:graphicData uri="http://schemas.openxmlformats.org/presentationml/2006/ole">
            <mc:AlternateContent xmlns:mc="http://schemas.openxmlformats.org/markup-compatibility/2006">
              <mc:Choice xmlns:v="urn:schemas-microsoft-com:vml" Requires="v">
                <p:oleObj name="Equation" r:id="rId2" imgW="1790640" imgH="431640" progId="Equation.DSMT4">
                  <p:embed/>
                </p:oleObj>
              </mc:Choice>
              <mc:Fallback>
                <p:oleObj name="Equation" r:id="rId2" imgW="1790640" imgH="431640" progId="Equation.DSMT4">
                  <p:embed/>
                  <p:pic>
                    <p:nvPicPr>
                      <p:cNvPr id="4" name="Object 3"/>
                      <p:cNvPicPr>
                        <a:picLocks noChangeAspect="1" noChangeArrowheads="1"/>
                      </p:cNvPicPr>
                      <p:nvPr/>
                    </p:nvPicPr>
                    <p:blipFill>
                      <a:blip r:embed="rId3"/>
                      <a:srcRect/>
                      <a:stretch>
                        <a:fillRect/>
                      </a:stretch>
                    </p:blipFill>
                    <p:spPr bwMode="auto">
                      <a:xfrm>
                        <a:off x="2053770" y="1175658"/>
                        <a:ext cx="1790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685800" y="1752600"/>
          <a:ext cx="4584700" cy="431800"/>
        </p:xfrm>
        <a:graphic>
          <a:graphicData uri="http://schemas.openxmlformats.org/presentationml/2006/ole">
            <mc:AlternateContent xmlns:mc="http://schemas.openxmlformats.org/markup-compatibility/2006">
              <mc:Choice xmlns:v="urn:schemas-microsoft-com:vml" Requires="v">
                <p:oleObj name="Equation" r:id="rId4" imgW="4584600" imgH="431640" progId="Equation.DSMT4">
                  <p:embed/>
                </p:oleObj>
              </mc:Choice>
              <mc:Fallback>
                <p:oleObj name="Equation" r:id="rId4" imgW="4584600" imgH="431640" progId="Equation.DSMT4">
                  <p:embed/>
                  <p:pic>
                    <p:nvPicPr>
                      <p:cNvPr id="11" name="Object 10"/>
                      <p:cNvPicPr>
                        <a:picLocks noChangeAspect="1" noChangeArrowheads="1"/>
                      </p:cNvPicPr>
                      <p:nvPr/>
                    </p:nvPicPr>
                    <p:blipFill>
                      <a:blip r:embed="rId5"/>
                      <a:srcRect/>
                      <a:stretch>
                        <a:fillRect/>
                      </a:stretch>
                    </p:blipFill>
                    <p:spPr bwMode="auto">
                      <a:xfrm>
                        <a:off x="685800" y="1752600"/>
                        <a:ext cx="4584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2489200" y="2443350"/>
          <a:ext cx="1778000" cy="431800"/>
        </p:xfrm>
        <a:graphic>
          <a:graphicData uri="http://schemas.openxmlformats.org/presentationml/2006/ole">
            <mc:AlternateContent xmlns:mc="http://schemas.openxmlformats.org/markup-compatibility/2006">
              <mc:Choice xmlns:v="urn:schemas-microsoft-com:vml" Requires="v">
                <p:oleObj name="Equation" r:id="rId6" imgW="1777680" imgH="431640" progId="Equation.DSMT4">
                  <p:embed/>
                </p:oleObj>
              </mc:Choice>
              <mc:Fallback>
                <p:oleObj name="Equation" r:id="rId6" imgW="1777680" imgH="431640" progId="Equation.DSMT4">
                  <p:embed/>
                  <p:pic>
                    <p:nvPicPr>
                      <p:cNvPr id="12" name="Object 11"/>
                      <p:cNvPicPr>
                        <a:picLocks noChangeAspect="1" noChangeArrowheads="1"/>
                      </p:cNvPicPr>
                      <p:nvPr/>
                    </p:nvPicPr>
                    <p:blipFill>
                      <a:blip r:embed="rId7"/>
                      <a:srcRect/>
                      <a:stretch>
                        <a:fillRect/>
                      </a:stretch>
                    </p:blipFill>
                    <p:spPr bwMode="auto">
                      <a:xfrm>
                        <a:off x="2489200" y="2443350"/>
                        <a:ext cx="1778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2485572" y="3421744"/>
          <a:ext cx="1219200" cy="469900"/>
        </p:xfrm>
        <a:graphic>
          <a:graphicData uri="http://schemas.openxmlformats.org/presentationml/2006/ole">
            <mc:AlternateContent xmlns:mc="http://schemas.openxmlformats.org/markup-compatibility/2006">
              <mc:Choice xmlns:v="urn:schemas-microsoft-com:vml" Requires="v">
                <p:oleObj name="Equation" r:id="rId8" imgW="1218960" imgH="469800" progId="Equation.DSMT4">
                  <p:embed/>
                </p:oleObj>
              </mc:Choice>
              <mc:Fallback>
                <p:oleObj name="Equation" r:id="rId8" imgW="1218960" imgH="469800" progId="Equation.DSMT4">
                  <p:embed/>
                  <p:pic>
                    <p:nvPicPr>
                      <p:cNvPr id="13" name="Object 12"/>
                      <p:cNvPicPr>
                        <a:picLocks noChangeAspect="1" noChangeArrowheads="1"/>
                      </p:cNvPicPr>
                      <p:nvPr/>
                    </p:nvPicPr>
                    <p:blipFill>
                      <a:blip r:embed="rId9"/>
                      <a:srcRect/>
                      <a:stretch>
                        <a:fillRect/>
                      </a:stretch>
                    </p:blipFill>
                    <p:spPr bwMode="auto">
                      <a:xfrm>
                        <a:off x="2485572" y="3421744"/>
                        <a:ext cx="1219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2489200" y="4390900"/>
          <a:ext cx="1625600" cy="520700"/>
        </p:xfrm>
        <a:graphic>
          <a:graphicData uri="http://schemas.openxmlformats.org/presentationml/2006/ole">
            <mc:AlternateContent xmlns:mc="http://schemas.openxmlformats.org/markup-compatibility/2006">
              <mc:Choice xmlns:v="urn:schemas-microsoft-com:vml" Requires="v">
                <p:oleObj name="Equation" r:id="rId10" imgW="1625400" imgH="520560" progId="Equation.DSMT4">
                  <p:embed/>
                </p:oleObj>
              </mc:Choice>
              <mc:Fallback>
                <p:oleObj name="Equation" r:id="rId10" imgW="1625400" imgH="520560" progId="Equation.DSMT4">
                  <p:embed/>
                  <p:pic>
                    <p:nvPicPr>
                      <p:cNvPr id="14" name="Object 13"/>
                      <p:cNvPicPr>
                        <a:picLocks noChangeAspect="1" noChangeArrowheads="1"/>
                      </p:cNvPicPr>
                      <p:nvPr/>
                    </p:nvPicPr>
                    <p:blipFill>
                      <a:blip r:embed="rId11"/>
                      <a:srcRect/>
                      <a:stretch>
                        <a:fillRect/>
                      </a:stretch>
                    </p:blipFill>
                    <p:spPr bwMode="auto">
                      <a:xfrm>
                        <a:off x="2489200" y="4390900"/>
                        <a:ext cx="1625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2500086" y="5308600"/>
          <a:ext cx="711200" cy="330200"/>
        </p:xfrm>
        <a:graphic>
          <a:graphicData uri="http://schemas.openxmlformats.org/presentationml/2006/ole">
            <mc:AlternateContent xmlns:mc="http://schemas.openxmlformats.org/markup-compatibility/2006">
              <mc:Choice xmlns:v="urn:schemas-microsoft-com:vml" Requires="v">
                <p:oleObj name="Equation" r:id="rId12" imgW="711000" imgH="330120" progId="Equation.DSMT4">
                  <p:embed/>
                </p:oleObj>
              </mc:Choice>
              <mc:Fallback>
                <p:oleObj name="Equation" r:id="rId12" imgW="711000" imgH="330120" progId="Equation.DSMT4">
                  <p:embed/>
                  <p:pic>
                    <p:nvPicPr>
                      <p:cNvPr id="15" name="Object 14"/>
                      <p:cNvPicPr>
                        <a:picLocks noChangeAspect="1" noChangeArrowheads="1"/>
                      </p:cNvPicPr>
                      <p:nvPr/>
                    </p:nvPicPr>
                    <p:blipFill>
                      <a:blip r:embed="rId13"/>
                      <a:srcRect/>
                      <a:stretch>
                        <a:fillRect/>
                      </a:stretch>
                    </p:blipFill>
                    <p:spPr bwMode="auto">
                      <a:xfrm>
                        <a:off x="2500086" y="5308600"/>
                        <a:ext cx="711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5029200" y="3505200"/>
          <a:ext cx="2324100" cy="431800"/>
        </p:xfrm>
        <a:graphic>
          <a:graphicData uri="http://schemas.openxmlformats.org/presentationml/2006/ole">
            <mc:AlternateContent xmlns:mc="http://schemas.openxmlformats.org/markup-compatibility/2006">
              <mc:Choice xmlns:v="urn:schemas-microsoft-com:vml" Requires="v">
                <p:oleObj name="Equation" r:id="rId14" imgW="2323800" imgH="431640" progId="Equation.DSMT4">
                  <p:embed/>
                </p:oleObj>
              </mc:Choice>
              <mc:Fallback>
                <p:oleObj name="Equation" r:id="rId14" imgW="2323800" imgH="431640" progId="Equation.DSMT4">
                  <p:embed/>
                  <p:pic>
                    <p:nvPicPr>
                      <p:cNvPr id="16" name="Object 15"/>
                      <p:cNvPicPr>
                        <a:picLocks noChangeAspect="1" noChangeArrowheads="1"/>
                      </p:cNvPicPr>
                      <p:nvPr/>
                    </p:nvPicPr>
                    <p:blipFill>
                      <a:blip r:embed="rId15"/>
                      <a:srcRect/>
                      <a:stretch>
                        <a:fillRect/>
                      </a:stretch>
                    </p:blipFill>
                    <p:spPr bwMode="auto">
                      <a:xfrm>
                        <a:off x="5029200" y="3505200"/>
                        <a:ext cx="2324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5181600" y="3886200"/>
          <a:ext cx="1193800" cy="444500"/>
        </p:xfrm>
        <a:graphic>
          <a:graphicData uri="http://schemas.openxmlformats.org/presentationml/2006/ole">
            <mc:AlternateContent xmlns:mc="http://schemas.openxmlformats.org/markup-compatibility/2006">
              <mc:Choice xmlns:v="urn:schemas-microsoft-com:vml" Requires="v">
                <p:oleObj name="Equation" r:id="rId16" imgW="1193760" imgH="444240" progId="Equation.DSMT4">
                  <p:embed/>
                </p:oleObj>
              </mc:Choice>
              <mc:Fallback>
                <p:oleObj name="Equation" r:id="rId16" imgW="1193760" imgH="444240" progId="Equation.DSMT4">
                  <p:embed/>
                  <p:pic>
                    <p:nvPicPr>
                      <p:cNvPr id="17" name="Object 16"/>
                      <p:cNvPicPr>
                        <a:picLocks noChangeAspect="1" noChangeArrowheads="1"/>
                      </p:cNvPicPr>
                      <p:nvPr/>
                    </p:nvPicPr>
                    <p:blipFill>
                      <a:blip r:embed="rId17"/>
                      <a:srcRect/>
                      <a:stretch>
                        <a:fillRect/>
                      </a:stretch>
                    </p:blipFill>
                    <p:spPr bwMode="auto">
                      <a:xfrm>
                        <a:off x="5181600" y="3886200"/>
                        <a:ext cx="1193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5251450" y="4356100"/>
          <a:ext cx="1054100" cy="444500"/>
        </p:xfrm>
        <a:graphic>
          <a:graphicData uri="http://schemas.openxmlformats.org/presentationml/2006/ole">
            <mc:AlternateContent xmlns:mc="http://schemas.openxmlformats.org/markup-compatibility/2006">
              <mc:Choice xmlns:v="urn:schemas-microsoft-com:vml" Requires="v">
                <p:oleObj name="Equation" r:id="rId18" imgW="1054080" imgH="444240" progId="Equation.DSMT4">
                  <p:embed/>
                </p:oleObj>
              </mc:Choice>
              <mc:Fallback>
                <p:oleObj name="Equation" r:id="rId18" imgW="1054080" imgH="444240" progId="Equation.DSMT4">
                  <p:embed/>
                  <p:pic>
                    <p:nvPicPr>
                      <p:cNvPr id="18" name="Object 17"/>
                      <p:cNvPicPr>
                        <a:picLocks noChangeAspect="1" noChangeArrowheads="1"/>
                      </p:cNvPicPr>
                      <p:nvPr/>
                    </p:nvPicPr>
                    <p:blipFill>
                      <a:blip r:embed="rId19"/>
                      <a:srcRect/>
                      <a:stretch>
                        <a:fillRect/>
                      </a:stretch>
                    </p:blipFill>
                    <p:spPr bwMode="auto">
                      <a:xfrm>
                        <a:off x="5251450" y="4356100"/>
                        <a:ext cx="1054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587970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0"/>
              </a:spcBef>
            </a:pPr>
            <a:r>
              <a:rPr lang="en-US" sz="2800" dirty="0"/>
              <a:t>Find the products:</a:t>
            </a:r>
          </a:p>
          <a:p>
            <a:pPr>
              <a:spcBef>
                <a:spcPts val="0"/>
              </a:spcBef>
            </a:pPr>
            <a:endParaRPr lang="en-US" sz="2800" dirty="0"/>
          </a:p>
          <a:p>
            <a:pPr>
              <a:spcBef>
                <a:spcPts val="0"/>
              </a:spcBef>
            </a:pPr>
            <a:endParaRPr lang="en-US" sz="2800" dirty="0"/>
          </a:p>
          <a:p>
            <a:pPr>
              <a:spcBef>
                <a:spcPts val="0"/>
              </a:spcBef>
            </a:pPr>
            <a:endParaRPr lang="en-US" sz="2800" dirty="0"/>
          </a:p>
          <a:p>
            <a:pPr>
              <a:spcBef>
                <a:spcPts val="0"/>
              </a:spcBef>
            </a:pPr>
            <a:r>
              <a:rPr lang="en-US" sz="2800" dirty="0"/>
              <a:t>				Distribute        through the 				parentheses.</a:t>
            </a:r>
          </a:p>
          <a:p>
            <a:pPr>
              <a:spcBef>
                <a:spcPts val="600"/>
              </a:spcBef>
            </a:pPr>
            <a:r>
              <a:rPr lang="en-US" sz="2800" dirty="0"/>
              <a:t>				Multiply.</a:t>
            </a:r>
          </a:p>
          <a:p>
            <a:pPr>
              <a:spcBef>
                <a:spcPts val="600"/>
              </a:spcBef>
            </a:pPr>
            <a:r>
              <a:rPr lang="en-US" sz="2800" dirty="0"/>
              <a:t>				Replace     with</a:t>
            </a:r>
          </a:p>
          <a:p>
            <a:pPr>
              <a:spcBef>
                <a:spcPts val="600"/>
              </a:spcBef>
            </a:pPr>
            <a:r>
              <a:rPr lang="en-US" sz="2800" dirty="0"/>
              <a:t>				Simplify and write in 					form.</a:t>
            </a:r>
          </a:p>
          <a:p>
            <a:pPr>
              <a:spcBef>
                <a:spcPts val="0"/>
              </a:spcBef>
            </a:pPr>
            <a:endParaRPr lang="en-US" sz="2800" dirty="0"/>
          </a:p>
          <a:p>
            <a:pPr>
              <a:spcBef>
                <a:spcPts val="0"/>
              </a:spcBef>
            </a:pPr>
            <a:r>
              <a:rPr lang="en-US" sz="2800" dirty="0"/>
              <a:t>				</a:t>
            </a:r>
          </a:p>
          <a:p>
            <a:pPr>
              <a:spcBef>
                <a:spcPts val="0"/>
              </a:spcBef>
            </a:pPr>
            <a:endParaRPr lang="en-US" sz="2800" dirty="0">
              <a:latin typeface="Times New Roman" pitchFamily="18" charset="0"/>
            </a:endParaRPr>
          </a:p>
          <a:p>
            <a:pPr>
              <a:spcBef>
                <a:spcPts val="0"/>
              </a:spcBef>
            </a:pPr>
            <a:endParaRPr lang="en-US" sz="2800" dirty="0"/>
          </a:p>
          <a:p>
            <a:pPr>
              <a:spcBef>
                <a:spcPts val="0"/>
              </a:spcBef>
            </a:pPr>
            <a:endParaRPr lang="en-US" sz="2800" dirty="0"/>
          </a:p>
          <a:p>
            <a:pPr>
              <a:spcBef>
                <a:spcPts val="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4" name="Object 3"/>
          <p:cNvGraphicFramePr>
            <a:graphicFrameLocks noChangeAspect="1"/>
          </p:cNvGraphicFramePr>
          <p:nvPr/>
        </p:nvGraphicFramePr>
        <p:xfrm>
          <a:off x="685800" y="1600200"/>
          <a:ext cx="2247900" cy="457200"/>
        </p:xfrm>
        <a:graphic>
          <a:graphicData uri="http://schemas.openxmlformats.org/presentationml/2006/ole">
            <mc:AlternateContent xmlns:mc="http://schemas.openxmlformats.org/markup-compatibility/2006">
              <mc:Choice xmlns:v="urn:schemas-microsoft-com:vml" Requires="v">
                <p:oleObj name="Equation" r:id="rId2" imgW="2247840" imgH="457200" progId="Equation.DSMT4">
                  <p:embed/>
                </p:oleObj>
              </mc:Choice>
              <mc:Fallback>
                <p:oleObj name="Equation" r:id="rId2" imgW="2247840" imgH="457200" progId="Equation.DSMT4">
                  <p:embed/>
                  <p:pic>
                    <p:nvPicPr>
                      <p:cNvPr id="4" name="Object 3"/>
                      <p:cNvPicPr>
                        <a:picLocks noChangeAspect="1" noChangeArrowheads="1"/>
                      </p:cNvPicPr>
                      <p:nvPr/>
                    </p:nvPicPr>
                    <p:blipFill>
                      <a:blip r:embed="rId3"/>
                      <a:srcRect/>
                      <a:stretch>
                        <a:fillRect/>
                      </a:stretch>
                    </p:blipFill>
                    <p:spPr bwMode="auto">
                      <a:xfrm>
                        <a:off x="685800" y="1600200"/>
                        <a:ext cx="224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3429000" y="1600200"/>
          <a:ext cx="3378200" cy="457200"/>
        </p:xfrm>
        <a:graphic>
          <a:graphicData uri="http://schemas.openxmlformats.org/presentationml/2006/ole">
            <mc:AlternateContent xmlns:mc="http://schemas.openxmlformats.org/markup-compatibility/2006">
              <mc:Choice xmlns:v="urn:schemas-microsoft-com:vml" Requires="v">
                <p:oleObj name="Equation" r:id="rId4" imgW="3377880" imgH="457200" progId="Equation.DSMT4">
                  <p:embed/>
                </p:oleObj>
              </mc:Choice>
              <mc:Fallback>
                <p:oleObj name="Equation" r:id="rId4" imgW="3377880" imgH="457200" progId="Equation.DSMT4">
                  <p:embed/>
                  <p:pic>
                    <p:nvPicPr>
                      <p:cNvPr id="19" name="Object 18"/>
                      <p:cNvPicPr>
                        <a:picLocks noChangeAspect="1" noChangeArrowheads="1"/>
                      </p:cNvPicPr>
                      <p:nvPr/>
                    </p:nvPicPr>
                    <p:blipFill>
                      <a:blip r:embed="rId5"/>
                      <a:srcRect/>
                      <a:stretch>
                        <a:fillRect/>
                      </a:stretch>
                    </p:blipFill>
                    <p:spPr bwMode="auto">
                      <a:xfrm>
                        <a:off x="3429000" y="1600200"/>
                        <a:ext cx="337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704850" y="2362200"/>
          <a:ext cx="2260600" cy="457200"/>
        </p:xfrm>
        <a:graphic>
          <a:graphicData uri="http://schemas.openxmlformats.org/presentationml/2006/ole">
            <mc:AlternateContent xmlns:mc="http://schemas.openxmlformats.org/markup-compatibility/2006">
              <mc:Choice xmlns:v="urn:schemas-microsoft-com:vml" Requires="v">
                <p:oleObj name="Equation" r:id="rId6" imgW="2260440" imgH="457200" progId="Equation.DSMT4">
                  <p:embed/>
                </p:oleObj>
              </mc:Choice>
              <mc:Fallback>
                <p:oleObj name="Equation" r:id="rId6" imgW="2260440" imgH="457200" progId="Equation.DSMT4">
                  <p:embed/>
                  <p:pic>
                    <p:nvPicPr>
                      <p:cNvPr id="20" name="Object 19"/>
                      <p:cNvPicPr>
                        <a:picLocks noChangeAspect="1" noChangeArrowheads="1"/>
                      </p:cNvPicPr>
                      <p:nvPr/>
                    </p:nvPicPr>
                    <p:blipFill>
                      <a:blip r:embed="rId7"/>
                      <a:srcRect/>
                      <a:stretch>
                        <a:fillRect/>
                      </a:stretch>
                    </p:blipFill>
                    <p:spPr bwMode="auto">
                      <a:xfrm>
                        <a:off x="704850" y="2362200"/>
                        <a:ext cx="226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812800" y="2936175"/>
          <a:ext cx="2844800" cy="457200"/>
        </p:xfrm>
        <a:graphic>
          <a:graphicData uri="http://schemas.openxmlformats.org/presentationml/2006/ole">
            <mc:AlternateContent xmlns:mc="http://schemas.openxmlformats.org/markup-compatibility/2006">
              <mc:Choice xmlns:v="urn:schemas-microsoft-com:vml" Requires="v">
                <p:oleObj name="Equation" r:id="rId8" imgW="2844720" imgH="457200" progId="Equation.DSMT4">
                  <p:embed/>
                </p:oleObj>
              </mc:Choice>
              <mc:Fallback>
                <p:oleObj name="Equation" r:id="rId8" imgW="2844720" imgH="457200" progId="Equation.DSMT4">
                  <p:embed/>
                  <p:pic>
                    <p:nvPicPr>
                      <p:cNvPr id="21" name="Object 20"/>
                      <p:cNvPicPr>
                        <a:picLocks noChangeAspect="1" noChangeArrowheads="1"/>
                      </p:cNvPicPr>
                      <p:nvPr/>
                    </p:nvPicPr>
                    <p:blipFill>
                      <a:blip r:embed="rId9"/>
                      <a:srcRect/>
                      <a:stretch>
                        <a:fillRect/>
                      </a:stretch>
                    </p:blipFill>
                    <p:spPr bwMode="auto">
                      <a:xfrm>
                        <a:off x="812800" y="2936175"/>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nvGraphicFramePr>
        <p:xfrm>
          <a:off x="5884863" y="2957513"/>
          <a:ext cx="546100" cy="330200"/>
        </p:xfrm>
        <a:graphic>
          <a:graphicData uri="http://schemas.openxmlformats.org/presentationml/2006/ole">
            <mc:AlternateContent xmlns:mc="http://schemas.openxmlformats.org/markup-compatibility/2006">
              <mc:Choice xmlns:v="urn:schemas-microsoft-com:vml" Requires="v">
                <p:oleObj name="Equation" r:id="rId10" imgW="545760" imgH="330120" progId="Equation.DSMT4">
                  <p:embed/>
                </p:oleObj>
              </mc:Choice>
              <mc:Fallback>
                <p:oleObj name="Equation" r:id="rId10" imgW="545760" imgH="330120" progId="Equation.DSMT4">
                  <p:embed/>
                  <p:pic>
                    <p:nvPicPr>
                      <p:cNvPr id="22" name="Object 21"/>
                      <p:cNvPicPr>
                        <a:picLocks noChangeAspect="1" noChangeArrowheads="1"/>
                      </p:cNvPicPr>
                      <p:nvPr/>
                    </p:nvPicPr>
                    <p:blipFill>
                      <a:blip r:embed="rId11"/>
                      <a:srcRect/>
                      <a:stretch>
                        <a:fillRect/>
                      </a:stretch>
                    </p:blipFill>
                    <p:spPr bwMode="auto">
                      <a:xfrm>
                        <a:off x="5884863" y="2957513"/>
                        <a:ext cx="546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nvGraphicFramePr>
        <p:xfrm>
          <a:off x="5740398" y="4247242"/>
          <a:ext cx="304800" cy="444500"/>
        </p:xfrm>
        <a:graphic>
          <a:graphicData uri="http://schemas.openxmlformats.org/presentationml/2006/ole">
            <mc:AlternateContent xmlns:mc="http://schemas.openxmlformats.org/markup-compatibility/2006">
              <mc:Choice xmlns:v="urn:schemas-microsoft-com:vml" Requires="v">
                <p:oleObj name="Equation" r:id="rId12" imgW="304560" imgH="444240" progId="Equation.DSMT4">
                  <p:embed/>
                </p:oleObj>
              </mc:Choice>
              <mc:Fallback>
                <p:oleObj name="Equation" r:id="rId12" imgW="304560" imgH="444240" progId="Equation.DSMT4">
                  <p:embed/>
                  <p:pic>
                    <p:nvPicPr>
                      <p:cNvPr id="23" name="Object 22"/>
                      <p:cNvPicPr>
                        <a:picLocks noChangeAspect="1" noChangeArrowheads="1"/>
                      </p:cNvPicPr>
                      <p:nvPr/>
                    </p:nvPicPr>
                    <p:blipFill>
                      <a:blip r:embed="rId13"/>
                      <a:srcRect/>
                      <a:stretch>
                        <a:fillRect/>
                      </a:stretch>
                    </p:blipFill>
                    <p:spPr bwMode="auto">
                      <a:xfrm>
                        <a:off x="5740398" y="4247242"/>
                        <a:ext cx="304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6847114" y="4381496"/>
          <a:ext cx="508000" cy="317500"/>
        </p:xfrm>
        <a:graphic>
          <a:graphicData uri="http://schemas.openxmlformats.org/presentationml/2006/ole">
            <mc:AlternateContent xmlns:mc="http://schemas.openxmlformats.org/markup-compatibility/2006">
              <mc:Choice xmlns:v="urn:schemas-microsoft-com:vml" Requires="v">
                <p:oleObj name="Equation" r:id="rId14" imgW="507960" imgH="317160" progId="Equation.DSMT4">
                  <p:embed/>
                </p:oleObj>
              </mc:Choice>
              <mc:Fallback>
                <p:oleObj name="Equation" r:id="rId14" imgW="507960" imgH="317160" progId="Equation.DSMT4">
                  <p:embed/>
                  <p:pic>
                    <p:nvPicPr>
                      <p:cNvPr id="24" name="Object 23"/>
                      <p:cNvPicPr>
                        <a:picLocks noChangeAspect="1" noChangeArrowheads="1"/>
                      </p:cNvPicPr>
                      <p:nvPr/>
                    </p:nvPicPr>
                    <p:blipFill>
                      <a:blip r:embed="rId15"/>
                      <a:srcRect/>
                      <a:stretch>
                        <a:fillRect/>
                      </a:stretch>
                    </p:blipFill>
                    <p:spPr bwMode="auto">
                      <a:xfrm>
                        <a:off x="6847114" y="4381496"/>
                        <a:ext cx="508000" cy="317500"/>
                      </a:xfrm>
                      <a:prstGeom prst="rect">
                        <a:avLst/>
                      </a:prstGeom>
                      <a:noFill/>
                      <a:ln>
                        <a:noFill/>
                      </a:ln>
                    </p:spPr>
                  </p:pic>
                </p:oleObj>
              </mc:Fallback>
            </mc:AlternateContent>
          </a:graphicData>
        </a:graphic>
      </p:graphicFrame>
      <p:graphicFrame>
        <p:nvGraphicFramePr>
          <p:cNvPr id="25" name="Object 24"/>
          <p:cNvGraphicFramePr>
            <a:graphicFrameLocks noChangeAspect="1"/>
          </p:cNvGraphicFramePr>
          <p:nvPr/>
        </p:nvGraphicFramePr>
        <p:xfrm>
          <a:off x="7518400" y="4909226"/>
          <a:ext cx="876300" cy="330200"/>
        </p:xfrm>
        <a:graphic>
          <a:graphicData uri="http://schemas.openxmlformats.org/presentationml/2006/ole">
            <mc:AlternateContent xmlns:mc="http://schemas.openxmlformats.org/markup-compatibility/2006">
              <mc:Choice xmlns:v="urn:schemas-microsoft-com:vml" Requires="v">
                <p:oleObj name="Equation" r:id="rId16" imgW="876240" imgH="330120" progId="Equation.DSMT4">
                  <p:embed/>
                </p:oleObj>
              </mc:Choice>
              <mc:Fallback>
                <p:oleObj name="Equation" r:id="rId16" imgW="876240" imgH="330120" progId="Equation.DSMT4">
                  <p:embed/>
                  <p:pic>
                    <p:nvPicPr>
                      <p:cNvPr id="25" name="Object 24"/>
                      <p:cNvPicPr>
                        <a:picLocks noChangeAspect="1" noChangeArrowheads="1"/>
                      </p:cNvPicPr>
                      <p:nvPr/>
                    </p:nvPicPr>
                    <p:blipFill>
                      <a:blip r:embed="rId17"/>
                      <a:srcRect/>
                      <a:stretch>
                        <a:fillRect/>
                      </a:stretch>
                    </p:blipFill>
                    <p:spPr bwMode="auto">
                      <a:xfrm>
                        <a:off x="7518400" y="4909226"/>
                        <a:ext cx="876300" cy="330200"/>
                      </a:xfrm>
                      <a:prstGeom prst="rect">
                        <a:avLst/>
                      </a:prstGeom>
                      <a:noFill/>
                      <a:ln>
                        <a:noFill/>
                      </a:ln>
                    </p:spPr>
                  </p:pic>
                </p:oleObj>
              </mc:Fallback>
            </mc:AlternateContent>
          </a:graphicData>
        </a:graphic>
      </p:graphicFrame>
      <p:graphicFrame>
        <p:nvGraphicFramePr>
          <p:cNvPr id="26" name="Object 25"/>
          <p:cNvGraphicFramePr>
            <a:graphicFrameLocks noChangeAspect="1"/>
          </p:cNvGraphicFramePr>
          <p:nvPr/>
        </p:nvGraphicFramePr>
        <p:xfrm>
          <a:off x="838200" y="3657600"/>
          <a:ext cx="2044700" cy="457200"/>
        </p:xfrm>
        <a:graphic>
          <a:graphicData uri="http://schemas.openxmlformats.org/presentationml/2006/ole">
            <mc:AlternateContent xmlns:mc="http://schemas.openxmlformats.org/markup-compatibility/2006">
              <mc:Choice xmlns:v="urn:schemas-microsoft-com:vml" Requires="v">
                <p:oleObj name="Equation" r:id="rId18" imgW="2044440" imgH="457200" progId="Equation.DSMT4">
                  <p:embed/>
                </p:oleObj>
              </mc:Choice>
              <mc:Fallback>
                <p:oleObj name="Equation" r:id="rId18" imgW="2044440" imgH="457200" progId="Equation.DSMT4">
                  <p:embed/>
                  <p:pic>
                    <p:nvPicPr>
                      <p:cNvPr id="26" name="Object 25"/>
                      <p:cNvPicPr>
                        <a:picLocks noChangeAspect="1" noChangeArrowheads="1"/>
                      </p:cNvPicPr>
                      <p:nvPr/>
                    </p:nvPicPr>
                    <p:blipFill>
                      <a:blip r:embed="rId19"/>
                      <a:srcRect/>
                      <a:stretch>
                        <a:fillRect/>
                      </a:stretch>
                    </p:blipFill>
                    <p:spPr bwMode="auto">
                      <a:xfrm>
                        <a:off x="838200" y="3657600"/>
                        <a:ext cx="204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nvGraphicFramePr>
        <p:xfrm>
          <a:off x="829128" y="4313709"/>
          <a:ext cx="2425700" cy="457200"/>
        </p:xfrm>
        <a:graphic>
          <a:graphicData uri="http://schemas.openxmlformats.org/presentationml/2006/ole">
            <mc:AlternateContent xmlns:mc="http://schemas.openxmlformats.org/markup-compatibility/2006">
              <mc:Choice xmlns:v="urn:schemas-microsoft-com:vml" Requires="v">
                <p:oleObj name="Equation" r:id="rId20" imgW="2425680" imgH="457200" progId="Equation.DSMT4">
                  <p:embed/>
                </p:oleObj>
              </mc:Choice>
              <mc:Fallback>
                <p:oleObj name="Equation" r:id="rId20" imgW="2425680" imgH="457200" progId="Equation.DSMT4">
                  <p:embed/>
                  <p:pic>
                    <p:nvPicPr>
                      <p:cNvPr id="27" name="Object 26"/>
                      <p:cNvPicPr>
                        <a:picLocks noChangeAspect="1" noChangeArrowheads="1"/>
                      </p:cNvPicPr>
                      <p:nvPr/>
                    </p:nvPicPr>
                    <p:blipFill>
                      <a:blip r:embed="rId21"/>
                      <a:srcRect/>
                      <a:stretch>
                        <a:fillRect/>
                      </a:stretch>
                    </p:blipFill>
                    <p:spPr bwMode="auto">
                      <a:xfrm>
                        <a:off x="829128" y="4313709"/>
                        <a:ext cx="242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nvGraphicFramePr>
        <p:xfrm>
          <a:off x="826325" y="4939966"/>
          <a:ext cx="1739900" cy="330200"/>
        </p:xfrm>
        <a:graphic>
          <a:graphicData uri="http://schemas.openxmlformats.org/presentationml/2006/ole">
            <mc:AlternateContent xmlns:mc="http://schemas.openxmlformats.org/markup-compatibility/2006">
              <mc:Choice xmlns:v="urn:schemas-microsoft-com:vml" Requires="v">
                <p:oleObj name="Equation" r:id="rId22" imgW="1739880" imgH="330120" progId="Equation.DSMT4">
                  <p:embed/>
                </p:oleObj>
              </mc:Choice>
              <mc:Fallback>
                <p:oleObj name="Equation" r:id="rId22" imgW="1739880" imgH="330120" progId="Equation.DSMT4">
                  <p:embed/>
                  <p:pic>
                    <p:nvPicPr>
                      <p:cNvPr id="28" name="Object 27"/>
                      <p:cNvPicPr>
                        <a:picLocks noChangeAspect="1" noChangeArrowheads="1"/>
                      </p:cNvPicPr>
                      <p:nvPr/>
                    </p:nvPicPr>
                    <p:blipFill>
                      <a:blip r:embed="rId23"/>
                      <a:srcRect/>
                      <a:stretch>
                        <a:fillRect/>
                      </a:stretch>
                    </p:blipFill>
                    <p:spPr bwMode="auto">
                      <a:xfrm>
                        <a:off x="826325" y="4939966"/>
                        <a:ext cx="1739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30355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ts val="0"/>
              </a:spcBef>
            </a:pPr>
            <a:r>
              <a:rPr lang="en-US" sz="2800" dirty="0"/>
              <a:t>				        																        Use the FOIL method.</a:t>
            </a:r>
          </a:p>
          <a:p>
            <a:pPr>
              <a:spcBef>
                <a:spcPts val="0"/>
              </a:spcBef>
            </a:pPr>
            <a:endParaRPr lang="en-US" sz="2800" dirty="0"/>
          </a:p>
          <a:p>
            <a:pPr>
              <a:spcBef>
                <a:spcPts val="0"/>
              </a:spcBef>
            </a:pPr>
            <a:endParaRPr lang="en-US" sz="2800" dirty="0"/>
          </a:p>
          <a:p>
            <a:pPr>
              <a:spcBef>
                <a:spcPts val="0"/>
              </a:spcBef>
            </a:pPr>
            <a:r>
              <a:rPr lang="en-US" sz="2800" dirty="0"/>
              <a:t>					</a:t>
            </a:r>
          </a:p>
          <a:p>
            <a:pPr>
              <a:spcBef>
                <a:spcPts val="0"/>
              </a:spcBef>
            </a:pPr>
            <a:endParaRPr lang="en-US" sz="2800" dirty="0"/>
          </a:p>
          <a:p>
            <a:pPr>
              <a:spcBef>
                <a:spcPts val="0"/>
              </a:spcBef>
            </a:pPr>
            <a:r>
              <a:rPr lang="en-US" sz="2800" dirty="0"/>
              <a:t>					Group real and 						imaginary terms.</a:t>
            </a:r>
          </a:p>
          <a:p>
            <a:pPr>
              <a:spcBef>
                <a:spcPts val="1800"/>
              </a:spcBef>
            </a:pPr>
            <a:r>
              <a:rPr lang="en-US" sz="2800" dirty="0"/>
              <a:t>					Combine real and 					imaginary terms.</a:t>
            </a:r>
          </a:p>
          <a:p>
            <a:pPr>
              <a:spcBef>
                <a:spcPts val="0"/>
              </a:spcBef>
            </a:pPr>
            <a:endParaRPr lang="en-US" sz="2800" dirty="0"/>
          </a:p>
          <a:p>
            <a:pPr>
              <a:spcBef>
                <a:spcPts val="0"/>
              </a:spcBef>
            </a:pPr>
            <a:endParaRPr lang="en-US" sz="2800" dirty="0"/>
          </a:p>
          <a:p>
            <a:pPr>
              <a:spcBef>
                <a:spcPts val="0"/>
              </a:spcBef>
            </a:pPr>
            <a:endParaRPr lang="en-US" sz="2800" dirty="0"/>
          </a:p>
          <a:p>
            <a:pPr>
              <a:spcBef>
                <a:spcPts val="0"/>
              </a:spcBef>
            </a:pPr>
            <a:endParaRPr lang="en-US" sz="2800" dirty="0"/>
          </a:p>
          <a:p>
            <a:pPr>
              <a:spcBef>
                <a:spcPts val="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4" name="Object 3"/>
          <p:cNvGraphicFramePr>
            <a:graphicFrameLocks noChangeAspect="1"/>
          </p:cNvGraphicFramePr>
          <p:nvPr/>
        </p:nvGraphicFramePr>
        <p:xfrm>
          <a:off x="1295400" y="5334000"/>
          <a:ext cx="711200" cy="330200"/>
        </p:xfrm>
        <a:graphic>
          <a:graphicData uri="http://schemas.openxmlformats.org/presentationml/2006/ole">
            <mc:AlternateContent xmlns:mc="http://schemas.openxmlformats.org/markup-compatibility/2006">
              <mc:Choice xmlns:v="urn:schemas-microsoft-com:vml" Requires="v">
                <p:oleObj name="Equation" r:id="rId2" imgW="711000" imgH="330120" progId="Equation.DSMT4">
                  <p:embed/>
                </p:oleObj>
              </mc:Choice>
              <mc:Fallback>
                <p:oleObj name="Equation" r:id="rId2" imgW="711000" imgH="330120" progId="Equation.DSMT4">
                  <p:embed/>
                  <p:pic>
                    <p:nvPicPr>
                      <p:cNvPr id="4" name="Object 3"/>
                      <p:cNvPicPr>
                        <a:picLocks noChangeAspect="1" noChangeArrowheads="1"/>
                      </p:cNvPicPr>
                      <p:nvPr/>
                    </p:nvPicPr>
                    <p:blipFill>
                      <a:blip r:embed="rId3"/>
                      <a:srcRect/>
                      <a:stretch>
                        <a:fillRect/>
                      </a:stretch>
                    </p:blipFill>
                    <p:spPr bwMode="auto">
                      <a:xfrm>
                        <a:off x="1295400" y="5334000"/>
                        <a:ext cx="711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253672" y="4241800"/>
          <a:ext cx="2527300" cy="330200"/>
        </p:xfrm>
        <a:graphic>
          <a:graphicData uri="http://schemas.openxmlformats.org/presentationml/2006/ole">
            <mc:AlternateContent xmlns:mc="http://schemas.openxmlformats.org/markup-compatibility/2006">
              <mc:Choice xmlns:v="urn:schemas-microsoft-com:vml" Requires="v">
                <p:oleObj name="Equation" r:id="rId4" imgW="2527200" imgH="330120" progId="Equation.DSMT4">
                  <p:embed/>
                </p:oleObj>
              </mc:Choice>
              <mc:Fallback>
                <p:oleObj name="Equation" r:id="rId4" imgW="2527200" imgH="330120" progId="Equation.DSMT4">
                  <p:embed/>
                  <p:pic>
                    <p:nvPicPr>
                      <p:cNvPr id="10" name="Object 9"/>
                      <p:cNvPicPr>
                        <a:picLocks noChangeAspect="1" noChangeArrowheads="1"/>
                      </p:cNvPicPr>
                      <p:nvPr/>
                    </p:nvPicPr>
                    <p:blipFill>
                      <a:blip r:embed="rId5"/>
                      <a:srcRect/>
                      <a:stretch>
                        <a:fillRect/>
                      </a:stretch>
                    </p:blipFill>
                    <p:spPr bwMode="auto">
                      <a:xfrm>
                        <a:off x="1253672" y="4241800"/>
                        <a:ext cx="2527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219200" y="3124200"/>
          <a:ext cx="3175000" cy="457200"/>
        </p:xfrm>
        <a:graphic>
          <a:graphicData uri="http://schemas.openxmlformats.org/presentationml/2006/ole">
            <mc:AlternateContent xmlns:mc="http://schemas.openxmlformats.org/markup-compatibility/2006">
              <mc:Choice xmlns:v="urn:schemas-microsoft-com:vml" Requires="v">
                <p:oleObj name="Equation" r:id="rId6" imgW="3174840" imgH="457200" progId="Equation.DSMT4">
                  <p:embed/>
                </p:oleObj>
              </mc:Choice>
              <mc:Fallback>
                <p:oleObj name="Equation" r:id="rId6" imgW="3174840" imgH="457200" progId="Equation.DSMT4">
                  <p:embed/>
                  <p:pic>
                    <p:nvPicPr>
                      <p:cNvPr id="11" name="Object 10"/>
                      <p:cNvPicPr>
                        <a:picLocks noChangeAspect="1" noChangeArrowheads="1"/>
                      </p:cNvPicPr>
                      <p:nvPr/>
                    </p:nvPicPr>
                    <p:blipFill>
                      <a:blip r:embed="rId7"/>
                      <a:srcRect/>
                      <a:stretch>
                        <a:fillRect/>
                      </a:stretch>
                    </p:blipFill>
                    <p:spPr bwMode="auto">
                      <a:xfrm>
                        <a:off x="1219200" y="3124200"/>
                        <a:ext cx="317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5334000" y="3124200"/>
          <a:ext cx="1054100" cy="444500"/>
        </p:xfrm>
        <a:graphic>
          <a:graphicData uri="http://schemas.openxmlformats.org/presentationml/2006/ole">
            <mc:AlternateContent xmlns:mc="http://schemas.openxmlformats.org/markup-compatibility/2006">
              <mc:Choice xmlns:v="urn:schemas-microsoft-com:vml" Requires="v">
                <p:oleObj name="Equation" r:id="rId8" imgW="1054080" imgH="444240" progId="Equation.DSMT4">
                  <p:embed/>
                </p:oleObj>
              </mc:Choice>
              <mc:Fallback>
                <p:oleObj name="Equation" r:id="rId8" imgW="1054080" imgH="444240" progId="Equation.DSMT4">
                  <p:embed/>
                  <p:pic>
                    <p:nvPicPr>
                      <p:cNvPr id="12" name="Object 11"/>
                      <p:cNvPicPr>
                        <a:picLocks noChangeAspect="1" noChangeArrowheads="1"/>
                      </p:cNvPicPr>
                      <p:nvPr/>
                    </p:nvPicPr>
                    <p:blipFill>
                      <a:blip r:embed="rId9"/>
                      <a:srcRect/>
                      <a:stretch>
                        <a:fillRect/>
                      </a:stretch>
                    </p:blipFill>
                    <p:spPr bwMode="auto">
                      <a:xfrm>
                        <a:off x="5334000" y="3124200"/>
                        <a:ext cx="1054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1219200" y="2046516"/>
          <a:ext cx="2794000" cy="457200"/>
        </p:xfrm>
        <a:graphic>
          <a:graphicData uri="http://schemas.openxmlformats.org/presentationml/2006/ole">
            <mc:AlternateContent xmlns:mc="http://schemas.openxmlformats.org/markup-compatibility/2006">
              <mc:Choice xmlns:v="urn:schemas-microsoft-com:vml" Requires="v">
                <p:oleObj name="Equation" r:id="rId10" imgW="2793960" imgH="457200" progId="Equation.DSMT4">
                  <p:embed/>
                </p:oleObj>
              </mc:Choice>
              <mc:Fallback>
                <p:oleObj name="Equation" r:id="rId10" imgW="2793960" imgH="457200" progId="Equation.DSMT4">
                  <p:embed/>
                  <p:pic>
                    <p:nvPicPr>
                      <p:cNvPr id="5"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2046516"/>
                        <a:ext cx="279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111250" y="1143000"/>
          <a:ext cx="3276600" cy="457200"/>
        </p:xfrm>
        <a:graphic>
          <a:graphicData uri="http://schemas.openxmlformats.org/presentationml/2006/ole">
            <mc:AlternateContent xmlns:mc="http://schemas.openxmlformats.org/markup-compatibility/2006">
              <mc:Choice xmlns:v="urn:schemas-microsoft-com:vml" Requires="v">
                <p:oleObj name="Equation" r:id="rId12" imgW="3276360" imgH="457200" progId="Equation.DSMT4">
                  <p:embed/>
                </p:oleObj>
              </mc:Choice>
              <mc:Fallback>
                <p:oleObj name="Equation" r:id="rId12" imgW="3276360" imgH="457200" progId="Equation.DSMT4">
                  <p:embed/>
                  <p:pic>
                    <p:nvPicPr>
                      <p:cNvPr id="6" name="Object 5"/>
                      <p:cNvPicPr>
                        <a:picLocks noChangeAspect="1" noChangeArrowheads="1"/>
                      </p:cNvPicPr>
                      <p:nvPr/>
                    </p:nvPicPr>
                    <p:blipFill>
                      <a:blip r:embed="rId13"/>
                      <a:srcRect/>
                      <a:stretch>
                        <a:fillRect/>
                      </a:stretch>
                    </p:blipFill>
                    <p:spPr bwMode="auto">
                      <a:xfrm>
                        <a:off x="1111250" y="1143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693082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3: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0"/>
              </a:spcBef>
            </a:pPr>
            <a:r>
              <a:rPr lang="en-US" b="1" dirty="0"/>
              <a:t>3a.</a:t>
            </a:r>
            <a:r>
              <a:rPr lang="en-US" dirty="0"/>
              <a:t>	Multiply:  </a:t>
            </a:r>
          </a:p>
          <a:p>
            <a:pPr>
              <a:spcBef>
                <a:spcPts val="0"/>
              </a:spcBef>
            </a:pPr>
            <a:r>
              <a:rPr lang="en-US" sz="2800" dirty="0"/>
              <a:t>		</a:t>
            </a:r>
          </a:p>
          <a:p>
            <a:pPr>
              <a:spcBef>
                <a:spcPts val="0"/>
              </a:spcBef>
            </a:pPr>
            <a:endParaRPr lang="en-US" sz="2800" dirty="0"/>
          </a:p>
          <a:p>
            <a:pPr>
              <a:spcBef>
                <a:spcPts val="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5" name="Object 4"/>
          <p:cNvGraphicFramePr>
            <a:graphicFrameLocks noChangeAspect="1"/>
          </p:cNvGraphicFramePr>
          <p:nvPr/>
        </p:nvGraphicFramePr>
        <p:xfrm>
          <a:off x="3105892" y="1227838"/>
          <a:ext cx="2628900" cy="533400"/>
        </p:xfrm>
        <a:graphic>
          <a:graphicData uri="http://schemas.openxmlformats.org/presentationml/2006/ole">
            <mc:AlternateContent xmlns:mc="http://schemas.openxmlformats.org/markup-compatibility/2006">
              <mc:Choice xmlns:v="urn:schemas-microsoft-com:vml" Requires="v">
                <p:oleObj name="Equation" r:id="rId2" imgW="2628720" imgH="533160" progId="Equation.DSMT4">
                  <p:embed/>
                </p:oleObj>
              </mc:Choice>
              <mc:Fallback>
                <p:oleObj name="Equation" r:id="rId2" imgW="2628720" imgH="533160" progId="Equation.DSMT4">
                  <p:embed/>
                  <p:pic>
                    <p:nvPicPr>
                      <p:cNvPr id="5" name="Object 4"/>
                      <p:cNvPicPr>
                        <a:picLocks noChangeAspect="1" noChangeArrowheads="1"/>
                      </p:cNvPicPr>
                      <p:nvPr/>
                    </p:nvPicPr>
                    <p:blipFill>
                      <a:blip r:embed="rId3"/>
                      <a:srcRect/>
                      <a:stretch>
                        <a:fillRect/>
                      </a:stretch>
                    </p:blipFill>
                    <p:spPr bwMode="auto">
                      <a:xfrm>
                        <a:off x="3105892" y="1227838"/>
                        <a:ext cx="2628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503550" y="2058300"/>
          <a:ext cx="7035800" cy="2425700"/>
        </p:xfrm>
        <a:graphic>
          <a:graphicData uri="http://schemas.openxmlformats.org/presentationml/2006/ole">
            <mc:AlternateContent xmlns:mc="http://schemas.openxmlformats.org/markup-compatibility/2006">
              <mc:Choice xmlns:v="urn:schemas-microsoft-com:vml" Requires="v">
                <p:oleObj name="Equation" r:id="rId4" imgW="7035480" imgH="2425680" progId="Equation.DSMT4">
                  <p:embed/>
                </p:oleObj>
              </mc:Choice>
              <mc:Fallback>
                <p:oleObj name="Equation" r:id="rId4" imgW="7035480" imgH="2425680" progId="Equation.DSMT4">
                  <p:embed/>
                  <p:pic>
                    <p:nvPicPr>
                      <p:cNvPr id="9" name="Object 8"/>
                      <p:cNvPicPr>
                        <a:picLocks noChangeAspect="1" noChangeArrowheads="1"/>
                      </p:cNvPicPr>
                      <p:nvPr/>
                    </p:nvPicPr>
                    <p:blipFill>
                      <a:blip r:embed="rId5"/>
                      <a:srcRect/>
                      <a:stretch>
                        <a:fillRect/>
                      </a:stretch>
                    </p:blipFill>
                    <p:spPr bwMode="auto">
                      <a:xfrm>
                        <a:off x="1503550" y="2058300"/>
                        <a:ext cx="70358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60312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3: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0"/>
              </a:spcBef>
            </a:pPr>
            <a:r>
              <a:rPr lang="en-US" b="1" dirty="0"/>
              <a:t>3b.</a:t>
            </a:r>
            <a:r>
              <a:rPr lang="en-US" dirty="0"/>
              <a:t>	Multiply:  </a:t>
            </a:r>
          </a:p>
          <a:p>
            <a:pPr>
              <a:spcBef>
                <a:spcPts val="0"/>
              </a:spcBef>
            </a:pPr>
            <a:r>
              <a:rPr lang="en-US" sz="2800" dirty="0"/>
              <a:t>		</a:t>
            </a:r>
          </a:p>
          <a:p>
            <a:pPr>
              <a:spcBef>
                <a:spcPts val="0"/>
              </a:spcBef>
            </a:pPr>
            <a:endParaRPr lang="en-US" sz="2800" dirty="0"/>
          </a:p>
          <a:p>
            <a:pPr>
              <a:spcBef>
                <a:spcPts val="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5" name="Object 4"/>
          <p:cNvGraphicFramePr>
            <a:graphicFrameLocks noChangeAspect="1"/>
          </p:cNvGraphicFramePr>
          <p:nvPr/>
        </p:nvGraphicFramePr>
        <p:xfrm>
          <a:off x="3113150" y="1139950"/>
          <a:ext cx="1739900" cy="495300"/>
        </p:xfrm>
        <a:graphic>
          <a:graphicData uri="http://schemas.openxmlformats.org/presentationml/2006/ole">
            <mc:AlternateContent xmlns:mc="http://schemas.openxmlformats.org/markup-compatibility/2006">
              <mc:Choice xmlns:v="urn:schemas-microsoft-com:vml" Requires="v">
                <p:oleObj name="Equation" r:id="rId2" imgW="1739880" imgH="495000" progId="Equation.DSMT4">
                  <p:embed/>
                </p:oleObj>
              </mc:Choice>
              <mc:Fallback>
                <p:oleObj name="Equation" r:id="rId2" imgW="1739880" imgH="495000" progId="Equation.DSMT4">
                  <p:embed/>
                  <p:pic>
                    <p:nvPicPr>
                      <p:cNvPr id="5" name="Object 4"/>
                      <p:cNvPicPr>
                        <a:picLocks noChangeAspect="1" noChangeArrowheads="1"/>
                      </p:cNvPicPr>
                      <p:nvPr/>
                    </p:nvPicPr>
                    <p:blipFill>
                      <a:blip r:embed="rId3"/>
                      <a:srcRect/>
                      <a:stretch>
                        <a:fillRect/>
                      </a:stretch>
                    </p:blipFill>
                    <p:spPr bwMode="auto">
                      <a:xfrm>
                        <a:off x="3113150" y="1139950"/>
                        <a:ext cx="173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549400" y="2066800"/>
          <a:ext cx="4775200" cy="3314700"/>
        </p:xfrm>
        <a:graphic>
          <a:graphicData uri="http://schemas.openxmlformats.org/presentationml/2006/ole">
            <mc:AlternateContent xmlns:mc="http://schemas.openxmlformats.org/markup-compatibility/2006">
              <mc:Choice xmlns:v="urn:schemas-microsoft-com:vml" Requires="v">
                <p:oleObj name="Equation" r:id="rId4" imgW="4775040" imgH="3314520" progId="Equation.DSMT4">
                  <p:embed/>
                </p:oleObj>
              </mc:Choice>
              <mc:Fallback>
                <p:oleObj name="Equation" r:id="rId4" imgW="4775040" imgH="3314520" progId="Equation.DSMT4">
                  <p:embed/>
                  <p:pic>
                    <p:nvPicPr>
                      <p:cNvPr id="9" name="Object 8"/>
                      <p:cNvPicPr>
                        <a:picLocks noChangeAspect="1" noChangeArrowheads="1"/>
                      </p:cNvPicPr>
                      <p:nvPr/>
                    </p:nvPicPr>
                    <p:blipFill>
                      <a:blip r:embed="rId5"/>
                      <a:srcRect/>
                      <a:stretch>
                        <a:fillRect/>
                      </a:stretch>
                    </p:blipFill>
                    <p:spPr bwMode="auto">
                      <a:xfrm>
                        <a:off x="1549400" y="2066800"/>
                        <a:ext cx="47752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406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4</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0"/>
              </a:spcBef>
            </a:pPr>
            <a:r>
              <a:rPr lang="en-US" dirty="0"/>
              <a:t>		Divide complex numbers.</a:t>
            </a:r>
          </a:p>
          <a:p>
            <a:pPr>
              <a:spcBef>
                <a:spcPts val="0"/>
              </a:spcBef>
            </a:pPr>
            <a:endParaRPr lang="en-US" sz="2800" dirty="0"/>
          </a:p>
          <a:p>
            <a:pPr>
              <a:spcBef>
                <a:spcPts val="0"/>
              </a:spcBef>
            </a:pPr>
            <a:endParaRPr lang="en-US" sz="2800" dirty="0"/>
          </a:p>
          <a:p>
            <a:pPr>
              <a:spcBef>
                <a:spcPts val="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spTree>
    <p:extLst>
      <p:ext uri="{BB962C8B-B14F-4D97-AF65-F5344CB8AC3E}">
        <p14:creationId xmlns:p14="http://schemas.microsoft.com/office/powerpoint/2010/main" val="63347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1200"/>
              </a:spcBef>
            </a:pPr>
            <a:r>
              <a:rPr lang="en-US" sz="2800" b="1" dirty="0"/>
              <a:t>1c. </a:t>
            </a:r>
            <a:r>
              <a:rPr lang="en-US" sz="2800" dirty="0"/>
              <a:t>Evaluate:		</a:t>
            </a:r>
          </a:p>
          <a:p>
            <a:pPr>
              <a:spcBef>
                <a:spcPts val="3000"/>
              </a:spcBef>
            </a:pPr>
            <a:r>
              <a:rPr lang="en-US" sz="2800" dirty="0"/>
              <a:t>		</a:t>
            </a:r>
            <a:r>
              <a:rPr lang="en-US" sz="2800" b="1" dirty="0"/>
              <a:t> </a:t>
            </a:r>
            <a:r>
              <a:rPr lang="en-US" sz="2800" dirty="0"/>
              <a:t>because</a:t>
            </a:r>
          </a:p>
          <a:p>
            <a:pPr>
              <a:spcBef>
                <a:spcPts val="3600"/>
              </a:spcBef>
            </a:pPr>
            <a:r>
              <a:rPr lang="en-US" sz="2800" b="1" dirty="0"/>
              <a:t>								   1d.</a:t>
            </a:r>
            <a:r>
              <a:rPr lang="en-US" sz="2800" dirty="0"/>
              <a:t> Evaluate:  </a:t>
            </a:r>
          </a:p>
          <a:p>
            <a:pPr>
              <a:spcBef>
                <a:spcPts val="2400"/>
              </a:spcBef>
            </a:pPr>
            <a:endParaRPr lang="en-US" sz="2800" dirty="0"/>
          </a:p>
          <a:p>
            <a:endParaRPr lang="en-US" sz="2800" dirty="0"/>
          </a:p>
        </p:txBody>
      </p:sp>
      <p:graphicFrame>
        <p:nvGraphicFramePr>
          <p:cNvPr id="22" name="Object 21"/>
          <p:cNvGraphicFramePr>
            <a:graphicFrameLocks noChangeAspect="1"/>
          </p:cNvGraphicFramePr>
          <p:nvPr>
            <p:extLst>
              <p:ext uri="{D42A27DB-BD31-4B8C-83A1-F6EECF244321}">
                <p14:modId xmlns:p14="http://schemas.microsoft.com/office/powerpoint/2010/main" val="2476529254"/>
              </p:ext>
            </p:extLst>
          </p:nvPr>
        </p:nvGraphicFramePr>
        <p:xfrm>
          <a:off x="2743200" y="983674"/>
          <a:ext cx="711200" cy="927100"/>
        </p:xfrm>
        <a:graphic>
          <a:graphicData uri="http://schemas.openxmlformats.org/presentationml/2006/ole">
            <mc:AlternateContent xmlns:mc="http://schemas.openxmlformats.org/markup-compatibility/2006">
              <mc:Choice xmlns:v="urn:schemas-microsoft-com:vml" Requires="v">
                <p:oleObj name="Equation" r:id="rId2" imgW="711000" imgH="927000" progId="Equation.DSMT4">
                  <p:embed/>
                </p:oleObj>
              </mc:Choice>
              <mc:Fallback>
                <p:oleObj name="Equation" r:id="rId2" imgW="711000" imgH="927000" progId="Equation.DSMT4">
                  <p:embed/>
                  <p:pic>
                    <p:nvPicPr>
                      <p:cNvPr id="0" name=""/>
                      <p:cNvPicPr>
                        <a:picLocks noChangeAspect="1" noChangeArrowheads="1"/>
                      </p:cNvPicPr>
                      <p:nvPr/>
                    </p:nvPicPr>
                    <p:blipFill>
                      <a:blip r:embed="rId3"/>
                      <a:srcRect/>
                      <a:stretch>
                        <a:fillRect/>
                      </a:stretch>
                    </p:blipFill>
                    <p:spPr bwMode="auto">
                      <a:xfrm>
                        <a:off x="2743200" y="983674"/>
                        <a:ext cx="711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69094516"/>
              </p:ext>
            </p:extLst>
          </p:nvPr>
        </p:nvGraphicFramePr>
        <p:xfrm>
          <a:off x="1130300" y="1766456"/>
          <a:ext cx="1308100" cy="927100"/>
        </p:xfrm>
        <a:graphic>
          <a:graphicData uri="http://schemas.openxmlformats.org/presentationml/2006/ole">
            <mc:AlternateContent xmlns:mc="http://schemas.openxmlformats.org/markup-compatibility/2006">
              <mc:Choice xmlns:v="urn:schemas-microsoft-com:vml" Requires="v">
                <p:oleObj name="Equation" r:id="rId4" imgW="1307880" imgH="927000" progId="Equation.DSMT4">
                  <p:embed/>
                </p:oleObj>
              </mc:Choice>
              <mc:Fallback>
                <p:oleObj name="Equation" r:id="rId4" imgW="1307880" imgH="927000" progId="Equation.DSMT4">
                  <p:embed/>
                  <p:pic>
                    <p:nvPicPr>
                      <p:cNvPr id="0" name=""/>
                      <p:cNvPicPr>
                        <a:picLocks noChangeAspect="1" noChangeArrowheads="1"/>
                      </p:cNvPicPr>
                      <p:nvPr/>
                    </p:nvPicPr>
                    <p:blipFill>
                      <a:blip r:embed="rId5"/>
                      <a:srcRect/>
                      <a:stretch>
                        <a:fillRect/>
                      </a:stretch>
                    </p:blipFill>
                    <p:spPr bwMode="auto">
                      <a:xfrm>
                        <a:off x="1130300" y="1766456"/>
                        <a:ext cx="1308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268330301"/>
              </p:ext>
            </p:extLst>
          </p:nvPr>
        </p:nvGraphicFramePr>
        <p:xfrm>
          <a:off x="3987800" y="1731820"/>
          <a:ext cx="1689100" cy="1028700"/>
        </p:xfrm>
        <a:graphic>
          <a:graphicData uri="http://schemas.openxmlformats.org/presentationml/2006/ole">
            <mc:AlternateContent xmlns:mc="http://schemas.openxmlformats.org/markup-compatibility/2006">
              <mc:Choice xmlns:v="urn:schemas-microsoft-com:vml" Requires="v">
                <p:oleObj name="Equation" r:id="rId6" imgW="1688760" imgH="1028520" progId="Equation.DSMT4">
                  <p:embed/>
                </p:oleObj>
              </mc:Choice>
              <mc:Fallback>
                <p:oleObj name="Equation" r:id="rId6" imgW="1688760" imgH="1028520" progId="Equation.DSMT4">
                  <p:embed/>
                  <p:pic>
                    <p:nvPicPr>
                      <p:cNvPr id="0" name=""/>
                      <p:cNvPicPr>
                        <a:picLocks noChangeAspect="1" noChangeArrowheads="1"/>
                      </p:cNvPicPr>
                      <p:nvPr/>
                    </p:nvPicPr>
                    <p:blipFill>
                      <a:blip r:embed="rId7"/>
                      <a:srcRect/>
                      <a:stretch>
                        <a:fillRect/>
                      </a:stretch>
                    </p:blipFill>
                    <p:spPr bwMode="auto">
                      <a:xfrm>
                        <a:off x="3987800" y="1731820"/>
                        <a:ext cx="16891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383211935"/>
              </p:ext>
            </p:extLst>
          </p:nvPr>
        </p:nvGraphicFramePr>
        <p:xfrm>
          <a:off x="2819400" y="3308928"/>
          <a:ext cx="1181100" cy="431800"/>
        </p:xfrm>
        <a:graphic>
          <a:graphicData uri="http://schemas.openxmlformats.org/presentationml/2006/ole">
            <mc:AlternateContent xmlns:mc="http://schemas.openxmlformats.org/markup-compatibility/2006">
              <mc:Choice xmlns:v="urn:schemas-microsoft-com:vml" Requires="v">
                <p:oleObj name="Equation" r:id="rId8" imgW="1180800" imgH="431640" progId="Equation.DSMT4">
                  <p:embed/>
                </p:oleObj>
              </mc:Choice>
              <mc:Fallback>
                <p:oleObj name="Equation" r:id="rId8" imgW="1180800" imgH="431640" progId="Equation.DSMT4">
                  <p:embed/>
                  <p:pic>
                    <p:nvPicPr>
                      <p:cNvPr id="0" name=""/>
                      <p:cNvPicPr>
                        <a:picLocks noChangeAspect="1" noChangeArrowheads="1"/>
                      </p:cNvPicPr>
                      <p:nvPr/>
                    </p:nvPicPr>
                    <p:blipFill>
                      <a:blip r:embed="rId9"/>
                      <a:srcRect/>
                      <a:stretch>
                        <a:fillRect/>
                      </a:stretch>
                    </p:blipFill>
                    <p:spPr bwMode="auto">
                      <a:xfrm>
                        <a:off x="2819400" y="3308928"/>
                        <a:ext cx="1181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660012979"/>
              </p:ext>
            </p:extLst>
          </p:nvPr>
        </p:nvGraphicFramePr>
        <p:xfrm>
          <a:off x="1295400" y="4140200"/>
          <a:ext cx="2209800" cy="965200"/>
        </p:xfrm>
        <a:graphic>
          <a:graphicData uri="http://schemas.openxmlformats.org/presentationml/2006/ole">
            <mc:AlternateContent xmlns:mc="http://schemas.openxmlformats.org/markup-compatibility/2006">
              <mc:Choice xmlns:v="urn:schemas-microsoft-com:vml" Requires="v">
                <p:oleObj name="Equation" r:id="rId10" imgW="2209680" imgH="965160" progId="Equation.DSMT4">
                  <p:embed/>
                </p:oleObj>
              </mc:Choice>
              <mc:Fallback>
                <p:oleObj name="Equation" r:id="rId10" imgW="2209680" imgH="965160" progId="Equation.DSMT4">
                  <p:embed/>
                  <p:pic>
                    <p:nvPicPr>
                      <p:cNvPr id="0" name=""/>
                      <p:cNvPicPr>
                        <a:picLocks noChangeAspect="1" noChangeArrowheads="1"/>
                      </p:cNvPicPr>
                      <p:nvPr/>
                    </p:nvPicPr>
                    <p:blipFill>
                      <a:blip r:embed="rId11"/>
                      <a:srcRect/>
                      <a:stretch>
                        <a:fillRect/>
                      </a:stretch>
                    </p:blipFill>
                    <p:spPr bwMode="auto">
                      <a:xfrm>
                        <a:off x="1295400" y="4140200"/>
                        <a:ext cx="2209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199457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Complex Numbers</a:t>
            </a:r>
          </a:p>
        </p:txBody>
      </p:sp>
      <p:sp>
        <p:nvSpPr>
          <p:cNvPr id="3" name="Text Placeholder 2"/>
          <p:cNvSpPr>
            <a:spLocks noGrp="1"/>
          </p:cNvSpPr>
          <p:nvPr>
            <p:ph type="body" sz="quarter" idx="10"/>
          </p:nvPr>
        </p:nvSpPr>
        <p:spPr/>
        <p:txBody>
          <a:bodyPr>
            <a:noAutofit/>
          </a:bodyPr>
          <a:lstStyle/>
          <a:p>
            <a:r>
              <a:rPr lang="en-US" sz="2800" dirty="0"/>
              <a:t>Conjugates are used to divide complex numbers. The goal of the division procedure is to obtain a real number in the denominator. This real number becomes the denominator of </a:t>
            </a:r>
            <a:r>
              <a:rPr lang="en-US" sz="2800" i="1" dirty="0"/>
              <a:t>a</a:t>
            </a:r>
            <a:r>
              <a:rPr lang="en-US" sz="2800" dirty="0"/>
              <a:t> and </a:t>
            </a:r>
            <a:r>
              <a:rPr lang="en-US" sz="2800" i="1" dirty="0"/>
              <a:t>b</a:t>
            </a:r>
            <a:r>
              <a:rPr lang="en-US" sz="2800" dirty="0"/>
              <a:t> in the quotient  </a:t>
            </a:r>
            <a:r>
              <a:rPr lang="en-US" sz="2800" i="1" dirty="0"/>
              <a:t>          </a:t>
            </a:r>
            <a:r>
              <a:rPr lang="en-US" sz="2800" dirty="0"/>
              <a:t>By multiplying the numerator and the denominator of the division by the conjugate of the denominator, you will obtain this real number in the denominator.</a:t>
            </a:r>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4" name="Object 3"/>
          <p:cNvGraphicFramePr>
            <a:graphicFrameLocks noChangeAspect="1"/>
          </p:cNvGraphicFramePr>
          <p:nvPr/>
        </p:nvGraphicFramePr>
        <p:xfrm>
          <a:off x="2032000" y="2946400"/>
          <a:ext cx="939800" cy="330200"/>
        </p:xfrm>
        <a:graphic>
          <a:graphicData uri="http://schemas.openxmlformats.org/presentationml/2006/ole">
            <mc:AlternateContent xmlns:mc="http://schemas.openxmlformats.org/markup-compatibility/2006">
              <mc:Choice xmlns:v="urn:schemas-microsoft-com:vml" Requires="v">
                <p:oleObj name="Equation" r:id="rId2" imgW="939600" imgH="330120" progId="Equation.DSMT4">
                  <p:embed/>
                </p:oleObj>
              </mc:Choice>
              <mc:Fallback>
                <p:oleObj name="Equation" r:id="rId2" imgW="939600" imgH="330120" progId="Equation.DSMT4">
                  <p:embed/>
                  <p:pic>
                    <p:nvPicPr>
                      <p:cNvPr id="4" name="Object 3"/>
                      <p:cNvPicPr>
                        <a:picLocks noChangeAspect="1" noChangeArrowheads="1"/>
                      </p:cNvPicPr>
                      <p:nvPr/>
                    </p:nvPicPr>
                    <p:blipFill>
                      <a:blip r:embed="rId3"/>
                      <a:srcRect/>
                      <a:stretch>
                        <a:fillRect/>
                      </a:stretch>
                    </p:blipFill>
                    <p:spPr bwMode="auto">
                      <a:xfrm>
                        <a:off x="2032000" y="2946400"/>
                        <a:ext cx="939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469780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Divide and simplify to the form</a:t>
            </a:r>
          </a:p>
          <a:p>
            <a:pPr>
              <a:spcBef>
                <a:spcPct val="50000"/>
              </a:spcBef>
            </a:pPr>
            <a:r>
              <a:rPr lang="en-US" sz="2800" dirty="0"/>
              <a:t>The conjugate of the denominator is     Multiplication of both the numerator and the denominator by          will eliminate </a:t>
            </a:r>
            <a:r>
              <a:rPr lang="en-US" sz="2800" i="1" dirty="0"/>
              <a:t>i</a:t>
            </a:r>
            <a:r>
              <a:rPr lang="en-US" sz="2800" dirty="0"/>
              <a:t> from the denominator.</a:t>
            </a:r>
          </a:p>
          <a:p>
            <a:pPr>
              <a:spcBef>
                <a:spcPct val="50000"/>
              </a:spcBef>
            </a:pPr>
            <a:r>
              <a:rPr lang="en-US" sz="2800" dirty="0"/>
              <a:t>				Multiply by 1.</a:t>
            </a:r>
          </a:p>
          <a:p>
            <a:pPr>
              <a:spcBef>
                <a:spcPct val="50000"/>
              </a:spcBef>
            </a:pPr>
            <a:r>
              <a:rPr lang="en-US" sz="2800" dirty="0"/>
              <a:t>				</a:t>
            </a:r>
          </a:p>
          <a:p>
            <a:pPr>
              <a:spcBef>
                <a:spcPts val="0"/>
              </a:spcBef>
            </a:pPr>
            <a:r>
              <a:rPr lang="en-US" sz="2800" dirty="0"/>
              <a:t>				Use FOIL in the numerator </a:t>
            </a:r>
          </a:p>
          <a:p>
            <a:pPr>
              <a:spcBef>
                <a:spcPts val="3000"/>
              </a:spcBef>
            </a:pPr>
            <a:r>
              <a:rPr lang="en-US" sz="2800" dirty="0"/>
              <a:t>				and in the denominator.</a:t>
            </a:r>
          </a:p>
          <a:p>
            <a:pPr>
              <a:spcBef>
                <a:spcPct val="50000"/>
              </a:spcBef>
            </a:pPr>
            <a:endParaRPr lang="en-US" sz="2800" dirty="0">
              <a:latin typeface="Times New Roman" pitchFamily="18" charset="0"/>
            </a:endParaRP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ts val="1800"/>
              </a:spcBef>
            </a:pPr>
            <a:r>
              <a:rPr lang="en-US" sz="2800" dirty="0"/>
              <a:t>					</a:t>
            </a:r>
          </a:p>
          <a:p>
            <a:pPr>
              <a:spcBef>
                <a:spcPts val="1800"/>
              </a:spcBef>
            </a:pPr>
            <a:endParaRPr lang="en-US" sz="2800" dirty="0"/>
          </a:p>
          <a:p>
            <a:pPr>
              <a:spcBef>
                <a:spcPts val="1800"/>
              </a:spcBef>
            </a:pPr>
            <a:r>
              <a:rPr lang="en-US" sz="2800" dirty="0"/>
              <a:t>				</a:t>
            </a:r>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4" name="Object 3"/>
          <p:cNvGraphicFramePr>
            <a:graphicFrameLocks noChangeAspect="1"/>
          </p:cNvGraphicFramePr>
          <p:nvPr/>
        </p:nvGraphicFramePr>
        <p:xfrm>
          <a:off x="5486400" y="990600"/>
          <a:ext cx="2095500" cy="838200"/>
        </p:xfrm>
        <a:graphic>
          <a:graphicData uri="http://schemas.openxmlformats.org/presentationml/2006/ole">
            <mc:AlternateContent xmlns:mc="http://schemas.openxmlformats.org/markup-compatibility/2006">
              <mc:Choice xmlns:v="urn:schemas-microsoft-com:vml" Requires="v">
                <p:oleObj name="Equation" r:id="rId2" imgW="2095200" imgH="838080" progId="Equation.DSMT4">
                  <p:embed/>
                </p:oleObj>
              </mc:Choice>
              <mc:Fallback>
                <p:oleObj name="Equation" r:id="rId2" imgW="2095200" imgH="838080" progId="Equation.DSMT4">
                  <p:embed/>
                  <p:pic>
                    <p:nvPicPr>
                      <p:cNvPr id="4" name="Object 3"/>
                      <p:cNvPicPr>
                        <a:picLocks noChangeAspect="1" noChangeArrowheads="1"/>
                      </p:cNvPicPr>
                      <p:nvPr/>
                    </p:nvPicPr>
                    <p:blipFill>
                      <a:blip r:embed="rId3"/>
                      <a:srcRect/>
                      <a:stretch>
                        <a:fillRect/>
                      </a:stretch>
                    </p:blipFill>
                    <p:spPr bwMode="auto">
                      <a:xfrm>
                        <a:off x="5486400" y="990600"/>
                        <a:ext cx="2095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6413500" y="1905000"/>
          <a:ext cx="977900" cy="330200"/>
        </p:xfrm>
        <a:graphic>
          <a:graphicData uri="http://schemas.openxmlformats.org/presentationml/2006/ole">
            <mc:AlternateContent xmlns:mc="http://schemas.openxmlformats.org/markup-compatibility/2006">
              <mc:Choice xmlns:v="urn:schemas-microsoft-com:vml" Requires="v">
                <p:oleObj name="Equation" r:id="rId4" imgW="977760" imgH="330120" progId="Equation.DSMT4">
                  <p:embed/>
                </p:oleObj>
              </mc:Choice>
              <mc:Fallback>
                <p:oleObj name="Equation" r:id="rId4" imgW="977760" imgH="330120" progId="Equation.DSMT4">
                  <p:embed/>
                  <p:pic>
                    <p:nvPicPr>
                      <p:cNvPr id="8" name="Object 7"/>
                      <p:cNvPicPr>
                        <a:picLocks noChangeAspect="1" noChangeArrowheads="1"/>
                      </p:cNvPicPr>
                      <p:nvPr/>
                    </p:nvPicPr>
                    <p:blipFill>
                      <a:blip r:embed="rId5"/>
                      <a:srcRect/>
                      <a:stretch>
                        <a:fillRect/>
                      </a:stretch>
                    </p:blipFill>
                    <p:spPr bwMode="auto">
                      <a:xfrm>
                        <a:off x="6413500" y="1905000"/>
                        <a:ext cx="977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3124200" y="2775858"/>
          <a:ext cx="901700" cy="317500"/>
        </p:xfrm>
        <a:graphic>
          <a:graphicData uri="http://schemas.openxmlformats.org/presentationml/2006/ole">
            <mc:AlternateContent xmlns:mc="http://schemas.openxmlformats.org/markup-compatibility/2006">
              <mc:Choice xmlns:v="urn:schemas-microsoft-com:vml" Requires="v">
                <p:oleObj name="Equation" r:id="rId6" imgW="901440" imgH="317160" progId="Equation.DSMT4">
                  <p:embed/>
                </p:oleObj>
              </mc:Choice>
              <mc:Fallback>
                <p:oleObj name="Equation" r:id="rId6" imgW="901440" imgH="317160" progId="Equation.DSMT4">
                  <p:embed/>
                  <p:pic>
                    <p:nvPicPr>
                      <p:cNvPr id="9" name="Object 8"/>
                      <p:cNvPicPr>
                        <a:picLocks noChangeAspect="1" noChangeArrowheads="1"/>
                      </p:cNvPicPr>
                      <p:nvPr/>
                    </p:nvPicPr>
                    <p:blipFill>
                      <a:blip r:embed="rId7"/>
                      <a:srcRect/>
                      <a:stretch>
                        <a:fillRect/>
                      </a:stretch>
                    </p:blipFill>
                    <p:spPr bwMode="auto">
                      <a:xfrm>
                        <a:off x="3124200" y="2775858"/>
                        <a:ext cx="901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609600" y="3581400"/>
          <a:ext cx="3225800" cy="838200"/>
        </p:xfrm>
        <a:graphic>
          <a:graphicData uri="http://schemas.openxmlformats.org/presentationml/2006/ole">
            <mc:AlternateContent xmlns:mc="http://schemas.openxmlformats.org/markup-compatibility/2006">
              <mc:Choice xmlns:v="urn:schemas-microsoft-com:vml" Requires="v">
                <p:oleObj name="Equation" r:id="rId8" imgW="3225600" imgH="838080" progId="Equation.DSMT4">
                  <p:embed/>
                </p:oleObj>
              </mc:Choice>
              <mc:Fallback>
                <p:oleObj name="Equation" r:id="rId8" imgW="3225600" imgH="838080" progId="Equation.DSMT4">
                  <p:embed/>
                  <p:pic>
                    <p:nvPicPr>
                      <p:cNvPr id="10" name="Object 9"/>
                      <p:cNvPicPr>
                        <a:picLocks noChangeAspect="1" noChangeArrowheads="1"/>
                      </p:cNvPicPr>
                      <p:nvPr/>
                    </p:nvPicPr>
                    <p:blipFill>
                      <a:blip r:embed="rId9"/>
                      <a:srcRect/>
                      <a:stretch>
                        <a:fillRect/>
                      </a:stretch>
                    </p:blipFill>
                    <p:spPr bwMode="auto">
                      <a:xfrm>
                        <a:off x="609600" y="3581400"/>
                        <a:ext cx="3225800" cy="838200"/>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nvGraphicFramePr>
        <p:xfrm>
          <a:off x="685800" y="4648200"/>
          <a:ext cx="3213100" cy="1130300"/>
        </p:xfrm>
        <a:graphic>
          <a:graphicData uri="http://schemas.openxmlformats.org/presentationml/2006/ole">
            <mc:AlternateContent xmlns:mc="http://schemas.openxmlformats.org/markup-compatibility/2006">
              <mc:Choice xmlns:v="urn:schemas-microsoft-com:vml" Requires="v">
                <p:oleObj name="Equation" r:id="rId10" imgW="3213000" imgH="1130040" progId="Equation.DSMT4">
                  <p:embed/>
                </p:oleObj>
              </mc:Choice>
              <mc:Fallback>
                <p:oleObj name="Equation" r:id="rId10" imgW="3213000" imgH="1130040" progId="Equation.DSMT4">
                  <p:embed/>
                  <p:pic>
                    <p:nvPicPr>
                      <p:cNvPr id="14" name="Object 13"/>
                      <p:cNvPicPr>
                        <a:picLocks noChangeAspect="1" noChangeArrowheads="1"/>
                      </p:cNvPicPr>
                      <p:nvPr/>
                    </p:nvPicPr>
                    <p:blipFill>
                      <a:blip r:embed="rId11"/>
                      <a:srcRect/>
                      <a:stretch>
                        <a:fillRect/>
                      </a:stretch>
                    </p:blipFill>
                    <p:spPr bwMode="auto">
                      <a:xfrm>
                        <a:off x="685800" y="4648200"/>
                        <a:ext cx="3213100" cy="1130300"/>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nvGraphicFramePr>
        <p:xfrm>
          <a:off x="4343400" y="5156200"/>
          <a:ext cx="3822700" cy="558800"/>
        </p:xfrm>
        <a:graphic>
          <a:graphicData uri="http://schemas.openxmlformats.org/presentationml/2006/ole">
            <mc:AlternateContent xmlns:mc="http://schemas.openxmlformats.org/markup-compatibility/2006">
              <mc:Choice xmlns:v="urn:schemas-microsoft-com:vml" Requires="v">
                <p:oleObj name="Equation" r:id="rId12" imgW="3822480" imgH="558720" progId="Equation.DSMT4">
                  <p:embed/>
                </p:oleObj>
              </mc:Choice>
              <mc:Fallback>
                <p:oleObj name="Equation" r:id="rId12" imgW="3822480" imgH="558720" progId="Equation.DSMT4">
                  <p:embed/>
                  <p:pic>
                    <p:nvPicPr>
                      <p:cNvPr id="15" name="Object 14"/>
                      <p:cNvPicPr>
                        <a:picLocks noChangeAspect="1" noChangeArrowheads="1"/>
                      </p:cNvPicPr>
                      <p:nvPr/>
                    </p:nvPicPr>
                    <p:blipFill>
                      <a:blip r:embed="rId13"/>
                      <a:srcRect/>
                      <a:stretch>
                        <a:fillRect/>
                      </a:stretch>
                    </p:blipFill>
                    <p:spPr bwMode="auto">
                      <a:xfrm>
                        <a:off x="4343400" y="5156200"/>
                        <a:ext cx="3822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188759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ts val="1800"/>
              </a:spcBef>
            </a:pPr>
            <a:r>
              <a:rPr lang="en-US" sz="2800" dirty="0"/>
              <a:t>				Simplify.</a:t>
            </a:r>
          </a:p>
          <a:p>
            <a:pPr>
              <a:spcBef>
                <a:spcPts val="1800"/>
              </a:spcBef>
            </a:pPr>
            <a:endParaRPr lang="en-US" sz="2800" dirty="0"/>
          </a:p>
          <a:p>
            <a:pPr>
              <a:spcBef>
                <a:spcPts val="2400"/>
              </a:spcBef>
            </a:pPr>
            <a:r>
              <a:rPr lang="en-US" sz="2800" dirty="0"/>
              <a:t>				</a:t>
            </a:r>
          </a:p>
          <a:p>
            <a:pPr>
              <a:spcBef>
                <a:spcPts val="2400"/>
              </a:spcBef>
            </a:pPr>
            <a:r>
              <a:rPr lang="en-US" sz="2800" dirty="0"/>
              <a:t>				Perform the multiplications 				involving</a:t>
            </a:r>
            <a:br>
              <a:rPr lang="en-US" sz="2800" dirty="0"/>
            </a:br>
            <a:r>
              <a:rPr lang="en-US" sz="2800" dirty="0"/>
              <a:t>				</a:t>
            </a:r>
          </a:p>
          <a:p>
            <a:pPr>
              <a:spcBef>
                <a:spcPts val="0"/>
              </a:spcBef>
            </a:pPr>
            <a:r>
              <a:rPr lang="en-US" sz="2800" dirty="0"/>
              <a:t>				Combine like terms in the 				numerator and 						denominator.</a:t>
            </a:r>
          </a:p>
          <a:p>
            <a:pPr>
              <a:spcBef>
                <a:spcPts val="1800"/>
              </a:spcBef>
            </a:pPr>
            <a:r>
              <a:rPr lang="en-US" sz="2800" dirty="0"/>
              <a:t>				</a:t>
            </a:r>
            <a:endParaRPr lang="en-US" sz="2800" dirty="0">
              <a:latin typeface="Times New Roman" pitchFamily="18" charset="0"/>
            </a:endParaRPr>
          </a:p>
          <a:p>
            <a:pPr>
              <a:spcBef>
                <a:spcPts val="1800"/>
              </a:spcBef>
            </a:pPr>
            <a:endParaRPr lang="en-US" sz="2800" dirty="0">
              <a:latin typeface="Times New Roman" pitchFamily="18" charset="0"/>
            </a:endParaRPr>
          </a:p>
          <a:p>
            <a:pPr>
              <a:spcBef>
                <a:spcPts val="1800"/>
              </a:spcBef>
            </a:pPr>
            <a:endParaRPr lang="en-US" sz="2800" dirty="0">
              <a:latin typeface="Times New Roman" pitchFamily="18" charset="0"/>
            </a:endParaRPr>
          </a:p>
          <a:p>
            <a:pPr>
              <a:spcBef>
                <a:spcPts val="1800"/>
              </a:spcBef>
            </a:pPr>
            <a:r>
              <a:rPr lang="en-US" sz="2800" dirty="0"/>
              <a:t>				</a:t>
            </a:r>
          </a:p>
          <a:p>
            <a:pPr>
              <a:spcBef>
                <a:spcPts val="1800"/>
              </a:spcBef>
            </a:pPr>
            <a:endParaRPr lang="en-US" sz="2800" dirty="0"/>
          </a:p>
          <a:p>
            <a:pPr>
              <a:spcBef>
                <a:spcPts val="1800"/>
              </a:spcBef>
            </a:pPr>
            <a:endParaRPr lang="en-US" sz="2800" dirty="0">
              <a:latin typeface="Times New Roman" pitchFamily="18" charset="0"/>
            </a:endParaRPr>
          </a:p>
          <a:p>
            <a:pPr>
              <a:spcBef>
                <a:spcPts val="1800"/>
              </a:spcBef>
            </a:pPr>
            <a:endParaRPr lang="en-US" sz="2800" dirty="0"/>
          </a:p>
          <a:p>
            <a:pPr>
              <a:spcBef>
                <a:spcPts val="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21" name="Object 20"/>
          <p:cNvGraphicFramePr>
            <a:graphicFrameLocks noChangeAspect="1"/>
          </p:cNvGraphicFramePr>
          <p:nvPr/>
        </p:nvGraphicFramePr>
        <p:xfrm>
          <a:off x="4216400" y="2368550"/>
          <a:ext cx="1054100" cy="444500"/>
        </p:xfrm>
        <a:graphic>
          <a:graphicData uri="http://schemas.openxmlformats.org/presentationml/2006/ole">
            <mc:AlternateContent xmlns:mc="http://schemas.openxmlformats.org/markup-compatibility/2006">
              <mc:Choice xmlns:v="urn:schemas-microsoft-com:vml" Requires="v">
                <p:oleObj name="Equation" r:id="rId2" imgW="1054080" imgH="444240" progId="Equation.DSMT4">
                  <p:embed/>
                </p:oleObj>
              </mc:Choice>
              <mc:Fallback>
                <p:oleObj name="Equation" r:id="rId2" imgW="1054080" imgH="444240" progId="Equation.DSMT4">
                  <p:embed/>
                  <p:pic>
                    <p:nvPicPr>
                      <p:cNvPr id="21" name="Object 20"/>
                      <p:cNvPicPr>
                        <a:picLocks noChangeAspect="1" noChangeArrowheads="1"/>
                      </p:cNvPicPr>
                      <p:nvPr/>
                    </p:nvPicPr>
                    <p:blipFill>
                      <a:blip r:embed="rId3"/>
                      <a:srcRect/>
                      <a:stretch>
                        <a:fillRect/>
                      </a:stretch>
                    </p:blipFill>
                    <p:spPr bwMode="auto">
                      <a:xfrm>
                        <a:off x="4216400" y="2368550"/>
                        <a:ext cx="1054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009650" y="977900"/>
          <a:ext cx="2438400" cy="1003300"/>
        </p:xfrm>
        <a:graphic>
          <a:graphicData uri="http://schemas.openxmlformats.org/presentationml/2006/ole">
            <mc:AlternateContent xmlns:mc="http://schemas.openxmlformats.org/markup-compatibility/2006">
              <mc:Choice xmlns:v="urn:schemas-microsoft-com:vml" Requires="v">
                <p:oleObj name="Equation" r:id="rId4" imgW="2438280" imgH="1002960" progId="Equation.DSMT4">
                  <p:embed/>
                </p:oleObj>
              </mc:Choice>
              <mc:Fallback>
                <p:oleObj name="Equation" r:id="rId4" imgW="2438280" imgH="1002960" progId="Equation.DSMT4">
                  <p:embed/>
                  <p:pic>
                    <p:nvPicPr>
                      <p:cNvPr id="9" name="Object 8"/>
                      <p:cNvPicPr>
                        <a:picLocks noChangeAspect="1" noChangeArrowheads="1"/>
                      </p:cNvPicPr>
                      <p:nvPr/>
                    </p:nvPicPr>
                    <p:blipFill>
                      <a:blip r:embed="rId5"/>
                      <a:srcRect/>
                      <a:stretch>
                        <a:fillRect/>
                      </a:stretch>
                    </p:blipFill>
                    <p:spPr bwMode="auto">
                      <a:xfrm>
                        <a:off x="1009650" y="977900"/>
                        <a:ext cx="2438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990600" y="2209800"/>
          <a:ext cx="2781300" cy="977900"/>
        </p:xfrm>
        <a:graphic>
          <a:graphicData uri="http://schemas.openxmlformats.org/presentationml/2006/ole">
            <mc:AlternateContent xmlns:mc="http://schemas.openxmlformats.org/markup-compatibility/2006">
              <mc:Choice xmlns:v="urn:schemas-microsoft-com:vml" Requires="v">
                <p:oleObj name="Equation" r:id="rId6" imgW="2781000" imgH="977760" progId="Equation.DSMT4">
                  <p:embed/>
                </p:oleObj>
              </mc:Choice>
              <mc:Fallback>
                <p:oleObj name="Equation" r:id="rId6" imgW="2781000" imgH="977760" progId="Equation.DSMT4">
                  <p:embed/>
                  <p:pic>
                    <p:nvPicPr>
                      <p:cNvPr id="10" name="Object 9"/>
                      <p:cNvPicPr>
                        <a:picLocks noChangeAspect="1" noChangeArrowheads="1"/>
                      </p:cNvPicPr>
                      <p:nvPr/>
                    </p:nvPicPr>
                    <p:blipFill>
                      <a:blip r:embed="rId7"/>
                      <a:srcRect/>
                      <a:stretch>
                        <a:fillRect/>
                      </a:stretch>
                    </p:blipFill>
                    <p:spPr bwMode="auto">
                      <a:xfrm>
                        <a:off x="990600" y="2209800"/>
                        <a:ext cx="27813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5816600" y="3810000"/>
          <a:ext cx="508000" cy="317500"/>
        </p:xfrm>
        <a:graphic>
          <a:graphicData uri="http://schemas.openxmlformats.org/presentationml/2006/ole">
            <mc:AlternateContent xmlns:mc="http://schemas.openxmlformats.org/markup-compatibility/2006">
              <mc:Choice xmlns:v="urn:schemas-microsoft-com:vml" Requires="v">
                <p:oleObj name="Equation" r:id="rId8" imgW="507960" imgH="317160" progId="Equation.DSMT4">
                  <p:embed/>
                </p:oleObj>
              </mc:Choice>
              <mc:Fallback>
                <p:oleObj name="Equation" r:id="rId8" imgW="507960" imgH="317160" progId="Equation.DSMT4">
                  <p:embed/>
                  <p:pic>
                    <p:nvPicPr>
                      <p:cNvPr id="11" name="Object 10"/>
                      <p:cNvPicPr>
                        <a:picLocks noChangeAspect="1" noChangeArrowheads="1"/>
                      </p:cNvPicPr>
                      <p:nvPr/>
                    </p:nvPicPr>
                    <p:blipFill>
                      <a:blip r:embed="rId9"/>
                      <a:srcRect/>
                      <a:stretch>
                        <a:fillRect/>
                      </a:stretch>
                    </p:blipFill>
                    <p:spPr bwMode="auto">
                      <a:xfrm>
                        <a:off x="5816600" y="3810000"/>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1066800" y="3200400"/>
          <a:ext cx="2120900" cy="838200"/>
        </p:xfrm>
        <a:graphic>
          <a:graphicData uri="http://schemas.openxmlformats.org/presentationml/2006/ole">
            <mc:AlternateContent xmlns:mc="http://schemas.openxmlformats.org/markup-compatibility/2006">
              <mc:Choice xmlns:v="urn:schemas-microsoft-com:vml" Requires="v">
                <p:oleObj name="Equation" r:id="rId10" imgW="2120760" imgH="838080" progId="Equation.DSMT4">
                  <p:embed/>
                </p:oleObj>
              </mc:Choice>
              <mc:Fallback>
                <p:oleObj name="Equation" r:id="rId10" imgW="2120760" imgH="838080" progId="Equation.DSMT4">
                  <p:embed/>
                  <p:pic>
                    <p:nvPicPr>
                      <p:cNvPr id="13" name="Object 12"/>
                      <p:cNvPicPr>
                        <a:picLocks noChangeAspect="1" noChangeArrowheads="1"/>
                      </p:cNvPicPr>
                      <p:nvPr/>
                    </p:nvPicPr>
                    <p:blipFill>
                      <a:blip r:embed="rId11"/>
                      <a:srcRect/>
                      <a:stretch>
                        <a:fillRect/>
                      </a:stretch>
                    </p:blipFill>
                    <p:spPr bwMode="auto">
                      <a:xfrm>
                        <a:off x="1066800" y="3200400"/>
                        <a:ext cx="2120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1219200" y="4495800"/>
          <a:ext cx="1562100" cy="838200"/>
        </p:xfrm>
        <a:graphic>
          <a:graphicData uri="http://schemas.openxmlformats.org/presentationml/2006/ole">
            <mc:AlternateContent xmlns:mc="http://schemas.openxmlformats.org/markup-compatibility/2006">
              <mc:Choice xmlns:v="urn:schemas-microsoft-com:vml" Requires="v">
                <p:oleObj name="Equation" r:id="rId12" imgW="1562040" imgH="838080" progId="Equation.DSMT4">
                  <p:embed/>
                </p:oleObj>
              </mc:Choice>
              <mc:Fallback>
                <p:oleObj name="Equation" r:id="rId12" imgW="1562040" imgH="838080" progId="Equation.DSMT4">
                  <p:embed/>
                  <p:pic>
                    <p:nvPicPr>
                      <p:cNvPr id="14" name="Object 13"/>
                      <p:cNvPicPr>
                        <a:picLocks noChangeAspect="1" noChangeArrowheads="1"/>
                      </p:cNvPicPr>
                      <p:nvPr/>
                    </p:nvPicPr>
                    <p:blipFill>
                      <a:blip r:embed="rId13"/>
                      <a:srcRect/>
                      <a:stretch>
                        <a:fillRect/>
                      </a:stretch>
                    </p:blipFill>
                    <p:spPr bwMode="auto">
                      <a:xfrm>
                        <a:off x="1219200" y="4495800"/>
                        <a:ext cx="1562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414107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ts val="1800"/>
              </a:spcBef>
            </a:pPr>
            <a:r>
              <a:rPr lang="en-US" sz="2800" dirty="0"/>
              <a:t>				Express answer in the form</a:t>
            </a:r>
          </a:p>
          <a:p>
            <a:pPr>
              <a:spcBef>
                <a:spcPts val="1800"/>
              </a:spcBef>
            </a:pPr>
            <a:endParaRPr lang="en-US" sz="2800" dirty="0"/>
          </a:p>
          <a:p>
            <a:pPr>
              <a:spcBef>
                <a:spcPts val="1800"/>
              </a:spcBef>
            </a:pPr>
            <a:endParaRPr lang="en-US" sz="2800" dirty="0"/>
          </a:p>
          <a:p>
            <a:pPr>
              <a:spcBef>
                <a:spcPts val="1800"/>
              </a:spcBef>
            </a:pPr>
            <a:r>
              <a:rPr lang="en-US" sz="2800" dirty="0"/>
              <a:t>				Simplify.</a:t>
            </a:r>
          </a:p>
          <a:p>
            <a:pPr>
              <a:spcBef>
                <a:spcPts val="1800"/>
              </a:spcBef>
            </a:pPr>
            <a:endParaRPr lang="en-US" sz="2800" dirty="0"/>
          </a:p>
          <a:p>
            <a:pPr>
              <a:spcBef>
                <a:spcPts val="1800"/>
              </a:spcBef>
            </a:pPr>
            <a:endParaRPr lang="en-US" sz="2800" dirty="0">
              <a:latin typeface="Times New Roman" pitchFamily="18" charset="0"/>
            </a:endParaRPr>
          </a:p>
          <a:p>
            <a:pPr>
              <a:spcBef>
                <a:spcPts val="1800"/>
              </a:spcBef>
            </a:pPr>
            <a:endParaRPr lang="en-US" sz="2800" dirty="0">
              <a:latin typeface="Times New Roman" pitchFamily="18" charset="0"/>
            </a:endParaRPr>
          </a:p>
          <a:p>
            <a:pPr>
              <a:spcBef>
                <a:spcPts val="1800"/>
              </a:spcBef>
            </a:pPr>
            <a:endParaRPr lang="en-US" sz="2800" dirty="0">
              <a:latin typeface="Times New Roman" pitchFamily="18" charset="0"/>
            </a:endParaRPr>
          </a:p>
          <a:p>
            <a:pPr>
              <a:spcBef>
                <a:spcPts val="1800"/>
              </a:spcBef>
            </a:pPr>
            <a:r>
              <a:rPr lang="en-US" sz="2800" dirty="0"/>
              <a:t>				</a:t>
            </a:r>
          </a:p>
          <a:p>
            <a:pPr>
              <a:spcBef>
                <a:spcPts val="1800"/>
              </a:spcBef>
            </a:pPr>
            <a:endParaRPr lang="en-US" sz="2800" dirty="0"/>
          </a:p>
          <a:p>
            <a:pPr>
              <a:spcBef>
                <a:spcPts val="1800"/>
              </a:spcBef>
            </a:pPr>
            <a:endParaRPr lang="en-US" sz="2800" dirty="0">
              <a:latin typeface="Times New Roman" pitchFamily="18" charset="0"/>
            </a:endParaRPr>
          </a:p>
          <a:p>
            <a:pPr>
              <a:spcBef>
                <a:spcPts val="1800"/>
              </a:spcBef>
            </a:pPr>
            <a:endParaRPr lang="en-US" sz="2800" dirty="0"/>
          </a:p>
          <a:p>
            <a:pPr>
              <a:spcBef>
                <a:spcPts val="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11" name="Object 10"/>
          <p:cNvGraphicFramePr>
            <a:graphicFrameLocks noChangeAspect="1"/>
          </p:cNvGraphicFramePr>
          <p:nvPr/>
        </p:nvGraphicFramePr>
        <p:xfrm>
          <a:off x="4294250" y="1651250"/>
          <a:ext cx="939800" cy="330200"/>
        </p:xfrm>
        <a:graphic>
          <a:graphicData uri="http://schemas.openxmlformats.org/presentationml/2006/ole">
            <mc:AlternateContent xmlns:mc="http://schemas.openxmlformats.org/markup-compatibility/2006">
              <mc:Choice xmlns:v="urn:schemas-microsoft-com:vml" Requires="v">
                <p:oleObj name="Equation" r:id="rId2" imgW="939600" imgH="330120" progId="Equation.DSMT4">
                  <p:embed/>
                </p:oleObj>
              </mc:Choice>
              <mc:Fallback>
                <p:oleObj name="Equation" r:id="rId2" imgW="939600" imgH="330120" progId="Equation.DSMT4">
                  <p:embed/>
                  <p:pic>
                    <p:nvPicPr>
                      <p:cNvPr id="11" name="Object 10"/>
                      <p:cNvPicPr>
                        <a:picLocks noChangeAspect="1" noChangeArrowheads="1"/>
                      </p:cNvPicPr>
                      <p:nvPr/>
                    </p:nvPicPr>
                    <p:blipFill>
                      <a:blip r:embed="rId3"/>
                      <a:srcRect/>
                      <a:stretch>
                        <a:fillRect/>
                      </a:stretch>
                    </p:blipFill>
                    <p:spPr bwMode="auto">
                      <a:xfrm>
                        <a:off x="4294250" y="1651250"/>
                        <a:ext cx="939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1555750" y="1143000"/>
          <a:ext cx="1651000" cy="838200"/>
        </p:xfrm>
        <a:graphic>
          <a:graphicData uri="http://schemas.openxmlformats.org/presentationml/2006/ole">
            <mc:AlternateContent xmlns:mc="http://schemas.openxmlformats.org/markup-compatibility/2006">
              <mc:Choice xmlns:v="urn:schemas-microsoft-com:vml" Requires="v">
                <p:oleObj name="Equation" r:id="rId4" imgW="1650960" imgH="838080" progId="Equation.DSMT4">
                  <p:embed/>
                </p:oleObj>
              </mc:Choice>
              <mc:Fallback>
                <p:oleObj name="Equation" r:id="rId4" imgW="1650960" imgH="838080" progId="Equation.DSMT4">
                  <p:embed/>
                  <p:pic>
                    <p:nvPicPr>
                      <p:cNvPr id="4" name="Object 3"/>
                      <p:cNvPicPr>
                        <a:picLocks noChangeAspect="1" noChangeArrowheads="1"/>
                      </p:cNvPicPr>
                      <p:nvPr/>
                    </p:nvPicPr>
                    <p:blipFill>
                      <a:blip r:embed="rId5"/>
                      <a:srcRect/>
                      <a:stretch>
                        <a:fillRect/>
                      </a:stretch>
                    </p:blipFill>
                    <p:spPr bwMode="auto">
                      <a:xfrm>
                        <a:off x="1555750" y="1143000"/>
                        <a:ext cx="165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1600200" y="2895600"/>
          <a:ext cx="1422400" cy="838200"/>
        </p:xfrm>
        <a:graphic>
          <a:graphicData uri="http://schemas.openxmlformats.org/presentationml/2006/ole">
            <mc:AlternateContent xmlns:mc="http://schemas.openxmlformats.org/markup-compatibility/2006">
              <mc:Choice xmlns:v="urn:schemas-microsoft-com:vml" Requires="v">
                <p:oleObj name="Equation" r:id="rId6" imgW="1422360" imgH="838080" progId="Equation.DSMT4">
                  <p:embed/>
                </p:oleObj>
              </mc:Choice>
              <mc:Fallback>
                <p:oleObj name="Equation" r:id="rId6" imgW="1422360" imgH="838080" progId="Equation.DSMT4">
                  <p:embed/>
                  <p:pic>
                    <p:nvPicPr>
                      <p:cNvPr id="12" name="Object 11"/>
                      <p:cNvPicPr>
                        <a:picLocks noChangeAspect="1" noChangeArrowheads="1"/>
                      </p:cNvPicPr>
                      <p:nvPr/>
                    </p:nvPicPr>
                    <p:blipFill>
                      <a:blip r:embed="rId7"/>
                      <a:srcRect/>
                      <a:stretch>
                        <a:fillRect/>
                      </a:stretch>
                    </p:blipFill>
                    <p:spPr bwMode="auto">
                      <a:xfrm>
                        <a:off x="1600200" y="2895600"/>
                        <a:ext cx="142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320115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Divide and simplify to the form</a:t>
            </a:r>
          </a:p>
          <a:p>
            <a:endParaRPr lang="en-US" sz="2800" dirty="0"/>
          </a:p>
          <a:p>
            <a:r>
              <a:rPr lang="en-US" sz="2800" dirty="0"/>
              <a:t>The conjugate of the denominator,          is</a:t>
            </a:r>
          </a:p>
          <a:p>
            <a:r>
              <a:rPr lang="en-US" sz="2800" dirty="0"/>
              <a:t>Multiplication of both the numerator and the denominator by 4</a:t>
            </a:r>
            <a:r>
              <a:rPr lang="en-US" sz="2800" i="1" dirty="0"/>
              <a:t>i</a:t>
            </a:r>
            <a:r>
              <a:rPr lang="en-US" sz="2800" dirty="0"/>
              <a:t> will eliminate </a:t>
            </a:r>
            <a:r>
              <a:rPr lang="en-US" sz="2800" i="1" dirty="0"/>
              <a:t>i</a:t>
            </a:r>
            <a:r>
              <a:rPr lang="en-US" sz="2800" dirty="0"/>
              <a:t> from the denominator.</a:t>
            </a:r>
          </a:p>
          <a:p>
            <a:r>
              <a:rPr lang="en-US" sz="2800" dirty="0"/>
              <a:t>				Multiply by 1.</a:t>
            </a:r>
          </a:p>
          <a:p>
            <a:pPr>
              <a:spcBef>
                <a:spcPts val="3600"/>
              </a:spcBef>
            </a:pPr>
            <a:r>
              <a:rPr lang="en-US" sz="2800" dirty="0"/>
              <a:t>				Multiply.  Use the 					distributive property in the 				numerator.</a:t>
            </a:r>
          </a:p>
          <a:p>
            <a:endParaRPr lang="en-US" sz="2800" dirty="0">
              <a:latin typeface="Times New Roman" pitchFamily="18" charset="0"/>
            </a:endParaRPr>
          </a:p>
          <a:p>
            <a:endParaRPr lang="en-US" sz="2800" dirty="0"/>
          </a:p>
          <a:p>
            <a:endParaRPr lang="en-US" sz="2800" dirty="0"/>
          </a:p>
        </p:txBody>
      </p:sp>
      <p:graphicFrame>
        <p:nvGraphicFramePr>
          <p:cNvPr id="5" name="Object 4"/>
          <p:cNvGraphicFramePr>
            <a:graphicFrameLocks noChangeAspect="1"/>
          </p:cNvGraphicFramePr>
          <p:nvPr/>
        </p:nvGraphicFramePr>
        <p:xfrm>
          <a:off x="5492750" y="990600"/>
          <a:ext cx="1803400" cy="838200"/>
        </p:xfrm>
        <a:graphic>
          <a:graphicData uri="http://schemas.openxmlformats.org/presentationml/2006/ole">
            <mc:AlternateContent xmlns:mc="http://schemas.openxmlformats.org/markup-compatibility/2006">
              <mc:Choice xmlns:v="urn:schemas-microsoft-com:vml" Requires="v">
                <p:oleObj name="Equation" r:id="rId2" imgW="1803240" imgH="838080" progId="Equation.DSMT4">
                  <p:embed/>
                </p:oleObj>
              </mc:Choice>
              <mc:Fallback>
                <p:oleObj name="Equation" r:id="rId2" imgW="1803240" imgH="838080" progId="Equation.DSMT4">
                  <p:embed/>
                  <p:pic>
                    <p:nvPicPr>
                      <p:cNvPr id="5" name="Object 4"/>
                      <p:cNvPicPr>
                        <a:picLocks noChangeAspect="1" noChangeArrowheads="1"/>
                      </p:cNvPicPr>
                      <p:nvPr/>
                    </p:nvPicPr>
                    <p:blipFill>
                      <a:blip r:embed="rId3"/>
                      <a:srcRect/>
                      <a:stretch>
                        <a:fillRect/>
                      </a:stretch>
                    </p:blipFill>
                    <p:spPr bwMode="auto">
                      <a:xfrm>
                        <a:off x="5492750" y="990600"/>
                        <a:ext cx="180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6089075" y="2286000"/>
          <a:ext cx="889000" cy="368300"/>
        </p:xfrm>
        <a:graphic>
          <a:graphicData uri="http://schemas.openxmlformats.org/presentationml/2006/ole">
            <mc:AlternateContent xmlns:mc="http://schemas.openxmlformats.org/markup-compatibility/2006">
              <mc:Choice xmlns:v="urn:schemas-microsoft-com:vml" Requires="v">
                <p:oleObj name="Equation" r:id="rId4" imgW="888840" imgH="368280" progId="Equation.DSMT4">
                  <p:embed/>
                </p:oleObj>
              </mc:Choice>
              <mc:Fallback>
                <p:oleObj name="Equation" r:id="rId4" imgW="888840" imgH="368280" progId="Equation.DSMT4">
                  <p:embed/>
                  <p:pic>
                    <p:nvPicPr>
                      <p:cNvPr id="11" name="Object 10"/>
                      <p:cNvPicPr>
                        <a:picLocks noChangeAspect="1" noChangeArrowheads="1"/>
                      </p:cNvPicPr>
                      <p:nvPr/>
                    </p:nvPicPr>
                    <p:blipFill>
                      <a:blip r:embed="rId5"/>
                      <a:srcRect/>
                      <a:stretch>
                        <a:fillRect/>
                      </a:stretch>
                    </p:blipFill>
                    <p:spPr bwMode="auto">
                      <a:xfrm>
                        <a:off x="6089075" y="2286000"/>
                        <a:ext cx="88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7362700" y="2286000"/>
          <a:ext cx="927100" cy="330200"/>
        </p:xfrm>
        <a:graphic>
          <a:graphicData uri="http://schemas.openxmlformats.org/presentationml/2006/ole">
            <mc:AlternateContent xmlns:mc="http://schemas.openxmlformats.org/markup-compatibility/2006">
              <mc:Choice xmlns:v="urn:schemas-microsoft-com:vml" Requires="v">
                <p:oleObj name="Equation" r:id="rId6" imgW="927000" imgH="330120" progId="Equation.DSMT4">
                  <p:embed/>
                </p:oleObj>
              </mc:Choice>
              <mc:Fallback>
                <p:oleObj name="Equation" r:id="rId6" imgW="927000" imgH="330120" progId="Equation.DSMT4">
                  <p:embed/>
                  <p:pic>
                    <p:nvPicPr>
                      <p:cNvPr id="12" name="Object 11"/>
                      <p:cNvPicPr>
                        <a:picLocks noChangeAspect="1" noChangeArrowheads="1"/>
                      </p:cNvPicPr>
                      <p:nvPr/>
                    </p:nvPicPr>
                    <p:blipFill>
                      <a:blip r:embed="rId7"/>
                      <a:srcRect/>
                      <a:stretch>
                        <a:fillRect/>
                      </a:stretch>
                    </p:blipFill>
                    <p:spPr bwMode="auto">
                      <a:xfrm>
                        <a:off x="7362700" y="2286000"/>
                        <a:ext cx="927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609600" y="4038600"/>
          <a:ext cx="2286000" cy="838200"/>
        </p:xfrm>
        <a:graphic>
          <a:graphicData uri="http://schemas.openxmlformats.org/presentationml/2006/ole">
            <mc:AlternateContent xmlns:mc="http://schemas.openxmlformats.org/markup-compatibility/2006">
              <mc:Choice xmlns:v="urn:schemas-microsoft-com:vml" Requires="v">
                <p:oleObj name="Equation" r:id="rId8" imgW="2286000" imgH="838080" progId="Equation.DSMT4">
                  <p:embed/>
                </p:oleObj>
              </mc:Choice>
              <mc:Fallback>
                <p:oleObj name="Equation" r:id="rId8" imgW="2286000" imgH="838080" progId="Equation.DSMT4">
                  <p:embed/>
                  <p:pic>
                    <p:nvPicPr>
                      <p:cNvPr id="13" name="Object 12"/>
                      <p:cNvPicPr>
                        <a:picLocks noChangeAspect="1" noChangeArrowheads="1"/>
                      </p:cNvPicPr>
                      <p:nvPr/>
                    </p:nvPicPr>
                    <p:blipFill>
                      <a:blip r:embed="rId9"/>
                      <a:srcRect/>
                      <a:stretch>
                        <a:fillRect/>
                      </a:stretch>
                    </p:blipFill>
                    <p:spPr bwMode="auto">
                      <a:xfrm>
                        <a:off x="609600" y="4038600"/>
                        <a:ext cx="228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1358898" y="4870450"/>
          <a:ext cx="1714500" cy="1003300"/>
        </p:xfrm>
        <a:graphic>
          <a:graphicData uri="http://schemas.openxmlformats.org/presentationml/2006/ole">
            <mc:AlternateContent xmlns:mc="http://schemas.openxmlformats.org/markup-compatibility/2006">
              <mc:Choice xmlns:v="urn:schemas-microsoft-com:vml" Requires="v">
                <p:oleObj name="Equation" r:id="rId10" imgW="1714320" imgH="1002960" progId="Equation.DSMT4">
                  <p:embed/>
                </p:oleObj>
              </mc:Choice>
              <mc:Fallback>
                <p:oleObj name="Equation" r:id="rId10" imgW="1714320" imgH="1002960" progId="Equation.DSMT4">
                  <p:embed/>
                  <p:pic>
                    <p:nvPicPr>
                      <p:cNvPr id="16" name="Object 15"/>
                      <p:cNvPicPr>
                        <a:picLocks noChangeAspect="1" noChangeArrowheads="1"/>
                      </p:cNvPicPr>
                      <p:nvPr/>
                    </p:nvPicPr>
                    <p:blipFill>
                      <a:blip r:embed="rId11"/>
                      <a:srcRect/>
                      <a:stretch>
                        <a:fillRect/>
                      </a:stretch>
                    </p:blipFill>
                    <p:spPr bwMode="auto">
                      <a:xfrm>
                        <a:off x="1358898" y="4870450"/>
                        <a:ext cx="17145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530765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ts val="1800"/>
              </a:spcBef>
            </a:pPr>
            <a:r>
              <a:rPr lang="en-US" sz="2800" dirty="0"/>
              <a:t>				</a:t>
            </a:r>
          </a:p>
          <a:p>
            <a:pPr>
              <a:spcBef>
                <a:spcPts val="1800"/>
              </a:spcBef>
            </a:pPr>
            <a:endParaRPr lang="en-US" sz="2800" dirty="0"/>
          </a:p>
          <a:p>
            <a:pPr>
              <a:spcBef>
                <a:spcPts val="1800"/>
              </a:spcBef>
            </a:pPr>
            <a:r>
              <a:rPr lang="en-US" sz="2800" dirty="0"/>
              <a:t>				Perform the multiplications 				involving</a:t>
            </a:r>
          </a:p>
          <a:p>
            <a:pPr>
              <a:spcBef>
                <a:spcPts val="3600"/>
              </a:spcBef>
            </a:pPr>
            <a:r>
              <a:rPr lang="en-US" sz="2800" dirty="0"/>
              <a:t>				Express the division in the 				form 				</a:t>
            </a:r>
          </a:p>
          <a:p>
            <a:pPr>
              <a:spcBef>
                <a:spcPts val="3600"/>
              </a:spcBef>
            </a:pPr>
            <a:r>
              <a:rPr lang="en-US" sz="2800" dirty="0"/>
              <a:t>				Simplify real and imaginary 				parts.</a:t>
            </a:r>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r>
              <a:rPr lang="en-US" sz="2800" dirty="0"/>
              <a:t>				</a:t>
            </a:r>
          </a:p>
          <a:p>
            <a:pPr>
              <a:spcBef>
                <a:spcPts val="1800"/>
              </a:spcBef>
            </a:pPr>
            <a:endParaRPr lang="en-US" sz="2800" dirty="0"/>
          </a:p>
          <a:p>
            <a:pPr>
              <a:spcBef>
                <a:spcPts val="1800"/>
              </a:spcBef>
            </a:pPr>
            <a:endParaRPr lang="en-US" sz="2800" dirty="0">
              <a:latin typeface="Times New Roman" pitchFamily="18" charset="0"/>
            </a:endParaRPr>
          </a:p>
          <a:p>
            <a:pPr>
              <a:spcBef>
                <a:spcPts val="1800"/>
              </a:spcBef>
            </a:pPr>
            <a:endParaRPr lang="en-US" sz="2800" dirty="0">
              <a:latin typeface="Times New Roman" pitchFamily="18" charset="0"/>
            </a:endParaRPr>
          </a:p>
          <a:p>
            <a:pPr>
              <a:spcBef>
                <a:spcPts val="1800"/>
              </a:spcBef>
            </a:pPr>
            <a:endParaRPr lang="en-US" sz="2800" dirty="0">
              <a:latin typeface="Times New Roman" pitchFamily="18" charset="0"/>
            </a:endParaRPr>
          </a:p>
          <a:p>
            <a:pPr>
              <a:spcBef>
                <a:spcPts val="1800"/>
              </a:spcBef>
            </a:pPr>
            <a:r>
              <a:rPr lang="en-US" sz="2800" dirty="0"/>
              <a:t>				</a:t>
            </a:r>
          </a:p>
          <a:p>
            <a:pPr>
              <a:spcBef>
                <a:spcPts val="1800"/>
              </a:spcBef>
            </a:pPr>
            <a:endParaRPr lang="en-US" sz="2800" dirty="0"/>
          </a:p>
          <a:p>
            <a:pPr>
              <a:spcBef>
                <a:spcPts val="1800"/>
              </a:spcBef>
            </a:pPr>
            <a:endParaRPr lang="en-US" sz="2800" dirty="0">
              <a:latin typeface="Times New Roman" pitchFamily="18" charset="0"/>
            </a:endParaRPr>
          </a:p>
          <a:p>
            <a:pPr>
              <a:spcBef>
                <a:spcPts val="1800"/>
              </a:spcBef>
            </a:pPr>
            <a:endParaRPr lang="en-US" sz="2800" dirty="0"/>
          </a:p>
          <a:p>
            <a:pPr>
              <a:spcBef>
                <a:spcPts val="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ts val="18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dirty="0"/>
          </a:p>
          <a:p>
            <a:endParaRPr lang="en-US" dirty="0"/>
          </a:p>
        </p:txBody>
      </p:sp>
      <p:graphicFrame>
        <p:nvGraphicFramePr>
          <p:cNvPr id="4" name="Object 3"/>
          <p:cNvGraphicFramePr>
            <a:graphicFrameLocks noChangeAspect="1"/>
          </p:cNvGraphicFramePr>
          <p:nvPr/>
        </p:nvGraphicFramePr>
        <p:xfrm>
          <a:off x="1447800" y="2438400"/>
          <a:ext cx="1397000" cy="838200"/>
        </p:xfrm>
        <a:graphic>
          <a:graphicData uri="http://schemas.openxmlformats.org/presentationml/2006/ole">
            <mc:AlternateContent xmlns:mc="http://schemas.openxmlformats.org/markup-compatibility/2006">
              <mc:Choice xmlns:v="urn:schemas-microsoft-com:vml" Requires="v">
                <p:oleObj name="Equation" r:id="rId2" imgW="1396800" imgH="838080" progId="Equation.DSMT4">
                  <p:embed/>
                </p:oleObj>
              </mc:Choice>
              <mc:Fallback>
                <p:oleObj name="Equation" r:id="rId2" imgW="1396800" imgH="838080" progId="Equation.DSMT4">
                  <p:embed/>
                  <p:pic>
                    <p:nvPicPr>
                      <p:cNvPr id="4" name="Object 3"/>
                      <p:cNvPicPr>
                        <a:picLocks noChangeAspect="1" noChangeArrowheads="1"/>
                      </p:cNvPicPr>
                      <p:nvPr/>
                    </p:nvPicPr>
                    <p:blipFill>
                      <a:blip r:embed="rId3"/>
                      <a:srcRect/>
                      <a:stretch>
                        <a:fillRect/>
                      </a:stretch>
                    </p:blipFill>
                    <p:spPr bwMode="auto">
                      <a:xfrm>
                        <a:off x="1447800" y="2438400"/>
                        <a:ext cx="139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5791200" y="3048000"/>
          <a:ext cx="508000" cy="317500"/>
        </p:xfrm>
        <a:graphic>
          <a:graphicData uri="http://schemas.openxmlformats.org/presentationml/2006/ole">
            <mc:AlternateContent xmlns:mc="http://schemas.openxmlformats.org/markup-compatibility/2006">
              <mc:Choice xmlns:v="urn:schemas-microsoft-com:vml" Requires="v">
                <p:oleObj name="Equation" r:id="rId4" imgW="507960" imgH="317160" progId="Equation.DSMT4">
                  <p:embed/>
                </p:oleObj>
              </mc:Choice>
              <mc:Fallback>
                <p:oleObj name="Equation" r:id="rId4" imgW="507960" imgH="317160" progId="Equation.DSMT4">
                  <p:embed/>
                  <p:pic>
                    <p:nvPicPr>
                      <p:cNvPr id="7" name="Object 6"/>
                      <p:cNvPicPr>
                        <a:picLocks noChangeAspect="1" noChangeArrowheads="1"/>
                      </p:cNvPicPr>
                      <p:nvPr/>
                    </p:nvPicPr>
                    <p:blipFill>
                      <a:blip r:embed="rId5"/>
                      <a:srcRect/>
                      <a:stretch>
                        <a:fillRect/>
                      </a:stretch>
                    </p:blipFill>
                    <p:spPr bwMode="auto">
                      <a:xfrm>
                        <a:off x="5791200" y="3048000"/>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460500" y="3505200"/>
          <a:ext cx="1663700" cy="838200"/>
        </p:xfrm>
        <a:graphic>
          <a:graphicData uri="http://schemas.openxmlformats.org/presentationml/2006/ole">
            <mc:AlternateContent xmlns:mc="http://schemas.openxmlformats.org/markup-compatibility/2006">
              <mc:Choice xmlns:v="urn:schemas-microsoft-com:vml" Requires="v">
                <p:oleObj name="Equation" r:id="rId6" imgW="1663560" imgH="838080" progId="Equation.DSMT4">
                  <p:embed/>
                </p:oleObj>
              </mc:Choice>
              <mc:Fallback>
                <p:oleObj name="Equation" r:id="rId6" imgW="1663560" imgH="838080" progId="Equation.DSMT4">
                  <p:embed/>
                  <p:pic>
                    <p:nvPicPr>
                      <p:cNvPr id="8" name="Object 7"/>
                      <p:cNvPicPr>
                        <a:picLocks noChangeAspect="1" noChangeArrowheads="1"/>
                      </p:cNvPicPr>
                      <p:nvPr/>
                    </p:nvPicPr>
                    <p:blipFill>
                      <a:blip r:embed="rId7"/>
                      <a:srcRect/>
                      <a:stretch>
                        <a:fillRect/>
                      </a:stretch>
                    </p:blipFill>
                    <p:spPr bwMode="auto">
                      <a:xfrm>
                        <a:off x="1460500" y="3505200"/>
                        <a:ext cx="1663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524000" y="4876800"/>
          <a:ext cx="1511300" cy="838200"/>
        </p:xfrm>
        <a:graphic>
          <a:graphicData uri="http://schemas.openxmlformats.org/presentationml/2006/ole">
            <mc:AlternateContent xmlns:mc="http://schemas.openxmlformats.org/markup-compatibility/2006">
              <mc:Choice xmlns:v="urn:schemas-microsoft-com:vml" Requires="v">
                <p:oleObj name="Equation" r:id="rId8" imgW="1511280" imgH="838080" progId="Equation.DSMT4">
                  <p:embed/>
                </p:oleObj>
              </mc:Choice>
              <mc:Fallback>
                <p:oleObj name="Equation" r:id="rId8" imgW="1511280" imgH="838080" progId="Equation.DSMT4">
                  <p:embed/>
                  <p:pic>
                    <p:nvPicPr>
                      <p:cNvPr id="9" name="Object 8"/>
                      <p:cNvPicPr>
                        <a:picLocks noChangeAspect="1" noChangeArrowheads="1"/>
                      </p:cNvPicPr>
                      <p:nvPr/>
                    </p:nvPicPr>
                    <p:blipFill>
                      <a:blip r:embed="rId9"/>
                      <a:srcRect/>
                      <a:stretch>
                        <a:fillRect/>
                      </a:stretch>
                    </p:blipFill>
                    <p:spPr bwMode="auto">
                      <a:xfrm>
                        <a:off x="1524000" y="4876800"/>
                        <a:ext cx="1511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5105400" y="4267200"/>
          <a:ext cx="939800" cy="330200"/>
        </p:xfrm>
        <a:graphic>
          <a:graphicData uri="http://schemas.openxmlformats.org/presentationml/2006/ole">
            <mc:AlternateContent xmlns:mc="http://schemas.openxmlformats.org/markup-compatibility/2006">
              <mc:Choice xmlns:v="urn:schemas-microsoft-com:vml" Requires="v">
                <p:oleObj name="Equation" r:id="rId10" imgW="939600" imgH="330120" progId="Equation.DSMT4">
                  <p:embed/>
                </p:oleObj>
              </mc:Choice>
              <mc:Fallback>
                <p:oleObj name="Equation" r:id="rId10" imgW="939600" imgH="330120" progId="Equation.DSMT4">
                  <p:embed/>
                  <p:pic>
                    <p:nvPicPr>
                      <p:cNvPr id="10" name="Object 9"/>
                      <p:cNvPicPr>
                        <a:picLocks noChangeAspect="1" noChangeArrowheads="1"/>
                      </p:cNvPicPr>
                      <p:nvPr/>
                    </p:nvPicPr>
                    <p:blipFill>
                      <a:blip r:embed="rId11"/>
                      <a:srcRect/>
                      <a:stretch>
                        <a:fillRect/>
                      </a:stretch>
                    </p:blipFill>
                    <p:spPr bwMode="auto">
                      <a:xfrm>
                        <a:off x="5105400" y="4267200"/>
                        <a:ext cx="939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4279900" y="1295400"/>
          <a:ext cx="1054100" cy="444500"/>
        </p:xfrm>
        <a:graphic>
          <a:graphicData uri="http://schemas.openxmlformats.org/presentationml/2006/ole">
            <mc:AlternateContent xmlns:mc="http://schemas.openxmlformats.org/markup-compatibility/2006">
              <mc:Choice xmlns:v="urn:schemas-microsoft-com:vml" Requires="v">
                <p:oleObj name="Equation" r:id="rId12" imgW="1054080" imgH="444240" progId="Equation.DSMT4">
                  <p:embed/>
                </p:oleObj>
              </mc:Choice>
              <mc:Fallback>
                <p:oleObj name="Equation" r:id="rId12" imgW="1054080" imgH="444240" progId="Equation.DSMT4">
                  <p:embed/>
                  <p:pic>
                    <p:nvPicPr>
                      <p:cNvPr id="13" name="Object 12"/>
                      <p:cNvPicPr>
                        <a:picLocks noChangeAspect="1" noChangeArrowheads="1"/>
                      </p:cNvPicPr>
                      <p:nvPr/>
                    </p:nvPicPr>
                    <p:blipFill>
                      <a:blip r:embed="rId13"/>
                      <a:srcRect/>
                      <a:stretch>
                        <a:fillRect/>
                      </a:stretch>
                    </p:blipFill>
                    <p:spPr bwMode="auto">
                      <a:xfrm>
                        <a:off x="4279900" y="1295400"/>
                        <a:ext cx="1054100" cy="444500"/>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nvGraphicFramePr>
        <p:xfrm>
          <a:off x="1219200" y="1231900"/>
          <a:ext cx="2057400" cy="977900"/>
        </p:xfrm>
        <a:graphic>
          <a:graphicData uri="http://schemas.openxmlformats.org/presentationml/2006/ole">
            <mc:AlternateContent xmlns:mc="http://schemas.openxmlformats.org/markup-compatibility/2006">
              <mc:Choice xmlns:v="urn:schemas-microsoft-com:vml" Requires="v">
                <p:oleObj name="Equation" r:id="rId14" imgW="2057400" imgH="977760" progId="Equation.DSMT4">
                  <p:embed/>
                </p:oleObj>
              </mc:Choice>
              <mc:Fallback>
                <p:oleObj name="Equation" r:id="rId14" imgW="2057400" imgH="977760" progId="Equation.DSMT4">
                  <p:embed/>
                  <p:pic>
                    <p:nvPicPr>
                      <p:cNvPr id="14" name="Object 13"/>
                      <p:cNvPicPr>
                        <a:picLocks noChangeAspect="1" noChangeArrowheads="1"/>
                      </p:cNvPicPr>
                      <p:nvPr/>
                    </p:nvPicPr>
                    <p:blipFill>
                      <a:blip r:embed="rId15"/>
                      <a:srcRect/>
                      <a:stretch>
                        <a:fillRect/>
                      </a:stretch>
                    </p:blipFill>
                    <p:spPr bwMode="auto">
                      <a:xfrm>
                        <a:off x="1219200" y="1231900"/>
                        <a:ext cx="2057400" cy="9779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980869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4: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4a.</a:t>
            </a:r>
            <a:r>
              <a:rPr lang="en-US" sz="2800" dirty="0"/>
              <a:t>	Divide and simplify to the form </a:t>
            </a:r>
          </a:p>
        </p:txBody>
      </p:sp>
      <p:graphicFrame>
        <p:nvGraphicFramePr>
          <p:cNvPr id="4" name="Object 3"/>
          <p:cNvGraphicFramePr>
            <a:graphicFrameLocks noChangeAspect="1"/>
          </p:cNvGraphicFramePr>
          <p:nvPr/>
        </p:nvGraphicFramePr>
        <p:xfrm>
          <a:off x="6380350" y="1023258"/>
          <a:ext cx="1993900" cy="838200"/>
        </p:xfrm>
        <a:graphic>
          <a:graphicData uri="http://schemas.openxmlformats.org/presentationml/2006/ole">
            <mc:AlternateContent xmlns:mc="http://schemas.openxmlformats.org/markup-compatibility/2006">
              <mc:Choice xmlns:v="urn:schemas-microsoft-com:vml" Requires="v">
                <p:oleObj name="Equation" r:id="rId2" imgW="1993680" imgH="838080" progId="Equation.DSMT4">
                  <p:embed/>
                </p:oleObj>
              </mc:Choice>
              <mc:Fallback>
                <p:oleObj name="Equation" r:id="rId2" imgW="1993680" imgH="838080" progId="Equation.DSMT4">
                  <p:embed/>
                  <p:pic>
                    <p:nvPicPr>
                      <p:cNvPr id="4" name="Object 3"/>
                      <p:cNvPicPr>
                        <a:picLocks noChangeAspect="1" noChangeArrowheads="1"/>
                      </p:cNvPicPr>
                      <p:nvPr/>
                    </p:nvPicPr>
                    <p:blipFill>
                      <a:blip r:embed="rId3"/>
                      <a:srcRect/>
                      <a:stretch>
                        <a:fillRect/>
                      </a:stretch>
                    </p:blipFill>
                    <p:spPr bwMode="auto">
                      <a:xfrm>
                        <a:off x="6380350" y="1023258"/>
                        <a:ext cx="1993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524000" y="1676400"/>
          <a:ext cx="3213100" cy="838200"/>
        </p:xfrm>
        <a:graphic>
          <a:graphicData uri="http://schemas.openxmlformats.org/presentationml/2006/ole">
            <mc:AlternateContent xmlns:mc="http://schemas.openxmlformats.org/markup-compatibility/2006">
              <mc:Choice xmlns:v="urn:schemas-microsoft-com:vml" Requires="v">
                <p:oleObj name="Equation" r:id="rId4" imgW="3213000" imgH="838080" progId="Equation.DSMT4">
                  <p:embed/>
                </p:oleObj>
              </mc:Choice>
              <mc:Fallback>
                <p:oleObj name="Equation" r:id="rId4" imgW="3213000" imgH="838080" progId="Equation.DSMT4">
                  <p:embed/>
                  <p:pic>
                    <p:nvPicPr>
                      <p:cNvPr id="8" name="Object 7"/>
                      <p:cNvPicPr>
                        <a:picLocks noChangeAspect="1" noChangeArrowheads="1"/>
                      </p:cNvPicPr>
                      <p:nvPr/>
                    </p:nvPicPr>
                    <p:blipFill>
                      <a:blip r:embed="rId5"/>
                      <a:srcRect/>
                      <a:stretch>
                        <a:fillRect/>
                      </a:stretch>
                    </p:blipFill>
                    <p:spPr bwMode="auto">
                      <a:xfrm>
                        <a:off x="1524000" y="1676400"/>
                        <a:ext cx="3213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504950" y="2637725"/>
          <a:ext cx="5232400" cy="3225800"/>
        </p:xfrm>
        <a:graphic>
          <a:graphicData uri="http://schemas.openxmlformats.org/presentationml/2006/ole">
            <mc:AlternateContent xmlns:mc="http://schemas.openxmlformats.org/markup-compatibility/2006">
              <mc:Choice xmlns:v="urn:schemas-microsoft-com:vml" Requires="v">
                <p:oleObj name="Equation" r:id="rId6" imgW="5232240" imgH="3225600" progId="Equation.DSMT4">
                  <p:embed/>
                </p:oleObj>
              </mc:Choice>
              <mc:Fallback>
                <p:oleObj name="Equation" r:id="rId6" imgW="5232240" imgH="3225600" progId="Equation.DSMT4">
                  <p:embed/>
                  <p:pic>
                    <p:nvPicPr>
                      <p:cNvPr id="9" name="Object 8"/>
                      <p:cNvPicPr>
                        <a:picLocks noChangeAspect="1" noChangeArrowheads="1"/>
                      </p:cNvPicPr>
                      <p:nvPr/>
                    </p:nvPicPr>
                    <p:blipFill>
                      <a:blip r:embed="rId7"/>
                      <a:srcRect/>
                      <a:stretch>
                        <a:fillRect/>
                      </a:stretch>
                    </p:blipFill>
                    <p:spPr bwMode="auto">
                      <a:xfrm>
                        <a:off x="1504950" y="2637725"/>
                        <a:ext cx="52324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492638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4: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4b.</a:t>
            </a:r>
            <a:r>
              <a:rPr lang="en-US" sz="2800" dirty="0"/>
              <a:t>	Divide and simplify to the form   </a:t>
            </a:r>
          </a:p>
        </p:txBody>
      </p:sp>
      <p:graphicFrame>
        <p:nvGraphicFramePr>
          <p:cNvPr id="4" name="Object 3"/>
          <p:cNvGraphicFramePr>
            <a:graphicFrameLocks noChangeAspect="1"/>
          </p:cNvGraphicFramePr>
          <p:nvPr/>
        </p:nvGraphicFramePr>
        <p:xfrm>
          <a:off x="6381175" y="1005114"/>
          <a:ext cx="1892300" cy="838200"/>
        </p:xfrm>
        <a:graphic>
          <a:graphicData uri="http://schemas.openxmlformats.org/presentationml/2006/ole">
            <mc:AlternateContent xmlns:mc="http://schemas.openxmlformats.org/markup-compatibility/2006">
              <mc:Choice xmlns:v="urn:schemas-microsoft-com:vml" Requires="v">
                <p:oleObj name="Equation" r:id="rId2" imgW="1892160" imgH="838080" progId="Equation.DSMT4">
                  <p:embed/>
                </p:oleObj>
              </mc:Choice>
              <mc:Fallback>
                <p:oleObj name="Equation" r:id="rId2" imgW="1892160" imgH="838080" progId="Equation.DSMT4">
                  <p:embed/>
                  <p:pic>
                    <p:nvPicPr>
                      <p:cNvPr id="4" name="Object 3"/>
                      <p:cNvPicPr>
                        <a:picLocks noChangeAspect="1" noChangeArrowheads="1"/>
                      </p:cNvPicPr>
                      <p:nvPr/>
                    </p:nvPicPr>
                    <p:blipFill>
                      <a:blip r:embed="rId3"/>
                      <a:srcRect/>
                      <a:stretch>
                        <a:fillRect/>
                      </a:stretch>
                    </p:blipFill>
                    <p:spPr bwMode="auto">
                      <a:xfrm>
                        <a:off x="6381175" y="1005114"/>
                        <a:ext cx="1892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524000" y="1676400"/>
          <a:ext cx="2857500" cy="838200"/>
        </p:xfrm>
        <a:graphic>
          <a:graphicData uri="http://schemas.openxmlformats.org/presentationml/2006/ole">
            <mc:AlternateContent xmlns:mc="http://schemas.openxmlformats.org/markup-compatibility/2006">
              <mc:Choice xmlns:v="urn:schemas-microsoft-com:vml" Requires="v">
                <p:oleObj name="Equation" r:id="rId4" imgW="2857320" imgH="838080" progId="Equation.DSMT4">
                  <p:embed/>
                </p:oleObj>
              </mc:Choice>
              <mc:Fallback>
                <p:oleObj name="Equation" r:id="rId4" imgW="2857320" imgH="838080" progId="Equation.DSMT4">
                  <p:embed/>
                  <p:pic>
                    <p:nvPicPr>
                      <p:cNvPr id="7" name="Object 6"/>
                      <p:cNvPicPr>
                        <a:picLocks noChangeAspect="1" noChangeArrowheads="1"/>
                      </p:cNvPicPr>
                      <p:nvPr/>
                    </p:nvPicPr>
                    <p:blipFill>
                      <a:blip r:embed="rId5"/>
                      <a:srcRect/>
                      <a:stretch>
                        <a:fillRect/>
                      </a:stretch>
                    </p:blipFill>
                    <p:spPr bwMode="auto">
                      <a:xfrm>
                        <a:off x="1524000" y="1676400"/>
                        <a:ext cx="2857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549400" y="2628900"/>
          <a:ext cx="5003800" cy="3035300"/>
        </p:xfrm>
        <a:graphic>
          <a:graphicData uri="http://schemas.openxmlformats.org/presentationml/2006/ole">
            <mc:AlternateContent xmlns:mc="http://schemas.openxmlformats.org/markup-compatibility/2006">
              <mc:Choice xmlns:v="urn:schemas-microsoft-com:vml" Requires="v">
                <p:oleObj name="Equation" r:id="rId6" imgW="5003640" imgH="3035160" progId="Equation.DSMT4">
                  <p:embed/>
                </p:oleObj>
              </mc:Choice>
              <mc:Fallback>
                <p:oleObj name="Equation" r:id="rId6" imgW="5003640" imgH="3035160" progId="Equation.DSMT4">
                  <p:embed/>
                  <p:pic>
                    <p:nvPicPr>
                      <p:cNvPr id="10" name="Object 9"/>
                      <p:cNvPicPr>
                        <a:picLocks noChangeAspect="1" noChangeArrowheads="1"/>
                      </p:cNvPicPr>
                      <p:nvPr/>
                    </p:nvPicPr>
                    <p:blipFill>
                      <a:blip r:embed="rId7"/>
                      <a:srcRect/>
                      <a:stretch>
                        <a:fillRect/>
                      </a:stretch>
                    </p:blipFill>
                    <p:spPr bwMode="auto">
                      <a:xfrm>
                        <a:off x="1549400" y="2628900"/>
                        <a:ext cx="50038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293467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5</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spcBef>
                <a:spcPts val="1400"/>
              </a:spcBef>
            </a:pPr>
            <a:r>
              <a:rPr lang="en-US" dirty="0"/>
              <a:t> Simplify powers of </a:t>
            </a:r>
            <a:r>
              <a:rPr lang="en-US" i="1" dirty="0"/>
              <a:t>i</a:t>
            </a:r>
            <a:r>
              <a:rPr lang="en-US" dirty="0"/>
              <a:t>.</a:t>
            </a:r>
          </a:p>
          <a:p>
            <a:pPr>
              <a:spcBef>
                <a:spcPts val="1400"/>
              </a:spcBef>
            </a:pPr>
            <a:endParaRPr lang="en-US" sz="2800" dirty="0"/>
          </a:p>
          <a:p>
            <a:pPr>
              <a:spcBef>
                <a:spcPts val="1400"/>
              </a:spcBef>
            </a:pPr>
            <a:endParaRPr lang="en-US" sz="2800" dirty="0"/>
          </a:p>
          <a:p>
            <a:pPr>
              <a:spcBef>
                <a:spcPts val="1400"/>
              </a:spcBef>
            </a:pPr>
            <a:endParaRPr lang="en-US" sz="2800" dirty="0"/>
          </a:p>
          <a:p>
            <a:pPr>
              <a:spcBef>
                <a:spcPts val="1400"/>
              </a:spcBef>
            </a:pPr>
            <a:endParaRPr lang="en-US" sz="2800" dirty="0"/>
          </a:p>
          <a:p>
            <a:pPr>
              <a:spcBef>
                <a:spcPts val="1400"/>
              </a:spcBef>
            </a:pPr>
            <a:endParaRPr lang="en-US" sz="2800" dirty="0"/>
          </a:p>
          <a:p>
            <a:pPr>
              <a:spcBef>
                <a:spcPts val="1400"/>
              </a:spcBef>
            </a:pPr>
            <a:endParaRPr lang="en-US" sz="2800" dirty="0"/>
          </a:p>
        </p:txBody>
      </p:sp>
    </p:spTree>
    <p:extLst>
      <p:ext uri="{BB962C8B-B14F-4D97-AF65-F5344CB8AC3E}">
        <p14:creationId xmlns:p14="http://schemas.microsoft.com/office/powerpoint/2010/main" val="24509143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Placeholder 5"/>
              <p:cNvGraphicFramePr>
                <a:graphicFrameLocks noGrp="1"/>
              </p:cNvGraphicFramePr>
              <p:nvPr>
                <p:ph type="tbl" sz="quarter" idx="11"/>
              </p:nvPr>
            </p:nvGraphicFramePr>
            <p:xfrm>
              <a:off x="533400" y="1066800"/>
              <a:ext cx="8243888" cy="2743236"/>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Simplifying Powers of </a:t>
                          </a:r>
                          <a:r>
                            <a:rPr kumimoji="0" lang="en-US" sz="2800" b="1" i="1" u="none" strike="noStrike" cap="none" normalizeH="0" baseline="0" dirty="0" err="1">
                              <a:ln>
                                <a:noFill/>
                              </a:ln>
                              <a:solidFill>
                                <a:srgbClr val="0000A8"/>
                              </a:solidFill>
                              <a:effectLst/>
                              <a:latin typeface="Arial" pitchFamily="34" charset="0"/>
                              <a:cs typeface="Arial" pitchFamily="34" charset="0"/>
                            </a:rPr>
                            <a:t>i</a:t>
                          </a:r>
                          <a:endParaRPr kumimoji="0" lang="en-US" sz="2800" b="1" i="1" u="none" strike="noStrike" cap="none" normalizeH="0" baseline="0" dirty="0">
                            <a:ln>
                              <a:noFill/>
                            </a:ln>
                            <a:solidFill>
                              <a:srgbClr val="0000A8"/>
                            </a:solidFill>
                            <a:effectLst/>
                            <a:latin typeface="Arial" pitchFamily="34" charset="0"/>
                            <a:cs typeface="Arial" pitchFamily="34" charset="0"/>
                          </a:endParaRP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382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2800" b="0" i="0" u="none" strike="noStrike" cap="none" normalizeH="0" baseline="0" dirty="0">
                              <a:ln>
                                <a:noFill/>
                              </a:ln>
                              <a:solidFill>
                                <a:schemeClr val="tx1"/>
                              </a:solidFill>
                              <a:effectLst/>
                              <a:latin typeface="Arial" pitchFamily="34" charset="0"/>
                              <a:cs typeface="Arial" pitchFamily="34" charset="0"/>
                            </a:rPr>
                            <a:t>Express the given power of </a:t>
                          </a:r>
                          <a:r>
                            <a:rPr kumimoji="0" lang="en-US" sz="2800" b="0" i="1" u="none" strike="noStrike" cap="none" normalizeH="0" baseline="0" dirty="0">
                              <a:ln>
                                <a:noFill/>
                              </a:ln>
                              <a:solidFill>
                                <a:schemeClr val="tx1"/>
                              </a:solidFill>
                              <a:effectLst/>
                              <a:latin typeface="Arial" pitchFamily="34" charset="0"/>
                              <a:cs typeface="Arial" pitchFamily="34" charset="0"/>
                            </a:rPr>
                            <a:t>i</a:t>
                          </a:r>
                          <a:r>
                            <a:rPr kumimoji="0" lang="en-US" sz="2800" b="0" i="0" u="none" strike="noStrike" cap="none" normalizeH="0" baseline="0" dirty="0">
                              <a:ln>
                                <a:noFill/>
                              </a:ln>
                              <a:solidFill>
                                <a:schemeClr val="tx1"/>
                              </a:solidFill>
                              <a:effectLst/>
                              <a:latin typeface="Arial" pitchFamily="34" charset="0"/>
                              <a:cs typeface="Arial" pitchFamily="34" charset="0"/>
                            </a:rPr>
                            <a:t> in terms of </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192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2800" b="0" i="0" u="none" strike="noStrike" cap="none" normalizeH="0" baseline="0" dirty="0">
                              <a:ln>
                                <a:noFill/>
                              </a:ln>
                              <a:solidFill>
                                <a:schemeClr val="tx1"/>
                              </a:solidFill>
                              <a:effectLst/>
                              <a:latin typeface="Arial" pitchFamily="34" charset="0"/>
                              <a:cs typeface="Arial" pitchFamily="34" charset="0"/>
                            </a:rPr>
                            <a:t>Replace      with      and simplify. Use the fact that </a:t>
                          </a:r>
                          <a14:m>
                            <m:oMath xmlns:m="http://schemas.openxmlformats.org/officeDocument/2006/math">
                              <m:r>
                                <a:rPr lang="en-US" sz="2800" i="1" kern="1200" smtClean="0">
                                  <a:solidFill>
                                    <a:schemeClr val="tx1"/>
                                  </a:solidFill>
                                  <a:latin typeface="Cambria Math"/>
                                  <a:ea typeface="+mn-ea"/>
                                  <a:cs typeface="+mn-cs"/>
                                </a:rPr>
                                <m:t> </m:t>
                              </m:r>
                              <m:r>
                                <a:rPr lang="en-US" sz="2800" b="0" i="1" kern="1200" smtClean="0">
                                  <a:solidFill>
                                    <a:schemeClr val="tx1"/>
                                  </a:solidFill>
                                  <a:latin typeface="Cambria Math"/>
                                  <a:ea typeface="+mn-ea"/>
                                  <a:cs typeface="+mn-cs"/>
                                </a:rPr>
                                <m:t>     </m:t>
                              </m:r>
                            </m:oMath>
                          </a14:m>
                          <a:r>
                            <a:rPr kumimoji="0" lang="en-US" sz="2800" b="0" i="0" u="none" strike="noStrike" cap="none" normalizeH="0" baseline="0" dirty="0">
                              <a:ln>
                                <a:noFill/>
                              </a:ln>
                              <a:solidFill>
                                <a:schemeClr val="tx1"/>
                              </a:solidFill>
                              <a:effectLst/>
                              <a:latin typeface="Arial" pitchFamily="34" charset="0"/>
                              <a:cs typeface="Arial" pitchFamily="34" charset="0"/>
                            </a:rPr>
                            <a:t>to an even power is 1 and </a:t>
                          </a:r>
                          <a14:m>
                            <m:oMath xmlns:m="http://schemas.openxmlformats.org/officeDocument/2006/math">
                              <m:r>
                                <a:rPr lang="en-US" sz="2800" i="1" kern="1200" smtClean="0">
                                  <a:solidFill>
                                    <a:schemeClr val="tx1"/>
                                  </a:solidFill>
                                  <a:latin typeface="Cambria Math"/>
                                  <a:ea typeface="+mn-ea"/>
                                  <a:cs typeface="+mn-cs"/>
                                </a:rPr>
                                <m:t> </m:t>
                              </m:r>
                              <m:r>
                                <a:rPr lang="en-US" sz="2800" b="0" i="1" kern="1200" smtClean="0">
                                  <a:solidFill>
                                    <a:schemeClr val="tx1"/>
                                  </a:solidFill>
                                  <a:latin typeface="Cambria Math"/>
                                  <a:ea typeface="+mn-ea"/>
                                  <a:cs typeface="+mn-cs"/>
                                </a:rPr>
                                <m:t>   </m:t>
                              </m:r>
                            </m:oMath>
                          </a14:m>
                          <a:r>
                            <a:rPr kumimoji="0" lang="en-US" sz="2800" b="0" i="0" u="none" strike="noStrike" cap="none" normalizeH="0" baseline="0" dirty="0">
                              <a:ln>
                                <a:noFill/>
                              </a:ln>
                              <a:solidFill>
                                <a:schemeClr val="tx1"/>
                              </a:solidFill>
                              <a:effectLst/>
                              <a:latin typeface="Arial" pitchFamily="34" charset="0"/>
                              <a:cs typeface="Arial" pitchFamily="34" charset="0"/>
                            </a:rPr>
                            <a:t>  to an odd power is</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Choice>
        <mc:Fallback xmlns="">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4042284374"/>
                  </p:ext>
                </p:extLst>
              </p:nvPr>
            </p:nvGraphicFramePr>
            <p:xfrm>
              <a:off x="533400" y="1066800"/>
              <a:ext cx="8243888" cy="2743236"/>
            </p:xfrm>
            <a:graphic>
              <a:graphicData uri="http://schemas.openxmlformats.org/drawingml/2006/table">
                <a:tbl>
                  <a:tblPr firstRow="1" bandRow="1">
                    <a:tableStyleId>{5C22544A-7EE6-4342-B048-85BDC9FD1C3A}</a:tableStyleId>
                  </a:tblPr>
                  <a:tblGrid>
                    <a:gridCol w="8243888"/>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A8"/>
                              </a:solidFill>
                              <a:effectLst/>
                              <a:latin typeface="Arial" pitchFamily="34" charset="0"/>
                              <a:cs typeface="Arial" pitchFamily="34" charset="0"/>
                            </a:rPr>
                            <a:t>Simplifying Powers of </a:t>
                          </a:r>
                          <a:r>
                            <a:rPr kumimoji="0" lang="en-US" sz="2800" b="1" i="1" u="none" strike="noStrike" cap="none" normalizeH="0" baseline="0" dirty="0" err="1" smtClean="0">
                              <a:ln>
                                <a:noFill/>
                              </a:ln>
                              <a:solidFill>
                                <a:srgbClr val="0000A8"/>
                              </a:solidFill>
                              <a:effectLst/>
                              <a:latin typeface="Arial" pitchFamily="34" charset="0"/>
                              <a:cs typeface="Arial" pitchFamily="34" charset="0"/>
                            </a:rPr>
                            <a:t>i</a:t>
                          </a:r>
                          <a:endParaRPr kumimoji="0" lang="en-US" sz="2800" b="1" i="1" u="none" strike="noStrike" cap="none" normalizeH="0" baseline="0" dirty="0" smtClean="0">
                            <a:ln>
                              <a:noFill/>
                            </a:ln>
                            <a:solidFill>
                              <a:srgbClr val="0000A8"/>
                            </a:solidFill>
                            <a:effectLst/>
                            <a:latin typeface="Arial" pitchFamily="34" charset="0"/>
                            <a:cs typeface="Arial" pitchFamily="34" charset="0"/>
                          </a:endParaRP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82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Express the given power of </a:t>
                          </a:r>
                          <a:r>
                            <a:rPr kumimoji="0" lang="en-US" sz="2800" b="0" i="1" u="none" strike="noStrike" cap="none" normalizeH="0" baseline="0" dirty="0" smtClean="0">
                              <a:ln>
                                <a:noFill/>
                              </a:ln>
                              <a:solidFill>
                                <a:schemeClr val="tx1"/>
                              </a:solidFill>
                              <a:effectLst/>
                              <a:latin typeface="Arial" pitchFamily="34" charset="0"/>
                              <a:cs typeface="Arial" pitchFamily="34" charset="0"/>
                            </a:rPr>
                            <a:t>i</a:t>
                          </a:r>
                          <a:r>
                            <a:rPr kumimoji="0" lang="en-US" sz="2800" b="0" i="0" u="none" strike="noStrike" cap="none" normalizeH="0" baseline="0" dirty="0" smtClean="0">
                              <a:ln>
                                <a:noFill/>
                              </a:ln>
                              <a:solidFill>
                                <a:schemeClr val="tx1"/>
                              </a:solidFill>
                              <a:effectLst/>
                              <a:latin typeface="Arial" pitchFamily="34" charset="0"/>
                              <a:cs typeface="Arial" pitchFamily="34" charset="0"/>
                            </a:rPr>
                            <a:t> in terms of </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71636">
                    <a:tc>
                      <a:txBody>
                        <a:bodyPr/>
                        <a:lstStyle/>
                        <a:p>
                          <a:endParaRPr lang="en-US"/>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331" t="-104444" r="-74" b="-12444"/>
                          </a:stretch>
                        </a:blipFill>
                      </a:tcPr>
                    </a:tc>
                  </a:tr>
                </a:tbl>
              </a:graphicData>
            </a:graphic>
          </p:graphicFrame>
        </mc:Fallback>
      </mc:AlternateContent>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Complex Numbers</a:t>
            </a:r>
          </a:p>
        </p:txBody>
      </p:sp>
      <p:graphicFrame>
        <p:nvGraphicFramePr>
          <p:cNvPr id="2" name="Object 1"/>
          <p:cNvGraphicFramePr>
            <a:graphicFrameLocks noChangeAspect="1"/>
          </p:cNvGraphicFramePr>
          <p:nvPr/>
        </p:nvGraphicFramePr>
        <p:xfrm>
          <a:off x="7514772" y="1589316"/>
          <a:ext cx="393700" cy="444500"/>
        </p:xfrm>
        <a:graphic>
          <a:graphicData uri="http://schemas.openxmlformats.org/presentationml/2006/ole">
            <mc:AlternateContent xmlns:mc="http://schemas.openxmlformats.org/markup-compatibility/2006">
              <mc:Choice xmlns:v="urn:schemas-microsoft-com:vml" Requires="v">
                <p:oleObj name="Equation" r:id="rId4" imgW="393480" imgH="444240" progId="Equation.DSMT4">
                  <p:embed/>
                </p:oleObj>
              </mc:Choice>
              <mc:Fallback>
                <p:oleObj name="Equation" r:id="rId4" imgW="393480" imgH="444240" progId="Equation.DSMT4">
                  <p:embed/>
                  <p:pic>
                    <p:nvPicPr>
                      <p:cNvPr id="2" name="Object 1"/>
                      <p:cNvPicPr>
                        <a:picLocks noChangeAspect="1" noChangeArrowheads="1"/>
                      </p:cNvPicPr>
                      <p:nvPr/>
                    </p:nvPicPr>
                    <p:blipFill>
                      <a:blip r:embed="rId5"/>
                      <a:srcRect/>
                      <a:stretch>
                        <a:fillRect/>
                      </a:stretch>
                    </p:blipFill>
                    <p:spPr bwMode="auto">
                      <a:xfrm>
                        <a:off x="7514772" y="1589316"/>
                        <a:ext cx="393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605314" y="2423886"/>
          <a:ext cx="304800" cy="444500"/>
        </p:xfrm>
        <a:graphic>
          <a:graphicData uri="http://schemas.openxmlformats.org/presentationml/2006/ole">
            <mc:AlternateContent xmlns:mc="http://schemas.openxmlformats.org/markup-compatibility/2006">
              <mc:Choice xmlns:v="urn:schemas-microsoft-com:vml" Requires="v">
                <p:oleObj name="Equation" r:id="rId6" imgW="304560" imgH="444240" progId="Equation.DSMT4">
                  <p:embed/>
                </p:oleObj>
              </mc:Choice>
              <mc:Fallback>
                <p:oleObj name="Equation" r:id="rId6" imgW="304560" imgH="444240" progId="Equation.DSMT4">
                  <p:embed/>
                  <p:pic>
                    <p:nvPicPr>
                      <p:cNvPr id="7" name="Object 6"/>
                      <p:cNvPicPr>
                        <a:picLocks noChangeAspect="1" noChangeArrowheads="1"/>
                      </p:cNvPicPr>
                      <p:nvPr/>
                    </p:nvPicPr>
                    <p:blipFill>
                      <a:blip r:embed="rId7"/>
                      <a:srcRect/>
                      <a:stretch>
                        <a:fillRect/>
                      </a:stretch>
                    </p:blipFill>
                    <p:spPr bwMode="auto">
                      <a:xfrm>
                        <a:off x="2605314" y="2423886"/>
                        <a:ext cx="304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748314" y="2534558"/>
          <a:ext cx="381000" cy="317500"/>
        </p:xfrm>
        <a:graphic>
          <a:graphicData uri="http://schemas.openxmlformats.org/presentationml/2006/ole">
            <mc:AlternateContent xmlns:mc="http://schemas.openxmlformats.org/markup-compatibility/2006">
              <mc:Choice xmlns:v="urn:schemas-microsoft-com:vml" Requires="v">
                <p:oleObj name="Equation" r:id="rId8" imgW="380880" imgH="317160" progId="Equation.DSMT4">
                  <p:embed/>
                </p:oleObj>
              </mc:Choice>
              <mc:Fallback>
                <p:oleObj name="Equation" r:id="rId8" imgW="380880" imgH="317160" progId="Equation.DSMT4">
                  <p:embed/>
                  <p:pic>
                    <p:nvPicPr>
                      <p:cNvPr id="8" name="Object 7"/>
                      <p:cNvPicPr>
                        <a:picLocks noChangeAspect="1" noChangeArrowheads="1"/>
                      </p:cNvPicPr>
                      <p:nvPr/>
                    </p:nvPicPr>
                    <p:blipFill>
                      <a:blip r:embed="rId9"/>
                      <a:srcRect/>
                      <a:stretch>
                        <a:fillRect/>
                      </a:stretch>
                    </p:blipFill>
                    <p:spPr bwMode="auto">
                      <a:xfrm>
                        <a:off x="3748314" y="2534558"/>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828800" y="2957286"/>
          <a:ext cx="381000" cy="317500"/>
        </p:xfrm>
        <a:graphic>
          <a:graphicData uri="http://schemas.openxmlformats.org/presentationml/2006/ole">
            <mc:AlternateContent xmlns:mc="http://schemas.openxmlformats.org/markup-compatibility/2006">
              <mc:Choice xmlns:v="urn:schemas-microsoft-com:vml" Requires="v">
                <p:oleObj name="Equation" r:id="rId10" imgW="380880" imgH="317160" progId="Equation.DSMT4">
                  <p:embed/>
                </p:oleObj>
              </mc:Choice>
              <mc:Fallback>
                <p:oleObj name="Equation" r:id="rId10" imgW="380880" imgH="317160" progId="Equation.DSMT4">
                  <p:embed/>
                  <p:pic>
                    <p:nvPicPr>
                      <p:cNvPr id="9" name="Object 8"/>
                      <p:cNvPicPr>
                        <a:picLocks noChangeAspect="1" noChangeArrowheads="1"/>
                      </p:cNvPicPr>
                      <p:nvPr/>
                    </p:nvPicPr>
                    <p:blipFill>
                      <a:blip r:embed="rId9"/>
                      <a:srcRect/>
                      <a:stretch>
                        <a:fillRect/>
                      </a:stretch>
                    </p:blipFill>
                    <p:spPr bwMode="auto">
                      <a:xfrm>
                        <a:off x="1828800" y="2957286"/>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6462486" y="2957286"/>
          <a:ext cx="381000" cy="317500"/>
        </p:xfrm>
        <a:graphic>
          <a:graphicData uri="http://schemas.openxmlformats.org/presentationml/2006/ole">
            <mc:AlternateContent xmlns:mc="http://schemas.openxmlformats.org/markup-compatibility/2006">
              <mc:Choice xmlns:v="urn:schemas-microsoft-com:vml" Requires="v">
                <p:oleObj name="Equation" r:id="rId11" imgW="380880" imgH="317160" progId="Equation.DSMT4">
                  <p:embed/>
                </p:oleObj>
              </mc:Choice>
              <mc:Fallback>
                <p:oleObj name="Equation" r:id="rId11" imgW="380880" imgH="317160" progId="Equation.DSMT4">
                  <p:embed/>
                  <p:pic>
                    <p:nvPicPr>
                      <p:cNvPr id="10" name="Object 9"/>
                      <p:cNvPicPr>
                        <a:picLocks noChangeAspect="1" noChangeArrowheads="1"/>
                      </p:cNvPicPr>
                      <p:nvPr/>
                    </p:nvPicPr>
                    <p:blipFill>
                      <a:blip r:embed="rId9"/>
                      <a:srcRect/>
                      <a:stretch>
                        <a:fillRect/>
                      </a:stretch>
                    </p:blipFill>
                    <p:spPr bwMode="auto">
                      <a:xfrm>
                        <a:off x="6462486" y="2957286"/>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2561772" y="3399972"/>
          <a:ext cx="508000" cy="317500"/>
        </p:xfrm>
        <a:graphic>
          <a:graphicData uri="http://schemas.openxmlformats.org/presentationml/2006/ole">
            <mc:AlternateContent xmlns:mc="http://schemas.openxmlformats.org/markup-compatibility/2006">
              <mc:Choice xmlns:v="urn:schemas-microsoft-com:vml" Requires="v">
                <p:oleObj name="Equation" r:id="rId12" imgW="507960" imgH="317160" progId="Equation.DSMT4">
                  <p:embed/>
                </p:oleObj>
              </mc:Choice>
              <mc:Fallback>
                <p:oleObj name="Equation" r:id="rId12" imgW="507960" imgH="317160" progId="Equation.DSMT4">
                  <p:embed/>
                  <p:pic>
                    <p:nvPicPr>
                      <p:cNvPr id="11" name="Object 10"/>
                      <p:cNvPicPr>
                        <a:picLocks noChangeAspect="1" noChangeArrowheads="1"/>
                      </p:cNvPicPr>
                      <p:nvPr/>
                    </p:nvPicPr>
                    <p:blipFill>
                      <a:blip r:embed="rId13"/>
                      <a:srcRect/>
                      <a:stretch>
                        <a:fillRect/>
                      </a:stretch>
                    </p:blipFill>
                    <p:spPr bwMode="auto">
                      <a:xfrm>
                        <a:off x="2561772" y="3399972"/>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405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2</a:t>
            </a:r>
            <a:endParaRPr lang="en-US" sz="3200" dirty="0">
              <a:latin typeface="Arial" pitchFamily="34" charset="0"/>
              <a:cs typeface="Arial" pitchFamily="34" charset="0"/>
            </a:endParaRPr>
          </a:p>
        </p:txBody>
      </p:sp>
      <p:sp>
        <p:nvSpPr>
          <p:cNvPr id="6" name="Text Placeholder 5"/>
          <p:cNvSpPr>
            <a:spLocks noGrp="1"/>
          </p:cNvSpPr>
          <p:nvPr>
            <p:ph type="body" sz="quarter" idx="10"/>
          </p:nvPr>
        </p:nvSpPr>
        <p:spPr/>
        <p:txBody>
          <a:bodyPr>
            <a:noAutofit/>
          </a:bodyPr>
          <a:lstStyle/>
          <a:p>
            <a:pPr algn="ctr"/>
            <a:r>
              <a:rPr lang="en-US" dirty="0"/>
              <a:t>Evaluate square root functions.</a:t>
            </a:r>
          </a:p>
          <a:p>
            <a:endParaRPr lang="en-US" dirty="0"/>
          </a:p>
        </p:txBody>
      </p:sp>
    </p:spTree>
    <p:extLst>
      <p:ext uri="{BB962C8B-B14F-4D97-AF65-F5344CB8AC3E}">
        <p14:creationId xmlns:p14="http://schemas.microsoft.com/office/powerpoint/2010/main" val="9235410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endParaRPr lang="en-US" sz="3200" dirty="0"/>
          </a:p>
        </p:txBody>
      </p:sp>
      <p:sp>
        <p:nvSpPr>
          <p:cNvPr id="4" name="Text Placeholder 3"/>
          <p:cNvSpPr>
            <a:spLocks noGrp="1"/>
          </p:cNvSpPr>
          <p:nvPr>
            <p:ph type="body" sz="quarter" idx="10"/>
          </p:nvPr>
        </p:nvSpPr>
        <p:spPr/>
        <p:txBody>
          <a:bodyPr>
            <a:noAutofit/>
          </a:bodyPr>
          <a:lstStyle/>
          <a:p>
            <a:r>
              <a:rPr lang="en-US" sz="2800" dirty="0"/>
              <a:t>Simplify:</a:t>
            </a:r>
          </a:p>
          <a:p>
            <a:endParaRPr lang="en-US" sz="2800" dirty="0"/>
          </a:p>
          <a:p>
            <a:endParaRPr lang="en-US" dirty="0"/>
          </a:p>
          <a:p>
            <a:endParaRPr lang="en-US" dirty="0"/>
          </a:p>
          <a:p>
            <a:endParaRPr lang="en-US" sz="2800" dirty="0"/>
          </a:p>
        </p:txBody>
      </p:sp>
      <p:graphicFrame>
        <p:nvGraphicFramePr>
          <p:cNvPr id="2" name="Object 1"/>
          <p:cNvGraphicFramePr>
            <a:graphicFrameLocks noChangeAspect="1"/>
          </p:cNvGraphicFramePr>
          <p:nvPr/>
        </p:nvGraphicFramePr>
        <p:xfrm>
          <a:off x="2128838" y="1066800"/>
          <a:ext cx="4432300" cy="584200"/>
        </p:xfrm>
        <a:graphic>
          <a:graphicData uri="http://schemas.openxmlformats.org/presentationml/2006/ole">
            <mc:AlternateContent xmlns:mc="http://schemas.openxmlformats.org/markup-compatibility/2006">
              <mc:Choice xmlns:v="urn:schemas-microsoft-com:vml" Requires="v">
                <p:oleObj name="Equation" r:id="rId2" imgW="4431960" imgH="583920" progId="Equation.DSMT4">
                  <p:embed/>
                </p:oleObj>
              </mc:Choice>
              <mc:Fallback>
                <p:oleObj name="Equation" r:id="rId2" imgW="4431960" imgH="583920" progId="Equation.DSMT4">
                  <p:embed/>
                  <p:pic>
                    <p:nvPicPr>
                      <p:cNvPr id="2" name="Object 1"/>
                      <p:cNvPicPr>
                        <a:picLocks noChangeAspect="1" noChangeArrowheads="1"/>
                      </p:cNvPicPr>
                      <p:nvPr/>
                    </p:nvPicPr>
                    <p:blipFill>
                      <a:blip r:embed="rId3"/>
                      <a:srcRect/>
                      <a:stretch>
                        <a:fillRect/>
                      </a:stretch>
                    </p:blipFill>
                    <p:spPr bwMode="auto">
                      <a:xfrm>
                        <a:off x="2128838" y="1066800"/>
                        <a:ext cx="443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762000" y="1949450"/>
          <a:ext cx="4381500" cy="800100"/>
        </p:xfrm>
        <a:graphic>
          <a:graphicData uri="http://schemas.openxmlformats.org/presentationml/2006/ole">
            <mc:AlternateContent xmlns:mc="http://schemas.openxmlformats.org/markup-compatibility/2006">
              <mc:Choice xmlns:v="urn:schemas-microsoft-com:vml" Requires="v">
                <p:oleObj name="Equation" r:id="rId4" imgW="4381200" imgH="799920" progId="Equation.DSMT4">
                  <p:embed/>
                </p:oleObj>
              </mc:Choice>
              <mc:Fallback>
                <p:oleObj name="Equation" r:id="rId4" imgW="4381200" imgH="799920" progId="Equation.DSMT4">
                  <p:embed/>
                  <p:pic>
                    <p:nvPicPr>
                      <p:cNvPr id="9" name="Object 8"/>
                      <p:cNvPicPr>
                        <a:picLocks noChangeAspect="1" noChangeArrowheads="1"/>
                      </p:cNvPicPr>
                      <p:nvPr/>
                    </p:nvPicPr>
                    <p:blipFill>
                      <a:blip r:embed="rId5"/>
                      <a:srcRect/>
                      <a:stretch>
                        <a:fillRect/>
                      </a:stretch>
                    </p:blipFill>
                    <p:spPr bwMode="auto">
                      <a:xfrm>
                        <a:off x="762000" y="1949450"/>
                        <a:ext cx="4381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781050" y="2895600"/>
          <a:ext cx="4622800" cy="800100"/>
        </p:xfrm>
        <a:graphic>
          <a:graphicData uri="http://schemas.openxmlformats.org/presentationml/2006/ole">
            <mc:AlternateContent xmlns:mc="http://schemas.openxmlformats.org/markup-compatibility/2006">
              <mc:Choice xmlns:v="urn:schemas-microsoft-com:vml" Requires="v">
                <p:oleObj name="Equation" r:id="rId6" imgW="4622760" imgH="799920" progId="Equation.DSMT4">
                  <p:embed/>
                </p:oleObj>
              </mc:Choice>
              <mc:Fallback>
                <p:oleObj name="Equation" r:id="rId6" imgW="4622760" imgH="799920" progId="Equation.DSMT4">
                  <p:embed/>
                  <p:pic>
                    <p:nvPicPr>
                      <p:cNvPr id="10" name="Object 9"/>
                      <p:cNvPicPr>
                        <a:picLocks noChangeAspect="1" noChangeArrowheads="1"/>
                      </p:cNvPicPr>
                      <p:nvPr/>
                    </p:nvPicPr>
                    <p:blipFill>
                      <a:blip r:embed="rId7"/>
                      <a:srcRect/>
                      <a:stretch>
                        <a:fillRect/>
                      </a:stretch>
                    </p:blipFill>
                    <p:spPr bwMode="auto">
                      <a:xfrm>
                        <a:off x="781050" y="2895600"/>
                        <a:ext cx="4622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781050" y="3733800"/>
          <a:ext cx="6489700" cy="1371600"/>
        </p:xfrm>
        <a:graphic>
          <a:graphicData uri="http://schemas.openxmlformats.org/presentationml/2006/ole">
            <mc:AlternateContent xmlns:mc="http://schemas.openxmlformats.org/markup-compatibility/2006">
              <mc:Choice xmlns:v="urn:schemas-microsoft-com:vml" Requires="v">
                <p:oleObj name="Equation" r:id="rId8" imgW="6489360" imgH="1371600" progId="Equation.DSMT4">
                  <p:embed/>
                </p:oleObj>
              </mc:Choice>
              <mc:Fallback>
                <p:oleObj name="Equation" r:id="rId8" imgW="6489360" imgH="1371600" progId="Equation.DSMT4">
                  <p:embed/>
                  <p:pic>
                    <p:nvPicPr>
                      <p:cNvPr id="11" name="Object 10"/>
                      <p:cNvPicPr>
                        <a:picLocks noChangeAspect="1" noChangeArrowheads="1"/>
                      </p:cNvPicPr>
                      <p:nvPr/>
                    </p:nvPicPr>
                    <p:blipFill>
                      <a:blip r:embed="rId9"/>
                      <a:srcRect/>
                      <a:stretch>
                        <a:fillRect/>
                      </a:stretch>
                    </p:blipFill>
                    <p:spPr bwMode="auto">
                      <a:xfrm>
                        <a:off x="781050" y="3733800"/>
                        <a:ext cx="6489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560428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5: Example</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b="1" dirty="0"/>
              <a:t>5a.</a:t>
            </a:r>
            <a:r>
              <a:rPr lang="en-US" dirty="0"/>
              <a:t>	Simplify:  </a:t>
            </a:r>
          </a:p>
          <a:p>
            <a:endParaRPr lang="en-US" dirty="0"/>
          </a:p>
        </p:txBody>
      </p:sp>
      <p:graphicFrame>
        <p:nvGraphicFramePr>
          <p:cNvPr id="2" name="Object 1"/>
          <p:cNvGraphicFramePr>
            <a:graphicFrameLocks noChangeAspect="1"/>
          </p:cNvGraphicFramePr>
          <p:nvPr/>
        </p:nvGraphicFramePr>
        <p:xfrm>
          <a:off x="3128403" y="1134753"/>
          <a:ext cx="508000" cy="495300"/>
        </p:xfrm>
        <a:graphic>
          <a:graphicData uri="http://schemas.openxmlformats.org/presentationml/2006/ole">
            <mc:AlternateContent xmlns:mc="http://schemas.openxmlformats.org/markup-compatibility/2006">
              <mc:Choice xmlns:v="urn:schemas-microsoft-com:vml" Requires="v">
                <p:oleObj name="Equation" r:id="rId2" imgW="507960" imgH="495000" progId="Equation.DSMT4">
                  <p:embed/>
                </p:oleObj>
              </mc:Choice>
              <mc:Fallback>
                <p:oleObj name="Equation" r:id="rId2" imgW="507960" imgH="495000" progId="Equation.DSMT4">
                  <p:embed/>
                  <p:pic>
                    <p:nvPicPr>
                      <p:cNvPr id="2" name="Object 1"/>
                      <p:cNvPicPr>
                        <a:picLocks noChangeAspect="1" noChangeArrowheads="1"/>
                      </p:cNvPicPr>
                      <p:nvPr/>
                    </p:nvPicPr>
                    <p:blipFill>
                      <a:blip r:embed="rId3"/>
                      <a:srcRect/>
                      <a:stretch>
                        <a:fillRect/>
                      </a:stretch>
                    </p:blipFill>
                    <p:spPr bwMode="auto">
                      <a:xfrm>
                        <a:off x="3128403" y="1134753"/>
                        <a:ext cx="508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540825" y="1759525"/>
          <a:ext cx="1892300" cy="2222500"/>
        </p:xfrm>
        <a:graphic>
          <a:graphicData uri="http://schemas.openxmlformats.org/presentationml/2006/ole">
            <mc:AlternateContent xmlns:mc="http://schemas.openxmlformats.org/markup-compatibility/2006">
              <mc:Choice xmlns:v="urn:schemas-microsoft-com:vml" Requires="v">
                <p:oleObj name="Equation" r:id="rId4" imgW="1892160" imgH="2222280" progId="Equation.DSMT4">
                  <p:embed/>
                </p:oleObj>
              </mc:Choice>
              <mc:Fallback>
                <p:oleObj name="Equation" r:id="rId4" imgW="1892160" imgH="2222280" progId="Equation.DSMT4">
                  <p:embed/>
                  <p:pic>
                    <p:nvPicPr>
                      <p:cNvPr id="9" name="Object 8"/>
                      <p:cNvPicPr>
                        <a:picLocks noChangeAspect="1" noChangeArrowheads="1"/>
                      </p:cNvPicPr>
                      <p:nvPr/>
                    </p:nvPicPr>
                    <p:blipFill>
                      <a:blip r:embed="rId5"/>
                      <a:srcRect/>
                      <a:stretch>
                        <a:fillRect/>
                      </a:stretch>
                    </p:blipFill>
                    <p:spPr bwMode="auto">
                      <a:xfrm>
                        <a:off x="1540825" y="1759525"/>
                        <a:ext cx="18923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77754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5: Example</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b="1" dirty="0"/>
              <a:t>5b.</a:t>
            </a:r>
            <a:r>
              <a:rPr lang="en-US" dirty="0"/>
              <a:t>	Simplify:  </a:t>
            </a:r>
          </a:p>
          <a:p>
            <a:endParaRPr lang="en-US" dirty="0"/>
          </a:p>
        </p:txBody>
      </p:sp>
      <p:graphicFrame>
        <p:nvGraphicFramePr>
          <p:cNvPr id="2" name="Object 1"/>
          <p:cNvGraphicFramePr>
            <a:graphicFrameLocks noChangeAspect="1"/>
          </p:cNvGraphicFramePr>
          <p:nvPr/>
        </p:nvGraphicFramePr>
        <p:xfrm>
          <a:off x="3115703" y="1128814"/>
          <a:ext cx="533400" cy="495300"/>
        </p:xfrm>
        <a:graphic>
          <a:graphicData uri="http://schemas.openxmlformats.org/presentationml/2006/ole">
            <mc:AlternateContent xmlns:mc="http://schemas.openxmlformats.org/markup-compatibility/2006">
              <mc:Choice xmlns:v="urn:schemas-microsoft-com:vml" Requires="v">
                <p:oleObj name="Equation" r:id="rId2" imgW="533160" imgH="495000" progId="Equation.DSMT4">
                  <p:embed/>
                </p:oleObj>
              </mc:Choice>
              <mc:Fallback>
                <p:oleObj name="Equation" r:id="rId2" imgW="533160" imgH="495000" progId="Equation.DSMT4">
                  <p:embed/>
                  <p:pic>
                    <p:nvPicPr>
                      <p:cNvPr id="2" name="Object 1"/>
                      <p:cNvPicPr>
                        <a:picLocks noChangeAspect="1" noChangeArrowheads="1"/>
                      </p:cNvPicPr>
                      <p:nvPr/>
                    </p:nvPicPr>
                    <p:blipFill>
                      <a:blip r:embed="rId3"/>
                      <a:srcRect/>
                      <a:stretch>
                        <a:fillRect/>
                      </a:stretch>
                    </p:blipFill>
                    <p:spPr bwMode="auto">
                      <a:xfrm>
                        <a:off x="3115703" y="1128814"/>
                        <a:ext cx="533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1541588" y="1907675"/>
          <a:ext cx="2247900" cy="3556000"/>
        </p:xfrm>
        <a:graphic>
          <a:graphicData uri="http://schemas.openxmlformats.org/presentationml/2006/ole">
            <mc:AlternateContent xmlns:mc="http://schemas.openxmlformats.org/markup-compatibility/2006">
              <mc:Choice xmlns:v="urn:schemas-microsoft-com:vml" Requires="v">
                <p:oleObj name="Equation" r:id="rId4" imgW="2247840" imgH="3555720" progId="Equation.DSMT4">
                  <p:embed/>
                </p:oleObj>
              </mc:Choice>
              <mc:Fallback>
                <p:oleObj name="Equation" r:id="rId4" imgW="2247840" imgH="3555720" progId="Equation.DSMT4">
                  <p:embed/>
                  <p:pic>
                    <p:nvPicPr>
                      <p:cNvPr id="5" name="Object 4"/>
                      <p:cNvPicPr>
                        <a:picLocks noChangeAspect="1" noChangeArrowheads="1"/>
                      </p:cNvPicPr>
                      <p:nvPr/>
                    </p:nvPicPr>
                    <p:blipFill>
                      <a:blip r:embed="rId5"/>
                      <a:srcRect/>
                      <a:stretch>
                        <a:fillRect/>
                      </a:stretch>
                    </p:blipFill>
                    <p:spPr bwMode="auto">
                      <a:xfrm>
                        <a:off x="1541588" y="1907675"/>
                        <a:ext cx="22479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786359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5: Example</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b="1" dirty="0"/>
              <a:t>5c.</a:t>
            </a:r>
            <a:r>
              <a:rPr lang="en-US" dirty="0"/>
              <a:t>	Simplify:</a:t>
            </a:r>
            <a:r>
              <a:rPr lang="en-US" sz="2800" dirty="0"/>
              <a:t>  </a:t>
            </a:r>
          </a:p>
          <a:p>
            <a:endParaRPr lang="en-US" dirty="0"/>
          </a:p>
        </p:txBody>
      </p:sp>
      <p:graphicFrame>
        <p:nvGraphicFramePr>
          <p:cNvPr id="2" name="Object 1"/>
          <p:cNvGraphicFramePr>
            <a:graphicFrameLocks noChangeAspect="1"/>
          </p:cNvGraphicFramePr>
          <p:nvPr/>
        </p:nvGraphicFramePr>
        <p:xfrm>
          <a:off x="3127331" y="1132114"/>
          <a:ext cx="520700" cy="495300"/>
        </p:xfrm>
        <a:graphic>
          <a:graphicData uri="http://schemas.openxmlformats.org/presentationml/2006/ole">
            <mc:AlternateContent xmlns:mc="http://schemas.openxmlformats.org/markup-compatibility/2006">
              <mc:Choice xmlns:v="urn:schemas-microsoft-com:vml" Requires="v">
                <p:oleObj name="Equation" r:id="rId2" imgW="520560" imgH="495000" progId="Equation.DSMT4">
                  <p:embed/>
                </p:oleObj>
              </mc:Choice>
              <mc:Fallback>
                <p:oleObj name="Equation" r:id="rId2" imgW="520560" imgH="495000" progId="Equation.DSMT4">
                  <p:embed/>
                  <p:pic>
                    <p:nvPicPr>
                      <p:cNvPr id="2" name="Object 1"/>
                      <p:cNvPicPr>
                        <a:picLocks noChangeAspect="1" noChangeArrowheads="1"/>
                      </p:cNvPicPr>
                      <p:nvPr/>
                    </p:nvPicPr>
                    <p:blipFill>
                      <a:blip r:embed="rId3"/>
                      <a:srcRect/>
                      <a:stretch>
                        <a:fillRect/>
                      </a:stretch>
                    </p:blipFill>
                    <p:spPr bwMode="auto">
                      <a:xfrm>
                        <a:off x="3127331" y="1132114"/>
                        <a:ext cx="520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1542150" y="1915225"/>
          <a:ext cx="2247900" cy="3606800"/>
        </p:xfrm>
        <a:graphic>
          <a:graphicData uri="http://schemas.openxmlformats.org/presentationml/2006/ole">
            <mc:AlternateContent xmlns:mc="http://schemas.openxmlformats.org/markup-compatibility/2006">
              <mc:Choice xmlns:v="urn:schemas-microsoft-com:vml" Requires="v">
                <p:oleObj name="Equation" r:id="rId4" imgW="2247840" imgH="3606480" progId="Equation.DSMT4">
                  <p:embed/>
                </p:oleObj>
              </mc:Choice>
              <mc:Fallback>
                <p:oleObj name="Equation" r:id="rId4" imgW="2247840" imgH="3606480" progId="Equation.DSMT4">
                  <p:embed/>
                  <p:pic>
                    <p:nvPicPr>
                      <p:cNvPr id="5" name="Object 4"/>
                      <p:cNvPicPr>
                        <a:picLocks noChangeAspect="1" noChangeArrowheads="1"/>
                      </p:cNvPicPr>
                      <p:nvPr/>
                    </p:nvPicPr>
                    <p:blipFill>
                      <a:blip r:embed="rId5"/>
                      <a:srcRect/>
                      <a:stretch>
                        <a:fillRect/>
                      </a:stretch>
                    </p:blipFill>
                    <p:spPr bwMode="auto">
                      <a:xfrm>
                        <a:off x="1542150" y="1915225"/>
                        <a:ext cx="22479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6318625"/>
      </p:ext>
    </p:extLst>
  </p:cSld>
  <p:clrMapOvr>
    <a:masterClrMapping/>
  </p:clrMapOvr>
</p:sld>
</file>

<file path=ppt/theme/theme1.xml><?xml version="1.0" encoding="utf-8"?>
<a:theme xmlns:a="http://schemas.openxmlformats.org/drawingml/2006/main" name="Top With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2906</TotalTime>
  <Words>3464</Words>
  <Application>Microsoft Office PowerPoint</Application>
  <PresentationFormat>On-screen Show (4:3)</PresentationFormat>
  <Paragraphs>778</Paragraphs>
  <Slides>93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99" baseType="lpstr">
      <vt:lpstr>Arial</vt:lpstr>
      <vt:lpstr>Calibri</vt:lpstr>
      <vt:lpstr>Cambria Math</vt:lpstr>
      <vt:lpstr>Times New Roman</vt:lpstr>
      <vt:lpstr>Top With Footer</vt:lpstr>
      <vt:lpstr>Equation</vt:lpstr>
      <vt:lpstr>PowerPoint Presentation</vt:lpstr>
      <vt:lpstr>Objective 1</vt:lpstr>
      <vt:lpstr>Radicals</vt:lpstr>
      <vt:lpstr>Example</vt:lpstr>
      <vt:lpstr>Radical Expressions</vt:lpstr>
      <vt:lpstr>Example</vt:lpstr>
      <vt:lpstr> Objective 1: Example</vt:lpstr>
      <vt:lpstr> Objective 1: Example</vt:lpstr>
      <vt:lpstr>Objective 2</vt:lpstr>
      <vt:lpstr>Example</vt:lpstr>
      <vt:lpstr>Example (cont)</vt:lpstr>
      <vt:lpstr> Objective 2: Example</vt:lpstr>
      <vt:lpstr> Objective 2: Example</vt:lpstr>
      <vt:lpstr>Objective 3</vt:lpstr>
      <vt:lpstr>Radical Functions - Domain</vt:lpstr>
      <vt:lpstr>Example</vt:lpstr>
      <vt:lpstr> Objective 3: Example</vt:lpstr>
      <vt:lpstr> Objective 5</vt:lpstr>
      <vt:lpstr> Radical Expressions</vt:lpstr>
      <vt:lpstr>Example (cont)</vt:lpstr>
      <vt:lpstr> Objective 5: Example</vt:lpstr>
      <vt:lpstr> Objective 6</vt:lpstr>
      <vt:lpstr>Radical Expressions</vt:lpstr>
      <vt:lpstr>Example</vt:lpstr>
      <vt:lpstr>Example (cont)</vt:lpstr>
      <vt:lpstr> Objective 6: Example</vt:lpstr>
      <vt:lpstr> Objective 6: Example</vt:lpstr>
      <vt:lpstr>Objective 7</vt:lpstr>
      <vt:lpstr>Radical Expressions</vt:lpstr>
      <vt:lpstr>Example</vt:lpstr>
      <vt:lpstr> Objective 7: Example</vt:lpstr>
      <vt:lpstr>PowerPoint Presentation</vt:lpstr>
      <vt:lpstr>Rational Exponents</vt:lpstr>
      <vt:lpstr>Rational Exponents</vt:lpstr>
      <vt:lpstr>Rational Exponents (cont)</vt:lpstr>
      <vt:lpstr>Rational Exponents (cont)</vt:lpstr>
      <vt:lpstr>Rational Exponents (cont)</vt:lpstr>
      <vt:lpstr>PowerPoint Presentation</vt:lpstr>
      <vt:lpstr>Objective 1</vt:lpstr>
      <vt:lpstr>Multiplying Radicals</vt:lpstr>
      <vt:lpstr>Example</vt:lpstr>
      <vt:lpstr>Objective 1: Example</vt:lpstr>
      <vt:lpstr>Objective 1: Example</vt:lpstr>
      <vt:lpstr>Objective 2</vt:lpstr>
      <vt:lpstr>Simplifying Radicals</vt:lpstr>
      <vt:lpstr>Example</vt:lpstr>
      <vt:lpstr>Simplifying Radicals</vt:lpstr>
      <vt:lpstr>Example</vt:lpstr>
      <vt:lpstr>Example (cont)</vt:lpstr>
      <vt:lpstr>Example (cont)</vt:lpstr>
      <vt:lpstr>Objective 2: Example</vt:lpstr>
      <vt:lpstr>Objective 2: Example</vt:lpstr>
      <vt:lpstr>Objective 2: Example</vt:lpstr>
      <vt:lpstr>Objective 2: Example</vt:lpstr>
      <vt:lpstr>Objective 3</vt:lpstr>
      <vt:lpstr>Objective 3: Example</vt:lpstr>
      <vt:lpstr>Objective 3: Example</vt:lpstr>
      <vt:lpstr>PowerPoint Presentation</vt:lpstr>
      <vt:lpstr>Objective 1</vt:lpstr>
      <vt:lpstr>Complex Numbers</vt:lpstr>
      <vt:lpstr>Complex Numbers</vt:lpstr>
      <vt:lpstr>Example</vt:lpstr>
      <vt:lpstr>Complex Numbers</vt:lpstr>
      <vt:lpstr> Objective 1: Example</vt:lpstr>
      <vt:lpstr> Objective 1: Example</vt:lpstr>
      <vt:lpstr> Objective 2</vt:lpstr>
      <vt:lpstr>Complex Numbers</vt:lpstr>
      <vt:lpstr>Example</vt:lpstr>
      <vt:lpstr>Example (cont)</vt:lpstr>
      <vt:lpstr>Example (cont)</vt:lpstr>
      <vt:lpstr> Objective 2: Example</vt:lpstr>
      <vt:lpstr>Objective 3</vt:lpstr>
      <vt:lpstr>Complex Numbers</vt:lpstr>
      <vt:lpstr>Example</vt:lpstr>
      <vt:lpstr>Example</vt:lpstr>
      <vt:lpstr>Example (cont)</vt:lpstr>
      <vt:lpstr> Objective 3: Example</vt:lpstr>
      <vt:lpstr> Objective 3: Example</vt:lpstr>
      <vt:lpstr> Objective 4</vt:lpstr>
      <vt:lpstr>Complex Numbers</vt:lpstr>
      <vt:lpstr>Example</vt:lpstr>
      <vt:lpstr>Example (cont)</vt:lpstr>
      <vt:lpstr>Example (cont)</vt:lpstr>
      <vt:lpstr>Example</vt:lpstr>
      <vt:lpstr>Example (cont)</vt:lpstr>
      <vt:lpstr> Objective 4: Example</vt:lpstr>
      <vt:lpstr> Objective 4: Example</vt:lpstr>
      <vt:lpstr> Objective 5</vt:lpstr>
      <vt:lpstr>Complex Numbers</vt:lpstr>
      <vt:lpstr>Example</vt:lpstr>
      <vt:lpstr>Objective 5: Example</vt:lpstr>
      <vt:lpstr>Objective 5: Example</vt:lpstr>
      <vt:lpstr>Objective 5: Example</vt:lpstr>
    </vt:vector>
  </TitlesOfParts>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FTPUSER;Bob Blitzer</dc:creator>
  <cp:lastModifiedBy>Calise, Anthony J.</cp:lastModifiedBy>
  <cp:revision>2309</cp:revision>
  <dcterms:created xsi:type="dcterms:W3CDTF">2015-11-17T05:26:05Z</dcterms:created>
  <dcterms:modified xsi:type="dcterms:W3CDTF">2022-07-28T22:36:46Z</dcterms:modified>
</cp:coreProperties>
</file>