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9"/>
  </p:notesMasterIdLst>
  <p:sldIdLst>
    <p:sldId id="256" r:id="rId2"/>
    <p:sldId id="259" r:id="rId3"/>
    <p:sldId id="301" r:id="rId4"/>
    <p:sldId id="261" r:id="rId5"/>
    <p:sldId id="346" r:id="rId6"/>
    <p:sldId id="347" r:id="rId7"/>
    <p:sldId id="348" r:id="rId8"/>
    <p:sldId id="332" r:id="rId9"/>
    <p:sldId id="349" r:id="rId10"/>
    <p:sldId id="351" r:id="rId11"/>
    <p:sldId id="352" r:id="rId12"/>
    <p:sldId id="314" r:id="rId13"/>
    <p:sldId id="343" r:id="rId14"/>
    <p:sldId id="363" r:id="rId15"/>
    <p:sldId id="364" r:id="rId16"/>
    <p:sldId id="365" r:id="rId17"/>
    <p:sldId id="366" r:id="rId18"/>
    <p:sldId id="367" r:id="rId19"/>
    <p:sldId id="368" r:id="rId20"/>
    <p:sldId id="369" r:id="rId21"/>
    <p:sldId id="370" r:id="rId22"/>
    <p:sldId id="371" r:id="rId23"/>
    <p:sldId id="372" r:id="rId24"/>
    <p:sldId id="373" r:id="rId25"/>
    <p:sldId id="374" r:id="rId26"/>
    <p:sldId id="375" r:id="rId27"/>
    <p:sldId id="376" r:id="rId28"/>
    <p:sldId id="263" r:id="rId29"/>
    <p:sldId id="265" r:id="rId30"/>
    <p:sldId id="304" r:id="rId31"/>
    <p:sldId id="305" r:id="rId32"/>
    <p:sldId id="307" r:id="rId33"/>
    <p:sldId id="308" r:id="rId34"/>
    <p:sldId id="309" r:id="rId35"/>
    <p:sldId id="310" r:id="rId36"/>
    <p:sldId id="311" r:id="rId37"/>
    <p:sldId id="312" r:id="rId38"/>
    <p:sldId id="313" r:id="rId39"/>
    <p:sldId id="377" r:id="rId40"/>
    <p:sldId id="315" r:id="rId41"/>
    <p:sldId id="316" r:id="rId42"/>
    <p:sldId id="317" r:id="rId43"/>
    <p:sldId id="318" r:id="rId44"/>
    <p:sldId id="319" r:id="rId45"/>
    <p:sldId id="320" r:id="rId46"/>
    <p:sldId id="321" r:id="rId47"/>
    <p:sldId id="322" r:id="rId48"/>
    <p:sldId id="323" r:id="rId49"/>
    <p:sldId id="324" r:id="rId50"/>
    <p:sldId id="325" r:id="rId51"/>
    <p:sldId id="326" r:id="rId52"/>
    <p:sldId id="328" r:id="rId53"/>
    <p:sldId id="327" r:id="rId54"/>
    <p:sldId id="329" r:id="rId55"/>
    <p:sldId id="378" r:id="rId56"/>
    <p:sldId id="333" r:id="rId57"/>
    <p:sldId id="334" r:id="rId58"/>
    <p:sldId id="335" r:id="rId59"/>
    <p:sldId id="336" r:id="rId60"/>
    <p:sldId id="379" r:id="rId61"/>
    <p:sldId id="380" r:id="rId62"/>
    <p:sldId id="385" r:id="rId63"/>
    <p:sldId id="395" r:id="rId64"/>
    <p:sldId id="396" r:id="rId65"/>
    <p:sldId id="339" r:id="rId66"/>
    <p:sldId id="441" r:id="rId67"/>
    <p:sldId id="442" r:id="rId68"/>
    <p:sldId id="443" r:id="rId69"/>
    <p:sldId id="444" r:id="rId70"/>
    <p:sldId id="390" r:id="rId71"/>
    <p:sldId id="397" r:id="rId72"/>
    <p:sldId id="398" r:id="rId73"/>
    <p:sldId id="399" r:id="rId74"/>
    <p:sldId id="400" r:id="rId75"/>
    <p:sldId id="330" r:id="rId76"/>
    <p:sldId id="401" r:id="rId77"/>
    <p:sldId id="445" r:id="rId78"/>
    <p:sldId id="392" r:id="rId79"/>
    <p:sldId id="403" r:id="rId80"/>
    <p:sldId id="439" r:id="rId81"/>
    <p:sldId id="440" r:id="rId82"/>
    <p:sldId id="381" r:id="rId83"/>
    <p:sldId id="405" r:id="rId84"/>
    <p:sldId id="406" r:id="rId85"/>
    <p:sldId id="407" r:id="rId86"/>
    <p:sldId id="408" r:id="rId87"/>
    <p:sldId id="382" r:id="rId88"/>
    <p:sldId id="393" r:id="rId89"/>
    <p:sldId id="446" r:id="rId90"/>
    <p:sldId id="447" r:id="rId91"/>
    <p:sldId id="410" r:id="rId92"/>
    <p:sldId id="411" r:id="rId93"/>
    <p:sldId id="384" r:id="rId94"/>
    <p:sldId id="412" r:id="rId95"/>
    <p:sldId id="448" r:id="rId96"/>
    <p:sldId id="413" r:id="rId97"/>
    <p:sldId id="417" r:id="rId98"/>
    <p:sldId id="414" r:id="rId99"/>
    <p:sldId id="415" r:id="rId100"/>
    <p:sldId id="416" r:id="rId101"/>
    <p:sldId id="418" r:id="rId102"/>
    <p:sldId id="434" r:id="rId103"/>
    <p:sldId id="438" r:id="rId104"/>
    <p:sldId id="435" r:id="rId105"/>
    <p:sldId id="436" r:id="rId106"/>
    <p:sldId id="449" r:id="rId107"/>
    <p:sldId id="437" r:id="rId10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3B0308-D8BD-49AD-9522-55E24AB12663}" v="54" dt="2022-08-01T22:45:17.8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42" autoAdjust="0"/>
    <p:restoredTop sz="91171" autoAdjust="0"/>
  </p:normalViewPr>
  <p:slideViewPr>
    <p:cSldViewPr>
      <p:cViewPr varScale="1">
        <p:scale>
          <a:sx n="67" d="100"/>
          <a:sy n="67" d="100"/>
        </p:scale>
        <p:origin x="1268" y="4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63" d="100"/>
          <a:sy n="63" d="100"/>
        </p:scale>
        <p:origin x="-163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microsoft.com/office/2016/11/relationships/changesInfo" Target="changesInfos/changesInfo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notesMaster" Target="notesMasters/notes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presProps" Target="presProps.xml"/><Relationship Id="rId115" Type="http://schemas.microsoft.com/office/2015/10/relationships/revisionInfo" Target="revisionInfo.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lise, Anthony J." userId="793fc3b1-1a2a-431b-8bb5-959a5637ad6e" providerId="ADAL" clId="{033B0308-D8BD-49AD-9522-55E24AB12663}"/>
    <pc:docChg chg="modSld">
      <pc:chgData name="Calise, Anthony J." userId="793fc3b1-1a2a-431b-8bb5-959a5637ad6e" providerId="ADAL" clId="{033B0308-D8BD-49AD-9522-55E24AB12663}" dt="2022-08-01T22:45:17.814" v="53"/>
      <pc:docMkLst>
        <pc:docMk/>
      </pc:docMkLst>
      <pc:sldChg chg="modAnim">
        <pc:chgData name="Calise, Anthony J." userId="793fc3b1-1a2a-431b-8bb5-959a5637ad6e" providerId="ADAL" clId="{033B0308-D8BD-49AD-9522-55E24AB12663}" dt="2022-08-01T22:44:33.043" v="43"/>
        <pc:sldMkLst>
          <pc:docMk/>
          <pc:sldMk cId="1949144928" sldId="263"/>
        </pc:sldMkLst>
      </pc:sldChg>
      <pc:sldChg chg="modAnim">
        <pc:chgData name="Calise, Anthony J." userId="793fc3b1-1a2a-431b-8bb5-959a5637ad6e" providerId="ADAL" clId="{033B0308-D8BD-49AD-9522-55E24AB12663}" dt="2022-08-01T22:44:49.665" v="46"/>
        <pc:sldMkLst>
          <pc:docMk/>
          <pc:sldMk cId="2112597669" sldId="265"/>
        </pc:sldMkLst>
      </pc:sldChg>
      <pc:sldChg chg="modAnim">
        <pc:chgData name="Calise, Anthony J." userId="793fc3b1-1a2a-431b-8bb5-959a5637ad6e" providerId="ADAL" clId="{033B0308-D8BD-49AD-9522-55E24AB12663}" dt="2022-08-01T22:45:01.843" v="50"/>
        <pc:sldMkLst>
          <pc:docMk/>
          <pc:sldMk cId="2963501724" sldId="304"/>
        </pc:sldMkLst>
      </pc:sldChg>
      <pc:sldChg chg="modAnim">
        <pc:chgData name="Calise, Anthony J." userId="793fc3b1-1a2a-431b-8bb5-959a5637ad6e" providerId="ADAL" clId="{033B0308-D8BD-49AD-9522-55E24AB12663}" dt="2022-08-01T22:45:17.814" v="53"/>
        <pc:sldMkLst>
          <pc:docMk/>
          <pc:sldMk cId="2599129958" sldId="305"/>
        </pc:sldMkLst>
      </pc:sldChg>
      <pc:sldChg chg="modAnim">
        <pc:chgData name="Calise, Anthony J." userId="793fc3b1-1a2a-431b-8bb5-959a5637ad6e" providerId="ADAL" clId="{033B0308-D8BD-49AD-9522-55E24AB12663}" dt="2022-08-01T22:42:20.532" v="11"/>
        <pc:sldMkLst>
          <pc:docMk/>
          <pc:sldMk cId="1061809129" sldId="314"/>
        </pc:sldMkLst>
      </pc:sldChg>
      <pc:sldChg chg="modAnim">
        <pc:chgData name="Calise, Anthony J." userId="793fc3b1-1a2a-431b-8bb5-959a5637ad6e" providerId="ADAL" clId="{033B0308-D8BD-49AD-9522-55E24AB12663}" dt="2022-08-01T22:43:18.749" v="33"/>
        <pc:sldMkLst>
          <pc:docMk/>
          <pc:sldMk cId="3040199895" sldId="343"/>
        </pc:sldMkLst>
      </pc:sldChg>
      <pc:sldChg chg="modAnim">
        <pc:chgData name="Calise, Anthony J." userId="793fc3b1-1a2a-431b-8bb5-959a5637ad6e" providerId="ADAL" clId="{033B0308-D8BD-49AD-9522-55E24AB12663}" dt="2022-08-01T22:41:34.525" v="0"/>
        <pc:sldMkLst>
          <pc:docMk/>
          <pc:sldMk cId="932438202" sldId="351"/>
        </pc:sldMkLst>
      </pc:sldChg>
      <pc:sldChg chg="modAnim">
        <pc:chgData name="Calise, Anthony J." userId="793fc3b1-1a2a-431b-8bb5-959a5637ad6e" providerId="ADAL" clId="{033B0308-D8BD-49AD-9522-55E24AB12663}" dt="2022-08-01T22:41:46.025" v="3"/>
        <pc:sldMkLst>
          <pc:docMk/>
          <pc:sldMk cId="2677303510" sldId="352"/>
        </pc:sldMkLst>
      </pc:sldChg>
      <pc:sldChg chg="modAnim">
        <pc:chgData name="Calise, Anthony J." userId="793fc3b1-1a2a-431b-8bb5-959a5637ad6e" providerId="ADAL" clId="{033B0308-D8BD-49AD-9522-55E24AB12663}" dt="2022-08-01T22:43:33.281" v="35"/>
        <pc:sldMkLst>
          <pc:docMk/>
          <pc:sldMk cId="1241318160" sldId="366"/>
        </pc:sldMkLst>
      </pc:sldChg>
      <pc:sldChg chg="modAnim">
        <pc:chgData name="Calise, Anthony J." userId="793fc3b1-1a2a-431b-8bb5-959a5637ad6e" providerId="ADAL" clId="{033B0308-D8BD-49AD-9522-55E24AB12663}" dt="2022-08-01T22:43:50.012" v="40"/>
        <pc:sldMkLst>
          <pc:docMk/>
          <pc:sldMk cId="2950078875" sldId="367"/>
        </pc:sldMkLst>
      </pc:sldChg>
      <pc:sldChg chg="modAnim">
        <pc:chgData name="Calise, Anthony J." userId="793fc3b1-1a2a-431b-8bb5-959a5637ad6e" providerId="ADAL" clId="{033B0308-D8BD-49AD-9522-55E24AB12663}" dt="2022-08-01T22:44:06.506" v="41"/>
        <pc:sldMkLst>
          <pc:docMk/>
          <pc:sldMk cId="3775352689" sldId="372"/>
        </pc:sldMkLst>
      </pc:sldChg>
      <pc:sldChg chg="modAnim">
        <pc:chgData name="Calise, Anthony J." userId="793fc3b1-1a2a-431b-8bb5-959a5637ad6e" providerId="ADAL" clId="{033B0308-D8BD-49AD-9522-55E24AB12663}" dt="2022-08-01T22:44:11.761" v="42"/>
        <pc:sldMkLst>
          <pc:docMk/>
          <pc:sldMk cId="1318889349" sldId="37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11EF94-CA93-43F4-8AEA-842A44CE993D}" type="datetimeFigureOut">
              <a:rPr lang="en-US" smtClean="0"/>
              <a:pPr/>
              <a:t>8/1/2022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F37C18-FF83-4311-8AF7-013FDBA6669C}" type="slidenum">
              <a:rPr lang="en-US" smtClean="0"/>
              <a:pPr/>
              <a:t>‹#›</a:t>
            </a:fld>
            <a:endParaRPr lang="en-US"/>
          </a:p>
        </p:txBody>
      </p:sp>
    </p:spTree>
    <p:extLst>
      <p:ext uri="{BB962C8B-B14F-4D97-AF65-F5344CB8AC3E}">
        <p14:creationId xmlns:p14="http://schemas.microsoft.com/office/powerpoint/2010/main" val="2744649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Page">
    <p:spTree>
      <p:nvGrpSpPr>
        <p:cNvPr id="1" name=""/>
        <p:cNvGrpSpPr/>
        <p:nvPr/>
      </p:nvGrpSpPr>
      <p:grpSpPr>
        <a:xfrm>
          <a:off x="0" y="0"/>
          <a:ext cx="0" cy="0"/>
          <a:chOff x="0" y="0"/>
          <a:chExt cx="0" cy="0"/>
        </a:xfrm>
      </p:grpSpPr>
      <p:sp>
        <p:nvSpPr>
          <p:cNvPr id="5" name="Rectangle 14"/>
          <p:cNvSpPr>
            <a:spLocks noChangeArrowheads="1"/>
          </p:cNvSpPr>
          <p:nvPr userDrawn="1"/>
        </p:nvSpPr>
        <p:spPr bwMode="auto">
          <a:xfrm>
            <a:off x="381000" y="914400"/>
            <a:ext cx="3581400" cy="4648200"/>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7200" dirty="0">
                <a:solidFill>
                  <a:srgbClr val="FEE692"/>
                </a:solidFill>
                <a:latin typeface="Arial" panose="020B0604020202020204" pitchFamily="34" charset="0"/>
                <a:cs typeface="Arial" panose="020B0604020202020204" pitchFamily="34" charset="0"/>
              </a:rPr>
              <a:t> </a:t>
            </a:r>
            <a:endParaRPr lang="en-US" altLang="en-US" sz="4400" b="1" i="1" dirty="0">
              <a:solidFill>
                <a:srgbClr val="FFFFFF"/>
              </a:solidFill>
              <a:latin typeface="Arial" panose="020B0604020202020204" pitchFamily="34" charset="0"/>
              <a:cs typeface="Arial" panose="020B0604020202020204" pitchFamily="34" charset="0"/>
            </a:endParaRPr>
          </a:p>
        </p:txBody>
      </p:sp>
      <p:sp>
        <p:nvSpPr>
          <p:cNvPr id="6" name="Rectangle 17"/>
          <p:cNvSpPr>
            <a:spLocks noChangeArrowheads="1"/>
          </p:cNvSpPr>
          <p:nvPr userDrawn="1"/>
        </p:nvSpPr>
        <p:spPr bwMode="gray">
          <a:xfrm>
            <a:off x="0" y="6324600"/>
            <a:ext cx="9145588" cy="533400"/>
          </a:xfrm>
          <a:prstGeom prst="rect">
            <a:avLst/>
          </a:prstGeom>
          <a:solidFill>
            <a:srgbClr val="FAF78D"/>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200" kern="1200" dirty="0">
                <a:solidFill>
                  <a:schemeClr val="tx1"/>
                </a:solidFill>
                <a:effectLst/>
                <a:latin typeface="Arial" charset="0"/>
                <a:ea typeface="+mn-ea"/>
                <a:cs typeface="+mn-cs"/>
              </a:rPr>
              <a:t>Copyright © 2017 Pearson Education, Inc.</a:t>
            </a:r>
            <a:endParaRPr lang="en-US" altLang="en-US" sz="1200" dirty="0">
              <a:solidFill>
                <a:srgbClr val="000000"/>
              </a:solidFill>
            </a:endParaRPr>
          </a:p>
        </p:txBody>
      </p:sp>
      <p:sp>
        <p:nvSpPr>
          <p:cNvPr id="13" name="Content Placeholder 12"/>
          <p:cNvSpPr>
            <a:spLocks noGrp="1"/>
          </p:cNvSpPr>
          <p:nvPr>
            <p:ph sz="quarter" idx="10"/>
          </p:nvPr>
        </p:nvSpPr>
        <p:spPr>
          <a:xfrm>
            <a:off x="685800" y="1219200"/>
            <a:ext cx="2971800" cy="1600200"/>
          </a:xfrm>
        </p:spPr>
        <p:txBody>
          <a:bodyPr/>
          <a:lstStyle>
            <a:lvl1pPr>
              <a:defRPr b="1" i="1" baseline="0">
                <a:solidFill>
                  <a:schemeClr val="bg1"/>
                </a:solidFill>
              </a:defRPr>
            </a:lvl1pPr>
          </a:lstStyle>
          <a:p>
            <a:pPr lvl="0"/>
            <a:r>
              <a:rPr lang="en-US" dirty="0"/>
              <a:t>Click to edit Master text styles</a:t>
            </a:r>
          </a:p>
          <a:p>
            <a:pPr lvl="0"/>
            <a:endParaRPr lang="en-US" dirty="0"/>
          </a:p>
          <a:p>
            <a:pPr lvl="0"/>
            <a:endParaRPr lang="en-US" dirty="0"/>
          </a:p>
          <a:p>
            <a:pPr lvl="0"/>
            <a:endParaRPr lang="en-US" dirty="0"/>
          </a:p>
          <a:p>
            <a:pPr lvl="0"/>
            <a:endParaRPr lang="en-US" dirty="0"/>
          </a:p>
        </p:txBody>
      </p:sp>
      <p:sp>
        <p:nvSpPr>
          <p:cNvPr id="16" name="Content Placeholder 12"/>
          <p:cNvSpPr>
            <a:spLocks noGrp="1"/>
          </p:cNvSpPr>
          <p:nvPr>
            <p:ph sz="quarter" idx="11"/>
          </p:nvPr>
        </p:nvSpPr>
        <p:spPr>
          <a:xfrm>
            <a:off x="685800" y="3352800"/>
            <a:ext cx="2971800" cy="1905000"/>
          </a:xfrm>
        </p:spPr>
        <p:txBody>
          <a:bodyPr/>
          <a:lstStyle>
            <a:lvl1pPr>
              <a:defRPr b="1" i="0" baseline="0">
                <a:solidFill>
                  <a:schemeClr val="bg1"/>
                </a:solidFill>
              </a:defRPr>
            </a:lvl1pPr>
          </a:lstStyle>
          <a:p>
            <a:pPr lvl="0"/>
            <a:r>
              <a:rPr lang="en-US" dirty="0"/>
              <a:t>Click to edit Master text styles</a:t>
            </a:r>
          </a:p>
          <a:p>
            <a:pPr lvl="0"/>
            <a:endParaRPr lang="en-US" dirty="0"/>
          </a:p>
          <a:p>
            <a:pPr lvl="0"/>
            <a:endParaRPr lang="en-US" dirty="0"/>
          </a:p>
          <a:p>
            <a:pPr lvl="0"/>
            <a:endParaRPr lang="en-US" dirty="0"/>
          </a:p>
        </p:txBody>
      </p:sp>
      <p:pic>
        <p:nvPicPr>
          <p:cNvPr id="8" name="Picture 25" descr="ALWAYS_LEARNING_BLACK_TEXT_FOR_PPT"/>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1150" y="6538913"/>
            <a:ext cx="174625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4" descr="PEARSON_BLACK_TEXT_FOR_PPT"/>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934200" y="6477000"/>
            <a:ext cx="11430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6"/>
          <p:cNvSpPr>
            <a:spLocks noChangeArrowheads="1"/>
          </p:cNvSpPr>
          <p:nvPr userDrawn="1"/>
        </p:nvSpPr>
        <p:spPr bwMode="auto">
          <a:xfrm>
            <a:off x="6643688" y="6415088"/>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A88D3C06-C82B-467A-83B1-749DB241C4A5}" type="slidenum">
              <a:rPr lang="en-US" altLang="en-US" sz="1600">
                <a:solidFill>
                  <a:srgbClr val="000000"/>
                </a:solidFill>
              </a:rPr>
              <a:pPr algn="r" eaLnBrk="1" hangingPunct="1"/>
              <a:t>‹#›</a:t>
            </a:fld>
            <a:endParaRPr lang="en-US" altLang="en-US" sz="1600" dirty="0">
              <a:solidFill>
                <a:srgbClr val="000000"/>
              </a:solidFill>
            </a:endParaRPr>
          </a:p>
        </p:txBody>
      </p:sp>
      <p:pic>
        <p:nvPicPr>
          <p:cNvPr id="11" name="Picture 2" descr="\\10.10.10.51\pb1\Project\232_Series\54100 Blitzer PowerPoint Lecture Slides\Intermediate Algebra, 7e\Template\0134178947_Blitzer_Cover.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419600" y="476477"/>
            <a:ext cx="4334256" cy="5543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3593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pener Page">
    <p:spTree>
      <p:nvGrpSpPr>
        <p:cNvPr id="1" name=""/>
        <p:cNvGrpSpPr/>
        <p:nvPr/>
      </p:nvGrpSpPr>
      <p:grpSpPr>
        <a:xfrm>
          <a:off x="0" y="0"/>
          <a:ext cx="0" cy="0"/>
          <a:chOff x="0" y="0"/>
          <a:chExt cx="0" cy="0"/>
        </a:xfrm>
      </p:grpSpPr>
      <p:sp>
        <p:nvSpPr>
          <p:cNvPr id="6" name="Rectangle 17"/>
          <p:cNvSpPr>
            <a:spLocks noChangeArrowheads="1"/>
          </p:cNvSpPr>
          <p:nvPr userDrawn="1"/>
        </p:nvSpPr>
        <p:spPr bwMode="gray">
          <a:xfrm>
            <a:off x="0" y="6324600"/>
            <a:ext cx="9145588" cy="533400"/>
          </a:xfrm>
          <a:prstGeom prst="rect">
            <a:avLst/>
          </a:prstGeom>
          <a:solidFill>
            <a:srgbClr val="FAF78D"/>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200" kern="1200" dirty="0">
                <a:solidFill>
                  <a:schemeClr val="tx1"/>
                </a:solidFill>
                <a:effectLst/>
                <a:latin typeface="Arial" charset="0"/>
                <a:ea typeface="+mn-ea"/>
                <a:cs typeface="+mn-cs"/>
              </a:rPr>
              <a:t>Copyright © 2017 Pearson Education, Inc.</a:t>
            </a:r>
            <a:endParaRPr lang="en-US" altLang="en-US" sz="1200" dirty="0">
              <a:solidFill>
                <a:srgbClr val="000000"/>
              </a:solidFill>
            </a:endParaRPr>
          </a:p>
        </p:txBody>
      </p:sp>
      <p:sp>
        <p:nvSpPr>
          <p:cNvPr id="10" name="Rectangle 55" descr="Blue tissue paper"/>
          <p:cNvSpPr>
            <a:spLocks noChangeArrowheads="1"/>
          </p:cNvSpPr>
          <p:nvPr userDrawn="1"/>
        </p:nvSpPr>
        <p:spPr bwMode="auto">
          <a:xfrm>
            <a:off x="0" y="0"/>
            <a:ext cx="9144000" cy="762000"/>
          </a:xfrm>
          <a:prstGeom prst="rect">
            <a:avLst/>
          </a:prstGeom>
          <a:solidFill>
            <a:schemeClr val="accent1">
              <a:alpha val="25098"/>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sz="3600">
              <a:latin typeface="Times New Roman" pitchFamily="18" charset="0"/>
            </a:endParaRPr>
          </a:p>
        </p:txBody>
      </p:sp>
      <p:sp>
        <p:nvSpPr>
          <p:cNvPr id="11" name="Rectangle 2"/>
          <p:cNvSpPr>
            <a:spLocks noGrp="1" noChangeArrowheads="1"/>
          </p:cNvSpPr>
          <p:nvPr>
            <p:ph type="title" idx="4294967295"/>
          </p:nvPr>
        </p:nvSpPr>
        <p:spPr bwMode="auto">
          <a:xfrm>
            <a:off x="0" y="0"/>
            <a:ext cx="91440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altLang="en-US" sz="3600"/>
              <a:t>Definition of Natural Number Exponent</a:t>
            </a:r>
          </a:p>
        </p:txBody>
      </p:sp>
      <p:sp>
        <p:nvSpPr>
          <p:cNvPr id="12" name="Text Placeholder 2"/>
          <p:cNvSpPr>
            <a:spLocks noGrp="1"/>
          </p:cNvSpPr>
          <p:nvPr>
            <p:ph type="body" sz="quarter" idx="10"/>
          </p:nvPr>
        </p:nvSpPr>
        <p:spPr>
          <a:xfrm>
            <a:off x="533400" y="1143000"/>
            <a:ext cx="8243888" cy="4953000"/>
          </a:xfrm>
        </p:spPr>
        <p:txBody>
          <a:bodyPr/>
          <a:lstStyle/>
          <a:p>
            <a:pPr lvl="0"/>
            <a:endParaRPr lang="en-US" dirty="0"/>
          </a:p>
        </p:txBody>
      </p:sp>
      <p:pic>
        <p:nvPicPr>
          <p:cNvPr id="8" name="Picture 25" descr="ALWAYS_LEARNING_BLACK_TEXT_FOR_PPT"/>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1150" y="6538913"/>
            <a:ext cx="174625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4" descr="PEARSON_BLACK_TEXT_FOR_PPT"/>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934200" y="6477000"/>
            <a:ext cx="11430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6"/>
          <p:cNvSpPr>
            <a:spLocks noChangeArrowheads="1"/>
          </p:cNvSpPr>
          <p:nvPr userDrawn="1"/>
        </p:nvSpPr>
        <p:spPr bwMode="auto">
          <a:xfrm>
            <a:off x="6643688" y="6415088"/>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A88D3C06-C82B-467A-83B1-749DB241C4A5}" type="slidenum">
              <a:rPr lang="en-US" altLang="en-US" sz="1600">
                <a:solidFill>
                  <a:srgbClr val="000000"/>
                </a:solidFill>
              </a:rPr>
              <a:pPr algn="r" eaLnBrk="1" hangingPunct="1"/>
              <a:t>‹#›</a:t>
            </a:fld>
            <a:endParaRPr lang="en-US" altLang="en-US" sz="1600" dirty="0">
              <a:solidFill>
                <a:srgbClr val="000000"/>
              </a:solidFill>
            </a:endParaRPr>
          </a:p>
        </p:txBody>
      </p:sp>
    </p:spTree>
    <p:extLst>
      <p:ext uri="{BB962C8B-B14F-4D97-AF65-F5344CB8AC3E}">
        <p14:creationId xmlns:p14="http://schemas.microsoft.com/office/powerpoint/2010/main" val="2422545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1">
    <p:spTree>
      <p:nvGrpSpPr>
        <p:cNvPr id="1" name=""/>
        <p:cNvGrpSpPr/>
        <p:nvPr/>
      </p:nvGrpSpPr>
      <p:grpSpPr>
        <a:xfrm>
          <a:off x="0" y="0"/>
          <a:ext cx="0" cy="0"/>
          <a:chOff x="0" y="0"/>
          <a:chExt cx="0" cy="0"/>
        </a:xfrm>
      </p:grpSpPr>
      <p:sp>
        <p:nvSpPr>
          <p:cNvPr id="6" name="Rectangle 17"/>
          <p:cNvSpPr>
            <a:spLocks noChangeArrowheads="1"/>
          </p:cNvSpPr>
          <p:nvPr userDrawn="1"/>
        </p:nvSpPr>
        <p:spPr bwMode="gray">
          <a:xfrm>
            <a:off x="0" y="6324600"/>
            <a:ext cx="9145588" cy="533400"/>
          </a:xfrm>
          <a:prstGeom prst="rect">
            <a:avLst/>
          </a:prstGeom>
          <a:solidFill>
            <a:srgbClr val="FAF78D"/>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200" kern="1200" dirty="0">
                <a:solidFill>
                  <a:schemeClr val="tx1"/>
                </a:solidFill>
                <a:effectLst/>
                <a:latin typeface="Arial" charset="0"/>
                <a:ea typeface="+mn-ea"/>
                <a:cs typeface="+mn-cs"/>
              </a:rPr>
              <a:t>Copyright © 2017 Pearson Education, Inc.</a:t>
            </a:r>
            <a:endParaRPr lang="en-US" altLang="en-US" sz="1200" dirty="0">
              <a:solidFill>
                <a:srgbClr val="000000"/>
              </a:solidFill>
            </a:endParaRPr>
          </a:p>
        </p:txBody>
      </p:sp>
      <p:pic>
        <p:nvPicPr>
          <p:cNvPr id="7" name="Picture 24" descr="PEARSON_BLACK_TEXT_FOR_PP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34200" y="6477000"/>
            <a:ext cx="11430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5" descr="ALWAYS_LEARNING_BLACK_TEXT_FOR_PPT"/>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11150" y="6538913"/>
            <a:ext cx="174625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6"/>
          <p:cNvSpPr>
            <a:spLocks noChangeArrowheads="1"/>
          </p:cNvSpPr>
          <p:nvPr userDrawn="1"/>
        </p:nvSpPr>
        <p:spPr bwMode="auto">
          <a:xfrm>
            <a:off x="6643688" y="6415088"/>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A88D3C06-C82B-467A-83B1-749DB241C4A5}" type="slidenum">
              <a:rPr lang="en-US" altLang="en-US" sz="1600">
                <a:solidFill>
                  <a:srgbClr val="000000"/>
                </a:solidFill>
              </a:rPr>
              <a:pPr algn="r" eaLnBrk="1" hangingPunct="1"/>
              <a:t>‹#›</a:t>
            </a:fld>
            <a:endParaRPr lang="en-US" altLang="en-US" sz="1600">
              <a:solidFill>
                <a:srgbClr val="000000"/>
              </a:solidFill>
            </a:endParaRPr>
          </a:p>
        </p:txBody>
      </p:sp>
      <p:sp>
        <p:nvSpPr>
          <p:cNvPr id="11" name="Rectangle 55" descr="Blue tissue paper"/>
          <p:cNvSpPr>
            <a:spLocks noChangeArrowheads="1"/>
          </p:cNvSpPr>
          <p:nvPr userDrawn="1"/>
        </p:nvSpPr>
        <p:spPr bwMode="auto">
          <a:xfrm>
            <a:off x="0" y="0"/>
            <a:ext cx="9144000" cy="762000"/>
          </a:xfrm>
          <a:prstGeom prst="rect">
            <a:avLst/>
          </a:prstGeom>
          <a:solidFill>
            <a:schemeClr val="accent1">
              <a:alpha val="25098"/>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sz="3600">
              <a:latin typeface="Times New Roman" pitchFamily="18" charset="0"/>
            </a:endParaRPr>
          </a:p>
        </p:txBody>
      </p:sp>
      <p:sp>
        <p:nvSpPr>
          <p:cNvPr id="13" name="Text Placeholder 2"/>
          <p:cNvSpPr>
            <a:spLocks noGrp="1"/>
          </p:cNvSpPr>
          <p:nvPr>
            <p:ph type="body" sz="quarter" idx="10"/>
          </p:nvPr>
        </p:nvSpPr>
        <p:spPr>
          <a:xfrm>
            <a:off x="533400" y="1143000"/>
            <a:ext cx="8243888" cy="4953000"/>
          </a:xfrm>
        </p:spPr>
        <p:txBody>
          <a:bodyPr/>
          <a:lstStyle/>
          <a:p>
            <a:pPr lvl="0"/>
            <a:endParaRPr lang="en-US" dirty="0"/>
          </a:p>
        </p:txBody>
      </p:sp>
      <p:sp>
        <p:nvSpPr>
          <p:cNvPr id="10" name="Title 1"/>
          <p:cNvSpPr>
            <a:spLocks noGrp="1"/>
          </p:cNvSpPr>
          <p:nvPr>
            <p:ph type="title" idx="4294967295"/>
          </p:nvPr>
        </p:nvSpPr>
        <p:spPr>
          <a:xfrm>
            <a:off x="0" y="0"/>
            <a:ext cx="9144000" cy="762000"/>
          </a:xfrm>
          <a:prstGeom prst="rect">
            <a:avLst/>
          </a:prstGeom>
        </p:spPr>
        <p:txBody>
          <a:bodyPr/>
          <a:lstStyle/>
          <a:p>
            <a:endParaRPr lang="en-US" dirty="0"/>
          </a:p>
        </p:txBody>
      </p:sp>
    </p:spTree>
    <p:extLst>
      <p:ext uri="{BB962C8B-B14F-4D97-AF65-F5344CB8AC3E}">
        <p14:creationId xmlns:p14="http://schemas.microsoft.com/office/powerpoint/2010/main" val="3645446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dy_Table">
    <p:spTree>
      <p:nvGrpSpPr>
        <p:cNvPr id="1" name=""/>
        <p:cNvGrpSpPr/>
        <p:nvPr/>
      </p:nvGrpSpPr>
      <p:grpSpPr>
        <a:xfrm>
          <a:off x="0" y="0"/>
          <a:ext cx="0" cy="0"/>
          <a:chOff x="0" y="0"/>
          <a:chExt cx="0" cy="0"/>
        </a:xfrm>
      </p:grpSpPr>
      <p:sp>
        <p:nvSpPr>
          <p:cNvPr id="6" name="Rectangle 17"/>
          <p:cNvSpPr>
            <a:spLocks noChangeArrowheads="1"/>
          </p:cNvSpPr>
          <p:nvPr userDrawn="1"/>
        </p:nvSpPr>
        <p:spPr bwMode="gray">
          <a:xfrm>
            <a:off x="0" y="6324600"/>
            <a:ext cx="9145588" cy="533400"/>
          </a:xfrm>
          <a:prstGeom prst="rect">
            <a:avLst/>
          </a:prstGeom>
          <a:solidFill>
            <a:srgbClr val="FAF78D"/>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200" kern="1200" dirty="0">
                <a:solidFill>
                  <a:schemeClr val="tx1"/>
                </a:solidFill>
                <a:effectLst/>
                <a:latin typeface="Arial" charset="0"/>
                <a:ea typeface="+mn-ea"/>
                <a:cs typeface="+mn-cs"/>
              </a:rPr>
              <a:t>Copyright © 2017 Pearson Education, Inc.</a:t>
            </a:r>
            <a:endParaRPr lang="en-US" altLang="en-US" sz="1200" dirty="0">
              <a:solidFill>
                <a:srgbClr val="000000"/>
              </a:solidFill>
            </a:endParaRPr>
          </a:p>
        </p:txBody>
      </p:sp>
      <p:pic>
        <p:nvPicPr>
          <p:cNvPr id="7" name="Picture 24" descr="PEARSON_BLACK_TEXT_FOR_PP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34200" y="6477000"/>
            <a:ext cx="11430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5" descr="ALWAYS_LEARNING_BLACK_TEXT_FOR_PPT"/>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11150" y="6538913"/>
            <a:ext cx="174625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6"/>
          <p:cNvSpPr>
            <a:spLocks noChangeArrowheads="1"/>
          </p:cNvSpPr>
          <p:nvPr userDrawn="1"/>
        </p:nvSpPr>
        <p:spPr bwMode="auto">
          <a:xfrm>
            <a:off x="6643688" y="6415088"/>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A88D3C06-C82B-467A-83B1-749DB241C4A5}" type="slidenum">
              <a:rPr lang="en-US" altLang="en-US" sz="1600">
                <a:solidFill>
                  <a:srgbClr val="000000"/>
                </a:solidFill>
              </a:rPr>
              <a:pPr algn="r" eaLnBrk="1" hangingPunct="1"/>
              <a:t>‹#›</a:t>
            </a:fld>
            <a:endParaRPr lang="en-US" altLang="en-US" sz="1600">
              <a:solidFill>
                <a:srgbClr val="000000"/>
              </a:solidFill>
            </a:endParaRPr>
          </a:p>
        </p:txBody>
      </p:sp>
      <p:sp>
        <p:nvSpPr>
          <p:cNvPr id="10" name="Rectangle 55" descr="Blue tissue paper"/>
          <p:cNvSpPr>
            <a:spLocks noChangeArrowheads="1"/>
          </p:cNvSpPr>
          <p:nvPr userDrawn="1"/>
        </p:nvSpPr>
        <p:spPr bwMode="auto">
          <a:xfrm>
            <a:off x="0" y="0"/>
            <a:ext cx="9144000" cy="762000"/>
          </a:xfrm>
          <a:prstGeom prst="rect">
            <a:avLst/>
          </a:prstGeom>
          <a:solidFill>
            <a:schemeClr val="accent1">
              <a:alpha val="25098"/>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sz="3600">
              <a:latin typeface="Times New Roman" pitchFamily="18" charset="0"/>
            </a:endParaRPr>
          </a:p>
        </p:txBody>
      </p:sp>
      <p:sp>
        <p:nvSpPr>
          <p:cNvPr id="13" name="Table Placeholder 3"/>
          <p:cNvSpPr>
            <a:spLocks noGrp="1"/>
          </p:cNvSpPr>
          <p:nvPr>
            <p:ph type="tbl" sz="quarter" idx="11"/>
          </p:nvPr>
        </p:nvSpPr>
        <p:spPr>
          <a:xfrm>
            <a:off x="533400" y="1143000"/>
            <a:ext cx="8243888" cy="4953000"/>
          </a:xfrm>
        </p:spPr>
        <p:txBody>
          <a:bodyPr/>
          <a:lstStyle/>
          <a:p>
            <a:endParaRPr lang="en-US" dirty="0"/>
          </a:p>
        </p:txBody>
      </p:sp>
      <p:sp>
        <p:nvSpPr>
          <p:cNvPr id="11" name="Title 1"/>
          <p:cNvSpPr>
            <a:spLocks noGrp="1"/>
          </p:cNvSpPr>
          <p:nvPr>
            <p:ph type="title" idx="4294967295"/>
          </p:nvPr>
        </p:nvSpPr>
        <p:spPr>
          <a:xfrm>
            <a:off x="0" y="0"/>
            <a:ext cx="9144000" cy="762000"/>
          </a:xfrm>
          <a:prstGeom prst="rect">
            <a:avLst/>
          </a:prstGeom>
        </p:spPr>
        <p:txBody>
          <a:bodyPr/>
          <a:lstStyle/>
          <a:p>
            <a:endParaRPr lang="en-US" dirty="0"/>
          </a:p>
        </p:txBody>
      </p:sp>
    </p:spTree>
    <p:extLst>
      <p:ext uri="{BB962C8B-B14F-4D97-AF65-F5344CB8AC3E}">
        <p14:creationId xmlns:p14="http://schemas.microsoft.com/office/powerpoint/2010/main" val="2380180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dy_Image">
    <p:spTree>
      <p:nvGrpSpPr>
        <p:cNvPr id="1" name=""/>
        <p:cNvGrpSpPr/>
        <p:nvPr/>
      </p:nvGrpSpPr>
      <p:grpSpPr>
        <a:xfrm>
          <a:off x="0" y="0"/>
          <a:ext cx="0" cy="0"/>
          <a:chOff x="0" y="0"/>
          <a:chExt cx="0" cy="0"/>
        </a:xfrm>
      </p:grpSpPr>
      <p:sp>
        <p:nvSpPr>
          <p:cNvPr id="6" name="Rectangle 17"/>
          <p:cNvSpPr>
            <a:spLocks noChangeArrowheads="1"/>
          </p:cNvSpPr>
          <p:nvPr userDrawn="1"/>
        </p:nvSpPr>
        <p:spPr bwMode="gray">
          <a:xfrm>
            <a:off x="0" y="6324600"/>
            <a:ext cx="9145588" cy="533400"/>
          </a:xfrm>
          <a:prstGeom prst="rect">
            <a:avLst/>
          </a:prstGeom>
          <a:solidFill>
            <a:srgbClr val="FAF78D"/>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200" kern="1200" dirty="0">
                <a:solidFill>
                  <a:schemeClr val="tx1"/>
                </a:solidFill>
                <a:effectLst/>
                <a:latin typeface="Arial" charset="0"/>
                <a:ea typeface="+mn-ea"/>
                <a:cs typeface="+mn-cs"/>
              </a:rPr>
              <a:t>Copyright © 2017 Pearson Education, Inc.</a:t>
            </a:r>
            <a:endParaRPr lang="en-US" altLang="en-US" sz="1200" dirty="0">
              <a:solidFill>
                <a:srgbClr val="000000"/>
              </a:solidFill>
            </a:endParaRPr>
          </a:p>
        </p:txBody>
      </p:sp>
      <p:pic>
        <p:nvPicPr>
          <p:cNvPr id="7" name="Picture 24" descr="PEARSON_BLACK_TEXT_FOR_PP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34200" y="6477000"/>
            <a:ext cx="11430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5" descr="ALWAYS_LEARNING_BLACK_TEXT_FOR_PPT"/>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11150" y="6538913"/>
            <a:ext cx="174625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6"/>
          <p:cNvSpPr>
            <a:spLocks noChangeArrowheads="1"/>
          </p:cNvSpPr>
          <p:nvPr userDrawn="1"/>
        </p:nvSpPr>
        <p:spPr bwMode="auto">
          <a:xfrm>
            <a:off x="6643688" y="6415088"/>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A88D3C06-C82B-467A-83B1-749DB241C4A5}" type="slidenum">
              <a:rPr lang="en-US" altLang="en-US" sz="1600">
                <a:solidFill>
                  <a:srgbClr val="000000"/>
                </a:solidFill>
              </a:rPr>
              <a:pPr algn="r" eaLnBrk="1" hangingPunct="1"/>
              <a:t>‹#›</a:t>
            </a:fld>
            <a:endParaRPr lang="en-US" altLang="en-US" sz="1600">
              <a:solidFill>
                <a:srgbClr val="000000"/>
              </a:solidFill>
            </a:endParaRPr>
          </a:p>
        </p:txBody>
      </p:sp>
      <p:sp>
        <p:nvSpPr>
          <p:cNvPr id="4" name="Picture Placeholder 3"/>
          <p:cNvSpPr>
            <a:spLocks noGrp="1"/>
          </p:cNvSpPr>
          <p:nvPr>
            <p:ph type="pic" sz="quarter" idx="11"/>
          </p:nvPr>
        </p:nvSpPr>
        <p:spPr>
          <a:xfrm>
            <a:off x="533400" y="1143000"/>
            <a:ext cx="8243888" cy="4953000"/>
          </a:xfrm>
        </p:spPr>
        <p:txBody>
          <a:bodyPr/>
          <a:lstStyle/>
          <a:p>
            <a:endParaRPr lang="en-US"/>
          </a:p>
        </p:txBody>
      </p:sp>
      <p:sp>
        <p:nvSpPr>
          <p:cNvPr id="11" name="Rectangle 55" descr="Blue tissue paper"/>
          <p:cNvSpPr>
            <a:spLocks noChangeArrowheads="1"/>
          </p:cNvSpPr>
          <p:nvPr userDrawn="1"/>
        </p:nvSpPr>
        <p:spPr bwMode="auto">
          <a:xfrm>
            <a:off x="0" y="0"/>
            <a:ext cx="9144000" cy="762000"/>
          </a:xfrm>
          <a:prstGeom prst="rect">
            <a:avLst/>
          </a:prstGeom>
          <a:solidFill>
            <a:schemeClr val="accent1">
              <a:alpha val="25098"/>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sz="3600">
              <a:latin typeface="Times New Roman" pitchFamily="18" charset="0"/>
            </a:endParaRPr>
          </a:p>
        </p:txBody>
      </p:sp>
      <p:sp>
        <p:nvSpPr>
          <p:cNvPr id="10" name="Title 1"/>
          <p:cNvSpPr>
            <a:spLocks noGrp="1"/>
          </p:cNvSpPr>
          <p:nvPr>
            <p:ph type="title" idx="4294967295"/>
          </p:nvPr>
        </p:nvSpPr>
        <p:spPr>
          <a:xfrm>
            <a:off x="0" y="0"/>
            <a:ext cx="9144000" cy="762000"/>
          </a:xfrm>
          <a:prstGeom prst="rect">
            <a:avLst/>
          </a:prstGeom>
        </p:spPr>
        <p:txBody>
          <a:bodyPr/>
          <a:lstStyle/>
          <a:p>
            <a:endParaRPr lang="en-US" dirty="0"/>
          </a:p>
        </p:txBody>
      </p:sp>
    </p:spTree>
    <p:extLst>
      <p:ext uri="{BB962C8B-B14F-4D97-AF65-F5344CB8AC3E}">
        <p14:creationId xmlns:p14="http://schemas.microsoft.com/office/powerpoint/2010/main" val="3776573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endParaRPr lang="en-US" dirty="0"/>
          </a:p>
        </p:txBody>
      </p:sp>
    </p:spTree>
    <p:extLst>
      <p:ext uri="{BB962C8B-B14F-4D97-AF65-F5344CB8AC3E}">
        <p14:creationId xmlns:p14="http://schemas.microsoft.com/office/powerpoint/2010/main" val="499233896"/>
      </p:ext>
    </p:extLst>
  </p:cSld>
  <p:clrMap bg1="lt1" tx1="dk1" bg2="lt2" tx2="dk2" accent1="accent1" accent2="accent2" accent3="accent3" accent4="accent4" accent5="accent5" accent6="accent6" hlink="hlink" folHlink="folHlink"/>
  <p:sldLayoutIdLst>
    <p:sldLayoutId id="2147483673" r:id="rId1"/>
    <p:sldLayoutId id="2147483687" r:id="rId2"/>
    <p:sldLayoutId id="2147483688" r:id="rId3"/>
    <p:sldLayoutId id="2147483689" r:id="rId4"/>
    <p:sldLayoutId id="2147483690"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oleObject" Target="../embeddings/oleObject45.bin"/><Relationship Id="rId1" Type="http://schemas.openxmlformats.org/officeDocument/2006/relationships/slideLayout" Target="../slideLayouts/slideLayout2.xml"/><Relationship Id="rId5" Type="http://schemas.openxmlformats.org/officeDocument/2006/relationships/image" Target="../media/image46.wmf"/><Relationship Id="rId4" Type="http://schemas.openxmlformats.org/officeDocument/2006/relationships/oleObject" Target="../embeddings/oleObject46.bin"/></Relationships>
</file>

<file path=ppt/slides/_rels/slide100.xml.rels><?xml version="1.0" encoding="UTF-8" standalone="yes"?>
<Relationships xmlns="http://schemas.openxmlformats.org/package/2006/relationships"><Relationship Id="rId3" Type="http://schemas.openxmlformats.org/officeDocument/2006/relationships/image" Target="../media/image344.wmf"/><Relationship Id="rId2" Type="http://schemas.openxmlformats.org/officeDocument/2006/relationships/oleObject" Target="../embeddings/oleObject359.bin"/><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8" Type="http://schemas.openxmlformats.org/officeDocument/2006/relationships/oleObject" Target="../embeddings/oleObject363.bin"/><Relationship Id="rId13" Type="http://schemas.openxmlformats.org/officeDocument/2006/relationships/oleObject" Target="../embeddings/oleObject366.bin"/><Relationship Id="rId3" Type="http://schemas.openxmlformats.org/officeDocument/2006/relationships/image" Target="../media/image345.wmf"/><Relationship Id="rId7" Type="http://schemas.openxmlformats.org/officeDocument/2006/relationships/image" Target="../media/image347.wmf"/><Relationship Id="rId12" Type="http://schemas.openxmlformats.org/officeDocument/2006/relationships/oleObject" Target="../embeddings/oleObject365.bin"/><Relationship Id="rId2" Type="http://schemas.openxmlformats.org/officeDocument/2006/relationships/oleObject" Target="../embeddings/oleObject360.bin"/><Relationship Id="rId1" Type="http://schemas.openxmlformats.org/officeDocument/2006/relationships/slideLayout" Target="../slideLayouts/slideLayout4.xml"/><Relationship Id="rId6" Type="http://schemas.openxmlformats.org/officeDocument/2006/relationships/oleObject" Target="../embeddings/oleObject362.bin"/><Relationship Id="rId11" Type="http://schemas.openxmlformats.org/officeDocument/2006/relationships/image" Target="../media/image349.wmf"/><Relationship Id="rId5" Type="http://schemas.openxmlformats.org/officeDocument/2006/relationships/image" Target="../media/image346.wmf"/><Relationship Id="rId10" Type="http://schemas.openxmlformats.org/officeDocument/2006/relationships/oleObject" Target="../embeddings/oleObject364.bin"/><Relationship Id="rId4" Type="http://schemas.openxmlformats.org/officeDocument/2006/relationships/oleObject" Target="../embeddings/oleObject361.bin"/><Relationship Id="rId9" Type="http://schemas.openxmlformats.org/officeDocument/2006/relationships/image" Target="../media/image348.wmf"/><Relationship Id="rId14" Type="http://schemas.openxmlformats.org/officeDocument/2006/relationships/image" Target="../media/image350.wmf"/></Relationships>
</file>

<file path=ppt/slides/_rels/slide102.xml.rels><?xml version="1.0" encoding="UTF-8" standalone="yes"?>
<Relationships xmlns="http://schemas.openxmlformats.org/package/2006/relationships"><Relationship Id="rId3" Type="http://schemas.openxmlformats.org/officeDocument/2006/relationships/image" Target="../media/image351.wmf"/><Relationship Id="rId2" Type="http://schemas.openxmlformats.org/officeDocument/2006/relationships/oleObject" Target="../embeddings/oleObject367.bin"/><Relationship Id="rId1" Type="http://schemas.openxmlformats.org/officeDocument/2006/relationships/slideLayout" Target="../slideLayouts/slideLayout2.xml"/><Relationship Id="rId5" Type="http://schemas.openxmlformats.org/officeDocument/2006/relationships/image" Target="../media/image352.wmf"/><Relationship Id="rId4" Type="http://schemas.openxmlformats.org/officeDocument/2006/relationships/oleObject" Target="../embeddings/oleObject368.bin"/></Relationships>
</file>

<file path=ppt/slides/_rels/slide103.xml.rels><?xml version="1.0" encoding="UTF-8" standalone="yes"?>
<Relationships xmlns="http://schemas.openxmlformats.org/package/2006/relationships"><Relationship Id="rId3" Type="http://schemas.openxmlformats.org/officeDocument/2006/relationships/image" Target="../media/image353.emf"/><Relationship Id="rId2" Type="http://schemas.openxmlformats.org/officeDocument/2006/relationships/oleObject" Target="../embeddings/oleObject369.bin"/><Relationship Id="rId1" Type="http://schemas.openxmlformats.org/officeDocument/2006/relationships/slideLayout" Target="../slideLayouts/slideLayout2.xml"/><Relationship Id="rId5" Type="http://schemas.openxmlformats.org/officeDocument/2006/relationships/image" Target="../media/image354.wmf"/><Relationship Id="rId4" Type="http://schemas.openxmlformats.org/officeDocument/2006/relationships/oleObject" Target="../embeddings/oleObject370.bin"/></Relationships>
</file>

<file path=ppt/slides/_rels/slide104.xml.rels><?xml version="1.0" encoding="UTF-8" standalone="yes"?>
<Relationships xmlns="http://schemas.openxmlformats.org/package/2006/relationships"><Relationship Id="rId3" Type="http://schemas.openxmlformats.org/officeDocument/2006/relationships/image" Target="../media/image355.wmf"/><Relationship Id="rId7" Type="http://schemas.openxmlformats.org/officeDocument/2006/relationships/image" Target="../media/image357.wmf"/><Relationship Id="rId2" Type="http://schemas.openxmlformats.org/officeDocument/2006/relationships/oleObject" Target="../embeddings/oleObject371.bin"/><Relationship Id="rId1" Type="http://schemas.openxmlformats.org/officeDocument/2006/relationships/slideLayout" Target="../slideLayouts/slideLayout2.xml"/><Relationship Id="rId6" Type="http://schemas.openxmlformats.org/officeDocument/2006/relationships/oleObject" Target="../embeddings/oleObject373.bin"/><Relationship Id="rId5" Type="http://schemas.openxmlformats.org/officeDocument/2006/relationships/image" Target="../media/image356.wmf"/><Relationship Id="rId4" Type="http://schemas.openxmlformats.org/officeDocument/2006/relationships/oleObject" Target="../embeddings/oleObject372.bin"/></Relationships>
</file>

<file path=ppt/slides/_rels/slide105.xml.rels><?xml version="1.0" encoding="UTF-8" standalone="yes"?>
<Relationships xmlns="http://schemas.openxmlformats.org/package/2006/relationships"><Relationship Id="rId8" Type="http://schemas.openxmlformats.org/officeDocument/2006/relationships/oleObject" Target="../embeddings/oleObject376.bin"/><Relationship Id="rId13" Type="http://schemas.openxmlformats.org/officeDocument/2006/relationships/image" Target="../media/image362.wmf"/><Relationship Id="rId3" Type="http://schemas.openxmlformats.org/officeDocument/2006/relationships/image" Target="NULL"/><Relationship Id="rId7" Type="http://schemas.openxmlformats.org/officeDocument/2006/relationships/image" Target="../media/image359.wmf"/><Relationship Id="rId12" Type="http://schemas.openxmlformats.org/officeDocument/2006/relationships/oleObject" Target="../embeddings/oleObject378.bin"/><Relationship Id="rId17" Type="http://schemas.openxmlformats.org/officeDocument/2006/relationships/image" Target="../media/image364.wmf"/><Relationship Id="rId16" Type="http://schemas.openxmlformats.org/officeDocument/2006/relationships/oleObject" Target="../embeddings/oleObject380.bin"/><Relationship Id="rId1" Type="http://schemas.openxmlformats.org/officeDocument/2006/relationships/slideLayout" Target="../slideLayouts/slideLayout2.xml"/><Relationship Id="rId6" Type="http://schemas.openxmlformats.org/officeDocument/2006/relationships/oleObject" Target="../embeddings/oleObject375.bin"/><Relationship Id="rId11" Type="http://schemas.openxmlformats.org/officeDocument/2006/relationships/image" Target="../media/image361.wmf"/><Relationship Id="rId5" Type="http://schemas.openxmlformats.org/officeDocument/2006/relationships/image" Target="../media/image358.wmf"/><Relationship Id="rId15" Type="http://schemas.openxmlformats.org/officeDocument/2006/relationships/image" Target="../media/image363.wmf"/><Relationship Id="rId10" Type="http://schemas.openxmlformats.org/officeDocument/2006/relationships/oleObject" Target="../embeddings/oleObject377.bin"/><Relationship Id="rId4" Type="http://schemas.openxmlformats.org/officeDocument/2006/relationships/oleObject" Target="../embeddings/oleObject374.bin"/><Relationship Id="rId9" Type="http://schemas.openxmlformats.org/officeDocument/2006/relationships/image" Target="../media/image360.wmf"/><Relationship Id="rId14" Type="http://schemas.openxmlformats.org/officeDocument/2006/relationships/oleObject" Target="../embeddings/oleObject379.bin"/></Relationships>
</file>

<file path=ppt/slides/_rels/slide106.xml.rels><?xml version="1.0" encoding="UTF-8" standalone="yes"?>
<Relationships xmlns="http://schemas.openxmlformats.org/package/2006/relationships"><Relationship Id="rId8" Type="http://schemas.openxmlformats.org/officeDocument/2006/relationships/oleObject" Target="../embeddings/oleObject384.bin"/><Relationship Id="rId3" Type="http://schemas.openxmlformats.org/officeDocument/2006/relationships/image" Target="../media/image365.wmf"/><Relationship Id="rId7" Type="http://schemas.openxmlformats.org/officeDocument/2006/relationships/image" Target="../media/image367.wmf"/><Relationship Id="rId2" Type="http://schemas.openxmlformats.org/officeDocument/2006/relationships/oleObject" Target="../embeddings/oleObject381.bin"/><Relationship Id="rId1" Type="http://schemas.openxmlformats.org/officeDocument/2006/relationships/slideLayout" Target="../slideLayouts/slideLayout2.xml"/><Relationship Id="rId6" Type="http://schemas.openxmlformats.org/officeDocument/2006/relationships/oleObject" Target="../embeddings/oleObject383.bin"/><Relationship Id="rId5" Type="http://schemas.openxmlformats.org/officeDocument/2006/relationships/image" Target="../media/image366.wmf"/><Relationship Id="rId4" Type="http://schemas.openxmlformats.org/officeDocument/2006/relationships/oleObject" Target="../embeddings/oleObject382.bin"/><Relationship Id="rId9" Type="http://schemas.openxmlformats.org/officeDocument/2006/relationships/image" Target="../media/image368.wmf"/></Relationships>
</file>

<file path=ppt/slides/_rels/slide107.xml.rels><?xml version="1.0" encoding="UTF-8" standalone="yes"?>
<Relationships xmlns="http://schemas.openxmlformats.org/package/2006/relationships"><Relationship Id="rId3" Type="http://schemas.openxmlformats.org/officeDocument/2006/relationships/image" Target="NULL"/><Relationship Id="rId1" Type="http://schemas.openxmlformats.org/officeDocument/2006/relationships/slideLayout" Target="../slideLayouts/slideLayout2.xml"/><Relationship Id="rId5" Type="http://schemas.openxmlformats.org/officeDocument/2006/relationships/image" Target="../media/image369.wmf"/><Relationship Id="rId4" Type="http://schemas.openxmlformats.org/officeDocument/2006/relationships/oleObject" Target="../embeddings/oleObject385.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50.bin"/><Relationship Id="rId3" Type="http://schemas.openxmlformats.org/officeDocument/2006/relationships/image" Target="../media/image47.wmf"/><Relationship Id="rId7" Type="http://schemas.openxmlformats.org/officeDocument/2006/relationships/image" Target="../media/image49.wmf"/><Relationship Id="rId2" Type="http://schemas.openxmlformats.org/officeDocument/2006/relationships/oleObject" Target="../embeddings/oleObject47.bin"/><Relationship Id="rId1" Type="http://schemas.openxmlformats.org/officeDocument/2006/relationships/slideLayout" Target="../slideLayouts/slideLayout2.xml"/><Relationship Id="rId6" Type="http://schemas.openxmlformats.org/officeDocument/2006/relationships/oleObject" Target="../embeddings/oleObject49.bin"/><Relationship Id="rId5" Type="http://schemas.openxmlformats.org/officeDocument/2006/relationships/image" Target="../media/image48.wmf"/><Relationship Id="rId4" Type="http://schemas.openxmlformats.org/officeDocument/2006/relationships/oleObject" Target="../embeddings/oleObject48.bin"/><Relationship Id="rId9" Type="http://schemas.openxmlformats.org/officeDocument/2006/relationships/image" Target="../media/image50.wmf"/></Relationships>
</file>

<file path=ppt/slides/_rels/slide12.xml.rels><?xml version="1.0" encoding="UTF-8" standalone="yes"?>
<Relationships xmlns="http://schemas.openxmlformats.org/package/2006/relationships"><Relationship Id="rId3" Type="http://schemas.openxmlformats.org/officeDocument/2006/relationships/image" Target="../media/image51.wmf"/><Relationship Id="rId7" Type="http://schemas.openxmlformats.org/officeDocument/2006/relationships/image" Target="../media/image53.wmf"/><Relationship Id="rId2" Type="http://schemas.openxmlformats.org/officeDocument/2006/relationships/oleObject" Target="../embeddings/oleObject51.bin"/><Relationship Id="rId1" Type="http://schemas.openxmlformats.org/officeDocument/2006/relationships/slideLayout" Target="../slideLayouts/slideLayout2.xml"/><Relationship Id="rId6" Type="http://schemas.openxmlformats.org/officeDocument/2006/relationships/oleObject" Target="../embeddings/oleObject53.bin"/><Relationship Id="rId5" Type="http://schemas.openxmlformats.org/officeDocument/2006/relationships/image" Target="../media/image52.wmf"/><Relationship Id="rId4" Type="http://schemas.openxmlformats.org/officeDocument/2006/relationships/oleObject" Target="../embeddings/oleObject52.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57.bin"/><Relationship Id="rId3" Type="http://schemas.openxmlformats.org/officeDocument/2006/relationships/image" Target="../media/image54.wmf"/><Relationship Id="rId7" Type="http://schemas.openxmlformats.org/officeDocument/2006/relationships/image" Target="../media/image56.wmf"/><Relationship Id="rId2" Type="http://schemas.openxmlformats.org/officeDocument/2006/relationships/oleObject" Target="../embeddings/oleObject54.bin"/><Relationship Id="rId1" Type="http://schemas.openxmlformats.org/officeDocument/2006/relationships/slideLayout" Target="../slideLayouts/slideLayout2.xml"/><Relationship Id="rId6" Type="http://schemas.openxmlformats.org/officeDocument/2006/relationships/oleObject" Target="../embeddings/oleObject56.bin"/><Relationship Id="rId5" Type="http://schemas.openxmlformats.org/officeDocument/2006/relationships/image" Target="../media/image55.wmf"/><Relationship Id="rId4" Type="http://schemas.openxmlformats.org/officeDocument/2006/relationships/oleObject" Target="../embeddings/oleObject55.bin"/><Relationship Id="rId9" Type="http://schemas.openxmlformats.org/officeDocument/2006/relationships/image" Target="../media/image57.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oleObject" Target="../embeddings/oleObject58.bin"/><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62.bin"/><Relationship Id="rId3" Type="http://schemas.openxmlformats.org/officeDocument/2006/relationships/image" Target="../media/image59.wmf"/><Relationship Id="rId7" Type="http://schemas.openxmlformats.org/officeDocument/2006/relationships/image" Target="../media/image61.wmf"/><Relationship Id="rId2" Type="http://schemas.openxmlformats.org/officeDocument/2006/relationships/oleObject" Target="../embeddings/oleObject59.bin"/><Relationship Id="rId1" Type="http://schemas.openxmlformats.org/officeDocument/2006/relationships/slideLayout" Target="../slideLayouts/slideLayout2.xml"/><Relationship Id="rId6" Type="http://schemas.openxmlformats.org/officeDocument/2006/relationships/oleObject" Target="../embeddings/oleObject61.bin"/><Relationship Id="rId5" Type="http://schemas.openxmlformats.org/officeDocument/2006/relationships/image" Target="../media/image60.wmf"/><Relationship Id="rId4" Type="http://schemas.openxmlformats.org/officeDocument/2006/relationships/oleObject" Target="../embeddings/oleObject60.bin"/></Relationships>
</file>

<file path=ppt/slides/_rels/slide17.xml.rels><?xml version="1.0" encoding="UTF-8" standalone="yes"?>
<Relationships xmlns="http://schemas.openxmlformats.org/package/2006/relationships"><Relationship Id="rId3" Type="http://schemas.openxmlformats.org/officeDocument/2006/relationships/image" Target="../media/image62.wmf"/><Relationship Id="rId7" Type="http://schemas.openxmlformats.org/officeDocument/2006/relationships/image" Target="../media/image64.wmf"/><Relationship Id="rId2" Type="http://schemas.openxmlformats.org/officeDocument/2006/relationships/oleObject" Target="../embeddings/oleObject63.bin"/><Relationship Id="rId1" Type="http://schemas.openxmlformats.org/officeDocument/2006/relationships/slideLayout" Target="../slideLayouts/slideLayout2.xml"/><Relationship Id="rId6" Type="http://schemas.openxmlformats.org/officeDocument/2006/relationships/oleObject" Target="../embeddings/oleObject65.bin"/><Relationship Id="rId5" Type="http://schemas.openxmlformats.org/officeDocument/2006/relationships/image" Target="../media/image63.wmf"/><Relationship Id="rId4" Type="http://schemas.openxmlformats.org/officeDocument/2006/relationships/oleObject" Target="../embeddings/oleObject64.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69.bin"/><Relationship Id="rId13" Type="http://schemas.openxmlformats.org/officeDocument/2006/relationships/image" Target="../media/image70.wmf"/><Relationship Id="rId3" Type="http://schemas.openxmlformats.org/officeDocument/2006/relationships/image" Target="../media/image65.wmf"/><Relationship Id="rId7" Type="http://schemas.openxmlformats.org/officeDocument/2006/relationships/image" Target="../media/image67.wmf"/><Relationship Id="rId12" Type="http://schemas.openxmlformats.org/officeDocument/2006/relationships/oleObject" Target="../embeddings/oleObject71.bin"/><Relationship Id="rId2" Type="http://schemas.openxmlformats.org/officeDocument/2006/relationships/oleObject" Target="../embeddings/oleObject66.bin"/><Relationship Id="rId1" Type="http://schemas.openxmlformats.org/officeDocument/2006/relationships/slideLayout" Target="../slideLayouts/slideLayout2.xml"/><Relationship Id="rId6" Type="http://schemas.openxmlformats.org/officeDocument/2006/relationships/oleObject" Target="../embeddings/oleObject68.bin"/><Relationship Id="rId11" Type="http://schemas.openxmlformats.org/officeDocument/2006/relationships/image" Target="../media/image69.wmf"/><Relationship Id="rId5" Type="http://schemas.openxmlformats.org/officeDocument/2006/relationships/image" Target="../media/image66.wmf"/><Relationship Id="rId10" Type="http://schemas.openxmlformats.org/officeDocument/2006/relationships/oleObject" Target="../embeddings/oleObject70.bin"/><Relationship Id="rId4" Type="http://schemas.openxmlformats.org/officeDocument/2006/relationships/oleObject" Target="../embeddings/oleObject67.bin"/><Relationship Id="rId9" Type="http://schemas.openxmlformats.org/officeDocument/2006/relationships/image" Target="../media/image68.wm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75.bin"/><Relationship Id="rId3" Type="http://schemas.openxmlformats.org/officeDocument/2006/relationships/image" Target="../media/image71.wmf"/><Relationship Id="rId7" Type="http://schemas.openxmlformats.org/officeDocument/2006/relationships/image" Target="../media/image73.wmf"/><Relationship Id="rId2" Type="http://schemas.openxmlformats.org/officeDocument/2006/relationships/oleObject" Target="../embeddings/oleObject72.bin"/><Relationship Id="rId1" Type="http://schemas.openxmlformats.org/officeDocument/2006/relationships/slideLayout" Target="../slideLayouts/slideLayout2.xml"/><Relationship Id="rId6" Type="http://schemas.openxmlformats.org/officeDocument/2006/relationships/oleObject" Target="../embeddings/oleObject74.bin"/><Relationship Id="rId11" Type="http://schemas.openxmlformats.org/officeDocument/2006/relationships/image" Target="../media/image75.wmf"/><Relationship Id="rId5" Type="http://schemas.openxmlformats.org/officeDocument/2006/relationships/image" Target="../media/image72.wmf"/><Relationship Id="rId10" Type="http://schemas.openxmlformats.org/officeDocument/2006/relationships/oleObject" Target="../embeddings/oleObject76.bin"/><Relationship Id="rId4" Type="http://schemas.openxmlformats.org/officeDocument/2006/relationships/oleObject" Target="../embeddings/oleObject73.bin"/><Relationship Id="rId9" Type="http://schemas.openxmlformats.org/officeDocument/2006/relationships/image" Target="../media/image74.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oleObject" Target="../embeddings/oleObject77.bin"/><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oleObject" Target="../embeddings/oleObject78.bin"/><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oleObject" Target="../embeddings/oleObject79.bin"/><Relationship Id="rId1" Type="http://schemas.openxmlformats.org/officeDocument/2006/relationships/slideLayout" Target="../slideLayouts/slideLayout2.xml"/><Relationship Id="rId5" Type="http://schemas.openxmlformats.org/officeDocument/2006/relationships/image" Target="../media/image81.wmf"/><Relationship Id="rId4" Type="http://schemas.openxmlformats.org/officeDocument/2006/relationships/oleObject" Target="../embeddings/oleObject80.bin"/></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2.wmf"/><Relationship Id="rId7" Type="http://schemas.openxmlformats.org/officeDocument/2006/relationships/image" Target="../media/image84.wmf"/><Relationship Id="rId2" Type="http://schemas.openxmlformats.org/officeDocument/2006/relationships/oleObject" Target="../embeddings/oleObject81.bin"/><Relationship Id="rId1" Type="http://schemas.openxmlformats.org/officeDocument/2006/relationships/slideLayout" Target="../slideLayouts/slideLayout4.xml"/><Relationship Id="rId6" Type="http://schemas.openxmlformats.org/officeDocument/2006/relationships/oleObject" Target="../embeddings/oleObject83.bin"/><Relationship Id="rId5" Type="http://schemas.openxmlformats.org/officeDocument/2006/relationships/image" Target="../media/image83.wmf"/><Relationship Id="rId4" Type="http://schemas.openxmlformats.org/officeDocument/2006/relationships/oleObject" Target="../embeddings/oleObject82.bin"/></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87.bin"/><Relationship Id="rId3" Type="http://schemas.openxmlformats.org/officeDocument/2006/relationships/image" Target="../media/image85.wmf"/><Relationship Id="rId7" Type="http://schemas.openxmlformats.org/officeDocument/2006/relationships/image" Target="../media/image87.wmf"/><Relationship Id="rId2" Type="http://schemas.openxmlformats.org/officeDocument/2006/relationships/oleObject" Target="../embeddings/oleObject84.bin"/><Relationship Id="rId1" Type="http://schemas.openxmlformats.org/officeDocument/2006/relationships/slideLayout" Target="../slideLayouts/slideLayout2.xml"/><Relationship Id="rId6" Type="http://schemas.openxmlformats.org/officeDocument/2006/relationships/oleObject" Target="../embeddings/oleObject86.bin"/><Relationship Id="rId11" Type="http://schemas.openxmlformats.org/officeDocument/2006/relationships/image" Target="../media/image89.wmf"/><Relationship Id="rId5" Type="http://schemas.openxmlformats.org/officeDocument/2006/relationships/image" Target="../media/image86.wmf"/><Relationship Id="rId10" Type="http://schemas.openxmlformats.org/officeDocument/2006/relationships/oleObject" Target="../embeddings/oleObject88.bin"/><Relationship Id="rId4" Type="http://schemas.openxmlformats.org/officeDocument/2006/relationships/oleObject" Target="../embeddings/oleObject85.bin"/><Relationship Id="rId9" Type="http://schemas.openxmlformats.org/officeDocument/2006/relationships/image" Target="../media/image88.wmf"/></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oleObject" Target="../embeddings/oleObject8.bin"/><Relationship Id="rId3" Type="http://schemas.openxmlformats.org/officeDocument/2006/relationships/image" Target="../media/image4.wmf"/><Relationship Id="rId7" Type="http://schemas.openxmlformats.org/officeDocument/2006/relationships/image" Target="../media/image6.wmf"/><Relationship Id="rId12" Type="http://schemas.openxmlformats.org/officeDocument/2006/relationships/oleObject" Target="../embeddings/oleObject7.bin"/><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oleObject" Target="../embeddings/oleObject3.bin"/><Relationship Id="rId11" Type="http://schemas.openxmlformats.org/officeDocument/2006/relationships/image" Target="../media/image7.wmf"/><Relationship Id="rId5" Type="http://schemas.openxmlformats.org/officeDocument/2006/relationships/image" Target="../media/image5.wmf"/><Relationship Id="rId10" Type="http://schemas.openxmlformats.org/officeDocument/2006/relationships/oleObject" Target="../embeddings/oleObject6.bin"/><Relationship Id="rId4" Type="http://schemas.openxmlformats.org/officeDocument/2006/relationships/oleObject" Target="../embeddings/oleObject2.bin"/><Relationship Id="rId9" Type="http://schemas.openxmlformats.org/officeDocument/2006/relationships/oleObject" Target="../embeddings/oleObject5.bin"/><Relationship Id="rId14" Type="http://schemas.openxmlformats.org/officeDocument/2006/relationships/image" Target="../media/image8.wmf"/></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92.bin"/><Relationship Id="rId13" Type="http://schemas.openxmlformats.org/officeDocument/2006/relationships/image" Target="../media/image95.wmf"/><Relationship Id="rId3" Type="http://schemas.openxmlformats.org/officeDocument/2006/relationships/image" Target="../media/image90.wmf"/><Relationship Id="rId7" Type="http://schemas.openxmlformats.org/officeDocument/2006/relationships/image" Target="../media/image92.wmf"/><Relationship Id="rId12" Type="http://schemas.openxmlformats.org/officeDocument/2006/relationships/oleObject" Target="../embeddings/oleObject94.bin"/><Relationship Id="rId17" Type="http://schemas.openxmlformats.org/officeDocument/2006/relationships/image" Target="../media/image97.wmf"/><Relationship Id="rId2" Type="http://schemas.openxmlformats.org/officeDocument/2006/relationships/oleObject" Target="../embeddings/oleObject89.bin"/><Relationship Id="rId16" Type="http://schemas.openxmlformats.org/officeDocument/2006/relationships/oleObject" Target="../embeddings/oleObject96.bin"/><Relationship Id="rId1" Type="http://schemas.openxmlformats.org/officeDocument/2006/relationships/slideLayout" Target="../slideLayouts/slideLayout2.xml"/><Relationship Id="rId6" Type="http://schemas.openxmlformats.org/officeDocument/2006/relationships/oleObject" Target="../embeddings/oleObject91.bin"/><Relationship Id="rId11" Type="http://schemas.openxmlformats.org/officeDocument/2006/relationships/image" Target="../media/image94.wmf"/><Relationship Id="rId5" Type="http://schemas.openxmlformats.org/officeDocument/2006/relationships/image" Target="../media/image91.wmf"/><Relationship Id="rId15" Type="http://schemas.openxmlformats.org/officeDocument/2006/relationships/image" Target="../media/image96.wmf"/><Relationship Id="rId10" Type="http://schemas.openxmlformats.org/officeDocument/2006/relationships/oleObject" Target="../embeddings/oleObject93.bin"/><Relationship Id="rId4" Type="http://schemas.openxmlformats.org/officeDocument/2006/relationships/oleObject" Target="../embeddings/oleObject90.bin"/><Relationship Id="rId9" Type="http://schemas.openxmlformats.org/officeDocument/2006/relationships/image" Target="../media/image93.wmf"/><Relationship Id="rId14" Type="http://schemas.openxmlformats.org/officeDocument/2006/relationships/oleObject" Target="../embeddings/oleObject95.bin"/></Relationships>
</file>

<file path=ppt/slides/_rels/slide31.xml.rels><?xml version="1.0" encoding="UTF-8" standalone="yes"?>
<Relationships xmlns="http://schemas.openxmlformats.org/package/2006/relationships"><Relationship Id="rId8" Type="http://schemas.openxmlformats.org/officeDocument/2006/relationships/image" Target="../media/image100.wmf"/><Relationship Id="rId13" Type="http://schemas.openxmlformats.org/officeDocument/2006/relationships/oleObject" Target="../embeddings/oleObject103.bin"/><Relationship Id="rId18" Type="http://schemas.openxmlformats.org/officeDocument/2006/relationships/image" Target="../media/image105.wmf"/><Relationship Id="rId3" Type="http://schemas.openxmlformats.org/officeDocument/2006/relationships/image" Target="../media/image98.wmf"/><Relationship Id="rId7" Type="http://schemas.openxmlformats.org/officeDocument/2006/relationships/oleObject" Target="../embeddings/oleObject100.bin"/><Relationship Id="rId12" Type="http://schemas.openxmlformats.org/officeDocument/2006/relationships/image" Target="../media/image102.wmf"/><Relationship Id="rId17" Type="http://schemas.openxmlformats.org/officeDocument/2006/relationships/oleObject" Target="../embeddings/oleObject105.bin"/><Relationship Id="rId2" Type="http://schemas.openxmlformats.org/officeDocument/2006/relationships/oleObject" Target="../embeddings/oleObject97.bin"/><Relationship Id="rId16" Type="http://schemas.openxmlformats.org/officeDocument/2006/relationships/image" Target="../media/image104.wmf"/><Relationship Id="rId1" Type="http://schemas.openxmlformats.org/officeDocument/2006/relationships/slideLayout" Target="../slideLayouts/slideLayout2.xml"/><Relationship Id="rId6" Type="http://schemas.openxmlformats.org/officeDocument/2006/relationships/image" Target="../media/image99.wmf"/><Relationship Id="rId11" Type="http://schemas.openxmlformats.org/officeDocument/2006/relationships/oleObject" Target="../embeddings/oleObject102.bin"/><Relationship Id="rId5" Type="http://schemas.openxmlformats.org/officeDocument/2006/relationships/oleObject" Target="../embeddings/oleObject99.bin"/><Relationship Id="rId15" Type="http://schemas.openxmlformats.org/officeDocument/2006/relationships/oleObject" Target="../embeddings/oleObject104.bin"/><Relationship Id="rId10" Type="http://schemas.openxmlformats.org/officeDocument/2006/relationships/image" Target="../media/image101.wmf"/><Relationship Id="rId4" Type="http://schemas.openxmlformats.org/officeDocument/2006/relationships/oleObject" Target="../embeddings/oleObject98.bin"/><Relationship Id="rId9" Type="http://schemas.openxmlformats.org/officeDocument/2006/relationships/oleObject" Target="../embeddings/oleObject101.bin"/><Relationship Id="rId14" Type="http://schemas.openxmlformats.org/officeDocument/2006/relationships/image" Target="../media/image103.wmf"/></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109.bin"/><Relationship Id="rId13" Type="http://schemas.openxmlformats.org/officeDocument/2006/relationships/image" Target="../media/image111.wmf"/><Relationship Id="rId3" Type="http://schemas.openxmlformats.org/officeDocument/2006/relationships/image" Target="../media/image106.wmf"/><Relationship Id="rId7" Type="http://schemas.openxmlformats.org/officeDocument/2006/relationships/image" Target="../media/image108.wmf"/><Relationship Id="rId12" Type="http://schemas.openxmlformats.org/officeDocument/2006/relationships/oleObject" Target="../embeddings/oleObject111.bin"/><Relationship Id="rId2" Type="http://schemas.openxmlformats.org/officeDocument/2006/relationships/oleObject" Target="../embeddings/oleObject106.bin"/><Relationship Id="rId16" Type="http://schemas.openxmlformats.org/officeDocument/2006/relationships/oleObject" Target="../embeddings/oleObject113.bin"/><Relationship Id="rId1" Type="http://schemas.openxmlformats.org/officeDocument/2006/relationships/slideLayout" Target="../slideLayouts/slideLayout2.xml"/><Relationship Id="rId6" Type="http://schemas.openxmlformats.org/officeDocument/2006/relationships/oleObject" Target="../embeddings/oleObject108.bin"/><Relationship Id="rId11" Type="http://schemas.openxmlformats.org/officeDocument/2006/relationships/image" Target="../media/image110.wmf"/><Relationship Id="rId5" Type="http://schemas.openxmlformats.org/officeDocument/2006/relationships/image" Target="../media/image107.wmf"/><Relationship Id="rId15" Type="http://schemas.openxmlformats.org/officeDocument/2006/relationships/image" Target="../media/image112.wmf"/><Relationship Id="rId10" Type="http://schemas.openxmlformats.org/officeDocument/2006/relationships/oleObject" Target="../embeddings/oleObject110.bin"/><Relationship Id="rId4" Type="http://schemas.openxmlformats.org/officeDocument/2006/relationships/oleObject" Target="../embeddings/oleObject107.bin"/><Relationship Id="rId9" Type="http://schemas.openxmlformats.org/officeDocument/2006/relationships/image" Target="../media/image109.wmf"/><Relationship Id="rId14" Type="http://schemas.openxmlformats.org/officeDocument/2006/relationships/oleObject" Target="../embeddings/oleObject112.bin"/></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117.bin"/><Relationship Id="rId13" Type="http://schemas.openxmlformats.org/officeDocument/2006/relationships/image" Target="../media/image118.wmf"/><Relationship Id="rId3" Type="http://schemas.openxmlformats.org/officeDocument/2006/relationships/image" Target="../media/image113.wmf"/><Relationship Id="rId7" Type="http://schemas.openxmlformats.org/officeDocument/2006/relationships/image" Target="../media/image115.wmf"/><Relationship Id="rId12" Type="http://schemas.openxmlformats.org/officeDocument/2006/relationships/oleObject" Target="../embeddings/oleObject119.bin"/><Relationship Id="rId2" Type="http://schemas.openxmlformats.org/officeDocument/2006/relationships/oleObject" Target="../embeddings/oleObject114.bin"/><Relationship Id="rId1" Type="http://schemas.openxmlformats.org/officeDocument/2006/relationships/slideLayout" Target="../slideLayouts/slideLayout2.xml"/><Relationship Id="rId6" Type="http://schemas.openxmlformats.org/officeDocument/2006/relationships/oleObject" Target="../embeddings/oleObject116.bin"/><Relationship Id="rId11" Type="http://schemas.openxmlformats.org/officeDocument/2006/relationships/image" Target="../media/image117.wmf"/><Relationship Id="rId5" Type="http://schemas.openxmlformats.org/officeDocument/2006/relationships/image" Target="../media/image114.wmf"/><Relationship Id="rId15" Type="http://schemas.openxmlformats.org/officeDocument/2006/relationships/image" Target="../media/image110.wmf"/><Relationship Id="rId10" Type="http://schemas.openxmlformats.org/officeDocument/2006/relationships/oleObject" Target="../embeddings/oleObject118.bin"/><Relationship Id="rId4" Type="http://schemas.openxmlformats.org/officeDocument/2006/relationships/oleObject" Target="../embeddings/oleObject115.bin"/><Relationship Id="rId9" Type="http://schemas.openxmlformats.org/officeDocument/2006/relationships/image" Target="../media/image116.wmf"/><Relationship Id="rId14" Type="http://schemas.openxmlformats.org/officeDocument/2006/relationships/oleObject" Target="../embeddings/oleObject120.bin"/></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124.bin"/><Relationship Id="rId13" Type="http://schemas.openxmlformats.org/officeDocument/2006/relationships/image" Target="../media/image124.wmf"/><Relationship Id="rId3" Type="http://schemas.openxmlformats.org/officeDocument/2006/relationships/image" Target="../media/image119.wmf"/><Relationship Id="rId7" Type="http://schemas.openxmlformats.org/officeDocument/2006/relationships/image" Target="../media/image121.wmf"/><Relationship Id="rId12" Type="http://schemas.openxmlformats.org/officeDocument/2006/relationships/oleObject" Target="../embeddings/oleObject126.bin"/><Relationship Id="rId2" Type="http://schemas.openxmlformats.org/officeDocument/2006/relationships/oleObject" Target="../embeddings/oleObject121.bin"/><Relationship Id="rId1" Type="http://schemas.openxmlformats.org/officeDocument/2006/relationships/slideLayout" Target="../slideLayouts/slideLayout2.xml"/><Relationship Id="rId6" Type="http://schemas.openxmlformats.org/officeDocument/2006/relationships/oleObject" Target="../embeddings/oleObject123.bin"/><Relationship Id="rId11" Type="http://schemas.openxmlformats.org/officeDocument/2006/relationships/image" Target="../media/image123.wmf"/><Relationship Id="rId5" Type="http://schemas.openxmlformats.org/officeDocument/2006/relationships/image" Target="../media/image120.wmf"/><Relationship Id="rId10" Type="http://schemas.openxmlformats.org/officeDocument/2006/relationships/oleObject" Target="../embeddings/oleObject125.bin"/><Relationship Id="rId4" Type="http://schemas.openxmlformats.org/officeDocument/2006/relationships/oleObject" Target="../embeddings/oleObject122.bin"/><Relationship Id="rId9" Type="http://schemas.openxmlformats.org/officeDocument/2006/relationships/image" Target="../media/image122.wmf"/></Relationships>
</file>

<file path=ppt/slides/_rels/slide35.xml.rels><?xml version="1.0" encoding="UTF-8" standalone="yes"?>
<Relationships xmlns="http://schemas.openxmlformats.org/package/2006/relationships"><Relationship Id="rId3" Type="http://schemas.openxmlformats.org/officeDocument/2006/relationships/image" Target="../media/image125.wmf"/><Relationship Id="rId7" Type="http://schemas.openxmlformats.org/officeDocument/2006/relationships/image" Target="../media/image127.wmf"/><Relationship Id="rId2" Type="http://schemas.openxmlformats.org/officeDocument/2006/relationships/oleObject" Target="../embeddings/oleObject127.bin"/><Relationship Id="rId1" Type="http://schemas.openxmlformats.org/officeDocument/2006/relationships/slideLayout" Target="../slideLayouts/slideLayout2.xml"/><Relationship Id="rId6" Type="http://schemas.openxmlformats.org/officeDocument/2006/relationships/oleObject" Target="../embeddings/oleObject129.bin"/><Relationship Id="rId5" Type="http://schemas.openxmlformats.org/officeDocument/2006/relationships/image" Target="../media/image126.wmf"/><Relationship Id="rId4" Type="http://schemas.openxmlformats.org/officeDocument/2006/relationships/oleObject" Target="../embeddings/oleObject128.bin"/></Relationships>
</file>

<file path=ppt/slides/_rels/slide36.xml.rels><?xml version="1.0" encoding="UTF-8" standalone="yes"?>
<Relationships xmlns="http://schemas.openxmlformats.org/package/2006/relationships"><Relationship Id="rId3" Type="http://schemas.openxmlformats.org/officeDocument/2006/relationships/image" Target="../media/image128.wmf"/><Relationship Id="rId2" Type="http://schemas.openxmlformats.org/officeDocument/2006/relationships/oleObject" Target="../embeddings/oleObject130.bin"/><Relationship Id="rId1" Type="http://schemas.openxmlformats.org/officeDocument/2006/relationships/slideLayout" Target="../slideLayouts/slideLayout2.xml"/><Relationship Id="rId5" Type="http://schemas.openxmlformats.org/officeDocument/2006/relationships/image" Target="../media/image129.wmf"/><Relationship Id="rId4" Type="http://schemas.openxmlformats.org/officeDocument/2006/relationships/oleObject" Target="../embeddings/oleObject131.bin"/></Relationships>
</file>

<file path=ppt/slides/_rels/slide37.xml.rels><?xml version="1.0" encoding="UTF-8" standalone="yes"?>
<Relationships xmlns="http://schemas.openxmlformats.org/package/2006/relationships"><Relationship Id="rId3" Type="http://schemas.openxmlformats.org/officeDocument/2006/relationships/image" Target="../media/image130.wmf"/><Relationship Id="rId2" Type="http://schemas.openxmlformats.org/officeDocument/2006/relationships/oleObject" Target="../embeddings/oleObject132.bin"/><Relationship Id="rId1" Type="http://schemas.openxmlformats.org/officeDocument/2006/relationships/slideLayout" Target="../slideLayouts/slideLayout2.xml"/><Relationship Id="rId5" Type="http://schemas.openxmlformats.org/officeDocument/2006/relationships/image" Target="../media/image131.wmf"/><Relationship Id="rId4" Type="http://schemas.openxmlformats.org/officeDocument/2006/relationships/oleObject" Target="../embeddings/oleObject133.bin"/></Relationships>
</file>

<file path=ppt/slides/_rels/slide38.xml.rels><?xml version="1.0" encoding="UTF-8" standalone="yes"?>
<Relationships xmlns="http://schemas.openxmlformats.org/package/2006/relationships"><Relationship Id="rId3" Type="http://schemas.openxmlformats.org/officeDocument/2006/relationships/image" Target="../media/image132.wmf"/><Relationship Id="rId2" Type="http://schemas.openxmlformats.org/officeDocument/2006/relationships/oleObject" Target="../embeddings/oleObject134.bin"/><Relationship Id="rId1" Type="http://schemas.openxmlformats.org/officeDocument/2006/relationships/slideLayout" Target="../slideLayouts/slideLayout2.xml"/><Relationship Id="rId5" Type="http://schemas.openxmlformats.org/officeDocument/2006/relationships/image" Target="../media/image133.wmf"/><Relationship Id="rId4" Type="http://schemas.openxmlformats.org/officeDocument/2006/relationships/oleObject" Target="../embeddings/oleObject135.bin"/></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image" Target="../media/image14.wmf"/><Relationship Id="rId3" Type="http://schemas.openxmlformats.org/officeDocument/2006/relationships/image" Target="../media/image9.wmf"/><Relationship Id="rId7" Type="http://schemas.openxmlformats.org/officeDocument/2006/relationships/image" Target="../media/image11.wmf"/><Relationship Id="rId12" Type="http://schemas.openxmlformats.org/officeDocument/2006/relationships/oleObject" Target="../embeddings/oleObject14.bin"/><Relationship Id="rId2" Type="http://schemas.openxmlformats.org/officeDocument/2006/relationships/oleObject" Target="../embeddings/oleObject9.bin"/><Relationship Id="rId1" Type="http://schemas.openxmlformats.org/officeDocument/2006/relationships/slideLayout" Target="../slideLayouts/slideLayout2.xml"/><Relationship Id="rId6" Type="http://schemas.openxmlformats.org/officeDocument/2006/relationships/oleObject" Target="../embeddings/oleObject11.bin"/><Relationship Id="rId11" Type="http://schemas.openxmlformats.org/officeDocument/2006/relationships/image" Target="../media/image13.wmf"/><Relationship Id="rId5" Type="http://schemas.openxmlformats.org/officeDocument/2006/relationships/image" Target="../media/image10.wmf"/><Relationship Id="rId10" Type="http://schemas.openxmlformats.org/officeDocument/2006/relationships/oleObject" Target="../embeddings/oleObject13.bin"/><Relationship Id="rId4" Type="http://schemas.openxmlformats.org/officeDocument/2006/relationships/oleObject" Target="../embeddings/oleObject10.bin"/><Relationship Id="rId9" Type="http://schemas.openxmlformats.org/officeDocument/2006/relationships/image" Target="../media/image12.wmf"/></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139.bin"/><Relationship Id="rId13" Type="http://schemas.openxmlformats.org/officeDocument/2006/relationships/image" Target="../media/image139.wmf"/><Relationship Id="rId3" Type="http://schemas.openxmlformats.org/officeDocument/2006/relationships/image" Target="../media/image134.wmf"/><Relationship Id="rId7" Type="http://schemas.openxmlformats.org/officeDocument/2006/relationships/image" Target="../media/image136.wmf"/><Relationship Id="rId12" Type="http://schemas.openxmlformats.org/officeDocument/2006/relationships/oleObject" Target="../embeddings/oleObject141.bin"/><Relationship Id="rId2" Type="http://schemas.openxmlformats.org/officeDocument/2006/relationships/oleObject" Target="../embeddings/oleObject136.bin"/><Relationship Id="rId1" Type="http://schemas.openxmlformats.org/officeDocument/2006/relationships/slideLayout" Target="../slideLayouts/slideLayout2.xml"/><Relationship Id="rId6" Type="http://schemas.openxmlformats.org/officeDocument/2006/relationships/oleObject" Target="../embeddings/oleObject138.bin"/><Relationship Id="rId11" Type="http://schemas.openxmlformats.org/officeDocument/2006/relationships/image" Target="../media/image138.wmf"/><Relationship Id="rId5" Type="http://schemas.openxmlformats.org/officeDocument/2006/relationships/image" Target="../media/image135.emf"/><Relationship Id="rId10" Type="http://schemas.openxmlformats.org/officeDocument/2006/relationships/oleObject" Target="../embeddings/oleObject140.bin"/><Relationship Id="rId4" Type="http://schemas.openxmlformats.org/officeDocument/2006/relationships/oleObject" Target="../embeddings/oleObject137.bin"/><Relationship Id="rId9" Type="http://schemas.openxmlformats.org/officeDocument/2006/relationships/image" Target="../media/image137.wmf"/></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145.bin"/><Relationship Id="rId3" Type="http://schemas.openxmlformats.org/officeDocument/2006/relationships/image" Target="../media/image140.wmf"/><Relationship Id="rId7" Type="http://schemas.openxmlformats.org/officeDocument/2006/relationships/image" Target="../media/image137.wmf"/><Relationship Id="rId2" Type="http://schemas.openxmlformats.org/officeDocument/2006/relationships/oleObject" Target="../embeddings/oleObject142.bin"/><Relationship Id="rId1" Type="http://schemas.openxmlformats.org/officeDocument/2006/relationships/slideLayout" Target="../slideLayouts/slideLayout2.xml"/><Relationship Id="rId6" Type="http://schemas.openxmlformats.org/officeDocument/2006/relationships/oleObject" Target="../embeddings/oleObject144.bin"/><Relationship Id="rId5" Type="http://schemas.openxmlformats.org/officeDocument/2006/relationships/image" Target="../media/image136.wmf"/><Relationship Id="rId4" Type="http://schemas.openxmlformats.org/officeDocument/2006/relationships/oleObject" Target="../embeddings/oleObject143.bin"/><Relationship Id="rId9" Type="http://schemas.openxmlformats.org/officeDocument/2006/relationships/image" Target="../media/image138.wmf"/></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149.bin"/><Relationship Id="rId13" Type="http://schemas.openxmlformats.org/officeDocument/2006/relationships/image" Target="../media/image143.emf"/><Relationship Id="rId3" Type="http://schemas.openxmlformats.org/officeDocument/2006/relationships/image" Target="../media/image141.wmf"/><Relationship Id="rId7" Type="http://schemas.openxmlformats.org/officeDocument/2006/relationships/image" Target="../media/image137.wmf"/><Relationship Id="rId12" Type="http://schemas.openxmlformats.org/officeDocument/2006/relationships/oleObject" Target="../embeddings/oleObject151.bin"/><Relationship Id="rId2" Type="http://schemas.openxmlformats.org/officeDocument/2006/relationships/oleObject" Target="../embeddings/oleObject146.bin"/><Relationship Id="rId1" Type="http://schemas.openxmlformats.org/officeDocument/2006/relationships/slideLayout" Target="../slideLayouts/slideLayout2.xml"/><Relationship Id="rId6" Type="http://schemas.openxmlformats.org/officeDocument/2006/relationships/oleObject" Target="../embeddings/oleObject148.bin"/><Relationship Id="rId11" Type="http://schemas.openxmlformats.org/officeDocument/2006/relationships/image" Target="../media/image142.wmf"/><Relationship Id="rId5" Type="http://schemas.openxmlformats.org/officeDocument/2006/relationships/image" Target="../media/image136.wmf"/><Relationship Id="rId10" Type="http://schemas.openxmlformats.org/officeDocument/2006/relationships/oleObject" Target="../embeddings/oleObject150.bin"/><Relationship Id="rId4" Type="http://schemas.openxmlformats.org/officeDocument/2006/relationships/oleObject" Target="../embeddings/oleObject147.bin"/><Relationship Id="rId9" Type="http://schemas.openxmlformats.org/officeDocument/2006/relationships/image" Target="../media/image138.wmf"/></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155.bin"/><Relationship Id="rId13" Type="http://schemas.openxmlformats.org/officeDocument/2006/relationships/image" Target="../media/image146.emf"/><Relationship Id="rId3" Type="http://schemas.openxmlformats.org/officeDocument/2006/relationships/image" Target="../media/image144.wmf"/><Relationship Id="rId7" Type="http://schemas.openxmlformats.org/officeDocument/2006/relationships/image" Target="../media/image137.wmf"/><Relationship Id="rId12" Type="http://schemas.openxmlformats.org/officeDocument/2006/relationships/oleObject" Target="../embeddings/oleObject157.bin"/><Relationship Id="rId2" Type="http://schemas.openxmlformats.org/officeDocument/2006/relationships/oleObject" Target="../embeddings/oleObject152.bin"/><Relationship Id="rId1" Type="http://schemas.openxmlformats.org/officeDocument/2006/relationships/slideLayout" Target="../slideLayouts/slideLayout2.xml"/><Relationship Id="rId6" Type="http://schemas.openxmlformats.org/officeDocument/2006/relationships/oleObject" Target="../embeddings/oleObject154.bin"/><Relationship Id="rId11" Type="http://schemas.openxmlformats.org/officeDocument/2006/relationships/image" Target="../media/image145.wmf"/><Relationship Id="rId5" Type="http://schemas.openxmlformats.org/officeDocument/2006/relationships/image" Target="../media/image136.wmf"/><Relationship Id="rId10" Type="http://schemas.openxmlformats.org/officeDocument/2006/relationships/oleObject" Target="../embeddings/oleObject156.bin"/><Relationship Id="rId4" Type="http://schemas.openxmlformats.org/officeDocument/2006/relationships/oleObject" Target="../embeddings/oleObject153.bin"/><Relationship Id="rId9" Type="http://schemas.openxmlformats.org/officeDocument/2006/relationships/image" Target="../media/image138.wmf"/></Relationships>
</file>

<file path=ppt/slides/_rels/slide44.xml.rels><?xml version="1.0" encoding="UTF-8" standalone="yes"?>
<Relationships xmlns="http://schemas.openxmlformats.org/package/2006/relationships"><Relationship Id="rId8" Type="http://schemas.openxmlformats.org/officeDocument/2006/relationships/oleObject" Target="../embeddings/oleObject161.bin"/><Relationship Id="rId13" Type="http://schemas.openxmlformats.org/officeDocument/2006/relationships/image" Target="../media/image152.wmf"/><Relationship Id="rId3" Type="http://schemas.openxmlformats.org/officeDocument/2006/relationships/image" Target="../media/image147.wmf"/><Relationship Id="rId7" Type="http://schemas.openxmlformats.org/officeDocument/2006/relationships/image" Target="../media/image149.wmf"/><Relationship Id="rId12" Type="http://schemas.openxmlformats.org/officeDocument/2006/relationships/oleObject" Target="../embeddings/oleObject163.bin"/><Relationship Id="rId2" Type="http://schemas.openxmlformats.org/officeDocument/2006/relationships/oleObject" Target="../embeddings/oleObject158.bin"/><Relationship Id="rId1" Type="http://schemas.openxmlformats.org/officeDocument/2006/relationships/slideLayout" Target="../slideLayouts/slideLayout2.xml"/><Relationship Id="rId6" Type="http://schemas.openxmlformats.org/officeDocument/2006/relationships/oleObject" Target="../embeddings/oleObject160.bin"/><Relationship Id="rId11" Type="http://schemas.openxmlformats.org/officeDocument/2006/relationships/image" Target="../media/image151.wmf"/><Relationship Id="rId5" Type="http://schemas.openxmlformats.org/officeDocument/2006/relationships/image" Target="../media/image148.wmf"/><Relationship Id="rId10" Type="http://schemas.openxmlformats.org/officeDocument/2006/relationships/oleObject" Target="../embeddings/oleObject162.bin"/><Relationship Id="rId4" Type="http://schemas.openxmlformats.org/officeDocument/2006/relationships/oleObject" Target="../embeddings/oleObject159.bin"/><Relationship Id="rId9" Type="http://schemas.openxmlformats.org/officeDocument/2006/relationships/image" Target="../media/image150.wmf"/></Relationships>
</file>

<file path=ppt/slides/_rels/slide45.xml.rels><?xml version="1.0" encoding="UTF-8" standalone="yes"?>
<Relationships xmlns="http://schemas.openxmlformats.org/package/2006/relationships"><Relationship Id="rId8" Type="http://schemas.openxmlformats.org/officeDocument/2006/relationships/oleObject" Target="../embeddings/oleObject167.bin"/><Relationship Id="rId3" Type="http://schemas.openxmlformats.org/officeDocument/2006/relationships/image" Target="../media/image153.wmf"/><Relationship Id="rId7" Type="http://schemas.openxmlformats.org/officeDocument/2006/relationships/image" Target="../media/image155.wmf"/><Relationship Id="rId2" Type="http://schemas.openxmlformats.org/officeDocument/2006/relationships/oleObject" Target="../embeddings/oleObject164.bin"/><Relationship Id="rId1" Type="http://schemas.openxmlformats.org/officeDocument/2006/relationships/slideLayout" Target="../slideLayouts/slideLayout2.xml"/><Relationship Id="rId6" Type="http://schemas.openxmlformats.org/officeDocument/2006/relationships/oleObject" Target="../embeddings/oleObject166.bin"/><Relationship Id="rId5" Type="http://schemas.openxmlformats.org/officeDocument/2006/relationships/image" Target="../media/image154.wmf"/><Relationship Id="rId4" Type="http://schemas.openxmlformats.org/officeDocument/2006/relationships/oleObject" Target="../embeddings/oleObject165.bin"/><Relationship Id="rId9" Type="http://schemas.openxmlformats.org/officeDocument/2006/relationships/image" Target="../media/image156.wmf"/></Relationships>
</file>

<file path=ppt/slides/_rels/slide46.xml.rels><?xml version="1.0" encoding="UTF-8" standalone="yes"?>
<Relationships xmlns="http://schemas.openxmlformats.org/package/2006/relationships"><Relationship Id="rId8" Type="http://schemas.openxmlformats.org/officeDocument/2006/relationships/oleObject" Target="../embeddings/oleObject171.bin"/><Relationship Id="rId3" Type="http://schemas.openxmlformats.org/officeDocument/2006/relationships/image" Target="../media/image157.wmf"/><Relationship Id="rId7" Type="http://schemas.openxmlformats.org/officeDocument/2006/relationships/image" Target="../media/image159.wmf"/><Relationship Id="rId2" Type="http://schemas.openxmlformats.org/officeDocument/2006/relationships/oleObject" Target="../embeddings/oleObject168.bin"/><Relationship Id="rId1" Type="http://schemas.openxmlformats.org/officeDocument/2006/relationships/slideLayout" Target="../slideLayouts/slideLayout2.xml"/><Relationship Id="rId6" Type="http://schemas.openxmlformats.org/officeDocument/2006/relationships/oleObject" Target="../embeddings/oleObject170.bin"/><Relationship Id="rId11" Type="http://schemas.openxmlformats.org/officeDocument/2006/relationships/image" Target="../media/image161.wmf"/><Relationship Id="rId5" Type="http://schemas.openxmlformats.org/officeDocument/2006/relationships/image" Target="../media/image158.wmf"/><Relationship Id="rId10" Type="http://schemas.openxmlformats.org/officeDocument/2006/relationships/oleObject" Target="../embeddings/oleObject172.bin"/><Relationship Id="rId4" Type="http://schemas.openxmlformats.org/officeDocument/2006/relationships/oleObject" Target="../embeddings/oleObject169.bin"/><Relationship Id="rId9" Type="http://schemas.openxmlformats.org/officeDocument/2006/relationships/image" Target="../media/image160.wmf"/></Relationships>
</file>

<file path=ppt/slides/_rels/slide47.xml.rels><?xml version="1.0" encoding="UTF-8" standalone="yes"?>
<Relationships xmlns="http://schemas.openxmlformats.org/package/2006/relationships"><Relationship Id="rId3" Type="http://schemas.openxmlformats.org/officeDocument/2006/relationships/image" Target="../media/image162.wmf"/><Relationship Id="rId2" Type="http://schemas.openxmlformats.org/officeDocument/2006/relationships/oleObject" Target="../embeddings/oleObject173.bin"/><Relationship Id="rId1" Type="http://schemas.openxmlformats.org/officeDocument/2006/relationships/slideLayout" Target="../slideLayouts/slideLayout2.xml"/><Relationship Id="rId5" Type="http://schemas.openxmlformats.org/officeDocument/2006/relationships/image" Target="../media/image163.wmf"/><Relationship Id="rId4" Type="http://schemas.openxmlformats.org/officeDocument/2006/relationships/oleObject" Target="../embeddings/oleObject174.bin"/></Relationships>
</file>

<file path=ppt/slides/_rels/slide48.xml.rels><?xml version="1.0" encoding="UTF-8" standalone="yes"?>
<Relationships xmlns="http://schemas.openxmlformats.org/package/2006/relationships"><Relationship Id="rId3" Type="http://schemas.openxmlformats.org/officeDocument/2006/relationships/image" Target="../media/image164.wmf"/><Relationship Id="rId2" Type="http://schemas.openxmlformats.org/officeDocument/2006/relationships/oleObject" Target="../embeddings/oleObject175.bin"/><Relationship Id="rId1" Type="http://schemas.openxmlformats.org/officeDocument/2006/relationships/slideLayout" Target="../slideLayouts/slideLayout2.xml"/><Relationship Id="rId5" Type="http://schemas.openxmlformats.org/officeDocument/2006/relationships/image" Target="../media/image165.wmf"/><Relationship Id="rId4" Type="http://schemas.openxmlformats.org/officeDocument/2006/relationships/oleObject" Target="../embeddings/oleObject176.bin"/></Relationships>
</file>

<file path=ppt/slides/_rels/slide49.xml.rels><?xml version="1.0" encoding="UTF-8" standalone="yes"?>
<Relationships xmlns="http://schemas.openxmlformats.org/package/2006/relationships"><Relationship Id="rId3" Type="http://schemas.openxmlformats.org/officeDocument/2006/relationships/image" Target="../media/image166.wmf"/><Relationship Id="rId2" Type="http://schemas.openxmlformats.org/officeDocument/2006/relationships/oleObject" Target="../embeddings/oleObject177.bin"/><Relationship Id="rId1" Type="http://schemas.openxmlformats.org/officeDocument/2006/relationships/slideLayout" Target="../slideLayouts/slideLayout2.xml"/><Relationship Id="rId5" Type="http://schemas.openxmlformats.org/officeDocument/2006/relationships/image" Target="../media/image167.wmf"/><Relationship Id="rId4" Type="http://schemas.openxmlformats.org/officeDocument/2006/relationships/oleObject" Target="../embeddings/oleObject178.bin"/></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image" Target="../media/image15.wmf"/><Relationship Id="rId7" Type="http://schemas.openxmlformats.org/officeDocument/2006/relationships/image" Target="../media/image17.wmf"/><Relationship Id="rId2" Type="http://schemas.openxmlformats.org/officeDocument/2006/relationships/oleObject" Target="../embeddings/oleObject15.bin"/><Relationship Id="rId1" Type="http://schemas.openxmlformats.org/officeDocument/2006/relationships/slideLayout" Target="../slideLayouts/slideLayout2.xml"/><Relationship Id="rId6" Type="http://schemas.openxmlformats.org/officeDocument/2006/relationships/oleObject" Target="../embeddings/oleObject17.bin"/><Relationship Id="rId11" Type="http://schemas.openxmlformats.org/officeDocument/2006/relationships/image" Target="../media/image19.wmf"/><Relationship Id="rId5" Type="http://schemas.openxmlformats.org/officeDocument/2006/relationships/image" Target="../media/image16.wmf"/><Relationship Id="rId10" Type="http://schemas.openxmlformats.org/officeDocument/2006/relationships/oleObject" Target="../embeddings/oleObject19.bin"/><Relationship Id="rId4" Type="http://schemas.openxmlformats.org/officeDocument/2006/relationships/oleObject" Target="../embeddings/oleObject16.bin"/><Relationship Id="rId9" Type="http://schemas.openxmlformats.org/officeDocument/2006/relationships/image" Target="../media/image18.w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oleObject" Target="../embeddings/oleObject182.bin"/><Relationship Id="rId13" Type="http://schemas.openxmlformats.org/officeDocument/2006/relationships/image" Target="../media/image173.wmf"/><Relationship Id="rId3" Type="http://schemas.openxmlformats.org/officeDocument/2006/relationships/image" Target="../media/image168.wmf"/><Relationship Id="rId7" Type="http://schemas.openxmlformats.org/officeDocument/2006/relationships/image" Target="../media/image170.wmf"/><Relationship Id="rId12" Type="http://schemas.openxmlformats.org/officeDocument/2006/relationships/oleObject" Target="../embeddings/oleObject184.bin"/><Relationship Id="rId2" Type="http://schemas.openxmlformats.org/officeDocument/2006/relationships/oleObject" Target="../embeddings/oleObject179.bin"/><Relationship Id="rId1" Type="http://schemas.openxmlformats.org/officeDocument/2006/relationships/slideLayout" Target="../slideLayouts/slideLayout2.xml"/><Relationship Id="rId6" Type="http://schemas.openxmlformats.org/officeDocument/2006/relationships/oleObject" Target="../embeddings/oleObject181.bin"/><Relationship Id="rId11" Type="http://schemas.openxmlformats.org/officeDocument/2006/relationships/image" Target="../media/image172.wmf"/><Relationship Id="rId5" Type="http://schemas.openxmlformats.org/officeDocument/2006/relationships/image" Target="../media/image169.wmf"/><Relationship Id="rId10" Type="http://schemas.openxmlformats.org/officeDocument/2006/relationships/oleObject" Target="../embeddings/oleObject183.bin"/><Relationship Id="rId4" Type="http://schemas.openxmlformats.org/officeDocument/2006/relationships/oleObject" Target="../embeddings/oleObject180.bin"/><Relationship Id="rId9" Type="http://schemas.openxmlformats.org/officeDocument/2006/relationships/image" Target="../media/image171.wmf"/></Relationships>
</file>

<file path=ppt/slides/_rels/slide52.xml.rels><?xml version="1.0" encoding="UTF-8" standalone="yes"?>
<Relationships xmlns="http://schemas.openxmlformats.org/package/2006/relationships"><Relationship Id="rId8" Type="http://schemas.openxmlformats.org/officeDocument/2006/relationships/oleObject" Target="../embeddings/oleObject188.bin"/><Relationship Id="rId13" Type="http://schemas.openxmlformats.org/officeDocument/2006/relationships/image" Target="../media/image179.wmf"/><Relationship Id="rId3" Type="http://schemas.openxmlformats.org/officeDocument/2006/relationships/image" Target="../media/image174.wmf"/><Relationship Id="rId7" Type="http://schemas.openxmlformats.org/officeDocument/2006/relationships/image" Target="../media/image176.wmf"/><Relationship Id="rId12" Type="http://schemas.openxmlformats.org/officeDocument/2006/relationships/oleObject" Target="../embeddings/oleObject190.bin"/><Relationship Id="rId2" Type="http://schemas.openxmlformats.org/officeDocument/2006/relationships/oleObject" Target="../embeddings/oleObject185.bin"/><Relationship Id="rId1" Type="http://schemas.openxmlformats.org/officeDocument/2006/relationships/slideLayout" Target="../slideLayouts/slideLayout2.xml"/><Relationship Id="rId6" Type="http://schemas.openxmlformats.org/officeDocument/2006/relationships/oleObject" Target="../embeddings/oleObject187.bin"/><Relationship Id="rId11" Type="http://schemas.openxmlformats.org/officeDocument/2006/relationships/image" Target="../media/image178.wmf"/><Relationship Id="rId5" Type="http://schemas.openxmlformats.org/officeDocument/2006/relationships/image" Target="../media/image175.wmf"/><Relationship Id="rId10" Type="http://schemas.openxmlformats.org/officeDocument/2006/relationships/oleObject" Target="../embeddings/oleObject189.bin"/><Relationship Id="rId4" Type="http://schemas.openxmlformats.org/officeDocument/2006/relationships/oleObject" Target="../embeddings/oleObject186.bin"/><Relationship Id="rId9" Type="http://schemas.openxmlformats.org/officeDocument/2006/relationships/image" Target="../media/image177.wmf"/></Relationships>
</file>

<file path=ppt/slides/_rels/slide53.xml.rels><?xml version="1.0" encoding="UTF-8" standalone="yes"?>
<Relationships xmlns="http://schemas.openxmlformats.org/package/2006/relationships"><Relationship Id="rId8" Type="http://schemas.openxmlformats.org/officeDocument/2006/relationships/oleObject" Target="../embeddings/oleObject194.bin"/><Relationship Id="rId3" Type="http://schemas.openxmlformats.org/officeDocument/2006/relationships/image" Target="../media/image180.wmf"/><Relationship Id="rId7" Type="http://schemas.openxmlformats.org/officeDocument/2006/relationships/image" Target="../media/image182.wmf"/><Relationship Id="rId2" Type="http://schemas.openxmlformats.org/officeDocument/2006/relationships/oleObject" Target="../embeddings/oleObject191.bin"/><Relationship Id="rId1" Type="http://schemas.openxmlformats.org/officeDocument/2006/relationships/slideLayout" Target="../slideLayouts/slideLayout2.xml"/><Relationship Id="rId6" Type="http://schemas.openxmlformats.org/officeDocument/2006/relationships/oleObject" Target="../embeddings/oleObject193.bin"/><Relationship Id="rId5" Type="http://schemas.openxmlformats.org/officeDocument/2006/relationships/image" Target="../media/image181.wmf"/><Relationship Id="rId4" Type="http://schemas.openxmlformats.org/officeDocument/2006/relationships/oleObject" Target="../embeddings/oleObject192.bin"/><Relationship Id="rId9" Type="http://schemas.openxmlformats.org/officeDocument/2006/relationships/image" Target="../media/image183.wmf"/></Relationships>
</file>

<file path=ppt/slides/_rels/slide54.xml.rels><?xml version="1.0" encoding="UTF-8" standalone="yes"?>
<Relationships xmlns="http://schemas.openxmlformats.org/package/2006/relationships"><Relationship Id="rId8" Type="http://schemas.openxmlformats.org/officeDocument/2006/relationships/oleObject" Target="../embeddings/oleObject198.bin"/><Relationship Id="rId13" Type="http://schemas.openxmlformats.org/officeDocument/2006/relationships/image" Target="../media/image187.wmf"/><Relationship Id="rId18" Type="http://schemas.openxmlformats.org/officeDocument/2006/relationships/oleObject" Target="../embeddings/oleObject203.bin"/><Relationship Id="rId3" Type="http://schemas.openxmlformats.org/officeDocument/2006/relationships/image" Target="../media/image168.wmf"/><Relationship Id="rId7" Type="http://schemas.openxmlformats.org/officeDocument/2006/relationships/image" Target="../media/image184.wmf"/><Relationship Id="rId12" Type="http://schemas.openxmlformats.org/officeDocument/2006/relationships/oleObject" Target="../embeddings/oleObject200.bin"/><Relationship Id="rId17" Type="http://schemas.openxmlformats.org/officeDocument/2006/relationships/image" Target="../media/image189.wmf"/><Relationship Id="rId2" Type="http://schemas.openxmlformats.org/officeDocument/2006/relationships/oleObject" Target="../embeddings/oleObject195.bin"/><Relationship Id="rId16" Type="http://schemas.openxmlformats.org/officeDocument/2006/relationships/oleObject" Target="../embeddings/oleObject202.bin"/><Relationship Id="rId1" Type="http://schemas.openxmlformats.org/officeDocument/2006/relationships/slideLayout" Target="../slideLayouts/slideLayout2.xml"/><Relationship Id="rId6" Type="http://schemas.openxmlformats.org/officeDocument/2006/relationships/oleObject" Target="../embeddings/oleObject197.bin"/><Relationship Id="rId11" Type="http://schemas.openxmlformats.org/officeDocument/2006/relationships/image" Target="../media/image186.wmf"/><Relationship Id="rId5" Type="http://schemas.openxmlformats.org/officeDocument/2006/relationships/image" Target="../media/image169.wmf"/><Relationship Id="rId15" Type="http://schemas.openxmlformats.org/officeDocument/2006/relationships/image" Target="../media/image188.wmf"/><Relationship Id="rId10" Type="http://schemas.openxmlformats.org/officeDocument/2006/relationships/oleObject" Target="../embeddings/oleObject199.bin"/><Relationship Id="rId19" Type="http://schemas.openxmlformats.org/officeDocument/2006/relationships/image" Target="../media/image190.wmf"/><Relationship Id="rId4" Type="http://schemas.openxmlformats.org/officeDocument/2006/relationships/oleObject" Target="../embeddings/oleObject196.bin"/><Relationship Id="rId9" Type="http://schemas.openxmlformats.org/officeDocument/2006/relationships/image" Target="../media/image185.wmf"/><Relationship Id="rId14" Type="http://schemas.openxmlformats.org/officeDocument/2006/relationships/oleObject" Target="../embeddings/oleObject201.bin"/></Relationships>
</file>

<file path=ppt/slides/_rels/slide55.xml.rels><?xml version="1.0" encoding="UTF-8" standalone="yes"?>
<Relationships xmlns="http://schemas.openxmlformats.org/package/2006/relationships"><Relationship Id="rId3" Type="http://schemas.openxmlformats.org/officeDocument/2006/relationships/image" Target="../media/image191.wmf"/><Relationship Id="rId7" Type="http://schemas.openxmlformats.org/officeDocument/2006/relationships/image" Target="../media/image193.wmf"/><Relationship Id="rId2" Type="http://schemas.openxmlformats.org/officeDocument/2006/relationships/oleObject" Target="../embeddings/oleObject204.bin"/><Relationship Id="rId1" Type="http://schemas.openxmlformats.org/officeDocument/2006/relationships/slideLayout" Target="../slideLayouts/slideLayout2.xml"/><Relationship Id="rId6" Type="http://schemas.openxmlformats.org/officeDocument/2006/relationships/oleObject" Target="../embeddings/oleObject206.bin"/><Relationship Id="rId5" Type="http://schemas.openxmlformats.org/officeDocument/2006/relationships/image" Target="../media/image192.wmf"/><Relationship Id="rId4" Type="http://schemas.openxmlformats.org/officeDocument/2006/relationships/oleObject" Target="../embeddings/oleObject205.bin"/></Relationships>
</file>

<file path=ppt/slides/_rels/slide56.xml.rels><?xml version="1.0" encoding="UTF-8" standalone="yes"?>
<Relationships xmlns="http://schemas.openxmlformats.org/package/2006/relationships"><Relationship Id="rId8" Type="http://schemas.openxmlformats.org/officeDocument/2006/relationships/oleObject" Target="../embeddings/oleObject210.bin"/><Relationship Id="rId13" Type="http://schemas.openxmlformats.org/officeDocument/2006/relationships/image" Target="../media/image199.wmf"/><Relationship Id="rId3" Type="http://schemas.openxmlformats.org/officeDocument/2006/relationships/image" Target="../media/image194.wmf"/><Relationship Id="rId7" Type="http://schemas.openxmlformats.org/officeDocument/2006/relationships/image" Target="../media/image196.wmf"/><Relationship Id="rId12" Type="http://schemas.openxmlformats.org/officeDocument/2006/relationships/oleObject" Target="../embeddings/oleObject212.bin"/><Relationship Id="rId17" Type="http://schemas.openxmlformats.org/officeDocument/2006/relationships/image" Target="../media/image201.wmf"/><Relationship Id="rId2" Type="http://schemas.openxmlformats.org/officeDocument/2006/relationships/oleObject" Target="../embeddings/oleObject207.bin"/><Relationship Id="rId16" Type="http://schemas.openxmlformats.org/officeDocument/2006/relationships/oleObject" Target="../embeddings/oleObject214.bin"/><Relationship Id="rId1" Type="http://schemas.openxmlformats.org/officeDocument/2006/relationships/slideLayout" Target="../slideLayouts/slideLayout2.xml"/><Relationship Id="rId6" Type="http://schemas.openxmlformats.org/officeDocument/2006/relationships/oleObject" Target="../embeddings/oleObject209.bin"/><Relationship Id="rId11" Type="http://schemas.openxmlformats.org/officeDocument/2006/relationships/image" Target="../media/image198.wmf"/><Relationship Id="rId5" Type="http://schemas.openxmlformats.org/officeDocument/2006/relationships/image" Target="../media/image195.wmf"/><Relationship Id="rId15" Type="http://schemas.openxmlformats.org/officeDocument/2006/relationships/image" Target="../media/image200.wmf"/><Relationship Id="rId10" Type="http://schemas.openxmlformats.org/officeDocument/2006/relationships/oleObject" Target="../embeddings/oleObject211.bin"/><Relationship Id="rId4" Type="http://schemas.openxmlformats.org/officeDocument/2006/relationships/oleObject" Target="../embeddings/oleObject208.bin"/><Relationship Id="rId9" Type="http://schemas.openxmlformats.org/officeDocument/2006/relationships/image" Target="../media/image197.wmf"/><Relationship Id="rId14" Type="http://schemas.openxmlformats.org/officeDocument/2006/relationships/oleObject" Target="../embeddings/oleObject213.bin"/></Relationships>
</file>

<file path=ppt/slides/_rels/slide57.xml.rels><?xml version="1.0" encoding="UTF-8" standalone="yes"?>
<Relationships xmlns="http://schemas.openxmlformats.org/package/2006/relationships"><Relationship Id="rId8" Type="http://schemas.openxmlformats.org/officeDocument/2006/relationships/oleObject" Target="../embeddings/oleObject218.bin"/><Relationship Id="rId3" Type="http://schemas.openxmlformats.org/officeDocument/2006/relationships/image" Target="../media/image202.wmf"/><Relationship Id="rId7" Type="http://schemas.openxmlformats.org/officeDocument/2006/relationships/image" Target="../media/image204.wmf"/><Relationship Id="rId2" Type="http://schemas.openxmlformats.org/officeDocument/2006/relationships/oleObject" Target="../embeddings/oleObject215.bin"/><Relationship Id="rId1" Type="http://schemas.openxmlformats.org/officeDocument/2006/relationships/slideLayout" Target="../slideLayouts/slideLayout2.xml"/><Relationship Id="rId6" Type="http://schemas.openxmlformats.org/officeDocument/2006/relationships/oleObject" Target="../embeddings/oleObject217.bin"/><Relationship Id="rId11" Type="http://schemas.openxmlformats.org/officeDocument/2006/relationships/image" Target="../media/image206.wmf"/><Relationship Id="rId5" Type="http://schemas.openxmlformats.org/officeDocument/2006/relationships/image" Target="../media/image203.wmf"/><Relationship Id="rId10" Type="http://schemas.openxmlformats.org/officeDocument/2006/relationships/oleObject" Target="../embeddings/oleObject219.bin"/><Relationship Id="rId4" Type="http://schemas.openxmlformats.org/officeDocument/2006/relationships/oleObject" Target="../embeddings/oleObject216.bin"/><Relationship Id="rId9" Type="http://schemas.openxmlformats.org/officeDocument/2006/relationships/image" Target="../media/image205.wmf"/></Relationships>
</file>

<file path=ppt/slides/_rels/slide58.xml.rels><?xml version="1.0" encoding="UTF-8" standalone="yes"?>
<Relationships xmlns="http://schemas.openxmlformats.org/package/2006/relationships"><Relationship Id="rId3" Type="http://schemas.openxmlformats.org/officeDocument/2006/relationships/image" Target="../media/image207.wmf"/><Relationship Id="rId7" Type="http://schemas.openxmlformats.org/officeDocument/2006/relationships/image" Target="../media/image209.wmf"/><Relationship Id="rId2" Type="http://schemas.openxmlformats.org/officeDocument/2006/relationships/oleObject" Target="../embeddings/oleObject220.bin"/><Relationship Id="rId1" Type="http://schemas.openxmlformats.org/officeDocument/2006/relationships/slideLayout" Target="../slideLayouts/slideLayout2.xml"/><Relationship Id="rId6" Type="http://schemas.openxmlformats.org/officeDocument/2006/relationships/oleObject" Target="../embeddings/oleObject222.bin"/><Relationship Id="rId5" Type="http://schemas.openxmlformats.org/officeDocument/2006/relationships/image" Target="../media/image208.wmf"/><Relationship Id="rId4" Type="http://schemas.openxmlformats.org/officeDocument/2006/relationships/oleObject" Target="../embeddings/oleObject221.bin"/></Relationships>
</file>

<file path=ppt/slides/_rels/slide59.xml.rels><?xml version="1.0" encoding="UTF-8" standalone="yes"?>
<Relationships xmlns="http://schemas.openxmlformats.org/package/2006/relationships"><Relationship Id="rId3" Type="http://schemas.openxmlformats.org/officeDocument/2006/relationships/image" Target="../media/image210.wmf"/><Relationship Id="rId2" Type="http://schemas.openxmlformats.org/officeDocument/2006/relationships/oleObject" Target="../embeddings/oleObject223.bin"/><Relationship Id="rId1" Type="http://schemas.openxmlformats.org/officeDocument/2006/relationships/slideLayout" Target="../slideLayouts/slideLayout2.xml"/><Relationship Id="rId5" Type="http://schemas.openxmlformats.org/officeDocument/2006/relationships/image" Target="../media/image211.wmf"/><Relationship Id="rId4" Type="http://schemas.openxmlformats.org/officeDocument/2006/relationships/oleObject" Target="../embeddings/oleObject224.bin"/></Relationships>
</file>

<file path=ppt/slides/_rels/slide6.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oleObject" Target="../embeddings/oleObject20.bin"/><Relationship Id="rId1" Type="http://schemas.openxmlformats.org/officeDocument/2006/relationships/slideLayout" Target="../slideLayouts/slideLayout2.xml"/><Relationship Id="rId5" Type="http://schemas.openxmlformats.org/officeDocument/2006/relationships/image" Target="../media/image21.wmf"/><Relationship Id="rId4" Type="http://schemas.openxmlformats.org/officeDocument/2006/relationships/oleObject" Target="../embeddings/oleObject21.bin"/></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12.wmf"/><Relationship Id="rId2" Type="http://schemas.openxmlformats.org/officeDocument/2006/relationships/oleObject" Target="../embeddings/oleObject225.bin"/><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13.wmf"/><Relationship Id="rId2" Type="http://schemas.openxmlformats.org/officeDocument/2006/relationships/oleObject" Target="../embeddings/oleObject226.bin"/><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14.wmf"/><Relationship Id="rId2" Type="http://schemas.openxmlformats.org/officeDocument/2006/relationships/oleObject" Target="../embeddings/oleObject227.bin"/><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8" Type="http://schemas.openxmlformats.org/officeDocument/2006/relationships/oleObject" Target="../embeddings/oleObject231.bin"/><Relationship Id="rId13" Type="http://schemas.openxmlformats.org/officeDocument/2006/relationships/image" Target="../media/image220.wmf"/><Relationship Id="rId3" Type="http://schemas.openxmlformats.org/officeDocument/2006/relationships/image" Target="../media/image215.wmf"/><Relationship Id="rId7" Type="http://schemas.openxmlformats.org/officeDocument/2006/relationships/image" Target="../media/image217.wmf"/><Relationship Id="rId12" Type="http://schemas.openxmlformats.org/officeDocument/2006/relationships/oleObject" Target="../embeddings/oleObject233.bin"/><Relationship Id="rId2" Type="http://schemas.openxmlformats.org/officeDocument/2006/relationships/oleObject" Target="../embeddings/oleObject228.bin"/><Relationship Id="rId1" Type="http://schemas.openxmlformats.org/officeDocument/2006/relationships/slideLayout" Target="../slideLayouts/slideLayout2.xml"/><Relationship Id="rId6" Type="http://schemas.openxmlformats.org/officeDocument/2006/relationships/oleObject" Target="../embeddings/oleObject230.bin"/><Relationship Id="rId11" Type="http://schemas.openxmlformats.org/officeDocument/2006/relationships/image" Target="../media/image219.wmf"/><Relationship Id="rId5" Type="http://schemas.openxmlformats.org/officeDocument/2006/relationships/image" Target="../media/image216.wmf"/><Relationship Id="rId10" Type="http://schemas.openxmlformats.org/officeDocument/2006/relationships/oleObject" Target="../embeddings/oleObject232.bin"/><Relationship Id="rId4" Type="http://schemas.openxmlformats.org/officeDocument/2006/relationships/oleObject" Target="../embeddings/oleObject229.bin"/><Relationship Id="rId9" Type="http://schemas.openxmlformats.org/officeDocument/2006/relationships/image" Target="../media/image218.wmf"/></Relationships>
</file>

<file path=ppt/slides/_rels/slide67.xml.rels><?xml version="1.0" encoding="UTF-8" standalone="yes"?>
<Relationships xmlns="http://schemas.openxmlformats.org/package/2006/relationships"><Relationship Id="rId8" Type="http://schemas.openxmlformats.org/officeDocument/2006/relationships/oleObject" Target="../embeddings/oleObject237.bin"/><Relationship Id="rId13" Type="http://schemas.openxmlformats.org/officeDocument/2006/relationships/image" Target="../media/image226.wmf"/><Relationship Id="rId3" Type="http://schemas.openxmlformats.org/officeDocument/2006/relationships/image" Target="../media/image221.wmf"/><Relationship Id="rId7" Type="http://schemas.openxmlformats.org/officeDocument/2006/relationships/image" Target="../media/image223.wmf"/><Relationship Id="rId12" Type="http://schemas.openxmlformats.org/officeDocument/2006/relationships/oleObject" Target="../embeddings/oleObject239.bin"/><Relationship Id="rId2" Type="http://schemas.openxmlformats.org/officeDocument/2006/relationships/oleObject" Target="../embeddings/oleObject234.bin"/><Relationship Id="rId1" Type="http://schemas.openxmlformats.org/officeDocument/2006/relationships/slideLayout" Target="../slideLayouts/slideLayout4.xml"/><Relationship Id="rId6" Type="http://schemas.openxmlformats.org/officeDocument/2006/relationships/oleObject" Target="../embeddings/oleObject236.bin"/><Relationship Id="rId11" Type="http://schemas.openxmlformats.org/officeDocument/2006/relationships/image" Target="../media/image225.wmf"/><Relationship Id="rId5" Type="http://schemas.openxmlformats.org/officeDocument/2006/relationships/image" Target="../media/image222.wmf"/><Relationship Id="rId10" Type="http://schemas.openxmlformats.org/officeDocument/2006/relationships/oleObject" Target="../embeddings/oleObject238.bin"/><Relationship Id="rId4" Type="http://schemas.openxmlformats.org/officeDocument/2006/relationships/oleObject" Target="../embeddings/oleObject235.bin"/><Relationship Id="rId9" Type="http://schemas.openxmlformats.org/officeDocument/2006/relationships/image" Target="../media/image224.wmf"/></Relationships>
</file>

<file path=ppt/slides/_rels/slide68.xml.rels><?xml version="1.0" encoding="UTF-8" standalone="yes"?>
<Relationships xmlns="http://schemas.openxmlformats.org/package/2006/relationships"><Relationship Id="rId3" Type="http://schemas.openxmlformats.org/officeDocument/2006/relationships/image" Target="../media/image227.wmf"/><Relationship Id="rId2" Type="http://schemas.openxmlformats.org/officeDocument/2006/relationships/oleObject" Target="../embeddings/oleObject240.bin"/><Relationship Id="rId1" Type="http://schemas.openxmlformats.org/officeDocument/2006/relationships/slideLayout" Target="../slideLayouts/slideLayout4.xml"/><Relationship Id="rId5" Type="http://schemas.openxmlformats.org/officeDocument/2006/relationships/image" Target="../media/image228.wmf"/><Relationship Id="rId4" Type="http://schemas.openxmlformats.org/officeDocument/2006/relationships/oleObject" Target="../embeddings/oleObject241.bin"/></Relationships>
</file>

<file path=ppt/slides/_rels/slide69.xml.rels><?xml version="1.0" encoding="UTF-8" standalone="yes"?>
<Relationships xmlns="http://schemas.openxmlformats.org/package/2006/relationships"><Relationship Id="rId3" Type="http://schemas.openxmlformats.org/officeDocument/2006/relationships/image" Target="../media/image229.wmf"/><Relationship Id="rId7" Type="http://schemas.openxmlformats.org/officeDocument/2006/relationships/image" Target="../media/image231.wmf"/><Relationship Id="rId2" Type="http://schemas.openxmlformats.org/officeDocument/2006/relationships/oleObject" Target="../embeddings/oleObject242.bin"/><Relationship Id="rId1" Type="http://schemas.openxmlformats.org/officeDocument/2006/relationships/slideLayout" Target="../slideLayouts/slideLayout2.xml"/><Relationship Id="rId6" Type="http://schemas.openxmlformats.org/officeDocument/2006/relationships/oleObject" Target="../embeddings/oleObject244.bin"/><Relationship Id="rId5" Type="http://schemas.openxmlformats.org/officeDocument/2006/relationships/image" Target="../media/image230.wmf"/><Relationship Id="rId4" Type="http://schemas.openxmlformats.org/officeDocument/2006/relationships/oleObject" Target="../embeddings/oleObject243.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image" Target="../media/image22.wmf"/><Relationship Id="rId7" Type="http://schemas.openxmlformats.org/officeDocument/2006/relationships/image" Target="../media/image24.wmf"/><Relationship Id="rId2" Type="http://schemas.openxmlformats.org/officeDocument/2006/relationships/oleObject" Target="../embeddings/oleObject22.bin"/><Relationship Id="rId1" Type="http://schemas.openxmlformats.org/officeDocument/2006/relationships/slideLayout" Target="../slideLayouts/slideLayout2.xml"/><Relationship Id="rId6" Type="http://schemas.openxmlformats.org/officeDocument/2006/relationships/oleObject" Target="../embeddings/oleObject24.bin"/><Relationship Id="rId11" Type="http://schemas.openxmlformats.org/officeDocument/2006/relationships/image" Target="../media/image26.wmf"/><Relationship Id="rId5" Type="http://schemas.openxmlformats.org/officeDocument/2006/relationships/image" Target="../media/image23.wmf"/><Relationship Id="rId10" Type="http://schemas.openxmlformats.org/officeDocument/2006/relationships/oleObject" Target="../embeddings/oleObject26.bin"/><Relationship Id="rId4" Type="http://schemas.openxmlformats.org/officeDocument/2006/relationships/oleObject" Target="../embeddings/oleObject23.bin"/><Relationship Id="rId9" Type="http://schemas.openxmlformats.org/officeDocument/2006/relationships/image" Target="../media/image25.wmf"/></Relationships>
</file>

<file path=ppt/slides/_rels/slide70.xml.rels><?xml version="1.0" encoding="UTF-8" standalone="yes"?>
<Relationships xmlns="http://schemas.openxmlformats.org/package/2006/relationships"><Relationship Id="rId8" Type="http://schemas.openxmlformats.org/officeDocument/2006/relationships/oleObject" Target="../embeddings/oleObject248.bin"/><Relationship Id="rId13" Type="http://schemas.openxmlformats.org/officeDocument/2006/relationships/image" Target="../media/image237.wmf"/><Relationship Id="rId3" Type="http://schemas.openxmlformats.org/officeDocument/2006/relationships/image" Target="../media/image232.wmf"/><Relationship Id="rId7" Type="http://schemas.openxmlformats.org/officeDocument/2006/relationships/image" Target="../media/image234.wmf"/><Relationship Id="rId12" Type="http://schemas.openxmlformats.org/officeDocument/2006/relationships/oleObject" Target="../embeddings/oleObject250.bin"/><Relationship Id="rId2" Type="http://schemas.openxmlformats.org/officeDocument/2006/relationships/oleObject" Target="../embeddings/oleObject245.bin"/><Relationship Id="rId1" Type="http://schemas.openxmlformats.org/officeDocument/2006/relationships/slideLayout" Target="../slideLayouts/slideLayout2.xml"/><Relationship Id="rId6" Type="http://schemas.openxmlformats.org/officeDocument/2006/relationships/oleObject" Target="../embeddings/oleObject247.bin"/><Relationship Id="rId11" Type="http://schemas.openxmlformats.org/officeDocument/2006/relationships/image" Target="../media/image236.wmf"/><Relationship Id="rId5" Type="http://schemas.openxmlformats.org/officeDocument/2006/relationships/image" Target="../media/image233.wmf"/><Relationship Id="rId15" Type="http://schemas.openxmlformats.org/officeDocument/2006/relationships/image" Target="../media/image238.wmf"/><Relationship Id="rId10" Type="http://schemas.openxmlformats.org/officeDocument/2006/relationships/oleObject" Target="../embeddings/oleObject249.bin"/><Relationship Id="rId4" Type="http://schemas.openxmlformats.org/officeDocument/2006/relationships/oleObject" Target="../embeddings/oleObject246.bin"/><Relationship Id="rId9" Type="http://schemas.openxmlformats.org/officeDocument/2006/relationships/image" Target="../media/image235.wmf"/><Relationship Id="rId14" Type="http://schemas.openxmlformats.org/officeDocument/2006/relationships/oleObject" Target="../embeddings/oleObject251.bin"/></Relationships>
</file>

<file path=ppt/slides/_rels/slide71.xml.rels><?xml version="1.0" encoding="UTF-8" standalone="yes"?>
<Relationships xmlns="http://schemas.openxmlformats.org/package/2006/relationships"><Relationship Id="rId8" Type="http://schemas.openxmlformats.org/officeDocument/2006/relationships/oleObject" Target="../embeddings/oleObject255.bin"/><Relationship Id="rId13" Type="http://schemas.openxmlformats.org/officeDocument/2006/relationships/image" Target="../media/image244.wmf"/><Relationship Id="rId18" Type="http://schemas.openxmlformats.org/officeDocument/2006/relationships/oleObject" Target="../embeddings/oleObject260.bin"/><Relationship Id="rId3" Type="http://schemas.openxmlformats.org/officeDocument/2006/relationships/image" Target="../media/image239.wmf"/><Relationship Id="rId21" Type="http://schemas.openxmlformats.org/officeDocument/2006/relationships/image" Target="../media/image248.wmf"/><Relationship Id="rId7" Type="http://schemas.openxmlformats.org/officeDocument/2006/relationships/image" Target="../media/image241.wmf"/><Relationship Id="rId12" Type="http://schemas.openxmlformats.org/officeDocument/2006/relationships/oleObject" Target="../embeddings/oleObject257.bin"/><Relationship Id="rId17" Type="http://schemas.openxmlformats.org/officeDocument/2006/relationships/image" Target="../media/image246.wmf"/><Relationship Id="rId2" Type="http://schemas.openxmlformats.org/officeDocument/2006/relationships/oleObject" Target="../embeddings/oleObject252.bin"/><Relationship Id="rId16" Type="http://schemas.openxmlformats.org/officeDocument/2006/relationships/oleObject" Target="../embeddings/oleObject259.bin"/><Relationship Id="rId20" Type="http://schemas.openxmlformats.org/officeDocument/2006/relationships/oleObject" Target="../embeddings/oleObject261.bin"/><Relationship Id="rId1" Type="http://schemas.openxmlformats.org/officeDocument/2006/relationships/slideLayout" Target="../slideLayouts/slideLayout2.xml"/><Relationship Id="rId6" Type="http://schemas.openxmlformats.org/officeDocument/2006/relationships/oleObject" Target="../embeddings/oleObject254.bin"/><Relationship Id="rId11" Type="http://schemas.openxmlformats.org/officeDocument/2006/relationships/image" Target="../media/image243.wmf"/><Relationship Id="rId5" Type="http://schemas.openxmlformats.org/officeDocument/2006/relationships/image" Target="../media/image240.wmf"/><Relationship Id="rId15" Type="http://schemas.openxmlformats.org/officeDocument/2006/relationships/image" Target="../media/image245.wmf"/><Relationship Id="rId10" Type="http://schemas.openxmlformats.org/officeDocument/2006/relationships/oleObject" Target="../embeddings/oleObject256.bin"/><Relationship Id="rId19" Type="http://schemas.openxmlformats.org/officeDocument/2006/relationships/image" Target="../media/image247.wmf"/><Relationship Id="rId4" Type="http://schemas.openxmlformats.org/officeDocument/2006/relationships/oleObject" Target="../embeddings/oleObject253.bin"/><Relationship Id="rId9" Type="http://schemas.openxmlformats.org/officeDocument/2006/relationships/image" Target="../media/image242.wmf"/><Relationship Id="rId14" Type="http://schemas.openxmlformats.org/officeDocument/2006/relationships/oleObject" Target="../embeddings/oleObject258.bin"/></Relationships>
</file>

<file path=ppt/slides/_rels/slide72.xml.rels><?xml version="1.0" encoding="UTF-8" standalone="yes"?>
<Relationships xmlns="http://schemas.openxmlformats.org/package/2006/relationships"><Relationship Id="rId8" Type="http://schemas.openxmlformats.org/officeDocument/2006/relationships/oleObject" Target="../embeddings/oleObject265.bin"/><Relationship Id="rId3" Type="http://schemas.openxmlformats.org/officeDocument/2006/relationships/image" Target="../media/image249.wmf"/><Relationship Id="rId7" Type="http://schemas.openxmlformats.org/officeDocument/2006/relationships/image" Target="../media/image251.wmf"/><Relationship Id="rId2" Type="http://schemas.openxmlformats.org/officeDocument/2006/relationships/oleObject" Target="../embeddings/oleObject262.bin"/><Relationship Id="rId1" Type="http://schemas.openxmlformats.org/officeDocument/2006/relationships/slideLayout" Target="../slideLayouts/slideLayout2.xml"/><Relationship Id="rId6" Type="http://schemas.openxmlformats.org/officeDocument/2006/relationships/oleObject" Target="../embeddings/oleObject264.bin"/><Relationship Id="rId5" Type="http://schemas.openxmlformats.org/officeDocument/2006/relationships/image" Target="../media/image250.wmf"/><Relationship Id="rId4" Type="http://schemas.openxmlformats.org/officeDocument/2006/relationships/oleObject" Target="../embeddings/oleObject263.bin"/><Relationship Id="rId9" Type="http://schemas.openxmlformats.org/officeDocument/2006/relationships/image" Target="../media/image252.wmf"/></Relationships>
</file>

<file path=ppt/slides/_rels/slide73.xml.rels><?xml version="1.0" encoding="UTF-8" standalone="yes"?>
<Relationships xmlns="http://schemas.openxmlformats.org/package/2006/relationships"><Relationship Id="rId3" Type="http://schemas.openxmlformats.org/officeDocument/2006/relationships/image" Target="../media/image253.wmf"/><Relationship Id="rId7" Type="http://schemas.openxmlformats.org/officeDocument/2006/relationships/image" Target="../media/image255.wmf"/><Relationship Id="rId2" Type="http://schemas.openxmlformats.org/officeDocument/2006/relationships/oleObject" Target="../embeddings/oleObject266.bin"/><Relationship Id="rId1" Type="http://schemas.openxmlformats.org/officeDocument/2006/relationships/slideLayout" Target="../slideLayouts/slideLayout2.xml"/><Relationship Id="rId6" Type="http://schemas.openxmlformats.org/officeDocument/2006/relationships/oleObject" Target="../embeddings/oleObject268.bin"/><Relationship Id="rId5" Type="http://schemas.openxmlformats.org/officeDocument/2006/relationships/image" Target="../media/image254.wmf"/><Relationship Id="rId4" Type="http://schemas.openxmlformats.org/officeDocument/2006/relationships/oleObject" Target="../embeddings/oleObject267.bin"/></Relationships>
</file>

<file path=ppt/slides/_rels/slide74.xml.rels><?xml version="1.0" encoding="UTF-8" standalone="yes"?>
<Relationships xmlns="http://schemas.openxmlformats.org/package/2006/relationships"><Relationship Id="rId8" Type="http://schemas.openxmlformats.org/officeDocument/2006/relationships/oleObject" Target="../embeddings/oleObject272.bin"/><Relationship Id="rId3" Type="http://schemas.openxmlformats.org/officeDocument/2006/relationships/image" Target="../media/image256.emf"/><Relationship Id="rId7" Type="http://schemas.openxmlformats.org/officeDocument/2006/relationships/image" Target="../media/image258.wmf"/><Relationship Id="rId2" Type="http://schemas.openxmlformats.org/officeDocument/2006/relationships/oleObject" Target="../embeddings/oleObject269.bin"/><Relationship Id="rId1" Type="http://schemas.openxmlformats.org/officeDocument/2006/relationships/slideLayout" Target="../slideLayouts/slideLayout2.xml"/><Relationship Id="rId6" Type="http://schemas.openxmlformats.org/officeDocument/2006/relationships/oleObject" Target="../embeddings/oleObject271.bin"/><Relationship Id="rId5" Type="http://schemas.openxmlformats.org/officeDocument/2006/relationships/image" Target="../media/image257.wmf"/><Relationship Id="rId4" Type="http://schemas.openxmlformats.org/officeDocument/2006/relationships/oleObject" Target="../embeddings/oleObject270.bin"/><Relationship Id="rId9" Type="http://schemas.openxmlformats.org/officeDocument/2006/relationships/image" Target="../media/image259.wmf"/></Relationships>
</file>

<file path=ppt/slides/_rels/slide75.xml.rels><?xml version="1.0" encoding="UTF-8" standalone="yes"?>
<Relationships xmlns="http://schemas.openxmlformats.org/package/2006/relationships"><Relationship Id="rId8" Type="http://schemas.openxmlformats.org/officeDocument/2006/relationships/oleObject" Target="../embeddings/oleObject276.bin"/><Relationship Id="rId3" Type="http://schemas.openxmlformats.org/officeDocument/2006/relationships/image" Target="../media/image260.wmf"/><Relationship Id="rId7" Type="http://schemas.openxmlformats.org/officeDocument/2006/relationships/image" Target="../media/image262.wmf"/><Relationship Id="rId2" Type="http://schemas.openxmlformats.org/officeDocument/2006/relationships/oleObject" Target="../embeddings/oleObject273.bin"/><Relationship Id="rId1" Type="http://schemas.openxmlformats.org/officeDocument/2006/relationships/slideLayout" Target="../slideLayouts/slideLayout2.xml"/><Relationship Id="rId6" Type="http://schemas.openxmlformats.org/officeDocument/2006/relationships/oleObject" Target="../embeddings/oleObject275.bin"/><Relationship Id="rId11" Type="http://schemas.openxmlformats.org/officeDocument/2006/relationships/image" Target="../media/image264.wmf"/><Relationship Id="rId5" Type="http://schemas.openxmlformats.org/officeDocument/2006/relationships/image" Target="../media/image261.wmf"/><Relationship Id="rId10" Type="http://schemas.openxmlformats.org/officeDocument/2006/relationships/oleObject" Target="../embeddings/oleObject277.bin"/><Relationship Id="rId4" Type="http://schemas.openxmlformats.org/officeDocument/2006/relationships/oleObject" Target="../embeddings/oleObject274.bin"/><Relationship Id="rId9" Type="http://schemas.openxmlformats.org/officeDocument/2006/relationships/image" Target="../media/image263.wmf"/></Relationships>
</file>

<file path=ppt/slides/_rels/slide76.xml.rels><?xml version="1.0" encoding="UTF-8" standalone="yes"?>
<Relationships xmlns="http://schemas.openxmlformats.org/package/2006/relationships"><Relationship Id="rId8" Type="http://schemas.openxmlformats.org/officeDocument/2006/relationships/oleObject" Target="../embeddings/oleObject281.bin"/><Relationship Id="rId3" Type="http://schemas.openxmlformats.org/officeDocument/2006/relationships/image" Target="../media/image265.wmf"/><Relationship Id="rId7" Type="http://schemas.openxmlformats.org/officeDocument/2006/relationships/image" Target="../media/image267.wmf"/><Relationship Id="rId2" Type="http://schemas.openxmlformats.org/officeDocument/2006/relationships/oleObject" Target="../embeddings/oleObject278.bin"/><Relationship Id="rId1" Type="http://schemas.openxmlformats.org/officeDocument/2006/relationships/slideLayout" Target="../slideLayouts/slideLayout2.xml"/><Relationship Id="rId6" Type="http://schemas.openxmlformats.org/officeDocument/2006/relationships/oleObject" Target="../embeddings/oleObject280.bin"/><Relationship Id="rId5" Type="http://schemas.openxmlformats.org/officeDocument/2006/relationships/image" Target="../media/image266.wmf"/><Relationship Id="rId10" Type="http://schemas.openxmlformats.org/officeDocument/2006/relationships/image" Target="../media/image269.png"/><Relationship Id="rId4" Type="http://schemas.openxmlformats.org/officeDocument/2006/relationships/oleObject" Target="../embeddings/oleObject279.bin"/><Relationship Id="rId9" Type="http://schemas.openxmlformats.org/officeDocument/2006/relationships/image" Target="../media/image268.wmf"/></Relationships>
</file>

<file path=ppt/slides/_rels/slide77.xml.rels><?xml version="1.0" encoding="UTF-8" standalone="yes"?>
<Relationships xmlns="http://schemas.openxmlformats.org/package/2006/relationships"><Relationship Id="rId3" Type="http://schemas.openxmlformats.org/officeDocument/2006/relationships/image" Target="../media/image270.wmf"/><Relationship Id="rId2" Type="http://schemas.openxmlformats.org/officeDocument/2006/relationships/oleObject" Target="../embeddings/oleObject282.bin"/><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8" Type="http://schemas.openxmlformats.org/officeDocument/2006/relationships/oleObject" Target="../embeddings/oleObject286.bin"/><Relationship Id="rId3" Type="http://schemas.openxmlformats.org/officeDocument/2006/relationships/image" Target="../media/image271.wmf"/><Relationship Id="rId7" Type="http://schemas.openxmlformats.org/officeDocument/2006/relationships/image" Target="../media/image273.wmf"/><Relationship Id="rId2" Type="http://schemas.openxmlformats.org/officeDocument/2006/relationships/oleObject" Target="../embeddings/oleObject283.bin"/><Relationship Id="rId1" Type="http://schemas.openxmlformats.org/officeDocument/2006/relationships/slideLayout" Target="../slideLayouts/slideLayout4.xml"/><Relationship Id="rId6" Type="http://schemas.openxmlformats.org/officeDocument/2006/relationships/oleObject" Target="../embeddings/oleObject285.bin"/><Relationship Id="rId5" Type="http://schemas.openxmlformats.org/officeDocument/2006/relationships/image" Target="../media/image272.wmf"/><Relationship Id="rId4" Type="http://schemas.openxmlformats.org/officeDocument/2006/relationships/oleObject" Target="../embeddings/oleObject284.bin"/><Relationship Id="rId9" Type="http://schemas.openxmlformats.org/officeDocument/2006/relationships/image" Target="../media/image274.wmf"/></Relationships>
</file>

<file path=ppt/slides/_rels/slide79.xml.rels><?xml version="1.0" encoding="UTF-8" standalone="yes"?>
<Relationships xmlns="http://schemas.openxmlformats.org/package/2006/relationships"><Relationship Id="rId8" Type="http://schemas.openxmlformats.org/officeDocument/2006/relationships/oleObject" Target="../embeddings/oleObject290.bin"/><Relationship Id="rId3" Type="http://schemas.openxmlformats.org/officeDocument/2006/relationships/image" Target="../media/image275.wmf"/><Relationship Id="rId7" Type="http://schemas.openxmlformats.org/officeDocument/2006/relationships/image" Target="../media/image277.wmf"/><Relationship Id="rId2" Type="http://schemas.openxmlformats.org/officeDocument/2006/relationships/oleObject" Target="../embeddings/oleObject287.bin"/><Relationship Id="rId1" Type="http://schemas.openxmlformats.org/officeDocument/2006/relationships/slideLayout" Target="../slideLayouts/slideLayout4.xml"/><Relationship Id="rId6" Type="http://schemas.openxmlformats.org/officeDocument/2006/relationships/oleObject" Target="../embeddings/oleObject289.bin"/><Relationship Id="rId11" Type="http://schemas.openxmlformats.org/officeDocument/2006/relationships/image" Target="../media/image279.wmf"/><Relationship Id="rId5" Type="http://schemas.openxmlformats.org/officeDocument/2006/relationships/image" Target="../media/image276.wmf"/><Relationship Id="rId10" Type="http://schemas.openxmlformats.org/officeDocument/2006/relationships/oleObject" Target="../embeddings/oleObject291.bin"/><Relationship Id="rId4" Type="http://schemas.openxmlformats.org/officeDocument/2006/relationships/oleObject" Target="../embeddings/oleObject288.bin"/><Relationship Id="rId9" Type="http://schemas.openxmlformats.org/officeDocument/2006/relationships/image" Target="../media/image278.wmf"/></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30.bin"/><Relationship Id="rId13" Type="http://schemas.openxmlformats.org/officeDocument/2006/relationships/image" Target="../media/image32.wmf"/><Relationship Id="rId18" Type="http://schemas.openxmlformats.org/officeDocument/2006/relationships/oleObject" Target="../embeddings/oleObject35.bin"/><Relationship Id="rId3" Type="http://schemas.openxmlformats.org/officeDocument/2006/relationships/image" Target="../media/image27.wmf"/><Relationship Id="rId21" Type="http://schemas.openxmlformats.org/officeDocument/2006/relationships/image" Target="../media/image36.wmf"/><Relationship Id="rId7" Type="http://schemas.openxmlformats.org/officeDocument/2006/relationships/image" Target="../media/image29.wmf"/><Relationship Id="rId12" Type="http://schemas.openxmlformats.org/officeDocument/2006/relationships/oleObject" Target="../embeddings/oleObject32.bin"/><Relationship Id="rId17" Type="http://schemas.openxmlformats.org/officeDocument/2006/relationships/image" Target="../media/image34.wmf"/><Relationship Id="rId2" Type="http://schemas.openxmlformats.org/officeDocument/2006/relationships/oleObject" Target="../embeddings/oleObject27.bin"/><Relationship Id="rId16" Type="http://schemas.openxmlformats.org/officeDocument/2006/relationships/oleObject" Target="../embeddings/oleObject34.bin"/><Relationship Id="rId20" Type="http://schemas.openxmlformats.org/officeDocument/2006/relationships/oleObject" Target="../embeddings/oleObject36.bin"/><Relationship Id="rId1" Type="http://schemas.openxmlformats.org/officeDocument/2006/relationships/slideLayout" Target="../slideLayouts/slideLayout2.xml"/><Relationship Id="rId6" Type="http://schemas.openxmlformats.org/officeDocument/2006/relationships/oleObject" Target="../embeddings/oleObject29.bin"/><Relationship Id="rId11" Type="http://schemas.openxmlformats.org/officeDocument/2006/relationships/image" Target="../media/image31.wmf"/><Relationship Id="rId5" Type="http://schemas.openxmlformats.org/officeDocument/2006/relationships/image" Target="../media/image28.wmf"/><Relationship Id="rId15" Type="http://schemas.openxmlformats.org/officeDocument/2006/relationships/image" Target="../media/image33.wmf"/><Relationship Id="rId10" Type="http://schemas.openxmlformats.org/officeDocument/2006/relationships/oleObject" Target="../embeddings/oleObject31.bin"/><Relationship Id="rId19" Type="http://schemas.openxmlformats.org/officeDocument/2006/relationships/image" Target="../media/image35.wmf"/><Relationship Id="rId4" Type="http://schemas.openxmlformats.org/officeDocument/2006/relationships/oleObject" Target="../embeddings/oleObject28.bin"/><Relationship Id="rId9" Type="http://schemas.openxmlformats.org/officeDocument/2006/relationships/image" Target="../media/image30.wmf"/><Relationship Id="rId14" Type="http://schemas.openxmlformats.org/officeDocument/2006/relationships/oleObject" Target="../embeddings/oleObject33.bin"/></Relationships>
</file>

<file path=ppt/slides/_rels/slide80.xml.rels><?xml version="1.0" encoding="UTF-8" standalone="yes"?>
<Relationships xmlns="http://schemas.openxmlformats.org/package/2006/relationships"><Relationship Id="rId8" Type="http://schemas.openxmlformats.org/officeDocument/2006/relationships/oleObject" Target="../embeddings/oleObject295.bin"/><Relationship Id="rId13" Type="http://schemas.openxmlformats.org/officeDocument/2006/relationships/image" Target="../media/image285.wmf"/><Relationship Id="rId3" Type="http://schemas.openxmlformats.org/officeDocument/2006/relationships/image" Target="../media/image280.wmf"/><Relationship Id="rId7" Type="http://schemas.openxmlformats.org/officeDocument/2006/relationships/image" Target="../media/image282.wmf"/><Relationship Id="rId12" Type="http://schemas.openxmlformats.org/officeDocument/2006/relationships/oleObject" Target="../embeddings/oleObject297.bin"/><Relationship Id="rId2" Type="http://schemas.openxmlformats.org/officeDocument/2006/relationships/oleObject" Target="../embeddings/oleObject292.bin"/><Relationship Id="rId1" Type="http://schemas.openxmlformats.org/officeDocument/2006/relationships/slideLayout" Target="../slideLayouts/slideLayout4.xml"/><Relationship Id="rId6" Type="http://schemas.openxmlformats.org/officeDocument/2006/relationships/oleObject" Target="../embeddings/oleObject294.bin"/><Relationship Id="rId11" Type="http://schemas.openxmlformats.org/officeDocument/2006/relationships/image" Target="../media/image284.wmf"/><Relationship Id="rId5" Type="http://schemas.openxmlformats.org/officeDocument/2006/relationships/image" Target="../media/image281.wmf"/><Relationship Id="rId15" Type="http://schemas.openxmlformats.org/officeDocument/2006/relationships/image" Target="../media/image286.wmf"/><Relationship Id="rId10" Type="http://schemas.openxmlformats.org/officeDocument/2006/relationships/oleObject" Target="../embeddings/oleObject296.bin"/><Relationship Id="rId4" Type="http://schemas.openxmlformats.org/officeDocument/2006/relationships/oleObject" Target="../embeddings/oleObject293.bin"/><Relationship Id="rId9" Type="http://schemas.openxmlformats.org/officeDocument/2006/relationships/image" Target="../media/image283.wmf"/><Relationship Id="rId14" Type="http://schemas.openxmlformats.org/officeDocument/2006/relationships/oleObject" Target="../embeddings/oleObject298.bin"/></Relationships>
</file>

<file path=ppt/slides/_rels/slide81.xml.rels><?xml version="1.0" encoding="UTF-8" standalone="yes"?>
<Relationships xmlns="http://schemas.openxmlformats.org/package/2006/relationships"><Relationship Id="rId3" Type="http://schemas.openxmlformats.org/officeDocument/2006/relationships/image" Target="../media/image287.wmf"/><Relationship Id="rId2" Type="http://schemas.openxmlformats.org/officeDocument/2006/relationships/oleObject" Target="../embeddings/oleObject299.bin"/><Relationship Id="rId1" Type="http://schemas.openxmlformats.org/officeDocument/2006/relationships/slideLayout" Target="../slideLayouts/slideLayout4.xml"/><Relationship Id="rId5" Type="http://schemas.openxmlformats.org/officeDocument/2006/relationships/image" Target="../media/image286.wmf"/><Relationship Id="rId4" Type="http://schemas.openxmlformats.org/officeDocument/2006/relationships/oleObject" Target="../embeddings/oleObject300.bin"/></Relationships>
</file>

<file path=ppt/slides/_rels/slide82.xml.rels><?xml version="1.0" encoding="UTF-8" standalone="yes"?>
<Relationships xmlns="http://schemas.openxmlformats.org/package/2006/relationships"><Relationship Id="rId8" Type="http://schemas.openxmlformats.org/officeDocument/2006/relationships/oleObject" Target="../embeddings/oleObject304.bin"/><Relationship Id="rId3" Type="http://schemas.openxmlformats.org/officeDocument/2006/relationships/image" Target="../media/image288.wmf"/><Relationship Id="rId7" Type="http://schemas.openxmlformats.org/officeDocument/2006/relationships/image" Target="../media/image290.wmf"/><Relationship Id="rId2" Type="http://schemas.openxmlformats.org/officeDocument/2006/relationships/oleObject" Target="../embeddings/oleObject301.bin"/><Relationship Id="rId1" Type="http://schemas.openxmlformats.org/officeDocument/2006/relationships/slideLayout" Target="../slideLayouts/slideLayout2.xml"/><Relationship Id="rId6" Type="http://schemas.openxmlformats.org/officeDocument/2006/relationships/oleObject" Target="../embeddings/oleObject303.bin"/><Relationship Id="rId5" Type="http://schemas.openxmlformats.org/officeDocument/2006/relationships/image" Target="../media/image289.wmf"/><Relationship Id="rId4" Type="http://schemas.openxmlformats.org/officeDocument/2006/relationships/oleObject" Target="../embeddings/oleObject302.bin"/><Relationship Id="rId9" Type="http://schemas.openxmlformats.org/officeDocument/2006/relationships/image" Target="../media/image291.wmf"/></Relationships>
</file>

<file path=ppt/slides/_rels/slide83.xml.rels><?xml version="1.0" encoding="UTF-8" standalone="yes"?>
<Relationships xmlns="http://schemas.openxmlformats.org/package/2006/relationships"><Relationship Id="rId8" Type="http://schemas.openxmlformats.org/officeDocument/2006/relationships/oleObject" Target="../embeddings/oleObject308.bin"/><Relationship Id="rId3" Type="http://schemas.openxmlformats.org/officeDocument/2006/relationships/image" Target="../media/image292.wmf"/><Relationship Id="rId7" Type="http://schemas.openxmlformats.org/officeDocument/2006/relationships/image" Target="../media/image294.wmf"/><Relationship Id="rId2" Type="http://schemas.openxmlformats.org/officeDocument/2006/relationships/oleObject" Target="../embeddings/oleObject305.bin"/><Relationship Id="rId1" Type="http://schemas.openxmlformats.org/officeDocument/2006/relationships/slideLayout" Target="../slideLayouts/slideLayout2.xml"/><Relationship Id="rId6" Type="http://schemas.openxmlformats.org/officeDocument/2006/relationships/oleObject" Target="../embeddings/oleObject307.bin"/><Relationship Id="rId11" Type="http://schemas.openxmlformats.org/officeDocument/2006/relationships/image" Target="../media/image296.wmf"/><Relationship Id="rId5" Type="http://schemas.openxmlformats.org/officeDocument/2006/relationships/image" Target="../media/image293.wmf"/><Relationship Id="rId10" Type="http://schemas.openxmlformats.org/officeDocument/2006/relationships/oleObject" Target="../embeddings/oleObject309.bin"/><Relationship Id="rId4" Type="http://schemas.openxmlformats.org/officeDocument/2006/relationships/oleObject" Target="../embeddings/oleObject306.bin"/><Relationship Id="rId9" Type="http://schemas.openxmlformats.org/officeDocument/2006/relationships/image" Target="../media/image295.wmf"/></Relationships>
</file>

<file path=ppt/slides/_rels/slide84.xml.rels><?xml version="1.0" encoding="UTF-8" standalone="yes"?>
<Relationships xmlns="http://schemas.openxmlformats.org/package/2006/relationships"><Relationship Id="rId8" Type="http://schemas.openxmlformats.org/officeDocument/2006/relationships/oleObject" Target="../embeddings/oleObject313.bin"/><Relationship Id="rId3" Type="http://schemas.openxmlformats.org/officeDocument/2006/relationships/image" Target="../media/image297.wmf"/><Relationship Id="rId7" Type="http://schemas.openxmlformats.org/officeDocument/2006/relationships/image" Target="../media/image299.wmf"/><Relationship Id="rId2" Type="http://schemas.openxmlformats.org/officeDocument/2006/relationships/oleObject" Target="../embeddings/oleObject310.bin"/><Relationship Id="rId1" Type="http://schemas.openxmlformats.org/officeDocument/2006/relationships/slideLayout" Target="../slideLayouts/slideLayout2.xml"/><Relationship Id="rId6" Type="http://schemas.openxmlformats.org/officeDocument/2006/relationships/oleObject" Target="../embeddings/oleObject312.bin"/><Relationship Id="rId5" Type="http://schemas.openxmlformats.org/officeDocument/2006/relationships/image" Target="../media/image298.wmf"/><Relationship Id="rId4" Type="http://schemas.openxmlformats.org/officeDocument/2006/relationships/oleObject" Target="../embeddings/oleObject311.bin"/><Relationship Id="rId9" Type="http://schemas.openxmlformats.org/officeDocument/2006/relationships/image" Target="../media/image300.wmf"/></Relationships>
</file>

<file path=ppt/slides/_rels/slide85.xml.rels><?xml version="1.0" encoding="UTF-8" standalone="yes"?>
<Relationships xmlns="http://schemas.openxmlformats.org/package/2006/relationships"><Relationship Id="rId3" Type="http://schemas.openxmlformats.org/officeDocument/2006/relationships/image" Target="../media/image301.wmf"/><Relationship Id="rId2" Type="http://schemas.openxmlformats.org/officeDocument/2006/relationships/oleObject" Target="../embeddings/oleObject314.bin"/><Relationship Id="rId1" Type="http://schemas.openxmlformats.org/officeDocument/2006/relationships/slideLayout" Target="../slideLayouts/slideLayout2.xml"/><Relationship Id="rId5" Type="http://schemas.openxmlformats.org/officeDocument/2006/relationships/image" Target="../media/image302.wmf"/><Relationship Id="rId4" Type="http://schemas.openxmlformats.org/officeDocument/2006/relationships/oleObject" Target="../embeddings/oleObject315.bin"/></Relationships>
</file>

<file path=ppt/slides/_rels/slide86.xml.rels><?xml version="1.0" encoding="UTF-8" standalone="yes"?>
<Relationships xmlns="http://schemas.openxmlformats.org/package/2006/relationships"><Relationship Id="rId8" Type="http://schemas.openxmlformats.org/officeDocument/2006/relationships/oleObject" Target="../embeddings/oleObject319.bin"/><Relationship Id="rId3" Type="http://schemas.openxmlformats.org/officeDocument/2006/relationships/image" Target="../media/image303.emf"/><Relationship Id="rId7" Type="http://schemas.openxmlformats.org/officeDocument/2006/relationships/image" Target="../media/image305.wmf"/><Relationship Id="rId2" Type="http://schemas.openxmlformats.org/officeDocument/2006/relationships/oleObject" Target="../embeddings/oleObject316.bin"/><Relationship Id="rId1" Type="http://schemas.openxmlformats.org/officeDocument/2006/relationships/slideLayout" Target="../slideLayouts/slideLayout2.xml"/><Relationship Id="rId6" Type="http://schemas.openxmlformats.org/officeDocument/2006/relationships/oleObject" Target="../embeddings/oleObject318.bin"/><Relationship Id="rId5" Type="http://schemas.openxmlformats.org/officeDocument/2006/relationships/image" Target="../media/image304.emf"/><Relationship Id="rId4" Type="http://schemas.openxmlformats.org/officeDocument/2006/relationships/oleObject" Target="../embeddings/oleObject317.bin"/><Relationship Id="rId9" Type="http://schemas.openxmlformats.org/officeDocument/2006/relationships/image" Target="../media/image306.wmf"/></Relationships>
</file>

<file path=ppt/slides/_rels/slide87.xml.rels><?xml version="1.0" encoding="UTF-8" standalone="yes"?>
<Relationships xmlns="http://schemas.openxmlformats.org/package/2006/relationships"><Relationship Id="rId3" Type="http://schemas.openxmlformats.org/officeDocument/2006/relationships/image" Target="../media/image307.wmf"/><Relationship Id="rId2" Type="http://schemas.openxmlformats.org/officeDocument/2006/relationships/oleObject" Target="../embeddings/oleObject320.bin"/><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08.wmf"/><Relationship Id="rId7" Type="http://schemas.openxmlformats.org/officeDocument/2006/relationships/image" Target="../media/image310.wmf"/><Relationship Id="rId2" Type="http://schemas.openxmlformats.org/officeDocument/2006/relationships/oleObject" Target="../embeddings/oleObject321.bin"/><Relationship Id="rId1" Type="http://schemas.openxmlformats.org/officeDocument/2006/relationships/slideLayout" Target="../slideLayouts/slideLayout2.xml"/><Relationship Id="rId6" Type="http://schemas.openxmlformats.org/officeDocument/2006/relationships/oleObject" Target="../embeddings/oleObject323.bin"/><Relationship Id="rId5" Type="http://schemas.openxmlformats.org/officeDocument/2006/relationships/image" Target="../media/image309.wmf"/><Relationship Id="rId4" Type="http://schemas.openxmlformats.org/officeDocument/2006/relationships/oleObject" Target="../embeddings/oleObject322.bin"/></Relationships>
</file>

<file path=ppt/slides/_rels/slide89.xml.rels><?xml version="1.0" encoding="UTF-8" standalone="yes"?>
<Relationships xmlns="http://schemas.openxmlformats.org/package/2006/relationships"><Relationship Id="rId8" Type="http://schemas.openxmlformats.org/officeDocument/2006/relationships/oleObject" Target="../embeddings/oleObject327.bin"/><Relationship Id="rId3" Type="http://schemas.openxmlformats.org/officeDocument/2006/relationships/image" Target="../media/image311.wmf"/><Relationship Id="rId7" Type="http://schemas.openxmlformats.org/officeDocument/2006/relationships/image" Target="../media/image313.wmf"/><Relationship Id="rId2" Type="http://schemas.openxmlformats.org/officeDocument/2006/relationships/oleObject" Target="../embeddings/oleObject324.bin"/><Relationship Id="rId1" Type="http://schemas.openxmlformats.org/officeDocument/2006/relationships/slideLayout" Target="../slideLayouts/slideLayout2.xml"/><Relationship Id="rId6" Type="http://schemas.openxmlformats.org/officeDocument/2006/relationships/oleObject" Target="../embeddings/oleObject326.bin"/><Relationship Id="rId5" Type="http://schemas.openxmlformats.org/officeDocument/2006/relationships/image" Target="../media/image312.wmf"/><Relationship Id="rId4" Type="http://schemas.openxmlformats.org/officeDocument/2006/relationships/oleObject" Target="../embeddings/oleObject325.bin"/><Relationship Id="rId9" Type="http://schemas.openxmlformats.org/officeDocument/2006/relationships/image" Target="../media/image314.w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40.bin"/><Relationship Id="rId13" Type="http://schemas.openxmlformats.org/officeDocument/2006/relationships/image" Target="../media/image42.wmf"/><Relationship Id="rId3" Type="http://schemas.openxmlformats.org/officeDocument/2006/relationships/image" Target="../media/image37.wmf"/><Relationship Id="rId7" Type="http://schemas.openxmlformats.org/officeDocument/2006/relationships/image" Target="../media/image39.wmf"/><Relationship Id="rId12" Type="http://schemas.openxmlformats.org/officeDocument/2006/relationships/oleObject" Target="../embeddings/oleObject42.bin"/><Relationship Id="rId17" Type="http://schemas.openxmlformats.org/officeDocument/2006/relationships/image" Target="../media/image44.wmf"/><Relationship Id="rId2" Type="http://schemas.openxmlformats.org/officeDocument/2006/relationships/oleObject" Target="../embeddings/oleObject37.bin"/><Relationship Id="rId16" Type="http://schemas.openxmlformats.org/officeDocument/2006/relationships/oleObject" Target="../embeddings/oleObject44.bin"/><Relationship Id="rId1" Type="http://schemas.openxmlformats.org/officeDocument/2006/relationships/slideLayout" Target="../slideLayouts/slideLayout2.xml"/><Relationship Id="rId6" Type="http://schemas.openxmlformats.org/officeDocument/2006/relationships/oleObject" Target="../embeddings/oleObject39.bin"/><Relationship Id="rId11" Type="http://schemas.openxmlformats.org/officeDocument/2006/relationships/image" Target="../media/image41.wmf"/><Relationship Id="rId5" Type="http://schemas.openxmlformats.org/officeDocument/2006/relationships/image" Target="../media/image38.wmf"/><Relationship Id="rId15" Type="http://schemas.openxmlformats.org/officeDocument/2006/relationships/image" Target="../media/image43.wmf"/><Relationship Id="rId10" Type="http://schemas.openxmlformats.org/officeDocument/2006/relationships/oleObject" Target="../embeddings/oleObject41.bin"/><Relationship Id="rId4" Type="http://schemas.openxmlformats.org/officeDocument/2006/relationships/oleObject" Target="../embeddings/oleObject38.bin"/><Relationship Id="rId9" Type="http://schemas.openxmlformats.org/officeDocument/2006/relationships/image" Target="../media/image40.wmf"/><Relationship Id="rId14" Type="http://schemas.openxmlformats.org/officeDocument/2006/relationships/oleObject" Target="../embeddings/oleObject43.bin"/></Relationships>
</file>

<file path=ppt/slides/_rels/slide90.xml.rels><?xml version="1.0" encoding="UTF-8" standalone="yes"?>
<Relationships xmlns="http://schemas.openxmlformats.org/package/2006/relationships"><Relationship Id="rId8" Type="http://schemas.openxmlformats.org/officeDocument/2006/relationships/oleObject" Target="../embeddings/oleObject331.bin"/><Relationship Id="rId3" Type="http://schemas.openxmlformats.org/officeDocument/2006/relationships/image" Target="../media/image315.wmf"/><Relationship Id="rId7" Type="http://schemas.openxmlformats.org/officeDocument/2006/relationships/image" Target="../media/image317.wmf"/><Relationship Id="rId2" Type="http://schemas.openxmlformats.org/officeDocument/2006/relationships/oleObject" Target="../embeddings/oleObject328.bin"/><Relationship Id="rId1" Type="http://schemas.openxmlformats.org/officeDocument/2006/relationships/slideLayout" Target="../slideLayouts/slideLayout2.xml"/><Relationship Id="rId6" Type="http://schemas.openxmlformats.org/officeDocument/2006/relationships/oleObject" Target="../embeddings/oleObject330.bin"/><Relationship Id="rId5" Type="http://schemas.openxmlformats.org/officeDocument/2006/relationships/image" Target="../media/image316.wmf"/><Relationship Id="rId4" Type="http://schemas.openxmlformats.org/officeDocument/2006/relationships/oleObject" Target="../embeddings/oleObject329.bin"/><Relationship Id="rId9" Type="http://schemas.openxmlformats.org/officeDocument/2006/relationships/image" Target="../media/image318.wmf"/></Relationships>
</file>

<file path=ppt/slides/_rels/slide91.xml.rels><?xml version="1.0" encoding="UTF-8" standalone="yes"?>
<Relationships xmlns="http://schemas.openxmlformats.org/package/2006/relationships"><Relationship Id="rId8" Type="http://schemas.openxmlformats.org/officeDocument/2006/relationships/oleObject" Target="../embeddings/oleObject335.bin"/><Relationship Id="rId3" Type="http://schemas.openxmlformats.org/officeDocument/2006/relationships/image" Target="../media/image319.wmf"/><Relationship Id="rId7" Type="http://schemas.openxmlformats.org/officeDocument/2006/relationships/image" Target="../media/image321.wmf"/><Relationship Id="rId2" Type="http://schemas.openxmlformats.org/officeDocument/2006/relationships/oleObject" Target="../embeddings/oleObject332.bin"/><Relationship Id="rId1" Type="http://schemas.openxmlformats.org/officeDocument/2006/relationships/slideLayout" Target="../slideLayouts/slideLayout2.xml"/><Relationship Id="rId6" Type="http://schemas.openxmlformats.org/officeDocument/2006/relationships/oleObject" Target="../embeddings/oleObject334.bin"/><Relationship Id="rId11" Type="http://schemas.openxmlformats.org/officeDocument/2006/relationships/image" Target="../media/image323.wmf"/><Relationship Id="rId5" Type="http://schemas.openxmlformats.org/officeDocument/2006/relationships/image" Target="../media/image320.wmf"/><Relationship Id="rId10" Type="http://schemas.openxmlformats.org/officeDocument/2006/relationships/oleObject" Target="../embeddings/oleObject336.bin"/><Relationship Id="rId4" Type="http://schemas.openxmlformats.org/officeDocument/2006/relationships/oleObject" Target="../embeddings/oleObject333.bin"/><Relationship Id="rId9" Type="http://schemas.openxmlformats.org/officeDocument/2006/relationships/image" Target="../media/image322.wmf"/></Relationships>
</file>

<file path=ppt/slides/_rels/slide92.xml.rels><?xml version="1.0" encoding="UTF-8" standalone="yes"?>
<Relationships xmlns="http://schemas.openxmlformats.org/package/2006/relationships"><Relationship Id="rId8" Type="http://schemas.openxmlformats.org/officeDocument/2006/relationships/image" Target="../media/image327.wmf"/><Relationship Id="rId3" Type="http://schemas.openxmlformats.org/officeDocument/2006/relationships/image" Target="../media/image324.wmf"/><Relationship Id="rId7" Type="http://schemas.openxmlformats.org/officeDocument/2006/relationships/oleObject" Target="../embeddings/oleObject339.bin"/><Relationship Id="rId2" Type="http://schemas.openxmlformats.org/officeDocument/2006/relationships/oleObject" Target="../embeddings/oleObject337.bin"/><Relationship Id="rId1" Type="http://schemas.openxmlformats.org/officeDocument/2006/relationships/slideLayout" Target="../slideLayouts/slideLayout2.xml"/><Relationship Id="rId6" Type="http://schemas.openxmlformats.org/officeDocument/2006/relationships/image" Target="../media/image326.png"/><Relationship Id="rId5" Type="http://schemas.openxmlformats.org/officeDocument/2006/relationships/image" Target="../media/image325.wmf"/><Relationship Id="rId10" Type="http://schemas.openxmlformats.org/officeDocument/2006/relationships/image" Target="../media/image328.wmf"/><Relationship Id="rId4" Type="http://schemas.openxmlformats.org/officeDocument/2006/relationships/oleObject" Target="../embeddings/oleObject338.bin"/><Relationship Id="rId9" Type="http://schemas.openxmlformats.org/officeDocument/2006/relationships/oleObject" Target="../embeddings/oleObject340.bin"/></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8" Type="http://schemas.openxmlformats.org/officeDocument/2006/relationships/oleObject" Target="../embeddings/oleObject344.bin"/><Relationship Id="rId3" Type="http://schemas.openxmlformats.org/officeDocument/2006/relationships/image" Target="../media/image329.wmf"/><Relationship Id="rId7" Type="http://schemas.openxmlformats.org/officeDocument/2006/relationships/image" Target="../media/image331.wmf"/><Relationship Id="rId2" Type="http://schemas.openxmlformats.org/officeDocument/2006/relationships/oleObject" Target="../embeddings/oleObject341.bin"/><Relationship Id="rId1" Type="http://schemas.openxmlformats.org/officeDocument/2006/relationships/slideLayout" Target="../slideLayouts/slideLayout4.xml"/><Relationship Id="rId6" Type="http://schemas.openxmlformats.org/officeDocument/2006/relationships/oleObject" Target="../embeddings/oleObject343.bin"/><Relationship Id="rId5" Type="http://schemas.openxmlformats.org/officeDocument/2006/relationships/image" Target="../media/image330.wmf"/><Relationship Id="rId4" Type="http://schemas.openxmlformats.org/officeDocument/2006/relationships/oleObject" Target="../embeddings/oleObject342.bin"/><Relationship Id="rId9" Type="http://schemas.openxmlformats.org/officeDocument/2006/relationships/image" Target="../media/image332.wmf"/></Relationships>
</file>

<file path=ppt/slides/_rels/slide95.xml.rels><?xml version="1.0" encoding="UTF-8" standalone="yes"?>
<Relationships xmlns="http://schemas.openxmlformats.org/package/2006/relationships"><Relationship Id="rId8" Type="http://schemas.openxmlformats.org/officeDocument/2006/relationships/oleObject" Target="../embeddings/oleObject348.bin"/><Relationship Id="rId3" Type="http://schemas.openxmlformats.org/officeDocument/2006/relationships/image" Target="../media/image329.wmf"/><Relationship Id="rId7" Type="http://schemas.openxmlformats.org/officeDocument/2006/relationships/image" Target="../media/image331.wmf"/><Relationship Id="rId2" Type="http://schemas.openxmlformats.org/officeDocument/2006/relationships/oleObject" Target="../embeddings/oleObject345.bin"/><Relationship Id="rId1" Type="http://schemas.openxmlformats.org/officeDocument/2006/relationships/slideLayout" Target="../slideLayouts/slideLayout4.xml"/><Relationship Id="rId6" Type="http://schemas.openxmlformats.org/officeDocument/2006/relationships/oleObject" Target="../embeddings/oleObject347.bin"/><Relationship Id="rId11" Type="http://schemas.openxmlformats.org/officeDocument/2006/relationships/image" Target="../media/image334.wmf"/><Relationship Id="rId5" Type="http://schemas.openxmlformats.org/officeDocument/2006/relationships/image" Target="../media/image330.wmf"/><Relationship Id="rId10" Type="http://schemas.openxmlformats.org/officeDocument/2006/relationships/oleObject" Target="../embeddings/oleObject349.bin"/><Relationship Id="rId4" Type="http://schemas.openxmlformats.org/officeDocument/2006/relationships/oleObject" Target="../embeddings/oleObject346.bin"/><Relationship Id="rId9" Type="http://schemas.openxmlformats.org/officeDocument/2006/relationships/image" Target="../media/image333.wmf"/></Relationships>
</file>

<file path=ppt/slides/_rels/slide96.xml.rels><?xml version="1.0" encoding="UTF-8" standalone="yes"?>
<Relationships xmlns="http://schemas.openxmlformats.org/package/2006/relationships"><Relationship Id="rId3" Type="http://schemas.openxmlformats.org/officeDocument/2006/relationships/image" Target="../media/image335.wmf"/><Relationship Id="rId2" Type="http://schemas.openxmlformats.org/officeDocument/2006/relationships/oleObject" Target="../embeddings/oleObject350.bin"/><Relationship Id="rId1" Type="http://schemas.openxmlformats.org/officeDocument/2006/relationships/slideLayout" Target="../slideLayouts/slideLayout2.xml"/><Relationship Id="rId5" Type="http://schemas.openxmlformats.org/officeDocument/2006/relationships/image" Target="../media/image336.wmf"/><Relationship Id="rId4" Type="http://schemas.openxmlformats.org/officeDocument/2006/relationships/oleObject" Target="../embeddings/oleObject351.bin"/></Relationships>
</file>

<file path=ppt/slides/_rels/slide97.xml.rels><?xml version="1.0" encoding="UTF-8" standalone="yes"?>
<Relationships xmlns="http://schemas.openxmlformats.org/package/2006/relationships"><Relationship Id="rId8" Type="http://schemas.openxmlformats.org/officeDocument/2006/relationships/oleObject" Target="../embeddings/oleObject355.bin"/><Relationship Id="rId3" Type="http://schemas.openxmlformats.org/officeDocument/2006/relationships/image" Target="../media/image337.wmf"/><Relationship Id="rId7" Type="http://schemas.openxmlformats.org/officeDocument/2006/relationships/image" Target="../media/image339.wmf"/><Relationship Id="rId2" Type="http://schemas.openxmlformats.org/officeDocument/2006/relationships/oleObject" Target="../embeddings/oleObject352.bin"/><Relationship Id="rId1" Type="http://schemas.openxmlformats.org/officeDocument/2006/relationships/slideLayout" Target="../slideLayouts/slideLayout2.xml"/><Relationship Id="rId6" Type="http://schemas.openxmlformats.org/officeDocument/2006/relationships/oleObject" Target="../embeddings/oleObject354.bin"/><Relationship Id="rId5" Type="http://schemas.openxmlformats.org/officeDocument/2006/relationships/image" Target="../media/image338.wmf"/><Relationship Id="rId4" Type="http://schemas.openxmlformats.org/officeDocument/2006/relationships/oleObject" Target="../embeddings/oleObject353.bin"/><Relationship Id="rId9" Type="http://schemas.openxmlformats.org/officeDocument/2006/relationships/image" Target="../media/image340.wmf"/></Relationships>
</file>

<file path=ppt/slides/_rels/slide98.xml.rels><?xml version="1.0" encoding="UTF-8" standalone="yes"?>
<Relationships xmlns="http://schemas.openxmlformats.org/package/2006/relationships"><Relationship Id="rId3" Type="http://schemas.openxmlformats.org/officeDocument/2006/relationships/image" Target="../media/image341.wmf"/><Relationship Id="rId7" Type="http://schemas.openxmlformats.org/officeDocument/2006/relationships/image" Target="../media/image343.wmf"/><Relationship Id="rId2" Type="http://schemas.openxmlformats.org/officeDocument/2006/relationships/oleObject" Target="../embeddings/oleObject356.bin"/><Relationship Id="rId1" Type="http://schemas.openxmlformats.org/officeDocument/2006/relationships/slideLayout" Target="../slideLayouts/slideLayout2.xml"/><Relationship Id="rId6" Type="http://schemas.openxmlformats.org/officeDocument/2006/relationships/oleObject" Target="../embeddings/oleObject358.bin"/><Relationship Id="rId5" Type="http://schemas.openxmlformats.org/officeDocument/2006/relationships/image" Target="../media/image342.wmf"/><Relationship Id="rId4" Type="http://schemas.openxmlformats.org/officeDocument/2006/relationships/oleObject" Target="../embeddings/oleObject357.bin"/></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533400" y="1219200"/>
            <a:ext cx="3352800" cy="1600200"/>
          </a:xfrm>
        </p:spPr>
        <p:txBody>
          <a:bodyPr/>
          <a:lstStyle/>
          <a:p>
            <a:pPr algn="ctr" eaLnBrk="0" hangingPunct="0"/>
            <a:r>
              <a:rPr lang="en-US" sz="4400" dirty="0"/>
              <a:t>Section 8.1</a:t>
            </a:r>
          </a:p>
          <a:p>
            <a:endParaRPr lang="en-US" dirty="0"/>
          </a:p>
        </p:txBody>
      </p:sp>
      <p:sp>
        <p:nvSpPr>
          <p:cNvPr id="6" name="Content Placeholder 5"/>
          <p:cNvSpPr>
            <a:spLocks noGrp="1"/>
          </p:cNvSpPr>
          <p:nvPr>
            <p:ph sz="quarter" idx="11"/>
          </p:nvPr>
        </p:nvSpPr>
        <p:spPr>
          <a:xfrm>
            <a:off x="533400" y="2514600"/>
            <a:ext cx="3276600" cy="2743200"/>
          </a:xfrm>
        </p:spPr>
        <p:txBody>
          <a:bodyPr>
            <a:noAutofit/>
          </a:bodyPr>
          <a:lstStyle/>
          <a:p>
            <a:pPr marL="342900" indent="-342900" algn="ctr"/>
            <a:r>
              <a:rPr lang="en-US" dirty="0"/>
              <a:t>The Square</a:t>
            </a:r>
          </a:p>
          <a:p>
            <a:pPr marL="342900" indent="-342900" algn="ctr"/>
            <a:r>
              <a:rPr lang="en-US" dirty="0"/>
              <a:t>Root Property</a:t>
            </a:r>
          </a:p>
          <a:p>
            <a:pPr marL="342900" indent="-342900" algn="ctr"/>
            <a:r>
              <a:rPr lang="en-US" dirty="0"/>
              <a:t>and Completing</a:t>
            </a:r>
          </a:p>
          <a:p>
            <a:pPr marL="342900" indent="-342900" algn="ctr"/>
            <a:r>
              <a:rPr lang="en-US" dirty="0"/>
              <a:t>the Square</a:t>
            </a:r>
          </a:p>
          <a:p>
            <a:pPr marL="342900" indent="-342900" algn="ctr"/>
            <a:endParaRPr lang="en-US" dirty="0"/>
          </a:p>
          <a:p>
            <a:endParaRPr lang="en-US" dirty="0"/>
          </a:p>
        </p:txBody>
      </p:sp>
    </p:spTree>
    <p:extLst>
      <p:ext uri="{BB962C8B-B14F-4D97-AF65-F5344CB8AC3E}">
        <p14:creationId xmlns:p14="http://schemas.microsoft.com/office/powerpoint/2010/main" val="79378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a:prstGeom prst="rect">
            <a:avLst/>
          </a:prstGeom>
        </p:spPr>
        <p:txBody>
          <a:bodyPr wrap="none"/>
          <a:lstStyle/>
          <a:p>
            <a:r>
              <a:rPr lang="en-US" sz="3200" b="1" i="1" dirty="0">
                <a:solidFill>
                  <a:srgbClr val="000000"/>
                </a:solidFill>
                <a:latin typeface="Arial" pitchFamily="34" charset="0"/>
                <a:cs typeface="Arial" pitchFamily="34" charset="0"/>
              </a:rPr>
              <a:t> Objective 1: Example</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r>
              <a:rPr lang="en-US" sz="2800" b="1" dirty="0"/>
              <a:t>1a.</a:t>
            </a:r>
            <a:r>
              <a:rPr lang="en-US" sz="2800" dirty="0"/>
              <a:t>	Solve:</a:t>
            </a:r>
          </a:p>
          <a:p>
            <a:endParaRPr lang="en-US" sz="2800" dirty="0"/>
          </a:p>
          <a:p>
            <a:endParaRPr lang="en-US" sz="2800" dirty="0"/>
          </a:p>
          <a:p>
            <a:endParaRPr lang="en-US" sz="2800" dirty="0"/>
          </a:p>
          <a:p>
            <a:endParaRPr lang="en-US" sz="2800" dirty="0"/>
          </a:p>
          <a:p>
            <a:r>
              <a:rPr lang="en-US" sz="2800" dirty="0"/>
              <a:t>	</a:t>
            </a:r>
          </a:p>
          <a:p>
            <a:endParaRPr lang="en-US" sz="2800" dirty="0"/>
          </a:p>
          <a:p>
            <a:endParaRPr lang="en-US" sz="2800" dirty="0"/>
          </a:p>
          <a:p>
            <a:endParaRPr lang="en-US" sz="2800" dirty="0"/>
          </a:p>
          <a:p>
            <a:endParaRPr lang="en-US" sz="2800" dirty="0"/>
          </a:p>
          <a:p>
            <a:r>
              <a:rPr lang="en-US" sz="2800" dirty="0"/>
              <a:t>  </a:t>
            </a:r>
          </a:p>
          <a:p>
            <a:endParaRPr lang="en-US" sz="2800" dirty="0"/>
          </a:p>
        </p:txBody>
      </p:sp>
      <p:graphicFrame>
        <p:nvGraphicFramePr>
          <p:cNvPr id="5" name="Object 4"/>
          <p:cNvGraphicFramePr>
            <a:graphicFrameLocks noChangeAspect="1"/>
          </p:cNvGraphicFramePr>
          <p:nvPr>
            <p:extLst>
              <p:ext uri="{D42A27DB-BD31-4B8C-83A1-F6EECF244321}">
                <p14:modId xmlns:p14="http://schemas.microsoft.com/office/powerpoint/2010/main" val="1387228668"/>
              </p:ext>
            </p:extLst>
          </p:nvPr>
        </p:nvGraphicFramePr>
        <p:xfrm>
          <a:off x="2628900" y="1130300"/>
          <a:ext cx="1409700" cy="457200"/>
        </p:xfrm>
        <a:graphic>
          <a:graphicData uri="http://schemas.openxmlformats.org/presentationml/2006/ole">
            <mc:AlternateContent xmlns:mc="http://schemas.openxmlformats.org/markup-compatibility/2006">
              <mc:Choice xmlns:v="urn:schemas-microsoft-com:vml" Requires="v">
                <p:oleObj name="Equation" r:id="rId2" imgW="1409400" imgH="457200" progId="Equation.DSMT4">
                  <p:embed/>
                </p:oleObj>
              </mc:Choice>
              <mc:Fallback>
                <p:oleObj name="Equation" r:id="rId2" imgW="1409400" imgH="457200" progId="Equation.DSMT4">
                  <p:embed/>
                  <p:pic>
                    <p:nvPicPr>
                      <p:cNvPr id="5" name="Object 4"/>
                      <p:cNvPicPr>
                        <a:picLocks noChangeAspect="1" noChangeArrowheads="1"/>
                      </p:cNvPicPr>
                      <p:nvPr/>
                    </p:nvPicPr>
                    <p:blipFill>
                      <a:blip r:embed="rId3"/>
                      <a:srcRect/>
                      <a:stretch>
                        <a:fillRect/>
                      </a:stretch>
                    </p:blipFill>
                    <p:spPr bwMode="auto">
                      <a:xfrm>
                        <a:off x="2628900" y="1130300"/>
                        <a:ext cx="1409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430128853"/>
              </p:ext>
            </p:extLst>
          </p:nvPr>
        </p:nvGraphicFramePr>
        <p:xfrm>
          <a:off x="1565198" y="2209800"/>
          <a:ext cx="1460500" cy="2133600"/>
        </p:xfrm>
        <a:graphic>
          <a:graphicData uri="http://schemas.openxmlformats.org/presentationml/2006/ole">
            <mc:AlternateContent xmlns:mc="http://schemas.openxmlformats.org/markup-compatibility/2006">
              <mc:Choice xmlns:v="urn:schemas-microsoft-com:vml" Requires="v">
                <p:oleObj name="Equation" r:id="rId4" imgW="1460160" imgH="2133360" progId="Equation.DSMT4">
                  <p:embed/>
                </p:oleObj>
              </mc:Choice>
              <mc:Fallback>
                <p:oleObj name="Equation" r:id="rId4" imgW="1460160" imgH="2133360" progId="Equation.DSMT4">
                  <p:embed/>
                  <p:pic>
                    <p:nvPicPr>
                      <p:cNvPr id="6" name="Object 5"/>
                      <p:cNvPicPr>
                        <a:picLocks noChangeAspect="1" noChangeArrowheads="1"/>
                      </p:cNvPicPr>
                      <p:nvPr/>
                    </p:nvPicPr>
                    <p:blipFill>
                      <a:blip r:embed="rId5"/>
                      <a:srcRect/>
                      <a:stretch>
                        <a:fillRect/>
                      </a:stretch>
                    </p:blipFill>
                    <p:spPr bwMode="auto">
                      <a:xfrm>
                        <a:off x="1565198" y="2209800"/>
                        <a:ext cx="14605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932438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Placeholder 1"/>
          <p:cNvGraphicFramePr>
            <a:graphicFrameLocks noGrp="1"/>
          </p:cNvGraphicFramePr>
          <p:nvPr>
            <p:ph type="tbl" sz="quarter" idx="11"/>
          </p:nvPr>
        </p:nvGraphicFramePr>
        <p:xfrm>
          <a:off x="533400" y="1143000"/>
          <a:ext cx="8243888" cy="3901416"/>
        </p:xfrm>
        <a:graphic>
          <a:graphicData uri="http://schemas.openxmlformats.org/drawingml/2006/table">
            <a:tbl>
              <a:tblPr firstRow="1" bandRow="1">
                <a:tableStyleId>{5C22544A-7EE6-4342-B048-85BDC9FD1C3A}</a:tableStyleId>
              </a:tblPr>
              <a:tblGrid>
                <a:gridCol w="8243888">
                  <a:extLst>
                    <a:ext uri="{9D8B030D-6E8A-4147-A177-3AD203B41FA5}">
                      <a16:colId xmlns:a16="http://schemas.microsoft.com/office/drawing/2014/main" val="20000"/>
                    </a:ext>
                  </a:extLst>
                </a:gridCol>
              </a:tblGrid>
              <a:tr h="609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00A8"/>
                          </a:solidFill>
                          <a:effectLst/>
                          <a:latin typeface="Arial" pitchFamily="34" charset="0"/>
                          <a:cs typeface="Arial" pitchFamily="34" charset="0"/>
                        </a:rPr>
                        <a:t>Strategy for Solving Problems Involving Maximizing or Minimizing Quadratic Functions</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33400">
                <a:tc>
                  <a:txBody>
                    <a:bodyPr/>
                    <a:lstStyle/>
                    <a:p>
                      <a:pPr marL="514350" marR="0" lvl="0" indent="-514350" algn="l" defTabSz="914400" rtl="0" eaLnBrk="1" fontAlgn="base" latinLnBrk="0" hangingPunct="1">
                        <a:lnSpc>
                          <a:spcPct val="100000"/>
                        </a:lnSpc>
                        <a:spcBef>
                          <a:spcPct val="20000"/>
                        </a:spcBef>
                        <a:spcAft>
                          <a:spcPct val="0"/>
                        </a:spcAft>
                        <a:buClrTx/>
                        <a:buSzTx/>
                        <a:buFont typeface="+mj-lt"/>
                        <a:buAutoNum type="arabicPeriod"/>
                        <a:tabLst/>
                      </a:pPr>
                      <a:r>
                        <a:rPr kumimoji="0" lang="en-US" sz="2800" b="0" i="0" u="none" strike="noStrike" cap="none" normalizeH="0" baseline="0" dirty="0">
                          <a:ln>
                            <a:noFill/>
                          </a:ln>
                          <a:solidFill>
                            <a:schemeClr val="tx1"/>
                          </a:solidFill>
                          <a:effectLst/>
                          <a:latin typeface="Arial" pitchFamily="34" charset="0"/>
                          <a:cs typeface="Arial" pitchFamily="34" charset="0"/>
                        </a:rPr>
                        <a:t>Read the problem carefully and decide which quantity is to be maximized or minimized.</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082016">
                <a:tc>
                  <a:txBody>
                    <a:bodyPr/>
                    <a:lstStyle/>
                    <a:p>
                      <a:pPr marL="514350" marR="0" lvl="0" indent="-514350" algn="l" defTabSz="914400" rtl="0" eaLnBrk="1" fontAlgn="base" latinLnBrk="0" hangingPunct="1">
                        <a:lnSpc>
                          <a:spcPct val="100000"/>
                        </a:lnSpc>
                        <a:spcBef>
                          <a:spcPct val="20000"/>
                        </a:spcBef>
                        <a:spcAft>
                          <a:spcPct val="0"/>
                        </a:spcAft>
                        <a:buClrTx/>
                        <a:buSzTx/>
                        <a:buFont typeface="+mj-lt"/>
                        <a:buAutoNum type="arabicPeriod" startAt="2"/>
                        <a:tabLst/>
                      </a:pPr>
                      <a:r>
                        <a:rPr kumimoji="0" lang="en-US" sz="2800" b="0" i="0" u="none" strike="noStrike" cap="none" normalizeH="0" baseline="0" dirty="0">
                          <a:ln>
                            <a:noFill/>
                          </a:ln>
                          <a:solidFill>
                            <a:schemeClr val="tx1"/>
                          </a:solidFill>
                          <a:effectLst/>
                          <a:latin typeface="Arial" pitchFamily="34" charset="0"/>
                          <a:cs typeface="Arial" pitchFamily="34" charset="0"/>
                        </a:rPr>
                        <a:t>Use the conditions of the problem to express the quantity as a function in one variable.</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929616">
                <a:tc>
                  <a:txBody>
                    <a:bodyPr/>
                    <a:lstStyle/>
                    <a:p>
                      <a:pPr marL="514350" marR="0" lvl="0" indent="-514350" algn="l" defTabSz="914400" rtl="0" eaLnBrk="1" fontAlgn="base" latinLnBrk="0" hangingPunct="1">
                        <a:lnSpc>
                          <a:spcPct val="100000"/>
                        </a:lnSpc>
                        <a:spcBef>
                          <a:spcPct val="20000"/>
                        </a:spcBef>
                        <a:spcAft>
                          <a:spcPct val="0"/>
                        </a:spcAft>
                        <a:buClrTx/>
                        <a:buSzTx/>
                        <a:buFont typeface="+mj-lt"/>
                        <a:buAutoNum type="arabicPeriod" startAt="3"/>
                        <a:tabLst/>
                      </a:pPr>
                      <a:r>
                        <a:rPr kumimoji="0" lang="en-US" sz="2800" b="0" i="0" u="none" strike="noStrike" cap="none" normalizeH="0" baseline="0" dirty="0">
                          <a:ln>
                            <a:noFill/>
                          </a:ln>
                          <a:solidFill>
                            <a:schemeClr val="tx1"/>
                          </a:solidFill>
                          <a:effectLst/>
                          <a:latin typeface="Arial" pitchFamily="34" charset="0"/>
                          <a:cs typeface="Arial" pitchFamily="34" charset="0"/>
                        </a:rPr>
                        <a:t>Rewrite the function in the form</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5" name="Title 4"/>
          <p:cNvSpPr>
            <a:spLocks noGrp="1"/>
          </p:cNvSpPr>
          <p:nvPr>
            <p:ph type="title" idx="4294967295"/>
          </p:nvPr>
        </p:nvSpPr>
        <p:spPr>
          <a:xfrm>
            <a:off x="4572000" y="182880"/>
            <a:ext cx="0" cy="0"/>
          </a:xfrm>
        </p:spPr>
        <p:txBody>
          <a:bodyPr/>
          <a:lstStyle/>
          <a:p>
            <a:r>
              <a:rPr lang="en-US" sz="3200" dirty="0">
                <a:latin typeface="Arial" pitchFamily="34" charset="0"/>
                <a:cs typeface="Arial" pitchFamily="34" charset="0"/>
              </a:rPr>
              <a:t>Minimums &amp; Maximums</a:t>
            </a:r>
          </a:p>
        </p:txBody>
      </p:sp>
      <p:graphicFrame>
        <p:nvGraphicFramePr>
          <p:cNvPr id="3" name="Object 2"/>
          <p:cNvGraphicFramePr>
            <a:graphicFrameLocks noChangeAspect="1"/>
          </p:cNvGraphicFramePr>
          <p:nvPr/>
        </p:nvGraphicFramePr>
        <p:xfrm>
          <a:off x="1143000" y="4495800"/>
          <a:ext cx="2997200" cy="558800"/>
        </p:xfrm>
        <a:graphic>
          <a:graphicData uri="http://schemas.openxmlformats.org/presentationml/2006/ole">
            <mc:AlternateContent xmlns:mc="http://schemas.openxmlformats.org/markup-compatibility/2006">
              <mc:Choice xmlns:v="urn:schemas-microsoft-com:vml" Requires="v">
                <p:oleObj name="Equation" r:id="rId2" imgW="2997000" imgH="558720" progId="Equation.DSMT4">
                  <p:embed/>
                </p:oleObj>
              </mc:Choice>
              <mc:Fallback>
                <p:oleObj name="Equation" r:id="rId2" imgW="2997000" imgH="558720" progId="Equation.DSMT4">
                  <p:embed/>
                  <p:pic>
                    <p:nvPicPr>
                      <p:cNvPr id="3" name="Object 2"/>
                      <p:cNvPicPr>
                        <a:picLocks noChangeAspect="1" noChangeArrowheads="1"/>
                      </p:cNvPicPr>
                      <p:nvPr/>
                    </p:nvPicPr>
                    <p:blipFill>
                      <a:blip r:embed="rId3"/>
                      <a:srcRect/>
                      <a:stretch>
                        <a:fillRect/>
                      </a:stretch>
                    </p:blipFill>
                    <p:spPr bwMode="auto">
                      <a:xfrm>
                        <a:off x="1143000" y="4495800"/>
                        <a:ext cx="29972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09978874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Placeholder 1"/>
          <p:cNvGraphicFramePr>
            <a:graphicFrameLocks noGrp="1"/>
          </p:cNvGraphicFramePr>
          <p:nvPr>
            <p:ph type="tbl" sz="quarter" idx="11"/>
          </p:nvPr>
        </p:nvGraphicFramePr>
        <p:xfrm>
          <a:off x="533400" y="1143000"/>
          <a:ext cx="8243888" cy="4913364"/>
        </p:xfrm>
        <a:graphic>
          <a:graphicData uri="http://schemas.openxmlformats.org/drawingml/2006/table">
            <a:tbl>
              <a:tblPr firstRow="1" bandRow="1">
                <a:tableStyleId>{5C22544A-7EE6-4342-B048-85BDC9FD1C3A}</a:tableStyleId>
              </a:tblPr>
              <a:tblGrid>
                <a:gridCol w="8243888">
                  <a:extLst>
                    <a:ext uri="{9D8B030D-6E8A-4147-A177-3AD203B41FA5}">
                      <a16:colId xmlns:a16="http://schemas.microsoft.com/office/drawing/2014/main" val="20000"/>
                    </a:ext>
                  </a:extLst>
                </a:gridCol>
              </a:tblGrid>
              <a:tr h="990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00A8"/>
                          </a:solidFill>
                          <a:effectLst/>
                          <a:latin typeface="Arial" pitchFamily="34" charset="0"/>
                          <a:cs typeface="Arial" pitchFamily="34" charset="0"/>
                        </a:rPr>
                        <a:t>Strategy for Solving Problems Involving Maximizing or Minimizing Quadratic Functions</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124200">
                <a:tc>
                  <a:txBody>
                    <a:bodyPr/>
                    <a:lstStyle/>
                    <a:p>
                      <a:pPr marL="514350" marR="0" lvl="0" indent="-514350" algn="l" defTabSz="914400" rtl="0" eaLnBrk="1" fontAlgn="base" latinLnBrk="0" hangingPunct="1">
                        <a:lnSpc>
                          <a:spcPct val="100000"/>
                        </a:lnSpc>
                        <a:spcBef>
                          <a:spcPts val="1800"/>
                        </a:spcBef>
                        <a:spcAft>
                          <a:spcPct val="0"/>
                        </a:spcAft>
                        <a:buClrTx/>
                        <a:buSzTx/>
                        <a:buFont typeface="+mj-lt"/>
                        <a:buAutoNum type="arabicPeriod" startAt="4"/>
                        <a:tabLst/>
                      </a:pPr>
                      <a:r>
                        <a:rPr kumimoji="0" lang="en-US" sz="2800" b="0" i="0" u="none" strike="noStrike" cap="none" normalizeH="0" baseline="0" dirty="0">
                          <a:ln>
                            <a:noFill/>
                          </a:ln>
                          <a:solidFill>
                            <a:schemeClr val="tx1"/>
                          </a:solidFill>
                          <a:effectLst/>
                          <a:latin typeface="Arial" pitchFamily="34" charset="0"/>
                          <a:cs typeface="Arial" pitchFamily="34" charset="0"/>
                        </a:rPr>
                        <a:t>Calculate          If </a:t>
                      </a:r>
                      <a:r>
                        <a:rPr kumimoji="0" lang="en-US" sz="2800" b="0" i="1" u="none" strike="noStrike" cap="none" normalizeH="0" baseline="0" dirty="0">
                          <a:ln>
                            <a:noFill/>
                          </a:ln>
                          <a:solidFill>
                            <a:schemeClr val="tx1"/>
                          </a:solidFill>
                          <a:effectLst/>
                          <a:latin typeface="Arial" pitchFamily="34" charset="0"/>
                          <a:cs typeface="Arial" pitchFamily="34" charset="0"/>
                        </a:rPr>
                        <a:t>          f</a:t>
                      </a:r>
                      <a:r>
                        <a:rPr kumimoji="0" lang="en-US" sz="2800" b="0" i="0" u="none" strike="noStrike" cap="none" normalizeH="0" baseline="0" dirty="0">
                          <a:ln>
                            <a:noFill/>
                          </a:ln>
                          <a:solidFill>
                            <a:schemeClr val="tx1"/>
                          </a:solidFill>
                          <a:effectLst/>
                          <a:latin typeface="Arial" pitchFamily="34" charset="0"/>
                          <a:cs typeface="Arial" pitchFamily="34" charset="0"/>
                        </a:rPr>
                        <a:t>  has a minimum at               </a:t>
                      </a:r>
                    </a:p>
                    <a:p>
                      <a:pPr marL="0" marR="0" lvl="0" indent="0" algn="l" defTabSz="914400" rtl="0" eaLnBrk="1" fontAlgn="base" latinLnBrk="0" hangingPunct="1">
                        <a:lnSpc>
                          <a:spcPct val="100000"/>
                        </a:lnSpc>
                        <a:spcBef>
                          <a:spcPct val="20000"/>
                        </a:spcBef>
                        <a:spcAft>
                          <a:spcPct val="0"/>
                        </a:spcAft>
                        <a:buClrTx/>
                        <a:buSzTx/>
                        <a:buFont typeface="+mj-lt"/>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pitchFamily="34" charset="0"/>
                          <a:cs typeface="Arial" pitchFamily="34" charset="0"/>
                        </a:rPr>
                        <a:t>              This minimum  value is               If</a:t>
                      </a:r>
                    </a:p>
                    <a:p>
                      <a:pPr marL="0" marR="0" lvl="0" indent="0" algn="l" defTabSz="914400" rtl="0" eaLnBrk="1" fontAlgn="base" latinLnBrk="0" hangingPunct="1">
                        <a:lnSpc>
                          <a:spcPct val="100000"/>
                        </a:lnSpc>
                        <a:spcBef>
                          <a:spcPts val="1800"/>
                        </a:spcBef>
                        <a:spcAft>
                          <a:spcPct val="0"/>
                        </a:spcAft>
                        <a:buClrTx/>
                        <a:buSzTx/>
                        <a:buFontTx/>
                        <a:buNone/>
                        <a:tabLst/>
                      </a:pPr>
                      <a:r>
                        <a:rPr kumimoji="0" lang="en-US" sz="2800" b="0" i="1" u="none" strike="noStrike" cap="none" normalizeH="0" baseline="0" dirty="0">
                          <a:ln>
                            <a:noFill/>
                          </a:ln>
                          <a:solidFill>
                            <a:schemeClr val="tx1"/>
                          </a:solidFill>
                          <a:effectLst/>
                          <a:latin typeface="Arial" pitchFamily="34" charset="0"/>
                          <a:cs typeface="Arial" pitchFamily="34" charset="0"/>
                        </a:rPr>
                        <a:t>f </a:t>
                      </a:r>
                      <a:r>
                        <a:rPr kumimoji="0" lang="en-US" sz="2800" b="0" i="0" u="none" strike="noStrike" cap="none" normalizeH="0" baseline="0" dirty="0">
                          <a:ln>
                            <a:noFill/>
                          </a:ln>
                          <a:solidFill>
                            <a:schemeClr val="tx1"/>
                          </a:solidFill>
                          <a:effectLst/>
                          <a:latin typeface="Arial" pitchFamily="34" charset="0"/>
                          <a:cs typeface="Arial" pitchFamily="34" charset="0"/>
                        </a:rPr>
                        <a:t>has a maximum at               This maximum </a:t>
                      </a:r>
                    </a:p>
                    <a:p>
                      <a:pPr marL="0" marR="0" lvl="0" indent="0" algn="l" defTabSz="914400" rtl="0" eaLnBrk="1" fontAlgn="base" latinLnBrk="0" hangingPunct="1">
                        <a:lnSpc>
                          <a:spcPct val="100000"/>
                        </a:lnSpc>
                        <a:spcBef>
                          <a:spcPts val="1200"/>
                        </a:spcBef>
                        <a:spcAft>
                          <a:spcPct val="0"/>
                        </a:spcAft>
                        <a:buClrTx/>
                        <a:buSzTx/>
                        <a:buFontTx/>
                        <a:buNone/>
                        <a:tabLst/>
                      </a:pPr>
                      <a:r>
                        <a:rPr kumimoji="0" lang="en-US" sz="2800" b="0" i="0" u="none" strike="noStrike" cap="none" normalizeH="0" baseline="0" dirty="0">
                          <a:ln>
                            <a:noFill/>
                          </a:ln>
                          <a:solidFill>
                            <a:schemeClr val="tx1"/>
                          </a:solidFill>
                          <a:effectLst/>
                          <a:latin typeface="Arial" pitchFamily="34" charset="0"/>
                          <a:cs typeface="Arial" pitchFamily="34" charset="0"/>
                        </a:rPr>
                        <a:t>value is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633960">
                <a:tc>
                  <a:txBody>
                    <a:bodyPr/>
                    <a:lstStyle/>
                    <a:p>
                      <a:pPr marL="514350" marR="0" lvl="0" indent="-514350" algn="l" defTabSz="914400" rtl="0" eaLnBrk="1" fontAlgn="base" latinLnBrk="0" hangingPunct="1">
                        <a:lnSpc>
                          <a:spcPct val="100000"/>
                        </a:lnSpc>
                        <a:spcBef>
                          <a:spcPct val="20000"/>
                        </a:spcBef>
                        <a:spcAft>
                          <a:spcPct val="0"/>
                        </a:spcAft>
                        <a:buClrTx/>
                        <a:buSzTx/>
                        <a:buFont typeface="+mj-lt"/>
                        <a:buAutoNum type="arabicPeriod" startAt="5"/>
                        <a:tabLst/>
                      </a:pPr>
                      <a:r>
                        <a:rPr kumimoji="0" lang="en-US" sz="2800" b="0" i="0" u="none" strike="noStrike" cap="none" normalizeH="0" baseline="0" dirty="0">
                          <a:ln>
                            <a:noFill/>
                          </a:ln>
                          <a:solidFill>
                            <a:schemeClr val="tx1"/>
                          </a:solidFill>
                          <a:effectLst/>
                          <a:latin typeface="Arial" pitchFamily="34" charset="0"/>
                          <a:cs typeface="Arial" pitchFamily="34" charset="0"/>
                        </a:rPr>
                        <a:t>Answer the question posed in the problem.</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5" name="Title 4"/>
          <p:cNvSpPr>
            <a:spLocks noGrp="1"/>
          </p:cNvSpPr>
          <p:nvPr>
            <p:ph type="title" idx="4294967295"/>
          </p:nvPr>
        </p:nvSpPr>
        <p:spPr>
          <a:xfrm>
            <a:off x="4572000" y="182880"/>
            <a:ext cx="0" cy="0"/>
          </a:xfrm>
        </p:spPr>
        <p:txBody>
          <a:bodyPr/>
          <a:lstStyle/>
          <a:p>
            <a:r>
              <a:rPr lang="en-US" sz="3200" dirty="0">
                <a:latin typeface="Arial" pitchFamily="34" charset="0"/>
                <a:cs typeface="Arial" pitchFamily="34" charset="0"/>
              </a:rPr>
              <a:t>Minimums &amp; Maximums (</a:t>
            </a:r>
            <a:r>
              <a:rPr lang="en-US" sz="3200" dirty="0" err="1">
                <a:latin typeface="Arial" pitchFamily="34" charset="0"/>
                <a:cs typeface="Arial" pitchFamily="34" charset="0"/>
              </a:rPr>
              <a:t>cont</a:t>
            </a:r>
            <a:r>
              <a:rPr lang="en-US" sz="3200" dirty="0">
                <a:latin typeface="Arial" pitchFamily="34" charset="0"/>
                <a:cs typeface="Arial" pitchFamily="34" charset="0"/>
              </a:rPr>
              <a:t>)</a:t>
            </a:r>
          </a:p>
        </p:txBody>
      </p:sp>
      <p:graphicFrame>
        <p:nvGraphicFramePr>
          <p:cNvPr id="4" name="Object 3"/>
          <p:cNvGraphicFramePr>
            <a:graphicFrameLocks noChangeAspect="1"/>
          </p:cNvGraphicFramePr>
          <p:nvPr/>
        </p:nvGraphicFramePr>
        <p:xfrm>
          <a:off x="2689412" y="2107113"/>
          <a:ext cx="800100" cy="838200"/>
        </p:xfrm>
        <a:graphic>
          <a:graphicData uri="http://schemas.openxmlformats.org/presentationml/2006/ole">
            <mc:AlternateContent xmlns:mc="http://schemas.openxmlformats.org/markup-compatibility/2006">
              <mc:Choice xmlns:v="urn:schemas-microsoft-com:vml" Requires="v">
                <p:oleObj name="Equation" r:id="rId2" imgW="799920" imgH="838080" progId="Equation.DSMT4">
                  <p:embed/>
                </p:oleObj>
              </mc:Choice>
              <mc:Fallback>
                <p:oleObj name="Equation" r:id="rId2" imgW="799920" imgH="838080" progId="Equation.DSMT4">
                  <p:embed/>
                  <p:pic>
                    <p:nvPicPr>
                      <p:cNvPr id="4" name="Object 3"/>
                      <p:cNvPicPr>
                        <a:picLocks noChangeAspect="1" noChangeArrowheads="1"/>
                      </p:cNvPicPr>
                      <p:nvPr/>
                    </p:nvPicPr>
                    <p:blipFill>
                      <a:blip r:embed="rId3"/>
                      <a:srcRect/>
                      <a:stretch>
                        <a:fillRect/>
                      </a:stretch>
                    </p:blipFill>
                    <p:spPr bwMode="auto">
                      <a:xfrm>
                        <a:off x="2689412" y="2107113"/>
                        <a:ext cx="8001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nvGraphicFramePr>
        <p:xfrm>
          <a:off x="7391400" y="3254188"/>
          <a:ext cx="850900" cy="368300"/>
        </p:xfrm>
        <a:graphic>
          <a:graphicData uri="http://schemas.openxmlformats.org/presentationml/2006/ole">
            <mc:AlternateContent xmlns:mc="http://schemas.openxmlformats.org/markup-compatibility/2006">
              <mc:Choice xmlns:v="urn:schemas-microsoft-com:vml" Requires="v">
                <p:oleObj name="Equation" r:id="rId4" imgW="850680" imgH="368280" progId="Equation.DSMT4">
                  <p:embed/>
                </p:oleObj>
              </mc:Choice>
              <mc:Fallback>
                <p:oleObj name="Equation" r:id="rId4" imgW="850680" imgH="368280" progId="Equation.DSMT4">
                  <p:embed/>
                  <p:pic>
                    <p:nvPicPr>
                      <p:cNvPr id="6" name="Object 5"/>
                      <p:cNvPicPr>
                        <a:picLocks noChangeAspect="1" noChangeArrowheads="1"/>
                      </p:cNvPicPr>
                      <p:nvPr/>
                    </p:nvPicPr>
                    <p:blipFill>
                      <a:blip r:embed="rId5"/>
                      <a:srcRect/>
                      <a:stretch>
                        <a:fillRect/>
                      </a:stretch>
                    </p:blipFill>
                    <p:spPr bwMode="auto">
                      <a:xfrm>
                        <a:off x="7391400" y="3254188"/>
                        <a:ext cx="8509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nvGraphicFramePr>
        <p:xfrm>
          <a:off x="535641" y="2949388"/>
          <a:ext cx="1384300" cy="838200"/>
        </p:xfrm>
        <a:graphic>
          <a:graphicData uri="http://schemas.openxmlformats.org/presentationml/2006/ole">
            <mc:AlternateContent xmlns:mc="http://schemas.openxmlformats.org/markup-compatibility/2006">
              <mc:Choice xmlns:v="urn:schemas-microsoft-com:vml" Requires="v">
                <p:oleObj name="Equation" r:id="rId6" imgW="1384200" imgH="838080" progId="Equation.DSMT4">
                  <p:embed/>
                </p:oleObj>
              </mc:Choice>
              <mc:Fallback>
                <p:oleObj name="Equation" r:id="rId6" imgW="1384200" imgH="838080" progId="Equation.DSMT4">
                  <p:embed/>
                  <p:pic>
                    <p:nvPicPr>
                      <p:cNvPr id="7" name="Object 6"/>
                      <p:cNvPicPr>
                        <a:picLocks noChangeAspect="1" noChangeArrowheads="1"/>
                      </p:cNvPicPr>
                      <p:nvPr/>
                    </p:nvPicPr>
                    <p:blipFill>
                      <a:blip r:embed="rId7"/>
                      <a:srcRect/>
                      <a:stretch>
                        <a:fillRect/>
                      </a:stretch>
                    </p:blipFill>
                    <p:spPr bwMode="auto">
                      <a:xfrm>
                        <a:off x="535641" y="2949388"/>
                        <a:ext cx="13843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nvGraphicFramePr>
        <p:xfrm>
          <a:off x="5664200" y="3014663"/>
          <a:ext cx="1333500" cy="914400"/>
        </p:xfrm>
        <a:graphic>
          <a:graphicData uri="http://schemas.openxmlformats.org/presentationml/2006/ole">
            <mc:AlternateContent xmlns:mc="http://schemas.openxmlformats.org/markup-compatibility/2006">
              <mc:Choice xmlns:v="urn:schemas-microsoft-com:vml" Requires="v">
                <p:oleObj name="Equation" r:id="rId8" imgW="1333440" imgH="914400" progId="Equation.DSMT4">
                  <p:embed/>
                </p:oleObj>
              </mc:Choice>
              <mc:Fallback>
                <p:oleObj name="Equation" r:id="rId8" imgW="1333440" imgH="914400" progId="Equation.DSMT4">
                  <p:embed/>
                  <p:pic>
                    <p:nvPicPr>
                      <p:cNvPr id="8" name="Object 7"/>
                      <p:cNvPicPr>
                        <a:picLocks noChangeAspect="1" noChangeArrowheads="1"/>
                      </p:cNvPicPr>
                      <p:nvPr/>
                    </p:nvPicPr>
                    <p:blipFill>
                      <a:blip r:embed="rId9"/>
                      <a:srcRect/>
                      <a:stretch>
                        <a:fillRect/>
                      </a:stretch>
                    </p:blipFill>
                    <p:spPr bwMode="auto">
                      <a:xfrm>
                        <a:off x="5664200" y="3014663"/>
                        <a:ext cx="13335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nvGraphicFramePr>
        <p:xfrm>
          <a:off x="3909359" y="2222500"/>
          <a:ext cx="850900" cy="368300"/>
        </p:xfrm>
        <a:graphic>
          <a:graphicData uri="http://schemas.openxmlformats.org/presentationml/2006/ole">
            <mc:AlternateContent xmlns:mc="http://schemas.openxmlformats.org/markup-compatibility/2006">
              <mc:Choice xmlns:v="urn:schemas-microsoft-com:vml" Requires="v">
                <p:oleObj name="Equation" r:id="rId10" imgW="850680" imgH="368280" progId="Equation.DSMT4">
                  <p:embed/>
                </p:oleObj>
              </mc:Choice>
              <mc:Fallback>
                <p:oleObj name="Equation" r:id="rId10" imgW="850680" imgH="368280" progId="Equation.DSMT4">
                  <p:embed/>
                  <p:pic>
                    <p:nvPicPr>
                      <p:cNvPr id="9" name="Object 8"/>
                      <p:cNvPicPr>
                        <a:picLocks noChangeAspect="1" noChangeArrowheads="1"/>
                      </p:cNvPicPr>
                      <p:nvPr/>
                    </p:nvPicPr>
                    <p:blipFill>
                      <a:blip r:embed="rId11"/>
                      <a:srcRect/>
                      <a:stretch>
                        <a:fillRect/>
                      </a:stretch>
                    </p:blipFill>
                    <p:spPr bwMode="auto">
                      <a:xfrm>
                        <a:off x="3909359" y="2222500"/>
                        <a:ext cx="8509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nvGraphicFramePr>
        <p:xfrm>
          <a:off x="3783105" y="3684494"/>
          <a:ext cx="1384300" cy="838200"/>
        </p:xfrm>
        <a:graphic>
          <a:graphicData uri="http://schemas.openxmlformats.org/presentationml/2006/ole">
            <mc:AlternateContent xmlns:mc="http://schemas.openxmlformats.org/markup-compatibility/2006">
              <mc:Choice xmlns:v="urn:schemas-microsoft-com:vml" Requires="v">
                <p:oleObj name="Equation" r:id="rId12" imgW="1384200" imgH="838080" progId="Equation.DSMT4">
                  <p:embed/>
                </p:oleObj>
              </mc:Choice>
              <mc:Fallback>
                <p:oleObj name="Equation" r:id="rId12" imgW="1384200" imgH="838080" progId="Equation.DSMT4">
                  <p:embed/>
                  <p:pic>
                    <p:nvPicPr>
                      <p:cNvPr id="10" name="Object 9"/>
                      <p:cNvPicPr>
                        <a:picLocks noChangeAspect="1" noChangeArrowheads="1"/>
                      </p:cNvPicPr>
                      <p:nvPr/>
                    </p:nvPicPr>
                    <p:blipFill>
                      <a:blip r:embed="rId7"/>
                      <a:srcRect/>
                      <a:stretch>
                        <a:fillRect/>
                      </a:stretch>
                    </p:blipFill>
                    <p:spPr bwMode="auto">
                      <a:xfrm>
                        <a:off x="3783105" y="3684494"/>
                        <a:ext cx="13843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nvGraphicFramePr>
        <p:xfrm>
          <a:off x="1912471" y="4258643"/>
          <a:ext cx="1333500" cy="914400"/>
        </p:xfrm>
        <a:graphic>
          <a:graphicData uri="http://schemas.openxmlformats.org/presentationml/2006/ole">
            <mc:AlternateContent xmlns:mc="http://schemas.openxmlformats.org/markup-compatibility/2006">
              <mc:Choice xmlns:v="urn:schemas-microsoft-com:vml" Requires="v">
                <p:oleObj name="Equation" r:id="rId13" imgW="1333440" imgH="914400" progId="Equation.DSMT4">
                  <p:embed/>
                </p:oleObj>
              </mc:Choice>
              <mc:Fallback>
                <p:oleObj name="Equation" r:id="rId13" imgW="1333440" imgH="914400" progId="Equation.DSMT4">
                  <p:embed/>
                  <p:pic>
                    <p:nvPicPr>
                      <p:cNvPr id="11" name="Object 10"/>
                      <p:cNvPicPr>
                        <a:picLocks noChangeAspect="1" noChangeArrowheads="1"/>
                      </p:cNvPicPr>
                      <p:nvPr/>
                    </p:nvPicPr>
                    <p:blipFill>
                      <a:blip r:embed="rId14"/>
                      <a:srcRect/>
                      <a:stretch>
                        <a:fillRect/>
                      </a:stretch>
                    </p:blipFill>
                    <p:spPr bwMode="auto">
                      <a:xfrm>
                        <a:off x="1912471" y="4258643"/>
                        <a:ext cx="13335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72978996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dirty="0">
                <a:solidFill>
                  <a:srgbClr val="000000"/>
                </a:solidFill>
                <a:latin typeface="Arial" pitchFamily="34" charset="0"/>
                <a:cs typeface="Arial" pitchFamily="34" charset="0"/>
              </a:rPr>
              <a:t>Example</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a:xfrm>
            <a:off x="533400" y="1066800"/>
            <a:ext cx="8243888" cy="4953000"/>
          </a:xfrm>
        </p:spPr>
        <p:txBody>
          <a:bodyPr>
            <a:noAutofit/>
          </a:bodyPr>
          <a:lstStyle/>
          <a:p>
            <a:pPr>
              <a:spcBef>
                <a:spcPts val="0"/>
              </a:spcBef>
            </a:pPr>
            <a:r>
              <a:rPr lang="en-US" sz="2800" dirty="0"/>
              <a:t>A person standing close to the edge on the top of a 200-foot building throws a baseball vertically upward.  The quadratic function</a:t>
            </a:r>
          </a:p>
          <a:p>
            <a:pPr>
              <a:spcBef>
                <a:spcPts val="0"/>
              </a:spcBef>
            </a:pPr>
            <a:endParaRPr lang="en-US" sz="2800" b="1" dirty="0"/>
          </a:p>
          <a:p>
            <a:pPr>
              <a:spcBef>
                <a:spcPts val="0"/>
              </a:spcBef>
            </a:pPr>
            <a:endParaRPr lang="en-US" sz="2800" b="1" dirty="0"/>
          </a:p>
          <a:p>
            <a:pPr>
              <a:spcBef>
                <a:spcPts val="0"/>
              </a:spcBef>
            </a:pPr>
            <a:r>
              <a:rPr lang="en-US" sz="2800" dirty="0"/>
              <a:t>models the ball’s height above the ground, </a:t>
            </a:r>
            <a:r>
              <a:rPr lang="en-US" sz="2800" i="1" dirty="0"/>
              <a:t>        </a:t>
            </a:r>
            <a:r>
              <a:rPr lang="en-US" sz="2800" dirty="0"/>
              <a:t>in feet, </a:t>
            </a:r>
            <a:r>
              <a:rPr lang="en-US" sz="2800" i="1" dirty="0"/>
              <a:t>t</a:t>
            </a:r>
            <a:r>
              <a:rPr lang="en-US" sz="2800" dirty="0"/>
              <a:t> seconds after it was thrown.</a:t>
            </a:r>
          </a:p>
          <a:p>
            <a:pPr>
              <a:spcBef>
                <a:spcPts val="1200"/>
              </a:spcBef>
            </a:pPr>
            <a:r>
              <a:rPr lang="en-US" sz="2800" dirty="0"/>
              <a:t>How many seconds does it take until the ball finally hits the </a:t>
            </a:r>
            <a:r>
              <a:rPr lang="en-US" sz="2800" i="1" dirty="0"/>
              <a:t>ground</a:t>
            </a:r>
            <a:r>
              <a:rPr lang="en-US" sz="2800" dirty="0"/>
              <a:t>?  Round to the nearest tenth of a second.</a:t>
            </a:r>
          </a:p>
          <a:p>
            <a:pPr>
              <a:spcBef>
                <a:spcPts val="0"/>
              </a:spcBef>
            </a:pPr>
            <a:endParaRPr lang="en-US" sz="2800" dirty="0"/>
          </a:p>
          <a:p>
            <a:pPr>
              <a:spcBef>
                <a:spcPts val="0"/>
              </a:spcBef>
            </a:pPr>
            <a:endParaRPr lang="en-US" sz="2800" b="1" dirty="0"/>
          </a:p>
          <a:p>
            <a:pPr>
              <a:spcBef>
                <a:spcPct val="50000"/>
              </a:spcBef>
            </a:pPr>
            <a:endParaRPr lang="en-US" sz="2800" dirty="0"/>
          </a:p>
          <a:p>
            <a:pPr>
              <a:spcBef>
                <a:spcPct val="50000"/>
              </a:spcBef>
            </a:pPr>
            <a:endParaRPr lang="en-US" sz="2800" dirty="0"/>
          </a:p>
          <a:p>
            <a:pPr>
              <a:spcBef>
                <a:spcPct val="50000"/>
              </a:spcBef>
            </a:pPr>
            <a:endParaRPr lang="en-US" sz="2800" dirty="0"/>
          </a:p>
          <a:p>
            <a:pPr>
              <a:spcBef>
                <a:spcPct val="50000"/>
              </a:spcBef>
            </a:pPr>
            <a:endParaRPr lang="en-US" sz="2800" dirty="0"/>
          </a:p>
          <a:p>
            <a:pPr>
              <a:spcBef>
                <a:spcPct val="50000"/>
              </a:spcBef>
            </a:pPr>
            <a:endParaRPr lang="en-US" sz="2800" dirty="0"/>
          </a:p>
          <a:p>
            <a:pPr>
              <a:spcBef>
                <a:spcPct val="50000"/>
              </a:spcBef>
            </a:pPr>
            <a:endParaRPr lang="en-US" sz="2800" dirty="0"/>
          </a:p>
          <a:p>
            <a:pPr>
              <a:spcBef>
                <a:spcPct val="50000"/>
              </a:spcBef>
            </a:pPr>
            <a:endParaRPr lang="en-US" sz="2800" dirty="0"/>
          </a:p>
          <a:p>
            <a:pPr>
              <a:spcBef>
                <a:spcPct val="50000"/>
              </a:spcBef>
            </a:pPr>
            <a:endParaRPr lang="en-US" sz="2800" dirty="0"/>
          </a:p>
          <a:p>
            <a:pPr>
              <a:spcBef>
                <a:spcPct val="50000"/>
              </a:spcBef>
            </a:pPr>
            <a:r>
              <a:rPr lang="en-US" sz="2800" dirty="0"/>
              <a:t>								            </a:t>
            </a:r>
          </a:p>
          <a:p>
            <a:pPr>
              <a:spcBef>
                <a:spcPct val="50000"/>
              </a:spcBef>
            </a:pPr>
            <a:r>
              <a:rPr lang="en-US" sz="2800" dirty="0"/>
              <a:t>		                     								</a:t>
            </a:r>
          </a:p>
        </p:txBody>
      </p:sp>
      <p:graphicFrame>
        <p:nvGraphicFramePr>
          <p:cNvPr id="4" name="Object 3"/>
          <p:cNvGraphicFramePr>
            <a:graphicFrameLocks noChangeAspect="1"/>
          </p:cNvGraphicFramePr>
          <p:nvPr/>
        </p:nvGraphicFramePr>
        <p:xfrm>
          <a:off x="2133600" y="2438400"/>
          <a:ext cx="3746500" cy="558800"/>
        </p:xfrm>
        <a:graphic>
          <a:graphicData uri="http://schemas.openxmlformats.org/presentationml/2006/ole">
            <mc:AlternateContent xmlns:mc="http://schemas.openxmlformats.org/markup-compatibility/2006">
              <mc:Choice xmlns:v="urn:schemas-microsoft-com:vml" Requires="v">
                <p:oleObj name="Equation" r:id="rId2" imgW="3746160" imgH="558720" progId="Equation.DSMT4">
                  <p:embed/>
                </p:oleObj>
              </mc:Choice>
              <mc:Fallback>
                <p:oleObj name="Equation" r:id="rId2" imgW="3746160" imgH="558720" progId="Equation.DSMT4">
                  <p:embed/>
                  <p:pic>
                    <p:nvPicPr>
                      <p:cNvPr id="4" name="Object 3"/>
                      <p:cNvPicPr>
                        <a:picLocks noChangeAspect="1" noChangeArrowheads="1"/>
                      </p:cNvPicPr>
                      <p:nvPr/>
                    </p:nvPicPr>
                    <p:blipFill>
                      <a:blip r:embed="rId3"/>
                      <a:srcRect/>
                      <a:stretch>
                        <a:fillRect/>
                      </a:stretch>
                    </p:blipFill>
                    <p:spPr bwMode="auto">
                      <a:xfrm>
                        <a:off x="2133600" y="2438400"/>
                        <a:ext cx="37465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nvGraphicFramePr>
        <p:xfrm>
          <a:off x="7315200" y="3276600"/>
          <a:ext cx="749300" cy="457200"/>
        </p:xfrm>
        <a:graphic>
          <a:graphicData uri="http://schemas.openxmlformats.org/presentationml/2006/ole">
            <mc:AlternateContent xmlns:mc="http://schemas.openxmlformats.org/markup-compatibility/2006">
              <mc:Choice xmlns:v="urn:schemas-microsoft-com:vml" Requires="v">
                <p:oleObj name="Equation" r:id="rId4" imgW="749160" imgH="457200" progId="Equation.DSMT4">
                  <p:embed/>
                </p:oleObj>
              </mc:Choice>
              <mc:Fallback>
                <p:oleObj name="Equation" r:id="rId4" imgW="749160" imgH="457200" progId="Equation.DSMT4">
                  <p:embed/>
                  <p:pic>
                    <p:nvPicPr>
                      <p:cNvPr id="6" name="Object 5"/>
                      <p:cNvPicPr>
                        <a:picLocks noChangeAspect="1" noChangeArrowheads="1"/>
                      </p:cNvPicPr>
                      <p:nvPr/>
                    </p:nvPicPr>
                    <p:blipFill>
                      <a:blip r:embed="rId5"/>
                      <a:srcRect/>
                      <a:stretch>
                        <a:fillRect/>
                      </a:stretch>
                    </p:blipFill>
                    <p:spPr bwMode="auto">
                      <a:xfrm>
                        <a:off x="7315200" y="3276600"/>
                        <a:ext cx="749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4732725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dirty="0">
                <a:solidFill>
                  <a:srgbClr val="000000"/>
                </a:solidFill>
                <a:latin typeface="Arial" pitchFamily="34" charset="0"/>
                <a:cs typeface="Arial" pitchFamily="34" charset="0"/>
              </a:rPr>
              <a:t>Example </a:t>
            </a:r>
            <a:r>
              <a:rPr lang="en-US" sz="3200" dirty="0">
                <a:solidFill>
                  <a:srgbClr val="000000"/>
                </a:solidFill>
                <a:latin typeface="Arial" pitchFamily="34" charset="0"/>
                <a:cs typeface="Arial" pitchFamily="34" charset="0"/>
              </a:rPr>
              <a:t>(</a:t>
            </a:r>
            <a:r>
              <a:rPr lang="en-US" sz="3200" dirty="0" err="1">
                <a:solidFill>
                  <a:srgbClr val="000000"/>
                </a:solidFill>
                <a:latin typeface="Arial" pitchFamily="34" charset="0"/>
                <a:cs typeface="Arial" pitchFamily="34" charset="0"/>
              </a:rPr>
              <a:t>cont</a:t>
            </a:r>
            <a:r>
              <a:rPr lang="en-US" sz="3200" dirty="0">
                <a:solidFill>
                  <a:srgbClr val="000000"/>
                </a:solidFill>
                <a:latin typeface="Arial" pitchFamily="34" charset="0"/>
                <a:cs typeface="Arial" pitchFamily="34" charset="0"/>
              </a:rPr>
              <a:t>)</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a:xfrm>
            <a:off x="533400" y="1066800"/>
            <a:ext cx="8243888" cy="4953000"/>
          </a:xfrm>
        </p:spPr>
        <p:txBody>
          <a:bodyPr>
            <a:noAutofit/>
          </a:bodyPr>
          <a:lstStyle/>
          <a:p>
            <a:pPr>
              <a:spcBef>
                <a:spcPts val="0"/>
              </a:spcBef>
            </a:pPr>
            <a:r>
              <a:rPr lang="en-US" sz="2800" dirty="0"/>
              <a:t>Below is a graph of the quadratic function.</a:t>
            </a:r>
          </a:p>
          <a:p>
            <a:pPr>
              <a:spcBef>
                <a:spcPts val="0"/>
              </a:spcBef>
            </a:pPr>
            <a:endParaRPr lang="en-US" sz="2800" b="1" dirty="0"/>
          </a:p>
          <a:p>
            <a:pPr>
              <a:spcBef>
                <a:spcPct val="50000"/>
              </a:spcBef>
            </a:pPr>
            <a:endParaRPr lang="en-US" sz="2800" dirty="0"/>
          </a:p>
          <a:p>
            <a:pPr>
              <a:spcBef>
                <a:spcPct val="50000"/>
              </a:spcBef>
            </a:pPr>
            <a:endParaRPr lang="en-US" sz="2800" dirty="0"/>
          </a:p>
          <a:p>
            <a:pPr>
              <a:spcBef>
                <a:spcPct val="50000"/>
              </a:spcBef>
            </a:pPr>
            <a:endParaRPr lang="en-US" sz="2800" dirty="0"/>
          </a:p>
          <a:p>
            <a:pPr>
              <a:spcBef>
                <a:spcPct val="50000"/>
              </a:spcBef>
            </a:pPr>
            <a:endParaRPr lang="en-US" sz="2800" dirty="0"/>
          </a:p>
          <a:p>
            <a:pPr>
              <a:spcBef>
                <a:spcPct val="50000"/>
              </a:spcBef>
            </a:pPr>
            <a:endParaRPr lang="en-US" sz="2800" dirty="0"/>
          </a:p>
          <a:p>
            <a:pPr>
              <a:spcBef>
                <a:spcPct val="50000"/>
              </a:spcBef>
            </a:pPr>
            <a:endParaRPr lang="en-US" sz="2800" dirty="0"/>
          </a:p>
          <a:p>
            <a:pPr>
              <a:spcBef>
                <a:spcPct val="50000"/>
              </a:spcBef>
            </a:pPr>
            <a:endParaRPr lang="en-US" sz="2800" dirty="0"/>
          </a:p>
          <a:p>
            <a:pPr>
              <a:spcBef>
                <a:spcPct val="50000"/>
              </a:spcBef>
            </a:pPr>
            <a:endParaRPr lang="en-US" sz="2800" dirty="0"/>
          </a:p>
          <a:p>
            <a:pPr>
              <a:spcBef>
                <a:spcPct val="50000"/>
              </a:spcBef>
            </a:pPr>
            <a:r>
              <a:rPr lang="en-US" sz="2800" dirty="0"/>
              <a:t>								            </a:t>
            </a:r>
          </a:p>
          <a:p>
            <a:pPr>
              <a:spcBef>
                <a:spcPct val="50000"/>
              </a:spcBef>
            </a:pPr>
            <a:r>
              <a:rPr lang="en-US" sz="2800" dirty="0"/>
              <a:t>		                     								</a:t>
            </a:r>
          </a:p>
        </p:txBody>
      </p:sp>
      <p:grpSp>
        <p:nvGrpSpPr>
          <p:cNvPr id="7" name="Group 6"/>
          <p:cNvGrpSpPr/>
          <p:nvPr/>
        </p:nvGrpSpPr>
        <p:grpSpPr>
          <a:xfrm>
            <a:off x="1357313" y="2286000"/>
            <a:ext cx="7024687" cy="3063875"/>
            <a:chOff x="2424113" y="2955925"/>
            <a:chExt cx="7024687" cy="3063875"/>
          </a:xfrm>
        </p:grpSpPr>
        <p:graphicFrame>
          <p:nvGraphicFramePr>
            <p:cNvPr id="8" name="Object 2"/>
            <p:cNvGraphicFramePr>
              <a:graphicFrameLocks noChangeAspect="1"/>
            </p:cNvGraphicFramePr>
            <p:nvPr/>
          </p:nvGraphicFramePr>
          <p:xfrm>
            <a:off x="2424113" y="2955925"/>
            <a:ext cx="4281487" cy="3063875"/>
          </p:xfrm>
          <a:graphic>
            <a:graphicData uri="http://schemas.openxmlformats.org/presentationml/2006/ole">
              <mc:AlternateContent xmlns:mc="http://schemas.openxmlformats.org/markup-compatibility/2006">
                <mc:Choice xmlns:v="urn:schemas-microsoft-com:vml" Requires="v">
                  <p:oleObj name="Chart" r:id="rId2" imgW="3686251" imgH="2638349" progId="Excel.Sheet.8">
                    <p:embed/>
                  </p:oleObj>
                </mc:Choice>
                <mc:Fallback>
                  <p:oleObj name="Chart" r:id="rId2" imgW="3686251" imgH="2638349" progId="Excel.Sheet.8">
                    <p:embed/>
                    <p:pic>
                      <p:nvPicPr>
                        <p:cNvPr id="8"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4113" y="2955925"/>
                          <a:ext cx="4281487" cy="306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AutoShape 16"/>
            <p:cNvSpPr>
              <a:spLocks noChangeArrowheads="1"/>
            </p:cNvSpPr>
            <p:nvPr/>
          </p:nvSpPr>
          <p:spPr bwMode="auto">
            <a:xfrm>
              <a:off x="7315200" y="4784726"/>
              <a:ext cx="2133600" cy="990599"/>
            </a:xfrm>
            <a:prstGeom prst="wedgeRoundRectCallout">
              <a:avLst>
                <a:gd name="adj1" fmla="val -123254"/>
                <a:gd name="adj2" fmla="val -8818"/>
                <a:gd name="adj3" fmla="val 16667"/>
              </a:avLst>
            </a:prstGeom>
            <a:solidFill>
              <a:schemeClr val="bg1"/>
            </a:solidFill>
            <a:ln w="9525" algn="ctr">
              <a:solidFill>
                <a:schemeClr val="tx1"/>
              </a:solidFill>
              <a:miter lim="800000"/>
              <a:headEnd/>
              <a:tailEnd/>
            </a:ln>
          </p:spPr>
          <p:txBody>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Point of interest</a:t>
              </a:r>
            </a:p>
          </p:txBody>
        </p:sp>
      </p:grpSp>
      <p:graphicFrame>
        <p:nvGraphicFramePr>
          <p:cNvPr id="5" name="Object 4"/>
          <p:cNvGraphicFramePr>
            <a:graphicFrameLocks noChangeAspect="1"/>
          </p:cNvGraphicFramePr>
          <p:nvPr/>
        </p:nvGraphicFramePr>
        <p:xfrm>
          <a:off x="4114800" y="3098800"/>
          <a:ext cx="3746500" cy="558800"/>
        </p:xfrm>
        <a:graphic>
          <a:graphicData uri="http://schemas.openxmlformats.org/presentationml/2006/ole">
            <mc:AlternateContent xmlns:mc="http://schemas.openxmlformats.org/markup-compatibility/2006">
              <mc:Choice xmlns:v="urn:schemas-microsoft-com:vml" Requires="v">
                <p:oleObj name="Equation" r:id="rId4" imgW="3746160" imgH="558720" progId="Equation.DSMT4">
                  <p:embed/>
                </p:oleObj>
              </mc:Choice>
              <mc:Fallback>
                <p:oleObj name="Equation" r:id="rId4" imgW="3746160" imgH="558720" progId="Equation.DSMT4">
                  <p:embed/>
                  <p:pic>
                    <p:nvPicPr>
                      <p:cNvPr id="5"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3098800"/>
                        <a:ext cx="3746500" cy="558800"/>
                      </a:xfrm>
                      <a:prstGeom prst="rect">
                        <a:avLst/>
                      </a:prstGeom>
                      <a:solidFill>
                        <a:schemeClr val="bg1"/>
                      </a:solidFill>
                      <a:ln>
                        <a:noFill/>
                      </a:ln>
                    </p:spPr>
                  </p:pic>
                </p:oleObj>
              </mc:Fallback>
            </mc:AlternateContent>
          </a:graphicData>
        </a:graphic>
      </p:graphicFrame>
    </p:spTree>
    <p:extLst>
      <p:ext uri="{BB962C8B-B14F-4D97-AF65-F5344CB8AC3E}">
        <p14:creationId xmlns:p14="http://schemas.microsoft.com/office/powerpoint/2010/main" val="227826472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dirty="0">
                <a:solidFill>
                  <a:srgbClr val="000000"/>
                </a:solidFill>
                <a:latin typeface="Arial" pitchFamily="34" charset="0"/>
                <a:cs typeface="Arial" pitchFamily="34" charset="0"/>
              </a:rPr>
              <a:t>Example </a:t>
            </a:r>
            <a:r>
              <a:rPr lang="en-US" sz="3200" dirty="0">
                <a:solidFill>
                  <a:srgbClr val="000000"/>
                </a:solidFill>
                <a:latin typeface="Arial" pitchFamily="34" charset="0"/>
                <a:cs typeface="Arial" pitchFamily="34" charset="0"/>
              </a:rPr>
              <a:t>(</a:t>
            </a:r>
            <a:r>
              <a:rPr lang="en-US" sz="3200" dirty="0" err="1">
                <a:solidFill>
                  <a:srgbClr val="000000"/>
                </a:solidFill>
                <a:latin typeface="Arial" pitchFamily="34" charset="0"/>
                <a:cs typeface="Arial" pitchFamily="34" charset="0"/>
              </a:rPr>
              <a:t>cont</a:t>
            </a:r>
            <a:r>
              <a:rPr lang="en-US" sz="3200" dirty="0">
                <a:solidFill>
                  <a:srgbClr val="000000"/>
                </a:solidFill>
                <a:latin typeface="Arial" pitchFamily="34" charset="0"/>
                <a:cs typeface="Arial" pitchFamily="34" charset="0"/>
              </a:rPr>
              <a:t>)</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a:xfrm>
            <a:off x="533400" y="1066800"/>
            <a:ext cx="8243888" cy="4953000"/>
          </a:xfrm>
        </p:spPr>
        <p:txBody>
          <a:bodyPr>
            <a:noAutofit/>
          </a:bodyPr>
          <a:lstStyle/>
          <a:p>
            <a:pPr>
              <a:spcBef>
                <a:spcPts val="0"/>
              </a:spcBef>
            </a:pPr>
            <a:r>
              <a:rPr lang="en-US" sz="2800" dirty="0"/>
              <a:t>When the ball is released, it is at a height of      200 feet. That is, when the ball is released, the value of </a:t>
            </a:r>
            <a:r>
              <a:rPr lang="en-US" sz="2800" i="1" dirty="0"/>
              <a:t>		    </a:t>
            </a:r>
            <a:r>
              <a:rPr lang="en-US" sz="2800" dirty="0"/>
              <a:t>By the same token, when the ball finally hits the ground, it will of course be 0 feet above the ground. That is, when the ball hits the ground, the value of </a:t>
            </a:r>
            <a:r>
              <a:rPr lang="en-US" sz="2800" i="1" dirty="0"/>
              <a:t>		 </a:t>
            </a:r>
            <a:r>
              <a:rPr lang="en-US" sz="2800" dirty="0"/>
              <a:t>Therefore, to determine for what value of </a:t>
            </a:r>
            <a:r>
              <a:rPr lang="en-US" sz="2800" i="1" dirty="0"/>
              <a:t>t</a:t>
            </a:r>
            <a:r>
              <a:rPr lang="en-US" sz="2800" dirty="0"/>
              <a:t> the ball hits the ground, we replace </a:t>
            </a:r>
            <a:r>
              <a:rPr lang="en-US" sz="2800" i="1" dirty="0"/>
              <a:t>       </a:t>
            </a:r>
            <a:r>
              <a:rPr lang="en-US" sz="2800" dirty="0"/>
              <a:t>with 0 in the original function.</a:t>
            </a:r>
          </a:p>
          <a:p>
            <a:pPr>
              <a:spcBef>
                <a:spcPts val="0"/>
              </a:spcBef>
            </a:pPr>
            <a:r>
              <a:rPr lang="en-US" sz="2800" dirty="0"/>
              <a:t>				</a:t>
            </a:r>
          </a:p>
          <a:p>
            <a:pPr>
              <a:spcBef>
                <a:spcPts val="0"/>
              </a:spcBef>
            </a:pPr>
            <a:endParaRPr lang="en-US" sz="2800" dirty="0"/>
          </a:p>
          <a:p>
            <a:pPr>
              <a:spcBef>
                <a:spcPts val="0"/>
              </a:spcBef>
            </a:pPr>
            <a:endParaRPr lang="en-US" sz="2800" b="1" dirty="0"/>
          </a:p>
          <a:p>
            <a:pPr>
              <a:spcBef>
                <a:spcPct val="50000"/>
              </a:spcBef>
            </a:pPr>
            <a:endParaRPr lang="en-US" sz="2800" dirty="0"/>
          </a:p>
          <a:p>
            <a:pPr>
              <a:spcBef>
                <a:spcPct val="50000"/>
              </a:spcBef>
            </a:pPr>
            <a:endParaRPr lang="en-US" sz="2800" dirty="0"/>
          </a:p>
          <a:p>
            <a:pPr>
              <a:spcBef>
                <a:spcPct val="50000"/>
              </a:spcBef>
            </a:pPr>
            <a:endParaRPr lang="en-US" sz="2800" dirty="0"/>
          </a:p>
          <a:p>
            <a:pPr>
              <a:spcBef>
                <a:spcPct val="50000"/>
              </a:spcBef>
            </a:pPr>
            <a:endParaRPr lang="en-US" sz="2800" dirty="0"/>
          </a:p>
          <a:p>
            <a:pPr>
              <a:spcBef>
                <a:spcPct val="50000"/>
              </a:spcBef>
            </a:pPr>
            <a:endParaRPr lang="en-US" sz="2800" dirty="0"/>
          </a:p>
          <a:p>
            <a:pPr>
              <a:spcBef>
                <a:spcPct val="50000"/>
              </a:spcBef>
            </a:pPr>
            <a:endParaRPr lang="en-US" sz="2800" dirty="0"/>
          </a:p>
          <a:p>
            <a:pPr>
              <a:spcBef>
                <a:spcPct val="50000"/>
              </a:spcBef>
            </a:pPr>
            <a:endParaRPr lang="en-US" sz="2800" dirty="0"/>
          </a:p>
          <a:p>
            <a:pPr>
              <a:spcBef>
                <a:spcPct val="50000"/>
              </a:spcBef>
            </a:pPr>
            <a:endParaRPr lang="en-US" sz="2800" dirty="0"/>
          </a:p>
          <a:p>
            <a:pPr>
              <a:spcBef>
                <a:spcPct val="50000"/>
              </a:spcBef>
            </a:pPr>
            <a:r>
              <a:rPr lang="en-US" sz="2800" dirty="0"/>
              <a:t>								            </a:t>
            </a:r>
          </a:p>
          <a:p>
            <a:pPr>
              <a:spcBef>
                <a:spcPct val="50000"/>
              </a:spcBef>
            </a:pPr>
            <a:r>
              <a:rPr lang="en-US" sz="2800" dirty="0"/>
              <a:t>		                     								</a:t>
            </a:r>
          </a:p>
        </p:txBody>
      </p:sp>
      <p:graphicFrame>
        <p:nvGraphicFramePr>
          <p:cNvPr id="6" name="Object 5"/>
          <p:cNvGraphicFramePr>
            <a:graphicFrameLocks noChangeAspect="1"/>
          </p:cNvGraphicFramePr>
          <p:nvPr/>
        </p:nvGraphicFramePr>
        <p:xfrm>
          <a:off x="1906494" y="1994647"/>
          <a:ext cx="1701800" cy="457200"/>
        </p:xfrm>
        <a:graphic>
          <a:graphicData uri="http://schemas.openxmlformats.org/presentationml/2006/ole">
            <mc:AlternateContent xmlns:mc="http://schemas.openxmlformats.org/markup-compatibility/2006">
              <mc:Choice xmlns:v="urn:schemas-microsoft-com:vml" Requires="v">
                <p:oleObj name="Equation" r:id="rId2" imgW="1701720" imgH="457200" progId="Equation.DSMT4">
                  <p:embed/>
                </p:oleObj>
              </mc:Choice>
              <mc:Fallback>
                <p:oleObj name="Equation" r:id="rId2" imgW="1701720" imgH="457200" progId="Equation.DSMT4">
                  <p:embed/>
                  <p:pic>
                    <p:nvPicPr>
                      <p:cNvPr id="6" name="Object 5"/>
                      <p:cNvPicPr>
                        <a:picLocks noChangeAspect="1" noChangeArrowheads="1"/>
                      </p:cNvPicPr>
                      <p:nvPr/>
                    </p:nvPicPr>
                    <p:blipFill>
                      <a:blip r:embed="rId3"/>
                      <a:srcRect/>
                      <a:stretch>
                        <a:fillRect/>
                      </a:stretch>
                    </p:blipFill>
                    <p:spPr bwMode="auto">
                      <a:xfrm>
                        <a:off x="1906494" y="1994647"/>
                        <a:ext cx="170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nvGraphicFramePr>
        <p:xfrm>
          <a:off x="3872753" y="3281297"/>
          <a:ext cx="1308100" cy="457200"/>
        </p:xfrm>
        <a:graphic>
          <a:graphicData uri="http://schemas.openxmlformats.org/presentationml/2006/ole">
            <mc:AlternateContent xmlns:mc="http://schemas.openxmlformats.org/markup-compatibility/2006">
              <mc:Choice xmlns:v="urn:schemas-microsoft-com:vml" Requires="v">
                <p:oleObj name="Equation" r:id="rId4" imgW="1307880" imgH="457200" progId="Equation.DSMT4">
                  <p:embed/>
                </p:oleObj>
              </mc:Choice>
              <mc:Fallback>
                <p:oleObj name="Equation" r:id="rId4" imgW="1307880" imgH="457200" progId="Equation.DSMT4">
                  <p:embed/>
                  <p:pic>
                    <p:nvPicPr>
                      <p:cNvPr id="7" name="Object 6"/>
                      <p:cNvPicPr>
                        <a:picLocks noChangeAspect="1" noChangeArrowheads="1"/>
                      </p:cNvPicPr>
                      <p:nvPr/>
                    </p:nvPicPr>
                    <p:blipFill>
                      <a:blip r:embed="rId5"/>
                      <a:srcRect/>
                      <a:stretch>
                        <a:fillRect/>
                      </a:stretch>
                    </p:blipFill>
                    <p:spPr bwMode="auto">
                      <a:xfrm>
                        <a:off x="3872753" y="3281297"/>
                        <a:ext cx="1308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nvGraphicFramePr>
        <p:xfrm>
          <a:off x="3697941" y="4132944"/>
          <a:ext cx="660400" cy="457200"/>
        </p:xfrm>
        <a:graphic>
          <a:graphicData uri="http://schemas.openxmlformats.org/presentationml/2006/ole">
            <mc:AlternateContent xmlns:mc="http://schemas.openxmlformats.org/markup-compatibility/2006">
              <mc:Choice xmlns:v="urn:schemas-microsoft-com:vml" Requires="v">
                <p:oleObj name="Equation" r:id="rId6" imgW="660240" imgH="457200" progId="Equation.DSMT4">
                  <p:embed/>
                </p:oleObj>
              </mc:Choice>
              <mc:Fallback>
                <p:oleObj name="Equation" r:id="rId6" imgW="660240" imgH="457200" progId="Equation.DSMT4">
                  <p:embed/>
                  <p:pic>
                    <p:nvPicPr>
                      <p:cNvPr id="8" name="Object 7"/>
                      <p:cNvPicPr>
                        <a:picLocks noChangeAspect="1" noChangeArrowheads="1"/>
                      </p:cNvPicPr>
                      <p:nvPr/>
                    </p:nvPicPr>
                    <p:blipFill>
                      <a:blip r:embed="rId7"/>
                      <a:srcRect/>
                      <a:stretch>
                        <a:fillRect/>
                      </a:stretch>
                    </p:blipFill>
                    <p:spPr bwMode="auto">
                      <a:xfrm>
                        <a:off x="3697941" y="4132944"/>
                        <a:ext cx="66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6671680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dirty="0">
                <a:solidFill>
                  <a:srgbClr val="000000"/>
                </a:solidFill>
                <a:latin typeface="Arial" pitchFamily="34" charset="0"/>
                <a:cs typeface="Arial" pitchFamily="34" charset="0"/>
              </a:rPr>
              <a:t>Example </a:t>
            </a:r>
            <a:r>
              <a:rPr lang="en-US" sz="3200" dirty="0">
                <a:solidFill>
                  <a:srgbClr val="000000"/>
                </a:solidFill>
                <a:latin typeface="Arial" pitchFamily="34" charset="0"/>
                <a:cs typeface="Arial" pitchFamily="34" charset="0"/>
              </a:rPr>
              <a:t>(</a:t>
            </a:r>
            <a:r>
              <a:rPr lang="en-US" sz="3200" dirty="0" err="1">
                <a:solidFill>
                  <a:srgbClr val="000000"/>
                </a:solidFill>
                <a:latin typeface="Arial" pitchFamily="34" charset="0"/>
                <a:cs typeface="Arial" pitchFamily="34" charset="0"/>
              </a:rPr>
              <a:t>cont</a:t>
            </a:r>
            <a:r>
              <a:rPr lang="en-US" sz="3200" dirty="0">
                <a:solidFill>
                  <a:srgbClr val="000000"/>
                </a:solidFill>
                <a:latin typeface="Arial" pitchFamily="34" charset="0"/>
                <a:cs typeface="Arial" pitchFamily="34" charset="0"/>
              </a:rPr>
              <a:t>)</a:t>
            </a:r>
            <a:endParaRPr lang="en-US" sz="3200" dirty="0">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533400" y="1066800"/>
                <a:ext cx="8243888" cy="4953000"/>
              </a:xfrm>
            </p:spPr>
            <p:txBody>
              <a:bodyPr>
                <a:noAutofit/>
              </a:bodyPr>
              <a:lstStyle/>
              <a:p>
                <a:pPr marL="4060825" indent="-4060825">
                  <a:spcBef>
                    <a:spcPts val="0"/>
                  </a:spcBef>
                </a:pPr>
                <a:r>
                  <a:rPr lang="en-US" sz="2800" dirty="0"/>
                  <a:t>	This is the given function.						     Replace </a:t>
                </a:r>
                <a:r>
                  <a:rPr lang="en-US" sz="2800" i="1" dirty="0"/>
                  <a:t>      </a:t>
                </a:r>
                <a:r>
                  <a:rPr lang="en-US" sz="2800" dirty="0"/>
                  <a:t> with 0.</a:t>
                </a:r>
              </a:p>
              <a:p>
                <a:pPr marL="4060825" indent="-4060825">
                  <a:spcBef>
                    <a:spcPts val="0"/>
                  </a:spcBef>
                </a:pPr>
                <a:r>
                  <a:rPr lang="en-US" sz="2800" dirty="0"/>
                  <a:t>				</a:t>
                </a:r>
              </a:p>
              <a:p>
                <a:pPr marL="4060825" indent="-4060825">
                  <a:spcBef>
                    <a:spcPts val="0"/>
                  </a:spcBef>
                </a:pPr>
                <a:r>
                  <a:rPr lang="en-US" sz="2800" dirty="0"/>
                  <a:t>	Factor </a:t>
                </a:r>
                <a14:m>
                  <m:oMath xmlns:m="http://schemas.openxmlformats.org/officeDocument/2006/math">
                    <m:r>
                      <a:rPr lang="en-US" sz="2800" b="0" i="0" smtClean="0">
                        <a:latin typeface="Cambria Math"/>
                      </a:rPr>
                      <m:t>  </m:t>
                    </m:r>
                  </m:oMath>
                </a14:m>
                <a:r>
                  <a:rPr lang="en-US" sz="2800" dirty="0"/>
                  <a:t>   out of all terms.</a:t>
                </a:r>
              </a:p>
              <a:p>
                <a:pPr>
                  <a:spcBef>
                    <a:spcPts val="1200"/>
                  </a:spcBef>
                </a:pPr>
                <a:r>
                  <a:rPr lang="en-US" sz="2800" dirty="0"/>
                  <a:t>												    Divide both sides by</a:t>
                </a:r>
              </a:p>
              <a:p>
                <a:pPr>
                  <a:spcBef>
                    <a:spcPts val="1200"/>
                  </a:spcBef>
                </a:pPr>
                <a:endParaRPr lang="en-US" sz="2800" dirty="0"/>
              </a:p>
              <a:p>
                <a:pPr>
                  <a:spcBef>
                    <a:spcPts val="1200"/>
                  </a:spcBef>
                </a:pPr>
                <a:endParaRPr lang="en-US" sz="2800" dirty="0"/>
              </a:p>
              <a:p>
                <a:pPr>
                  <a:spcBef>
                    <a:spcPts val="1200"/>
                  </a:spcBef>
                </a:pPr>
                <a:endParaRPr lang="en-US" sz="2800" dirty="0"/>
              </a:p>
              <a:p>
                <a:pPr>
                  <a:spcBef>
                    <a:spcPts val="1200"/>
                  </a:spcBef>
                </a:pPr>
                <a:endParaRPr lang="en-US" sz="2800" dirty="0"/>
              </a:p>
              <a:p>
                <a:pPr>
                  <a:spcBef>
                    <a:spcPts val="1200"/>
                  </a:spcBef>
                </a:pPr>
                <a:r>
                  <a:rPr lang="en-US" sz="2800" dirty="0"/>
                  <a:t>						</a:t>
                </a:r>
              </a:p>
              <a:p>
                <a:pPr>
                  <a:spcBef>
                    <a:spcPts val="0"/>
                  </a:spcBef>
                </a:pPr>
                <a:endParaRPr lang="en-US" sz="2800" dirty="0"/>
              </a:p>
              <a:p>
                <a:pPr>
                  <a:spcBef>
                    <a:spcPts val="0"/>
                  </a:spcBef>
                </a:pPr>
                <a:endParaRPr lang="en-US" sz="2800" dirty="0"/>
              </a:p>
              <a:p>
                <a:pPr>
                  <a:spcBef>
                    <a:spcPts val="0"/>
                  </a:spcBef>
                </a:pPr>
                <a:endParaRPr lang="en-US" sz="2800" b="1" dirty="0"/>
              </a:p>
              <a:p>
                <a:pPr>
                  <a:spcBef>
                    <a:spcPct val="50000"/>
                  </a:spcBef>
                </a:pPr>
                <a:endParaRPr lang="en-US" sz="2800" dirty="0"/>
              </a:p>
              <a:p>
                <a:pPr>
                  <a:spcBef>
                    <a:spcPct val="50000"/>
                  </a:spcBef>
                </a:pPr>
                <a:endParaRPr lang="en-US" sz="2800" dirty="0"/>
              </a:p>
              <a:p>
                <a:pPr>
                  <a:spcBef>
                    <a:spcPct val="50000"/>
                  </a:spcBef>
                </a:pPr>
                <a:endParaRPr lang="en-US" sz="2800" dirty="0"/>
              </a:p>
              <a:p>
                <a:pPr>
                  <a:spcBef>
                    <a:spcPct val="50000"/>
                  </a:spcBef>
                </a:pPr>
                <a:endParaRPr lang="en-US" sz="2800" dirty="0"/>
              </a:p>
              <a:p>
                <a:pPr>
                  <a:spcBef>
                    <a:spcPct val="50000"/>
                  </a:spcBef>
                </a:pPr>
                <a:endParaRPr lang="en-US" sz="2800" dirty="0"/>
              </a:p>
              <a:p>
                <a:pPr>
                  <a:spcBef>
                    <a:spcPct val="50000"/>
                  </a:spcBef>
                </a:pPr>
                <a:endParaRPr lang="en-US" sz="2800" dirty="0"/>
              </a:p>
              <a:p>
                <a:pPr>
                  <a:spcBef>
                    <a:spcPct val="50000"/>
                  </a:spcBef>
                </a:pPr>
                <a:endParaRPr lang="en-US" sz="2800" dirty="0"/>
              </a:p>
              <a:p>
                <a:pPr>
                  <a:spcBef>
                    <a:spcPct val="50000"/>
                  </a:spcBef>
                </a:pPr>
                <a:endParaRPr lang="en-US" sz="2800" dirty="0"/>
              </a:p>
              <a:p>
                <a:pPr>
                  <a:spcBef>
                    <a:spcPct val="50000"/>
                  </a:spcBef>
                </a:pPr>
                <a:r>
                  <a:rPr lang="en-US" sz="2800" dirty="0"/>
                  <a:t>								            </a:t>
                </a:r>
              </a:p>
              <a:p>
                <a:pPr>
                  <a:spcBef>
                    <a:spcPct val="50000"/>
                  </a:spcBef>
                </a:pPr>
                <a:r>
                  <a:rPr lang="en-US" sz="2800" dirty="0"/>
                  <a:t>		                     								</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533400" y="1066800"/>
                <a:ext cx="8243888" cy="4953000"/>
              </a:xfrm>
              <a:blipFill rotWithShape="1">
                <a:blip r:embed="rId3"/>
                <a:stretch>
                  <a:fillRect t="-1230" r="-1331"/>
                </a:stretch>
              </a:blipFill>
            </p:spPr>
            <p:txBody>
              <a:bodyPr/>
              <a:lstStyle/>
              <a:p>
                <a:r>
                  <a:rPr lang="en-US">
                    <a:noFill/>
                  </a:rPr>
                  <a:t> </a:t>
                </a:r>
              </a:p>
            </p:txBody>
          </p:sp>
        </mc:Fallback>
      </mc:AlternateContent>
      <p:graphicFrame>
        <p:nvGraphicFramePr>
          <p:cNvPr id="4" name="Object 3"/>
          <p:cNvGraphicFramePr>
            <a:graphicFrameLocks noChangeAspect="1"/>
          </p:cNvGraphicFramePr>
          <p:nvPr/>
        </p:nvGraphicFramePr>
        <p:xfrm>
          <a:off x="977153" y="3146612"/>
          <a:ext cx="3200400" cy="685800"/>
        </p:xfrm>
        <a:graphic>
          <a:graphicData uri="http://schemas.openxmlformats.org/presentationml/2006/ole">
            <mc:AlternateContent xmlns:mc="http://schemas.openxmlformats.org/markup-compatibility/2006">
              <mc:Choice xmlns:v="urn:schemas-microsoft-com:vml" Requires="v">
                <p:oleObj name="Equation" r:id="rId4" imgW="3200400" imgH="685800" progId="Equation.DSMT4">
                  <p:embed/>
                </p:oleObj>
              </mc:Choice>
              <mc:Fallback>
                <p:oleObj name="Equation" r:id="rId4" imgW="3200400" imgH="685800" progId="Equation.DSMT4">
                  <p:embed/>
                  <p:pic>
                    <p:nvPicPr>
                      <p:cNvPr id="4" name="Object 3"/>
                      <p:cNvPicPr>
                        <a:picLocks noChangeAspect="1" noChangeArrowheads="1"/>
                      </p:cNvPicPr>
                      <p:nvPr/>
                    </p:nvPicPr>
                    <p:blipFill>
                      <a:blip r:embed="rId5"/>
                      <a:srcRect/>
                      <a:stretch>
                        <a:fillRect/>
                      </a:stretch>
                    </p:blipFill>
                    <p:spPr bwMode="auto">
                      <a:xfrm>
                        <a:off x="977153" y="3146612"/>
                        <a:ext cx="3200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nvGraphicFramePr>
        <p:xfrm>
          <a:off x="5715000" y="3276600"/>
          <a:ext cx="431800" cy="330200"/>
        </p:xfrm>
        <a:graphic>
          <a:graphicData uri="http://schemas.openxmlformats.org/presentationml/2006/ole">
            <mc:AlternateContent xmlns:mc="http://schemas.openxmlformats.org/markup-compatibility/2006">
              <mc:Choice xmlns:v="urn:schemas-microsoft-com:vml" Requires="v">
                <p:oleObj name="Equation" r:id="rId6" imgW="431640" imgH="330120" progId="Equation.DSMT4">
                  <p:embed/>
                </p:oleObj>
              </mc:Choice>
              <mc:Fallback>
                <p:oleObj name="Equation" r:id="rId6" imgW="431640" imgH="330120" progId="Equation.DSMT4">
                  <p:embed/>
                  <p:pic>
                    <p:nvPicPr>
                      <p:cNvPr id="9" name="Object 8"/>
                      <p:cNvPicPr>
                        <a:picLocks noChangeAspect="1" noChangeArrowheads="1"/>
                      </p:cNvPicPr>
                      <p:nvPr/>
                    </p:nvPicPr>
                    <p:blipFill>
                      <a:blip r:embed="rId7"/>
                      <a:srcRect/>
                      <a:stretch>
                        <a:fillRect/>
                      </a:stretch>
                    </p:blipFill>
                    <p:spPr bwMode="auto">
                      <a:xfrm>
                        <a:off x="5715000" y="3276600"/>
                        <a:ext cx="4318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nvGraphicFramePr>
        <p:xfrm>
          <a:off x="7926963" y="4304553"/>
          <a:ext cx="508000" cy="330200"/>
        </p:xfrm>
        <a:graphic>
          <a:graphicData uri="http://schemas.openxmlformats.org/presentationml/2006/ole">
            <mc:AlternateContent xmlns:mc="http://schemas.openxmlformats.org/markup-compatibility/2006">
              <mc:Choice xmlns:v="urn:schemas-microsoft-com:vml" Requires="v">
                <p:oleObj name="Equation" r:id="rId8" imgW="507960" imgH="330120" progId="Equation.DSMT4">
                  <p:embed/>
                </p:oleObj>
              </mc:Choice>
              <mc:Fallback>
                <p:oleObj name="Equation" r:id="rId8" imgW="507960" imgH="330120" progId="Equation.DSMT4">
                  <p:embed/>
                  <p:pic>
                    <p:nvPicPr>
                      <p:cNvPr id="12" name="Object 11"/>
                      <p:cNvPicPr>
                        <a:picLocks noChangeAspect="1" noChangeArrowheads="1"/>
                      </p:cNvPicPr>
                      <p:nvPr/>
                    </p:nvPicPr>
                    <p:blipFill>
                      <a:blip r:embed="rId9"/>
                      <a:srcRect/>
                      <a:stretch>
                        <a:fillRect/>
                      </a:stretch>
                    </p:blipFill>
                    <p:spPr bwMode="auto">
                      <a:xfrm>
                        <a:off x="7926963" y="4304553"/>
                        <a:ext cx="5080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p:cNvGraphicFramePr>
            <a:graphicFrameLocks noChangeAspect="1"/>
          </p:cNvGraphicFramePr>
          <p:nvPr/>
        </p:nvGraphicFramePr>
        <p:xfrm>
          <a:off x="964825" y="4177553"/>
          <a:ext cx="2489200" cy="457200"/>
        </p:xfrm>
        <a:graphic>
          <a:graphicData uri="http://schemas.openxmlformats.org/presentationml/2006/ole">
            <mc:AlternateContent xmlns:mc="http://schemas.openxmlformats.org/markup-compatibility/2006">
              <mc:Choice xmlns:v="urn:schemas-microsoft-com:vml" Requires="v">
                <p:oleObj name="Equation" r:id="rId10" imgW="2489040" imgH="457200" progId="Equation.DSMT4">
                  <p:embed/>
                </p:oleObj>
              </mc:Choice>
              <mc:Fallback>
                <p:oleObj name="Equation" r:id="rId10" imgW="2489040" imgH="457200" progId="Equation.DSMT4">
                  <p:embed/>
                  <p:pic>
                    <p:nvPicPr>
                      <p:cNvPr id="13" name="Object 12"/>
                      <p:cNvPicPr>
                        <a:picLocks noChangeAspect="1" noChangeArrowheads="1"/>
                      </p:cNvPicPr>
                      <p:nvPr/>
                    </p:nvPicPr>
                    <p:blipFill>
                      <a:blip r:embed="rId11"/>
                      <a:srcRect/>
                      <a:stretch>
                        <a:fillRect/>
                      </a:stretch>
                    </p:blipFill>
                    <p:spPr bwMode="auto">
                      <a:xfrm>
                        <a:off x="964825" y="4177553"/>
                        <a:ext cx="248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nvGraphicFramePr>
        <p:xfrm>
          <a:off x="1001806" y="2308411"/>
          <a:ext cx="3314700" cy="457200"/>
        </p:xfrm>
        <a:graphic>
          <a:graphicData uri="http://schemas.openxmlformats.org/presentationml/2006/ole">
            <mc:AlternateContent xmlns:mc="http://schemas.openxmlformats.org/markup-compatibility/2006">
              <mc:Choice xmlns:v="urn:schemas-microsoft-com:vml" Requires="v">
                <p:oleObj name="Equation" r:id="rId12" imgW="3314520" imgH="457200" progId="Equation.DSMT4">
                  <p:embed/>
                </p:oleObj>
              </mc:Choice>
              <mc:Fallback>
                <p:oleObj name="Equation" r:id="rId12" imgW="3314520" imgH="457200" progId="Equation.DSMT4">
                  <p:embed/>
                  <p:pic>
                    <p:nvPicPr>
                      <p:cNvPr id="6" name="Object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01806" y="2308411"/>
                        <a:ext cx="3314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nvGraphicFramePr>
        <p:xfrm>
          <a:off x="609600" y="1080247"/>
          <a:ext cx="3746500" cy="558800"/>
        </p:xfrm>
        <a:graphic>
          <a:graphicData uri="http://schemas.openxmlformats.org/presentationml/2006/ole">
            <mc:AlternateContent xmlns:mc="http://schemas.openxmlformats.org/markup-compatibility/2006">
              <mc:Choice xmlns:v="urn:schemas-microsoft-com:vml" Requires="v">
                <p:oleObj name="Equation" r:id="rId14" imgW="3746160" imgH="558720" progId="Equation.DSMT4">
                  <p:embed/>
                </p:oleObj>
              </mc:Choice>
              <mc:Fallback>
                <p:oleObj name="Equation" r:id="rId14" imgW="3746160" imgH="558720" progId="Equation.DSMT4">
                  <p:embed/>
                  <p:pic>
                    <p:nvPicPr>
                      <p:cNvPr id="7" name="Object 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09600" y="1080247"/>
                        <a:ext cx="37465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nvGraphicFramePr>
        <p:xfrm>
          <a:off x="6033247" y="2415988"/>
          <a:ext cx="660400" cy="457200"/>
        </p:xfrm>
        <a:graphic>
          <a:graphicData uri="http://schemas.openxmlformats.org/presentationml/2006/ole">
            <mc:AlternateContent xmlns:mc="http://schemas.openxmlformats.org/markup-compatibility/2006">
              <mc:Choice xmlns:v="urn:schemas-microsoft-com:vml" Requires="v">
                <p:oleObj name="Equation" r:id="rId16" imgW="660240" imgH="457200" progId="Equation.DSMT4">
                  <p:embed/>
                </p:oleObj>
              </mc:Choice>
              <mc:Fallback>
                <p:oleObj name="Equation" r:id="rId16" imgW="660240" imgH="457200" progId="Equation.DSMT4">
                  <p:embed/>
                  <p:pic>
                    <p:nvPicPr>
                      <p:cNvPr id="8" name="Object 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033247" y="2415988"/>
                        <a:ext cx="66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02755513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dirty="0">
                <a:solidFill>
                  <a:srgbClr val="000000"/>
                </a:solidFill>
                <a:latin typeface="Arial" pitchFamily="34" charset="0"/>
                <a:cs typeface="Arial" pitchFamily="34" charset="0"/>
              </a:rPr>
              <a:t>Example </a:t>
            </a:r>
            <a:r>
              <a:rPr lang="en-US" sz="3200" dirty="0">
                <a:solidFill>
                  <a:srgbClr val="000000"/>
                </a:solidFill>
                <a:latin typeface="Arial" pitchFamily="34" charset="0"/>
                <a:cs typeface="Arial" pitchFamily="34" charset="0"/>
              </a:rPr>
              <a:t>(</a:t>
            </a:r>
            <a:r>
              <a:rPr lang="en-US" sz="3200" dirty="0" err="1">
                <a:solidFill>
                  <a:srgbClr val="000000"/>
                </a:solidFill>
                <a:latin typeface="Arial" pitchFamily="34" charset="0"/>
                <a:cs typeface="Arial" pitchFamily="34" charset="0"/>
              </a:rPr>
              <a:t>cont</a:t>
            </a:r>
            <a:r>
              <a:rPr lang="en-US" sz="3200" dirty="0">
                <a:solidFill>
                  <a:srgbClr val="000000"/>
                </a:solidFill>
                <a:latin typeface="Arial" pitchFamily="34" charset="0"/>
                <a:cs typeface="Arial" pitchFamily="34" charset="0"/>
              </a:rPr>
              <a:t>)</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a:xfrm>
            <a:off x="533400" y="1066800"/>
            <a:ext cx="8243888" cy="4953000"/>
          </a:xfrm>
        </p:spPr>
        <p:txBody>
          <a:bodyPr>
            <a:noAutofit/>
          </a:bodyPr>
          <a:lstStyle/>
          <a:p>
            <a:pPr>
              <a:spcBef>
                <a:spcPts val="0"/>
              </a:spcBef>
            </a:pPr>
            <a:r>
              <a:rPr lang="en-US" sz="2800" dirty="0"/>
              <a:t>We will use the quadratic formula to solve this equation.</a:t>
            </a:r>
          </a:p>
          <a:p>
            <a:pPr>
              <a:spcBef>
                <a:spcPts val="1200"/>
              </a:spcBef>
            </a:pPr>
            <a:endParaRPr lang="en-US" sz="2800" dirty="0"/>
          </a:p>
          <a:p>
            <a:pPr>
              <a:spcBef>
                <a:spcPts val="1200"/>
              </a:spcBef>
            </a:pPr>
            <a:endParaRPr lang="en-US" sz="2800" dirty="0"/>
          </a:p>
          <a:p>
            <a:pPr>
              <a:spcBef>
                <a:spcPts val="1200"/>
              </a:spcBef>
            </a:pPr>
            <a:endParaRPr lang="en-US" sz="2800" dirty="0"/>
          </a:p>
          <a:p>
            <a:pPr>
              <a:spcBef>
                <a:spcPts val="1200"/>
              </a:spcBef>
            </a:pPr>
            <a:r>
              <a:rPr lang="en-US" sz="2800" dirty="0"/>
              <a:t>														or</a:t>
            </a:r>
          </a:p>
          <a:p>
            <a:pPr>
              <a:spcBef>
                <a:spcPts val="0"/>
              </a:spcBef>
            </a:pPr>
            <a:endParaRPr lang="en-US" sz="2800" dirty="0"/>
          </a:p>
          <a:p>
            <a:pPr>
              <a:spcBef>
                <a:spcPts val="0"/>
              </a:spcBef>
            </a:pPr>
            <a:r>
              <a:rPr lang="en-US" sz="2800" dirty="0"/>
              <a:t>		</a:t>
            </a:r>
          </a:p>
          <a:p>
            <a:pPr>
              <a:spcBef>
                <a:spcPts val="0"/>
              </a:spcBef>
            </a:pPr>
            <a:endParaRPr lang="en-US" sz="2800" b="1" dirty="0"/>
          </a:p>
          <a:p>
            <a:pPr>
              <a:spcBef>
                <a:spcPct val="50000"/>
              </a:spcBef>
            </a:pPr>
            <a:endParaRPr lang="en-US" sz="2800" dirty="0"/>
          </a:p>
          <a:p>
            <a:pPr>
              <a:spcBef>
                <a:spcPct val="50000"/>
              </a:spcBef>
            </a:pPr>
            <a:endParaRPr lang="en-US" sz="2800" dirty="0"/>
          </a:p>
          <a:p>
            <a:pPr>
              <a:spcBef>
                <a:spcPct val="50000"/>
              </a:spcBef>
            </a:pPr>
            <a:endParaRPr lang="en-US" sz="2800" dirty="0"/>
          </a:p>
          <a:p>
            <a:pPr>
              <a:spcBef>
                <a:spcPct val="50000"/>
              </a:spcBef>
            </a:pPr>
            <a:endParaRPr lang="en-US" sz="2800" dirty="0"/>
          </a:p>
          <a:p>
            <a:pPr>
              <a:spcBef>
                <a:spcPct val="50000"/>
              </a:spcBef>
            </a:pPr>
            <a:endParaRPr lang="en-US" sz="2800" dirty="0"/>
          </a:p>
          <a:p>
            <a:pPr>
              <a:spcBef>
                <a:spcPct val="50000"/>
              </a:spcBef>
            </a:pPr>
            <a:endParaRPr lang="en-US" sz="2800" dirty="0"/>
          </a:p>
          <a:p>
            <a:pPr>
              <a:spcBef>
                <a:spcPct val="50000"/>
              </a:spcBef>
            </a:pPr>
            <a:endParaRPr lang="en-US" sz="2800" dirty="0"/>
          </a:p>
          <a:p>
            <a:pPr>
              <a:spcBef>
                <a:spcPct val="50000"/>
              </a:spcBef>
            </a:pPr>
            <a:endParaRPr lang="en-US" sz="2800" dirty="0"/>
          </a:p>
          <a:p>
            <a:pPr>
              <a:spcBef>
                <a:spcPct val="50000"/>
              </a:spcBef>
            </a:pPr>
            <a:r>
              <a:rPr lang="en-US" sz="2800" dirty="0"/>
              <a:t>								            </a:t>
            </a:r>
          </a:p>
          <a:p>
            <a:pPr>
              <a:spcBef>
                <a:spcPct val="50000"/>
              </a:spcBef>
            </a:pPr>
            <a:r>
              <a:rPr lang="en-US" sz="2800" dirty="0"/>
              <a:t>		                     								</a:t>
            </a:r>
          </a:p>
        </p:txBody>
      </p:sp>
      <p:grpSp>
        <p:nvGrpSpPr>
          <p:cNvPr id="5" name="Group 4"/>
          <p:cNvGrpSpPr/>
          <p:nvPr/>
        </p:nvGrpSpPr>
        <p:grpSpPr>
          <a:xfrm>
            <a:off x="596900" y="1863435"/>
            <a:ext cx="7480300" cy="3048000"/>
            <a:chOff x="990600" y="3124200"/>
            <a:chExt cx="7480300" cy="3048000"/>
          </a:xfrm>
        </p:grpSpPr>
        <p:graphicFrame>
          <p:nvGraphicFramePr>
            <p:cNvPr id="14" name="Object 13"/>
            <p:cNvGraphicFramePr>
              <a:graphicFrameLocks noChangeAspect="1"/>
            </p:cNvGraphicFramePr>
            <p:nvPr/>
          </p:nvGraphicFramePr>
          <p:xfrm>
            <a:off x="990600" y="3124200"/>
            <a:ext cx="7480300" cy="2108200"/>
          </p:xfrm>
          <a:graphic>
            <a:graphicData uri="http://schemas.openxmlformats.org/presentationml/2006/ole">
              <mc:AlternateContent xmlns:mc="http://schemas.openxmlformats.org/markup-compatibility/2006">
                <mc:Choice xmlns:v="urn:schemas-microsoft-com:vml" Requires="v">
                  <p:oleObj name="Equation" r:id="rId2" imgW="7480080" imgH="2108160" progId="Equation.DSMT4">
                    <p:embed/>
                  </p:oleObj>
                </mc:Choice>
                <mc:Fallback>
                  <p:oleObj name="Equation" r:id="rId2" imgW="7480080" imgH="2108160" progId="Equation.DSMT4">
                    <p:embed/>
                    <p:pic>
                      <p:nvPicPr>
                        <p:cNvPr id="14" name="Object 13"/>
                        <p:cNvPicPr>
                          <a:picLocks noChangeAspect="1" noChangeArrowheads="1"/>
                        </p:cNvPicPr>
                        <p:nvPr/>
                      </p:nvPicPr>
                      <p:blipFill>
                        <a:blip r:embed="rId3"/>
                        <a:srcRect/>
                        <a:stretch>
                          <a:fillRect/>
                        </a:stretch>
                      </p:blipFill>
                      <p:spPr bwMode="auto">
                        <a:xfrm>
                          <a:off x="990600" y="3124200"/>
                          <a:ext cx="7480300"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14"/>
            <p:cNvGraphicFramePr>
              <a:graphicFrameLocks noChangeAspect="1"/>
            </p:cNvGraphicFramePr>
            <p:nvPr/>
          </p:nvGraphicFramePr>
          <p:xfrm>
            <a:off x="1155700" y="5257800"/>
            <a:ext cx="7073900" cy="914400"/>
          </p:xfrm>
          <a:graphic>
            <a:graphicData uri="http://schemas.openxmlformats.org/presentationml/2006/ole">
              <mc:AlternateContent xmlns:mc="http://schemas.openxmlformats.org/markup-compatibility/2006">
                <mc:Choice xmlns:v="urn:schemas-microsoft-com:vml" Requires="v">
                  <p:oleObj name="Equation" r:id="rId4" imgW="7073640" imgH="914400" progId="Equation.DSMT4">
                    <p:embed/>
                  </p:oleObj>
                </mc:Choice>
                <mc:Fallback>
                  <p:oleObj name="Equation" r:id="rId4" imgW="7073640" imgH="914400" progId="Equation.DSMT4">
                    <p:embed/>
                    <p:pic>
                      <p:nvPicPr>
                        <p:cNvPr id="15" name="Object 14"/>
                        <p:cNvPicPr>
                          <a:picLocks noChangeAspect="1" noChangeArrowheads="1"/>
                        </p:cNvPicPr>
                        <p:nvPr/>
                      </p:nvPicPr>
                      <p:blipFill>
                        <a:blip r:embed="rId5"/>
                        <a:srcRect/>
                        <a:stretch>
                          <a:fillRect/>
                        </a:stretch>
                      </p:blipFill>
                      <p:spPr bwMode="auto">
                        <a:xfrm>
                          <a:off x="1155700" y="5257800"/>
                          <a:ext cx="70739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6" name="Object 5"/>
          <p:cNvGraphicFramePr>
            <a:graphicFrameLocks noChangeAspect="1"/>
          </p:cNvGraphicFramePr>
          <p:nvPr/>
        </p:nvGraphicFramePr>
        <p:xfrm>
          <a:off x="766203" y="4921555"/>
          <a:ext cx="2374900" cy="838200"/>
        </p:xfrm>
        <a:graphic>
          <a:graphicData uri="http://schemas.openxmlformats.org/presentationml/2006/ole">
            <mc:AlternateContent xmlns:mc="http://schemas.openxmlformats.org/markup-compatibility/2006">
              <mc:Choice xmlns:v="urn:schemas-microsoft-com:vml" Requires="v">
                <p:oleObj name="Equation" r:id="rId6" imgW="2374560" imgH="838080" progId="Equation.DSMT4">
                  <p:embed/>
                </p:oleObj>
              </mc:Choice>
              <mc:Fallback>
                <p:oleObj name="Equation" r:id="rId6" imgW="2374560" imgH="838080" progId="Equation.DSMT4">
                  <p:embed/>
                  <p:pic>
                    <p:nvPicPr>
                      <p:cNvPr id="6" name="Object 5"/>
                      <p:cNvPicPr>
                        <a:picLocks noChangeAspect="1" noChangeArrowheads="1"/>
                      </p:cNvPicPr>
                      <p:nvPr/>
                    </p:nvPicPr>
                    <p:blipFill>
                      <a:blip r:embed="rId7"/>
                      <a:srcRect/>
                      <a:stretch>
                        <a:fillRect/>
                      </a:stretch>
                    </p:blipFill>
                    <p:spPr bwMode="auto">
                      <a:xfrm>
                        <a:off x="766203" y="4921555"/>
                        <a:ext cx="23749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nvGraphicFramePr>
        <p:xfrm>
          <a:off x="762000" y="5826651"/>
          <a:ext cx="2133600" cy="330200"/>
        </p:xfrm>
        <a:graphic>
          <a:graphicData uri="http://schemas.openxmlformats.org/presentationml/2006/ole">
            <mc:AlternateContent xmlns:mc="http://schemas.openxmlformats.org/markup-compatibility/2006">
              <mc:Choice xmlns:v="urn:schemas-microsoft-com:vml" Requires="v">
                <p:oleObj name="Equation" r:id="rId8" imgW="2133360" imgH="330120" progId="Equation.DSMT4">
                  <p:embed/>
                </p:oleObj>
              </mc:Choice>
              <mc:Fallback>
                <p:oleObj name="Equation" r:id="rId8" imgW="2133360" imgH="330120" progId="Equation.DSMT4">
                  <p:embed/>
                  <p:pic>
                    <p:nvPicPr>
                      <p:cNvPr id="7" name="Object 6"/>
                      <p:cNvPicPr>
                        <a:picLocks noChangeAspect="1" noChangeArrowheads="1"/>
                      </p:cNvPicPr>
                      <p:nvPr/>
                    </p:nvPicPr>
                    <p:blipFill>
                      <a:blip r:embed="rId9"/>
                      <a:srcRect/>
                      <a:stretch>
                        <a:fillRect/>
                      </a:stretch>
                    </p:blipFill>
                    <p:spPr bwMode="auto">
                      <a:xfrm>
                        <a:off x="762000" y="5826651"/>
                        <a:ext cx="21336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1271173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dirty="0">
                <a:solidFill>
                  <a:srgbClr val="000000"/>
                </a:solidFill>
                <a:latin typeface="Arial" pitchFamily="34" charset="0"/>
                <a:cs typeface="Arial" pitchFamily="34" charset="0"/>
              </a:rPr>
              <a:t>Example </a:t>
            </a:r>
            <a:r>
              <a:rPr lang="en-US" sz="3200" dirty="0">
                <a:solidFill>
                  <a:srgbClr val="000000"/>
                </a:solidFill>
                <a:latin typeface="Arial" pitchFamily="34" charset="0"/>
                <a:cs typeface="Arial" pitchFamily="34" charset="0"/>
              </a:rPr>
              <a:t>(</a:t>
            </a:r>
            <a:r>
              <a:rPr lang="en-US" sz="3200" dirty="0" err="1">
                <a:solidFill>
                  <a:srgbClr val="000000"/>
                </a:solidFill>
                <a:latin typeface="Arial" pitchFamily="34" charset="0"/>
                <a:cs typeface="Arial" pitchFamily="34" charset="0"/>
              </a:rPr>
              <a:t>cont</a:t>
            </a:r>
            <a:r>
              <a:rPr lang="en-US" sz="3200" dirty="0">
                <a:solidFill>
                  <a:srgbClr val="000000"/>
                </a:solidFill>
                <a:latin typeface="Arial" pitchFamily="34" charset="0"/>
                <a:cs typeface="Arial" pitchFamily="34" charset="0"/>
              </a:rPr>
              <a:t>)</a:t>
            </a:r>
            <a:endParaRPr lang="en-US" sz="3200" dirty="0">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533400" y="1066800"/>
                <a:ext cx="8243888" cy="4953000"/>
              </a:xfrm>
            </p:spPr>
            <p:txBody>
              <a:bodyPr>
                <a:noAutofit/>
              </a:bodyPr>
              <a:lstStyle/>
              <a:p>
                <a:pPr>
                  <a:spcBef>
                    <a:spcPts val="1200"/>
                  </a:spcBef>
                </a:pPr>
                <a:r>
                  <a:rPr lang="en-US" sz="2800" dirty="0"/>
                  <a:t>Since time cannot be a negative quantity, the answer cannot be</a:t>
                </a:r>
                <a14:m>
                  <m:oMath xmlns:m="http://schemas.openxmlformats.org/officeDocument/2006/math">
                    <m:r>
                      <a:rPr lang="en-US" sz="2800" b="0" i="0" smtClean="0">
                        <a:latin typeface="Cambria Math"/>
                      </a:rPr>
                      <m:t>          </m:t>
                    </m:r>
                  </m:oMath>
                </a14:m>
                <a:r>
                  <a:rPr lang="en-US" sz="2800" dirty="0"/>
                  <a:t> seconds. Therefore, the ball hits the ground after 6.1 seconds (to the nearest tenth of a second).</a:t>
                </a:r>
              </a:p>
              <a:p>
                <a:pPr>
                  <a:spcBef>
                    <a:spcPts val="1200"/>
                  </a:spcBef>
                </a:pPr>
                <a:endParaRPr lang="en-US" sz="2800" dirty="0"/>
              </a:p>
              <a:p>
                <a:pPr>
                  <a:spcBef>
                    <a:spcPts val="1200"/>
                  </a:spcBef>
                </a:pPr>
                <a:endParaRPr lang="en-US" sz="2800" dirty="0"/>
              </a:p>
              <a:p>
                <a:pPr>
                  <a:spcBef>
                    <a:spcPts val="1200"/>
                  </a:spcBef>
                </a:pPr>
                <a:endParaRPr lang="en-US" sz="2800" dirty="0"/>
              </a:p>
              <a:p>
                <a:pPr>
                  <a:spcBef>
                    <a:spcPts val="1200"/>
                  </a:spcBef>
                </a:pPr>
                <a:endParaRPr lang="en-US" sz="2800" dirty="0"/>
              </a:p>
              <a:p>
                <a:pPr>
                  <a:spcBef>
                    <a:spcPts val="1200"/>
                  </a:spcBef>
                </a:pPr>
                <a:r>
                  <a:rPr lang="en-US" sz="2800" dirty="0"/>
                  <a:t>						</a:t>
                </a:r>
              </a:p>
              <a:p>
                <a:pPr>
                  <a:spcBef>
                    <a:spcPts val="0"/>
                  </a:spcBef>
                </a:pPr>
                <a:endParaRPr lang="en-US" sz="2800" dirty="0"/>
              </a:p>
              <a:p>
                <a:pPr>
                  <a:spcBef>
                    <a:spcPts val="0"/>
                  </a:spcBef>
                </a:pPr>
                <a:endParaRPr lang="en-US" sz="2800" dirty="0"/>
              </a:p>
              <a:p>
                <a:pPr>
                  <a:spcBef>
                    <a:spcPts val="0"/>
                  </a:spcBef>
                </a:pPr>
                <a:endParaRPr lang="en-US" sz="2800" b="1" dirty="0"/>
              </a:p>
              <a:p>
                <a:pPr>
                  <a:spcBef>
                    <a:spcPct val="50000"/>
                  </a:spcBef>
                </a:pPr>
                <a:endParaRPr lang="en-US" sz="2800" dirty="0"/>
              </a:p>
              <a:p>
                <a:pPr>
                  <a:spcBef>
                    <a:spcPct val="50000"/>
                  </a:spcBef>
                </a:pPr>
                <a:endParaRPr lang="en-US" sz="2800" dirty="0"/>
              </a:p>
              <a:p>
                <a:pPr>
                  <a:spcBef>
                    <a:spcPct val="50000"/>
                  </a:spcBef>
                </a:pPr>
                <a:endParaRPr lang="en-US" sz="2800" dirty="0"/>
              </a:p>
              <a:p>
                <a:pPr>
                  <a:spcBef>
                    <a:spcPct val="50000"/>
                  </a:spcBef>
                </a:pPr>
                <a:endParaRPr lang="en-US" sz="2800" dirty="0"/>
              </a:p>
              <a:p>
                <a:pPr>
                  <a:spcBef>
                    <a:spcPct val="50000"/>
                  </a:spcBef>
                </a:pPr>
                <a:endParaRPr lang="en-US" sz="2800" dirty="0"/>
              </a:p>
              <a:p>
                <a:pPr>
                  <a:spcBef>
                    <a:spcPct val="50000"/>
                  </a:spcBef>
                </a:pPr>
                <a:endParaRPr lang="en-US" sz="2800" dirty="0"/>
              </a:p>
              <a:p>
                <a:pPr>
                  <a:spcBef>
                    <a:spcPct val="50000"/>
                  </a:spcBef>
                </a:pPr>
                <a:endParaRPr lang="en-US" sz="2800" dirty="0"/>
              </a:p>
              <a:p>
                <a:pPr>
                  <a:spcBef>
                    <a:spcPct val="50000"/>
                  </a:spcBef>
                </a:pPr>
                <a:endParaRPr lang="en-US" sz="2800" dirty="0"/>
              </a:p>
              <a:p>
                <a:pPr>
                  <a:spcBef>
                    <a:spcPct val="50000"/>
                  </a:spcBef>
                </a:pPr>
                <a:r>
                  <a:rPr lang="en-US" sz="2800" dirty="0"/>
                  <a:t>								            </a:t>
                </a:r>
              </a:p>
              <a:p>
                <a:pPr>
                  <a:spcBef>
                    <a:spcPct val="50000"/>
                  </a:spcBef>
                </a:pPr>
                <a:r>
                  <a:rPr lang="en-US" sz="2800" dirty="0"/>
                  <a:t>		                     								</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533400" y="1066800"/>
                <a:ext cx="8243888" cy="4953000"/>
              </a:xfrm>
              <a:blipFill rotWithShape="1">
                <a:blip r:embed="rId3"/>
                <a:stretch>
                  <a:fillRect l="-1553" t="-1230"/>
                </a:stretch>
              </a:blipFill>
            </p:spPr>
            <p:txBody>
              <a:bodyPr/>
              <a:lstStyle/>
              <a:p>
                <a:r>
                  <a:rPr lang="en-US">
                    <a:noFill/>
                  </a:rPr>
                  <a:t> </a:t>
                </a:r>
              </a:p>
            </p:txBody>
          </p:sp>
        </mc:Fallback>
      </mc:AlternateContent>
      <p:graphicFrame>
        <p:nvGraphicFramePr>
          <p:cNvPr id="11" name="Object 10"/>
          <p:cNvGraphicFramePr>
            <a:graphicFrameLocks noChangeAspect="1"/>
          </p:cNvGraphicFramePr>
          <p:nvPr/>
        </p:nvGraphicFramePr>
        <p:xfrm>
          <a:off x="3505200" y="1600200"/>
          <a:ext cx="673100" cy="317500"/>
        </p:xfrm>
        <a:graphic>
          <a:graphicData uri="http://schemas.openxmlformats.org/presentationml/2006/ole">
            <mc:AlternateContent xmlns:mc="http://schemas.openxmlformats.org/markup-compatibility/2006">
              <mc:Choice xmlns:v="urn:schemas-microsoft-com:vml" Requires="v">
                <p:oleObj name="Equation" r:id="rId4" imgW="672840" imgH="317160" progId="Equation.DSMT4">
                  <p:embed/>
                </p:oleObj>
              </mc:Choice>
              <mc:Fallback>
                <p:oleObj name="Equation" r:id="rId4" imgW="672840" imgH="317160" progId="Equation.DSMT4">
                  <p:embed/>
                  <p:pic>
                    <p:nvPicPr>
                      <p:cNvPr id="11" name="Object 10"/>
                      <p:cNvPicPr>
                        <a:picLocks noChangeAspect="1" noChangeArrowheads="1"/>
                      </p:cNvPicPr>
                      <p:nvPr/>
                    </p:nvPicPr>
                    <p:blipFill>
                      <a:blip r:embed="rId5"/>
                      <a:srcRect/>
                      <a:stretch>
                        <a:fillRect/>
                      </a:stretch>
                    </p:blipFill>
                    <p:spPr bwMode="auto">
                      <a:xfrm>
                        <a:off x="3505200" y="1600200"/>
                        <a:ext cx="6731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892858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a:prstGeom prst="rect">
            <a:avLst/>
          </a:prstGeom>
        </p:spPr>
        <p:txBody>
          <a:bodyPr wrap="none"/>
          <a:lstStyle/>
          <a:p>
            <a:r>
              <a:rPr lang="en-US" sz="3200" b="1" i="1" dirty="0">
                <a:solidFill>
                  <a:srgbClr val="000000"/>
                </a:solidFill>
                <a:latin typeface="Arial" pitchFamily="34" charset="0"/>
                <a:cs typeface="Arial" pitchFamily="34" charset="0"/>
              </a:rPr>
              <a:t> Objective 1: Example </a:t>
            </a:r>
            <a:r>
              <a:rPr lang="en-US" sz="3200" dirty="0">
                <a:solidFill>
                  <a:srgbClr val="000000"/>
                </a:solidFill>
                <a:latin typeface="Arial" pitchFamily="34" charset="0"/>
                <a:cs typeface="Arial" pitchFamily="34" charset="0"/>
              </a:rPr>
              <a:t>(</a:t>
            </a:r>
            <a:r>
              <a:rPr lang="en-US" sz="3200" dirty="0" err="1">
                <a:solidFill>
                  <a:srgbClr val="000000"/>
                </a:solidFill>
                <a:latin typeface="Arial" pitchFamily="34" charset="0"/>
                <a:cs typeface="Arial" pitchFamily="34" charset="0"/>
              </a:rPr>
              <a:t>cont</a:t>
            </a:r>
            <a:r>
              <a:rPr lang="en-US" sz="3200" dirty="0">
                <a:solidFill>
                  <a:srgbClr val="000000"/>
                </a:solidFill>
                <a:latin typeface="Arial" pitchFamily="34" charset="0"/>
                <a:cs typeface="Arial" pitchFamily="34" charset="0"/>
              </a:rPr>
              <a:t>)</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r>
              <a:rPr lang="en-US" sz="2800" dirty="0"/>
              <a:t>Apply the square root property.</a:t>
            </a:r>
          </a:p>
          <a:p>
            <a:endParaRPr lang="en-US" sz="2800" dirty="0"/>
          </a:p>
          <a:p>
            <a:endParaRPr lang="en-US" sz="2800" dirty="0"/>
          </a:p>
          <a:p>
            <a:endParaRPr lang="en-US" sz="2800" dirty="0"/>
          </a:p>
          <a:p>
            <a:r>
              <a:rPr lang="en-US" sz="2800" dirty="0"/>
              <a:t>				</a:t>
            </a:r>
          </a:p>
          <a:p>
            <a:r>
              <a:rPr lang="en-US" sz="2800" dirty="0"/>
              <a:t>								  The solution set is </a:t>
            </a:r>
          </a:p>
          <a:p>
            <a:endParaRPr lang="en-US" sz="2800" dirty="0"/>
          </a:p>
          <a:p>
            <a:endParaRPr lang="en-US" sz="2800" dirty="0"/>
          </a:p>
          <a:p>
            <a:r>
              <a:rPr lang="en-US" sz="2800" dirty="0"/>
              <a:t>  </a:t>
            </a:r>
          </a:p>
          <a:p>
            <a:endParaRPr lang="en-US" sz="2800" dirty="0"/>
          </a:p>
        </p:txBody>
      </p:sp>
      <p:graphicFrame>
        <p:nvGraphicFramePr>
          <p:cNvPr id="4" name="Object 3"/>
          <p:cNvGraphicFramePr>
            <a:graphicFrameLocks noChangeAspect="1"/>
          </p:cNvGraphicFramePr>
          <p:nvPr>
            <p:extLst>
              <p:ext uri="{D42A27DB-BD31-4B8C-83A1-F6EECF244321}">
                <p14:modId xmlns:p14="http://schemas.microsoft.com/office/powerpoint/2010/main" val="2926305872"/>
              </p:ext>
            </p:extLst>
          </p:nvPr>
        </p:nvGraphicFramePr>
        <p:xfrm>
          <a:off x="914400" y="1987704"/>
          <a:ext cx="1003300" cy="444500"/>
        </p:xfrm>
        <a:graphic>
          <a:graphicData uri="http://schemas.openxmlformats.org/presentationml/2006/ole">
            <mc:AlternateContent xmlns:mc="http://schemas.openxmlformats.org/markup-compatibility/2006">
              <mc:Choice xmlns:v="urn:schemas-microsoft-com:vml" Requires="v">
                <p:oleObj name="Equation" r:id="rId2" imgW="1002960" imgH="444240" progId="Equation.DSMT4">
                  <p:embed/>
                </p:oleObj>
              </mc:Choice>
              <mc:Fallback>
                <p:oleObj name="Equation" r:id="rId2" imgW="1002960" imgH="444240" progId="Equation.DSMT4">
                  <p:embed/>
                  <p:pic>
                    <p:nvPicPr>
                      <p:cNvPr id="4" name="Object 3"/>
                      <p:cNvPicPr>
                        <a:picLocks noChangeAspect="1" noChangeArrowheads="1"/>
                      </p:cNvPicPr>
                      <p:nvPr/>
                    </p:nvPicPr>
                    <p:blipFill>
                      <a:blip r:embed="rId3"/>
                      <a:srcRect/>
                      <a:stretch>
                        <a:fillRect/>
                      </a:stretch>
                    </p:blipFill>
                    <p:spPr bwMode="auto">
                      <a:xfrm>
                        <a:off x="914400" y="1987704"/>
                        <a:ext cx="10033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783952436"/>
              </p:ext>
            </p:extLst>
          </p:nvPr>
        </p:nvGraphicFramePr>
        <p:xfrm>
          <a:off x="654204" y="2606598"/>
          <a:ext cx="1714500" cy="533400"/>
        </p:xfrm>
        <a:graphic>
          <a:graphicData uri="http://schemas.openxmlformats.org/presentationml/2006/ole">
            <mc:AlternateContent xmlns:mc="http://schemas.openxmlformats.org/markup-compatibility/2006">
              <mc:Choice xmlns:v="urn:schemas-microsoft-com:vml" Requires="v">
                <p:oleObj name="Equation" r:id="rId4" imgW="1714320" imgH="533160" progId="Equation.DSMT4">
                  <p:embed/>
                </p:oleObj>
              </mc:Choice>
              <mc:Fallback>
                <p:oleObj name="Equation" r:id="rId4" imgW="1714320" imgH="533160" progId="Equation.DSMT4">
                  <p:embed/>
                  <p:pic>
                    <p:nvPicPr>
                      <p:cNvPr id="8" name="Object 7"/>
                      <p:cNvPicPr>
                        <a:picLocks noChangeAspect="1" noChangeArrowheads="1"/>
                      </p:cNvPicPr>
                      <p:nvPr/>
                    </p:nvPicPr>
                    <p:blipFill>
                      <a:blip r:embed="rId5"/>
                      <a:srcRect/>
                      <a:stretch>
                        <a:fillRect/>
                      </a:stretch>
                    </p:blipFill>
                    <p:spPr bwMode="auto">
                      <a:xfrm>
                        <a:off x="654204" y="2606598"/>
                        <a:ext cx="17145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534351644"/>
              </p:ext>
            </p:extLst>
          </p:nvPr>
        </p:nvGraphicFramePr>
        <p:xfrm>
          <a:off x="1069898" y="3390900"/>
          <a:ext cx="1270000" cy="419100"/>
        </p:xfrm>
        <a:graphic>
          <a:graphicData uri="http://schemas.openxmlformats.org/presentationml/2006/ole">
            <mc:AlternateContent xmlns:mc="http://schemas.openxmlformats.org/markup-compatibility/2006">
              <mc:Choice xmlns:v="urn:schemas-microsoft-com:vml" Requires="v">
                <p:oleObj name="Equation" r:id="rId6" imgW="1269720" imgH="419040" progId="Equation.DSMT4">
                  <p:embed/>
                </p:oleObj>
              </mc:Choice>
              <mc:Fallback>
                <p:oleObj name="Equation" r:id="rId6" imgW="1269720" imgH="419040" progId="Equation.DSMT4">
                  <p:embed/>
                  <p:pic>
                    <p:nvPicPr>
                      <p:cNvPr id="9" name="Object 8"/>
                      <p:cNvPicPr>
                        <a:picLocks noChangeAspect="1" noChangeArrowheads="1"/>
                      </p:cNvPicPr>
                      <p:nvPr/>
                    </p:nvPicPr>
                    <p:blipFill>
                      <a:blip r:embed="rId7"/>
                      <a:srcRect/>
                      <a:stretch>
                        <a:fillRect/>
                      </a:stretch>
                    </p:blipFill>
                    <p:spPr bwMode="auto">
                      <a:xfrm>
                        <a:off x="1069898" y="3390900"/>
                        <a:ext cx="1270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138491206"/>
              </p:ext>
            </p:extLst>
          </p:nvPr>
        </p:nvGraphicFramePr>
        <p:xfrm>
          <a:off x="3581400" y="4089400"/>
          <a:ext cx="1066800" cy="635000"/>
        </p:xfrm>
        <a:graphic>
          <a:graphicData uri="http://schemas.openxmlformats.org/presentationml/2006/ole">
            <mc:AlternateContent xmlns:mc="http://schemas.openxmlformats.org/markup-compatibility/2006">
              <mc:Choice xmlns:v="urn:schemas-microsoft-com:vml" Requires="v">
                <p:oleObj name="Equation" r:id="rId8" imgW="1066680" imgH="634680" progId="Equation.DSMT4">
                  <p:embed/>
                </p:oleObj>
              </mc:Choice>
              <mc:Fallback>
                <p:oleObj name="Equation" r:id="rId8" imgW="1066680" imgH="634680" progId="Equation.DSMT4">
                  <p:embed/>
                  <p:pic>
                    <p:nvPicPr>
                      <p:cNvPr id="10" name="Object 9"/>
                      <p:cNvPicPr>
                        <a:picLocks noChangeAspect="1" noChangeArrowheads="1"/>
                      </p:cNvPicPr>
                      <p:nvPr/>
                    </p:nvPicPr>
                    <p:blipFill>
                      <a:blip r:embed="rId9"/>
                      <a:srcRect/>
                      <a:stretch>
                        <a:fillRect/>
                      </a:stretch>
                    </p:blipFill>
                    <p:spPr bwMode="auto">
                      <a:xfrm>
                        <a:off x="3581400" y="4089400"/>
                        <a:ext cx="10668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677303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a:prstGeom prst="rect">
            <a:avLst/>
          </a:prstGeom>
        </p:spPr>
        <p:txBody>
          <a:bodyPr wrap="none"/>
          <a:lstStyle/>
          <a:p>
            <a:r>
              <a:rPr lang="en-US" sz="3200" b="1" i="1" dirty="0">
                <a:solidFill>
                  <a:srgbClr val="000000"/>
                </a:solidFill>
                <a:latin typeface="Arial" pitchFamily="34" charset="0"/>
                <a:cs typeface="Arial" pitchFamily="34" charset="0"/>
              </a:rPr>
              <a:t> Objective 1: Example</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r>
              <a:rPr lang="en-US" sz="2800" b="1" dirty="0"/>
              <a:t>1b.</a:t>
            </a:r>
            <a:r>
              <a:rPr lang="en-US" sz="2800" dirty="0"/>
              <a:t>	Solve:</a:t>
            </a:r>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pPr>
              <a:spcBef>
                <a:spcPts val="3600"/>
              </a:spcBef>
            </a:pPr>
            <a:r>
              <a:rPr lang="en-US" sz="2800" dirty="0"/>
              <a:t>	 The solution set is  </a:t>
            </a:r>
          </a:p>
          <a:p>
            <a:endParaRPr lang="en-US" sz="2800" dirty="0"/>
          </a:p>
          <a:p>
            <a:endParaRPr lang="en-US" sz="2800" dirty="0"/>
          </a:p>
          <a:p>
            <a:endParaRPr lang="en-US" sz="2800" dirty="0"/>
          </a:p>
          <a:p>
            <a:r>
              <a:rPr lang="en-US" sz="2800" dirty="0"/>
              <a:t>	</a:t>
            </a:r>
          </a:p>
          <a:p>
            <a:pPr>
              <a:spcBef>
                <a:spcPts val="1400"/>
              </a:spcBef>
            </a:pPr>
            <a:endParaRPr lang="en-US" sz="2800" dirty="0"/>
          </a:p>
          <a:p>
            <a:r>
              <a:rPr lang="en-US" sz="2800" dirty="0"/>
              <a:t> </a:t>
            </a:r>
          </a:p>
          <a:p>
            <a:pPr>
              <a:spcBef>
                <a:spcPts val="4200"/>
              </a:spcBef>
            </a:pPr>
            <a:endParaRPr lang="en-US" sz="2800" dirty="0"/>
          </a:p>
          <a:p>
            <a:pPr>
              <a:spcBef>
                <a:spcPts val="1400"/>
              </a:spcBef>
            </a:pPr>
            <a:endParaRPr lang="en-US" sz="2800" dirty="0"/>
          </a:p>
        </p:txBody>
      </p:sp>
      <p:graphicFrame>
        <p:nvGraphicFramePr>
          <p:cNvPr id="4" name="Object 3"/>
          <p:cNvGraphicFramePr>
            <a:graphicFrameLocks noChangeAspect="1"/>
          </p:cNvGraphicFramePr>
          <p:nvPr>
            <p:extLst>
              <p:ext uri="{D42A27DB-BD31-4B8C-83A1-F6EECF244321}">
                <p14:modId xmlns:p14="http://schemas.microsoft.com/office/powerpoint/2010/main" val="3834531388"/>
              </p:ext>
            </p:extLst>
          </p:nvPr>
        </p:nvGraphicFramePr>
        <p:xfrm>
          <a:off x="2657706" y="1143000"/>
          <a:ext cx="1739900" cy="457200"/>
        </p:xfrm>
        <a:graphic>
          <a:graphicData uri="http://schemas.openxmlformats.org/presentationml/2006/ole">
            <mc:AlternateContent xmlns:mc="http://schemas.openxmlformats.org/markup-compatibility/2006">
              <mc:Choice xmlns:v="urn:schemas-microsoft-com:vml" Requires="v">
                <p:oleObj name="Equation" r:id="rId2" imgW="1739880" imgH="457200" progId="Equation.DSMT4">
                  <p:embed/>
                </p:oleObj>
              </mc:Choice>
              <mc:Fallback>
                <p:oleObj name="Equation" r:id="rId2" imgW="1739880" imgH="457200" progId="Equation.DSMT4">
                  <p:embed/>
                  <p:pic>
                    <p:nvPicPr>
                      <p:cNvPr id="4" name="Object 3"/>
                      <p:cNvPicPr>
                        <a:picLocks noChangeAspect="1" noChangeArrowheads="1"/>
                      </p:cNvPicPr>
                      <p:nvPr/>
                    </p:nvPicPr>
                    <p:blipFill>
                      <a:blip r:embed="rId3"/>
                      <a:srcRect/>
                      <a:stretch>
                        <a:fillRect/>
                      </a:stretch>
                    </p:blipFill>
                    <p:spPr bwMode="auto">
                      <a:xfrm>
                        <a:off x="2657706" y="1143000"/>
                        <a:ext cx="1739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877763426"/>
              </p:ext>
            </p:extLst>
          </p:nvPr>
        </p:nvGraphicFramePr>
        <p:xfrm>
          <a:off x="1524000" y="1590800"/>
          <a:ext cx="4318000" cy="3924300"/>
        </p:xfrm>
        <a:graphic>
          <a:graphicData uri="http://schemas.openxmlformats.org/presentationml/2006/ole">
            <mc:AlternateContent xmlns:mc="http://schemas.openxmlformats.org/markup-compatibility/2006">
              <mc:Choice xmlns:v="urn:schemas-microsoft-com:vml" Requires="v">
                <p:oleObj name="Equation" r:id="rId4" imgW="4317840" imgH="3924000" progId="Equation.DSMT4">
                  <p:embed/>
                </p:oleObj>
              </mc:Choice>
              <mc:Fallback>
                <p:oleObj name="Equation" r:id="rId4" imgW="4317840" imgH="3924000" progId="Equation.DSMT4">
                  <p:embed/>
                  <p:pic>
                    <p:nvPicPr>
                      <p:cNvPr id="8" name="Object 7"/>
                      <p:cNvPicPr>
                        <a:picLocks noChangeAspect="1" noChangeArrowheads="1"/>
                      </p:cNvPicPr>
                      <p:nvPr/>
                    </p:nvPicPr>
                    <p:blipFill>
                      <a:blip r:embed="rId5"/>
                      <a:srcRect/>
                      <a:stretch>
                        <a:fillRect/>
                      </a:stretch>
                    </p:blipFill>
                    <p:spPr bwMode="auto">
                      <a:xfrm>
                        <a:off x="1524000" y="1590800"/>
                        <a:ext cx="4318000"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99997910"/>
              </p:ext>
            </p:extLst>
          </p:nvPr>
        </p:nvGraphicFramePr>
        <p:xfrm>
          <a:off x="4589975" y="5427025"/>
          <a:ext cx="1003300" cy="914400"/>
        </p:xfrm>
        <a:graphic>
          <a:graphicData uri="http://schemas.openxmlformats.org/presentationml/2006/ole">
            <mc:AlternateContent xmlns:mc="http://schemas.openxmlformats.org/markup-compatibility/2006">
              <mc:Choice xmlns:v="urn:schemas-microsoft-com:vml" Requires="v">
                <p:oleObj name="Equation" r:id="rId6" imgW="1002960" imgH="914400" progId="Equation.DSMT4">
                  <p:embed/>
                </p:oleObj>
              </mc:Choice>
              <mc:Fallback>
                <p:oleObj name="Equation" r:id="rId6" imgW="1002960" imgH="914400" progId="Equation.DSMT4">
                  <p:embed/>
                  <p:pic>
                    <p:nvPicPr>
                      <p:cNvPr id="6"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89975" y="5427025"/>
                        <a:ext cx="10033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61809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a:prstGeom prst="rect">
            <a:avLst/>
          </a:prstGeom>
        </p:spPr>
        <p:txBody>
          <a:bodyPr wrap="none"/>
          <a:lstStyle/>
          <a:p>
            <a:r>
              <a:rPr lang="en-US" sz="3200" b="1" i="1" dirty="0">
                <a:solidFill>
                  <a:srgbClr val="000000"/>
                </a:solidFill>
                <a:latin typeface="Arial" pitchFamily="34" charset="0"/>
                <a:cs typeface="Arial" pitchFamily="34" charset="0"/>
              </a:rPr>
              <a:t> Objective 1: Example</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pPr>
              <a:spcBef>
                <a:spcPts val="1400"/>
              </a:spcBef>
            </a:pPr>
            <a:r>
              <a:rPr lang="en-US" sz="2800" b="1" dirty="0"/>
              <a:t>1c.</a:t>
            </a:r>
            <a:r>
              <a:rPr lang="en-US" sz="2800" dirty="0"/>
              <a:t>	Solve: </a:t>
            </a:r>
          </a:p>
          <a:p>
            <a:pPr>
              <a:spcBef>
                <a:spcPts val="1400"/>
              </a:spcBef>
            </a:pPr>
            <a:endParaRPr lang="en-US" sz="2800" dirty="0"/>
          </a:p>
          <a:p>
            <a:pPr>
              <a:spcBef>
                <a:spcPts val="1400"/>
              </a:spcBef>
            </a:pPr>
            <a:r>
              <a:rPr lang="en-US" sz="2800" dirty="0"/>
              <a:t>				or</a:t>
            </a:r>
          </a:p>
          <a:p>
            <a:pPr>
              <a:spcBef>
                <a:spcPts val="1400"/>
              </a:spcBef>
            </a:pPr>
            <a:endParaRPr lang="en-US" sz="2800" dirty="0"/>
          </a:p>
          <a:p>
            <a:pPr>
              <a:spcBef>
                <a:spcPts val="1400"/>
              </a:spcBef>
            </a:pPr>
            <a:endParaRPr lang="en-US" sz="2800" dirty="0"/>
          </a:p>
          <a:p>
            <a:pPr>
              <a:spcBef>
                <a:spcPts val="1400"/>
              </a:spcBef>
            </a:pPr>
            <a:r>
              <a:rPr lang="en-US" sz="2800" dirty="0"/>
              <a:t>	The solution set is </a:t>
            </a:r>
          </a:p>
          <a:p>
            <a:pPr>
              <a:spcBef>
                <a:spcPts val="1400"/>
              </a:spcBef>
            </a:pPr>
            <a:endParaRPr lang="en-US" sz="2800" dirty="0"/>
          </a:p>
          <a:p>
            <a:pPr>
              <a:spcBef>
                <a:spcPts val="1400"/>
              </a:spcBef>
            </a:pPr>
            <a:endParaRPr lang="en-US" sz="2800" dirty="0"/>
          </a:p>
          <a:p>
            <a:pPr>
              <a:spcBef>
                <a:spcPts val="1400"/>
              </a:spcBef>
            </a:pPr>
            <a:endParaRPr lang="en-US" sz="2800" dirty="0"/>
          </a:p>
          <a:p>
            <a:pPr>
              <a:spcBef>
                <a:spcPts val="1400"/>
              </a:spcBef>
            </a:pPr>
            <a:endParaRPr lang="en-US" sz="2800" dirty="0"/>
          </a:p>
          <a:p>
            <a:pPr>
              <a:spcBef>
                <a:spcPts val="1400"/>
              </a:spcBef>
            </a:pPr>
            <a:r>
              <a:rPr lang="en-US" sz="2800" dirty="0"/>
              <a:t>				</a:t>
            </a:r>
          </a:p>
          <a:p>
            <a:r>
              <a:rPr lang="en-US" sz="2800" dirty="0"/>
              <a:t> </a:t>
            </a:r>
          </a:p>
          <a:p>
            <a:pPr>
              <a:spcBef>
                <a:spcPts val="4200"/>
              </a:spcBef>
            </a:pPr>
            <a:endParaRPr lang="en-US" sz="2800" dirty="0"/>
          </a:p>
          <a:p>
            <a:pPr>
              <a:spcBef>
                <a:spcPts val="1400"/>
              </a:spcBef>
            </a:pPr>
            <a:endParaRPr lang="en-US" sz="2800" dirty="0"/>
          </a:p>
        </p:txBody>
      </p:sp>
      <p:graphicFrame>
        <p:nvGraphicFramePr>
          <p:cNvPr id="5" name="Object 4"/>
          <p:cNvGraphicFramePr>
            <a:graphicFrameLocks noChangeAspect="1"/>
          </p:cNvGraphicFramePr>
          <p:nvPr>
            <p:extLst>
              <p:ext uri="{D42A27DB-BD31-4B8C-83A1-F6EECF244321}">
                <p14:modId xmlns:p14="http://schemas.microsoft.com/office/powerpoint/2010/main" val="3180855572"/>
              </p:ext>
            </p:extLst>
          </p:nvPr>
        </p:nvGraphicFramePr>
        <p:xfrm>
          <a:off x="2657475" y="1077913"/>
          <a:ext cx="1968500" cy="584200"/>
        </p:xfrm>
        <a:graphic>
          <a:graphicData uri="http://schemas.openxmlformats.org/presentationml/2006/ole">
            <mc:AlternateContent xmlns:mc="http://schemas.openxmlformats.org/markup-compatibility/2006">
              <mc:Choice xmlns:v="urn:schemas-microsoft-com:vml" Requires="v">
                <p:oleObj name="Equation" r:id="rId2" imgW="1968480" imgH="583920" progId="Equation.DSMT4">
                  <p:embed/>
                </p:oleObj>
              </mc:Choice>
              <mc:Fallback>
                <p:oleObj name="Equation" r:id="rId2" imgW="1968480" imgH="583920" progId="Equation.DSMT4">
                  <p:embed/>
                  <p:pic>
                    <p:nvPicPr>
                      <p:cNvPr id="5" name="Object 4"/>
                      <p:cNvPicPr>
                        <a:picLocks noChangeAspect="1" noChangeArrowheads="1"/>
                      </p:cNvPicPr>
                      <p:nvPr/>
                    </p:nvPicPr>
                    <p:blipFill>
                      <a:blip r:embed="rId3"/>
                      <a:srcRect/>
                      <a:stretch>
                        <a:fillRect/>
                      </a:stretch>
                    </p:blipFill>
                    <p:spPr bwMode="auto">
                      <a:xfrm>
                        <a:off x="2657475" y="1077913"/>
                        <a:ext cx="1968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679173971"/>
              </p:ext>
            </p:extLst>
          </p:nvPr>
        </p:nvGraphicFramePr>
        <p:xfrm>
          <a:off x="1676400" y="2425392"/>
          <a:ext cx="2298700" cy="1041400"/>
        </p:xfrm>
        <a:graphic>
          <a:graphicData uri="http://schemas.openxmlformats.org/presentationml/2006/ole">
            <mc:AlternateContent xmlns:mc="http://schemas.openxmlformats.org/markup-compatibility/2006">
              <mc:Choice xmlns:v="urn:schemas-microsoft-com:vml" Requires="v">
                <p:oleObj name="Equation" r:id="rId4" imgW="2298600" imgH="1041120" progId="Equation.DSMT4">
                  <p:embed/>
                </p:oleObj>
              </mc:Choice>
              <mc:Fallback>
                <p:oleObj name="Equation" r:id="rId4" imgW="2298600" imgH="1041120" progId="Equation.DSMT4">
                  <p:embed/>
                  <p:pic>
                    <p:nvPicPr>
                      <p:cNvPr id="6" name="Object 5"/>
                      <p:cNvPicPr>
                        <a:picLocks noChangeAspect="1" noChangeArrowheads="1"/>
                      </p:cNvPicPr>
                      <p:nvPr/>
                    </p:nvPicPr>
                    <p:blipFill>
                      <a:blip r:embed="rId5"/>
                      <a:srcRect/>
                      <a:stretch>
                        <a:fillRect/>
                      </a:stretch>
                    </p:blipFill>
                    <p:spPr bwMode="auto">
                      <a:xfrm>
                        <a:off x="1676400" y="2425392"/>
                        <a:ext cx="22987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550049833"/>
              </p:ext>
            </p:extLst>
          </p:nvPr>
        </p:nvGraphicFramePr>
        <p:xfrm>
          <a:off x="5054600" y="2438400"/>
          <a:ext cx="2286000" cy="1041400"/>
        </p:xfrm>
        <a:graphic>
          <a:graphicData uri="http://schemas.openxmlformats.org/presentationml/2006/ole">
            <mc:AlternateContent xmlns:mc="http://schemas.openxmlformats.org/markup-compatibility/2006">
              <mc:Choice xmlns:v="urn:schemas-microsoft-com:vml" Requires="v">
                <p:oleObj name="Equation" r:id="rId6" imgW="2286000" imgH="1041120" progId="Equation.DSMT4">
                  <p:embed/>
                </p:oleObj>
              </mc:Choice>
              <mc:Fallback>
                <p:oleObj name="Equation" r:id="rId6" imgW="2286000" imgH="1041120" progId="Equation.DSMT4">
                  <p:embed/>
                  <p:pic>
                    <p:nvPicPr>
                      <p:cNvPr id="7" name="Object 6"/>
                      <p:cNvPicPr>
                        <a:picLocks noChangeAspect="1" noChangeArrowheads="1"/>
                      </p:cNvPicPr>
                      <p:nvPr/>
                    </p:nvPicPr>
                    <p:blipFill>
                      <a:blip r:embed="rId7"/>
                      <a:srcRect/>
                      <a:stretch>
                        <a:fillRect/>
                      </a:stretch>
                    </p:blipFill>
                    <p:spPr bwMode="auto">
                      <a:xfrm>
                        <a:off x="5054600" y="2438400"/>
                        <a:ext cx="22860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752381990"/>
              </p:ext>
            </p:extLst>
          </p:nvPr>
        </p:nvGraphicFramePr>
        <p:xfrm>
          <a:off x="4478975" y="4114800"/>
          <a:ext cx="1574800" cy="635000"/>
        </p:xfrm>
        <a:graphic>
          <a:graphicData uri="http://schemas.openxmlformats.org/presentationml/2006/ole">
            <mc:AlternateContent xmlns:mc="http://schemas.openxmlformats.org/markup-compatibility/2006">
              <mc:Choice xmlns:v="urn:schemas-microsoft-com:vml" Requires="v">
                <p:oleObj name="Equation" r:id="rId8" imgW="1574640" imgH="634680" progId="Equation.DSMT4">
                  <p:embed/>
                </p:oleObj>
              </mc:Choice>
              <mc:Fallback>
                <p:oleObj name="Equation" r:id="rId8" imgW="1574640" imgH="634680" progId="Equation.DSMT4">
                  <p:embed/>
                  <p:pic>
                    <p:nvPicPr>
                      <p:cNvPr id="8" name="Object 7"/>
                      <p:cNvPicPr>
                        <a:picLocks noChangeAspect="1" noChangeArrowheads="1"/>
                      </p:cNvPicPr>
                      <p:nvPr/>
                    </p:nvPicPr>
                    <p:blipFill>
                      <a:blip r:embed="rId9"/>
                      <a:srcRect/>
                      <a:stretch>
                        <a:fillRect/>
                      </a:stretch>
                    </p:blipFill>
                    <p:spPr bwMode="auto">
                      <a:xfrm>
                        <a:off x="4478975" y="4114800"/>
                        <a:ext cx="15748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040199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a:prstGeom prst="rect">
            <a:avLst/>
          </a:prstGeom>
        </p:spPr>
        <p:txBody>
          <a:bodyPr wrap="none"/>
          <a:lstStyle/>
          <a:p>
            <a:r>
              <a:rPr lang="en-US" sz="3200" b="1" i="1" dirty="0">
                <a:solidFill>
                  <a:srgbClr val="000000"/>
                </a:solidFill>
                <a:latin typeface="Arial" pitchFamily="34" charset="0"/>
                <a:cs typeface="Arial" pitchFamily="34" charset="0"/>
              </a:rPr>
              <a:t>Objective 4</a:t>
            </a:r>
            <a:endParaRPr lang="en-US" sz="3200" dirty="0"/>
          </a:p>
        </p:txBody>
      </p:sp>
      <p:sp>
        <p:nvSpPr>
          <p:cNvPr id="4" name="Text Placeholder 3"/>
          <p:cNvSpPr>
            <a:spLocks noGrp="1"/>
          </p:cNvSpPr>
          <p:nvPr>
            <p:ph type="body" sz="quarter" idx="10"/>
          </p:nvPr>
        </p:nvSpPr>
        <p:spPr/>
        <p:txBody>
          <a:bodyPr>
            <a:noAutofit/>
          </a:bodyPr>
          <a:lstStyle/>
          <a:p>
            <a:pPr algn="ctr"/>
            <a:r>
              <a:rPr lang="en-US" dirty="0"/>
              <a:t>Solve problems using the square root property.</a:t>
            </a:r>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p:txBody>
      </p:sp>
    </p:spTree>
    <p:extLst>
      <p:ext uri="{BB962C8B-B14F-4D97-AF65-F5344CB8AC3E}">
        <p14:creationId xmlns:p14="http://schemas.microsoft.com/office/powerpoint/2010/main" val="4089198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0" y="91440"/>
            <a:ext cx="9144000" cy="762000"/>
          </a:xfrm>
          <a:prstGeom prst="rect">
            <a:avLst/>
          </a:prstGeom>
        </p:spPr>
        <p:txBody>
          <a:bodyPr/>
          <a:lstStyle/>
          <a:p>
            <a:r>
              <a:rPr lang="en-US" sz="3200" dirty="0">
                <a:latin typeface="Arial" pitchFamily="34" charset="0"/>
                <a:cs typeface="Arial" pitchFamily="34" charset="0"/>
              </a:rPr>
              <a:t>Completing the Square in Application</a:t>
            </a:r>
          </a:p>
        </p:txBody>
      </p:sp>
      <p:graphicFrame>
        <p:nvGraphicFramePr>
          <p:cNvPr id="6" name="Table Placeholder 5"/>
          <p:cNvGraphicFramePr>
            <a:graphicFrameLocks noGrp="1"/>
          </p:cNvGraphicFramePr>
          <p:nvPr>
            <p:ph type="tbl" sz="quarter" idx="4294967295"/>
            <p:extLst>
              <p:ext uri="{D42A27DB-BD31-4B8C-83A1-F6EECF244321}">
                <p14:modId xmlns:p14="http://schemas.microsoft.com/office/powerpoint/2010/main" val="1189947807"/>
              </p:ext>
            </p:extLst>
          </p:nvPr>
        </p:nvGraphicFramePr>
        <p:xfrm>
          <a:off x="542694" y="1111404"/>
          <a:ext cx="8243888" cy="3387460"/>
        </p:xfrm>
        <a:graphic>
          <a:graphicData uri="http://schemas.openxmlformats.org/drawingml/2006/table">
            <a:tbl>
              <a:tblPr firstRow="1" bandRow="1">
                <a:tableStyleId>{5C22544A-7EE6-4342-B048-85BDC9FD1C3A}</a:tableStyleId>
              </a:tblPr>
              <a:tblGrid>
                <a:gridCol w="8243888">
                  <a:extLst>
                    <a:ext uri="{9D8B030D-6E8A-4147-A177-3AD203B41FA5}">
                      <a16:colId xmlns:a16="http://schemas.microsoft.com/office/drawing/2014/main" val="20000"/>
                    </a:ext>
                  </a:extLst>
                </a:gridCol>
              </a:tblGrid>
              <a:tr h="564996">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kern="1200" cap="none" normalizeH="0" baseline="0" dirty="0">
                          <a:ln>
                            <a:noFill/>
                          </a:ln>
                          <a:solidFill>
                            <a:srgbClr val="0000A8"/>
                          </a:solidFill>
                          <a:effectLst/>
                          <a:latin typeface="Arial" pitchFamily="34" charset="0"/>
                          <a:ea typeface="+mn-ea"/>
                          <a:cs typeface="Arial" pitchFamily="34" charset="0"/>
                        </a:rPr>
                        <a:t>A Formula for Compound Interest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597484">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chemeClr val="tx1"/>
                          </a:solidFill>
                          <a:effectLst/>
                          <a:latin typeface="Arial" pitchFamily="34" charset="0"/>
                          <a:cs typeface="Arial" pitchFamily="34" charset="0"/>
                        </a:rPr>
                        <a:t>Suppose that an amount of money, </a:t>
                      </a:r>
                      <a:r>
                        <a:rPr kumimoji="0" lang="en-US" sz="2800" b="0" i="1" u="none" strike="noStrike" cap="none" normalizeH="0" baseline="0" dirty="0">
                          <a:ln>
                            <a:noFill/>
                          </a:ln>
                          <a:solidFill>
                            <a:schemeClr val="tx1"/>
                          </a:solidFill>
                          <a:effectLst/>
                          <a:latin typeface="Arial" pitchFamily="34" charset="0"/>
                          <a:cs typeface="Arial" pitchFamily="34" charset="0"/>
                        </a:rPr>
                        <a:t>P</a:t>
                      </a:r>
                      <a:r>
                        <a:rPr kumimoji="0" lang="en-US" sz="2800" b="0" i="0" u="none" strike="noStrike" cap="none" normalizeH="0" baseline="0" dirty="0">
                          <a:ln>
                            <a:noFill/>
                          </a:ln>
                          <a:solidFill>
                            <a:schemeClr val="tx1"/>
                          </a:solidFill>
                          <a:effectLst/>
                          <a:latin typeface="Arial" pitchFamily="34" charset="0"/>
                          <a:cs typeface="Arial" pitchFamily="34" charset="0"/>
                        </a:rPr>
                        <a:t>, is invested at rate </a:t>
                      </a:r>
                      <a:r>
                        <a:rPr kumimoji="0" lang="en-US" sz="2800" b="0" i="1" u="none" strike="noStrike" cap="none" normalizeH="0" baseline="0" dirty="0">
                          <a:ln>
                            <a:noFill/>
                          </a:ln>
                          <a:solidFill>
                            <a:schemeClr val="tx1"/>
                          </a:solidFill>
                          <a:effectLst/>
                          <a:latin typeface="Arial" pitchFamily="34" charset="0"/>
                          <a:cs typeface="Arial" pitchFamily="34" charset="0"/>
                        </a:rPr>
                        <a:t>r</a:t>
                      </a:r>
                      <a:r>
                        <a:rPr kumimoji="0" lang="en-US" sz="2800" b="0" i="0" u="none" strike="noStrike" cap="none" normalizeH="0" baseline="0" dirty="0">
                          <a:ln>
                            <a:noFill/>
                          </a:ln>
                          <a:solidFill>
                            <a:schemeClr val="tx1"/>
                          </a:solidFill>
                          <a:effectLst/>
                          <a:latin typeface="Arial" pitchFamily="34" charset="0"/>
                          <a:cs typeface="Arial" pitchFamily="34" charset="0"/>
                        </a:rPr>
                        <a:t>, compounded annually. In </a:t>
                      </a:r>
                      <a:r>
                        <a:rPr kumimoji="0" lang="en-US" sz="2800" b="0" i="1" u="none" strike="noStrike" cap="none" normalizeH="0" baseline="0" dirty="0">
                          <a:ln>
                            <a:noFill/>
                          </a:ln>
                          <a:solidFill>
                            <a:schemeClr val="tx1"/>
                          </a:solidFill>
                          <a:effectLst/>
                          <a:latin typeface="Arial" pitchFamily="34" charset="0"/>
                          <a:cs typeface="Arial" pitchFamily="34" charset="0"/>
                        </a:rPr>
                        <a:t>t</a:t>
                      </a:r>
                      <a:r>
                        <a:rPr kumimoji="0" lang="en-US" sz="2800" b="0" i="0" u="none" strike="noStrike" cap="none" normalizeH="0" baseline="0" dirty="0">
                          <a:ln>
                            <a:noFill/>
                          </a:ln>
                          <a:solidFill>
                            <a:schemeClr val="tx1"/>
                          </a:solidFill>
                          <a:effectLst/>
                          <a:latin typeface="Arial" pitchFamily="34" charset="0"/>
                          <a:cs typeface="Arial" pitchFamily="34" charset="0"/>
                        </a:rPr>
                        <a:t> years, the amount, </a:t>
                      </a:r>
                      <a:r>
                        <a:rPr kumimoji="0" lang="en-US" sz="2800" b="0" i="1" u="none" strike="noStrike" cap="none" normalizeH="0" baseline="0" dirty="0">
                          <a:ln>
                            <a:noFill/>
                          </a:ln>
                          <a:solidFill>
                            <a:schemeClr val="tx1"/>
                          </a:solidFill>
                          <a:effectLst/>
                          <a:latin typeface="Arial" pitchFamily="34" charset="0"/>
                          <a:cs typeface="Arial" pitchFamily="34" charset="0"/>
                        </a:rPr>
                        <a:t>A</a:t>
                      </a:r>
                      <a:r>
                        <a:rPr kumimoji="0" lang="en-US" sz="2800" b="0" i="0" u="none" strike="noStrike" cap="none" normalizeH="0" baseline="0" dirty="0">
                          <a:ln>
                            <a:noFill/>
                          </a:ln>
                          <a:solidFill>
                            <a:schemeClr val="tx1"/>
                          </a:solidFill>
                          <a:effectLst/>
                          <a:latin typeface="Arial" pitchFamily="34" charset="0"/>
                          <a:cs typeface="Arial" pitchFamily="34" charset="0"/>
                        </a:rPr>
                        <a:t>, or balance, in the account is given by the formula</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2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2800" b="0" i="0" u="none" strike="noStrike" cap="none" normalizeH="0" baseline="0" dirty="0">
                        <a:ln>
                          <a:noFill/>
                        </a:ln>
                        <a:solidFill>
                          <a:schemeClr val="tx1"/>
                        </a:solidFill>
                        <a:effectLst/>
                        <a:latin typeface="Arial" pitchFamily="34" charset="0"/>
                        <a:cs typeface="Arial" pitchFamily="34"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2055340823"/>
              </p:ext>
            </p:extLst>
          </p:nvPr>
        </p:nvGraphicFramePr>
        <p:xfrm>
          <a:off x="3216275" y="3505200"/>
          <a:ext cx="2095500" cy="622300"/>
        </p:xfrm>
        <a:graphic>
          <a:graphicData uri="http://schemas.openxmlformats.org/presentationml/2006/ole">
            <mc:AlternateContent xmlns:mc="http://schemas.openxmlformats.org/markup-compatibility/2006">
              <mc:Choice xmlns:v="urn:schemas-microsoft-com:vml" Requires="v">
                <p:oleObj name="Equation" r:id="rId2" imgW="2095200" imgH="622080" progId="Equation.DSMT4">
                  <p:embed/>
                </p:oleObj>
              </mc:Choice>
              <mc:Fallback>
                <p:oleObj name="Equation" r:id="rId2" imgW="2095200" imgH="622080" progId="Equation.DSMT4">
                  <p:embed/>
                  <p:pic>
                    <p:nvPicPr>
                      <p:cNvPr id="2" name="Object 1"/>
                      <p:cNvPicPr>
                        <a:picLocks noChangeAspect="1" noChangeArrowheads="1"/>
                      </p:cNvPicPr>
                      <p:nvPr/>
                    </p:nvPicPr>
                    <p:blipFill>
                      <a:blip r:embed="rId3"/>
                      <a:srcRect/>
                      <a:stretch>
                        <a:fillRect/>
                      </a:stretch>
                    </p:blipFill>
                    <p:spPr bwMode="auto">
                      <a:xfrm>
                        <a:off x="3216275" y="3505200"/>
                        <a:ext cx="20955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0332251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dirty="0">
                <a:latin typeface="Arial" pitchFamily="34" charset="0"/>
                <a:cs typeface="Arial" pitchFamily="34" charset="0"/>
              </a:rPr>
              <a:t>Example </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pPr>
              <a:spcBef>
                <a:spcPct val="50000"/>
              </a:spcBef>
            </a:pPr>
            <a:r>
              <a:rPr lang="en-US" sz="2800" dirty="0"/>
              <a:t>Use the compound interest formula,                      to find the annual interest rate </a:t>
            </a:r>
            <a:r>
              <a:rPr lang="en-US" sz="2800" i="1" dirty="0"/>
              <a:t>r</a:t>
            </a:r>
            <a:r>
              <a:rPr lang="en-US" sz="2800" dirty="0"/>
              <a:t>.</a:t>
            </a:r>
          </a:p>
          <a:p>
            <a:pPr>
              <a:spcBef>
                <a:spcPct val="50000"/>
              </a:spcBef>
            </a:pPr>
            <a:r>
              <a:rPr lang="en-US" sz="2800" dirty="0"/>
              <a:t>In 2 years, an investment of $80,000 grows to $101,250.</a:t>
            </a:r>
          </a:p>
          <a:p>
            <a:pPr>
              <a:spcBef>
                <a:spcPct val="50000"/>
              </a:spcBef>
            </a:pPr>
            <a:r>
              <a:rPr lang="en-US" sz="2800" dirty="0"/>
              <a:t>We are given that</a:t>
            </a:r>
          </a:p>
          <a:p>
            <a:pPr>
              <a:spcBef>
                <a:spcPct val="50000"/>
              </a:spcBef>
            </a:pPr>
            <a:r>
              <a:rPr lang="en-US" sz="2800" dirty="0"/>
              <a:t>       </a:t>
            </a:r>
            <a:r>
              <a:rPr lang="en-US" sz="2800" i="1" dirty="0"/>
              <a:t>P</a:t>
            </a:r>
            <a:r>
              <a:rPr lang="en-US" sz="2800" dirty="0"/>
              <a:t> (the amount invested)     $80,000</a:t>
            </a:r>
          </a:p>
          <a:p>
            <a:pPr>
              <a:spcBef>
                <a:spcPct val="50000"/>
              </a:spcBef>
            </a:pPr>
            <a:r>
              <a:rPr lang="en-US" sz="2800" dirty="0"/>
              <a:t>       </a:t>
            </a:r>
            <a:r>
              <a:rPr lang="en-US" sz="2800" i="1" dirty="0"/>
              <a:t>t</a:t>
            </a:r>
            <a:r>
              <a:rPr lang="en-US" sz="2800" dirty="0"/>
              <a:t> (the time of the investment)    2 years</a:t>
            </a:r>
          </a:p>
          <a:p>
            <a:pPr>
              <a:spcBef>
                <a:spcPct val="50000"/>
              </a:spcBef>
            </a:pPr>
            <a:r>
              <a:rPr lang="en-US" sz="2800" dirty="0"/>
              <a:t>      </a:t>
            </a:r>
            <a:r>
              <a:rPr lang="en-US" sz="2800" i="1" dirty="0"/>
              <a:t>A</a:t>
            </a:r>
            <a:r>
              <a:rPr lang="en-US" sz="2800" dirty="0"/>
              <a:t> (the amount, or balance, in the account)     	     $101,250.</a:t>
            </a:r>
          </a:p>
          <a:p>
            <a:pPr>
              <a:spcBef>
                <a:spcPct val="50000"/>
              </a:spcBef>
            </a:pPr>
            <a:endParaRPr lang="en-US" sz="2800" dirty="0"/>
          </a:p>
          <a:p>
            <a:pPr>
              <a:spcBef>
                <a:spcPct val="50000"/>
              </a:spcBef>
            </a:pPr>
            <a:r>
              <a:rPr lang="en-US" sz="2800" dirty="0"/>
              <a:t>				</a:t>
            </a:r>
          </a:p>
          <a:p>
            <a:pPr>
              <a:spcBef>
                <a:spcPct val="50000"/>
              </a:spcBef>
            </a:pPr>
            <a:endParaRPr lang="en-US" sz="2800" dirty="0">
              <a:latin typeface="Times New Roman" pitchFamily="18" charset="0"/>
            </a:endParaRPr>
          </a:p>
          <a:p>
            <a:pPr>
              <a:spcBef>
                <a:spcPct val="50000"/>
              </a:spcBef>
            </a:pPr>
            <a:endParaRPr lang="en-US" sz="2800" dirty="0">
              <a:latin typeface="Times New Roman" pitchFamily="18" charset="0"/>
            </a:endParaRPr>
          </a:p>
          <a:p>
            <a:pPr>
              <a:spcBef>
                <a:spcPct val="50000"/>
              </a:spcBef>
            </a:pPr>
            <a:endParaRPr lang="en-US" sz="2800" dirty="0"/>
          </a:p>
          <a:p>
            <a:pPr>
              <a:spcBef>
                <a:spcPct val="50000"/>
              </a:spcBef>
            </a:pPr>
            <a:endParaRPr lang="en-US" sz="2800" dirty="0"/>
          </a:p>
          <a:p>
            <a:pPr>
              <a:spcBef>
                <a:spcPct val="50000"/>
              </a:spcBef>
            </a:pPr>
            <a:endParaRPr lang="en-US" sz="2800" dirty="0"/>
          </a:p>
          <a:p>
            <a:pPr>
              <a:spcBef>
                <a:spcPct val="50000"/>
              </a:spcBef>
            </a:pPr>
            <a:endParaRPr lang="en-US" sz="2800" dirty="0"/>
          </a:p>
          <a:p>
            <a:pPr>
              <a:spcBef>
                <a:spcPct val="50000"/>
              </a:spcBef>
            </a:pPr>
            <a:endParaRPr lang="en-US" sz="2800" dirty="0"/>
          </a:p>
          <a:p>
            <a:endParaRPr lang="en-US" dirty="0"/>
          </a:p>
        </p:txBody>
      </p:sp>
      <p:graphicFrame>
        <p:nvGraphicFramePr>
          <p:cNvPr id="11" name="Object 10"/>
          <p:cNvGraphicFramePr>
            <a:graphicFrameLocks noChangeAspect="1"/>
          </p:cNvGraphicFramePr>
          <p:nvPr>
            <p:extLst>
              <p:ext uri="{D42A27DB-BD31-4B8C-83A1-F6EECF244321}">
                <p14:modId xmlns:p14="http://schemas.microsoft.com/office/powerpoint/2010/main" val="1217758303"/>
              </p:ext>
            </p:extLst>
          </p:nvPr>
        </p:nvGraphicFramePr>
        <p:xfrm>
          <a:off x="6382139" y="1085461"/>
          <a:ext cx="2095500" cy="622300"/>
        </p:xfrm>
        <a:graphic>
          <a:graphicData uri="http://schemas.openxmlformats.org/presentationml/2006/ole">
            <mc:AlternateContent xmlns:mc="http://schemas.openxmlformats.org/markup-compatibility/2006">
              <mc:Choice xmlns:v="urn:schemas-microsoft-com:vml" Requires="v">
                <p:oleObj name="Equation" r:id="rId2" imgW="2095200" imgH="622080" progId="Equation.DSMT4">
                  <p:embed/>
                </p:oleObj>
              </mc:Choice>
              <mc:Fallback>
                <p:oleObj name="Equation" r:id="rId2" imgW="2095200" imgH="622080" progId="Equation.DSMT4">
                  <p:embed/>
                  <p:pic>
                    <p:nvPicPr>
                      <p:cNvPr id="11" name="Object 10"/>
                      <p:cNvPicPr>
                        <a:picLocks noChangeAspect="1" noChangeArrowheads="1"/>
                      </p:cNvPicPr>
                      <p:nvPr/>
                    </p:nvPicPr>
                    <p:blipFill>
                      <a:blip r:embed="rId3"/>
                      <a:srcRect/>
                      <a:stretch>
                        <a:fillRect/>
                      </a:stretch>
                    </p:blipFill>
                    <p:spPr bwMode="auto">
                      <a:xfrm>
                        <a:off x="6382139" y="1085461"/>
                        <a:ext cx="20955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931816386"/>
              </p:ext>
            </p:extLst>
          </p:nvPr>
        </p:nvGraphicFramePr>
        <p:xfrm>
          <a:off x="5257800" y="4152900"/>
          <a:ext cx="228600" cy="190500"/>
        </p:xfrm>
        <a:graphic>
          <a:graphicData uri="http://schemas.openxmlformats.org/presentationml/2006/ole">
            <mc:AlternateContent xmlns:mc="http://schemas.openxmlformats.org/markup-compatibility/2006">
              <mc:Choice xmlns:v="urn:schemas-microsoft-com:vml" Requires="v">
                <p:oleObj name="Equation" r:id="rId4" imgW="228600" imgH="190440" progId="Equation.DSMT4">
                  <p:embed/>
                </p:oleObj>
              </mc:Choice>
              <mc:Fallback>
                <p:oleObj name="Equation" r:id="rId4" imgW="228600" imgH="190440" progId="Equation.DSMT4">
                  <p:embed/>
                  <p:pic>
                    <p:nvPicPr>
                      <p:cNvPr id="12" name="Object 11"/>
                      <p:cNvPicPr>
                        <a:picLocks noChangeAspect="1" noChangeArrowheads="1"/>
                      </p:cNvPicPr>
                      <p:nvPr/>
                    </p:nvPicPr>
                    <p:blipFill>
                      <a:blip r:embed="rId5"/>
                      <a:srcRect/>
                      <a:stretch>
                        <a:fillRect/>
                      </a:stretch>
                    </p:blipFill>
                    <p:spPr bwMode="auto">
                      <a:xfrm>
                        <a:off x="5257800" y="4152900"/>
                        <a:ext cx="2286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892363735"/>
              </p:ext>
            </p:extLst>
          </p:nvPr>
        </p:nvGraphicFramePr>
        <p:xfrm>
          <a:off x="5943600" y="4737408"/>
          <a:ext cx="228600" cy="190500"/>
        </p:xfrm>
        <a:graphic>
          <a:graphicData uri="http://schemas.openxmlformats.org/presentationml/2006/ole">
            <mc:AlternateContent xmlns:mc="http://schemas.openxmlformats.org/markup-compatibility/2006">
              <mc:Choice xmlns:v="urn:schemas-microsoft-com:vml" Requires="v">
                <p:oleObj name="Equation" r:id="rId6" imgW="228600" imgH="190440" progId="Equation.DSMT4">
                  <p:embed/>
                </p:oleObj>
              </mc:Choice>
              <mc:Fallback>
                <p:oleObj name="Equation" r:id="rId6" imgW="228600" imgH="190440" progId="Equation.DSMT4">
                  <p:embed/>
                  <p:pic>
                    <p:nvPicPr>
                      <p:cNvPr id="13"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3600" y="4737408"/>
                        <a:ext cx="2286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1057884480"/>
              </p:ext>
            </p:extLst>
          </p:nvPr>
        </p:nvGraphicFramePr>
        <p:xfrm>
          <a:off x="1676400" y="5791200"/>
          <a:ext cx="228600" cy="190500"/>
        </p:xfrm>
        <a:graphic>
          <a:graphicData uri="http://schemas.openxmlformats.org/presentationml/2006/ole">
            <mc:AlternateContent xmlns:mc="http://schemas.openxmlformats.org/markup-compatibility/2006">
              <mc:Choice xmlns:v="urn:schemas-microsoft-com:vml" Requires="v">
                <p:oleObj name="Equation" r:id="rId8" imgW="228600" imgH="190500" progId="Equation.DSMT4">
                  <p:embed/>
                </p:oleObj>
              </mc:Choice>
              <mc:Fallback>
                <p:oleObj name="Equation" r:id="rId8" imgW="228600" imgH="190500" progId="Equation.DSMT4">
                  <p:embed/>
                  <p:pic>
                    <p:nvPicPr>
                      <p:cNvPr id="14" name="Object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6400" y="5791200"/>
                        <a:ext cx="2286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861507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dirty="0">
                <a:latin typeface="Arial" pitchFamily="34" charset="0"/>
                <a:cs typeface="Arial" pitchFamily="34" charset="0"/>
              </a:rPr>
              <a:t>Example </a:t>
            </a:r>
            <a:r>
              <a:rPr lang="en-US" sz="3200" dirty="0">
                <a:latin typeface="Arial" pitchFamily="34" charset="0"/>
                <a:cs typeface="Arial" pitchFamily="34" charset="0"/>
              </a:rPr>
              <a:t>(</a:t>
            </a:r>
            <a:r>
              <a:rPr lang="en-US" sz="3200" dirty="0" err="1">
                <a:latin typeface="Arial" pitchFamily="34" charset="0"/>
                <a:cs typeface="Arial" pitchFamily="34" charset="0"/>
              </a:rPr>
              <a:t>cont</a:t>
            </a:r>
            <a:r>
              <a:rPr lang="en-US" sz="3200" dirty="0">
                <a:latin typeface="Arial" pitchFamily="34" charset="0"/>
                <a:cs typeface="Arial" pitchFamily="34" charset="0"/>
              </a:rPr>
              <a:t>) </a:t>
            </a:r>
          </a:p>
        </p:txBody>
      </p:sp>
      <p:sp>
        <p:nvSpPr>
          <p:cNvPr id="3" name="Text Placeholder 2"/>
          <p:cNvSpPr>
            <a:spLocks noGrp="1"/>
          </p:cNvSpPr>
          <p:nvPr>
            <p:ph type="body" sz="quarter" idx="10"/>
          </p:nvPr>
        </p:nvSpPr>
        <p:spPr/>
        <p:txBody>
          <a:bodyPr>
            <a:noAutofit/>
          </a:bodyPr>
          <a:lstStyle/>
          <a:p>
            <a:pPr>
              <a:spcBef>
                <a:spcPct val="50000"/>
              </a:spcBef>
            </a:pPr>
            <a:r>
              <a:rPr lang="en-US" sz="2800" dirty="0"/>
              <a:t>We are asked to find the annual interest rate, </a:t>
            </a:r>
            <a:r>
              <a:rPr lang="en-US" sz="2800" i="1" dirty="0"/>
              <a:t>r</a:t>
            </a:r>
            <a:r>
              <a:rPr lang="en-US" sz="2800" dirty="0"/>
              <a:t>.  We substitute the three given values into the compound interest formula and solve for </a:t>
            </a:r>
            <a:r>
              <a:rPr lang="en-US" sz="2800" i="1" dirty="0"/>
              <a:t>r</a:t>
            </a:r>
            <a:r>
              <a:rPr lang="en-US" sz="2800" dirty="0"/>
              <a:t>.</a:t>
            </a:r>
          </a:p>
          <a:p>
            <a:pPr>
              <a:spcBef>
                <a:spcPct val="50000"/>
              </a:spcBef>
            </a:pPr>
            <a:r>
              <a:rPr lang="en-US" sz="2800" dirty="0"/>
              <a:t>					Use the compound 					interest formula.</a:t>
            </a:r>
          </a:p>
          <a:p>
            <a:pPr>
              <a:spcBef>
                <a:spcPct val="50000"/>
              </a:spcBef>
            </a:pPr>
            <a:r>
              <a:rPr lang="en-US" sz="2800" dirty="0"/>
              <a:t>					Substitute the given 					values.</a:t>
            </a:r>
          </a:p>
          <a:p>
            <a:pPr>
              <a:spcBef>
                <a:spcPct val="50000"/>
              </a:spcBef>
            </a:pPr>
            <a:r>
              <a:rPr lang="en-US" sz="2800" dirty="0"/>
              <a:t>					Divide both sides by 					80,000.</a:t>
            </a:r>
          </a:p>
          <a:p>
            <a:pPr>
              <a:spcBef>
                <a:spcPct val="50000"/>
              </a:spcBef>
            </a:pPr>
            <a:endParaRPr lang="en-US" sz="2800" dirty="0"/>
          </a:p>
          <a:p>
            <a:pPr>
              <a:spcBef>
                <a:spcPct val="50000"/>
              </a:spcBef>
            </a:pPr>
            <a:r>
              <a:rPr lang="en-US" sz="2800" dirty="0"/>
              <a:t>				</a:t>
            </a:r>
          </a:p>
          <a:p>
            <a:pPr>
              <a:spcBef>
                <a:spcPct val="50000"/>
              </a:spcBef>
            </a:pPr>
            <a:endParaRPr lang="en-US" sz="2800" dirty="0">
              <a:latin typeface="Times New Roman" pitchFamily="18" charset="0"/>
            </a:endParaRPr>
          </a:p>
          <a:p>
            <a:pPr>
              <a:spcBef>
                <a:spcPct val="50000"/>
              </a:spcBef>
            </a:pPr>
            <a:endParaRPr lang="en-US" sz="2800" dirty="0">
              <a:latin typeface="Times New Roman" pitchFamily="18" charset="0"/>
            </a:endParaRPr>
          </a:p>
          <a:p>
            <a:pPr>
              <a:spcBef>
                <a:spcPct val="50000"/>
              </a:spcBef>
            </a:pPr>
            <a:endParaRPr lang="en-US" sz="2800" dirty="0"/>
          </a:p>
          <a:p>
            <a:pPr>
              <a:spcBef>
                <a:spcPct val="50000"/>
              </a:spcBef>
            </a:pPr>
            <a:endParaRPr lang="en-US" sz="2800" dirty="0"/>
          </a:p>
          <a:p>
            <a:pPr>
              <a:spcBef>
                <a:spcPct val="50000"/>
              </a:spcBef>
            </a:pPr>
            <a:endParaRPr lang="en-US" sz="2800" dirty="0"/>
          </a:p>
          <a:p>
            <a:pPr>
              <a:spcBef>
                <a:spcPct val="50000"/>
              </a:spcBef>
            </a:pPr>
            <a:endParaRPr lang="en-US" sz="2800" dirty="0"/>
          </a:p>
          <a:p>
            <a:pPr>
              <a:spcBef>
                <a:spcPct val="50000"/>
              </a:spcBef>
            </a:pPr>
            <a:endParaRPr lang="en-US" sz="2800" dirty="0"/>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61746438"/>
              </p:ext>
            </p:extLst>
          </p:nvPr>
        </p:nvGraphicFramePr>
        <p:xfrm>
          <a:off x="673100" y="2578100"/>
          <a:ext cx="1968500" cy="622300"/>
        </p:xfrm>
        <a:graphic>
          <a:graphicData uri="http://schemas.openxmlformats.org/presentationml/2006/ole">
            <mc:AlternateContent xmlns:mc="http://schemas.openxmlformats.org/markup-compatibility/2006">
              <mc:Choice xmlns:v="urn:schemas-microsoft-com:vml" Requires="v">
                <p:oleObj name="Equation" r:id="rId2" imgW="1968480" imgH="622080" progId="Equation.DSMT4">
                  <p:embed/>
                </p:oleObj>
              </mc:Choice>
              <mc:Fallback>
                <p:oleObj name="Equation" r:id="rId2" imgW="1968480" imgH="622080" progId="Equation.DSMT4">
                  <p:embed/>
                  <p:pic>
                    <p:nvPicPr>
                      <p:cNvPr id="4" name="Object 3"/>
                      <p:cNvPicPr>
                        <a:picLocks noChangeAspect="1" noChangeArrowheads="1"/>
                      </p:cNvPicPr>
                      <p:nvPr/>
                    </p:nvPicPr>
                    <p:blipFill>
                      <a:blip r:embed="rId3"/>
                      <a:srcRect/>
                      <a:stretch>
                        <a:fillRect/>
                      </a:stretch>
                    </p:blipFill>
                    <p:spPr bwMode="auto">
                      <a:xfrm>
                        <a:off x="673100" y="2578100"/>
                        <a:ext cx="19685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652766827"/>
              </p:ext>
            </p:extLst>
          </p:nvPr>
        </p:nvGraphicFramePr>
        <p:xfrm>
          <a:off x="609600" y="3581400"/>
          <a:ext cx="3810000" cy="622300"/>
        </p:xfrm>
        <a:graphic>
          <a:graphicData uri="http://schemas.openxmlformats.org/presentationml/2006/ole">
            <mc:AlternateContent xmlns:mc="http://schemas.openxmlformats.org/markup-compatibility/2006">
              <mc:Choice xmlns:v="urn:schemas-microsoft-com:vml" Requires="v">
                <p:oleObj name="Equation" r:id="rId4" imgW="3809880" imgH="622080" progId="Equation.DSMT4">
                  <p:embed/>
                </p:oleObj>
              </mc:Choice>
              <mc:Fallback>
                <p:oleObj name="Equation" r:id="rId4" imgW="3809880" imgH="622080" progId="Equation.DSMT4">
                  <p:embed/>
                  <p:pic>
                    <p:nvPicPr>
                      <p:cNvPr id="5" name="Object 4"/>
                      <p:cNvPicPr>
                        <a:picLocks noChangeAspect="1" noChangeArrowheads="1"/>
                      </p:cNvPicPr>
                      <p:nvPr/>
                    </p:nvPicPr>
                    <p:blipFill>
                      <a:blip r:embed="rId5"/>
                      <a:srcRect/>
                      <a:stretch>
                        <a:fillRect/>
                      </a:stretch>
                    </p:blipFill>
                    <p:spPr bwMode="auto">
                      <a:xfrm>
                        <a:off x="609600" y="3581400"/>
                        <a:ext cx="38100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964781752"/>
              </p:ext>
            </p:extLst>
          </p:nvPr>
        </p:nvGraphicFramePr>
        <p:xfrm>
          <a:off x="609600" y="4597400"/>
          <a:ext cx="2743200" cy="889000"/>
        </p:xfrm>
        <a:graphic>
          <a:graphicData uri="http://schemas.openxmlformats.org/presentationml/2006/ole">
            <mc:AlternateContent xmlns:mc="http://schemas.openxmlformats.org/markup-compatibility/2006">
              <mc:Choice xmlns:v="urn:schemas-microsoft-com:vml" Requires="v">
                <p:oleObj name="Equation" r:id="rId6" imgW="2743200" imgH="888840" progId="Equation.DSMT4">
                  <p:embed/>
                </p:oleObj>
              </mc:Choice>
              <mc:Fallback>
                <p:oleObj name="Equation" r:id="rId6" imgW="2743200" imgH="888840" progId="Equation.DSMT4">
                  <p:embed/>
                  <p:pic>
                    <p:nvPicPr>
                      <p:cNvPr id="6" name="Object 5"/>
                      <p:cNvPicPr>
                        <a:picLocks noChangeAspect="1" noChangeArrowheads="1"/>
                      </p:cNvPicPr>
                      <p:nvPr/>
                    </p:nvPicPr>
                    <p:blipFill>
                      <a:blip r:embed="rId7"/>
                      <a:srcRect/>
                      <a:stretch>
                        <a:fillRect/>
                      </a:stretch>
                    </p:blipFill>
                    <p:spPr bwMode="auto">
                      <a:xfrm>
                        <a:off x="609600" y="4597400"/>
                        <a:ext cx="27432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241318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dirty="0">
                <a:latin typeface="Arial" pitchFamily="34" charset="0"/>
                <a:cs typeface="Arial" pitchFamily="34" charset="0"/>
              </a:rPr>
              <a:t>Example </a:t>
            </a:r>
            <a:r>
              <a:rPr lang="en-US" sz="3200" dirty="0">
                <a:latin typeface="Arial" pitchFamily="34" charset="0"/>
                <a:cs typeface="Arial" pitchFamily="34" charset="0"/>
              </a:rPr>
              <a:t>(</a:t>
            </a:r>
            <a:r>
              <a:rPr lang="en-US" sz="3200" dirty="0" err="1">
                <a:latin typeface="Arial" pitchFamily="34" charset="0"/>
                <a:cs typeface="Arial" pitchFamily="34" charset="0"/>
              </a:rPr>
              <a:t>cont</a:t>
            </a:r>
            <a:r>
              <a:rPr lang="en-US" sz="3200" dirty="0">
                <a:latin typeface="Arial" pitchFamily="34" charset="0"/>
                <a:cs typeface="Arial" pitchFamily="34" charset="0"/>
              </a:rPr>
              <a:t>) </a:t>
            </a:r>
          </a:p>
        </p:txBody>
      </p:sp>
      <p:sp>
        <p:nvSpPr>
          <p:cNvPr id="3" name="Text Placeholder 2"/>
          <p:cNvSpPr>
            <a:spLocks noGrp="1"/>
          </p:cNvSpPr>
          <p:nvPr>
            <p:ph type="body" sz="quarter" idx="10"/>
          </p:nvPr>
        </p:nvSpPr>
        <p:spPr/>
        <p:txBody>
          <a:bodyPr>
            <a:noAutofit/>
          </a:bodyPr>
          <a:lstStyle/>
          <a:p>
            <a:pPr>
              <a:spcBef>
                <a:spcPct val="50000"/>
              </a:spcBef>
            </a:pPr>
            <a:r>
              <a:rPr lang="en-US" sz="2800" dirty="0"/>
              <a:t>					Simplify the fraction.</a:t>
            </a:r>
          </a:p>
          <a:p>
            <a:pPr>
              <a:spcBef>
                <a:spcPct val="50000"/>
              </a:spcBef>
            </a:pPr>
            <a:r>
              <a:rPr lang="en-US" sz="2800" dirty="0"/>
              <a:t>													Apply the square root 					property.</a:t>
            </a:r>
          </a:p>
          <a:p>
            <a:pPr>
              <a:spcBef>
                <a:spcPct val="50000"/>
              </a:spcBef>
            </a:pPr>
            <a:r>
              <a:rPr lang="en-US" sz="2800" dirty="0"/>
              <a:t>					</a:t>
            </a:r>
          </a:p>
          <a:p>
            <a:pPr>
              <a:spcBef>
                <a:spcPct val="50000"/>
              </a:spcBef>
            </a:pPr>
            <a:r>
              <a:rPr lang="en-US" sz="2800" dirty="0"/>
              <a:t>				</a:t>
            </a:r>
          </a:p>
          <a:p>
            <a:pPr>
              <a:spcBef>
                <a:spcPct val="50000"/>
              </a:spcBef>
            </a:pPr>
            <a:r>
              <a:rPr lang="en-US" sz="2800" dirty="0">
                <a:latin typeface="Times New Roman" pitchFamily="18" charset="0"/>
              </a:rPr>
              <a:t>					</a:t>
            </a:r>
            <a:r>
              <a:rPr lang="en-US" sz="2800" dirty="0"/>
              <a:t>Subtract 1 from both 					sides.</a:t>
            </a:r>
          </a:p>
          <a:p>
            <a:pPr>
              <a:spcBef>
                <a:spcPct val="50000"/>
              </a:spcBef>
            </a:pPr>
            <a:r>
              <a:rPr lang="en-US" sz="2800" dirty="0">
                <a:latin typeface="Times New Roman" pitchFamily="18" charset="0"/>
              </a:rPr>
              <a:t>					</a:t>
            </a:r>
            <a:r>
              <a:rPr lang="en-US" sz="2800" dirty="0"/>
              <a:t>Simplify.</a:t>
            </a:r>
          </a:p>
          <a:p>
            <a:pPr>
              <a:spcBef>
                <a:spcPct val="50000"/>
              </a:spcBef>
            </a:pPr>
            <a:endParaRPr lang="en-US" sz="2800" dirty="0">
              <a:latin typeface="Times New Roman" pitchFamily="18" charset="0"/>
            </a:endParaRPr>
          </a:p>
          <a:p>
            <a:pPr>
              <a:spcBef>
                <a:spcPct val="50000"/>
              </a:spcBef>
            </a:pPr>
            <a:endParaRPr lang="en-US" sz="2800" dirty="0"/>
          </a:p>
          <a:p>
            <a:pPr>
              <a:spcBef>
                <a:spcPct val="50000"/>
              </a:spcBef>
            </a:pPr>
            <a:endParaRPr lang="en-US" sz="2800" dirty="0"/>
          </a:p>
          <a:p>
            <a:pPr>
              <a:spcBef>
                <a:spcPct val="50000"/>
              </a:spcBef>
            </a:pPr>
            <a:endParaRPr lang="en-US" sz="2800" dirty="0"/>
          </a:p>
          <a:p>
            <a:pPr>
              <a:spcBef>
                <a:spcPct val="50000"/>
              </a:spcBef>
            </a:pPr>
            <a:endParaRPr lang="en-US" sz="2800" dirty="0"/>
          </a:p>
          <a:p>
            <a:pPr>
              <a:spcBef>
                <a:spcPct val="50000"/>
              </a:spcBef>
            </a:pPr>
            <a:endParaRPr lang="en-US" sz="2800" dirty="0"/>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4068680993"/>
              </p:ext>
            </p:extLst>
          </p:nvPr>
        </p:nvGraphicFramePr>
        <p:xfrm>
          <a:off x="711200" y="1181100"/>
          <a:ext cx="1917700" cy="850900"/>
        </p:xfrm>
        <a:graphic>
          <a:graphicData uri="http://schemas.openxmlformats.org/presentationml/2006/ole">
            <mc:AlternateContent xmlns:mc="http://schemas.openxmlformats.org/markup-compatibility/2006">
              <mc:Choice xmlns:v="urn:schemas-microsoft-com:vml" Requires="v">
                <p:oleObj name="Equation" r:id="rId2" imgW="1917360" imgH="850680" progId="Equation.DSMT4">
                  <p:embed/>
                </p:oleObj>
              </mc:Choice>
              <mc:Fallback>
                <p:oleObj name="Equation" r:id="rId2" imgW="1917360" imgH="850680" progId="Equation.DSMT4">
                  <p:embed/>
                  <p:pic>
                    <p:nvPicPr>
                      <p:cNvPr id="4" name="Object 3"/>
                      <p:cNvPicPr>
                        <a:picLocks noChangeAspect="1" noChangeArrowheads="1"/>
                      </p:cNvPicPr>
                      <p:nvPr/>
                    </p:nvPicPr>
                    <p:blipFill>
                      <a:blip r:embed="rId3"/>
                      <a:srcRect/>
                      <a:stretch>
                        <a:fillRect/>
                      </a:stretch>
                    </p:blipFill>
                    <p:spPr bwMode="auto">
                      <a:xfrm>
                        <a:off x="711200" y="1181100"/>
                        <a:ext cx="19177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912720801"/>
              </p:ext>
            </p:extLst>
          </p:nvPr>
        </p:nvGraphicFramePr>
        <p:xfrm>
          <a:off x="520700" y="2060512"/>
          <a:ext cx="4432300" cy="952500"/>
        </p:xfrm>
        <a:graphic>
          <a:graphicData uri="http://schemas.openxmlformats.org/presentationml/2006/ole">
            <mc:AlternateContent xmlns:mc="http://schemas.openxmlformats.org/markup-compatibility/2006">
              <mc:Choice xmlns:v="urn:schemas-microsoft-com:vml" Requires="v">
                <p:oleObj name="Equation" r:id="rId4" imgW="4431960" imgH="952200" progId="Equation.DSMT4">
                  <p:embed/>
                </p:oleObj>
              </mc:Choice>
              <mc:Fallback>
                <p:oleObj name="Equation" r:id="rId4" imgW="4431960" imgH="952200" progId="Equation.DSMT4">
                  <p:embed/>
                  <p:pic>
                    <p:nvPicPr>
                      <p:cNvPr id="5" name="Object 4"/>
                      <p:cNvPicPr>
                        <a:picLocks noChangeAspect="1" noChangeArrowheads="1"/>
                      </p:cNvPicPr>
                      <p:nvPr/>
                    </p:nvPicPr>
                    <p:blipFill>
                      <a:blip r:embed="rId5"/>
                      <a:srcRect/>
                      <a:stretch>
                        <a:fillRect/>
                      </a:stretch>
                    </p:blipFill>
                    <p:spPr bwMode="auto">
                      <a:xfrm>
                        <a:off x="520700" y="2060512"/>
                        <a:ext cx="44323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515006876"/>
              </p:ext>
            </p:extLst>
          </p:nvPr>
        </p:nvGraphicFramePr>
        <p:xfrm>
          <a:off x="457200" y="3347617"/>
          <a:ext cx="3556000" cy="850900"/>
        </p:xfrm>
        <a:graphic>
          <a:graphicData uri="http://schemas.openxmlformats.org/presentationml/2006/ole">
            <mc:AlternateContent xmlns:mc="http://schemas.openxmlformats.org/markup-compatibility/2006">
              <mc:Choice xmlns:v="urn:schemas-microsoft-com:vml" Requires="v">
                <p:oleObj name="Equation" r:id="rId6" imgW="3555720" imgH="850680" progId="Equation.DSMT4">
                  <p:embed/>
                </p:oleObj>
              </mc:Choice>
              <mc:Fallback>
                <p:oleObj name="Equation" r:id="rId6" imgW="3555720" imgH="850680" progId="Equation.DSMT4">
                  <p:embed/>
                  <p:pic>
                    <p:nvPicPr>
                      <p:cNvPr id="7" name="Object 6"/>
                      <p:cNvPicPr>
                        <a:picLocks noChangeAspect="1" noChangeArrowheads="1"/>
                      </p:cNvPicPr>
                      <p:nvPr/>
                    </p:nvPicPr>
                    <p:blipFill>
                      <a:blip r:embed="rId7"/>
                      <a:srcRect/>
                      <a:stretch>
                        <a:fillRect/>
                      </a:stretch>
                    </p:blipFill>
                    <p:spPr bwMode="auto">
                      <a:xfrm>
                        <a:off x="457200" y="3347617"/>
                        <a:ext cx="35560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511490135"/>
              </p:ext>
            </p:extLst>
          </p:nvPr>
        </p:nvGraphicFramePr>
        <p:xfrm>
          <a:off x="5156200" y="3289300"/>
          <a:ext cx="2463800" cy="977900"/>
        </p:xfrm>
        <a:graphic>
          <a:graphicData uri="http://schemas.openxmlformats.org/presentationml/2006/ole">
            <mc:AlternateContent xmlns:mc="http://schemas.openxmlformats.org/markup-compatibility/2006">
              <mc:Choice xmlns:v="urn:schemas-microsoft-com:vml" Requires="v">
                <p:oleObj name="Equation" r:id="rId8" imgW="2463480" imgH="977760" progId="Equation.DSMT4">
                  <p:embed/>
                </p:oleObj>
              </mc:Choice>
              <mc:Fallback>
                <p:oleObj name="Equation" r:id="rId8" imgW="2463480" imgH="977760" progId="Equation.DSMT4">
                  <p:embed/>
                  <p:pic>
                    <p:nvPicPr>
                      <p:cNvPr id="8" name="Object 7"/>
                      <p:cNvPicPr>
                        <a:picLocks noChangeAspect="1" noChangeArrowheads="1"/>
                      </p:cNvPicPr>
                      <p:nvPr/>
                    </p:nvPicPr>
                    <p:blipFill>
                      <a:blip r:embed="rId9"/>
                      <a:srcRect/>
                      <a:stretch>
                        <a:fillRect/>
                      </a:stretch>
                    </p:blipFill>
                    <p:spPr bwMode="auto">
                      <a:xfrm>
                        <a:off x="5156200" y="3289300"/>
                        <a:ext cx="24638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094550518"/>
              </p:ext>
            </p:extLst>
          </p:nvPr>
        </p:nvGraphicFramePr>
        <p:xfrm>
          <a:off x="488950" y="4324739"/>
          <a:ext cx="3492500" cy="850900"/>
        </p:xfrm>
        <a:graphic>
          <a:graphicData uri="http://schemas.openxmlformats.org/presentationml/2006/ole">
            <mc:AlternateContent xmlns:mc="http://schemas.openxmlformats.org/markup-compatibility/2006">
              <mc:Choice xmlns:v="urn:schemas-microsoft-com:vml" Requires="v">
                <p:oleObj name="Equation" r:id="rId10" imgW="3492360" imgH="850680" progId="Equation.DSMT4">
                  <p:embed/>
                </p:oleObj>
              </mc:Choice>
              <mc:Fallback>
                <p:oleObj name="Equation" r:id="rId10" imgW="3492360" imgH="850680" progId="Equation.DSMT4">
                  <p:embed/>
                  <p:pic>
                    <p:nvPicPr>
                      <p:cNvPr id="9" name="Object 8"/>
                      <p:cNvPicPr>
                        <a:picLocks noChangeAspect="1" noChangeArrowheads="1"/>
                      </p:cNvPicPr>
                      <p:nvPr/>
                    </p:nvPicPr>
                    <p:blipFill>
                      <a:blip r:embed="rId11"/>
                      <a:srcRect/>
                      <a:stretch>
                        <a:fillRect/>
                      </a:stretch>
                    </p:blipFill>
                    <p:spPr bwMode="auto">
                      <a:xfrm>
                        <a:off x="488950" y="4324739"/>
                        <a:ext cx="34925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400718610"/>
              </p:ext>
            </p:extLst>
          </p:nvPr>
        </p:nvGraphicFramePr>
        <p:xfrm>
          <a:off x="952500" y="5257800"/>
          <a:ext cx="2806700" cy="850900"/>
        </p:xfrm>
        <a:graphic>
          <a:graphicData uri="http://schemas.openxmlformats.org/presentationml/2006/ole">
            <mc:AlternateContent xmlns:mc="http://schemas.openxmlformats.org/markup-compatibility/2006">
              <mc:Choice xmlns:v="urn:schemas-microsoft-com:vml" Requires="v">
                <p:oleObj name="Equation" r:id="rId12" imgW="2806560" imgH="850680" progId="Equation.DSMT4">
                  <p:embed/>
                </p:oleObj>
              </mc:Choice>
              <mc:Fallback>
                <p:oleObj name="Equation" r:id="rId12" imgW="2806560" imgH="850680" progId="Equation.DSMT4">
                  <p:embed/>
                  <p:pic>
                    <p:nvPicPr>
                      <p:cNvPr id="10" name="Object 9"/>
                      <p:cNvPicPr>
                        <a:picLocks noChangeAspect="1" noChangeArrowheads="1"/>
                      </p:cNvPicPr>
                      <p:nvPr/>
                    </p:nvPicPr>
                    <p:blipFill>
                      <a:blip r:embed="rId13"/>
                      <a:srcRect/>
                      <a:stretch>
                        <a:fillRect/>
                      </a:stretch>
                    </p:blipFill>
                    <p:spPr bwMode="auto">
                      <a:xfrm>
                        <a:off x="952500" y="5257800"/>
                        <a:ext cx="28067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5007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dirty="0">
                <a:latin typeface="Arial" pitchFamily="34" charset="0"/>
                <a:cs typeface="Arial" pitchFamily="34" charset="0"/>
              </a:rPr>
              <a:t>Example </a:t>
            </a:r>
            <a:r>
              <a:rPr lang="en-US" sz="3200" dirty="0">
                <a:latin typeface="Arial" pitchFamily="34" charset="0"/>
                <a:cs typeface="Arial" pitchFamily="34" charset="0"/>
              </a:rPr>
              <a:t>(</a:t>
            </a:r>
            <a:r>
              <a:rPr lang="en-US" sz="3200" dirty="0" err="1">
                <a:latin typeface="Arial" pitchFamily="34" charset="0"/>
                <a:cs typeface="Arial" pitchFamily="34" charset="0"/>
              </a:rPr>
              <a:t>cont</a:t>
            </a:r>
            <a:r>
              <a:rPr lang="en-US" sz="3200" dirty="0">
                <a:latin typeface="Arial" pitchFamily="34" charset="0"/>
                <a:cs typeface="Arial" pitchFamily="34" charset="0"/>
              </a:rPr>
              <a:t>) </a:t>
            </a:r>
          </a:p>
        </p:txBody>
      </p:sp>
      <p:sp>
        <p:nvSpPr>
          <p:cNvPr id="3" name="Text Placeholder 2"/>
          <p:cNvSpPr>
            <a:spLocks noGrp="1"/>
          </p:cNvSpPr>
          <p:nvPr>
            <p:ph type="body" sz="quarter" idx="10"/>
          </p:nvPr>
        </p:nvSpPr>
        <p:spPr/>
        <p:txBody>
          <a:bodyPr>
            <a:noAutofit/>
          </a:bodyPr>
          <a:lstStyle/>
          <a:p>
            <a:pPr>
              <a:lnSpc>
                <a:spcPct val="120000"/>
              </a:lnSpc>
              <a:spcBef>
                <a:spcPct val="50000"/>
              </a:spcBef>
            </a:pPr>
            <a:r>
              <a:rPr lang="en-US" sz="2800" dirty="0"/>
              <a:t>Because the interest rate cannot be negative, we reject          Thus, the annual interest rate is     </a:t>
            </a:r>
          </a:p>
          <a:p>
            <a:pPr>
              <a:spcBef>
                <a:spcPct val="50000"/>
              </a:spcBef>
            </a:pPr>
            <a:endParaRPr lang="en-US" sz="2800" dirty="0"/>
          </a:p>
          <a:p>
            <a:pPr>
              <a:spcBef>
                <a:spcPct val="50000"/>
              </a:spcBef>
            </a:pPr>
            <a:r>
              <a:rPr lang="en-US" sz="2800" dirty="0"/>
              <a:t>We can check this answer using the formula                      		   If $80,000 is invested for 2 years at 12.5% interest, compounded annually, the balance in the account is</a:t>
            </a:r>
          </a:p>
          <a:p>
            <a:pPr>
              <a:spcBef>
                <a:spcPct val="50000"/>
              </a:spcBef>
            </a:pPr>
            <a:r>
              <a:rPr lang="en-US" sz="2800" dirty="0"/>
              <a:t>															</a:t>
            </a:r>
          </a:p>
          <a:p>
            <a:pPr>
              <a:spcBef>
                <a:spcPct val="50000"/>
              </a:spcBef>
            </a:pPr>
            <a:r>
              <a:rPr lang="en-US" sz="2800" dirty="0">
                <a:latin typeface="Times New Roman" pitchFamily="18" charset="0"/>
              </a:rPr>
              <a:t>					</a:t>
            </a: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2682337851"/>
              </p:ext>
            </p:extLst>
          </p:nvPr>
        </p:nvGraphicFramePr>
        <p:xfrm>
          <a:off x="570581" y="2214205"/>
          <a:ext cx="2946400" cy="850900"/>
        </p:xfrm>
        <a:graphic>
          <a:graphicData uri="http://schemas.openxmlformats.org/presentationml/2006/ole">
            <mc:AlternateContent xmlns:mc="http://schemas.openxmlformats.org/markup-compatibility/2006">
              <mc:Choice xmlns:v="urn:schemas-microsoft-com:vml" Requires="v">
                <p:oleObj name="Equation" r:id="rId2" imgW="2946240" imgH="850680" progId="Equation.DSMT4">
                  <p:embed/>
                </p:oleObj>
              </mc:Choice>
              <mc:Fallback>
                <p:oleObj name="Equation" r:id="rId2" imgW="2946240" imgH="850680" progId="Equation.DSMT4">
                  <p:embed/>
                  <p:pic>
                    <p:nvPicPr>
                      <p:cNvPr id="6" name="Object 5"/>
                      <p:cNvPicPr>
                        <a:picLocks noChangeAspect="1" noChangeArrowheads="1"/>
                      </p:cNvPicPr>
                      <p:nvPr/>
                    </p:nvPicPr>
                    <p:blipFill>
                      <a:blip r:embed="rId3"/>
                      <a:srcRect/>
                      <a:stretch>
                        <a:fillRect/>
                      </a:stretch>
                    </p:blipFill>
                    <p:spPr bwMode="auto">
                      <a:xfrm>
                        <a:off x="570581" y="2214205"/>
                        <a:ext cx="29464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323744882"/>
              </p:ext>
            </p:extLst>
          </p:nvPr>
        </p:nvGraphicFramePr>
        <p:xfrm>
          <a:off x="600306" y="3365803"/>
          <a:ext cx="2095500" cy="622300"/>
        </p:xfrm>
        <a:graphic>
          <a:graphicData uri="http://schemas.openxmlformats.org/presentationml/2006/ole">
            <mc:AlternateContent xmlns:mc="http://schemas.openxmlformats.org/markup-compatibility/2006">
              <mc:Choice xmlns:v="urn:schemas-microsoft-com:vml" Requires="v">
                <p:oleObj name="Equation" r:id="rId4" imgW="2095200" imgH="622080" progId="Equation.DSMT4">
                  <p:embed/>
                </p:oleObj>
              </mc:Choice>
              <mc:Fallback>
                <p:oleObj name="Equation" r:id="rId4" imgW="2095200" imgH="622080" progId="Equation.DSMT4">
                  <p:embed/>
                  <p:pic>
                    <p:nvPicPr>
                      <p:cNvPr id="11" name="Object 10"/>
                      <p:cNvPicPr>
                        <a:picLocks noChangeAspect="1" noChangeArrowheads="1"/>
                      </p:cNvPicPr>
                      <p:nvPr/>
                    </p:nvPicPr>
                    <p:blipFill>
                      <a:blip r:embed="rId5"/>
                      <a:srcRect/>
                      <a:stretch>
                        <a:fillRect/>
                      </a:stretch>
                    </p:blipFill>
                    <p:spPr bwMode="auto">
                      <a:xfrm>
                        <a:off x="600306" y="3365803"/>
                        <a:ext cx="20955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86084583"/>
              </p:ext>
            </p:extLst>
          </p:nvPr>
        </p:nvGraphicFramePr>
        <p:xfrm>
          <a:off x="654204" y="4724400"/>
          <a:ext cx="6794500" cy="622300"/>
        </p:xfrm>
        <a:graphic>
          <a:graphicData uri="http://schemas.openxmlformats.org/presentationml/2006/ole">
            <mc:AlternateContent xmlns:mc="http://schemas.openxmlformats.org/markup-compatibility/2006">
              <mc:Choice xmlns:v="urn:schemas-microsoft-com:vml" Requires="v">
                <p:oleObj name="Equation" r:id="rId6" imgW="6794280" imgH="622080" progId="Equation.DSMT4">
                  <p:embed/>
                </p:oleObj>
              </mc:Choice>
              <mc:Fallback>
                <p:oleObj name="Equation" r:id="rId6" imgW="6794280" imgH="622080" progId="Equation.DSMT4">
                  <p:embed/>
                  <p:pic>
                    <p:nvPicPr>
                      <p:cNvPr id="12" name="Object 11"/>
                      <p:cNvPicPr>
                        <a:picLocks noChangeAspect="1" noChangeArrowheads="1"/>
                      </p:cNvPicPr>
                      <p:nvPr/>
                    </p:nvPicPr>
                    <p:blipFill>
                      <a:blip r:embed="rId7"/>
                      <a:srcRect/>
                      <a:stretch>
                        <a:fillRect/>
                      </a:stretch>
                    </p:blipFill>
                    <p:spPr bwMode="auto">
                      <a:xfrm>
                        <a:off x="654204" y="4724400"/>
                        <a:ext cx="67945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2261137973"/>
              </p:ext>
            </p:extLst>
          </p:nvPr>
        </p:nvGraphicFramePr>
        <p:xfrm>
          <a:off x="4514696" y="5562600"/>
          <a:ext cx="1841500" cy="368300"/>
        </p:xfrm>
        <a:graphic>
          <a:graphicData uri="http://schemas.openxmlformats.org/presentationml/2006/ole">
            <mc:AlternateContent xmlns:mc="http://schemas.openxmlformats.org/markup-compatibility/2006">
              <mc:Choice xmlns:v="urn:schemas-microsoft-com:vml" Requires="v">
                <p:oleObj name="Equation" r:id="rId8" imgW="1841400" imgH="368280" progId="Equation.DSMT4">
                  <p:embed/>
                </p:oleObj>
              </mc:Choice>
              <mc:Fallback>
                <p:oleObj name="Equation" r:id="rId8" imgW="1841400" imgH="368280" progId="Equation.DSMT4">
                  <p:embed/>
                  <p:pic>
                    <p:nvPicPr>
                      <p:cNvPr id="13" name="Object 12"/>
                      <p:cNvPicPr>
                        <a:picLocks noChangeAspect="1" noChangeArrowheads="1"/>
                      </p:cNvPicPr>
                      <p:nvPr/>
                    </p:nvPicPr>
                    <p:blipFill>
                      <a:blip r:embed="rId9"/>
                      <a:srcRect/>
                      <a:stretch>
                        <a:fillRect/>
                      </a:stretch>
                    </p:blipFill>
                    <p:spPr bwMode="auto">
                      <a:xfrm>
                        <a:off x="4514696" y="5562600"/>
                        <a:ext cx="1841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697218751"/>
              </p:ext>
            </p:extLst>
          </p:nvPr>
        </p:nvGraphicFramePr>
        <p:xfrm>
          <a:off x="1566411" y="1560780"/>
          <a:ext cx="800100" cy="850900"/>
        </p:xfrm>
        <a:graphic>
          <a:graphicData uri="http://schemas.openxmlformats.org/presentationml/2006/ole">
            <mc:AlternateContent xmlns:mc="http://schemas.openxmlformats.org/markup-compatibility/2006">
              <mc:Choice xmlns:v="urn:schemas-microsoft-com:vml" Requires="v">
                <p:oleObj name="Equation" r:id="rId10" imgW="799920" imgH="850680" progId="Equation.DSMT4">
                  <p:embed/>
                </p:oleObj>
              </mc:Choice>
              <mc:Fallback>
                <p:oleObj name="Equation" r:id="rId10" imgW="799920" imgH="850680" progId="Equation.DSMT4">
                  <p:embed/>
                  <p:pic>
                    <p:nvPicPr>
                      <p:cNvPr id="4" name="Object 3"/>
                      <p:cNvPicPr>
                        <a:picLocks noChangeAspect="1" noChangeArrowheads="1"/>
                      </p:cNvPicPr>
                      <p:nvPr/>
                    </p:nvPicPr>
                    <p:blipFill>
                      <a:blip r:embed="rId11"/>
                      <a:srcRect/>
                      <a:stretch>
                        <a:fillRect/>
                      </a:stretch>
                    </p:blipFill>
                    <p:spPr bwMode="auto">
                      <a:xfrm>
                        <a:off x="1566411" y="1560780"/>
                        <a:ext cx="8001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16652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572000" y="182880"/>
            <a:ext cx="0" cy="0"/>
          </a:xfrm>
        </p:spPr>
        <p:txBody>
          <a:bodyPr/>
          <a:lstStyle/>
          <a:p>
            <a:r>
              <a:rPr lang="en-US" sz="3200" b="1" i="1" dirty="0">
                <a:latin typeface="Arial" pitchFamily="34" charset="0"/>
                <a:cs typeface="Arial" pitchFamily="34" charset="0"/>
              </a:rPr>
              <a:t>Objective 1</a:t>
            </a:r>
            <a:endParaRPr lang="en-US" sz="3200" b="1"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pPr algn="ctr"/>
            <a:r>
              <a:rPr lang="en-US" dirty="0"/>
              <a:t>Solve quadratic equations using the square root property.</a:t>
            </a:r>
          </a:p>
        </p:txBody>
      </p:sp>
    </p:spTree>
    <p:extLst>
      <p:ext uri="{BB962C8B-B14F-4D97-AF65-F5344CB8AC3E}">
        <p14:creationId xmlns:p14="http://schemas.microsoft.com/office/powerpoint/2010/main" val="40854310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dirty="0">
                <a:latin typeface="Arial" pitchFamily="34" charset="0"/>
                <a:cs typeface="Arial" pitchFamily="34" charset="0"/>
              </a:rPr>
              <a:t>Example </a:t>
            </a:r>
            <a:r>
              <a:rPr lang="en-US" sz="3200" dirty="0">
                <a:latin typeface="Arial" pitchFamily="34" charset="0"/>
                <a:cs typeface="Arial" pitchFamily="34" charset="0"/>
              </a:rPr>
              <a:t>(</a:t>
            </a:r>
            <a:r>
              <a:rPr lang="en-US" sz="3200" dirty="0" err="1">
                <a:latin typeface="Arial" pitchFamily="34" charset="0"/>
                <a:cs typeface="Arial" pitchFamily="34" charset="0"/>
              </a:rPr>
              <a:t>cont</a:t>
            </a:r>
            <a:r>
              <a:rPr lang="en-US" sz="3200" dirty="0">
                <a:latin typeface="Arial" pitchFamily="34" charset="0"/>
                <a:cs typeface="Arial" pitchFamily="34" charset="0"/>
              </a:rPr>
              <a:t>) </a:t>
            </a:r>
          </a:p>
        </p:txBody>
      </p:sp>
      <p:sp>
        <p:nvSpPr>
          <p:cNvPr id="3" name="Text Placeholder 2"/>
          <p:cNvSpPr>
            <a:spLocks noGrp="1"/>
          </p:cNvSpPr>
          <p:nvPr>
            <p:ph type="body" sz="quarter" idx="10"/>
          </p:nvPr>
        </p:nvSpPr>
        <p:spPr/>
        <p:txBody>
          <a:bodyPr>
            <a:noAutofit/>
          </a:bodyPr>
          <a:lstStyle/>
          <a:p>
            <a:pPr>
              <a:spcBef>
                <a:spcPct val="50000"/>
              </a:spcBef>
            </a:pPr>
            <a:r>
              <a:rPr lang="en-US" sz="2800" dirty="0"/>
              <a:t>Because this is precisely the amount given by the problem’s conditions, the annual interest rate is, indeed, 12.5% compounded annually.</a:t>
            </a:r>
          </a:p>
          <a:p>
            <a:pPr>
              <a:spcBef>
                <a:spcPct val="50000"/>
              </a:spcBef>
            </a:pPr>
            <a:r>
              <a:rPr lang="en-US" sz="2800" dirty="0"/>
              <a:t>															</a:t>
            </a:r>
          </a:p>
          <a:p>
            <a:pPr>
              <a:spcBef>
                <a:spcPct val="50000"/>
              </a:spcBef>
            </a:pPr>
            <a:r>
              <a:rPr lang="en-US" sz="2800" dirty="0">
                <a:latin typeface="Times New Roman" pitchFamily="18" charset="0"/>
              </a:rPr>
              <a:t>					</a:t>
            </a:r>
            <a:endParaRPr lang="en-US" dirty="0"/>
          </a:p>
        </p:txBody>
      </p:sp>
    </p:spTree>
    <p:extLst>
      <p:ext uri="{BB962C8B-B14F-4D97-AF65-F5344CB8AC3E}">
        <p14:creationId xmlns:p14="http://schemas.microsoft.com/office/powerpoint/2010/main" val="16268875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0" y="91440"/>
            <a:ext cx="9144000" cy="762000"/>
          </a:xfrm>
          <a:prstGeom prst="rect">
            <a:avLst/>
          </a:prstGeom>
        </p:spPr>
        <p:txBody>
          <a:bodyPr/>
          <a:lstStyle/>
          <a:p>
            <a:r>
              <a:rPr lang="en-US" sz="3200" dirty="0">
                <a:latin typeface="Arial" pitchFamily="34" charset="0"/>
                <a:cs typeface="Arial" pitchFamily="34" charset="0"/>
              </a:rPr>
              <a:t>The Pythagorean Theorem</a:t>
            </a:r>
          </a:p>
        </p:txBody>
      </p:sp>
      <p:graphicFrame>
        <p:nvGraphicFramePr>
          <p:cNvPr id="6" name="Table Placeholder 5"/>
          <p:cNvGraphicFramePr>
            <a:graphicFrameLocks noGrp="1"/>
          </p:cNvGraphicFramePr>
          <p:nvPr>
            <p:ph type="tbl" sz="quarter" idx="4294967295"/>
            <p:extLst>
              <p:ext uri="{D42A27DB-BD31-4B8C-83A1-F6EECF244321}">
                <p14:modId xmlns:p14="http://schemas.microsoft.com/office/powerpoint/2010/main" val="1032535145"/>
              </p:ext>
            </p:extLst>
          </p:nvPr>
        </p:nvGraphicFramePr>
        <p:xfrm>
          <a:off x="542694" y="1111404"/>
          <a:ext cx="8243888" cy="4923652"/>
        </p:xfrm>
        <a:graphic>
          <a:graphicData uri="http://schemas.openxmlformats.org/drawingml/2006/table">
            <a:tbl>
              <a:tblPr firstRow="1" bandRow="1">
                <a:tableStyleId>{5C22544A-7EE6-4342-B048-85BDC9FD1C3A}</a:tableStyleId>
              </a:tblPr>
              <a:tblGrid>
                <a:gridCol w="8243888">
                  <a:extLst>
                    <a:ext uri="{9D8B030D-6E8A-4147-A177-3AD203B41FA5}">
                      <a16:colId xmlns:a16="http://schemas.microsoft.com/office/drawing/2014/main" val="20000"/>
                    </a:ext>
                  </a:extLst>
                </a:gridCol>
              </a:tblGrid>
              <a:tr h="564996">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kern="1200" cap="none" normalizeH="0" baseline="0" dirty="0">
                          <a:ln>
                            <a:noFill/>
                          </a:ln>
                          <a:solidFill>
                            <a:srgbClr val="0000A8"/>
                          </a:solidFill>
                          <a:effectLst/>
                          <a:latin typeface="Arial" pitchFamily="34" charset="0"/>
                          <a:ea typeface="+mn-ea"/>
                          <a:cs typeface="Arial" pitchFamily="34" charset="0"/>
                        </a:rPr>
                        <a:t>The Pythagorean Theorem</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59748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pitchFamily="34" charset="0"/>
                          <a:cs typeface="Arial" pitchFamily="34" charset="0"/>
                        </a:rPr>
                        <a:t>The sum of the squares of the lengths of the legs of a right triangle equals the square of the length of the hypotenuse.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pitchFamily="34" charset="0"/>
                          <a:cs typeface="Arial" pitchFamily="34" charset="0"/>
                        </a:rPr>
                        <a:t>If the legs have lengths </a:t>
                      </a:r>
                      <a:r>
                        <a:rPr kumimoji="0" lang="en-US" sz="2800" b="0" i="1" u="none" strike="noStrike" cap="none" normalizeH="0" baseline="0" dirty="0">
                          <a:ln>
                            <a:noFill/>
                          </a:ln>
                          <a:solidFill>
                            <a:schemeClr val="tx1"/>
                          </a:solidFill>
                          <a:effectLst/>
                          <a:latin typeface="Arial" pitchFamily="34" charset="0"/>
                          <a:cs typeface="Arial" pitchFamily="34" charset="0"/>
                        </a:rPr>
                        <a:t>a</a:t>
                      </a:r>
                      <a:r>
                        <a:rPr kumimoji="0" lang="en-US" sz="2800" b="0" i="0" u="none" strike="noStrike" cap="none" normalizeH="0" baseline="0" dirty="0">
                          <a:ln>
                            <a:noFill/>
                          </a:ln>
                          <a:solidFill>
                            <a:schemeClr val="tx1"/>
                          </a:solidFill>
                          <a:effectLst/>
                          <a:latin typeface="Arial" pitchFamily="34" charset="0"/>
                          <a:cs typeface="Arial" pitchFamily="34" charset="0"/>
                        </a:rPr>
                        <a:t> and </a:t>
                      </a:r>
                      <a:r>
                        <a:rPr kumimoji="0" lang="en-US" sz="2800" b="0" i="1" u="none" strike="noStrike" cap="none" normalizeH="0" baseline="0" dirty="0">
                          <a:ln>
                            <a:noFill/>
                          </a:ln>
                          <a:solidFill>
                            <a:schemeClr val="tx1"/>
                          </a:solidFill>
                          <a:effectLst/>
                          <a:latin typeface="Arial" pitchFamily="34" charset="0"/>
                          <a:cs typeface="Arial" pitchFamily="34" charset="0"/>
                        </a:rPr>
                        <a:t>b</a:t>
                      </a:r>
                      <a:r>
                        <a:rPr kumimoji="0" lang="en-US" sz="2800" b="0" i="0" u="none" strike="noStrike" cap="none" normalizeH="0" baseline="0" dirty="0">
                          <a:ln>
                            <a:noFill/>
                          </a:ln>
                          <a:solidFill>
                            <a:schemeClr val="tx1"/>
                          </a:solidFill>
                          <a:effectLst/>
                          <a:latin typeface="Arial" pitchFamily="34" charset="0"/>
                          <a:cs typeface="Arial" pitchFamily="34" charset="0"/>
                        </a:rPr>
                        <a:t>, and the hypotenuse has length </a:t>
                      </a:r>
                      <a:r>
                        <a:rPr kumimoji="0" lang="en-US" sz="2800" b="0" i="1" u="none" strike="noStrike" cap="none" normalizeH="0" baseline="0" dirty="0">
                          <a:ln>
                            <a:noFill/>
                          </a:ln>
                          <a:solidFill>
                            <a:schemeClr val="tx1"/>
                          </a:solidFill>
                          <a:effectLst/>
                          <a:latin typeface="Arial" pitchFamily="34" charset="0"/>
                          <a:cs typeface="Arial" pitchFamily="34" charset="0"/>
                        </a:rPr>
                        <a:t>c</a:t>
                      </a:r>
                      <a:r>
                        <a:rPr kumimoji="0" lang="en-US" sz="2800" b="0" i="0" u="none" strike="noStrike" cap="none" normalizeH="0" baseline="0" dirty="0">
                          <a:ln>
                            <a:noFill/>
                          </a:ln>
                          <a:solidFill>
                            <a:schemeClr val="tx1"/>
                          </a:solidFill>
                          <a:effectLst/>
                          <a:latin typeface="Arial" pitchFamily="34" charset="0"/>
                          <a:cs typeface="Arial" pitchFamily="34" charset="0"/>
                        </a:rPr>
                        <a:t>, then</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2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2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2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2800" b="0" i="0" u="none" strike="noStrike" cap="none" normalizeH="0" baseline="0" dirty="0">
                        <a:ln>
                          <a:noFill/>
                        </a:ln>
                        <a:solidFill>
                          <a:schemeClr val="tx1"/>
                        </a:solidFill>
                        <a:effectLst/>
                        <a:latin typeface="Arial" pitchFamily="34" charset="0"/>
                        <a:cs typeface="Arial" pitchFamily="34"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3836963921"/>
              </p:ext>
            </p:extLst>
          </p:nvPr>
        </p:nvGraphicFramePr>
        <p:xfrm>
          <a:off x="5499100" y="3429000"/>
          <a:ext cx="1968500" cy="457200"/>
        </p:xfrm>
        <a:graphic>
          <a:graphicData uri="http://schemas.openxmlformats.org/presentationml/2006/ole">
            <mc:AlternateContent xmlns:mc="http://schemas.openxmlformats.org/markup-compatibility/2006">
              <mc:Choice xmlns:v="urn:schemas-microsoft-com:vml" Requires="v">
                <p:oleObj name="Equation" r:id="rId2" imgW="1968480" imgH="457200" progId="Equation.DSMT4">
                  <p:embed/>
                </p:oleObj>
              </mc:Choice>
              <mc:Fallback>
                <p:oleObj name="Equation" r:id="rId2" imgW="1968480" imgH="457200" progId="Equation.DSMT4">
                  <p:embed/>
                  <p:pic>
                    <p:nvPicPr>
                      <p:cNvPr id="2" name="Object 1"/>
                      <p:cNvPicPr>
                        <a:picLocks noChangeAspect="1" noChangeArrowheads="1"/>
                      </p:cNvPicPr>
                      <p:nvPr/>
                    </p:nvPicPr>
                    <p:blipFill>
                      <a:blip r:embed="rId3"/>
                      <a:srcRect/>
                      <a:stretch>
                        <a:fillRect/>
                      </a:stretch>
                    </p:blipFill>
                    <p:spPr bwMode="auto">
                      <a:xfrm>
                        <a:off x="5499100" y="3429000"/>
                        <a:ext cx="1968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Text Box 40"/>
          <p:cNvSpPr txBox="1">
            <a:spLocks noChangeArrowheads="1"/>
          </p:cNvSpPr>
          <p:nvPr/>
        </p:nvSpPr>
        <p:spPr bwMode="auto">
          <a:xfrm>
            <a:off x="4343400" y="3886200"/>
            <a:ext cx="304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i="1" dirty="0">
                <a:latin typeface="Times New Roman" pitchFamily="18" charset="0"/>
              </a:rPr>
              <a:t>B</a:t>
            </a:r>
          </a:p>
        </p:txBody>
      </p:sp>
      <p:grpSp>
        <p:nvGrpSpPr>
          <p:cNvPr id="3" name="Group 2"/>
          <p:cNvGrpSpPr/>
          <p:nvPr/>
        </p:nvGrpSpPr>
        <p:grpSpPr>
          <a:xfrm>
            <a:off x="3429002" y="4289502"/>
            <a:ext cx="1259610" cy="1415318"/>
            <a:chOff x="3261360" y="4343400"/>
            <a:chExt cx="1385570" cy="1415318"/>
          </a:xfrm>
        </p:grpSpPr>
        <p:sp>
          <p:nvSpPr>
            <p:cNvPr id="7" name="Line 35"/>
            <p:cNvSpPr>
              <a:spLocks noChangeShapeType="1"/>
            </p:cNvSpPr>
            <p:nvPr/>
          </p:nvSpPr>
          <p:spPr bwMode="auto">
            <a:xfrm flipH="1">
              <a:off x="3657600" y="4343400"/>
              <a:ext cx="685800" cy="990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8" name="Line 37"/>
            <p:cNvSpPr>
              <a:spLocks noChangeShapeType="1"/>
            </p:cNvSpPr>
            <p:nvPr/>
          </p:nvSpPr>
          <p:spPr bwMode="auto">
            <a:xfrm>
              <a:off x="4343400" y="4343400"/>
              <a:ext cx="0" cy="990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9" name="Text Box 38"/>
            <p:cNvSpPr txBox="1">
              <a:spLocks noChangeArrowheads="1"/>
            </p:cNvSpPr>
            <p:nvPr/>
          </p:nvSpPr>
          <p:spPr bwMode="auto">
            <a:xfrm>
              <a:off x="3261360" y="5159298"/>
              <a:ext cx="304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i="1" dirty="0">
                  <a:latin typeface="Times New Roman" pitchFamily="18" charset="0"/>
                </a:rPr>
                <a:t>A</a:t>
              </a:r>
            </a:p>
          </p:txBody>
        </p:sp>
        <p:sp>
          <p:nvSpPr>
            <p:cNvPr id="10" name="Text Box 39"/>
            <p:cNvSpPr txBox="1">
              <a:spLocks noChangeArrowheads="1"/>
            </p:cNvSpPr>
            <p:nvPr/>
          </p:nvSpPr>
          <p:spPr bwMode="auto">
            <a:xfrm>
              <a:off x="4267200" y="5159298"/>
              <a:ext cx="304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i="1" dirty="0">
                  <a:latin typeface="Times New Roman" pitchFamily="18" charset="0"/>
                </a:rPr>
                <a:t>C</a:t>
              </a:r>
            </a:p>
          </p:txBody>
        </p:sp>
        <p:sp>
          <p:nvSpPr>
            <p:cNvPr id="12" name="Text Box 41"/>
            <p:cNvSpPr txBox="1">
              <a:spLocks noChangeArrowheads="1"/>
            </p:cNvSpPr>
            <p:nvPr/>
          </p:nvSpPr>
          <p:spPr bwMode="auto">
            <a:xfrm>
              <a:off x="3710937" y="4483678"/>
              <a:ext cx="304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i="1" dirty="0">
                  <a:latin typeface="Times New Roman" pitchFamily="18" charset="0"/>
                </a:rPr>
                <a:t>c</a:t>
              </a:r>
            </a:p>
          </p:txBody>
        </p:sp>
        <p:sp>
          <p:nvSpPr>
            <p:cNvPr id="13" name="Text Box 42"/>
            <p:cNvSpPr txBox="1">
              <a:spLocks noChangeArrowheads="1"/>
            </p:cNvSpPr>
            <p:nvPr/>
          </p:nvSpPr>
          <p:spPr bwMode="auto">
            <a:xfrm>
              <a:off x="4342130" y="4555550"/>
              <a:ext cx="304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i="1" dirty="0">
                  <a:latin typeface="Times New Roman" pitchFamily="18" charset="0"/>
                </a:rPr>
                <a:t>a</a:t>
              </a:r>
            </a:p>
          </p:txBody>
        </p:sp>
        <p:sp>
          <p:nvSpPr>
            <p:cNvPr id="14" name="Text Box 43"/>
            <p:cNvSpPr txBox="1">
              <a:spLocks noChangeArrowheads="1"/>
            </p:cNvSpPr>
            <p:nvPr/>
          </p:nvSpPr>
          <p:spPr bwMode="auto">
            <a:xfrm>
              <a:off x="3794757" y="5235498"/>
              <a:ext cx="304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i="1" dirty="0">
                  <a:latin typeface="Times New Roman" pitchFamily="18" charset="0"/>
                </a:rPr>
                <a:t>b</a:t>
              </a:r>
            </a:p>
          </p:txBody>
        </p:sp>
        <p:sp>
          <p:nvSpPr>
            <p:cNvPr id="15" name="Line 36"/>
            <p:cNvSpPr>
              <a:spLocks noChangeShapeType="1"/>
            </p:cNvSpPr>
            <p:nvPr/>
          </p:nvSpPr>
          <p:spPr bwMode="auto">
            <a:xfrm>
              <a:off x="3657600" y="5334000"/>
              <a:ext cx="685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16" name="Line 46"/>
            <p:cNvSpPr>
              <a:spLocks noChangeShapeType="1"/>
            </p:cNvSpPr>
            <p:nvPr/>
          </p:nvSpPr>
          <p:spPr bwMode="auto">
            <a:xfrm>
              <a:off x="4191000" y="51816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17" name="Line 45"/>
            <p:cNvSpPr>
              <a:spLocks noChangeShapeType="1"/>
            </p:cNvSpPr>
            <p:nvPr/>
          </p:nvSpPr>
          <p:spPr bwMode="auto">
            <a:xfrm>
              <a:off x="4191000" y="51816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grpSp>
      <p:sp>
        <p:nvSpPr>
          <p:cNvPr id="19" name="Text Box 47"/>
          <p:cNvSpPr txBox="1">
            <a:spLocks noChangeArrowheads="1"/>
          </p:cNvSpPr>
          <p:nvPr/>
        </p:nvSpPr>
        <p:spPr bwMode="auto">
          <a:xfrm>
            <a:off x="609601" y="4492625"/>
            <a:ext cx="311034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dirty="0"/>
              <a:t>Hypotenuse has length </a:t>
            </a:r>
            <a:r>
              <a:rPr lang="en-US" sz="2800" i="1" dirty="0"/>
              <a:t>c</a:t>
            </a:r>
          </a:p>
        </p:txBody>
      </p:sp>
      <p:sp>
        <p:nvSpPr>
          <p:cNvPr id="20" name="TextBox 23"/>
          <p:cNvSpPr txBox="1">
            <a:spLocks noChangeArrowheads="1"/>
          </p:cNvSpPr>
          <p:nvPr/>
        </p:nvSpPr>
        <p:spPr bwMode="auto">
          <a:xfrm>
            <a:off x="5029200" y="4325995"/>
            <a:ext cx="39465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dirty="0"/>
              <a:t>The two legs have lengths of </a:t>
            </a:r>
            <a:r>
              <a:rPr lang="en-US" sz="2800" i="1" dirty="0"/>
              <a:t>a</a:t>
            </a:r>
            <a:r>
              <a:rPr lang="en-US" sz="2800" dirty="0"/>
              <a:t> and </a:t>
            </a:r>
            <a:r>
              <a:rPr lang="en-US" sz="2800" i="1" dirty="0"/>
              <a:t>b</a:t>
            </a:r>
          </a:p>
        </p:txBody>
      </p:sp>
    </p:spTree>
    <p:extLst>
      <p:ext uri="{BB962C8B-B14F-4D97-AF65-F5344CB8AC3E}">
        <p14:creationId xmlns:p14="http://schemas.microsoft.com/office/powerpoint/2010/main" val="6528557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dirty="0">
                <a:latin typeface="Arial" pitchFamily="34" charset="0"/>
                <a:cs typeface="Arial" pitchFamily="34" charset="0"/>
              </a:rPr>
              <a:t>Example </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pPr>
              <a:spcBef>
                <a:spcPct val="50000"/>
              </a:spcBef>
            </a:pPr>
            <a:r>
              <a:rPr lang="en-US" sz="2800" dirty="0"/>
              <a:t>A supporting wire is to be attached to the top of a 70-foot antenna.  If the wire must be anchored    70 feet from the base of the antenna, what length of wire is required?                                                 Since the supporting wire, the antenna, and a line on the ground between the base of the antenna and the base of the supporting wire form a right triangle as shown below.</a:t>
            </a:r>
          </a:p>
          <a:p>
            <a:pPr>
              <a:spcBef>
                <a:spcPct val="50000"/>
              </a:spcBef>
            </a:pPr>
            <a:endParaRPr lang="en-US" sz="2800" dirty="0"/>
          </a:p>
          <a:p>
            <a:pPr>
              <a:spcBef>
                <a:spcPct val="50000"/>
              </a:spcBef>
            </a:pPr>
            <a:endParaRPr lang="en-US" sz="2800" dirty="0"/>
          </a:p>
          <a:p>
            <a:pPr>
              <a:spcBef>
                <a:spcPct val="50000"/>
              </a:spcBef>
            </a:pPr>
            <a:r>
              <a:rPr lang="en-US" sz="2800" dirty="0"/>
              <a:t>				</a:t>
            </a:r>
          </a:p>
          <a:p>
            <a:pPr>
              <a:spcBef>
                <a:spcPct val="50000"/>
              </a:spcBef>
            </a:pPr>
            <a:endParaRPr lang="en-US" sz="2800" dirty="0">
              <a:latin typeface="Times New Roman" pitchFamily="18" charset="0"/>
            </a:endParaRPr>
          </a:p>
          <a:p>
            <a:pPr>
              <a:spcBef>
                <a:spcPct val="50000"/>
              </a:spcBef>
            </a:pPr>
            <a:endParaRPr lang="en-US" sz="2800" dirty="0">
              <a:latin typeface="Times New Roman" pitchFamily="18" charset="0"/>
            </a:endParaRPr>
          </a:p>
          <a:p>
            <a:pPr>
              <a:spcBef>
                <a:spcPct val="50000"/>
              </a:spcBef>
            </a:pPr>
            <a:endParaRPr lang="en-US" sz="2800" dirty="0"/>
          </a:p>
          <a:p>
            <a:pPr>
              <a:spcBef>
                <a:spcPct val="50000"/>
              </a:spcBef>
            </a:pPr>
            <a:endParaRPr lang="en-US" sz="2800" dirty="0"/>
          </a:p>
          <a:p>
            <a:pPr>
              <a:spcBef>
                <a:spcPct val="50000"/>
              </a:spcBef>
            </a:pPr>
            <a:endParaRPr lang="en-US" sz="2800" dirty="0"/>
          </a:p>
          <a:p>
            <a:pPr>
              <a:spcBef>
                <a:spcPct val="50000"/>
              </a:spcBef>
            </a:pPr>
            <a:endParaRPr lang="en-US" sz="2800" dirty="0"/>
          </a:p>
          <a:p>
            <a:pPr>
              <a:spcBef>
                <a:spcPct val="50000"/>
              </a:spcBef>
            </a:pPr>
            <a:endParaRPr lang="en-US" sz="2800" dirty="0"/>
          </a:p>
          <a:p>
            <a:endParaRPr lang="en-US" dirty="0"/>
          </a:p>
        </p:txBody>
      </p:sp>
      <p:sp>
        <p:nvSpPr>
          <p:cNvPr id="8" name="Line 11"/>
          <p:cNvSpPr>
            <a:spLocks noChangeShapeType="1"/>
          </p:cNvSpPr>
          <p:nvPr/>
        </p:nvSpPr>
        <p:spPr bwMode="auto">
          <a:xfrm>
            <a:off x="3581400" y="4800600"/>
            <a:ext cx="0"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9" name="Line 12"/>
          <p:cNvSpPr>
            <a:spLocks noChangeShapeType="1"/>
          </p:cNvSpPr>
          <p:nvPr/>
        </p:nvSpPr>
        <p:spPr bwMode="auto">
          <a:xfrm>
            <a:off x="3581400" y="6019800"/>
            <a:ext cx="152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10" name="Line 13"/>
          <p:cNvSpPr>
            <a:spLocks noChangeShapeType="1"/>
          </p:cNvSpPr>
          <p:nvPr/>
        </p:nvSpPr>
        <p:spPr bwMode="auto">
          <a:xfrm flipH="1" flipV="1">
            <a:off x="3581400" y="4800600"/>
            <a:ext cx="1524000"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15" name="Line 18"/>
          <p:cNvSpPr>
            <a:spLocks noChangeShapeType="1"/>
          </p:cNvSpPr>
          <p:nvPr/>
        </p:nvSpPr>
        <p:spPr bwMode="auto">
          <a:xfrm>
            <a:off x="3733800" y="58674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16" name="Line 17"/>
          <p:cNvSpPr>
            <a:spLocks noChangeShapeType="1"/>
          </p:cNvSpPr>
          <p:nvPr/>
        </p:nvSpPr>
        <p:spPr bwMode="auto">
          <a:xfrm>
            <a:off x="3581400" y="58674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17" name="Text Box 15"/>
          <p:cNvSpPr txBox="1">
            <a:spLocks noChangeArrowheads="1"/>
          </p:cNvSpPr>
          <p:nvPr/>
        </p:nvSpPr>
        <p:spPr bwMode="auto">
          <a:xfrm>
            <a:off x="1600200" y="5181600"/>
            <a:ext cx="1219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dirty="0">
                <a:latin typeface="Arial" pitchFamily="34" charset="0"/>
                <a:cs typeface="Arial" pitchFamily="34" charset="0"/>
              </a:rPr>
              <a:t>antenna</a:t>
            </a:r>
          </a:p>
        </p:txBody>
      </p:sp>
      <p:sp>
        <p:nvSpPr>
          <p:cNvPr id="18" name="Text Box 14" descr="Blue tissue paper"/>
          <p:cNvSpPr txBox="1">
            <a:spLocks noChangeArrowheads="1"/>
          </p:cNvSpPr>
          <p:nvPr/>
        </p:nvSpPr>
        <p:spPr bwMode="auto">
          <a:xfrm>
            <a:off x="5105400" y="5119687"/>
            <a:ext cx="2057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dirty="0">
                <a:latin typeface="Arial" pitchFamily="34" charset="0"/>
                <a:cs typeface="Arial" pitchFamily="34" charset="0"/>
              </a:rPr>
              <a:t>supporting wire</a:t>
            </a:r>
          </a:p>
        </p:txBody>
      </p:sp>
    </p:spTree>
    <p:extLst>
      <p:ext uri="{BB962C8B-B14F-4D97-AF65-F5344CB8AC3E}">
        <p14:creationId xmlns:p14="http://schemas.microsoft.com/office/powerpoint/2010/main" val="42064504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dirty="0">
                <a:latin typeface="Arial" pitchFamily="34" charset="0"/>
                <a:cs typeface="Arial" pitchFamily="34" charset="0"/>
              </a:rPr>
              <a:t>Example </a:t>
            </a:r>
            <a:r>
              <a:rPr lang="en-US" sz="3200" dirty="0">
                <a:latin typeface="Arial" pitchFamily="34" charset="0"/>
                <a:cs typeface="Arial" pitchFamily="34" charset="0"/>
              </a:rPr>
              <a:t>(</a:t>
            </a:r>
            <a:r>
              <a:rPr lang="en-US" sz="3200" dirty="0" err="1">
                <a:latin typeface="Arial" pitchFamily="34" charset="0"/>
                <a:cs typeface="Arial" pitchFamily="34" charset="0"/>
              </a:rPr>
              <a:t>cont</a:t>
            </a:r>
            <a:r>
              <a:rPr lang="en-US" sz="3200" dirty="0">
                <a:latin typeface="Arial" pitchFamily="34" charset="0"/>
                <a:cs typeface="Arial" pitchFamily="34" charset="0"/>
              </a:rPr>
              <a:t>) </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Autofit/>
              </a:bodyPr>
              <a:lstStyle/>
              <a:p>
                <a:pPr>
                  <a:spcBef>
                    <a:spcPct val="50000"/>
                  </a:spcBef>
                </a:pPr>
                <a:r>
                  <a:rPr lang="en-US" sz="2800" dirty="0"/>
                  <a:t>Label the diagram and use the Pythagorean Theorem to find the hypotenuse.</a:t>
                </a:r>
              </a:p>
              <a:p>
                <a:pPr>
                  <a:spcBef>
                    <a:spcPct val="50000"/>
                  </a:spcBef>
                </a:pPr>
                <a:endParaRPr lang="en-US" sz="2800" dirty="0"/>
              </a:p>
              <a:p>
                <a:pPr>
                  <a:spcBef>
                    <a:spcPct val="50000"/>
                  </a:spcBef>
                </a:pPr>
                <a:endParaRPr lang="en-US" sz="2800" dirty="0"/>
              </a:p>
              <a:p>
                <a:pPr>
                  <a:spcBef>
                    <a:spcPct val="50000"/>
                  </a:spcBef>
                </a:pPr>
                <a:r>
                  <a:rPr lang="en-US" sz="2800" dirty="0"/>
                  <a:t>				</a:t>
                </a:r>
              </a:p>
              <a:p>
                <a:pPr>
                  <a:spcBef>
                    <a:spcPct val="50000"/>
                  </a:spcBef>
                </a:pPr>
                <a:endParaRPr lang="en-US" sz="2800" dirty="0">
                  <a:latin typeface="Times New Roman" pitchFamily="18" charset="0"/>
                </a:endParaRPr>
              </a:p>
              <a:p>
                <a:pPr>
                  <a:spcBef>
                    <a:spcPct val="50000"/>
                  </a:spcBef>
                </a:pPr>
                <a:r>
                  <a:rPr lang="en-US" sz="2800" dirty="0"/>
                  <a:t>							   Therefore the supporting wire must be </a:t>
                </a:r>
                <a14:m>
                  <m:oMath xmlns:m="http://schemas.openxmlformats.org/officeDocument/2006/math">
                    <m:r>
                      <a:rPr lang="en-US" i="1" smtClean="0">
                        <a:solidFill>
                          <a:srgbClr val="000000"/>
                        </a:solidFill>
                        <a:latin typeface="Cambria Math" panose="02040503050406030204" pitchFamily="18" charset="0"/>
                      </a:rPr>
                      <m:t>70</m:t>
                    </m:r>
                    <m:rad>
                      <m:radPr>
                        <m:degHide m:val="on"/>
                        <m:ctrlPr>
                          <a:rPr lang="en-US" i="1">
                            <a:solidFill>
                              <a:srgbClr val="000000"/>
                            </a:solidFill>
                            <a:latin typeface="Cambria Math" panose="02040503050406030204" pitchFamily="18" charset="0"/>
                          </a:rPr>
                        </m:ctrlPr>
                      </m:radPr>
                      <m:deg/>
                      <m:e>
                        <m:r>
                          <a:rPr lang="en-US" i="1">
                            <a:solidFill>
                              <a:srgbClr val="000000"/>
                            </a:solidFill>
                            <a:latin typeface="Cambria Math" panose="02040503050406030204" pitchFamily="18" charset="0"/>
                          </a:rPr>
                          <m:t>2</m:t>
                        </m:r>
                      </m:e>
                    </m:rad>
                  </m:oMath>
                </a14:m>
                <a:r>
                  <a:rPr lang="en-US" sz="2800" dirty="0"/>
                  <a:t> feet which equals about 99 ft.</a:t>
                </a:r>
              </a:p>
              <a:p>
                <a:pPr>
                  <a:spcBef>
                    <a:spcPct val="50000"/>
                  </a:spcBef>
                </a:pPr>
                <a:endParaRPr lang="en-US" sz="2800" dirty="0">
                  <a:latin typeface="Times New Roman" pitchFamily="18" charset="0"/>
                </a:endParaRPr>
              </a:p>
              <a:p>
                <a:pPr>
                  <a:spcBef>
                    <a:spcPct val="50000"/>
                  </a:spcBef>
                </a:pPr>
                <a:endParaRPr lang="en-US" sz="2800" dirty="0"/>
              </a:p>
              <a:p>
                <a:pPr>
                  <a:spcBef>
                    <a:spcPct val="50000"/>
                  </a:spcBef>
                </a:pPr>
                <a:endParaRPr lang="en-US" sz="2800" dirty="0"/>
              </a:p>
              <a:p>
                <a:pPr>
                  <a:spcBef>
                    <a:spcPct val="50000"/>
                  </a:spcBef>
                </a:pPr>
                <a:endParaRPr lang="en-US" sz="2800" dirty="0"/>
              </a:p>
              <a:p>
                <a:pPr>
                  <a:spcBef>
                    <a:spcPct val="50000"/>
                  </a:spcBef>
                </a:pPr>
                <a:endParaRPr lang="en-US" sz="2800" dirty="0"/>
              </a:p>
              <a:p>
                <a:pPr>
                  <a:spcBef>
                    <a:spcPct val="50000"/>
                  </a:spcBef>
                </a:pPr>
                <a:endParaRPr lang="en-US" sz="2800" dirty="0"/>
              </a:p>
              <a:p>
                <a:endParaRPr lang="en-US"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3" t="-1355" b="-6527"/>
                </a:stretch>
              </a:blipFill>
            </p:spPr>
            <p:txBody>
              <a:bodyPr/>
              <a:lstStyle/>
              <a:p>
                <a:r>
                  <a:rPr lang="en-US">
                    <a:noFill/>
                  </a:rPr>
                  <a:t> </a:t>
                </a:r>
              </a:p>
            </p:txBody>
          </p:sp>
        </mc:Fallback>
      </mc:AlternateContent>
      <p:sp>
        <p:nvSpPr>
          <p:cNvPr id="8" name="Line 11"/>
          <p:cNvSpPr>
            <a:spLocks noChangeShapeType="1"/>
          </p:cNvSpPr>
          <p:nvPr/>
        </p:nvSpPr>
        <p:spPr bwMode="auto">
          <a:xfrm>
            <a:off x="2209800" y="2362200"/>
            <a:ext cx="0"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9" name="Line 12"/>
          <p:cNvSpPr>
            <a:spLocks noChangeShapeType="1"/>
          </p:cNvSpPr>
          <p:nvPr/>
        </p:nvSpPr>
        <p:spPr bwMode="auto">
          <a:xfrm>
            <a:off x="2209800" y="3581400"/>
            <a:ext cx="152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10" name="Line 13"/>
          <p:cNvSpPr>
            <a:spLocks noChangeShapeType="1"/>
          </p:cNvSpPr>
          <p:nvPr/>
        </p:nvSpPr>
        <p:spPr bwMode="auto">
          <a:xfrm flipH="1" flipV="1">
            <a:off x="2209800" y="2362200"/>
            <a:ext cx="1524000"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15" name="Line 18"/>
          <p:cNvSpPr>
            <a:spLocks noChangeShapeType="1"/>
          </p:cNvSpPr>
          <p:nvPr/>
        </p:nvSpPr>
        <p:spPr bwMode="auto">
          <a:xfrm>
            <a:off x="2362200" y="34290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16" name="Line 17"/>
          <p:cNvSpPr>
            <a:spLocks noChangeShapeType="1"/>
          </p:cNvSpPr>
          <p:nvPr/>
        </p:nvSpPr>
        <p:spPr bwMode="auto">
          <a:xfrm>
            <a:off x="2209800" y="34290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17" name="Text Box 15"/>
          <p:cNvSpPr txBox="1">
            <a:spLocks noChangeArrowheads="1"/>
          </p:cNvSpPr>
          <p:nvPr/>
        </p:nvSpPr>
        <p:spPr bwMode="auto">
          <a:xfrm>
            <a:off x="762000" y="2800290"/>
            <a:ext cx="1219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dirty="0">
                <a:latin typeface="Arial" pitchFamily="34" charset="0"/>
                <a:cs typeface="Arial" pitchFamily="34" charset="0"/>
              </a:rPr>
              <a:t>antenna</a:t>
            </a:r>
          </a:p>
        </p:txBody>
      </p:sp>
      <p:sp>
        <p:nvSpPr>
          <p:cNvPr id="18" name="Text Box 14" descr="Blue tissue paper"/>
          <p:cNvSpPr txBox="1">
            <a:spLocks noChangeArrowheads="1"/>
          </p:cNvSpPr>
          <p:nvPr/>
        </p:nvSpPr>
        <p:spPr bwMode="auto">
          <a:xfrm>
            <a:off x="3200400" y="2438400"/>
            <a:ext cx="2057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dirty="0">
                <a:latin typeface="Arial" pitchFamily="34" charset="0"/>
                <a:cs typeface="Arial" pitchFamily="34" charset="0"/>
              </a:rPr>
              <a:t>supporting wire</a:t>
            </a:r>
          </a:p>
        </p:txBody>
      </p:sp>
      <p:sp>
        <p:nvSpPr>
          <p:cNvPr id="11" name="Text Box 16"/>
          <p:cNvSpPr txBox="1">
            <a:spLocks noChangeArrowheads="1"/>
          </p:cNvSpPr>
          <p:nvPr/>
        </p:nvSpPr>
        <p:spPr bwMode="auto">
          <a:xfrm>
            <a:off x="762000" y="2476380"/>
            <a:ext cx="9758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dirty="0">
                <a:latin typeface="Arial" pitchFamily="34" charset="0"/>
                <a:cs typeface="Arial" pitchFamily="34" charset="0"/>
              </a:rPr>
              <a:t>70 ft.</a:t>
            </a:r>
          </a:p>
        </p:txBody>
      </p:sp>
      <p:sp>
        <p:nvSpPr>
          <p:cNvPr id="12" name="Text Box 16"/>
          <p:cNvSpPr txBox="1">
            <a:spLocks noChangeArrowheads="1"/>
          </p:cNvSpPr>
          <p:nvPr/>
        </p:nvSpPr>
        <p:spPr bwMode="auto">
          <a:xfrm>
            <a:off x="2529348" y="3733800"/>
            <a:ext cx="9758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dirty="0">
                <a:latin typeface="Arial" pitchFamily="34" charset="0"/>
                <a:cs typeface="Arial" pitchFamily="34" charset="0"/>
              </a:rPr>
              <a:t>70 ft.</a:t>
            </a:r>
          </a:p>
        </p:txBody>
      </p:sp>
      <p:sp>
        <p:nvSpPr>
          <p:cNvPr id="13" name="Text Box 18" descr="Blue tissue paper"/>
          <p:cNvSpPr txBox="1">
            <a:spLocks noChangeArrowheads="1"/>
          </p:cNvSpPr>
          <p:nvPr/>
        </p:nvSpPr>
        <p:spPr bwMode="auto">
          <a:xfrm>
            <a:off x="3657600" y="2819400"/>
            <a:ext cx="990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i="1" dirty="0">
                <a:latin typeface="Arial" pitchFamily="34" charset="0"/>
                <a:cs typeface="Arial" pitchFamily="34" charset="0"/>
              </a:rPr>
              <a:t>    c</a:t>
            </a:r>
          </a:p>
        </p:txBody>
      </p:sp>
      <mc:AlternateContent xmlns:mc="http://schemas.openxmlformats.org/markup-compatibility/2006">
        <mc:Choice xmlns:a14="http://schemas.microsoft.com/office/drawing/2010/main" Requires="a14">
          <p:sp>
            <p:nvSpPr>
              <p:cNvPr id="4" name="Object 3"/>
              <p:cNvSpPr txBox="1"/>
              <p:nvPr/>
            </p:nvSpPr>
            <p:spPr bwMode="auto">
              <a:xfrm>
                <a:off x="5705474" y="1828800"/>
                <a:ext cx="2971800" cy="3581400"/>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sSup>
                        <m:sSupPr>
                          <m:ctrlPr>
                            <a:rPr lang="en-US" sz="2800" i="1">
                              <a:solidFill>
                                <a:srgbClr val="000000"/>
                              </a:solidFill>
                              <a:latin typeface="Cambria Math" panose="02040503050406030204" pitchFamily="18" charset="0"/>
                            </a:rPr>
                          </m:ctrlPr>
                        </m:sSupPr>
                        <m:e>
                          <m:r>
                            <a:rPr lang="en-US" sz="2800" i="1">
                              <a:solidFill>
                                <a:srgbClr val="000000"/>
                              </a:solidFill>
                              <a:latin typeface="Cambria Math" panose="02040503050406030204" pitchFamily="18" charset="0"/>
                            </a:rPr>
                            <m:t>𝑎</m:t>
                          </m:r>
                        </m:e>
                        <m:sup>
                          <m:r>
                            <a:rPr lang="en-US" sz="2800" i="1">
                              <a:solidFill>
                                <a:srgbClr val="000000"/>
                              </a:solidFill>
                              <a:latin typeface="Cambria Math" panose="02040503050406030204" pitchFamily="18" charset="0"/>
                            </a:rPr>
                            <m:t>2</m:t>
                          </m:r>
                        </m:sup>
                      </m:sSup>
                      <m:r>
                        <a:rPr lang="en-US" sz="2800" i="1">
                          <a:solidFill>
                            <a:srgbClr val="000000"/>
                          </a:solidFill>
                          <a:latin typeface="Cambria Math" panose="02040503050406030204" pitchFamily="18" charset="0"/>
                        </a:rPr>
                        <m:t>+</m:t>
                      </m:r>
                      <m:sSup>
                        <m:sSupPr>
                          <m:ctrlPr>
                            <a:rPr lang="en-US" sz="2800" i="1">
                              <a:solidFill>
                                <a:srgbClr val="000000"/>
                              </a:solidFill>
                              <a:latin typeface="Cambria Math" panose="02040503050406030204" pitchFamily="18" charset="0"/>
                            </a:rPr>
                          </m:ctrlPr>
                        </m:sSupPr>
                        <m:e>
                          <m:r>
                            <a:rPr lang="en-US" sz="2800" i="1">
                              <a:solidFill>
                                <a:srgbClr val="000000"/>
                              </a:solidFill>
                              <a:latin typeface="Cambria Math" panose="02040503050406030204" pitchFamily="18" charset="0"/>
                            </a:rPr>
                            <m:t>𝑏</m:t>
                          </m:r>
                        </m:e>
                        <m:sup>
                          <m:r>
                            <a:rPr lang="en-US" sz="2800" i="1">
                              <a:solidFill>
                                <a:srgbClr val="000000"/>
                              </a:solidFill>
                              <a:latin typeface="Cambria Math" panose="02040503050406030204" pitchFamily="18" charset="0"/>
                            </a:rPr>
                            <m:t>2</m:t>
                          </m:r>
                        </m:sup>
                      </m:sSup>
                      <m:r>
                        <m:rPr>
                          <m:aln/>
                        </m:rPr>
                        <a:rPr lang="en-US" sz="2800" i="1">
                          <a:solidFill>
                            <a:srgbClr val="000000"/>
                          </a:solidFill>
                          <a:latin typeface="Cambria Math" panose="02040503050406030204" pitchFamily="18" charset="0"/>
                        </a:rPr>
                        <m:t>=</m:t>
                      </m:r>
                      <m:sSup>
                        <m:sSupPr>
                          <m:ctrlPr>
                            <a:rPr lang="en-US" sz="2800" i="1">
                              <a:solidFill>
                                <a:srgbClr val="000000"/>
                              </a:solidFill>
                              <a:latin typeface="Cambria Math" panose="02040503050406030204" pitchFamily="18" charset="0"/>
                            </a:rPr>
                          </m:ctrlPr>
                        </m:sSupPr>
                        <m:e>
                          <m:r>
                            <a:rPr lang="en-US" sz="2800" i="1">
                              <a:solidFill>
                                <a:srgbClr val="000000"/>
                              </a:solidFill>
                              <a:latin typeface="Cambria Math" panose="02040503050406030204" pitchFamily="18" charset="0"/>
                            </a:rPr>
                            <m:t>𝑐</m:t>
                          </m:r>
                        </m:e>
                        <m:sup>
                          <m:r>
                            <a:rPr lang="en-US" sz="2800" i="1">
                              <a:solidFill>
                                <a:srgbClr val="000000"/>
                              </a:solidFill>
                              <a:latin typeface="Cambria Math" panose="02040503050406030204" pitchFamily="18" charset="0"/>
                            </a:rPr>
                            <m:t>2</m:t>
                          </m:r>
                        </m:sup>
                      </m:sSup>
                    </m:oMath>
                    <m:oMath xmlns:m="http://schemas.openxmlformats.org/officeDocument/2006/math">
                      <m:r>
                        <a:rPr lang="en-US" sz="2800" i="1">
                          <a:solidFill>
                            <a:srgbClr val="000000"/>
                          </a:solidFill>
                          <a:latin typeface="Cambria Math" panose="02040503050406030204" pitchFamily="18" charset="0"/>
                        </a:rPr>
                        <m:t>7</m:t>
                      </m:r>
                      <m:sSup>
                        <m:sSupPr>
                          <m:ctrlPr>
                            <a:rPr lang="en-US" sz="2800" i="1">
                              <a:solidFill>
                                <a:srgbClr val="000000"/>
                              </a:solidFill>
                              <a:latin typeface="Cambria Math" panose="02040503050406030204" pitchFamily="18" charset="0"/>
                            </a:rPr>
                          </m:ctrlPr>
                        </m:sSupPr>
                        <m:e>
                          <m:r>
                            <a:rPr lang="en-US" sz="2800" i="1">
                              <a:solidFill>
                                <a:srgbClr val="000000"/>
                              </a:solidFill>
                              <a:latin typeface="Cambria Math" panose="02040503050406030204" pitchFamily="18" charset="0"/>
                            </a:rPr>
                            <m:t>0</m:t>
                          </m:r>
                        </m:e>
                        <m:sup>
                          <m:r>
                            <a:rPr lang="en-US" sz="2800" i="1">
                              <a:solidFill>
                                <a:srgbClr val="000000"/>
                              </a:solidFill>
                              <a:latin typeface="Cambria Math" panose="02040503050406030204" pitchFamily="18" charset="0"/>
                            </a:rPr>
                            <m:t>2</m:t>
                          </m:r>
                        </m:sup>
                      </m:sSup>
                      <m:r>
                        <a:rPr lang="en-US" sz="2800" i="1">
                          <a:solidFill>
                            <a:srgbClr val="000000"/>
                          </a:solidFill>
                          <a:latin typeface="Cambria Math" panose="02040503050406030204" pitchFamily="18" charset="0"/>
                        </a:rPr>
                        <m:t>+7</m:t>
                      </m:r>
                      <m:sSup>
                        <m:sSupPr>
                          <m:ctrlPr>
                            <a:rPr lang="en-US" sz="2800" i="1">
                              <a:solidFill>
                                <a:srgbClr val="000000"/>
                              </a:solidFill>
                              <a:latin typeface="Cambria Math" panose="02040503050406030204" pitchFamily="18" charset="0"/>
                            </a:rPr>
                          </m:ctrlPr>
                        </m:sSupPr>
                        <m:e>
                          <m:r>
                            <a:rPr lang="en-US" sz="2800" i="1">
                              <a:solidFill>
                                <a:srgbClr val="000000"/>
                              </a:solidFill>
                              <a:latin typeface="Cambria Math" panose="02040503050406030204" pitchFamily="18" charset="0"/>
                            </a:rPr>
                            <m:t>0</m:t>
                          </m:r>
                        </m:e>
                        <m:sup>
                          <m:r>
                            <a:rPr lang="en-US" sz="2800" i="1">
                              <a:solidFill>
                                <a:srgbClr val="000000"/>
                              </a:solidFill>
                              <a:latin typeface="Cambria Math" panose="02040503050406030204" pitchFamily="18" charset="0"/>
                            </a:rPr>
                            <m:t>2</m:t>
                          </m:r>
                        </m:sup>
                      </m:sSup>
                      <m:r>
                        <m:rPr>
                          <m:aln/>
                        </m:rPr>
                        <a:rPr lang="en-US" sz="2800" i="1">
                          <a:solidFill>
                            <a:srgbClr val="000000"/>
                          </a:solidFill>
                          <a:latin typeface="Cambria Math" panose="02040503050406030204" pitchFamily="18" charset="0"/>
                        </a:rPr>
                        <m:t>=</m:t>
                      </m:r>
                      <m:sSup>
                        <m:sSupPr>
                          <m:ctrlPr>
                            <a:rPr lang="en-US" sz="2800" i="1">
                              <a:solidFill>
                                <a:srgbClr val="000000"/>
                              </a:solidFill>
                              <a:latin typeface="Cambria Math" panose="02040503050406030204" pitchFamily="18" charset="0"/>
                            </a:rPr>
                          </m:ctrlPr>
                        </m:sSupPr>
                        <m:e>
                          <m:r>
                            <a:rPr lang="en-US" sz="2800" i="1">
                              <a:solidFill>
                                <a:srgbClr val="000000"/>
                              </a:solidFill>
                              <a:latin typeface="Cambria Math" panose="02040503050406030204" pitchFamily="18" charset="0"/>
                            </a:rPr>
                            <m:t>𝑐</m:t>
                          </m:r>
                        </m:e>
                        <m:sup>
                          <m:r>
                            <a:rPr lang="en-US" sz="2800" i="1">
                              <a:solidFill>
                                <a:srgbClr val="000000"/>
                              </a:solidFill>
                              <a:latin typeface="Cambria Math" panose="02040503050406030204" pitchFamily="18" charset="0"/>
                            </a:rPr>
                            <m:t>2</m:t>
                          </m:r>
                        </m:sup>
                      </m:sSup>
                    </m:oMath>
                    <m:oMath xmlns:m="http://schemas.openxmlformats.org/officeDocument/2006/math">
                      <m:r>
                        <a:rPr lang="en-US" sz="2800" i="1">
                          <a:solidFill>
                            <a:srgbClr val="000000"/>
                          </a:solidFill>
                          <a:latin typeface="Cambria Math" panose="02040503050406030204" pitchFamily="18" charset="0"/>
                        </a:rPr>
                        <m:t>9800</m:t>
                      </m:r>
                      <m:r>
                        <m:rPr>
                          <m:aln/>
                        </m:rPr>
                        <a:rPr lang="en-US" sz="2800" i="1">
                          <a:solidFill>
                            <a:srgbClr val="000000"/>
                          </a:solidFill>
                          <a:latin typeface="Cambria Math" panose="02040503050406030204" pitchFamily="18" charset="0"/>
                        </a:rPr>
                        <m:t>=</m:t>
                      </m:r>
                      <m:sSup>
                        <m:sSupPr>
                          <m:ctrlPr>
                            <a:rPr lang="en-US" sz="2800" i="1">
                              <a:solidFill>
                                <a:srgbClr val="000000"/>
                              </a:solidFill>
                              <a:latin typeface="Cambria Math" panose="02040503050406030204" pitchFamily="18" charset="0"/>
                            </a:rPr>
                          </m:ctrlPr>
                        </m:sSupPr>
                        <m:e>
                          <m:r>
                            <a:rPr lang="en-US" sz="2800" i="1">
                              <a:solidFill>
                                <a:srgbClr val="000000"/>
                              </a:solidFill>
                              <a:latin typeface="Cambria Math" panose="02040503050406030204" pitchFamily="18" charset="0"/>
                            </a:rPr>
                            <m:t>𝑐</m:t>
                          </m:r>
                        </m:e>
                        <m:sup>
                          <m:r>
                            <a:rPr lang="en-US" sz="2800" i="1">
                              <a:solidFill>
                                <a:srgbClr val="000000"/>
                              </a:solidFill>
                              <a:latin typeface="Cambria Math" panose="02040503050406030204" pitchFamily="18" charset="0"/>
                            </a:rPr>
                            <m:t>2</m:t>
                          </m:r>
                        </m:sup>
                      </m:sSup>
                    </m:oMath>
                    <m:oMath xmlns:m="http://schemas.openxmlformats.org/officeDocument/2006/math">
                      <m:rad>
                        <m:radPr>
                          <m:degHide m:val="on"/>
                          <m:ctrlPr>
                            <a:rPr lang="en-US" sz="2800" i="1">
                              <a:solidFill>
                                <a:srgbClr val="000000"/>
                              </a:solidFill>
                              <a:latin typeface="Cambria Math" panose="02040503050406030204" pitchFamily="18" charset="0"/>
                            </a:rPr>
                          </m:ctrlPr>
                        </m:radPr>
                        <m:deg/>
                        <m:e>
                          <m:r>
                            <a:rPr lang="en-US" sz="2800" i="1">
                              <a:solidFill>
                                <a:srgbClr val="000000"/>
                              </a:solidFill>
                              <a:latin typeface="Cambria Math" panose="02040503050406030204" pitchFamily="18" charset="0"/>
                            </a:rPr>
                            <m:t>9800</m:t>
                          </m:r>
                        </m:e>
                      </m:rad>
                      <m:r>
                        <m:rPr>
                          <m:aln/>
                        </m:rPr>
                        <a:rPr lang="en-US" sz="2800" i="1">
                          <a:solidFill>
                            <a:srgbClr val="000000"/>
                          </a:solidFill>
                          <a:latin typeface="Cambria Math" panose="02040503050406030204" pitchFamily="18" charset="0"/>
                        </a:rPr>
                        <m:t>=</m:t>
                      </m:r>
                      <m:r>
                        <a:rPr lang="en-US" sz="2800" i="1">
                          <a:solidFill>
                            <a:srgbClr val="000000"/>
                          </a:solidFill>
                          <a:latin typeface="Cambria Math" panose="02040503050406030204" pitchFamily="18" charset="0"/>
                        </a:rPr>
                        <m:t>𝑐</m:t>
                      </m:r>
                    </m:oMath>
                    <m:oMath xmlns:m="http://schemas.openxmlformats.org/officeDocument/2006/math">
                      <m:rad>
                        <m:radPr>
                          <m:degHide m:val="on"/>
                          <m:ctrlPr>
                            <a:rPr lang="en-US" sz="2800" i="1">
                              <a:solidFill>
                                <a:srgbClr val="000000"/>
                              </a:solidFill>
                              <a:latin typeface="Cambria Math" panose="02040503050406030204" pitchFamily="18" charset="0"/>
                            </a:rPr>
                          </m:ctrlPr>
                        </m:radPr>
                        <m:deg/>
                        <m:e>
                          <m:r>
                            <a:rPr lang="en-US" sz="2800" i="1">
                              <a:solidFill>
                                <a:srgbClr val="000000"/>
                              </a:solidFill>
                              <a:latin typeface="Cambria Math" panose="02040503050406030204" pitchFamily="18" charset="0"/>
                            </a:rPr>
                            <m:t>4900⋅2</m:t>
                          </m:r>
                        </m:e>
                      </m:rad>
                      <m:r>
                        <m:rPr>
                          <m:aln/>
                        </m:rPr>
                        <a:rPr lang="en-US" sz="2800" i="1">
                          <a:solidFill>
                            <a:srgbClr val="000000"/>
                          </a:solidFill>
                          <a:latin typeface="Cambria Math" panose="02040503050406030204" pitchFamily="18" charset="0"/>
                        </a:rPr>
                        <m:t>=</m:t>
                      </m:r>
                      <m:r>
                        <a:rPr lang="en-US" sz="2800" i="1">
                          <a:solidFill>
                            <a:srgbClr val="000000"/>
                          </a:solidFill>
                          <a:latin typeface="Cambria Math" panose="02040503050406030204" pitchFamily="18" charset="0"/>
                        </a:rPr>
                        <m:t>𝑐</m:t>
                      </m:r>
                    </m:oMath>
                    <m:oMath xmlns:m="http://schemas.openxmlformats.org/officeDocument/2006/math">
                      <m:r>
                        <a:rPr lang="en-US" sz="2800" i="1">
                          <a:solidFill>
                            <a:srgbClr val="000000"/>
                          </a:solidFill>
                          <a:latin typeface="Cambria Math" panose="02040503050406030204" pitchFamily="18" charset="0"/>
                        </a:rPr>
                        <m:t>70</m:t>
                      </m:r>
                      <m:rad>
                        <m:radPr>
                          <m:degHide m:val="on"/>
                          <m:ctrlPr>
                            <a:rPr lang="en-US" sz="2800" i="1">
                              <a:solidFill>
                                <a:srgbClr val="000000"/>
                              </a:solidFill>
                              <a:latin typeface="Cambria Math" panose="02040503050406030204" pitchFamily="18" charset="0"/>
                            </a:rPr>
                          </m:ctrlPr>
                        </m:radPr>
                        <m:deg/>
                        <m:e>
                          <m:r>
                            <a:rPr lang="en-US" sz="2800" i="1">
                              <a:solidFill>
                                <a:srgbClr val="000000"/>
                              </a:solidFill>
                              <a:latin typeface="Cambria Math" panose="02040503050406030204" pitchFamily="18" charset="0"/>
                            </a:rPr>
                            <m:t>2</m:t>
                          </m:r>
                        </m:e>
                      </m:rad>
                      <m:r>
                        <m:rPr>
                          <m:aln/>
                        </m:rPr>
                        <a:rPr lang="en-US" sz="2800" i="1">
                          <a:solidFill>
                            <a:srgbClr val="000000"/>
                          </a:solidFill>
                          <a:latin typeface="Cambria Math" panose="02040503050406030204" pitchFamily="18" charset="0"/>
                        </a:rPr>
                        <m:t>=</m:t>
                      </m:r>
                      <m:r>
                        <a:rPr lang="en-US" sz="2800" i="1">
                          <a:solidFill>
                            <a:srgbClr val="000000"/>
                          </a:solidFill>
                          <a:latin typeface="Cambria Math" panose="02040503050406030204" pitchFamily="18" charset="0"/>
                        </a:rPr>
                        <m:t>𝑐</m:t>
                      </m:r>
                    </m:oMath>
                  </m:oMathPara>
                </a14:m>
                <a:endParaRPr lang="en-US" sz="2800" dirty="0"/>
              </a:p>
            </p:txBody>
          </p:sp>
        </mc:Choice>
        <mc:Fallback>
          <p:sp>
            <p:nvSpPr>
              <p:cNvPr id="4" name="Object 3"/>
              <p:cNvSpPr txBox="1">
                <a:spLocks noRot="1" noChangeAspect="1" noMove="1" noResize="1" noEditPoints="1" noAdjustHandles="1" noChangeArrowheads="1" noChangeShapeType="1" noTextEdit="1"/>
              </p:cNvSpPr>
              <p:nvPr/>
            </p:nvSpPr>
            <p:spPr bwMode="auto">
              <a:xfrm>
                <a:off x="5705474" y="1828800"/>
                <a:ext cx="2971800" cy="3581400"/>
              </a:xfrm>
              <a:prstGeom prst="rect">
                <a:avLst/>
              </a:prstGeom>
              <a:blipFill>
                <a:blip r:embed="rId3"/>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377535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a:prstGeom prst="rect">
            <a:avLst/>
          </a:prstGeom>
        </p:spPr>
        <p:txBody>
          <a:bodyPr wrap="none"/>
          <a:lstStyle/>
          <a:p>
            <a:r>
              <a:rPr lang="en-US" sz="3200" b="1" i="1" dirty="0">
                <a:solidFill>
                  <a:srgbClr val="000000"/>
                </a:solidFill>
                <a:latin typeface="Arial" pitchFamily="34" charset="0"/>
                <a:cs typeface="Arial" pitchFamily="34" charset="0"/>
              </a:rPr>
              <a:t>Objective 4: </a:t>
            </a:r>
            <a:r>
              <a:rPr lang="en-US" sz="3200" b="1" dirty="0">
                <a:latin typeface="Arial" pitchFamily="34" charset="0"/>
                <a:cs typeface="Arial" pitchFamily="34" charset="0"/>
              </a:rPr>
              <a:t>Example</a:t>
            </a:r>
            <a:endParaRPr lang="en-US" sz="3200" dirty="0">
              <a:latin typeface="Arial" pitchFamily="34" charset="0"/>
              <a:cs typeface="Arial" pitchFamily="34" charset="0"/>
            </a:endParaRPr>
          </a:p>
        </p:txBody>
      </p:sp>
      <p:sp>
        <p:nvSpPr>
          <p:cNvPr id="4" name="Text Placeholder 3"/>
          <p:cNvSpPr>
            <a:spLocks noGrp="1"/>
          </p:cNvSpPr>
          <p:nvPr>
            <p:ph type="body" sz="quarter" idx="10"/>
          </p:nvPr>
        </p:nvSpPr>
        <p:spPr/>
        <p:txBody>
          <a:bodyPr>
            <a:noAutofit/>
          </a:bodyPr>
          <a:lstStyle/>
          <a:p>
            <a:r>
              <a:rPr lang="en-US" sz="2800" b="1" dirty="0"/>
              <a:t>4.</a:t>
            </a:r>
            <a:r>
              <a:rPr lang="en-US" sz="2800" dirty="0"/>
              <a:t>	You invested $3000 in an account whose 	interest is compounded annually. After              	2 years, the amount, or balance, in the 	account  is $4320. Find the annual interest 	rate.</a:t>
            </a:r>
          </a:p>
          <a:p>
            <a:r>
              <a:rPr lang="en-US" sz="2800" dirty="0"/>
              <a:t>																</a:t>
            </a:r>
          </a:p>
          <a:p>
            <a:endParaRPr lang="en-US" sz="2800" dirty="0"/>
          </a:p>
          <a:p>
            <a:r>
              <a:rPr lang="en-US" sz="2800" dirty="0"/>
              <a:t> </a:t>
            </a:r>
          </a:p>
          <a:p>
            <a:pPr indent="58738"/>
            <a:r>
              <a:rPr lang="en-US" sz="2800" dirty="0"/>
              <a:t>						</a:t>
            </a:r>
          </a:p>
          <a:p>
            <a:pPr marL="457200"/>
            <a:r>
              <a:rPr lang="en-US" sz="2800" dirty="0"/>
              <a:t>					</a:t>
            </a:r>
          </a:p>
          <a:p>
            <a:pPr marL="457200">
              <a:spcBef>
                <a:spcPts val="0"/>
              </a:spcBef>
            </a:pPr>
            <a:r>
              <a:rPr lang="en-US" sz="2800" dirty="0"/>
              <a:t>				</a:t>
            </a:r>
          </a:p>
          <a:p>
            <a:endParaRPr lang="en-US" sz="2800" dirty="0"/>
          </a:p>
          <a:p>
            <a:endParaRPr lang="en-US" sz="2800" dirty="0">
              <a:latin typeface="Times New Roman" pitchFamily="18" charset="0"/>
            </a:endParaRPr>
          </a:p>
          <a:p>
            <a:endParaRPr lang="en-US" dirty="0"/>
          </a:p>
          <a:p>
            <a:endParaRPr lang="en-US" dirty="0">
              <a:latin typeface="Times New Roman" pitchFamily="18" charset="0"/>
            </a:endParaRPr>
          </a:p>
          <a:p>
            <a:endParaRPr lang="en-US" dirty="0">
              <a:latin typeface="Times New Roman" pitchFamily="18" charset="0"/>
            </a:endParaRPr>
          </a:p>
          <a:p>
            <a:endParaRPr lang="en-US" dirty="0">
              <a:latin typeface="Times New Roman" pitchFamily="18" charset="0"/>
            </a:endParaRPr>
          </a:p>
          <a:p>
            <a:endParaRPr lang="en-US" dirty="0">
              <a:latin typeface="Times New Roman" pitchFamily="18" charset="0"/>
            </a:endParaRPr>
          </a:p>
          <a:p>
            <a:endParaRPr lang="en-US" dirty="0"/>
          </a:p>
          <a:p>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1411897390"/>
              </p:ext>
            </p:extLst>
          </p:nvPr>
        </p:nvGraphicFramePr>
        <p:xfrm>
          <a:off x="1524000" y="3568700"/>
          <a:ext cx="3124200" cy="1993900"/>
        </p:xfrm>
        <a:graphic>
          <a:graphicData uri="http://schemas.openxmlformats.org/presentationml/2006/ole">
            <mc:AlternateContent xmlns:mc="http://schemas.openxmlformats.org/markup-compatibility/2006">
              <mc:Choice xmlns:v="urn:schemas-microsoft-com:vml" Requires="v">
                <p:oleObj name="Equation" r:id="rId2" imgW="3124080" imgH="1993680" progId="Equation.DSMT4">
                  <p:embed/>
                </p:oleObj>
              </mc:Choice>
              <mc:Fallback>
                <p:oleObj name="Equation" r:id="rId2" imgW="3124080" imgH="1993680" progId="Equation.DSMT4">
                  <p:embed/>
                  <p:pic>
                    <p:nvPicPr>
                      <p:cNvPr id="6" name="Object 5"/>
                      <p:cNvPicPr>
                        <a:picLocks noChangeAspect="1" noChangeArrowheads="1"/>
                      </p:cNvPicPr>
                      <p:nvPr/>
                    </p:nvPicPr>
                    <p:blipFill>
                      <a:blip r:embed="rId3"/>
                      <a:srcRect/>
                      <a:stretch>
                        <a:fillRect/>
                      </a:stretch>
                    </p:blipFill>
                    <p:spPr bwMode="auto">
                      <a:xfrm>
                        <a:off x="1524000" y="3568700"/>
                        <a:ext cx="312420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1888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a:prstGeom prst="rect">
            <a:avLst/>
          </a:prstGeom>
        </p:spPr>
        <p:txBody>
          <a:bodyPr wrap="none"/>
          <a:lstStyle/>
          <a:p>
            <a:r>
              <a:rPr lang="en-US" sz="3200" b="1" i="1" dirty="0">
                <a:solidFill>
                  <a:srgbClr val="000000"/>
                </a:solidFill>
                <a:latin typeface="Arial" pitchFamily="34" charset="0"/>
                <a:cs typeface="Arial" pitchFamily="34" charset="0"/>
              </a:rPr>
              <a:t>Objective 4: </a:t>
            </a:r>
            <a:r>
              <a:rPr lang="en-US" sz="3200" b="1" dirty="0">
                <a:latin typeface="Arial" pitchFamily="34" charset="0"/>
                <a:cs typeface="Arial" pitchFamily="34" charset="0"/>
              </a:rPr>
              <a:t>Example </a:t>
            </a:r>
            <a:r>
              <a:rPr lang="en-US" sz="3200" dirty="0">
                <a:latin typeface="Arial" pitchFamily="34" charset="0"/>
                <a:cs typeface="Arial" pitchFamily="34" charset="0"/>
              </a:rPr>
              <a:t>(</a:t>
            </a:r>
            <a:r>
              <a:rPr lang="en-US" sz="3200" dirty="0" err="1">
                <a:latin typeface="Arial" pitchFamily="34" charset="0"/>
                <a:cs typeface="Arial" pitchFamily="34" charset="0"/>
              </a:rPr>
              <a:t>cont</a:t>
            </a:r>
            <a:r>
              <a:rPr lang="en-US" sz="3200" dirty="0">
                <a:latin typeface="Arial" pitchFamily="34" charset="0"/>
                <a:cs typeface="Arial" pitchFamily="34" charset="0"/>
              </a:rPr>
              <a:t>)</a:t>
            </a:r>
          </a:p>
        </p:txBody>
      </p:sp>
      <p:sp>
        <p:nvSpPr>
          <p:cNvPr id="4" name="Text Placeholder 3"/>
          <p:cNvSpPr>
            <a:spLocks noGrp="1"/>
          </p:cNvSpPr>
          <p:nvPr>
            <p:ph type="body" sz="quarter" idx="10"/>
          </p:nvPr>
        </p:nvSpPr>
        <p:spPr/>
        <p:txBody>
          <a:bodyPr>
            <a:noAutofit/>
          </a:bodyPr>
          <a:lstStyle/>
          <a:p>
            <a:r>
              <a:rPr lang="en-US" sz="2800" dirty="0"/>
              <a:t>			or</a:t>
            </a:r>
          </a:p>
          <a:p>
            <a:endParaRPr lang="en-US" sz="2800" dirty="0"/>
          </a:p>
          <a:p>
            <a:endParaRPr lang="en-US" sz="2800" dirty="0"/>
          </a:p>
          <a:p>
            <a:endParaRPr lang="en-US" sz="2800" dirty="0"/>
          </a:p>
          <a:p>
            <a:r>
              <a:rPr lang="en-US" sz="2800" dirty="0"/>
              <a:t>Reject  because we cannot have a negative interest rate.  </a:t>
            </a:r>
          </a:p>
          <a:p>
            <a:r>
              <a:rPr lang="en-US" sz="2800" dirty="0"/>
              <a:t> </a:t>
            </a:r>
          </a:p>
          <a:p>
            <a:r>
              <a:rPr lang="en-US" sz="2800" dirty="0"/>
              <a:t>The solution is 0.2;  the annual interest rate is 20%.</a:t>
            </a:r>
          </a:p>
          <a:p>
            <a:r>
              <a:rPr lang="en-US" sz="2800" dirty="0"/>
              <a:t>																</a:t>
            </a:r>
          </a:p>
          <a:p>
            <a:endParaRPr lang="en-US" sz="2800" dirty="0"/>
          </a:p>
          <a:p>
            <a:r>
              <a:rPr lang="en-US" sz="2800" dirty="0"/>
              <a:t> </a:t>
            </a:r>
          </a:p>
          <a:p>
            <a:pPr indent="58738"/>
            <a:r>
              <a:rPr lang="en-US" sz="2800" dirty="0"/>
              <a:t>						</a:t>
            </a:r>
          </a:p>
          <a:p>
            <a:pPr marL="457200"/>
            <a:r>
              <a:rPr lang="en-US" sz="2800" dirty="0"/>
              <a:t>					</a:t>
            </a:r>
          </a:p>
          <a:p>
            <a:pPr marL="457200">
              <a:spcBef>
                <a:spcPts val="0"/>
              </a:spcBef>
            </a:pPr>
            <a:r>
              <a:rPr lang="en-US" sz="2800" dirty="0"/>
              <a:t>				</a:t>
            </a:r>
          </a:p>
          <a:p>
            <a:endParaRPr lang="en-US" sz="2800" dirty="0"/>
          </a:p>
          <a:p>
            <a:endParaRPr lang="en-US" sz="2800" dirty="0">
              <a:latin typeface="Times New Roman" pitchFamily="18" charset="0"/>
            </a:endParaRPr>
          </a:p>
          <a:p>
            <a:endParaRPr lang="en-US" dirty="0"/>
          </a:p>
          <a:p>
            <a:endParaRPr lang="en-US" dirty="0">
              <a:latin typeface="Times New Roman" pitchFamily="18" charset="0"/>
            </a:endParaRPr>
          </a:p>
          <a:p>
            <a:endParaRPr lang="en-US" dirty="0">
              <a:latin typeface="Times New Roman" pitchFamily="18" charset="0"/>
            </a:endParaRPr>
          </a:p>
          <a:p>
            <a:endParaRPr lang="en-US" dirty="0">
              <a:latin typeface="Times New Roman" pitchFamily="18" charset="0"/>
            </a:endParaRPr>
          </a:p>
          <a:p>
            <a:endParaRPr lang="en-US" dirty="0">
              <a:latin typeface="Times New Roman" pitchFamily="18" charset="0"/>
            </a:endParaRPr>
          </a:p>
          <a:p>
            <a:endParaRPr lang="en-US" dirty="0"/>
          </a:p>
          <a:p>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1210310133"/>
              </p:ext>
            </p:extLst>
          </p:nvPr>
        </p:nvGraphicFramePr>
        <p:xfrm>
          <a:off x="1066800" y="1206192"/>
          <a:ext cx="1955800" cy="1485900"/>
        </p:xfrm>
        <a:graphic>
          <a:graphicData uri="http://schemas.openxmlformats.org/presentationml/2006/ole">
            <mc:AlternateContent xmlns:mc="http://schemas.openxmlformats.org/markup-compatibility/2006">
              <mc:Choice xmlns:v="urn:schemas-microsoft-com:vml" Requires="v">
                <p:oleObj name="Equation" r:id="rId2" imgW="1955520" imgH="1485720" progId="Equation.DSMT4">
                  <p:embed/>
                </p:oleObj>
              </mc:Choice>
              <mc:Fallback>
                <p:oleObj name="Equation" r:id="rId2" imgW="1955520" imgH="1485720" progId="Equation.DSMT4">
                  <p:embed/>
                  <p:pic>
                    <p:nvPicPr>
                      <p:cNvPr id="6" name="Object 5"/>
                      <p:cNvPicPr>
                        <a:picLocks noChangeAspect="1" noChangeArrowheads="1"/>
                      </p:cNvPicPr>
                      <p:nvPr/>
                    </p:nvPicPr>
                    <p:blipFill>
                      <a:blip r:embed="rId3"/>
                      <a:srcRect/>
                      <a:stretch>
                        <a:fillRect/>
                      </a:stretch>
                    </p:blipFill>
                    <p:spPr bwMode="auto">
                      <a:xfrm>
                        <a:off x="1066800" y="1206192"/>
                        <a:ext cx="19558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2913888194"/>
              </p:ext>
            </p:extLst>
          </p:nvPr>
        </p:nvGraphicFramePr>
        <p:xfrm>
          <a:off x="4038600" y="1196898"/>
          <a:ext cx="2159000" cy="1473200"/>
        </p:xfrm>
        <a:graphic>
          <a:graphicData uri="http://schemas.openxmlformats.org/presentationml/2006/ole">
            <mc:AlternateContent xmlns:mc="http://schemas.openxmlformats.org/markup-compatibility/2006">
              <mc:Choice xmlns:v="urn:schemas-microsoft-com:vml" Requires="v">
                <p:oleObj name="Equation" r:id="rId4" imgW="2158920" imgH="1473120" progId="Equation.DSMT4">
                  <p:embed/>
                </p:oleObj>
              </mc:Choice>
              <mc:Fallback>
                <p:oleObj name="Equation" r:id="rId4" imgW="2158920" imgH="1473120" progId="Equation.DSMT4">
                  <p:embed/>
                  <p:pic>
                    <p:nvPicPr>
                      <p:cNvPr id="3" name="Object 2"/>
                      <p:cNvPicPr>
                        <a:picLocks noChangeAspect="1" noChangeArrowheads="1"/>
                      </p:cNvPicPr>
                      <p:nvPr/>
                    </p:nvPicPr>
                    <p:blipFill>
                      <a:blip r:embed="rId5"/>
                      <a:srcRect/>
                      <a:stretch>
                        <a:fillRect/>
                      </a:stretch>
                    </p:blipFill>
                    <p:spPr bwMode="auto">
                      <a:xfrm>
                        <a:off x="4038600" y="1196898"/>
                        <a:ext cx="2159000"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9439298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533400" y="1219200"/>
            <a:ext cx="3352800" cy="1600200"/>
          </a:xfrm>
        </p:spPr>
        <p:txBody>
          <a:bodyPr/>
          <a:lstStyle/>
          <a:p>
            <a:pPr lvl="0" eaLnBrk="0" hangingPunct="0">
              <a:spcBef>
                <a:spcPts val="0"/>
              </a:spcBef>
            </a:pPr>
            <a:r>
              <a:rPr lang="en-US" sz="4400" dirty="0">
                <a:solidFill>
                  <a:srgbClr val="FFFFFF"/>
                </a:solidFill>
              </a:rPr>
              <a:t>Section 8.2</a:t>
            </a:r>
          </a:p>
          <a:p>
            <a:endParaRPr lang="en-US" dirty="0"/>
          </a:p>
        </p:txBody>
      </p:sp>
      <p:sp>
        <p:nvSpPr>
          <p:cNvPr id="6" name="Content Placeholder 5"/>
          <p:cNvSpPr>
            <a:spLocks noGrp="1"/>
          </p:cNvSpPr>
          <p:nvPr>
            <p:ph sz="quarter" idx="11"/>
          </p:nvPr>
        </p:nvSpPr>
        <p:spPr>
          <a:xfrm>
            <a:off x="533400" y="2514600"/>
            <a:ext cx="3276600" cy="2743200"/>
          </a:xfrm>
        </p:spPr>
        <p:txBody>
          <a:bodyPr>
            <a:noAutofit/>
          </a:bodyPr>
          <a:lstStyle/>
          <a:p>
            <a:pPr marL="342900" indent="-342900" algn="ctr"/>
            <a:r>
              <a:rPr lang="en-US" dirty="0"/>
              <a:t>The Quadratic</a:t>
            </a:r>
          </a:p>
          <a:p>
            <a:pPr marL="342900" indent="-342900" algn="ctr"/>
            <a:r>
              <a:rPr lang="en-US" dirty="0"/>
              <a:t>Formula</a:t>
            </a:r>
          </a:p>
          <a:p>
            <a:pPr marL="342900" indent="-342900" algn="ctr"/>
            <a:endParaRPr lang="en-US" dirty="0"/>
          </a:p>
          <a:p>
            <a:pPr marL="342900" indent="-342900" algn="ctr"/>
            <a:endParaRPr lang="en-US" dirty="0"/>
          </a:p>
          <a:p>
            <a:endParaRPr lang="en-US" dirty="0"/>
          </a:p>
        </p:txBody>
      </p:sp>
    </p:spTree>
    <p:extLst>
      <p:ext uri="{BB962C8B-B14F-4D97-AF65-F5344CB8AC3E}">
        <p14:creationId xmlns:p14="http://schemas.microsoft.com/office/powerpoint/2010/main" val="27694914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572000" y="182880"/>
            <a:ext cx="0" cy="0"/>
          </a:xfrm>
        </p:spPr>
        <p:txBody>
          <a:bodyPr/>
          <a:lstStyle/>
          <a:p>
            <a:r>
              <a:rPr lang="en-US" sz="3200" b="1" i="1" dirty="0">
                <a:latin typeface="Arial" pitchFamily="34" charset="0"/>
                <a:cs typeface="Arial" pitchFamily="34" charset="0"/>
              </a:rPr>
              <a:t>Objective 1</a:t>
            </a:r>
            <a:endParaRPr lang="en-US" sz="3200" b="1" dirty="0">
              <a:latin typeface="Arial" pitchFamily="34" charset="0"/>
              <a:cs typeface="Arial" pitchFamily="34" charset="0"/>
            </a:endParaRPr>
          </a:p>
        </p:txBody>
      </p:sp>
      <p:sp>
        <p:nvSpPr>
          <p:cNvPr id="3" name="Text Placeholder 2"/>
          <p:cNvSpPr>
            <a:spLocks noGrp="1"/>
          </p:cNvSpPr>
          <p:nvPr>
            <p:ph type="body" sz="quarter" idx="10"/>
          </p:nvPr>
        </p:nvSpPr>
        <p:spPr/>
        <p:txBody>
          <a:bodyPr/>
          <a:lstStyle/>
          <a:p>
            <a:pPr algn="ctr"/>
            <a:r>
              <a:rPr lang="en-US" dirty="0"/>
              <a:t>Solve quadratic equations using the quadratic formula.</a:t>
            </a:r>
          </a:p>
        </p:txBody>
      </p:sp>
    </p:spTree>
    <p:extLst>
      <p:ext uri="{BB962C8B-B14F-4D97-AF65-F5344CB8AC3E}">
        <p14:creationId xmlns:p14="http://schemas.microsoft.com/office/powerpoint/2010/main" val="9320198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Placeholder 1"/>
          <p:cNvGraphicFramePr>
            <a:graphicFrameLocks noGrp="1"/>
          </p:cNvGraphicFramePr>
          <p:nvPr>
            <p:ph type="tbl" sz="quarter" idx="11"/>
          </p:nvPr>
        </p:nvGraphicFramePr>
        <p:xfrm>
          <a:off x="533400" y="1143000"/>
          <a:ext cx="8229600" cy="3773424"/>
        </p:xfrm>
        <a:graphic>
          <a:graphicData uri="http://schemas.openxmlformats.org/drawingml/2006/table">
            <a:tbl>
              <a:tblPr firstRow="1" bandRow="1">
                <a:tableStyleId>{5C22544A-7EE6-4342-B048-85BDC9FD1C3A}</a:tableStyleId>
              </a:tblPr>
              <a:tblGrid>
                <a:gridCol w="8229600">
                  <a:extLst>
                    <a:ext uri="{9D8B030D-6E8A-4147-A177-3AD203B41FA5}">
                      <a16:colId xmlns:a16="http://schemas.microsoft.com/office/drawing/2014/main" val="20000"/>
                    </a:ext>
                  </a:extLst>
                </a:gridCol>
              </a:tblGrid>
              <a:tr h="609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a:ln>
                            <a:noFill/>
                          </a:ln>
                          <a:solidFill>
                            <a:srgbClr val="0000A8"/>
                          </a:solidFill>
                          <a:effectLst/>
                          <a:latin typeface="Arial" pitchFamily="34" charset="0"/>
                          <a:cs typeface="Arial" pitchFamily="34" charset="0"/>
                        </a:rPr>
                        <a:t>The Quadratic Formula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88036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cap="none" normalizeH="0" baseline="0" dirty="0">
                          <a:ln>
                            <a:noFill/>
                          </a:ln>
                          <a:solidFill>
                            <a:schemeClr val="tx1"/>
                          </a:solidFill>
                          <a:effectLst/>
                          <a:latin typeface="Arial" pitchFamily="34" charset="0"/>
                          <a:cs typeface="Arial" pitchFamily="34" charset="0"/>
                        </a:rPr>
                        <a:t>The solutions of a quadratic equation in standard form                           with          are given by the </a:t>
                      </a:r>
                      <a:r>
                        <a:rPr kumimoji="0" lang="en-US" sz="3200" b="1" i="0" u="none" strike="noStrike" cap="none" normalizeH="0" baseline="0" dirty="0">
                          <a:ln>
                            <a:noFill/>
                          </a:ln>
                          <a:solidFill>
                            <a:schemeClr val="tx1"/>
                          </a:solidFill>
                          <a:effectLst/>
                          <a:latin typeface="Arial" pitchFamily="34" charset="0"/>
                          <a:cs typeface="Arial" pitchFamily="34" charset="0"/>
                        </a:rPr>
                        <a:t>quadratic formula:</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cap="none" normalizeH="0" baseline="0" dirty="0">
                          <a:ln>
                            <a:noFill/>
                          </a:ln>
                          <a:solidFill>
                            <a:schemeClr val="tx1"/>
                          </a:solidFill>
                          <a:effectLst/>
                          <a:latin typeface="Arial" pitchFamily="34" charset="0"/>
                          <a:cs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5" name="Title 4"/>
          <p:cNvSpPr>
            <a:spLocks noGrp="1"/>
          </p:cNvSpPr>
          <p:nvPr>
            <p:ph type="title" idx="4294967295"/>
          </p:nvPr>
        </p:nvSpPr>
        <p:spPr>
          <a:xfrm>
            <a:off x="4572000" y="182880"/>
            <a:ext cx="0" cy="0"/>
          </a:xfrm>
        </p:spPr>
        <p:txBody>
          <a:bodyPr/>
          <a:lstStyle/>
          <a:p>
            <a:r>
              <a:rPr lang="en-US" sz="3200" dirty="0">
                <a:latin typeface="Arial" pitchFamily="34" charset="0"/>
                <a:cs typeface="Arial" pitchFamily="34" charset="0"/>
              </a:rPr>
              <a:t>The Quadratic Formula</a:t>
            </a:r>
          </a:p>
        </p:txBody>
      </p:sp>
      <p:graphicFrame>
        <p:nvGraphicFramePr>
          <p:cNvPr id="4" name="Object 3"/>
          <p:cNvGraphicFramePr>
            <a:graphicFrameLocks noChangeAspect="1"/>
          </p:cNvGraphicFramePr>
          <p:nvPr/>
        </p:nvGraphicFramePr>
        <p:xfrm>
          <a:off x="3238500" y="2225655"/>
          <a:ext cx="2857500" cy="558800"/>
        </p:xfrm>
        <a:graphic>
          <a:graphicData uri="http://schemas.openxmlformats.org/presentationml/2006/ole">
            <mc:AlternateContent xmlns:mc="http://schemas.openxmlformats.org/markup-compatibility/2006">
              <mc:Choice xmlns:v="urn:schemas-microsoft-com:vml" Requires="v">
                <p:oleObj name="Equation" r:id="rId2" imgW="2857320" imgH="558720" progId="Equation.DSMT4">
                  <p:embed/>
                </p:oleObj>
              </mc:Choice>
              <mc:Fallback>
                <p:oleObj name="Equation" r:id="rId2" imgW="2857320" imgH="558720" progId="Equation.DSMT4">
                  <p:embed/>
                  <p:pic>
                    <p:nvPicPr>
                      <p:cNvPr id="4" name="Object 3"/>
                      <p:cNvPicPr/>
                      <p:nvPr/>
                    </p:nvPicPr>
                    <p:blipFill>
                      <a:blip r:embed="rId3"/>
                      <a:stretch>
                        <a:fillRect/>
                      </a:stretch>
                    </p:blipFill>
                    <p:spPr>
                      <a:xfrm>
                        <a:off x="3238500" y="2225655"/>
                        <a:ext cx="2857500" cy="558800"/>
                      </a:xfrm>
                      <a:prstGeom prst="rect">
                        <a:avLst/>
                      </a:prstGeom>
                    </p:spPr>
                  </p:pic>
                </p:oleObj>
              </mc:Fallback>
            </mc:AlternateContent>
          </a:graphicData>
        </a:graphic>
      </p:graphicFrame>
      <p:graphicFrame>
        <p:nvGraphicFramePr>
          <p:cNvPr id="6" name="Object 5"/>
          <p:cNvGraphicFramePr>
            <a:graphicFrameLocks noChangeAspect="1"/>
          </p:cNvGraphicFramePr>
          <p:nvPr/>
        </p:nvGraphicFramePr>
        <p:xfrm>
          <a:off x="6946900" y="2357250"/>
          <a:ext cx="977900" cy="406400"/>
        </p:xfrm>
        <a:graphic>
          <a:graphicData uri="http://schemas.openxmlformats.org/presentationml/2006/ole">
            <mc:AlternateContent xmlns:mc="http://schemas.openxmlformats.org/markup-compatibility/2006">
              <mc:Choice xmlns:v="urn:schemas-microsoft-com:vml" Requires="v">
                <p:oleObj name="Equation" r:id="rId4" imgW="977760" imgH="406080" progId="Equation.DSMT4">
                  <p:embed/>
                </p:oleObj>
              </mc:Choice>
              <mc:Fallback>
                <p:oleObj name="Equation" r:id="rId4" imgW="977760" imgH="406080" progId="Equation.DSMT4">
                  <p:embed/>
                  <p:pic>
                    <p:nvPicPr>
                      <p:cNvPr id="6" name="Object 5"/>
                      <p:cNvPicPr/>
                      <p:nvPr/>
                    </p:nvPicPr>
                    <p:blipFill>
                      <a:blip r:embed="rId5"/>
                      <a:stretch>
                        <a:fillRect/>
                      </a:stretch>
                    </p:blipFill>
                    <p:spPr>
                      <a:xfrm>
                        <a:off x="6946900" y="2357250"/>
                        <a:ext cx="977900" cy="406400"/>
                      </a:xfrm>
                      <a:prstGeom prst="rect">
                        <a:avLst/>
                      </a:prstGeom>
                    </p:spPr>
                  </p:pic>
                </p:oleObj>
              </mc:Fallback>
            </mc:AlternateContent>
          </a:graphicData>
        </a:graphic>
      </p:graphicFrame>
      <p:graphicFrame>
        <p:nvGraphicFramePr>
          <p:cNvPr id="7" name="Object 6"/>
          <p:cNvGraphicFramePr>
            <a:graphicFrameLocks noChangeAspect="1"/>
          </p:cNvGraphicFramePr>
          <p:nvPr/>
        </p:nvGraphicFramePr>
        <p:xfrm>
          <a:off x="2667000" y="3505200"/>
          <a:ext cx="3556000" cy="1168400"/>
        </p:xfrm>
        <a:graphic>
          <a:graphicData uri="http://schemas.openxmlformats.org/presentationml/2006/ole">
            <mc:AlternateContent xmlns:mc="http://schemas.openxmlformats.org/markup-compatibility/2006">
              <mc:Choice xmlns:v="urn:schemas-microsoft-com:vml" Requires="v">
                <p:oleObj name="Equation" r:id="rId6" imgW="3555720" imgH="1168200" progId="Equation.DSMT4">
                  <p:embed/>
                </p:oleObj>
              </mc:Choice>
              <mc:Fallback>
                <p:oleObj name="Equation" r:id="rId6" imgW="3555720" imgH="1168200" progId="Equation.DSMT4">
                  <p:embed/>
                  <p:pic>
                    <p:nvPicPr>
                      <p:cNvPr id="7" name="Object 6"/>
                      <p:cNvPicPr/>
                      <p:nvPr/>
                    </p:nvPicPr>
                    <p:blipFill>
                      <a:blip r:embed="rId7"/>
                      <a:stretch>
                        <a:fillRect/>
                      </a:stretch>
                    </p:blipFill>
                    <p:spPr>
                      <a:xfrm>
                        <a:off x="2667000" y="3505200"/>
                        <a:ext cx="3556000" cy="1168400"/>
                      </a:xfrm>
                      <a:prstGeom prst="rect">
                        <a:avLst/>
                      </a:prstGeom>
                    </p:spPr>
                  </p:pic>
                </p:oleObj>
              </mc:Fallback>
            </mc:AlternateContent>
          </a:graphicData>
        </a:graphic>
      </p:graphicFrame>
    </p:spTree>
    <p:extLst>
      <p:ext uri="{BB962C8B-B14F-4D97-AF65-F5344CB8AC3E}">
        <p14:creationId xmlns:p14="http://schemas.microsoft.com/office/powerpoint/2010/main" val="1949144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p:spPr>
        <p:txBody>
          <a:bodyPr/>
          <a:lstStyle/>
          <a:p>
            <a:r>
              <a:rPr lang="en-US" sz="3200" b="1" dirty="0">
                <a:latin typeface="Arial" pitchFamily="34" charset="0"/>
                <a:cs typeface="Arial" pitchFamily="34" charset="0"/>
              </a:rPr>
              <a:t>Example</a:t>
            </a:r>
            <a:endParaRPr lang="en-US" dirty="0"/>
          </a:p>
        </p:txBody>
      </p:sp>
      <p:sp>
        <p:nvSpPr>
          <p:cNvPr id="4" name="Text Placeholder 3"/>
          <p:cNvSpPr>
            <a:spLocks noGrp="1"/>
          </p:cNvSpPr>
          <p:nvPr>
            <p:ph type="body" sz="quarter" idx="10"/>
          </p:nvPr>
        </p:nvSpPr>
        <p:spPr/>
        <p:txBody>
          <a:bodyPr>
            <a:noAutofit/>
          </a:bodyPr>
          <a:lstStyle/>
          <a:p>
            <a:pPr>
              <a:spcBef>
                <a:spcPct val="50000"/>
              </a:spcBef>
              <a:spcAft>
                <a:spcPts val="1200"/>
              </a:spcAft>
            </a:pPr>
            <a:r>
              <a:rPr lang="en-US" sz="2800" dirty="0"/>
              <a:t>Solve using the quadratic formula:</a:t>
            </a:r>
          </a:p>
          <a:p>
            <a:pPr>
              <a:spcAft>
                <a:spcPts val="1200"/>
              </a:spcAft>
            </a:pPr>
            <a:r>
              <a:rPr lang="en-US" sz="2800" dirty="0"/>
              <a:t>The given equation is in standard form. Begin by identifying the values for </a:t>
            </a:r>
            <a:r>
              <a:rPr lang="en-US" sz="2800" i="1" dirty="0"/>
              <a:t>a</a:t>
            </a:r>
            <a:r>
              <a:rPr lang="en-US" sz="2800" dirty="0"/>
              <a:t>, </a:t>
            </a:r>
            <a:r>
              <a:rPr lang="en-US" sz="2800" i="1" dirty="0"/>
              <a:t>b</a:t>
            </a:r>
            <a:r>
              <a:rPr lang="en-US" sz="2800" dirty="0"/>
              <a:t>, and </a:t>
            </a:r>
            <a:r>
              <a:rPr lang="en-US" sz="2800" i="1" dirty="0"/>
              <a:t>c</a:t>
            </a:r>
            <a:r>
              <a:rPr lang="en-US" sz="2800" dirty="0"/>
              <a:t>.</a:t>
            </a:r>
          </a:p>
          <a:p>
            <a:endParaRPr lang="en-US" dirty="0"/>
          </a:p>
          <a:p>
            <a:endParaRPr lang="en-US" dirty="0"/>
          </a:p>
          <a:p>
            <a:endParaRPr lang="en-US" dirty="0"/>
          </a:p>
          <a:p>
            <a:r>
              <a:rPr lang="en-US" sz="2800" dirty="0"/>
              <a:t>Substituting these values into the quadratic formula and simplifying gives the equation’s solutions.</a:t>
            </a:r>
          </a:p>
        </p:txBody>
      </p:sp>
      <p:graphicFrame>
        <p:nvGraphicFramePr>
          <p:cNvPr id="6" name="Object 5"/>
          <p:cNvGraphicFramePr>
            <a:graphicFrameLocks noChangeAspect="1"/>
          </p:cNvGraphicFramePr>
          <p:nvPr/>
        </p:nvGraphicFramePr>
        <p:xfrm>
          <a:off x="6102267" y="1122777"/>
          <a:ext cx="2540000" cy="457200"/>
        </p:xfrm>
        <a:graphic>
          <a:graphicData uri="http://schemas.openxmlformats.org/presentationml/2006/ole">
            <mc:AlternateContent xmlns:mc="http://schemas.openxmlformats.org/markup-compatibility/2006">
              <mc:Choice xmlns:v="urn:schemas-microsoft-com:vml" Requires="v">
                <p:oleObj name="Equation" r:id="rId2" imgW="2539800" imgH="457200" progId="Equation.DSMT4">
                  <p:embed/>
                </p:oleObj>
              </mc:Choice>
              <mc:Fallback>
                <p:oleObj name="Equation" r:id="rId2" imgW="2539800" imgH="457200" progId="Equation.DSMT4">
                  <p:embed/>
                  <p:pic>
                    <p:nvPicPr>
                      <p:cNvPr id="6" name="Object 5"/>
                      <p:cNvPicPr>
                        <a:picLocks noChangeAspect="1" noChangeArrowheads="1"/>
                      </p:cNvPicPr>
                      <p:nvPr/>
                    </p:nvPicPr>
                    <p:blipFill>
                      <a:blip r:embed="rId3"/>
                      <a:srcRect/>
                      <a:stretch>
                        <a:fillRect/>
                      </a:stretch>
                    </p:blipFill>
                    <p:spPr bwMode="auto">
                      <a:xfrm>
                        <a:off x="6102267" y="1122777"/>
                        <a:ext cx="254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nvGraphicFramePr>
        <p:xfrm>
          <a:off x="3092450" y="3124200"/>
          <a:ext cx="2451100" cy="457200"/>
        </p:xfrm>
        <a:graphic>
          <a:graphicData uri="http://schemas.openxmlformats.org/presentationml/2006/ole">
            <mc:AlternateContent xmlns:mc="http://schemas.openxmlformats.org/markup-compatibility/2006">
              <mc:Choice xmlns:v="urn:schemas-microsoft-com:vml" Requires="v">
                <p:oleObj name="Equation" r:id="rId4" imgW="2450880" imgH="457200" progId="Equation.DSMT4">
                  <p:embed/>
                </p:oleObj>
              </mc:Choice>
              <mc:Fallback>
                <p:oleObj name="Equation" r:id="rId4" imgW="2450880" imgH="457200" progId="Equation.DSMT4">
                  <p:embed/>
                  <p:pic>
                    <p:nvPicPr>
                      <p:cNvPr id="8" name="Object 7"/>
                      <p:cNvPicPr>
                        <a:picLocks noChangeAspect="1" noChangeArrowheads="1"/>
                      </p:cNvPicPr>
                      <p:nvPr/>
                    </p:nvPicPr>
                    <p:blipFill>
                      <a:blip r:embed="rId5"/>
                      <a:srcRect/>
                      <a:stretch>
                        <a:fillRect/>
                      </a:stretch>
                    </p:blipFill>
                    <p:spPr bwMode="auto">
                      <a:xfrm>
                        <a:off x="3092450" y="3124200"/>
                        <a:ext cx="2451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AutoShape 19"/>
          <p:cNvSpPr>
            <a:spLocks noChangeArrowheads="1"/>
          </p:cNvSpPr>
          <p:nvPr/>
        </p:nvSpPr>
        <p:spPr bwMode="auto">
          <a:xfrm>
            <a:off x="2445148" y="3967871"/>
            <a:ext cx="907652" cy="446258"/>
          </a:xfrm>
          <a:prstGeom prst="wedgeRoundRectCallout">
            <a:avLst>
              <a:gd name="adj1" fmla="val 28151"/>
              <a:gd name="adj2" fmla="val -137007"/>
              <a:gd name="adj3" fmla="val 16667"/>
            </a:avLst>
          </a:prstGeom>
          <a:noFill/>
          <a:ln w="9525" algn="ctr">
            <a:solidFill>
              <a:schemeClr val="tx1"/>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graphicFrame>
        <p:nvGraphicFramePr>
          <p:cNvPr id="12" name="Object 11"/>
          <p:cNvGraphicFramePr>
            <a:graphicFrameLocks noChangeAspect="1"/>
          </p:cNvGraphicFramePr>
          <p:nvPr/>
        </p:nvGraphicFramePr>
        <p:xfrm>
          <a:off x="2514600" y="4037775"/>
          <a:ext cx="723900" cy="330200"/>
        </p:xfrm>
        <a:graphic>
          <a:graphicData uri="http://schemas.openxmlformats.org/presentationml/2006/ole">
            <mc:AlternateContent xmlns:mc="http://schemas.openxmlformats.org/markup-compatibility/2006">
              <mc:Choice xmlns:v="urn:schemas-microsoft-com:vml" Requires="v">
                <p:oleObj name="Equation" r:id="rId6" imgW="723600" imgH="330120" progId="Equation.DSMT4">
                  <p:embed/>
                </p:oleObj>
              </mc:Choice>
              <mc:Fallback>
                <p:oleObj name="Equation" r:id="rId6" imgW="723600" imgH="330120" progId="Equation.DSMT4">
                  <p:embed/>
                  <p:pic>
                    <p:nvPicPr>
                      <p:cNvPr id="12" name="Object 11"/>
                      <p:cNvPicPr>
                        <a:picLocks noChangeAspect="1" noChangeArrowheads="1"/>
                      </p:cNvPicPr>
                      <p:nvPr/>
                    </p:nvPicPr>
                    <p:blipFill>
                      <a:blip r:embed="rId7"/>
                      <a:srcRect/>
                      <a:stretch>
                        <a:fillRect/>
                      </a:stretch>
                    </p:blipFill>
                    <p:spPr bwMode="auto">
                      <a:xfrm>
                        <a:off x="2514600" y="4037775"/>
                        <a:ext cx="7239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p:cNvGraphicFramePr>
            <a:graphicFrameLocks noChangeAspect="1"/>
          </p:cNvGraphicFramePr>
          <p:nvPr/>
        </p:nvGraphicFramePr>
        <p:xfrm>
          <a:off x="3565724" y="4036950"/>
          <a:ext cx="800100" cy="330200"/>
        </p:xfrm>
        <a:graphic>
          <a:graphicData uri="http://schemas.openxmlformats.org/presentationml/2006/ole">
            <mc:AlternateContent xmlns:mc="http://schemas.openxmlformats.org/markup-compatibility/2006">
              <mc:Choice xmlns:v="urn:schemas-microsoft-com:vml" Requires="v">
                <p:oleObj name="Equation" r:id="rId8" imgW="799920" imgH="330120" progId="Equation.DSMT4">
                  <p:embed/>
                </p:oleObj>
              </mc:Choice>
              <mc:Fallback>
                <p:oleObj name="Equation" r:id="rId8" imgW="799920" imgH="330120" progId="Equation.DSMT4">
                  <p:embed/>
                  <p:pic>
                    <p:nvPicPr>
                      <p:cNvPr id="13" name="Object 12"/>
                      <p:cNvPicPr>
                        <a:picLocks noChangeAspect="1" noChangeArrowheads="1"/>
                      </p:cNvPicPr>
                      <p:nvPr/>
                    </p:nvPicPr>
                    <p:blipFill>
                      <a:blip r:embed="rId9"/>
                      <a:srcRect/>
                      <a:stretch>
                        <a:fillRect/>
                      </a:stretch>
                    </p:blipFill>
                    <p:spPr bwMode="auto">
                      <a:xfrm>
                        <a:off x="3565724" y="4036950"/>
                        <a:ext cx="8001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p:cNvGraphicFramePr>
            <a:graphicFrameLocks noChangeAspect="1"/>
          </p:cNvGraphicFramePr>
          <p:nvPr/>
        </p:nvGraphicFramePr>
        <p:xfrm>
          <a:off x="4621150" y="4037775"/>
          <a:ext cx="965200" cy="330200"/>
        </p:xfrm>
        <a:graphic>
          <a:graphicData uri="http://schemas.openxmlformats.org/presentationml/2006/ole">
            <mc:AlternateContent xmlns:mc="http://schemas.openxmlformats.org/markup-compatibility/2006">
              <mc:Choice xmlns:v="urn:schemas-microsoft-com:vml" Requires="v">
                <p:oleObj name="Equation" r:id="rId10" imgW="965160" imgH="330120" progId="Equation.DSMT4">
                  <p:embed/>
                </p:oleObj>
              </mc:Choice>
              <mc:Fallback>
                <p:oleObj name="Equation" r:id="rId10" imgW="965160" imgH="330120" progId="Equation.DSMT4">
                  <p:embed/>
                  <p:pic>
                    <p:nvPicPr>
                      <p:cNvPr id="14" name="Object 13"/>
                      <p:cNvPicPr>
                        <a:picLocks noChangeAspect="1" noChangeArrowheads="1"/>
                      </p:cNvPicPr>
                      <p:nvPr/>
                    </p:nvPicPr>
                    <p:blipFill>
                      <a:blip r:embed="rId11"/>
                      <a:srcRect/>
                      <a:stretch>
                        <a:fillRect/>
                      </a:stretch>
                    </p:blipFill>
                    <p:spPr bwMode="auto">
                      <a:xfrm>
                        <a:off x="4621150" y="4037775"/>
                        <a:ext cx="9652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AutoShape 19"/>
          <p:cNvSpPr>
            <a:spLocks noChangeArrowheads="1"/>
          </p:cNvSpPr>
          <p:nvPr/>
        </p:nvSpPr>
        <p:spPr bwMode="auto">
          <a:xfrm>
            <a:off x="3511948" y="3962400"/>
            <a:ext cx="907652" cy="446258"/>
          </a:xfrm>
          <a:prstGeom prst="wedgeRoundRectCallout">
            <a:avLst>
              <a:gd name="adj1" fmla="val 8526"/>
              <a:gd name="adj2" fmla="val -147652"/>
              <a:gd name="adj3" fmla="val 16667"/>
            </a:avLst>
          </a:prstGeom>
          <a:noFill/>
          <a:ln w="9525" algn="ctr">
            <a:solidFill>
              <a:schemeClr val="tx1"/>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16" name="AutoShape 19"/>
          <p:cNvSpPr>
            <a:spLocks noChangeArrowheads="1"/>
          </p:cNvSpPr>
          <p:nvPr/>
        </p:nvSpPr>
        <p:spPr bwMode="auto">
          <a:xfrm>
            <a:off x="4578748" y="3956929"/>
            <a:ext cx="1060052" cy="446258"/>
          </a:xfrm>
          <a:prstGeom prst="wedgeRoundRectCallout">
            <a:avLst>
              <a:gd name="adj1" fmla="val -35950"/>
              <a:gd name="adj2" fmla="val -137007"/>
              <a:gd name="adj3" fmla="val 16667"/>
            </a:avLst>
          </a:prstGeom>
          <a:noFill/>
          <a:ln w="9525" algn="ctr">
            <a:solidFill>
              <a:schemeClr val="tx1"/>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112597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p:spPr>
        <p:txBody>
          <a:bodyPr/>
          <a:lstStyle/>
          <a:p>
            <a:r>
              <a:rPr lang="en-US" sz="3200" dirty="0">
                <a:latin typeface="Arial" pitchFamily="34" charset="0"/>
                <a:cs typeface="Arial" pitchFamily="34" charset="0"/>
              </a:rPr>
              <a:t>The Square Root Property</a:t>
            </a:r>
          </a:p>
        </p:txBody>
      </p:sp>
      <p:graphicFrame>
        <p:nvGraphicFramePr>
          <p:cNvPr id="6" name="Table Placeholder 5"/>
          <p:cNvGraphicFramePr>
            <a:graphicFrameLocks noGrp="1"/>
          </p:cNvGraphicFramePr>
          <p:nvPr>
            <p:ph type="tbl" sz="quarter" idx="4294967295"/>
            <p:extLst>
              <p:ext uri="{D42A27DB-BD31-4B8C-83A1-F6EECF244321}">
                <p14:modId xmlns:p14="http://schemas.microsoft.com/office/powerpoint/2010/main" val="3684415874"/>
              </p:ext>
            </p:extLst>
          </p:nvPr>
        </p:nvGraphicFramePr>
        <p:xfrm>
          <a:off x="542694" y="1111404"/>
          <a:ext cx="8243888" cy="3678952"/>
        </p:xfrm>
        <a:graphic>
          <a:graphicData uri="http://schemas.openxmlformats.org/drawingml/2006/table">
            <a:tbl>
              <a:tblPr firstRow="1" bandRow="1">
                <a:tableStyleId>{5C22544A-7EE6-4342-B048-85BDC9FD1C3A}</a:tableStyleId>
              </a:tblPr>
              <a:tblGrid>
                <a:gridCol w="8243888">
                  <a:extLst>
                    <a:ext uri="{9D8B030D-6E8A-4147-A177-3AD203B41FA5}">
                      <a16:colId xmlns:a16="http://schemas.microsoft.com/office/drawing/2014/main" val="20000"/>
                    </a:ext>
                  </a:extLst>
                </a:gridCol>
              </a:tblGrid>
              <a:tr h="685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cap="none" normalizeH="0" baseline="0" dirty="0">
                          <a:ln>
                            <a:noFill/>
                          </a:ln>
                          <a:solidFill>
                            <a:srgbClr val="0000A8"/>
                          </a:solidFill>
                          <a:effectLst/>
                          <a:latin typeface="Arial" pitchFamily="34" charset="0"/>
                          <a:cs typeface="Arial" pitchFamily="34" charset="0"/>
                        </a:rPr>
                        <a:t>The Square Root Property</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597484">
                <a:tc>
                  <a:txBody>
                    <a:bodyPr/>
                    <a:lstStyle/>
                    <a:p>
                      <a:pPr marL="0" marR="0" lvl="0" indent="0" algn="l" defTabSz="914400" rtl="0" eaLnBrk="1" fontAlgn="base" latinLnBrk="0" hangingPunct="1">
                        <a:lnSpc>
                          <a:spcPct val="100000"/>
                        </a:lnSpc>
                        <a:spcBef>
                          <a:spcPct val="20000"/>
                        </a:spcBef>
                        <a:spcAft>
                          <a:spcPct val="0"/>
                        </a:spcAft>
                        <a:buClrTx/>
                        <a:buSzTx/>
                        <a:buFont typeface="+mj-lt"/>
                        <a:buNone/>
                        <a:tabLst/>
                        <a:defRPr/>
                      </a:pPr>
                      <a:r>
                        <a:rPr kumimoji="0" lang="en-US" sz="2800" b="0" i="0" u="none" strike="noStrike" cap="none" normalizeH="0" baseline="0" dirty="0">
                          <a:ln>
                            <a:noFill/>
                          </a:ln>
                          <a:solidFill>
                            <a:schemeClr val="tx1"/>
                          </a:solidFill>
                          <a:effectLst/>
                          <a:latin typeface="Arial" pitchFamily="34" charset="0"/>
                          <a:cs typeface="Arial" pitchFamily="34" charset="0"/>
                        </a:rPr>
                        <a:t>If </a:t>
                      </a:r>
                      <a:r>
                        <a:rPr kumimoji="0" lang="en-US" sz="2800" b="0" i="1" u="none" strike="noStrike" cap="none" normalizeH="0" baseline="0" dirty="0">
                          <a:ln>
                            <a:noFill/>
                          </a:ln>
                          <a:solidFill>
                            <a:schemeClr val="tx1"/>
                          </a:solidFill>
                          <a:effectLst/>
                          <a:latin typeface="Arial" pitchFamily="34" charset="0"/>
                          <a:cs typeface="Arial" pitchFamily="34" charset="0"/>
                        </a:rPr>
                        <a:t>u</a:t>
                      </a:r>
                      <a:r>
                        <a:rPr kumimoji="0" lang="en-US" sz="2800" b="0" i="0" u="none" strike="noStrike" cap="none" normalizeH="0" baseline="0" dirty="0">
                          <a:ln>
                            <a:noFill/>
                          </a:ln>
                          <a:solidFill>
                            <a:schemeClr val="tx1"/>
                          </a:solidFill>
                          <a:effectLst/>
                          <a:latin typeface="Arial" pitchFamily="34" charset="0"/>
                          <a:cs typeface="Arial" pitchFamily="34" charset="0"/>
                        </a:rPr>
                        <a:t> is an algebraic expression and </a:t>
                      </a:r>
                      <a:r>
                        <a:rPr kumimoji="0" lang="en-US" sz="2800" b="0" i="1" u="none" strike="noStrike" cap="none" normalizeH="0" baseline="0" dirty="0">
                          <a:ln>
                            <a:noFill/>
                          </a:ln>
                          <a:solidFill>
                            <a:schemeClr val="tx1"/>
                          </a:solidFill>
                          <a:effectLst/>
                          <a:latin typeface="Arial" pitchFamily="34" charset="0"/>
                          <a:cs typeface="Arial" pitchFamily="34" charset="0"/>
                        </a:rPr>
                        <a:t>d</a:t>
                      </a:r>
                      <a:r>
                        <a:rPr kumimoji="0" lang="en-US" sz="2800" b="0" i="0" u="none" strike="noStrike" cap="none" normalizeH="0" baseline="0" dirty="0">
                          <a:ln>
                            <a:noFill/>
                          </a:ln>
                          <a:solidFill>
                            <a:schemeClr val="tx1"/>
                          </a:solidFill>
                          <a:effectLst/>
                          <a:latin typeface="Arial" pitchFamily="34" charset="0"/>
                          <a:cs typeface="Arial" pitchFamily="34" charset="0"/>
                        </a:rPr>
                        <a:t> is a nonzero real number, then            is equivalent to</a:t>
                      </a:r>
                    </a:p>
                    <a:p>
                      <a:pPr marL="0" marR="0" lvl="0" indent="0" algn="l" defTabSz="914400" rtl="0" eaLnBrk="1" fontAlgn="base" latinLnBrk="0" hangingPunct="1">
                        <a:lnSpc>
                          <a:spcPct val="100000"/>
                        </a:lnSpc>
                        <a:spcBef>
                          <a:spcPct val="20000"/>
                        </a:spcBef>
                        <a:spcAft>
                          <a:spcPct val="0"/>
                        </a:spcAft>
                        <a:buClrTx/>
                        <a:buSzTx/>
                        <a:buFont typeface="+mj-lt"/>
                        <a:buNone/>
                        <a:tabLst/>
                        <a:defRPr/>
                      </a:pPr>
                      <a:r>
                        <a:rPr kumimoji="0" lang="en-US" sz="2800" b="0" i="0" u="none" strike="noStrike" cap="none" normalizeH="0" baseline="0" dirty="0">
                          <a:ln>
                            <a:noFill/>
                          </a:ln>
                          <a:solidFill>
                            <a:schemeClr val="tx1"/>
                          </a:solidFill>
                          <a:effectLst/>
                          <a:latin typeface="Arial" pitchFamily="34" charset="0"/>
                          <a:cs typeface="Arial" pitchFamily="34" charset="0"/>
                        </a:rPr>
                        <a:t>or   </a:t>
                      </a:r>
                    </a:p>
                    <a:p>
                      <a:pPr marL="0" marR="0" lvl="0" indent="0" algn="l" defTabSz="914400" rtl="0" eaLnBrk="1" fontAlgn="base" latinLnBrk="0" hangingPunct="1">
                        <a:lnSpc>
                          <a:spcPct val="100000"/>
                        </a:lnSpc>
                        <a:spcBef>
                          <a:spcPct val="20000"/>
                        </a:spcBef>
                        <a:spcAft>
                          <a:spcPct val="0"/>
                        </a:spcAft>
                        <a:buClrTx/>
                        <a:buSzTx/>
                        <a:buFont typeface="+mj-lt"/>
                        <a:buNone/>
                        <a:tabLst/>
                      </a:pPr>
                      <a:r>
                        <a:rPr kumimoji="0" lang="en-US" sz="2800" b="0" i="0" u="none" strike="noStrike" cap="none" normalizeH="0" baseline="0" dirty="0">
                          <a:ln>
                            <a:noFill/>
                          </a:ln>
                          <a:solidFill>
                            <a:schemeClr val="tx1"/>
                          </a:solidFill>
                          <a:effectLst/>
                          <a:latin typeface="Arial" pitchFamily="34" charset="0"/>
                          <a:cs typeface="Arial" pitchFamily="34" charset="0"/>
                        </a:rPr>
                        <a:t>           If            , then             or </a:t>
                      </a:r>
                    </a:p>
                    <a:p>
                      <a:pPr marL="0" marR="0" lvl="0" indent="0" algn="l" defTabSz="914400" rtl="0" eaLnBrk="1" fontAlgn="base" latinLnBrk="0" hangingPunct="1">
                        <a:lnSpc>
                          <a:spcPct val="100000"/>
                        </a:lnSpc>
                        <a:spcBef>
                          <a:spcPct val="20000"/>
                        </a:spcBef>
                        <a:spcAft>
                          <a:spcPct val="0"/>
                        </a:spcAft>
                        <a:buClrTx/>
                        <a:buSzTx/>
                        <a:buFont typeface="+mj-lt"/>
                        <a:buNone/>
                        <a:tabLst/>
                        <a:defRPr/>
                      </a:pPr>
                      <a:r>
                        <a:rPr kumimoji="0" lang="en-US" sz="2800" b="0" i="0" u="none" strike="noStrike" cap="none" normalizeH="0" baseline="0" dirty="0">
                          <a:ln>
                            <a:noFill/>
                          </a:ln>
                          <a:solidFill>
                            <a:schemeClr val="tx1"/>
                          </a:solidFill>
                          <a:effectLst/>
                          <a:latin typeface="Arial" pitchFamily="34" charset="0"/>
                          <a:cs typeface="Arial" pitchFamily="34" charset="0"/>
                        </a:rPr>
                        <a:t>Equivalently,</a:t>
                      </a:r>
                    </a:p>
                    <a:p>
                      <a:pPr marL="0" marR="0" lvl="0" indent="0" algn="l" defTabSz="914400" rtl="0" eaLnBrk="1" fontAlgn="base" latinLnBrk="0" hangingPunct="1">
                        <a:lnSpc>
                          <a:spcPct val="100000"/>
                        </a:lnSpc>
                        <a:spcBef>
                          <a:spcPct val="20000"/>
                        </a:spcBef>
                        <a:spcAft>
                          <a:spcPct val="0"/>
                        </a:spcAft>
                        <a:buClrTx/>
                        <a:buSzTx/>
                        <a:buFont typeface="+mj-lt"/>
                        <a:buNone/>
                        <a:tabLst/>
                      </a:pPr>
                      <a:r>
                        <a:rPr kumimoji="0" lang="en-US" sz="2800" b="0" i="0" u="none" strike="noStrike" cap="none" normalizeH="0" baseline="0" dirty="0">
                          <a:ln>
                            <a:noFill/>
                          </a:ln>
                          <a:solidFill>
                            <a:schemeClr val="tx1"/>
                          </a:solidFill>
                          <a:effectLst/>
                          <a:latin typeface="Arial" pitchFamily="34" charset="0"/>
                          <a:cs typeface="Arial" pitchFamily="34" charset="0"/>
                        </a:rPr>
                        <a:t>                   If           , then  </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1986226396"/>
              </p:ext>
            </p:extLst>
          </p:nvPr>
        </p:nvGraphicFramePr>
        <p:xfrm>
          <a:off x="3493325" y="2190008"/>
          <a:ext cx="1016000" cy="457200"/>
        </p:xfrm>
        <a:graphic>
          <a:graphicData uri="http://schemas.openxmlformats.org/presentationml/2006/ole">
            <mc:AlternateContent xmlns:mc="http://schemas.openxmlformats.org/markup-compatibility/2006">
              <mc:Choice xmlns:v="urn:schemas-microsoft-com:vml" Requires="v">
                <p:oleObj name="Equation" r:id="rId2" imgW="1015920" imgH="457200" progId="Equation.DSMT4">
                  <p:embed/>
                </p:oleObj>
              </mc:Choice>
              <mc:Fallback>
                <p:oleObj name="Equation" r:id="rId2" imgW="1015920" imgH="457200" progId="Equation.DSMT4">
                  <p:embed/>
                  <p:pic>
                    <p:nvPicPr>
                      <p:cNvPr id="2" name="Object 1"/>
                      <p:cNvPicPr>
                        <a:picLocks noChangeAspect="1" noChangeArrowheads="1"/>
                      </p:cNvPicPr>
                      <p:nvPr/>
                    </p:nvPicPr>
                    <p:blipFill>
                      <a:blip r:embed="rId3"/>
                      <a:srcRect/>
                      <a:stretch>
                        <a:fillRect/>
                      </a:stretch>
                    </p:blipFill>
                    <p:spPr bwMode="auto">
                      <a:xfrm>
                        <a:off x="3493325" y="2190008"/>
                        <a:ext cx="101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298229894"/>
              </p:ext>
            </p:extLst>
          </p:nvPr>
        </p:nvGraphicFramePr>
        <p:xfrm>
          <a:off x="7013512" y="2228461"/>
          <a:ext cx="1079500" cy="431800"/>
        </p:xfrm>
        <a:graphic>
          <a:graphicData uri="http://schemas.openxmlformats.org/presentationml/2006/ole">
            <mc:AlternateContent xmlns:mc="http://schemas.openxmlformats.org/markup-compatibility/2006">
              <mc:Choice xmlns:v="urn:schemas-microsoft-com:vml" Requires="v">
                <p:oleObj name="Equation" r:id="rId4" imgW="1079280" imgH="431640" progId="Equation.DSMT4">
                  <p:embed/>
                </p:oleObj>
              </mc:Choice>
              <mc:Fallback>
                <p:oleObj name="Equation" r:id="rId4" imgW="1079280" imgH="431640" progId="Equation.DSMT4">
                  <p:embed/>
                  <p:pic>
                    <p:nvPicPr>
                      <p:cNvPr id="7" name="Object 6"/>
                      <p:cNvPicPr>
                        <a:picLocks noChangeAspect="1" noChangeArrowheads="1"/>
                      </p:cNvPicPr>
                      <p:nvPr/>
                    </p:nvPicPr>
                    <p:blipFill>
                      <a:blip r:embed="rId5"/>
                      <a:srcRect/>
                      <a:stretch>
                        <a:fillRect/>
                      </a:stretch>
                    </p:blipFill>
                    <p:spPr bwMode="auto">
                      <a:xfrm>
                        <a:off x="7013512" y="2228461"/>
                        <a:ext cx="10795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695054996"/>
              </p:ext>
            </p:extLst>
          </p:nvPr>
        </p:nvGraphicFramePr>
        <p:xfrm>
          <a:off x="1021775" y="2747838"/>
          <a:ext cx="1358900" cy="431800"/>
        </p:xfrm>
        <a:graphic>
          <a:graphicData uri="http://schemas.openxmlformats.org/presentationml/2006/ole">
            <mc:AlternateContent xmlns:mc="http://schemas.openxmlformats.org/markup-compatibility/2006">
              <mc:Choice xmlns:v="urn:schemas-microsoft-com:vml" Requires="v">
                <p:oleObj name="Equation" r:id="rId6" imgW="1358640" imgH="431640" progId="Equation.DSMT4">
                  <p:embed/>
                </p:oleObj>
              </mc:Choice>
              <mc:Fallback>
                <p:oleObj name="Equation" r:id="rId6" imgW="1358640" imgH="431640" progId="Equation.DSMT4">
                  <p:embed/>
                  <p:pic>
                    <p:nvPicPr>
                      <p:cNvPr id="8" name="Object 7"/>
                      <p:cNvPicPr>
                        <a:picLocks noChangeAspect="1" noChangeArrowheads="1"/>
                      </p:cNvPicPr>
                      <p:nvPr/>
                    </p:nvPicPr>
                    <p:blipFill>
                      <a:blip r:embed="rId7"/>
                      <a:srcRect/>
                      <a:stretch>
                        <a:fillRect/>
                      </a:stretch>
                    </p:blipFill>
                    <p:spPr bwMode="auto">
                      <a:xfrm>
                        <a:off x="1021775" y="2747838"/>
                        <a:ext cx="13589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04261466"/>
              </p:ext>
            </p:extLst>
          </p:nvPr>
        </p:nvGraphicFramePr>
        <p:xfrm>
          <a:off x="2009900" y="3212275"/>
          <a:ext cx="1016000" cy="457200"/>
        </p:xfrm>
        <a:graphic>
          <a:graphicData uri="http://schemas.openxmlformats.org/presentationml/2006/ole">
            <mc:AlternateContent xmlns:mc="http://schemas.openxmlformats.org/markup-compatibility/2006">
              <mc:Choice xmlns:v="urn:schemas-microsoft-com:vml" Requires="v">
                <p:oleObj name="Equation" r:id="rId8" imgW="1015920" imgH="457200" progId="Equation.DSMT4">
                  <p:embed/>
                </p:oleObj>
              </mc:Choice>
              <mc:Fallback>
                <p:oleObj name="Equation" r:id="rId8" imgW="1015920" imgH="457200" progId="Equation.DSMT4">
                  <p:embed/>
                  <p:pic>
                    <p:nvPicPr>
                      <p:cNvPr id="9" name="Object 8"/>
                      <p:cNvPicPr>
                        <a:picLocks noChangeAspect="1" noChangeArrowheads="1"/>
                      </p:cNvPicPr>
                      <p:nvPr/>
                    </p:nvPicPr>
                    <p:blipFill>
                      <a:blip r:embed="rId3"/>
                      <a:srcRect/>
                      <a:stretch>
                        <a:fillRect/>
                      </a:stretch>
                    </p:blipFill>
                    <p:spPr bwMode="auto">
                      <a:xfrm>
                        <a:off x="2009900" y="3212275"/>
                        <a:ext cx="1016000" cy="457200"/>
                      </a:xfrm>
                      <a:prstGeom prst="rect">
                        <a:avLst/>
                      </a:prstGeom>
                      <a:noFill/>
                      <a:ln>
                        <a:noFill/>
                      </a:ln>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328584135"/>
              </p:ext>
            </p:extLst>
          </p:nvPr>
        </p:nvGraphicFramePr>
        <p:xfrm>
          <a:off x="4038600" y="3261425"/>
          <a:ext cx="1079500" cy="431800"/>
        </p:xfrm>
        <a:graphic>
          <a:graphicData uri="http://schemas.openxmlformats.org/presentationml/2006/ole">
            <mc:AlternateContent xmlns:mc="http://schemas.openxmlformats.org/markup-compatibility/2006">
              <mc:Choice xmlns:v="urn:schemas-microsoft-com:vml" Requires="v">
                <p:oleObj name="Equation" r:id="rId9" imgW="1079280" imgH="431640" progId="Equation.DSMT4">
                  <p:embed/>
                </p:oleObj>
              </mc:Choice>
              <mc:Fallback>
                <p:oleObj name="Equation" r:id="rId9" imgW="1079280" imgH="431640" progId="Equation.DSMT4">
                  <p:embed/>
                  <p:pic>
                    <p:nvPicPr>
                      <p:cNvPr id="10" name="Object 9"/>
                      <p:cNvPicPr>
                        <a:picLocks noChangeAspect="1" noChangeArrowheads="1"/>
                      </p:cNvPicPr>
                      <p:nvPr/>
                    </p:nvPicPr>
                    <p:blipFill>
                      <a:blip r:embed="rId5"/>
                      <a:srcRect/>
                      <a:stretch>
                        <a:fillRect/>
                      </a:stretch>
                    </p:blipFill>
                    <p:spPr bwMode="auto">
                      <a:xfrm>
                        <a:off x="4038600" y="3261425"/>
                        <a:ext cx="10795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190229866"/>
              </p:ext>
            </p:extLst>
          </p:nvPr>
        </p:nvGraphicFramePr>
        <p:xfrm>
          <a:off x="5621975" y="3266497"/>
          <a:ext cx="1358900" cy="431800"/>
        </p:xfrm>
        <a:graphic>
          <a:graphicData uri="http://schemas.openxmlformats.org/presentationml/2006/ole">
            <mc:AlternateContent xmlns:mc="http://schemas.openxmlformats.org/markup-compatibility/2006">
              <mc:Choice xmlns:v="urn:schemas-microsoft-com:vml" Requires="v">
                <p:oleObj name="Equation" r:id="rId10" imgW="1358640" imgH="431640" progId="Equation.DSMT4">
                  <p:embed/>
                </p:oleObj>
              </mc:Choice>
              <mc:Fallback>
                <p:oleObj name="Equation" r:id="rId10" imgW="1358640" imgH="431640" progId="Equation.DSMT4">
                  <p:embed/>
                  <p:pic>
                    <p:nvPicPr>
                      <p:cNvPr id="11" name="Object 10"/>
                      <p:cNvPicPr>
                        <a:picLocks noChangeAspect="1" noChangeArrowheads="1"/>
                      </p:cNvPicPr>
                      <p:nvPr/>
                    </p:nvPicPr>
                    <p:blipFill>
                      <a:blip r:embed="rId11"/>
                      <a:srcRect/>
                      <a:stretch>
                        <a:fillRect/>
                      </a:stretch>
                    </p:blipFill>
                    <p:spPr bwMode="auto">
                      <a:xfrm>
                        <a:off x="5621975" y="3266497"/>
                        <a:ext cx="13589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927475265"/>
              </p:ext>
            </p:extLst>
          </p:nvPr>
        </p:nvGraphicFramePr>
        <p:xfrm>
          <a:off x="2819400" y="4250375"/>
          <a:ext cx="1016000" cy="457200"/>
        </p:xfrm>
        <a:graphic>
          <a:graphicData uri="http://schemas.openxmlformats.org/presentationml/2006/ole">
            <mc:AlternateContent xmlns:mc="http://schemas.openxmlformats.org/markup-compatibility/2006">
              <mc:Choice xmlns:v="urn:schemas-microsoft-com:vml" Requires="v">
                <p:oleObj name="Equation" r:id="rId12" imgW="1015920" imgH="457200" progId="Equation.DSMT4">
                  <p:embed/>
                </p:oleObj>
              </mc:Choice>
              <mc:Fallback>
                <p:oleObj name="Equation" r:id="rId12" imgW="1015920" imgH="457200" progId="Equation.DSMT4">
                  <p:embed/>
                  <p:pic>
                    <p:nvPicPr>
                      <p:cNvPr id="12" name="Object 11"/>
                      <p:cNvPicPr>
                        <a:picLocks noChangeAspect="1" noChangeArrowheads="1"/>
                      </p:cNvPicPr>
                      <p:nvPr/>
                    </p:nvPicPr>
                    <p:blipFill>
                      <a:blip r:embed="rId3"/>
                      <a:srcRect/>
                      <a:stretch>
                        <a:fillRect/>
                      </a:stretch>
                    </p:blipFill>
                    <p:spPr bwMode="auto">
                      <a:xfrm>
                        <a:off x="2819400" y="4250375"/>
                        <a:ext cx="1016000" cy="457200"/>
                      </a:xfrm>
                      <a:prstGeom prst="rect">
                        <a:avLst/>
                      </a:prstGeom>
                      <a:noFill/>
                      <a:ln>
                        <a:noFill/>
                      </a:ln>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686855592"/>
              </p:ext>
            </p:extLst>
          </p:nvPr>
        </p:nvGraphicFramePr>
        <p:xfrm>
          <a:off x="4737100" y="4287650"/>
          <a:ext cx="1358900" cy="431800"/>
        </p:xfrm>
        <a:graphic>
          <a:graphicData uri="http://schemas.openxmlformats.org/presentationml/2006/ole">
            <mc:AlternateContent xmlns:mc="http://schemas.openxmlformats.org/markup-compatibility/2006">
              <mc:Choice xmlns:v="urn:schemas-microsoft-com:vml" Requires="v">
                <p:oleObj name="Equation" r:id="rId13" imgW="1358640" imgH="431640" progId="Equation.DSMT4">
                  <p:embed/>
                </p:oleObj>
              </mc:Choice>
              <mc:Fallback>
                <p:oleObj name="Equation" r:id="rId13" imgW="1358640" imgH="431640" progId="Equation.DSMT4">
                  <p:embed/>
                  <p:pic>
                    <p:nvPicPr>
                      <p:cNvPr id="13" name="Object 12"/>
                      <p:cNvPicPr>
                        <a:picLocks noChangeAspect="1" noChangeArrowheads="1"/>
                      </p:cNvPicPr>
                      <p:nvPr/>
                    </p:nvPicPr>
                    <p:blipFill>
                      <a:blip r:embed="rId14"/>
                      <a:srcRect/>
                      <a:stretch>
                        <a:fillRect/>
                      </a:stretch>
                    </p:blipFill>
                    <p:spPr bwMode="auto">
                      <a:xfrm>
                        <a:off x="4737100" y="4287650"/>
                        <a:ext cx="13589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947907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p:spPr>
        <p:txBody>
          <a:bodyPr/>
          <a:lstStyle/>
          <a:p>
            <a:r>
              <a:rPr lang="en-US" sz="3200" b="1" dirty="0">
                <a:latin typeface="Arial" pitchFamily="34" charset="0"/>
                <a:cs typeface="Arial" pitchFamily="34" charset="0"/>
              </a:rPr>
              <a:t>Example </a:t>
            </a:r>
            <a:r>
              <a:rPr lang="en-US" sz="3200" dirty="0">
                <a:latin typeface="Arial" pitchFamily="34" charset="0"/>
                <a:cs typeface="Arial" pitchFamily="34" charset="0"/>
              </a:rPr>
              <a:t>(</a:t>
            </a:r>
            <a:r>
              <a:rPr lang="en-US" sz="3200" dirty="0" err="1">
                <a:latin typeface="Arial" pitchFamily="34" charset="0"/>
                <a:cs typeface="Arial" pitchFamily="34" charset="0"/>
              </a:rPr>
              <a:t>cont</a:t>
            </a:r>
            <a:r>
              <a:rPr lang="en-US" sz="3200" dirty="0">
                <a:latin typeface="Arial" pitchFamily="34" charset="0"/>
                <a:cs typeface="Arial" pitchFamily="34" charset="0"/>
              </a:rPr>
              <a:t>)</a:t>
            </a:r>
            <a:endParaRPr lang="en-US" dirty="0"/>
          </a:p>
        </p:txBody>
      </p:sp>
      <p:sp>
        <p:nvSpPr>
          <p:cNvPr id="4" name="Text Placeholder 3"/>
          <p:cNvSpPr>
            <a:spLocks noGrp="1"/>
          </p:cNvSpPr>
          <p:nvPr>
            <p:ph type="body" sz="quarter" idx="10"/>
          </p:nvPr>
        </p:nvSpPr>
        <p:spPr/>
        <p:txBody>
          <a:bodyPr>
            <a:noAutofit/>
          </a:bodyPr>
          <a:lstStyle/>
          <a:p>
            <a:r>
              <a:rPr lang="en-US" dirty="0"/>
              <a:t>				</a:t>
            </a:r>
            <a:r>
              <a:rPr lang="en-US" sz="2800" dirty="0"/>
              <a:t>Use the quadratic formula.</a:t>
            </a:r>
          </a:p>
          <a:p>
            <a:endParaRPr lang="en-US" dirty="0"/>
          </a:p>
          <a:p>
            <a:pPr>
              <a:spcAft>
                <a:spcPts val="1800"/>
              </a:spcAft>
            </a:pPr>
            <a:r>
              <a:rPr lang="en-US" dirty="0"/>
              <a:t>				</a:t>
            </a:r>
            <a:r>
              <a:rPr lang="en-US" sz="2800" dirty="0"/>
              <a:t>Substitute the values for </a:t>
            </a:r>
            <a:br>
              <a:rPr lang="en-US" sz="2800" dirty="0"/>
            </a:br>
            <a:r>
              <a:rPr lang="en-US" sz="2800" dirty="0"/>
              <a:t>				</a:t>
            </a:r>
            <a:r>
              <a:rPr lang="en-US" sz="2800" i="1" dirty="0"/>
              <a:t>a</a:t>
            </a:r>
            <a:r>
              <a:rPr lang="en-US" sz="2800" dirty="0"/>
              <a:t>, </a:t>
            </a:r>
            <a:r>
              <a:rPr lang="en-US" sz="2800" i="1" dirty="0"/>
              <a:t>b</a:t>
            </a:r>
            <a:r>
              <a:rPr lang="en-US" sz="2800" dirty="0"/>
              <a:t>, and </a:t>
            </a:r>
            <a:r>
              <a:rPr lang="en-US" sz="2800" i="1" dirty="0"/>
              <a:t>c</a:t>
            </a:r>
            <a:r>
              <a:rPr lang="en-US" sz="2800" dirty="0"/>
              <a:t>: </a:t>
            </a:r>
          </a:p>
          <a:p>
            <a:r>
              <a:rPr lang="en-US" sz="2800" dirty="0"/>
              <a:t>				Simplify.</a:t>
            </a:r>
          </a:p>
          <a:p>
            <a:endParaRPr lang="en-US" sz="2800" dirty="0"/>
          </a:p>
          <a:p>
            <a:r>
              <a:rPr lang="en-US" sz="2800" dirty="0"/>
              <a:t>				Subtract.</a:t>
            </a:r>
          </a:p>
          <a:p>
            <a:endParaRPr lang="en-US" sz="2800" dirty="0"/>
          </a:p>
          <a:p>
            <a:r>
              <a:rPr lang="en-US" sz="2800" dirty="0"/>
              <a:t>				The square root of 4 is 2.</a:t>
            </a:r>
          </a:p>
          <a:p>
            <a:endParaRPr lang="en-US" sz="2800" dirty="0"/>
          </a:p>
          <a:p>
            <a:endParaRPr lang="en-US" sz="2800" dirty="0"/>
          </a:p>
          <a:p>
            <a:endParaRPr lang="en-US" sz="2800" dirty="0"/>
          </a:p>
        </p:txBody>
      </p:sp>
      <p:graphicFrame>
        <p:nvGraphicFramePr>
          <p:cNvPr id="8" name="Object 7"/>
          <p:cNvGraphicFramePr>
            <a:graphicFrameLocks noChangeAspect="1"/>
          </p:cNvGraphicFramePr>
          <p:nvPr/>
        </p:nvGraphicFramePr>
        <p:xfrm>
          <a:off x="450850" y="966850"/>
          <a:ext cx="3009900" cy="1028700"/>
        </p:xfrm>
        <a:graphic>
          <a:graphicData uri="http://schemas.openxmlformats.org/presentationml/2006/ole">
            <mc:AlternateContent xmlns:mc="http://schemas.openxmlformats.org/markup-compatibility/2006">
              <mc:Choice xmlns:v="urn:schemas-microsoft-com:vml" Requires="v">
                <p:oleObj name="Equation" r:id="rId2" imgW="3009600" imgH="1028520" progId="Equation.DSMT4">
                  <p:embed/>
                </p:oleObj>
              </mc:Choice>
              <mc:Fallback>
                <p:oleObj name="Equation" r:id="rId2" imgW="3009600" imgH="1028520" progId="Equation.DSMT4">
                  <p:embed/>
                  <p:pic>
                    <p:nvPicPr>
                      <p:cNvPr id="8" name="Object 7"/>
                      <p:cNvPicPr>
                        <a:picLocks noChangeAspect="1" noChangeArrowheads="1"/>
                      </p:cNvPicPr>
                      <p:nvPr/>
                    </p:nvPicPr>
                    <p:blipFill>
                      <a:blip r:embed="rId3"/>
                      <a:srcRect/>
                      <a:stretch>
                        <a:fillRect/>
                      </a:stretch>
                    </p:blipFill>
                    <p:spPr bwMode="auto">
                      <a:xfrm>
                        <a:off x="450850" y="966850"/>
                        <a:ext cx="30099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6"/>
          <p:cNvGraphicFramePr>
            <a:graphicFrameLocks noChangeAspect="1"/>
          </p:cNvGraphicFramePr>
          <p:nvPr/>
        </p:nvGraphicFramePr>
        <p:xfrm>
          <a:off x="381000" y="2186050"/>
          <a:ext cx="3479800" cy="1016000"/>
        </p:xfrm>
        <a:graphic>
          <a:graphicData uri="http://schemas.openxmlformats.org/presentationml/2006/ole">
            <mc:AlternateContent xmlns:mc="http://schemas.openxmlformats.org/markup-compatibility/2006">
              <mc:Choice xmlns:v="urn:schemas-microsoft-com:vml" Requires="v">
                <p:oleObj name="Equation" r:id="rId4" imgW="3479760" imgH="1015920" progId="Equation.DSMT4">
                  <p:embed/>
                </p:oleObj>
              </mc:Choice>
              <mc:Fallback>
                <p:oleObj name="Equation" r:id="rId4" imgW="3479760" imgH="1015920" progId="Equation.DSMT4">
                  <p:embed/>
                  <p:pic>
                    <p:nvPicPr>
                      <p:cNvPr id="17" name="Object 16"/>
                      <p:cNvPicPr>
                        <a:picLocks noChangeAspect="1" noChangeArrowheads="1"/>
                      </p:cNvPicPr>
                      <p:nvPr/>
                    </p:nvPicPr>
                    <p:blipFill>
                      <a:blip r:embed="rId5"/>
                      <a:srcRect/>
                      <a:stretch>
                        <a:fillRect/>
                      </a:stretch>
                    </p:blipFill>
                    <p:spPr bwMode="auto">
                      <a:xfrm>
                        <a:off x="381000" y="2186050"/>
                        <a:ext cx="3479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nvGraphicFramePr>
        <p:xfrm>
          <a:off x="710875" y="3388425"/>
          <a:ext cx="2514600" cy="914400"/>
        </p:xfrm>
        <a:graphic>
          <a:graphicData uri="http://schemas.openxmlformats.org/presentationml/2006/ole">
            <mc:AlternateContent xmlns:mc="http://schemas.openxmlformats.org/markup-compatibility/2006">
              <mc:Choice xmlns:v="urn:schemas-microsoft-com:vml" Requires="v">
                <p:oleObj name="Equation" r:id="rId6" imgW="2514600" imgH="914400" progId="Equation.DSMT4">
                  <p:embed/>
                </p:oleObj>
              </mc:Choice>
              <mc:Fallback>
                <p:oleObj name="Equation" r:id="rId6" imgW="2514600" imgH="914400" progId="Equation.DSMT4">
                  <p:embed/>
                  <p:pic>
                    <p:nvPicPr>
                      <p:cNvPr id="19" name="Object 18"/>
                      <p:cNvPicPr>
                        <a:picLocks noChangeAspect="1" noChangeArrowheads="1"/>
                      </p:cNvPicPr>
                      <p:nvPr/>
                    </p:nvPicPr>
                    <p:blipFill>
                      <a:blip r:embed="rId7"/>
                      <a:srcRect/>
                      <a:stretch>
                        <a:fillRect/>
                      </a:stretch>
                    </p:blipFill>
                    <p:spPr bwMode="auto">
                      <a:xfrm>
                        <a:off x="710875" y="3388425"/>
                        <a:ext cx="2514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nvGraphicFramePr>
        <p:xfrm>
          <a:off x="727375" y="4429500"/>
          <a:ext cx="1587500" cy="914400"/>
        </p:xfrm>
        <a:graphic>
          <a:graphicData uri="http://schemas.openxmlformats.org/presentationml/2006/ole">
            <mc:AlternateContent xmlns:mc="http://schemas.openxmlformats.org/markup-compatibility/2006">
              <mc:Choice xmlns:v="urn:schemas-microsoft-com:vml" Requires="v">
                <p:oleObj name="Equation" r:id="rId8" imgW="1587240" imgH="914400" progId="Equation.DSMT4">
                  <p:embed/>
                </p:oleObj>
              </mc:Choice>
              <mc:Fallback>
                <p:oleObj name="Equation" r:id="rId8" imgW="1587240" imgH="914400" progId="Equation.DSMT4">
                  <p:embed/>
                  <p:pic>
                    <p:nvPicPr>
                      <p:cNvPr id="20" name="Object 19"/>
                      <p:cNvPicPr>
                        <a:picLocks noChangeAspect="1" noChangeArrowheads="1"/>
                      </p:cNvPicPr>
                      <p:nvPr/>
                    </p:nvPicPr>
                    <p:blipFill>
                      <a:blip r:embed="rId9"/>
                      <a:srcRect/>
                      <a:stretch>
                        <a:fillRect/>
                      </a:stretch>
                    </p:blipFill>
                    <p:spPr bwMode="auto">
                      <a:xfrm>
                        <a:off x="727375" y="4429500"/>
                        <a:ext cx="15875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nvGraphicFramePr>
        <p:xfrm>
          <a:off x="734175" y="5522025"/>
          <a:ext cx="1308100" cy="838200"/>
        </p:xfrm>
        <a:graphic>
          <a:graphicData uri="http://schemas.openxmlformats.org/presentationml/2006/ole">
            <mc:AlternateContent xmlns:mc="http://schemas.openxmlformats.org/markup-compatibility/2006">
              <mc:Choice xmlns:v="urn:schemas-microsoft-com:vml" Requires="v">
                <p:oleObj name="Equation" r:id="rId10" imgW="1307880" imgH="838080" progId="Equation.DSMT4">
                  <p:embed/>
                </p:oleObj>
              </mc:Choice>
              <mc:Fallback>
                <p:oleObj name="Equation" r:id="rId10" imgW="1307880" imgH="838080" progId="Equation.DSMT4">
                  <p:embed/>
                  <p:pic>
                    <p:nvPicPr>
                      <p:cNvPr id="21" name="Object 20"/>
                      <p:cNvPicPr>
                        <a:picLocks noChangeAspect="1" noChangeArrowheads="1"/>
                      </p:cNvPicPr>
                      <p:nvPr/>
                    </p:nvPicPr>
                    <p:blipFill>
                      <a:blip r:embed="rId11"/>
                      <a:srcRect/>
                      <a:stretch>
                        <a:fillRect/>
                      </a:stretch>
                    </p:blipFill>
                    <p:spPr bwMode="auto">
                      <a:xfrm>
                        <a:off x="734175" y="5522025"/>
                        <a:ext cx="13081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1" name="Group 10"/>
          <p:cNvGrpSpPr/>
          <p:nvPr/>
        </p:nvGrpSpPr>
        <p:grpSpPr>
          <a:xfrm>
            <a:off x="6093588" y="2894075"/>
            <a:ext cx="2764662" cy="372875"/>
            <a:chOff x="6093588" y="2894075"/>
            <a:chExt cx="2764662" cy="372875"/>
          </a:xfrm>
        </p:grpSpPr>
        <p:graphicFrame>
          <p:nvGraphicFramePr>
            <p:cNvPr id="2" name="Object 1"/>
            <p:cNvGraphicFramePr>
              <a:graphicFrameLocks noChangeAspect="1"/>
            </p:cNvGraphicFramePr>
            <p:nvPr/>
          </p:nvGraphicFramePr>
          <p:xfrm>
            <a:off x="6093588" y="2898650"/>
            <a:ext cx="787400" cy="368300"/>
          </p:xfrm>
          <a:graphic>
            <a:graphicData uri="http://schemas.openxmlformats.org/presentationml/2006/ole">
              <mc:AlternateContent xmlns:mc="http://schemas.openxmlformats.org/markup-compatibility/2006">
                <mc:Choice xmlns:v="urn:schemas-microsoft-com:vml" Requires="v">
                  <p:oleObj name="Equation" r:id="rId12" imgW="787320" imgH="368280" progId="Equation.DSMT4">
                    <p:embed/>
                  </p:oleObj>
                </mc:Choice>
                <mc:Fallback>
                  <p:oleObj name="Equation" r:id="rId12" imgW="787320" imgH="368280" progId="Equation.DSMT4">
                    <p:embed/>
                    <p:pic>
                      <p:nvPicPr>
                        <p:cNvPr id="2" name="Object 1"/>
                        <p:cNvPicPr>
                          <a:picLocks noChangeAspect="1" noChangeArrowheads="1"/>
                        </p:cNvPicPr>
                        <p:nvPr/>
                      </p:nvPicPr>
                      <p:blipFill>
                        <a:blip r:embed="rId13"/>
                        <a:srcRect/>
                        <a:stretch>
                          <a:fillRect/>
                        </a:stretch>
                      </p:blipFill>
                      <p:spPr bwMode="auto">
                        <a:xfrm>
                          <a:off x="6093588" y="2898650"/>
                          <a:ext cx="787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nvGraphicFramePr>
          <p:xfrm>
            <a:off x="6926200" y="2898650"/>
            <a:ext cx="863600" cy="368300"/>
          </p:xfrm>
          <a:graphic>
            <a:graphicData uri="http://schemas.openxmlformats.org/presentationml/2006/ole">
              <mc:AlternateContent xmlns:mc="http://schemas.openxmlformats.org/markup-compatibility/2006">
                <mc:Choice xmlns:v="urn:schemas-microsoft-com:vml" Requires="v">
                  <p:oleObj name="Equation" r:id="rId14" imgW="863280" imgH="368280" progId="Equation.DSMT4">
                    <p:embed/>
                  </p:oleObj>
                </mc:Choice>
                <mc:Fallback>
                  <p:oleObj name="Equation" r:id="rId14" imgW="863280" imgH="368280" progId="Equation.DSMT4">
                    <p:embed/>
                    <p:pic>
                      <p:nvPicPr>
                        <p:cNvPr id="3" name="Object 2"/>
                        <p:cNvPicPr>
                          <a:picLocks noChangeAspect="1" noChangeArrowheads="1"/>
                        </p:cNvPicPr>
                        <p:nvPr/>
                      </p:nvPicPr>
                      <p:blipFill>
                        <a:blip r:embed="rId15"/>
                        <a:srcRect/>
                        <a:stretch>
                          <a:fillRect/>
                        </a:stretch>
                      </p:blipFill>
                      <p:spPr bwMode="auto">
                        <a:xfrm>
                          <a:off x="6926200" y="2898650"/>
                          <a:ext cx="863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nvGraphicFramePr>
          <p:xfrm>
            <a:off x="7804150" y="2894075"/>
            <a:ext cx="1054100" cy="330200"/>
          </p:xfrm>
          <a:graphic>
            <a:graphicData uri="http://schemas.openxmlformats.org/presentationml/2006/ole">
              <mc:AlternateContent xmlns:mc="http://schemas.openxmlformats.org/markup-compatibility/2006">
                <mc:Choice xmlns:v="urn:schemas-microsoft-com:vml" Requires="v">
                  <p:oleObj name="Equation" r:id="rId16" imgW="1054080" imgH="330120" progId="Equation.DSMT4">
                    <p:embed/>
                  </p:oleObj>
                </mc:Choice>
                <mc:Fallback>
                  <p:oleObj name="Equation" r:id="rId16" imgW="1054080" imgH="330120" progId="Equation.DSMT4">
                    <p:embed/>
                    <p:pic>
                      <p:nvPicPr>
                        <p:cNvPr id="10" name="Object 9"/>
                        <p:cNvPicPr>
                          <a:picLocks noChangeAspect="1" noChangeArrowheads="1"/>
                        </p:cNvPicPr>
                        <p:nvPr/>
                      </p:nvPicPr>
                      <p:blipFill>
                        <a:blip r:embed="rId17"/>
                        <a:srcRect/>
                        <a:stretch>
                          <a:fillRect/>
                        </a:stretch>
                      </p:blipFill>
                      <p:spPr bwMode="auto">
                        <a:xfrm>
                          <a:off x="7804150" y="2894075"/>
                          <a:ext cx="10541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extLst>
      <p:ext uri="{BB962C8B-B14F-4D97-AF65-F5344CB8AC3E}">
        <p14:creationId xmlns:p14="http://schemas.microsoft.com/office/powerpoint/2010/main" val="2963501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p:spPr>
        <p:txBody>
          <a:bodyPr/>
          <a:lstStyle/>
          <a:p>
            <a:r>
              <a:rPr lang="en-US" sz="3200" b="1" dirty="0">
                <a:latin typeface="Arial" pitchFamily="34" charset="0"/>
                <a:cs typeface="Arial" pitchFamily="34" charset="0"/>
              </a:rPr>
              <a:t>Example </a:t>
            </a:r>
            <a:r>
              <a:rPr lang="en-US" sz="3200" dirty="0">
                <a:latin typeface="Arial" pitchFamily="34" charset="0"/>
                <a:cs typeface="Arial" pitchFamily="34" charset="0"/>
              </a:rPr>
              <a:t>(</a:t>
            </a:r>
            <a:r>
              <a:rPr lang="en-US" sz="3200" dirty="0" err="1">
                <a:latin typeface="Arial" pitchFamily="34" charset="0"/>
                <a:cs typeface="Arial" pitchFamily="34" charset="0"/>
              </a:rPr>
              <a:t>cont</a:t>
            </a:r>
            <a:r>
              <a:rPr lang="en-US" sz="3200" dirty="0">
                <a:latin typeface="Arial" pitchFamily="34" charset="0"/>
                <a:cs typeface="Arial" pitchFamily="34" charset="0"/>
              </a:rPr>
              <a:t>)</a:t>
            </a:r>
          </a:p>
        </p:txBody>
      </p:sp>
      <p:sp>
        <p:nvSpPr>
          <p:cNvPr id="4" name="Text Placeholder 3"/>
          <p:cNvSpPr>
            <a:spLocks noGrp="1"/>
          </p:cNvSpPr>
          <p:nvPr>
            <p:ph type="body" sz="quarter" idx="10"/>
          </p:nvPr>
        </p:nvSpPr>
        <p:spPr/>
        <p:txBody>
          <a:bodyPr>
            <a:noAutofit/>
          </a:bodyPr>
          <a:lstStyle/>
          <a:p>
            <a:r>
              <a:rPr lang="en-US" sz="2800" dirty="0"/>
              <a:t>Now we will evaluate this expression in two different ways to obtain the two solutions. On the left, we will </a:t>
            </a:r>
            <a:r>
              <a:rPr lang="en-US" sz="2800" i="1" dirty="0"/>
              <a:t>add</a:t>
            </a:r>
            <a:r>
              <a:rPr lang="en-US" sz="2800" dirty="0"/>
              <a:t> 2 to       On the right, we will </a:t>
            </a:r>
            <a:r>
              <a:rPr lang="en-US" sz="2800" i="1" dirty="0"/>
              <a:t>subtract</a:t>
            </a:r>
            <a:r>
              <a:rPr lang="en-US" sz="2800" dirty="0"/>
              <a:t> 2 from</a:t>
            </a:r>
          </a:p>
          <a:p>
            <a:endParaRPr lang="en-US" sz="2800" dirty="0"/>
          </a:p>
          <a:p>
            <a:endParaRPr lang="en-US" sz="2800" dirty="0"/>
          </a:p>
          <a:p>
            <a:endParaRPr lang="en-US" sz="2800" dirty="0"/>
          </a:p>
          <a:p>
            <a:endParaRPr lang="en-US" sz="2800" dirty="0"/>
          </a:p>
          <a:p>
            <a:r>
              <a:rPr lang="en-US" sz="2800" dirty="0"/>
              <a:t>The solutions are      and       The solution set is</a:t>
            </a:r>
          </a:p>
          <a:p>
            <a:endParaRPr lang="en-US" sz="2800" dirty="0"/>
          </a:p>
          <a:p>
            <a:endParaRPr lang="en-US" dirty="0"/>
          </a:p>
        </p:txBody>
      </p:sp>
      <p:graphicFrame>
        <p:nvGraphicFramePr>
          <p:cNvPr id="8" name="Object 7"/>
          <p:cNvGraphicFramePr>
            <a:graphicFrameLocks noChangeAspect="1"/>
          </p:cNvGraphicFramePr>
          <p:nvPr/>
        </p:nvGraphicFramePr>
        <p:xfrm>
          <a:off x="3794825" y="2091375"/>
          <a:ext cx="508000" cy="330200"/>
        </p:xfrm>
        <a:graphic>
          <a:graphicData uri="http://schemas.openxmlformats.org/presentationml/2006/ole">
            <mc:AlternateContent xmlns:mc="http://schemas.openxmlformats.org/markup-compatibility/2006">
              <mc:Choice xmlns:v="urn:schemas-microsoft-com:vml" Requires="v">
                <p:oleObj name="Equation" r:id="rId2" imgW="507960" imgH="330120" progId="Equation.DSMT4">
                  <p:embed/>
                </p:oleObj>
              </mc:Choice>
              <mc:Fallback>
                <p:oleObj name="Equation" r:id="rId2" imgW="507960" imgH="330120" progId="Equation.DSMT4">
                  <p:embed/>
                  <p:pic>
                    <p:nvPicPr>
                      <p:cNvPr id="8" name="Object 7"/>
                      <p:cNvPicPr/>
                      <p:nvPr/>
                    </p:nvPicPr>
                    <p:blipFill>
                      <a:blip r:embed="rId3"/>
                      <a:stretch>
                        <a:fillRect/>
                      </a:stretch>
                    </p:blipFill>
                    <p:spPr>
                      <a:xfrm>
                        <a:off x="3794825" y="2091375"/>
                        <a:ext cx="508000" cy="330200"/>
                      </a:xfrm>
                      <a:prstGeom prst="rect">
                        <a:avLst/>
                      </a:prstGeom>
                    </p:spPr>
                  </p:pic>
                </p:oleObj>
              </mc:Fallback>
            </mc:AlternateContent>
          </a:graphicData>
        </a:graphic>
      </p:graphicFrame>
      <p:graphicFrame>
        <p:nvGraphicFramePr>
          <p:cNvPr id="9" name="Object 8"/>
          <p:cNvGraphicFramePr>
            <a:graphicFrameLocks noChangeAspect="1"/>
          </p:cNvGraphicFramePr>
          <p:nvPr/>
        </p:nvGraphicFramePr>
        <p:xfrm>
          <a:off x="3048000" y="2536700"/>
          <a:ext cx="508000" cy="330200"/>
        </p:xfrm>
        <a:graphic>
          <a:graphicData uri="http://schemas.openxmlformats.org/presentationml/2006/ole">
            <mc:AlternateContent xmlns:mc="http://schemas.openxmlformats.org/markup-compatibility/2006">
              <mc:Choice xmlns:v="urn:schemas-microsoft-com:vml" Requires="v">
                <p:oleObj name="Equation" r:id="rId4" imgW="507960" imgH="330120" progId="Equation.DSMT4">
                  <p:embed/>
                </p:oleObj>
              </mc:Choice>
              <mc:Fallback>
                <p:oleObj name="Equation" r:id="rId4" imgW="507960" imgH="330120" progId="Equation.DSMT4">
                  <p:embed/>
                  <p:pic>
                    <p:nvPicPr>
                      <p:cNvPr id="9" name="Object 8"/>
                      <p:cNvPicPr/>
                      <p:nvPr/>
                    </p:nvPicPr>
                    <p:blipFill>
                      <a:blip r:embed="rId3"/>
                      <a:stretch>
                        <a:fillRect/>
                      </a:stretch>
                    </p:blipFill>
                    <p:spPr>
                      <a:xfrm>
                        <a:off x="3048000" y="2536700"/>
                        <a:ext cx="508000" cy="330200"/>
                      </a:xfrm>
                      <a:prstGeom prst="rect">
                        <a:avLst/>
                      </a:prstGeom>
                    </p:spPr>
                  </p:pic>
                </p:oleObj>
              </mc:Fallback>
            </mc:AlternateContent>
          </a:graphicData>
        </a:graphic>
      </p:graphicFrame>
      <p:grpSp>
        <p:nvGrpSpPr>
          <p:cNvPr id="15" name="Group 14"/>
          <p:cNvGrpSpPr/>
          <p:nvPr/>
        </p:nvGrpSpPr>
        <p:grpSpPr>
          <a:xfrm>
            <a:off x="1487550" y="2954975"/>
            <a:ext cx="4288975" cy="1998025"/>
            <a:chOff x="1487550" y="3054925"/>
            <a:chExt cx="4288975" cy="1998025"/>
          </a:xfrm>
        </p:grpSpPr>
        <p:graphicFrame>
          <p:nvGraphicFramePr>
            <p:cNvPr id="10" name="Object 9"/>
            <p:cNvGraphicFramePr>
              <a:graphicFrameLocks noChangeAspect="1"/>
            </p:cNvGraphicFramePr>
            <p:nvPr/>
          </p:nvGraphicFramePr>
          <p:xfrm>
            <a:off x="1500250" y="3054925"/>
            <a:ext cx="1600200" cy="838200"/>
          </p:xfrm>
          <a:graphic>
            <a:graphicData uri="http://schemas.openxmlformats.org/presentationml/2006/ole">
              <mc:AlternateContent xmlns:mc="http://schemas.openxmlformats.org/markup-compatibility/2006">
                <mc:Choice xmlns:v="urn:schemas-microsoft-com:vml" Requires="v">
                  <p:oleObj name="Equation" r:id="rId5" imgW="1600200" imgH="838080" progId="Equation.DSMT4">
                    <p:embed/>
                  </p:oleObj>
                </mc:Choice>
                <mc:Fallback>
                  <p:oleObj name="Equation" r:id="rId5" imgW="1600200" imgH="838080" progId="Equation.DSMT4">
                    <p:embed/>
                    <p:pic>
                      <p:nvPicPr>
                        <p:cNvPr id="10" name="Object 9"/>
                        <p:cNvPicPr/>
                        <p:nvPr/>
                      </p:nvPicPr>
                      <p:blipFill>
                        <a:blip r:embed="rId6"/>
                        <a:stretch>
                          <a:fillRect/>
                        </a:stretch>
                      </p:blipFill>
                      <p:spPr>
                        <a:xfrm>
                          <a:off x="1500250" y="3054925"/>
                          <a:ext cx="1600200" cy="838200"/>
                        </a:xfrm>
                        <a:prstGeom prst="rect">
                          <a:avLst/>
                        </a:prstGeom>
                      </p:spPr>
                    </p:pic>
                  </p:oleObj>
                </mc:Fallback>
              </mc:AlternateContent>
            </a:graphicData>
          </a:graphic>
        </p:graphicFrame>
        <p:graphicFrame>
          <p:nvGraphicFramePr>
            <p:cNvPr id="11" name="Object 10"/>
            <p:cNvGraphicFramePr>
              <a:graphicFrameLocks noChangeAspect="1"/>
            </p:cNvGraphicFramePr>
            <p:nvPr/>
          </p:nvGraphicFramePr>
          <p:xfrm>
            <a:off x="3727875" y="3059875"/>
            <a:ext cx="1600200" cy="838200"/>
          </p:xfrm>
          <a:graphic>
            <a:graphicData uri="http://schemas.openxmlformats.org/presentationml/2006/ole">
              <mc:AlternateContent xmlns:mc="http://schemas.openxmlformats.org/markup-compatibility/2006">
                <mc:Choice xmlns:v="urn:schemas-microsoft-com:vml" Requires="v">
                  <p:oleObj name="Equation" r:id="rId7" imgW="1600200" imgH="838080" progId="Equation.DSMT4">
                    <p:embed/>
                  </p:oleObj>
                </mc:Choice>
                <mc:Fallback>
                  <p:oleObj name="Equation" r:id="rId7" imgW="1600200" imgH="838080" progId="Equation.DSMT4">
                    <p:embed/>
                    <p:pic>
                      <p:nvPicPr>
                        <p:cNvPr id="11" name="Object 10"/>
                        <p:cNvPicPr/>
                        <p:nvPr/>
                      </p:nvPicPr>
                      <p:blipFill>
                        <a:blip r:embed="rId8"/>
                        <a:stretch>
                          <a:fillRect/>
                        </a:stretch>
                      </p:blipFill>
                      <p:spPr>
                        <a:xfrm>
                          <a:off x="3727875" y="3059875"/>
                          <a:ext cx="1600200" cy="838200"/>
                        </a:xfrm>
                        <a:prstGeom prst="rect">
                          <a:avLst/>
                        </a:prstGeom>
                      </p:spPr>
                    </p:pic>
                  </p:oleObj>
                </mc:Fallback>
              </mc:AlternateContent>
            </a:graphicData>
          </a:graphic>
        </p:graphicFrame>
        <p:graphicFrame>
          <p:nvGraphicFramePr>
            <p:cNvPr id="12" name="Object 11"/>
            <p:cNvGraphicFramePr>
              <a:graphicFrameLocks noChangeAspect="1"/>
            </p:cNvGraphicFramePr>
            <p:nvPr/>
          </p:nvGraphicFramePr>
          <p:xfrm>
            <a:off x="3731825" y="4214750"/>
            <a:ext cx="2044700" cy="838200"/>
          </p:xfrm>
          <a:graphic>
            <a:graphicData uri="http://schemas.openxmlformats.org/presentationml/2006/ole">
              <mc:AlternateContent xmlns:mc="http://schemas.openxmlformats.org/markup-compatibility/2006">
                <mc:Choice xmlns:v="urn:schemas-microsoft-com:vml" Requires="v">
                  <p:oleObj name="Equation" r:id="rId9" imgW="2044440" imgH="838080" progId="Equation.DSMT4">
                    <p:embed/>
                  </p:oleObj>
                </mc:Choice>
                <mc:Fallback>
                  <p:oleObj name="Equation" r:id="rId9" imgW="2044440" imgH="838080" progId="Equation.DSMT4">
                    <p:embed/>
                    <p:pic>
                      <p:nvPicPr>
                        <p:cNvPr id="12" name="Object 11"/>
                        <p:cNvPicPr/>
                        <p:nvPr/>
                      </p:nvPicPr>
                      <p:blipFill>
                        <a:blip r:embed="rId10"/>
                        <a:stretch>
                          <a:fillRect/>
                        </a:stretch>
                      </p:blipFill>
                      <p:spPr>
                        <a:xfrm>
                          <a:off x="3731825" y="4214750"/>
                          <a:ext cx="2044700" cy="838200"/>
                        </a:xfrm>
                        <a:prstGeom prst="rect">
                          <a:avLst/>
                        </a:prstGeom>
                      </p:spPr>
                    </p:pic>
                  </p:oleObj>
                </mc:Fallback>
              </mc:AlternateContent>
            </a:graphicData>
          </a:graphic>
        </p:graphicFrame>
        <p:graphicFrame>
          <p:nvGraphicFramePr>
            <p:cNvPr id="13" name="Object 12"/>
            <p:cNvGraphicFramePr>
              <a:graphicFrameLocks noChangeAspect="1"/>
            </p:cNvGraphicFramePr>
            <p:nvPr/>
          </p:nvGraphicFramePr>
          <p:xfrm>
            <a:off x="1487550" y="4191000"/>
            <a:ext cx="1841500" cy="838200"/>
          </p:xfrm>
          <a:graphic>
            <a:graphicData uri="http://schemas.openxmlformats.org/presentationml/2006/ole">
              <mc:AlternateContent xmlns:mc="http://schemas.openxmlformats.org/markup-compatibility/2006">
                <mc:Choice xmlns:v="urn:schemas-microsoft-com:vml" Requires="v">
                  <p:oleObj name="Equation" r:id="rId11" imgW="1841400" imgH="838080" progId="Equation.DSMT4">
                    <p:embed/>
                  </p:oleObj>
                </mc:Choice>
                <mc:Fallback>
                  <p:oleObj name="Equation" r:id="rId11" imgW="1841400" imgH="838080" progId="Equation.DSMT4">
                    <p:embed/>
                    <p:pic>
                      <p:nvPicPr>
                        <p:cNvPr id="13" name="Object 12"/>
                        <p:cNvPicPr/>
                        <p:nvPr/>
                      </p:nvPicPr>
                      <p:blipFill>
                        <a:blip r:embed="rId12"/>
                        <a:stretch>
                          <a:fillRect/>
                        </a:stretch>
                      </p:blipFill>
                      <p:spPr>
                        <a:xfrm>
                          <a:off x="1487550" y="4191000"/>
                          <a:ext cx="1841500" cy="838200"/>
                        </a:xfrm>
                        <a:prstGeom prst="rect">
                          <a:avLst/>
                        </a:prstGeom>
                      </p:spPr>
                    </p:pic>
                  </p:oleObj>
                </mc:Fallback>
              </mc:AlternateContent>
            </a:graphicData>
          </a:graphic>
        </p:graphicFrame>
      </p:grpSp>
      <p:graphicFrame>
        <p:nvGraphicFramePr>
          <p:cNvPr id="16" name="Object 15"/>
          <p:cNvGraphicFramePr>
            <a:graphicFrameLocks noChangeAspect="1"/>
          </p:cNvGraphicFramePr>
          <p:nvPr/>
        </p:nvGraphicFramePr>
        <p:xfrm>
          <a:off x="3412175" y="5080000"/>
          <a:ext cx="431800" cy="330200"/>
        </p:xfrm>
        <a:graphic>
          <a:graphicData uri="http://schemas.openxmlformats.org/presentationml/2006/ole">
            <mc:AlternateContent xmlns:mc="http://schemas.openxmlformats.org/markup-compatibility/2006">
              <mc:Choice xmlns:v="urn:schemas-microsoft-com:vml" Requires="v">
                <p:oleObj name="Equation" r:id="rId13" imgW="431640" imgH="330120" progId="Equation.DSMT4">
                  <p:embed/>
                </p:oleObj>
              </mc:Choice>
              <mc:Fallback>
                <p:oleObj name="Equation" r:id="rId13" imgW="431640" imgH="330120" progId="Equation.DSMT4">
                  <p:embed/>
                  <p:pic>
                    <p:nvPicPr>
                      <p:cNvPr id="16" name="Object 15"/>
                      <p:cNvPicPr/>
                      <p:nvPr/>
                    </p:nvPicPr>
                    <p:blipFill>
                      <a:blip r:embed="rId14"/>
                      <a:stretch>
                        <a:fillRect/>
                      </a:stretch>
                    </p:blipFill>
                    <p:spPr>
                      <a:xfrm>
                        <a:off x="3412175" y="5080000"/>
                        <a:ext cx="431800" cy="330200"/>
                      </a:xfrm>
                      <a:prstGeom prst="rect">
                        <a:avLst/>
                      </a:prstGeom>
                    </p:spPr>
                  </p:pic>
                </p:oleObj>
              </mc:Fallback>
            </mc:AlternateContent>
          </a:graphicData>
        </a:graphic>
      </p:graphicFrame>
      <p:graphicFrame>
        <p:nvGraphicFramePr>
          <p:cNvPr id="17" name="Object 16"/>
          <p:cNvGraphicFramePr>
            <a:graphicFrameLocks noChangeAspect="1"/>
          </p:cNvGraphicFramePr>
          <p:nvPr/>
        </p:nvGraphicFramePr>
        <p:xfrm>
          <a:off x="4600700" y="5092700"/>
          <a:ext cx="508000" cy="317500"/>
        </p:xfrm>
        <a:graphic>
          <a:graphicData uri="http://schemas.openxmlformats.org/presentationml/2006/ole">
            <mc:AlternateContent xmlns:mc="http://schemas.openxmlformats.org/markup-compatibility/2006">
              <mc:Choice xmlns:v="urn:schemas-microsoft-com:vml" Requires="v">
                <p:oleObj name="Equation" r:id="rId15" imgW="507960" imgH="317160" progId="Equation.DSMT4">
                  <p:embed/>
                </p:oleObj>
              </mc:Choice>
              <mc:Fallback>
                <p:oleObj name="Equation" r:id="rId15" imgW="507960" imgH="317160" progId="Equation.DSMT4">
                  <p:embed/>
                  <p:pic>
                    <p:nvPicPr>
                      <p:cNvPr id="17" name="Object 16"/>
                      <p:cNvPicPr/>
                      <p:nvPr/>
                    </p:nvPicPr>
                    <p:blipFill>
                      <a:blip r:embed="rId16"/>
                      <a:stretch>
                        <a:fillRect/>
                      </a:stretch>
                    </p:blipFill>
                    <p:spPr>
                      <a:xfrm>
                        <a:off x="4600700" y="5092700"/>
                        <a:ext cx="508000" cy="317500"/>
                      </a:xfrm>
                      <a:prstGeom prst="rect">
                        <a:avLst/>
                      </a:prstGeom>
                    </p:spPr>
                  </p:pic>
                </p:oleObj>
              </mc:Fallback>
            </mc:AlternateContent>
          </a:graphicData>
        </a:graphic>
      </p:graphicFrame>
      <p:graphicFrame>
        <p:nvGraphicFramePr>
          <p:cNvPr id="18" name="Object 17"/>
          <p:cNvGraphicFramePr>
            <a:graphicFrameLocks noChangeAspect="1"/>
          </p:cNvGraphicFramePr>
          <p:nvPr/>
        </p:nvGraphicFramePr>
        <p:xfrm>
          <a:off x="645225" y="5433950"/>
          <a:ext cx="1308100" cy="508000"/>
        </p:xfrm>
        <a:graphic>
          <a:graphicData uri="http://schemas.openxmlformats.org/presentationml/2006/ole">
            <mc:AlternateContent xmlns:mc="http://schemas.openxmlformats.org/markup-compatibility/2006">
              <mc:Choice xmlns:v="urn:schemas-microsoft-com:vml" Requires="v">
                <p:oleObj name="Equation" r:id="rId17" imgW="1307880" imgH="507960" progId="Equation.DSMT4">
                  <p:embed/>
                </p:oleObj>
              </mc:Choice>
              <mc:Fallback>
                <p:oleObj name="Equation" r:id="rId17" imgW="1307880" imgH="507960" progId="Equation.DSMT4">
                  <p:embed/>
                  <p:pic>
                    <p:nvPicPr>
                      <p:cNvPr id="18" name="Object 17"/>
                      <p:cNvPicPr/>
                      <p:nvPr/>
                    </p:nvPicPr>
                    <p:blipFill>
                      <a:blip r:embed="rId18"/>
                      <a:stretch>
                        <a:fillRect/>
                      </a:stretch>
                    </p:blipFill>
                    <p:spPr>
                      <a:xfrm>
                        <a:off x="645225" y="5433950"/>
                        <a:ext cx="1308100" cy="508000"/>
                      </a:xfrm>
                      <a:prstGeom prst="rect">
                        <a:avLst/>
                      </a:prstGeom>
                    </p:spPr>
                  </p:pic>
                </p:oleObj>
              </mc:Fallback>
            </mc:AlternateContent>
          </a:graphicData>
        </a:graphic>
      </p:graphicFrame>
    </p:spTree>
    <p:extLst>
      <p:ext uri="{BB962C8B-B14F-4D97-AF65-F5344CB8AC3E}">
        <p14:creationId xmlns:p14="http://schemas.microsoft.com/office/powerpoint/2010/main" val="2599129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p:spPr>
        <p:txBody>
          <a:bodyPr/>
          <a:lstStyle/>
          <a:p>
            <a:r>
              <a:rPr lang="en-US" sz="3200" b="1" dirty="0">
                <a:latin typeface="Arial" pitchFamily="34" charset="0"/>
                <a:cs typeface="Arial" pitchFamily="34" charset="0"/>
              </a:rPr>
              <a:t>Example</a:t>
            </a:r>
            <a:endParaRPr lang="en-US" dirty="0"/>
          </a:p>
        </p:txBody>
      </p:sp>
      <p:sp>
        <p:nvSpPr>
          <p:cNvPr id="4" name="Text Placeholder 3"/>
          <p:cNvSpPr>
            <a:spLocks noGrp="1"/>
          </p:cNvSpPr>
          <p:nvPr>
            <p:ph type="body" sz="quarter" idx="10"/>
          </p:nvPr>
        </p:nvSpPr>
        <p:spPr/>
        <p:txBody>
          <a:bodyPr>
            <a:noAutofit/>
          </a:bodyPr>
          <a:lstStyle/>
          <a:p>
            <a:pPr>
              <a:spcBef>
                <a:spcPct val="50000"/>
              </a:spcBef>
              <a:spcAft>
                <a:spcPts val="1200"/>
              </a:spcAft>
            </a:pPr>
            <a:r>
              <a:rPr lang="en-US" sz="2800" dirty="0"/>
              <a:t>Solve using the quadratic formula:</a:t>
            </a:r>
          </a:p>
          <a:p>
            <a:pPr>
              <a:spcAft>
                <a:spcPts val="1200"/>
              </a:spcAft>
            </a:pPr>
            <a:r>
              <a:rPr lang="en-US" sz="2800" dirty="0"/>
              <a:t>The quadratic equation must be in standard form to identify the values for </a:t>
            </a:r>
            <a:r>
              <a:rPr lang="en-US" sz="2800" i="1" dirty="0"/>
              <a:t>a</a:t>
            </a:r>
            <a:r>
              <a:rPr lang="en-US" sz="2800" dirty="0"/>
              <a:t>, </a:t>
            </a:r>
            <a:r>
              <a:rPr lang="en-US" sz="2800" i="1" dirty="0"/>
              <a:t>b</a:t>
            </a:r>
            <a:r>
              <a:rPr lang="en-US" sz="2800" dirty="0"/>
              <a:t>, and </a:t>
            </a:r>
            <a:r>
              <a:rPr lang="en-US" sz="2800" i="1" dirty="0"/>
              <a:t>c</a:t>
            </a:r>
            <a:r>
              <a:rPr lang="en-US" sz="2800" dirty="0"/>
              <a:t>. To move all terms to one side and obtain zero on the right, we subtract             from both sides. Then we can identify the values for </a:t>
            </a:r>
            <a:r>
              <a:rPr lang="en-US" sz="2800" i="1" dirty="0"/>
              <a:t>a</a:t>
            </a:r>
            <a:r>
              <a:rPr lang="en-US" sz="2800" dirty="0"/>
              <a:t>, </a:t>
            </a:r>
            <a:r>
              <a:rPr lang="en-US" sz="2800" i="1" dirty="0"/>
              <a:t>b</a:t>
            </a:r>
            <a:r>
              <a:rPr lang="en-US" sz="2800" dirty="0"/>
              <a:t>, and </a:t>
            </a:r>
            <a:r>
              <a:rPr lang="en-US" sz="2800" i="1" dirty="0"/>
              <a:t>c</a:t>
            </a:r>
            <a:r>
              <a:rPr lang="en-US" sz="2800" dirty="0"/>
              <a:t>.</a:t>
            </a:r>
          </a:p>
          <a:p>
            <a:pPr>
              <a:spcAft>
                <a:spcPts val="1200"/>
              </a:spcAft>
            </a:pPr>
            <a:r>
              <a:rPr lang="en-US" sz="2800" dirty="0"/>
              <a:t>				This is the given equation.</a:t>
            </a:r>
          </a:p>
          <a:p>
            <a:r>
              <a:rPr lang="en-US" sz="2800" dirty="0"/>
              <a:t>				Subtract              from both 				sides.</a:t>
            </a:r>
          </a:p>
          <a:p>
            <a:endParaRPr lang="en-US" sz="2800" dirty="0"/>
          </a:p>
          <a:p>
            <a:endParaRPr lang="en-US" dirty="0"/>
          </a:p>
          <a:p>
            <a:endParaRPr lang="en-US" dirty="0"/>
          </a:p>
          <a:p>
            <a:endParaRPr lang="en-US" dirty="0"/>
          </a:p>
        </p:txBody>
      </p:sp>
      <p:graphicFrame>
        <p:nvGraphicFramePr>
          <p:cNvPr id="6" name="Object 5"/>
          <p:cNvGraphicFramePr>
            <a:graphicFrameLocks noChangeAspect="1"/>
          </p:cNvGraphicFramePr>
          <p:nvPr/>
        </p:nvGraphicFramePr>
        <p:xfrm>
          <a:off x="6084453" y="1122589"/>
          <a:ext cx="2235200" cy="457200"/>
        </p:xfrm>
        <a:graphic>
          <a:graphicData uri="http://schemas.openxmlformats.org/presentationml/2006/ole">
            <mc:AlternateContent xmlns:mc="http://schemas.openxmlformats.org/markup-compatibility/2006">
              <mc:Choice xmlns:v="urn:schemas-microsoft-com:vml" Requires="v">
                <p:oleObj name="Equation" r:id="rId2" imgW="2234880" imgH="457200" progId="Equation.DSMT4">
                  <p:embed/>
                </p:oleObj>
              </mc:Choice>
              <mc:Fallback>
                <p:oleObj name="Equation" r:id="rId2" imgW="2234880" imgH="457200" progId="Equation.DSMT4">
                  <p:embed/>
                  <p:pic>
                    <p:nvPicPr>
                      <p:cNvPr id="6" name="Object 5"/>
                      <p:cNvPicPr>
                        <a:picLocks noChangeAspect="1" noChangeArrowheads="1"/>
                      </p:cNvPicPr>
                      <p:nvPr/>
                    </p:nvPicPr>
                    <p:blipFill>
                      <a:blip r:embed="rId3"/>
                      <a:srcRect/>
                      <a:stretch>
                        <a:fillRect/>
                      </a:stretch>
                    </p:blipFill>
                    <p:spPr bwMode="auto">
                      <a:xfrm>
                        <a:off x="6084453" y="1122589"/>
                        <a:ext cx="223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3" name="Group 2"/>
          <p:cNvGrpSpPr/>
          <p:nvPr/>
        </p:nvGrpSpPr>
        <p:grpSpPr>
          <a:xfrm>
            <a:off x="540148" y="4812475"/>
            <a:ext cx="3193652" cy="1290637"/>
            <a:chOff x="540148" y="4327059"/>
            <a:chExt cx="3193652" cy="1290637"/>
          </a:xfrm>
        </p:grpSpPr>
        <p:graphicFrame>
          <p:nvGraphicFramePr>
            <p:cNvPr id="8" name="Object 7"/>
            <p:cNvGraphicFramePr>
              <a:graphicFrameLocks noChangeAspect="1"/>
            </p:cNvGraphicFramePr>
            <p:nvPr/>
          </p:nvGraphicFramePr>
          <p:xfrm>
            <a:off x="990600" y="4327059"/>
            <a:ext cx="2476500" cy="457200"/>
          </p:xfrm>
          <a:graphic>
            <a:graphicData uri="http://schemas.openxmlformats.org/presentationml/2006/ole">
              <mc:AlternateContent xmlns:mc="http://schemas.openxmlformats.org/markup-compatibility/2006">
                <mc:Choice xmlns:v="urn:schemas-microsoft-com:vml" Requires="v">
                  <p:oleObj name="Equation" r:id="rId4" imgW="2476440" imgH="457200" progId="Equation.DSMT4">
                    <p:embed/>
                  </p:oleObj>
                </mc:Choice>
                <mc:Fallback>
                  <p:oleObj name="Equation" r:id="rId4" imgW="2476440" imgH="457200" progId="Equation.DSMT4">
                    <p:embed/>
                    <p:pic>
                      <p:nvPicPr>
                        <p:cNvPr id="8" name="Object 7"/>
                        <p:cNvPicPr>
                          <a:picLocks noChangeAspect="1" noChangeArrowheads="1"/>
                        </p:cNvPicPr>
                        <p:nvPr/>
                      </p:nvPicPr>
                      <p:blipFill>
                        <a:blip r:embed="rId5"/>
                        <a:srcRect/>
                        <a:stretch>
                          <a:fillRect/>
                        </a:stretch>
                      </p:blipFill>
                      <p:spPr bwMode="auto">
                        <a:xfrm>
                          <a:off x="990600" y="4327059"/>
                          <a:ext cx="2476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AutoShape 19"/>
            <p:cNvSpPr>
              <a:spLocks noChangeArrowheads="1"/>
            </p:cNvSpPr>
            <p:nvPr/>
          </p:nvSpPr>
          <p:spPr bwMode="auto">
            <a:xfrm>
              <a:off x="540148" y="5171438"/>
              <a:ext cx="907652" cy="446258"/>
            </a:xfrm>
            <a:prstGeom prst="wedgeRoundRectCallout">
              <a:avLst>
                <a:gd name="adj1" fmla="val 28151"/>
                <a:gd name="adj2" fmla="val -137007"/>
                <a:gd name="adj3" fmla="val 16667"/>
              </a:avLst>
            </a:prstGeom>
            <a:noFill/>
            <a:ln w="9525" algn="ctr">
              <a:solidFill>
                <a:schemeClr val="tx1"/>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graphicFrame>
          <p:nvGraphicFramePr>
            <p:cNvPr id="12" name="Object 11"/>
            <p:cNvGraphicFramePr>
              <a:graphicFrameLocks noChangeAspect="1"/>
            </p:cNvGraphicFramePr>
            <p:nvPr/>
          </p:nvGraphicFramePr>
          <p:xfrm>
            <a:off x="577850" y="5241459"/>
            <a:ext cx="787400" cy="330200"/>
          </p:xfrm>
          <a:graphic>
            <a:graphicData uri="http://schemas.openxmlformats.org/presentationml/2006/ole">
              <mc:AlternateContent xmlns:mc="http://schemas.openxmlformats.org/markup-compatibility/2006">
                <mc:Choice xmlns:v="urn:schemas-microsoft-com:vml" Requires="v">
                  <p:oleObj name="Equation" r:id="rId6" imgW="787320" imgH="330120" progId="Equation.DSMT4">
                    <p:embed/>
                  </p:oleObj>
                </mc:Choice>
                <mc:Fallback>
                  <p:oleObj name="Equation" r:id="rId6" imgW="787320" imgH="330120" progId="Equation.DSMT4">
                    <p:embed/>
                    <p:pic>
                      <p:nvPicPr>
                        <p:cNvPr id="12" name="Object 11"/>
                        <p:cNvPicPr>
                          <a:picLocks noChangeAspect="1" noChangeArrowheads="1"/>
                        </p:cNvPicPr>
                        <p:nvPr/>
                      </p:nvPicPr>
                      <p:blipFill>
                        <a:blip r:embed="rId7"/>
                        <a:srcRect/>
                        <a:stretch>
                          <a:fillRect/>
                        </a:stretch>
                      </p:blipFill>
                      <p:spPr bwMode="auto">
                        <a:xfrm>
                          <a:off x="577850" y="5241459"/>
                          <a:ext cx="7874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p:cNvGraphicFramePr>
              <a:graphicFrameLocks noChangeAspect="1"/>
            </p:cNvGraphicFramePr>
            <p:nvPr/>
          </p:nvGraphicFramePr>
          <p:xfrm>
            <a:off x="1654175" y="5239871"/>
            <a:ext cx="812800" cy="330200"/>
          </p:xfrm>
          <a:graphic>
            <a:graphicData uri="http://schemas.openxmlformats.org/presentationml/2006/ole">
              <mc:AlternateContent xmlns:mc="http://schemas.openxmlformats.org/markup-compatibility/2006">
                <mc:Choice xmlns:v="urn:schemas-microsoft-com:vml" Requires="v">
                  <p:oleObj name="Equation" r:id="rId8" imgW="812520" imgH="330120" progId="Equation.DSMT4">
                    <p:embed/>
                  </p:oleObj>
                </mc:Choice>
                <mc:Fallback>
                  <p:oleObj name="Equation" r:id="rId8" imgW="812520" imgH="330120" progId="Equation.DSMT4">
                    <p:embed/>
                    <p:pic>
                      <p:nvPicPr>
                        <p:cNvPr id="13" name="Object 12"/>
                        <p:cNvPicPr>
                          <a:picLocks noChangeAspect="1" noChangeArrowheads="1"/>
                        </p:cNvPicPr>
                        <p:nvPr/>
                      </p:nvPicPr>
                      <p:blipFill>
                        <a:blip r:embed="rId9"/>
                        <a:srcRect/>
                        <a:stretch>
                          <a:fillRect/>
                        </a:stretch>
                      </p:blipFill>
                      <p:spPr bwMode="auto">
                        <a:xfrm>
                          <a:off x="1654175" y="5239871"/>
                          <a:ext cx="8128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p:cNvGraphicFramePr>
              <a:graphicFrameLocks noChangeAspect="1"/>
            </p:cNvGraphicFramePr>
            <p:nvPr/>
          </p:nvGraphicFramePr>
          <p:xfrm>
            <a:off x="2703513" y="5247809"/>
            <a:ext cx="990600" cy="317500"/>
          </p:xfrm>
          <a:graphic>
            <a:graphicData uri="http://schemas.openxmlformats.org/presentationml/2006/ole">
              <mc:AlternateContent xmlns:mc="http://schemas.openxmlformats.org/markup-compatibility/2006">
                <mc:Choice xmlns:v="urn:schemas-microsoft-com:vml" Requires="v">
                  <p:oleObj name="Equation" r:id="rId10" imgW="990360" imgH="317160" progId="Equation.DSMT4">
                    <p:embed/>
                  </p:oleObj>
                </mc:Choice>
                <mc:Fallback>
                  <p:oleObj name="Equation" r:id="rId10" imgW="990360" imgH="317160" progId="Equation.DSMT4">
                    <p:embed/>
                    <p:pic>
                      <p:nvPicPr>
                        <p:cNvPr id="14" name="Object 13"/>
                        <p:cNvPicPr>
                          <a:picLocks noChangeAspect="1" noChangeArrowheads="1"/>
                        </p:cNvPicPr>
                        <p:nvPr/>
                      </p:nvPicPr>
                      <p:blipFill>
                        <a:blip r:embed="rId11"/>
                        <a:srcRect/>
                        <a:stretch>
                          <a:fillRect/>
                        </a:stretch>
                      </p:blipFill>
                      <p:spPr bwMode="auto">
                        <a:xfrm>
                          <a:off x="2703513" y="5247809"/>
                          <a:ext cx="9906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AutoShape 19"/>
            <p:cNvSpPr>
              <a:spLocks noChangeArrowheads="1"/>
            </p:cNvSpPr>
            <p:nvPr/>
          </p:nvSpPr>
          <p:spPr bwMode="auto">
            <a:xfrm>
              <a:off x="1606948" y="5165967"/>
              <a:ext cx="907652" cy="446258"/>
            </a:xfrm>
            <a:prstGeom prst="wedgeRoundRectCallout">
              <a:avLst>
                <a:gd name="adj1" fmla="val 8526"/>
                <a:gd name="adj2" fmla="val -147652"/>
                <a:gd name="adj3" fmla="val 16667"/>
              </a:avLst>
            </a:prstGeom>
            <a:noFill/>
            <a:ln w="9525" algn="ctr">
              <a:solidFill>
                <a:schemeClr val="tx1"/>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16" name="AutoShape 19"/>
            <p:cNvSpPr>
              <a:spLocks noChangeArrowheads="1"/>
            </p:cNvSpPr>
            <p:nvPr/>
          </p:nvSpPr>
          <p:spPr bwMode="auto">
            <a:xfrm>
              <a:off x="2673748" y="5160496"/>
              <a:ext cx="1060052" cy="446258"/>
            </a:xfrm>
            <a:prstGeom prst="wedgeRoundRectCallout">
              <a:avLst>
                <a:gd name="adj1" fmla="val -35950"/>
                <a:gd name="adj2" fmla="val -137007"/>
                <a:gd name="adj3" fmla="val 16667"/>
              </a:avLst>
            </a:prstGeom>
            <a:noFill/>
            <a:ln w="9525" algn="ctr">
              <a:solidFill>
                <a:schemeClr val="tx1"/>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grpSp>
      <p:graphicFrame>
        <p:nvGraphicFramePr>
          <p:cNvPr id="19" name="Object 18"/>
          <p:cNvGraphicFramePr>
            <a:graphicFrameLocks noChangeAspect="1"/>
          </p:cNvGraphicFramePr>
          <p:nvPr/>
        </p:nvGraphicFramePr>
        <p:xfrm>
          <a:off x="1953000" y="3200400"/>
          <a:ext cx="1181100" cy="317500"/>
        </p:xfrm>
        <a:graphic>
          <a:graphicData uri="http://schemas.openxmlformats.org/presentationml/2006/ole">
            <mc:AlternateContent xmlns:mc="http://schemas.openxmlformats.org/markup-compatibility/2006">
              <mc:Choice xmlns:v="urn:schemas-microsoft-com:vml" Requires="v">
                <p:oleObj name="Equation" r:id="rId12" imgW="1180800" imgH="317160" progId="Equation.DSMT4">
                  <p:embed/>
                </p:oleObj>
              </mc:Choice>
              <mc:Fallback>
                <p:oleObj name="Equation" r:id="rId12" imgW="1180800" imgH="317160" progId="Equation.DSMT4">
                  <p:embed/>
                  <p:pic>
                    <p:nvPicPr>
                      <p:cNvPr id="19" name="Object 18"/>
                      <p:cNvPicPr>
                        <a:picLocks noChangeAspect="1" noChangeArrowheads="1"/>
                      </p:cNvPicPr>
                      <p:nvPr/>
                    </p:nvPicPr>
                    <p:blipFill>
                      <a:blip r:embed="rId13"/>
                      <a:srcRect/>
                      <a:stretch>
                        <a:fillRect/>
                      </a:stretch>
                    </p:blipFill>
                    <p:spPr bwMode="auto">
                      <a:xfrm>
                        <a:off x="1953000" y="3200400"/>
                        <a:ext cx="11811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nvGraphicFramePr>
        <p:xfrm>
          <a:off x="1009650" y="4162300"/>
          <a:ext cx="2146300" cy="457200"/>
        </p:xfrm>
        <a:graphic>
          <a:graphicData uri="http://schemas.openxmlformats.org/presentationml/2006/ole">
            <mc:AlternateContent xmlns:mc="http://schemas.openxmlformats.org/markup-compatibility/2006">
              <mc:Choice xmlns:v="urn:schemas-microsoft-com:vml" Requires="v">
                <p:oleObj name="Equation" r:id="rId14" imgW="2145960" imgH="457200" progId="Equation.DSMT4">
                  <p:embed/>
                </p:oleObj>
              </mc:Choice>
              <mc:Fallback>
                <p:oleObj name="Equation" r:id="rId14" imgW="2145960" imgH="457200" progId="Equation.DSMT4">
                  <p:embed/>
                  <p:pic>
                    <p:nvPicPr>
                      <p:cNvPr id="20" name="Object 19"/>
                      <p:cNvPicPr>
                        <a:picLocks noChangeAspect="1" noChangeArrowheads="1"/>
                      </p:cNvPicPr>
                      <p:nvPr/>
                    </p:nvPicPr>
                    <p:blipFill>
                      <a:blip r:embed="rId15"/>
                      <a:srcRect/>
                      <a:stretch>
                        <a:fillRect/>
                      </a:stretch>
                    </p:blipFill>
                    <p:spPr bwMode="auto">
                      <a:xfrm>
                        <a:off x="1009650" y="4162300"/>
                        <a:ext cx="2146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nvGraphicFramePr>
        <p:xfrm>
          <a:off x="5698175" y="4952175"/>
          <a:ext cx="1181100" cy="317500"/>
        </p:xfrm>
        <a:graphic>
          <a:graphicData uri="http://schemas.openxmlformats.org/presentationml/2006/ole">
            <mc:AlternateContent xmlns:mc="http://schemas.openxmlformats.org/markup-compatibility/2006">
              <mc:Choice xmlns:v="urn:schemas-microsoft-com:vml" Requires="v">
                <p:oleObj name="Equation" r:id="rId16" imgW="1180800" imgH="317160" progId="Equation.DSMT4">
                  <p:embed/>
                </p:oleObj>
              </mc:Choice>
              <mc:Fallback>
                <p:oleObj name="Equation" r:id="rId16" imgW="1180800" imgH="317160" progId="Equation.DSMT4">
                  <p:embed/>
                  <p:pic>
                    <p:nvPicPr>
                      <p:cNvPr id="21" name="Object 20"/>
                      <p:cNvPicPr>
                        <a:picLocks noChangeAspect="1" noChangeArrowheads="1"/>
                      </p:cNvPicPr>
                      <p:nvPr/>
                    </p:nvPicPr>
                    <p:blipFill>
                      <a:blip r:embed="rId13"/>
                      <a:srcRect/>
                      <a:stretch>
                        <a:fillRect/>
                      </a:stretch>
                    </p:blipFill>
                    <p:spPr bwMode="auto">
                      <a:xfrm>
                        <a:off x="5698175" y="4952175"/>
                        <a:ext cx="11811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115625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a:prstGeom prst="rect">
            <a:avLst/>
          </a:prstGeom>
        </p:spPr>
        <p:txBody>
          <a:bodyPr wrap="none"/>
          <a:lstStyle/>
          <a:p>
            <a:r>
              <a:rPr lang="en-US" sz="3200" b="1" dirty="0">
                <a:latin typeface="Arial" pitchFamily="34" charset="0"/>
                <a:cs typeface="Arial" pitchFamily="34" charset="0"/>
              </a:rPr>
              <a:t>Example </a:t>
            </a:r>
            <a:r>
              <a:rPr lang="en-US" sz="3200" dirty="0">
                <a:latin typeface="Arial" pitchFamily="34" charset="0"/>
                <a:cs typeface="Arial" pitchFamily="34" charset="0"/>
              </a:rPr>
              <a:t>(</a:t>
            </a:r>
            <a:r>
              <a:rPr lang="en-US" sz="3200" dirty="0" err="1">
                <a:latin typeface="Arial" pitchFamily="34" charset="0"/>
                <a:cs typeface="Arial" pitchFamily="34" charset="0"/>
              </a:rPr>
              <a:t>cont</a:t>
            </a:r>
            <a:r>
              <a:rPr lang="en-US" sz="3200" dirty="0">
                <a:latin typeface="Arial" pitchFamily="34" charset="0"/>
                <a:cs typeface="Arial" pitchFamily="34" charset="0"/>
              </a:rPr>
              <a:t>)</a:t>
            </a:r>
            <a:endParaRPr lang="en-US" dirty="0"/>
          </a:p>
        </p:txBody>
      </p:sp>
      <p:sp>
        <p:nvSpPr>
          <p:cNvPr id="4" name="Text Placeholder 3"/>
          <p:cNvSpPr>
            <a:spLocks noGrp="1"/>
          </p:cNvSpPr>
          <p:nvPr>
            <p:ph type="body" sz="quarter" idx="10"/>
          </p:nvPr>
        </p:nvSpPr>
        <p:spPr/>
        <p:txBody>
          <a:bodyPr>
            <a:noAutofit/>
          </a:bodyPr>
          <a:lstStyle/>
          <a:p>
            <a:pPr>
              <a:spcAft>
                <a:spcPts val="1200"/>
              </a:spcAft>
            </a:pPr>
            <a:r>
              <a:rPr lang="en-US" sz="2800" spc="-10" dirty="0"/>
              <a:t>Substituting these values into the quadratic formula and simplifying gives the equation’s solutions.</a:t>
            </a:r>
          </a:p>
          <a:p>
            <a:r>
              <a:rPr lang="en-US" dirty="0"/>
              <a:t>				</a:t>
            </a:r>
            <a:r>
              <a:rPr lang="en-US" sz="2800" dirty="0"/>
              <a:t>Use the quadratic formula.</a:t>
            </a:r>
          </a:p>
          <a:p>
            <a:endParaRPr lang="en-US" dirty="0"/>
          </a:p>
          <a:p>
            <a:pPr>
              <a:spcBef>
                <a:spcPts val="600"/>
              </a:spcBef>
              <a:spcAft>
                <a:spcPts val="1200"/>
              </a:spcAft>
            </a:pPr>
            <a:r>
              <a:rPr lang="en-US" dirty="0"/>
              <a:t>				</a:t>
            </a:r>
            <a:r>
              <a:rPr lang="en-US" sz="2800" dirty="0"/>
              <a:t>Substitute the values for </a:t>
            </a:r>
            <a:br>
              <a:rPr lang="en-US" sz="2800" dirty="0"/>
            </a:br>
            <a:r>
              <a:rPr lang="en-US" sz="2800" dirty="0"/>
              <a:t>				</a:t>
            </a:r>
            <a:r>
              <a:rPr lang="en-US" sz="2800" i="1" dirty="0"/>
              <a:t>a</a:t>
            </a:r>
            <a:r>
              <a:rPr lang="en-US" sz="2800" dirty="0"/>
              <a:t>, </a:t>
            </a:r>
            <a:r>
              <a:rPr lang="en-US" sz="2800" i="1" dirty="0"/>
              <a:t>b</a:t>
            </a:r>
            <a:r>
              <a:rPr lang="en-US" sz="2800" dirty="0"/>
              <a:t>, and </a:t>
            </a:r>
            <a:r>
              <a:rPr lang="en-US" sz="2800" i="1" dirty="0"/>
              <a:t>c</a:t>
            </a:r>
            <a:r>
              <a:rPr lang="en-US" sz="2800" dirty="0"/>
              <a:t>: </a:t>
            </a:r>
          </a:p>
          <a:p>
            <a:r>
              <a:rPr lang="en-US" sz="2800" dirty="0"/>
              <a:t>				Simplify.</a:t>
            </a:r>
          </a:p>
          <a:p>
            <a:endParaRPr lang="en-US" sz="2800" dirty="0"/>
          </a:p>
          <a:p>
            <a:r>
              <a:rPr lang="en-US" sz="2800" dirty="0"/>
              <a:t>				Add.</a:t>
            </a:r>
          </a:p>
          <a:p>
            <a:endParaRPr lang="en-US" sz="2800" dirty="0"/>
          </a:p>
          <a:p>
            <a:r>
              <a:rPr lang="en-US" sz="2800" dirty="0"/>
              <a:t>				</a:t>
            </a:r>
          </a:p>
          <a:p>
            <a:endParaRPr lang="en-US" sz="2800" dirty="0"/>
          </a:p>
        </p:txBody>
      </p:sp>
      <p:grpSp>
        <p:nvGrpSpPr>
          <p:cNvPr id="7" name="Group 6"/>
          <p:cNvGrpSpPr/>
          <p:nvPr/>
        </p:nvGrpSpPr>
        <p:grpSpPr>
          <a:xfrm>
            <a:off x="252350" y="2057275"/>
            <a:ext cx="3860800" cy="4279200"/>
            <a:chOff x="252350" y="2057275"/>
            <a:chExt cx="3860800" cy="4279200"/>
          </a:xfrm>
        </p:grpSpPr>
        <p:graphicFrame>
          <p:nvGraphicFramePr>
            <p:cNvPr id="17" name="Object 16"/>
            <p:cNvGraphicFramePr>
              <a:graphicFrameLocks noChangeAspect="1"/>
            </p:cNvGraphicFramePr>
            <p:nvPr/>
          </p:nvGraphicFramePr>
          <p:xfrm>
            <a:off x="252350" y="2057275"/>
            <a:ext cx="3009900" cy="1028700"/>
          </p:xfrm>
          <a:graphic>
            <a:graphicData uri="http://schemas.openxmlformats.org/presentationml/2006/ole">
              <mc:AlternateContent xmlns:mc="http://schemas.openxmlformats.org/markup-compatibility/2006">
                <mc:Choice xmlns:v="urn:schemas-microsoft-com:vml" Requires="v">
                  <p:oleObj name="Equation" r:id="rId2" imgW="3009600" imgH="1028520" progId="Equation.DSMT4">
                    <p:embed/>
                  </p:oleObj>
                </mc:Choice>
                <mc:Fallback>
                  <p:oleObj name="Equation" r:id="rId2" imgW="3009600" imgH="1028520" progId="Equation.DSMT4">
                    <p:embed/>
                    <p:pic>
                      <p:nvPicPr>
                        <p:cNvPr id="17" name="Object 16"/>
                        <p:cNvPicPr>
                          <a:picLocks noChangeAspect="1" noChangeArrowheads="1"/>
                        </p:cNvPicPr>
                        <p:nvPr/>
                      </p:nvPicPr>
                      <p:blipFill>
                        <a:blip r:embed="rId3"/>
                        <a:srcRect/>
                        <a:stretch>
                          <a:fillRect/>
                        </a:stretch>
                      </p:blipFill>
                      <p:spPr bwMode="auto">
                        <a:xfrm>
                          <a:off x="252350" y="2057275"/>
                          <a:ext cx="30099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nvGraphicFramePr>
          <p:xfrm>
            <a:off x="252350" y="3159825"/>
            <a:ext cx="3860800" cy="1079500"/>
          </p:xfrm>
          <a:graphic>
            <a:graphicData uri="http://schemas.openxmlformats.org/presentationml/2006/ole">
              <mc:AlternateContent xmlns:mc="http://schemas.openxmlformats.org/markup-compatibility/2006">
                <mc:Choice xmlns:v="urn:schemas-microsoft-com:vml" Requires="v">
                  <p:oleObj name="Equation" r:id="rId4" imgW="3860640" imgH="1079280" progId="Equation.DSMT4">
                    <p:embed/>
                  </p:oleObj>
                </mc:Choice>
                <mc:Fallback>
                  <p:oleObj name="Equation" r:id="rId4" imgW="3860640" imgH="1079280" progId="Equation.DSMT4">
                    <p:embed/>
                    <p:pic>
                      <p:nvPicPr>
                        <p:cNvPr id="19" name="Object 18"/>
                        <p:cNvPicPr>
                          <a:picLocks noChangeAspect="1" noChangeArrowheads="1"/>
                        </p:cNvPicPr>
                        <p:nvPr/>
                      </p:nvPicPr>
                      <p:blipFill>
                        <a:blip r:embed="rId5"/>
                        <a:srcRect/>
                        <a:stretch>
                          <a:fillRect/>
                        </a:stretch>
                      </p:blipFill>
                      <p:spPr bwMode="auto">
                        <a:xfrm>
                          <a:off x="252350" y="3159825"/>
                          <a:ext cx="38608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nvGraphicFramePr>
          <p:xfrm>
            <a:off x="540325" y="4417250"/>
            <a:ext cx="2489200" cy="914400"/>
          </p:xfrm>
          <a:graphic>
            <a:graphicData uri="http://schemas.openxmlformats.org/presentationml/2006/ole">
              <mc:AlternateContent xmlns:mc="http://schemas.openxmlformats.org/markup-compatibility/2006">
                <mc:Choice xmlns:v="urn:schemas-microsoft-com:vml" Requires="v">
                  <p:oleObj name="Equation" r:id="rId6" imgW="2489040" imgH="914400" progId="Equation.DSMT4">
                    <p:embed/>
                  </p:oleObj>
                </mc:Choice>
                <mc:Fallback>
                  <p:oleObj name="Equation" r:id="rId6" imgW="2489040" imgH="914400" progId="Equation.DSMT4">
                    <p:embed/>
                    <p:pic>
                      <p:nvPicPr>
                        <p:cNvPr id="20" name="Object 19"/>
                        <p:cNvPicPr>
                          <a:picLocks noChangeAspect="1" noChangeArrowheads="1"/>
                        </p:cNvPicPr>
                        <p:nvPr/>
                      </p:nvPicPr>
                      <p:blipFill>
                        <a:blip r:embed="rId7"/>
                        <a:srcRect/>
                        <a:stretch>
                          <a:fillRect/>
                        </a:stretch>
                      </p:blipFill>
                      <p:spPr bwMode="auto">
                        <a:xfrm>
                          <a:off x="540325" y="4417250"/>
                          <a:ext cx="248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nvGraphicFramePr>
          <p:xfrm>
            <a:off x="533400" y="5422075"/>
            <a:ext cx="1778000" cy="914400"/>
          </p:xfrm>
          <a:graphic>
            <a:graphicData uri="http://schemas.openxmlformats.org/presentationml/2006/ole">
              <mc:AlternateContent xmlns:mc="http://schemas.openxmlformats.org/markup-compatibility/2006">
                <mc:Choice xmlns:v="urn:schemas-microsoft-com:vml" Requires="v">
                  <p:oleObj name="Equation" r:id="rId8" imgW="1777680" imgH="914400" progId="Equation.DSMT4">
                    <p:embed/>
                  </p:oleObj>
                </mc:Choice>
                <mc:Fallback>
                  <p:oleObj name="Equation" r:id="rId8" imgW="1777680" imgH="914400" progId="Equation.DSMT4">
                    <p:embed/>
                    <p:pic>
                      <p:nvPicPr>
                        <p:cNvPr id="21" name="Object 20"/>
                        <p:cNvPicPr>
                          <a:picLocks noChangeAspect="1" noChangeArrowheads="1"/>
                        </p:cNvPicPr>
                        <p:nvPr/>
                      </p:nvPicPr>
                      <p:blipFill>
                        <a:blip r:embed="rId9"/>
                        <a:srcRect/>
                        <a:stretch>
                          <a:fillRect/>
                        </a:stretch>
                      </p:blipFill>
                      <p:spPr bwMode="auto">
                        <a:xfrm>
                          <a:off x="533400" y="5422075"/>
                          <a:ext cx="1778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6" name="Group 5"/>
          <p:cNvGrpSpPr/>
          <p:nvPr/>
        </p:nvGrpSpPr>
        <p:grpSpPr>
          <a:xfrm>
            <a:off x="6087477" y="4002788"/>
            <a:ext cx="2839798" cy="369887"/>
            <a:chOff x="6006338" y="4019613"/>
            <a:chExt cx="2839798" cy="369887"/>
          </a:xfrm>
        </p:grpSpPr>
        <p:graphicFrame>
          <p:nvGraphicFramePr>
            <p:cNvPr id="15" name="Object 14"/>
            <p:cNvGraphicFramePr>
              <a:graphicFrameLocks noChangeAspect="1"/>
            </p:cNvGraphicFramePr>
            <p:nvPr/>
          </p:nvGraphicFramePr>
          <p:xfrm>
            <a:off x="6006338" y="4021200"/>
            <a:ext cx="850900" cy="368300"/>
          </p:xfrm>
          <a:graphic>
            <a:graphicData uri="http://schemas.openxmlformats.org/presentationml/2006/ole">
              <mc:AlternateContent xmlns:mc="http://schemas.openxmlformats.org/markup-compatibility/2006">
                <mc:Choice xmlns:v="urn:schemas-microsoft-com:vml" Requires="v">
                  <p:oleObj name="Equation" r:id="rId10" imgW="850680" imgH="368280" progId="Equation.DSMT4">
                    <p:embed/>
                  </p:oleObj>
                </mc:Choice>
                <mc:Fallback>
                  <p:oleObj name="Equation" r:id="rId10" imgW="850680" imgH="368280" progId="Equation.DSMT4">
                    <p:embed/>
                    <p:pic>
                      <p:nvPicPr>
                        <p:cNvPr id="15" name="Object 14"/>
                        <p:cNvPicPr>
                          <a:picLocks noChangeAspect="1" noChangeArrowheads="1"/>
                        </p:cNvPicPr>
                        <p:nvPr/>
                      </p:nvPicPr>
                      <p:blipFill>
                        <a:blip r:embed="rId11"/>
                        <a:srcRect/>
                        <a:stretch>
                          <a:fillRect/>
                        </a:stretch>
                      </p:blipFill>
                      <p:spPr bwMode="auto">
                        <a:xfrm>
                          <a:off x="6006338" y="4021200"/>
                          <a:ext cx="8509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15"/>
            <p:cNvGraphicFramePr>
              <a:graphicFrameLocks noChangeAspect="1"/>
            </p:cNvGraphicFramePr>
            <p:nvPr/>
          </p:nvGraphicFramePr>
          <p:xfrm>
            <a:off x="6922325" y="4019613"/>
            <a:ext cx="876300" cy="368300"/>
          </p:xfrm>
          <a:graphic>
            <a:graphicData uri="http://schemas.openxmlformats.org/presentationml/2006/ole">
              <mc:AlternateContent xmlns:mc="http://schemas.openxmlformats.org/markup-compatibility/2006">
                <mc:Choice xmlns:v="urn:schemas-microsoft-com:vml" Requires="v">
                  <p:oleObj name="Equation" r:id="rId12" imgW="876240" imgH="368280" progId="Equation.DSMT4">
                    <p:embed/>
                  </p:oleObj>
                </mc:Choice>
                <mc:Fallback>
                  <p:oleObj name="Equation" r:id="rId12" imgW="876240" imgH="368280" progId="Equation.DSMT4">
                    <p:embed/>
                    <p:pic>
                      <p:nvPicPr>
                        <p:cNvPr id="16" name="Object 15"/>
                        <p:cNvPicPr>
                          <a:picLocks noChangeAspect="1" noChangeArrowheads="1"/>
                        </p:cNvPicPr>
                        <p:nvPr/>
                      </p:nvPicPr>
                      <p:blipFill>
                        <a:blip r:embed="rId13"/>
                        <a:srcRect/>
                        <a:stretch>
                          <a:fillRect/>
                        </a:stretch>
                      </p:blipFill>
                      <p:spPr bwMode="auto">
                        <a:xfrm>
                          <a:off x="6922325" y="4019613"/>
                          <a:ext cx="876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nvGraphicFramePr>
          <p:xfrm>
            <a:off x="7855536" y="4022788"/>
            <a:ext cx="990600" cy="317500"/>
          </p:xfrm>
          <a:graphic>
            <a:graphicData uri="http://schemas.openxmlformats.org/presentationml/2006/ole">
              <mc:AlternateContent xmlns:mc="http://schemas.openxmlformats.org/markup-compatibility/2006">
                <mc:Choice xmlns:v="urn:schemas-microsoft-com:vml" Requires="v">
                  <p:oleObj name="Equation" r:id="rId14" imgW="990360" imgH="317160" progId="Equation.DSMT4">
                    <p:embed/>
                  </p:oleObj>
                </mc:Choice>
                <mc:Fallback>
                  <p:oleObj name="Equation" r:id="rId14" imgW="990360" imgH="317160" progId="Equation.DSMT4">
                    <p:embed/>
                    <p:pic>
                      <p:nvPicPr>
                        <p:cNvPr id="18" name="Object 17"/>
                        <p:cNvPicPr>
                          <a:picLocks noChangeAspect="1" noChangeArrowheads="1"/>
                        </p:cNvPicPr>
                        <p:nvPr/>
                      </p:nvPicPr>
                      <p:blipFill>
                        <a:blip r:embed="rId15"/>
                        <a:srcRect/>
                        <a:stretch>
                          <a:fillRect/>
                        </a:stretch>
                      </p:blipFill>
                      <p:spPr bwMode="auto">
                        <a:xfrm>
                          <a:off x="7855536" y="4022788"/>
                          <a:ext cx="9906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extLst>
      <p:ext uri="{BB962C8B-B14F-4D97-AF65-F5344CB8AC3E}">
        <p14:creationId xmlns:p14="http://schemas.microsoft.com/office/powerpoint/2010/main" val="7097067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a:prstGeom prst="rect">
            <a:avLst/>
          </a:prstGeom>
        </p:spPr>
        <p:txBody>
          <a:bodyPr wrap="none"/>
          <a:lstStyle/>
          <a:p>
            <a:r>
              <a:rPr lang="en-US" sz="3200" b="1" dirty="0">
                <a:latin typeface="Arial" pitchFamily="34" charset="0"/>
                <a:cs typeface="Arial" pitchFamily="34" charset="0"/>
              </a:rPr>
              <a:t>Example </a:t>
            </a:r>
            <a:r>
              <a:rPr lang="en-US" sz="3200" dirty="0">
                <a:latin typeface="Arial" pitchFamily="34" charset="0"/>
                <a:cs typeface="Arial" pitchFamily="34" charset="0"/>
              </a:rPr>
              <a:t>(</a:t>
            </a:r>
            <a:r>
              <a:rPr lang="en-US" sz="3200" dirty="0" err="1">
                <a:latin typeface="Arial" pitchFamily="34" charset="0"/>
                <a:cs typeface="Arial" pitchFamily="34" charset="0"/>
              </a:rPr>
              <a:t>cont</a:t>
            </a:r>
            <a:r>
              <a:rPr lang="en-US" sz="3200" dirty="0">
                <a:latin typeface="Arial" pitchFamily="34" charset="0"/>
                <a:cs typeface="Arial" pitchFamily="34" charset="0"/>
              </a:rPr>
              <a:t>)</a:t>
            </a:r>
            <a:endParaRPr lang="en-US" dirty="0"/>
          </a:p>
        </p:txBody>
      </p:sp>
      <p:sp>
        <p:nvSpPr>
          <p:cNvPr id="4" name="Text Placeholder 3"/>
          <p:cNvSpPr>
            <a:spLocks noGrp="1"/>
          </p:cNvSpPr>
          <p:nvPr>
            <p:ph type="body" sz="quarter" idx="10"/>
          </p:nvPr>
        </p:nvSpPr>
        <p:spPr/>
        <p:txBody>
          <a:bodyPr>
            <a:noAutofit/>
          </a:bodyPr>
          <a:lstStyle/>
          <a:p>
            <a:r>
              <a:rPr lang="en-US" dirty="0"/>
              <a:t>				</a:t>
            </a:r>
            <a:endParaRPr lang="en-US" sz="2800" dirty="0"/>
          </a:p>
          <a:p>
            <a:pPr>
              <a:spcBef>
                <a:spcPts val="600"/>
              </a:spcBef>
            </a:pPr>
            <a:endParaRPr lang="en-US" dirty="0"/>
          </a:p>
          <a:p>
            <a:pPr>
              <a:spcBef>
                <a:spcPts val="1200"/>
              </a:spcBef>
              <a:spcAft>
                <a:spcPts val="2400"/>
              </a:spcAft>
            </a:pPr>
            <a:r>
              <a:rPr lang="en-US" sz="2800" dirty="0"/>
              <a:t>				Factor out 2 from the 					numerator.</a:t>
            </a:r>
          </a:p>
          <a:p>
            <a:pPr>
              <a:spcAft>
                <a:spcPts val="600"/>
              </a:spcAft>
            </a:pPr>
            <a:r>
              <a:rPr lang="en-US" sz="2800" dirty="0"/>
              <a:t>				Divide the numerator and 				denominator by 2.</a:t>
            </a:r>
          </a:p>
          <a:p>
            <a:pPr>
              <a:lnSpc>
                <a:spcPct val="150000"/>
              </a:lnSpc>
            </a:pPr>
            <a:r>
              <a:rPr lang="en-US" sz="2800" dirty="0"/>
              <a:t>The solutions are		        and the solution set is</a:t>
            </a:r>
          </a:p>
          <a:p>
            <a:endParaRPr lang="en-US" sz="2800" dirty="0"/>
          </a:p>
          <a:p>
            <a:endParaRPr lang="en-US" sz="2800" dirty="0"/>
          </a:p>
          <a:p>
            <a:r>
              <a:rPr lang="en-US" sz="2800" dirty="0"/>
              <a:t>				</a:t>
            </a:r>
          </a:p>
          <a:p>
            <a:endParaRPr lang="en-US" sz="2800" dirty="0"/>
          </a:p>
        </p:txBody>
      </p:sp>
      <p:graphicFrame>
        <p:nvGraphicFramePr>
          <p:cNvPr id="17" name="Object 16"/>
          <p:cNvGraphicFramePr>
            <a:graphicFrameLocks noChangeAspect="1"/>
          </p:cNvGraphicFramePr>
          <p:nvPr/>
        </p:nvGraphicFramePr>
        <p:xfrm>
          <a:off x="785813" y="1094425"/>
          <a:ext cx="1943100" cy="914400"/>
        </p:xfrm>
        <a:graphic>
          <a:graphicData uri="http://schemas.openxmlformats.org/presentationml/2006/ole">
            <mc:AlternateContent xmlns:mc="http://schemas.openxmlformats.org/markup-compatibility/2006">
              <mc:Choice xmlns:v="urn:schemas-microsoft-com:vml" Requires="v">
                <p:oleObj name="Equation" r:id="rId2" imgW="1942920" imgH="914400" progId="Equation.DSMT4">
                  <p:embed/>
                </p:oleObj>
              </mc:Choice>
              <mc:Fallback>
                <p:oleObj name="Equation" r:id="rId2" imgW="1942920" imgH="914400" progId="Equation.DSMT4">
                  <p:embed/>
                  <p:pic>
                    <p:nvPicPr>
                      <p:cNvPr id="17" name="Object 16"/>
                      <p:cNvPicPr>
                        <a:picLocks noChangeAspect="1" noChangeArrowheads="1"/>
                      </p:cNvPicPr>
                      <p:nvPr/>
                    </p:nvPicPr>
                    <p:blipFill>
                      <a:blip r:embed="rId3"/>
                      <a:srcRect/>
                      <a:stretch>
                        <a:fillRect/>
                      </a:stretch>
                    </p:blipFill>
                    <p:spPr bwMode="auto">
                      <a:xfrm>
                        <a:off x="785813" y="1094425"/>
                        <a:ext cx="19431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nvGraphicFramePr>
        <p:xfrm>
          <a:off x="785750" y="2082038"/>
          <a:ext cx="2247900" cy="1054100"/>
        </p:xfrm>
        <a:graphic>
          <a:graphicData uri="http://schemas.openxmlformats.org/presentationml/2006/ole">
            <mc:AlternateContent xmlns:mc="http://schemas.openxmlformats.org/markup-compatibility/2006">
              <mc:Choice xmlns:v="urn:schemas-microsoft-com:vml" Requires="v">
                <p:oleObj name="Equation" r:id="rId4" imgW="2247840" imgH="1054080" progId="Equation.DSMT4">
                  <p:embed/>
                </p:oleObj>
              </mc:Choice>
              <mc:Fallback>
                <p:oleObj name="Equation" r:id="rId4" imgW="2247840" imgH="1054080" progId="Equation.DSMT4">
                  <p:embed/>
                  <p:pic>
                    <p:nvPicPr>
                      <p:cNvPr id="19" name="Object 18"/>
                      <p:cNvPicPr>
                        <a:picLocks noChangeAspect="1" noChangeArrowheads="1"/>
                      </p:cNvPicPr>
                      <p:nvPr/>
                    </p:nvPicPr>
                    <p:blipFill>
                      <a:blip r:embed="rId5"/>
                      <a:srcRect/>
                      <a:stretch>
                        <a:fillRect/>
                      </a:stretch>
                    </p:blipFill>
                    <p:spPr bwMode="auto">
                      <a:xfrm>
                        <a:off x="785750" y="2082038"/>
                        <a:ext cx="22479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nvGraphicFramePr>
        <p:xfrm>
          <a:off x="785750" y="3457700"/>
          <a:ext cx="1739900" cy="914400"/>
        </p:xfrm>
        <a:graphic>
          <a:graphicData uri="http://schemas.openxmlformats.org/presentationml/2006/ole">
            <mc:AlternateContent xmlns:mc="http://schemas.openxmlformats.org/markup-compatibility/2006">
              <mc:Choice xmlns:v="urn:schemas-microsoft-com:vml" Requires="v">
                <p:oleObj name="Equation" r:id="rId6" imgW="1739880" imgH="914400" progId="Equation.DSMT4">
                  <p:embed/>
                </p:oleObj>
              </mc:Choice>
              <mc:Fallback>
                <p:oleObj name="Equation" r:id="rId6" imgW="1739880" imgH="914400" progId="Equation.DSMT4">
                  <p:embed/>
                  <p:pic>
                    <p:nvPicPr>
                      <p:cNvPr id="20" name="Object 19"/>
                      <p:cNvPicPr>
                        <a:picLocks noChangeAspect="1" noChangeArrowheads="1"/>
                      </p:cNvPicPr>
                      <p:nvPr/>
                    </p:nvPicPr>
                    <p:blipFill>
                      <a:blip r:embed="rId7"/>
                      <a:srcRect/>
                      <a:stretch>
                        <a:fillRect/>
                      </a:stretch>
                    </p:blipFill>
                    <p:spPr bwMode="auto">
                      <a:xfrm>
                        <a:off x="785750" y="3457700"/>
                        <a:ext cx="17399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21"/>
          <p:cNvGraphicFramePr>
            <a:graphicFrameLocks noChangeAspect="1"/>
          </p:cNvGraphicFramePr>
          <p:nvPr/>
        </p:nvGraphicFramePr>
        <p:xfrm>
          <a:off x="4284850" y="1219200"/>
          <a:ext cx="4787900" cy="444500"/>
        </p:xfrm>
        <a:graphic>
          <a:graphicData uri="http://schemas.openxmlformats.org/presentationml/2006/ole">
            <mc:AlternateContent xmlns:mc="http://schemas.openxmlformats.org/markup-compatibility/2006">
              <mc:Choice xmlns:v="urn:schemas-microsoft-com:vml" Requires="v">
                <p:oleObj name="Equation" r:id="rId8" imgW="4787640" imgH="444240" progId="Equation.DSMT4">
                  <p:embed/>
                </p:oleObj>
              </mc:Choice>
              <mc:Fallback>
                <p:oleObj name="Equation" r:id="rId8" imgW="4787640" imgH="444240" progId="Equation.DSMT4">
                  <p:embed/>
                  <p:pic>
                    <p:nvPicPr>
                      <p:cNvPr id="22" name="Object 21"/>
                      <p:cNvPicPr>
                        <a:picLocks noChangeAspect="1" noChangeArrowheads="1"/>
                      </p:cNvPicPr>
                      <p:nvPr/>
                    </p:nvPicPr>
                    <p:blipFill>
                      <a:blip r:embed="rId9"/>
                      <a:srcRect/>
                      <a:stretch>
                        <a:fillRect/>
                      </a:stretch>
                    </p:blipFill>
                    <p:spPr bwMode="auto">
                      <a:xfrm>
                        <a:off x="4284850" y="1219200"/>
                        <a:ext cx="47879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 name="Object 22"/>
          <p:cNvGraphicFramePr>
            <a:graphicFrameLocks noChangeAspect="1"/>
          </p:cNvGraphicFramePr>
          <p:nvPr/>
        </p:nvGraphicFramePr>
        <p:xfrm>
          <a:off x="3417700" y="4548578"/>
          <a:ext cx="1562100" cy="914400"/>
        </p:xfrm>
        <a:graphic>
          <a:graphicData uri="http://schemas.openxmlformats.org/presentationml/2006/ole">
            <mc:AlternateContent xmlns:mc="http://schemas.openxmlformats.org/markup-compatibility/2006">
              <mc:Choice xmlns:v="urn:schemas-microsoft-com:vml" Requires="v">
                <p:oleObj name="Equation" r:id="rId10" imgW="1562040" imgH="914400" progId="Equation.DSMT4">
                  <p:embed/>
                </p:oleObj>
              </mc:Choice>
              <mc:Fallback>
                <p:oleObj name="Equation" r:id="rId10" imgW="1562040" imgH="914400" progId="Equation.DSMT4">
                  <p:embed/>
                  <p:pic>
                    <p:nvPicPr>
                      <p:cNvPr id="23" name="Object 22"/>
                      <p:cNvPicPr>
                        <a:picLocks noChangeAspect="1" noChangeArrowheads="1"/>
                      </p:cNvPicPr>
                      <p:nvPr/>
                    </p:nvPicPr>
                    <p:blipFill>
                      <a:blip r:embed="rId11"/>
                      <a:srcRect/>
                      <a:stretch>
                        <a:fillRect/>
                      </a:stretch>
                    </p:blipFill>
                    <p:spPr bwMode="auto">
                      <a:xfrm>
                        <a:off x="3417700" y="4548578"/>
                        <a:ext cx="15621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nvGraphicFramePr>
        <p:xfrm>
          <a:off x="584200" y="5208650"/>
          <a:ext cx="1930400" cy="1092200"/>
        </p:xfrm>
        <a:graphic>
          <a:graphicData uri="http://schemas.openxmlformats.org/presentationml/2006/ole">
            <mc:AlternateContent xmlns:mc="http://schemas.openxmlformats.org/markup-compatibility/2006">
              <mc:Choice xmlns:v="urn:schemas-microsoft-com:vml" Requires="v">
                <p:oleObj name="Equation" r:id="rId12" imgW="1930320" imgH="1091880" progId="Equation.DSMT4">
                  <p:embed/>
                </p:oleObj>
              </mc:Choice>
              <mc:Fallback>
                <p:oleObj name="Equation" r:id="rId12" imgW="1930320" imgH="1091880" progId="Equation.DSMT4">
                  <p:embed/>
                  <p:pic>
                    <p:nvPicPr>
                      <p:cNvPr id="24" name="Object 23"/>
                      <p:cNvPicPr>
                        <a:picLocks noChangeAspect="1" noChangeArrowheads="1"/>
                      </p:cNvPicPr>
                      <p:nvPr/>
                    </p:nvPicPr>
                    <p:blipFill>
                      <a:blip r:embed="rId13"/>
                      <a:srcRect/>
                      <a:stretch>
                        <a:fillRect/>
                      </a:stretch>
                    </p:blipFill>
                    <p:spPr bwMode="auto">
                      <a:xfrm>
                        <a:off x="584200" y="5208650"/>
                        <a:ext cx="193040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5776109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p:spPr>
        <p:txBody>
          <a:bodyPr/>
          <a:lstStyle/>
          <a:p>
            <a:r>
              <a:rPr lang="en-US" sz="3200" b="1" i="1" dirty="0">
                <a:solidFill>
                  <a:srgbClr val="000000"/>
                </a:solidFill>
                <a:latin typeface="Arial" pitchFamily="34" charset="0"/>
                <a:cs typeface="Arial" pitchFamily="34" charset="0"/>
              </a:rPr>
              <a:t> Objective 1: Example</a:t>
            </a:r>
            <a:endParaRPr lang="en-US" sz="3200" dirty="0">
              <a:latin typeface="Arial" pitchFamily="34" charset="0"/>
              <a:cs typeface="Arial" pitchFamily="34" charset="0"/>
            </a:endParaRPr>
          </a:p>
        </p:txBody>
      </p:sp>
      <p:sp>
        <p:nvSpPr>
          <p:cNvPr id="4" name="Text Placeholder 3"/>
          <p:cNvSpPr>
            <a:spLocks noGrp="1"/>
          </p:cNvSpPr>
          <p:nvPr>
            <p:ph type="body" sz="quarter" idx="10"/>
          </p:nvPr>
        </p:nvSpPr>
        <p:spPr/>
        <p:txBody>
          <a:bodyPr>
            <a:normAutofit/>
          </a:bodyPr>
          <a:lstStyle/>
          <a:p>
            <a:r>
              <a:rPr lang="en-US" sz="2800" b="1" dirty="0"/>
              <a:t>1a.</a:t>
            </a:r>
            <a:r>
              <a:rPr lang="en-US" sz="2800" dirty="0"/>
              <a:t>	Solve using the quadratic formula: </a:t>
            </a:r>
          </a:p>
        </p:txBody>
      </p:sp>
      <p:graphicFrame>
        <p:nvGraphicFramePr>
          <p:cNvPr id="6" name="Object 5"/>
          <p:cNvGraphicFramePr>
            <a:graphicFrameLocks noChangeAspect="1"/>
          </p:cNvGraphicFramePr>
          <p:nvPr/>
        </p:nvGraphicFramePr>
        <p:xfrm>
          <a:off x="1524000" y="1538388"/>
          <a:ext cx="2463800" cy="457200"/>
        </p:xfrm>
        <a:graphic>
          <a:graphicData uri="http://schemas.openxmlformats.org/presentationml/2006/ole">
            <mc:AlternateContent xmlns:mc="http://schemas.openxmlformats.org/markup-compatibility/2006">
              <mc:Choice xmlns:v="urn:schemas-microsoft-com:vml" Requires="v">
                <p:oleObj name="Equation" r:id="rId2" imgW="2463480" imgH="457200" progId="Equation.DSMT4">
                  <p:embed/>
                </p:oleObj>
              </mc:Choice>
              <mc:Fallback>
                <p:oleObj name="Equation" r:id="rId2" imgW="2463480" imgH="457200" progId="Equation.DSMT4">
                  <p:embed/>
                  <p:pic>
                    <p:nvPicPr>
                      <p:cNvPr id="6" name="Object 5"/>
                      <p:cNvPicPr/>
                      <p:nvPr/>
                    </p:nvPicPr>
                    <p:blipFill>
                      <a:blip r:embed="rId3"/>
                      <a:stretch>
                        <a:fillRect/>
                      </a:stretch>
                    </p:blipFill>
                    <p:spPr>
                      <a:xfrm>
                        <a:off x="1524000" y="1538388"/>
                        <a:ext cx="2463800" cy="457200"/>
                      </a:xfrm>
                      <a:prstGeom prst="rect">
                        <a:avLst/>
                      </a:prstGeom>
                    </p:spPr>
                  </p:pic>
                </p:oleObj>
              </mc:Fallback>
            </mc:AlternateContent>
          </a:graphicData>
        </a:graphic>
      </p:graphicFrame>
      <p:graphicFrame>
        <p:nvGraphicFramePr>
          <p:cNvPr id="7" name="Object 6"/>
          <p:cNvGraphicFramePr>
            <a:graphicFrameLocks noChangeAspect="1"/>
          </p:cNvGraphicFramePr>
          <p:nvPr/>
        </p:nvGraphicFramePr>
        <p:xfrm>
          <a:off x="1524000" y="2025994"/>
          <a:ext cx="3454400" cy="990600"/>
        </p:xfrm>
        <a:graphic>
          <a:graphicData uri="http://schemas.openxmlformats.org/presentationml/2006/ole">
            <mc:AlternateContent xmlns:mc="http://schemas.openxmlformats.org/markup-compatibility/2006">
              <mc:Choice xmlns:v="urn:schemas-microsoft-com:vml" Requires="v">
                <p:oleObj name="Equation" r:id="rId4" imgW="3454200" imgH="990360" progId="Equation.DSMT4">
                  <p:embed/>
                </p:oleObj>
              </mc:Choice>
              <mc:Fallback>
                <p:oleObj name="Equation" r:id="rId4" imgW="3454200" imgH="990360" progId="Equation.DSMT4">
                  <p:embed/>
                  <p:pic>
                    <p:nvPicPr>
                      <p:cNvPr id="7" name="Object 6"/>
                      <p:cNvPicPr/>
                      <p:nvPr/>
                    </p:nvPicPr>
                    <p:blipFill>
                      <a:blip r:embed="rId5"/>
                      <a:stretch>
                        <a:fillRect/>
                      </a:stretch>
                    </p:blipFill>
                    <p:spPr>
                      <a:xfrm>
                        <a:off x="1524000" y="2025994"/>
                        <a:ext cx="3454400" cy="990600"/>
                      </a:xfrm>
                      <a:prstGeom prst="rect">
                        <a:avLst/>
                      </a:prstGeom>
                    </p:spPr>
                  </p:pic>
                </p:oleObj>
              </mc:Fallback>
            </mc:AlternateContent>
          </a:graphicData>
        </a:graphic>
      </p:graphicFrame>
      <p:graphicFrame>
        <p:nvGraphicFramePr>
          <p:cNvPr id="8" name="Object 7"/>
          <p:cNvGraphicFramePr>
            <a:graphicFrameLocks noChangeAspect="1"/>
          </p:cNvGraphicFramePr>
          <p:nvPr/>
        </p:nvGraphicFramePr>
        <p:xfrm>
          <a:off x="1689100" y="3008086"/>
          <a:ext cx="3873500" cy="3302000"/>
        </p:xfrm>
        <a:graphic>
          <a:graphicData uri="http://schemas.openxmlformats.org/presentationml/2006/ole">
            <mc:AlternateContent xmlns:mc="http://schemas.openxmlformats.org/markup-compatibility/2006">
              <mc:Choice xmlns:v="urn:schemas-microsoft-com:vml" Requires="v">
                <p:oleObj name="Equation" r:id="rId6" imgW="3873240" imgH="3301920" progId="Equation.DSMT4">
                  <p:embed/>
                </p:oleObj>
              </mc:Choice>
              <mc:Fallback>
                <p:oleObj name="Equation" r:id="rId6" imgW="3873240" imgH="3301920" progId="Equation.DSMT4">
                  <p:embed/>
                  <p:pic>
                    <p:nvPicPr>
                      <p:cNvPr id="8" name="Object 7"/>
                      <p:cNvPicPr/>
                      <p:nvPr/>
                    </p:nvPicPr>
                    <p:blipFill>
                      <a:blip r:embed="rId7"/>
                      <a:stretch>
                        <a:fillRect/>
                      </a:stretch>
                    </p:blipFill>
                    <p:spPr>
                      <a:xfrm>
                        <a:off x="1689100" y="3008086"/>
                        <a:ext cx="3873500" cy="3302000"/>
                      </a:xfrm>
                      <a:prstGeom prst="rect">
                        <a:avLst/>
                      </a:prstGeom>
                    </p:spPr>
                  </p:pic>
                </p:oleObj>
              </mc:Fallback>
            </mc:AlternateContent>
          </a:graphicData>
        </a:graphic>
      </p:graphicFrame>
    </p:spTree>
    <p:extLst>
      <p:ext uri="{BB962C8B-B14F-4D97-AF65-F5344CB8AC3E}">
        <p14:creationId xmlns:p14="http://schemas.microsoft.com/office/powerpoint/2010/main" val="35574402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a:prstGeom prst="rect">
            <a:avLst/>
          </a:prstGeom>
        </p:spPr>
        <p:txBody>
          <a:bodyPr wrap="none"/>
          <a:lstStyle/>
          <a:p>
            <a:r>
              <a:rPr lang="en-US" sz="3200" b="1" i="1" dirty="0">
                <a:solidFill>
                  <a:srgbClr val="000000"/>
                </a:solidFill>
                <a:latin typeface="Arial" pitchFamily="34" charset="0"/>
                <a:cs typeface="Arial" pitchFamily="34" charset="0"/>
              </a:rPr>
              <a:t> Objective 1: Example </a:t>
            </a:r>
            <a:r>
              <a:rPr lang="en-US" sz="3200" dirty="0">
                <a:solidFill>
                  <a:srgbClr val="000000"/>
                </a:solidFill>
                <a:latin typeface="Arial" pitchFamily="34" charset="0"/>
                <a:cs typeface="Arial" pitchFamily="34" charset="0"/>
              </a:rPr>
              <a:t>(</a:t>
            </a:r>
            <a:r>
              <a:rPr lang="en-US" sz="3200" dirty="0" err="1">
                <a:solidFill>
                  <a:srgbClr val="000000"/>
                </a:solidFill>
                <a:latin typeface="Arial" pitchFamily="34" charset="0"/>
                <a:cs typeface="Arial" pitchFamily="34" charset="0"/>
              </a:rPr>
              <a:t>cont</a:t>
            </a:r>
            <a:r>
              <a:rPr lang="en-US" sz="3200" dirty="0">
                <a:solidFill>
                  <a:srgbClr val="000000"/>
                </a:solidFill>
                <a:latin typeface="Arial" pitchFamily="34" charset="0"/>
                <a:cs typeface="Arial" pitchFamily="34" charset="0"/>
              </a:rPr>
              <a:t>)</a:t>
            </a:r>
            <a:endParaRPr lang="en-US" sz="3200" dirty="0">
              <a:latin typeface="Arial" pitchFamily="34" charset="0"/>
              <a:cs typeface="Arial" pitchFamily="34" charset="0"/>
            </a:endParaRPr>
          </a:p>
        </p:txBody>
      </p:sp>
      <p:sp>
        <p:nvSpPr>
          <p:cNvPr id="4" name="Text Placeholder 3"/>
          <p:cNvSpPr>
            <a:spLocks noGrp="1"/>
          </p:cNvSpPr>
          <p:nvPr>
            <p:ph type="body" sz="quarter" idx="10"/>
          </p:nvPr>
        </p:nvSpPr>
        <p:spPr/>
        <p:txBody>
          <a:bodyPr>
            <a:normAutofit/>
          </a:bodyPr>
          <a:lstStyle/>
          <a:p>
            <a:r>
              <a:rPr lang="en-US" sz="2800" dirty="0"/>
              <a:t>Evaluate the expression to obtain two solutions.</a:t>
            </a:r>
          </a:p>
          <a:p>
            <a:endParaRPr lang="en-US" sz="2800" dirty="0"/>
          </a:p>
          <a:p>
            <a:r>
              <a:rPr lang="en-US" sz="2800" dirty="0"/>
              <a:t>		        or		</a:t>
            </a:r>
          </a:p>
          <a:p>
            <a:endParaRPr lang="en-US" sz="2800" dirty="0"/>
          </a:p>
          <a:p>
            <a:r>
              <a:rPr lang="en-US" sz="2800" dirty="0"/>
              <a:t>The solution set is </a:t>
            </a:r>
          </a:p>
          <a:p>
            <a:endParaRPr lang="en-US" sz="2800" dirty="0"/>
          </a:p>
          <a:p>
            <a:endParaRPr lang="en-US" sz="2800" dirty="0"/>
          </a:p>
        </p:txBody>
      </p:sp>
      <p:graphicFrame>
        <p:nvGraphicFramePr>
          <p:cNvPr id="7" name="Object 6"/>
          <p:cNvGraphicFramePr>
            <a:graphicFrameLocks noChangeAspect="1"/>
          </p:cNvGraphicFramePr>
          <p:nvPr/>
        </p:nvGraphicFramePr>
        <p:xfrm>
          <a:off x="685800" y="2004950"/>
          <a:ext cx="5549900" cy="838200"/>
        </p:xfrm>
        <a:graphic>
          <a:graphicData uri="http://schemas.openxmlformats.org/presentationml/2006/ole">
            <mc:AlternateContent xmlns:mc="http://schemas.openxmlformats.org/markup-compatibility/2006">
              <mc:Choice xmlns:v="urn:schemas-microsoft-com:vml" Requires="v">
                <p:oleObj name="Equation" r:id="rId2" imgW="5549760" imgH="838080" progId="Equation.DSMT4">
                  <p:embed/>
                </p:oleObj>
              </mc:Choice>
              <mc:Fallback>
                <p:oleObj name="Equation" r:id="rId2" imgW="5549760" imgH="838080" progId="Equation.DSMT4">
                  <p:embed/>
                  <p:pic>
                    <p:nvPicPr>
                      <p:cNvPr id="7" name="Object 6"/>
                      <p:cNvPicPr/>
                      <p:nvPr/>
                    </p:nvPicPr>
                    <p:blipFill>
                      <a:blip r:embed="rId3"/>
                      <a:stretch>
                        <a:fillRect/>
                      </a:stretch>
                    </p:blipFill>
                    <p:spPr>
                      <a:xfrm>
                        <a:off x="685800" y="2004950"/>
                        <a:ext cx="5549900" cy="838200"/>
                      </a:xfrm>
                      <a:prstGeom prst="rect">
                        <a:avLst/>
                      </a:prstGeom>
                    </p:spPr>
                  </p:pic>
                </p:oleObj>
              </mc:Fallback>
            </mc:AlternateContent>
          </a:graphicData>
        </a:graphic>
      </p:graphicFrame>
      <p:graphicFrame>
        <p:nvGraphicFramePr>
          <p:cNvPr id="9" name="Object 8"/>
          <p:cNvGraphicFramePr>
            <a:graphicFrameLocks noChangeAspect="1"/>
          </p:cNvGraphicFramePr>
          <p:nvPr/>
        </p:nvGraphicFramePr>
        <p:xfrm>
          <a:off x="3590800" y="3044763"/>
          <a:ext cx="1104900" cy="914400"/>
        </p:xfrm>
        <a:graphic>
          <a:graphicData uri="http://schemas.openxmlformats.org/presentationml/2006/ole">
            <mc:AlternateContent xmlns:mc="http://schemas.openxmlformats.org/markup-compatibility/2006">
              <mc:Choice xmlns:v="urn:schemas-microsoft-com:vml" Requires="v">
                <p:oleObj name="Equation" r:id="rId4" imgW="1104840" imgH="914400" progId="Equation.DSMT4">
                  <p:embed/>
                </p:oleObj>
              </mc:Choice>
              <mc:Fallback>
                <p:oleObj name="Equation" r:id="rId4" imgW="1104840" imgH="914400" progId="Equation.DSMT4">
                  <p:embed/>
                  <p:pic>
                    <p:nvPicPr>
                      <p:cNvPr id="9" name="Object 8"/>
                      <p:cNvPicPr/>
                      <p:nvPr/>
                    </p:nvPicPr>
                    <p:blipFill>
                      <a:blip r:embed="rId5"/>
                      <a:stretch>
                        <a:fillRect/>
                      </a:stretch>
                    </p:blipFill>
                    <p:spPr>
                      <a:xfrm>
                        <a:off x="3590800" y="3044763"/>
                        <a:ext cx="1104900" cy="914400"/>
                      </a:xfrm>
                      <a:prstGeom prst="rect">
                        <a:avLst/>
                      </a:prstGeom>
                    </p:spPr>
                  </p:pic>
                </p:oleObj>
              </mc:Fallback>
            </mc:AlternateContent>
          </a:graphicData>
        </a:graphic>
      </p:graphicFrame>
    </p:spTree>
    <p:extLst>
      <p:ext uri="{BB962C8B-B14F-4D97-AF65-F5344CB8AC3E}">
        <p14:creationId xmlns:p14="http://schemas.microsoft.com/office/powerpoint/2010/main" val="29317368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a:prstGeom prst="rect">
            <a:avLst/>
          </a:prstGeom>
        </p:spPr>
        <p:txBody>
          <a:bodyPr wrap="none"/>
          <a:lstStyle/>
          <a:p>
            <a:r>
              <a:rPr lang="en-US" sz="3200" b="1" i="1" dirty="0">
                <a:solidFill>
                  <a:srgbClr val="000000"/>
                </a:solidFill>
                <a:latin typeface="Arial" pitchFamily="34" charset="0"/>
                <a:cs typeface="Arial" pitchFamily="34" charset="0"/>
              </a:rPr>
              <a:t> Objective 1: Example</a:t>
            </a:r>
            <a:endParaRPr lang="en-US" sz="3200" dirty="0">
              <a:latin typeface="Arial" pitchFamily="34" charset="0"/>
              <a:cs typeface="Arial" pitchFamily="34" charset="0"/>
            </a:endParaRPr>
          </a:p>
        </p:txBody>
      </p:sp>
      <p:sp>
        <p:nvSpPr>
          <p:cNvPr id="4" name="Text Placeholder 3"/>
          <p:cNvSpPr>
            <a:spLocks noGrp="1"/>
          </p:cNvSpPr>
          <p:nvPr>
            <p:ph type="body" sz="quarter" idx="10"/>
          </p:nvPr>
        </p:nvSpPr>
        <p:spPr/>
        <p:txBody>
          <a:bodyPr>
            <a:normAutofit/>
          </a:bodyPr>
          <a:lstStyle/>
          <a:p>
            <a:r>
              <a:rPr lang="en-US" sz="2800" b="1" dirty="0"/>
              <a:t>1b.</a:t>
            </a:r>
            <a:r>
              <a:rPr lang="en-US" sz="2800" dirty="0"/>
              <a:t>	Solve using the quadratic formula: </a:t>
            </a:r>
          </a:p>
          <a:p>
            <a:r>
              <a:rPr lang="en-US" sz="2800" dirty="0"/>
              <a:t>		</a:t>
            </a:r>
          </a:p>
          <a:p>
            <a:endParaRPr lang="en-US" sz="2800" dirty="0"/>
          </a:p>
        </p:txBody>
      </p:sp>
      <p:graphicFrame>
        <p:nvGraphicFramePr>
          <p:cNvPr id="2" name="Object 1"/>
          <p:cNvGraphicFramePr>
            <a:graphicFrameLocks noChangeAspect="1"/>
          </p:cNvGraphicFramePr>
          <p:nvPr/>
        </p:nvGraphicFramePr>
        <p:xfrm>
          <a:off x="7003803" y="1119250"/>
          <a:ext cx="1866900" cy="457200"/>
        </p:xfrm>
        <a:graphic>
          <a:graphicData uri="http://schemas.openxmlformats.org/presentationml/2006/ole">
            <mc:AlternateContent xmlns:mc="http://schemas.openxmlformats.org/markup-compatibility/2006">
              <mc:Choice xmlns:v="urn:schemas-microsoft-com:vml" Requires="v">
                <p:oleObj name="Equation" r:id="rId2" imgW="1866600" imgH="457200" progId="Equation.DSMT4">
                  <p:embed/>
                </p:oleObj>
              </mc:Choice>
              <mc:Fallback>
                <p:oleObj name="Equation" r:id="rId2" imgW="1866600" imgH="457200" progId="Equation.DSMT4">
                  <p:embed/>
                  <p:pic>
                    <p:nvPicPr>
                      <p:cNvPr id="2" name="Object 1"/>
                      <p:cNvPicPr/>
                      <p:nvPr/>
                    </p:nvPicPr>
                    <p:blipFill>
                      <a:blip r:embed="rId3"/>
                      <a:stretch>
                        <a:fillRect/>
                      </a:stretch>
                    </p:blipFill>
                    <p:spPr>
                      <a:xfrm>
                        <a:off x="7003803" y="1119250"/>
                        <a:ext cx="1866900" cy="457200"/>
                      </a:xfrm>
                      <a:prstGeom prst="rect">
                        <a:avLst/>
                      </a:prstGeom>
                    </p:spPr>
                  </p:pic>
                </p:oleObj>
              </mc:Fallback>
            </mc:AlternateContent>
          </a:graphicData>
        </a:graphic>
      </p:graphicFrame>
      <p:graphicFrame>
        <p:nvGraphicFramePr>
          <p:cNvPr id="10" name="Object 9"/>
          <p:cNvGraphicFramePr>
            <a:graphicFrameLocks noChangeAspect="1"/>
          </p:cNvGraphicFramePr>
          <p:nvPr/>
        </p:nvGraphicFramePr>
        <p:xfrm>
          <a:off x="1535875" y="1879600"/>
          <a:ext cx="3378200" cy="1625600"/>
        </p:xfrm>
        <a:graphic>
          <a:graphicData uri="http://schemas.openxmlformats.org/presentationml/2006/ole">
            <mc:AlternateContent xmlns:mc="http://schemas.openxmlformats.org/markup-compatibility/2006">
              <mc:Choice xmlns:v="urn:schemas-microsoft-com:vml" Requires="v">
                <p:oleObj name="Equation" r:id="rId4" imgW="3377880" imgH="1625400" progId="Equation.DSMT4">
                  <p:embed/>
                </p:oleObj>
              </mc:Choice>
              <mc:Fallback>
                <p:oleObj name="Equation" r:id="rId4" imgW="3377880" imgH="1625400" progId="Equation.DSMT4">
                  <p:embed/>
                  <p:pic>
                    <p:nvPicPr>
                      <p:cNvPr id="10" name="Object 9"/>
                      <p:cNvPicPr/>
                      <p:nvPr/>
                    </p:nvPicPr>
                    <p:blipFill>
                      <a:blip r:embed="rId5"/>
                      <a:stretch>
                        <a:fillRect/>
                      </a:stretch>
                    </p:blipFill>
                    <p:spPr>
                      <a:xfrm>
                        <a:off x="1535875" y="1879600"/>
                        <a:ext cx="3378200" cy="1625600"/>
                      </a:xfrm>
                      <a:prstGeom prst="rect">
                        <a:avLst/>
                      </a:prstGeom>
                    </p:spPr>
                  </p:pic>
                </p:oleObj>
              </mc:Fallback>
            </mc:AlternateContent>
          </a:graphicData>
        </a:graphic>
      </p:graphicFrame>
    </p:spTree>
    <p:extLst>
      <p:ext uri="{BB962C8B-B14F-4D97-AF65-F5344CB8AC3E}">
        <p14:creationId xmlns:p14="http://schemas.microsoft.com/office/powerpoint/2010/main" val="15173609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p:spPr>
        <p:txBody>
          <a:bodyPr/>
          <a:lstStyle/>
          <a:p>
            <a:r>
              <a:rPr lang="en-US" sz="3200" b="1" i="1" dirty="0">
                <a:solidFill>
                  <a:srgbClr val="000000"/>
                </a:solidFill>
                <a:latin typeface="Arial" pitchFamily="34" charset="0"/>
                <a:cs typeface="Arial" pitchFamily="34" charset="0"/>
              </a:rPr>
              <a:t> Objective 1: Example </a:t>
            </a:r>
            <a:r>
              <a:rPr lang="en-US" sz="3200" dirty="0">
                <a:solidFill>
                  <a:srgbClr val="000000"/>
                </a:solidFill>
                <a:latin typeface="Arial" pitchFamily="34" charset="0"/>
                <a:cs typeface="Arial" pitchFamily="34" charset="0"/>
              </a:rPr>
              <a:t>(</a:t>
            </a:r>
            <a:r>
              <a:rPr lang="en-US" sz="3200" dirty="0" err="1">
                <a:solidFill>
                  <a:srgbClr val="000000"/>
                </a:solidFill>
                <a:latin typeface="Arial" pitchFamily="34" charset="0"/>
                <a:cs typeface="Arial" pitchFamily="34" charset="0"/>
              </a:rPr>
              <a:t>cont</a:t>
            </a:r>
            <a:r>
              <a:rPr lang="en-US" sz="3200" dirty="0">
                <a:solidFill>
                  <a:srgbClr val="000000"/>
                </a:solidFill>
                <a:latin typeface="Arial" pitchFamily="34" charset="0"/>
                <a:cs typeface="Arial" pitchFamily="34" charset="0"/>
              </a:rPr>
              <a:t>)</a:t>
            </a:r>
            <a:endParaRPr lang="en-US" sz="3200" dirty="0"/>
          </a:p>
        </p:txBody>
      </p:sp>
      <p:sp>
        <p:nvSpPr>
          <p:cNvPr id="4" name="Text Placeholder 3"/>
          <p:cNvSpPr>
            <a:spLocks noGrp="1"/>
          </p:cNvSpPr>
          <p:nvPr>
            <p:ph type="body" sz="quarter" idx="10"/>
          </p:nvPr>
        </p:nvSpPr>
        <p:spPr/>
        <p:txBody>
          <a:bodyPr>
            <a:noAutofit/>
          </a:body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			The solution set is </a:t>
            </a:r>
          </a:p>
        </p:txBody>
      </p:sp>
      <p:graphicFrame>
        <p:nvGraphicFramePr>
          <p:cNvPr id="6" name="Object 5"/>
          <p:cNvGraphicFramePr>
            <a:graphicFrameLocks noChangeAspect="1"/>
          </p:cNvGraphicFramePr>
          <p:nvPr/>
        </p:nvGraphicFramePr>
        <p:xfrm>
          <a:off x="496125" y="995550"/>
          <a:ext cx="4368800" cy="5359400"/>
        </p:xfrm>
        <a:graphic>
          <a:graphicData uri="http://schemas.openxmlformats.org/presentationml/2006/ole">
            <mc:AlternateContent xmlns:mc="http://schemas.openxmlformats.org/markup-compatibility/2006">
              <mc:Choice xmlns:v="urn:schemas-microsoft-com:vml" Requires="v">
                <p:oleObj name="Equation" r:id="rId2" imgW="4368600" imgH="5359320" progId="Equation.DSMT4">
                  <p:embed/>
                </p:oleObj>
              </mc:Choice>
              <mc:Fallback>
                <p:oleObj name="Equation" r:id="rId2" imgW="4368600" imgH="5359320" progId="Equation.DSMT4">
                  <p:embed/>
                  <p:pic>
                    <p:nvPicPr>
                      <p:cNvPr id="6" name="Object 5"/>
                      <p:cNvPicPr>
                        <a:picLocks noChangeAspect="1" noChangeArrowheads="1"/>
                      </p:cNvPicPr>
                      <p:nvPr/>
                    </p:nvPicPr>
                    <p:blipFill>
                      <a:blip r:embed="rId3"/>
                      <a:srcRect/>
                      <a:stretch>
                        <a:fillRect/>
                      </a:stretch>
                    </p:blipFill>
                    <p:spPr bwMode="auto">
                      <a:xfrm>
                        <a:off x="496125" y="995550"/>
                        <a:ext cx="4368800" cy="535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nvGraphicFramePr>
        <p:xfrm>
          <a:off x="6731000" y="5052950"/>
          <a:ext cx="1498600" cy="1066800"/>
        </p:xfrm>
        <a:graphic>
          <a:graphicData uri="http://schemas.openxmlformats.org/presentationml/2006/ole">
            <mc:AlternateContent xmlns:mc="http://schemas.openxmlformats.org/markup-compatibility/2006">
              <mc:Choice xmlns:v="urn:schemas-microsoft-com:vml" Requires="v">
                <p:oleObj name="Equation" r:id="rId4" imgW="1498320" imgH="1066680" progId="Equation.DSMT4">
                  <p:embed/>
                </p:oleObj>
              </mc:Choice>
              <mc:Fallback>
                <p:oleObj name="Equation" r:id="rId4" imgW="1498320" imgH="1066680" progId="Equation.DSMT4">
                  <p:embed/>
                  <p:pic>
                    <p:nvPicPr>
                      <p:cNvPr id="7" name="Object 6"/>
                      <p:cNvPicPr/>
                      <p:nvPr/>
                    </p:nvPicPr>
                    <p:blipFill>
                      <a:blip r:embed="rId5"/>
                      <a:stretch>
                        <a:fillRect/>
                      </a:stretch>
                    </p:blipFill>
                    <p:spPr>
                      <a:xfrm>
                        <a:off x="6731000" y="5052950"/>
                        <a:ext cx="1498600" cy="1066800"/>
                      </a:xfrm>
                      <a:prstGeom prst="rect">
                        <a:avLst/>
                      </a:prstGeom>
                    </p:spPr>
                  </p:pic>
                </p:oleObj>
              </mc:Fallback>
            </mc:AlternateContent>
          </a:graphicData>
        </a:graphic>
      </p:graphicFrame>
    </p:spTree>
    <p:extLst>
      <p:ext uri="{BB962C8B-B14F-4D97-AF65-F5344CB8AC3E}">
        <p14:creationId xmlns:p14="http://schemas.microsoft.com/office/powerpoint/2010/main" val="20780468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p:spPr>
        <p:txBody>
          <a:bodyPr/>
          <a:lstStyle/>
          <a:p>
            <a:r>
              <a:rPr lang="en-US" sz="3200" b="1" i="1" dirty="0">
                <a:latin typeface="Arial" pitchFamily="34" charset="0"/>
                <a:cs typeface="Arial" pitchFamily="34" charset="0"/>
              </a:rPr>
              <a:t>Objective 2</a:t>
            </a:r>
            <a:endParaRPr lang="en-US" sz="3200" dirty="0">
              <a:latin typeface="Arial" pitchFamily="34" charset="0"/>
              <a:cs typeface="Arial" pitchFamily="34" charset="0"/>
            </a:endParaRPr>
          </a:p>
        </p:txBody>
      </p:sp>
      <p:sp>
        <p:nvSpPr>
          <p:cNvPr id="4" name="Text Placeholder 3"/>
          <p:cNvSpPr>
            <a:spLocks noGrp="1"/>
          </p:cNvSpPr>
          <p:nvPr>
            <p:ph type="body" sz="quarter" idx="10"/>
          </p:nvPr>
        </p:nvSpPr>
        <p:spPr/>
        <p:txBody>
          <a:bodyPr/>
          <a:lstStyle/>
          <a:p>
            <a:pPr algn="ctr"/>
            <a:r>
              <a:rPr lang="en-US" dirty="0"/>
              <a:t>Use the discriminant to determine the number and type of solutions.</a:t>
            </a:r>
          </a:p>
          <a:p>
            <a:r>
              <a:rPr lang="en-US" dirty="0"/>
              <a:t> </a:t>
            </a:r>
          </a:p>
          <a:p>
            <a:r>
              <a:rPr lang="en-US" dirty="0"/>
              <a:t> </a:t>
            </a:r>
          </a:p>
          <a:p>
            <a:r>
              <a:rPr lang="en-US" dirty="0"/>
              <a:t> </a:t>
            </a:r>
          </a:p>
          <a:p>
            <a:r>
              <a:rPr lang="en-US" dirty="0"/>
              <a:t> </a:t>
            </a:r>
          </a:p>
          <a:p>
            <a:r>
              <a:rPr lang="en-US" dirty="0"/>
              <a:t> </a:t>
            </a:r>
          </a:p>
          <a:p>
            <a:endParaRPr lang="en-US" dirty="0"/>
          </a:p>
        </p:txBody>
      </p:sp>
    </p:spTree>
    <p:extLst>
      <p:ext uri="{BB962C8B-B14F-4D97-AF65-F5344CB8AC3E}">
        <p14:creationId xmlns:p14="http://schemas.microsoft.com/office/powerpoint/2010/main" val="341852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dirty="0">
                <a:latin typeface="Arial" pitchFamily="34" charset="0"/>
                <a:cs typeface="Arial" pitchFamily="34" charset="0"/>
              </a:rPr>
              <a:t>Example</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pPr>
              <a:spcBef>
                <a:spcPct val="50000"/>
              </a:spcBef>
            </a:pPr>
            <a:r>
              <a:rPr lang="en-US" sz="2800" dirty="0"/>
              <a:t>Solve:</a:t>
            </a:r>
          </a:p>
          <a:p>
            <a:pPr>
              <a:spcBef>
                <a:spcPts val="800"/>
              </a:spcBef>
            </a:pPr>
            <a:r>
              <a:rPr lang="en-US" sz="2800" spc="-100" dirty="0"/>
              <a:t>To apply the square root property, we need a squared expression by itself on one side of the equation. We can get       by itself  if we divide both sides by 4.</a:t>
            </a:r>
          </a:p>
          <a:p>
            <a:pPr>
              <a:spcBef>
                <a:spcPts val="0"/>
              </a:spcBef>
            </a:pPr>
            <a:r>
              <a:rPr lang="en-US" sz="2800" dirty="0"/>
              <a:t>				This is the given equation.</a:t>
            </a:r>
          </a:p>
          <a:p>
            <a:pPr>
              <a:spcBef>
                <a:spcPct val="50000"/>
              </a:spcBef>
            </a:pPr>
            <a:r>
              <a:rPr lang="en-US" sz="2800" dirty="0"/>
              <a:t>				Divide both sides by 4.</a:t>
            </a:r>
          </a:p>
          <a:p>
            <a:pPr>
              <a:spcBef>
                <a:spcPts val="2400"/>
              </a:spcBef>
            </a:pPr>
            <a:r>
              <a:rPr lang="en-US" sz="2800" dirty="0"/>
              <a:t>				Apply the square root 					property.</a:t>
            </a:r>
          </a:p>
          <a:p>
            <a:pPr>
              <a:spcBef>
                <a:spcPts val="200"/>
              </a:spcBef>
            </a:pPr>
            <a:r>
              <a:rPr lang="en-US" sz="2800" dirty="0"/>
              <a:t>												Simplify.</a:t>
            </a:r>
          </a:p>
          <a:p>
            <a:pPr>
              <a:spcBef>
                <a:spcPts val="2400"/>
              </a:spcBef>
            </a:pPr>
            <a:endParaRPr lang="en-US" sz="2800" dirty="0"/>
          </a:p>
          <a:p>
            <a:pPr>
              <a:spcBef>
                <a:spcPct val="50000"/>
              </a:spcBef>
            </a:pPr>
            <a:endParaRPr lang="en-US" sz="2800" dirty="0">
              <a:latin typeface="Times New Roman" pitchFamily="18" charset="0"/>
            </a:endParaRPr>
          </a:p>
          <a:p>
            <a:pPr>
              <a:spcBef>
                <a:spcPct val="50000"/>
              </a:spcBef>
            </a:pPr>
            <a:endParaRPr lang="en-US" sz="2800" dirty="0"/>
          </a:p>
          <a:p>
            <a:pPr>
              <a:spcBef>
                <a:spcPct val="50000"/>
              </a:spcBef>
            </a:pPr>
            <a:endParaRPr lang="en-US" sz="2800" dirty="0"/>
          </a:p>
          <a:p>
            <a:pPr>
              <a:spcBef>
                <a:spcPct val="50000"/>
              </a:spcBef>
            </a:pPr>
            <a:endParaRPr lang="en-US" sz="2800" dirty="0"/>
          </a:p>
          <a:p>
            <a:pPr>
              <a:spcBef>
                <a:spcPct val="50000"/>
              </a:spcBef>
            </a:pPr>
            <a:endParaRPr lang="en-US" sz="2800" dirty="0"/>
          </a:p>
          <a:p>
            <a:pPr>
              <a:spcBef>
                <a:spcPct val="50000"/>
              </a:spcBef>
            </a:pPr>
            <a:endParaRPr lang="en-US" sz="2800" dirty="0"/>
          </a:p>
          <a:p>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2597404869"/>
              </p:ext>
            </p:extLst>
          </p:nvPr>
        </p:nvGraphicFramePr>
        <p:xfrm>
          <a:off x="1676400" y="1143000"/>
          <a:ext cx="1498600" cy="457200"/>
        </p:xfrm>
        <a:graphic>
          <a:graphicData uri="http://schemas.openxmlformats.org/presentationml/2006/ole">
            <mc:AlternateContent xmlns:mc="http://schemas.openxmlformats.org/markup-compatibility/2006">
              <mc:Choice xmlns:v="urn:schemas-microsoft-com:vml" Requires="v">
                <p:oleObj name="Equation" r:id="rId2" imgW="1498320" imgH="457200" progId="Equation.DSMT4">
                  <p:embed/>
                </p:oleObj>
              </mc:Choice>
              <mc:Fallback>
                <p:oleObj name="Equation" r:id="rId2" imgW="1498320" imgH="457200" progId="Equation.DSMT4">
                  <p:embed/>
                  <p:pic>
                    <p:nvPicPr>
                      <p:cNvPr id="6" name="Object 5"/>
                      <p:cNvPicPr>
                        <a:picLocks noChangeAspect="1" noChangeArrowheads="1"/>
                      </p:cNvPicPr>
                      <p:nvPr/>
                    </p:nvPicPr>
                    <p:blipFill>
                      <a:blip r:embed="rId3"/>
                      <a:srcRect/>
                      <a:stretch>
                        <a:fillRect/>
                      </a:stretch>
                    </p:blipFill>
                    <p:spPr bwMode="auto">
                      <a:xfrm>
                        <a:off x="1676400" y="1143000"/>
                        <a:ext cx="149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802092587"/>
              </p:ext>
            </p:extLst>
          </p:nvPr>
        </p:nvGraphicFramePr>
        <p:xfrm>
          <a:off x="1803400" y="2479290"/>
          <a:ext cx="406400" cy="444500"/>
        </p:xfrm>
        <a:graphic>
          <a:graphicData uri="http://schemas.openxmlformats.org/presentationml/2006/ole">
            <mc:AlternateContent xmlns:mc="http://schemas.openxmlformats.org/markup-compatibility/2006">
              <mc:Choice xmlns:v="urn:schemas-microsoft-com:vml" Requires="v">
                <p:oleObj name="Equation" r:id="rId4" imgW="406080" imgH="444240" progId="Equation.DSMT4">
                  <p:embed/>
                </p:oleObj>
              </mc:Choice>
              <mc:Fallback>
                <p:oleObj name="Equation" r:id="rId4" imgW="406080" imgH="444240" progId="Equation.DSMT4">
                  <p:embed/>
                  <p:pic>
                    <p:nvPicPr>
                      <p:cNvPr id="11" name="Object 10"/>
                      <p:cNvPicPr>
                        <a:picLocks noChangeAspect="1" noChangeArrowheads="1"/>
                      </p:cNvPicPr>
                      <p:nvPr/>
                    </p:nvPicPr>
                    <p:blipFill>
                      <a:blip r:embed="rId5"/>
                      <a:srcRect/>
                      <a:stretch>
                        <a:fillRect/>
                      </a:stretch>
                    </p:blipFill>
                    <p:spPr bwMode="auto">
                      <a:xfrm>
                        <a:off x="1803400" y="2479290"/>
                        <a:ext cx="4064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689511052"/>
              </p:ext>
            </p:extLst>
          </p:nvPr>
        </p:nvGraphicFramePr>
        <p:xfrm>
          <a:off x="990600" y="2971800"/>
          <a:ext cx="1422400" cy="457200"/>
        </p:xfrm>
        <a:graphic>
          <a:graphicData uri="http://schemas.openxmlformats.org/presentationml/2006/ole">
            <mc:AlternateContent xmlns:mc="http://schemas.openxmlformats.org/markup-compatibility/2006">
              <mc:Choice xmlns:v="urn:schemas-microsoft-com:vml" Requires="v">
                <p:oleObj name="Equation" r:id="rId6" imgW="1422360" imgH="457200" progId="Equation.DSMT4">
                  <p:embed/>
                </p:oleObj>
              </mc:Choice>
              <mc:Fallback>
                <p:oleObj name="Equation" r:id="rId6" imgW="1422360" imgH="457200" progId="Equation.DSMT4">
                  <p:embed/>
                  <p:pic>
                    <p:nvPicPr>
                      <p:cNvPr id="12" name="Object 11"/>
                      <p:cNvPicPr>
                        <a:picLocks noChangeAspect="1" noChangeArrowheads="1"/>
                      </p:cNvPicPr>
                      <p:nvPr/>
                    </p:nvPicPr>
                    <p:blipFill>
                      <a:blip r:embed="rId7"/>
                      <a:srcRect/>
                      <a:stretch>
                        <a:fillRect/>
                      </a:stretch>
                    </p:blipFill>
                    <p:spPr bwMode="auto">
                      <a:xfrm>
                        <a:off x="990600" y="2971800"/>
                        <a:ext cx="142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675523393"/>
              </p:ext>
            </p:extLst>
          </p:nvPr>
        </p:nvGraphicFramePr>
        <p:xfrm>
          <a:off x="1161896" y="3527502"/>
          <a:ext cx="1231900" cy="838200"/>
        </p:xfrm>
        <a:graphic>
          <a:graphicData uri="http://schemas.openxmlformats.org/presentationml/2006/ole">
            <mc:AlternateContent xmlns:mc="http://schemas.openxmlformats.org/markup-compatibility/2006">
              <mc:Choice xmlns:v="urn:schemas-microsoft-com:vml" Requires="v">
                <p:oleObj name="Equation" r:id="rId8" imgW="1231560" imgH="838080" progId="Equation.DSMT4">
                  <p:embed/>
                </p:oleObj>
              </mc:Choice>
              <mc:Fallback>
                <p:oleObj name="Equation" r:id="rId8" imgW="1231560" imgH="838080" progId="Equation.DSMT4">
                  <p:embed/>
                  <p:pic>
                    <p:nvPicPr>
                      <p:cNvPr id="13" name="Object 12"/>
                      <p:cNvPicPr>
                        <a:picLocks noChangeAspect="1" noChangeArrowheads="1"/>
                      </p:cNvPicPr>
                      <p:nvPr/>
                    </p:nvPicPr>
                    <p:blipFill>
                      <a:blip r:embed="rId9"/>
                      <a:srcRect/>
                      <a:stretch>
                        <a:fillRect/>
                      </a:stretch>
                    </p:blipFill>
                    <p:spPr bwMode="auto">
                      <a:xfrm>
                        <a:off x="1161896" y="3527502"/>
                        <a:ext cx="12319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3715200789"/>
              </p:ext>
            </p:extLst>
          </p:nvPr>
        </p:nvGraphicFramePr>
        <p:xfrm>
          <a:off x="1317702" y="4267200"/>
          <a:ext cx="1511300" cy="927100"/>
        </p:xfrm>
        <a:graphic>
          <a:graphicData uri="http://schemas.openxmlformats.org/presentationml/2006/ole">
            <mc:AlternateContent xmlns:mc="http://schemas.openxmlformats.org/markup-compatibility/2006">
              <mc:Choice xmlns:v="urn:schemas-microsoft-com:vml" Requires="v">
                <p:oleObj name="Equation" r:id="rId10" imgW="1511280" imgH="927000" progId="Equation.DSMT4">
                  <p:embed/>
                </p:oleObj>
              </mc:Choice>
              <mc:Fallback>
                <p:oleObj name="Equation" r:id="rId10" imgW="1511280" imgH="927000" progId="Equation.DSMT4">
                  <p:embed/>
                  <p:pic>
                    <p:nvPicPr>
                      <p:cNvPr id="14" name="Object 13"/>
                      <p:cNvPicPr>
                        <a:picLocks noChangeAspect="1" noChangeArrowheads="1"/>
                      </p:cNvPicPr>
                      <p:nvPr/>
                    </p:nvPicPr>
                    <p:blipFill>
                      <a:blip r:embed="rId11"/>
                      <a:srcRect/>
                      <a:stretch>
                        <a:fillRect/>
                      </a:stretch>
                    </p:blipFill>
                    <p:spPr bwMode="auto">
                      <a:xfrm>
                        <a:off x="1317702" y="4267200"/>
                        <a:ext cx="15113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221994072"/>
              </p:ext>
            </p:extLst>
          </p:nvPr>
        </p:nvGraphicFramePr>
        <p:xfrm>
          <a:off x="1263804" y="5273290"/>
          <a:ext cx="2463800" cy="977900"/>
        </p:xfrm>
        <a:graphic>
          <a:graphicData uri="http://schemas.openxmlformats.org/presentationml/2006/ole">
            <mc:AlternateContent xmlns:mc="http://schemas.openxmlformats.org/markup-compatibility/2006">
              <mc:Choice xmlns:v="urn:schemas-microsoft-com:vml" Requires="v">
                <p:oleObj name="Equation" r:id="rId12" imgW="2463480" imgH="977760" progId="Equation.DSMT4">
                  <p:embed/>
                </p:oleObj>
              </mc:Choice>
              <mc:Fallback>
                <p:oleObj name="Equation" r:id="rId12" imgW="2463480" imgH="977760" progId="Equation.DSMT4">
                  <p:embed/>
                  <p:pic>
                    <p:nvPicPr>
                      <p:cNvPr id="15" name="Object 14"/>
                      <p:cNvPicPr>
                        <a:picLocks noChangeAspect="1" noChangeArrowheads="1"/>
                      </p:cNvPicPr>
                      <p:nvPr/>
                    </p:nvPicPr>
                    <p:blipFill>
                      <a:blip r:embed="rId13"/>
                      <a:srcRect/>
                      <a:stretch>
                        <a:fillRect/>
                      </a:stretch>
                    </p:blipFill>
                    <p:spPr bwMode="auto">
                      <a:xfrm>
                        <a:off x="1263804" y="5273290"/>
                        <a:ext cx="24638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271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Placeholder 1"/>
          <p:cNvGraphicFramePr>
            <a:graphicFrameLocks/>
          </p:cNvGraphicFramePr>
          <p:nvPr/>
        </p:nvGraphicFramePr>
        <p:xfrm>
          <a:off x="186050" y="1143000"/>
          <a:ext cx="8769925" cy="5059680"/>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20000"/>
                    </a:ext>
                  </a:extLst>
                </a:gridCol>
                <a:gridCol w="3828800">
                  <a:extLst>
                    <a:ext uri="{9D8B030D-6E8A-4147-A177-3AD203B41FA5}">
                      <a16:colId xmlns:a16="http://schemas.microsoft.com/office/drawing/2014/main" val="20001"/>
                    </a:ext>
                  </a:extLst>
                </a:gridCol>
                <a:gridCol w="2502725">
                  <a:extLst>
                    <a:ext uri="{9D8B030D-6E8A-4147-A177-3AD203B41FA5}">
                      <a16:colId xmlns:a16="http://schemas.microsoft.com/office/drawing/2014/main" val="20002"/>
                    </a:ext>
                  </a:extLst>
                </a:gridCol>
              </a:tblGrid>
              <a:tr h="914400">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00A8"/>
                          </a:solidFill>
                          <a:effectLst/>
                          <a:latin typeface="Arial" pitchFamily="34" charset="0"/>
                          <a:cs typeface="Arial" pitchFamily="34" charset="0"/>
                        </a:rPr>
                        <a:t>The Discriminant and the Kinds of Solutions to</a:t>
                      </a:r>
                      <a:r>
                        <a:rPr kumimoji="0" lang="en-US" sz="2800" b="1" i="0" u="none" strike="noStrike" cap="none" normalizeH="0" baseline="0" dirty="0">
                          <a:ln>
                            <a:noFill/>
                          </a:ln>
                          <a:solidFill>
                            <a:schemeClr val="tx1"/>
                          </a:solidFill>
                          <a:effectLst/>
                          <a:latin typeface="Times New Roman" pitchFamily="18" charset="0"/>
                        </a:rPr>
                        <a:t> </a:t>
                      </a:r>
                      <a:endParaRPr kumimoji="0" lang="en-US" sz="2800" b="1" i="0" u="none" strike="noStrike" cap="none" normalizeH="0" baseline="0" dirty="0">
                        <a:ln>
                          <a:noFill/>
                        </a:ln>
                        <a:solidFill>
                          <a:srgbClr val="0000A8"/>
                        </a:solidFill>
                        <a:effectLst/>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066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cap="none" normalizeH="0" baseline="0" dirty="0">
                          <a:ln>
                            <a:noFill/>
                          </a:ln>
                          <a:solidFill>
                            <a:schemeClr val="tx1"/>
                          </a:solidFill>
                          <a:effectLst/>
                          <a:latin typeface="Arial" pitchFamily="34" charset="0"/>
                          <a:cs typeface="Arial" pitchFamily="34" charset="0"/>
                        </a:rPr>
                        <a:t>Discriminant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cap="none" normalizeH="0" baseline="0" dirty="0">
                          <a:ln>
                            <a:noFill/>
                          </a:ln>
                          <a:solidFill>
                            <a:schemeClr val="tx1"/>
                          </a:solidFill>
                          <a:effectLst/>
                          <a:latin typeface="Arial" pitchFamily="34" charset="0"/>
                          <a:cs typeface="Arial" pitchFamily="34" charset="0"/>
                        </a:rPr>
                        <a:t>Kinds of Solutions 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cap="none" normalizeH="0" baseline="0" dirty="0">
                          <a:ln>
                            <a:noFill/>
                          </a:ln>
                          <a:solidFill>
                            <a:schemeClr val="tx1"/>
                          </a:solidFill>
                          <a:effectLst/>
                          <a:latin typeface="Arial" pitchFamily="34" charset="0"/>
                          <a:cs typeface="Arial" pitchFamily="34" charset="0"/>
                        </a:rPr>
                        <a:t>Graph of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9601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spc="0" normalizeH="0" baseline="0" dirty="0">
                          <a:ln>
                            <a:noFill/>
                          </a:ln>
                          <a:solidFill>
                            <a:schemeClr val="tx1"/>
                          </a:solidFill>
                          <a:effectLst/>
                          <a:latin typeface="Arial" pitchFamily="34" charset="0"/>
                          <a:cs typeface="Arial" pitchFamily="34" charset="0"/>
                        </a:rPr>
                        <a:t>Two unequal real solutions </a:t>
                      </a:r>
                      <a:br>
                        <a:rPr kumimoji="0" lang="en-US" sz="2800" b="1" i="0" u="none" strike="noStrike" cap="none" spc="0" normalizeH="0" baseline="0" dirty="0">
                          <a:ln>
                            <a:noFill/>
                          </a:ln>
                          <a:solidFill>
                            <a:schemeClr val="tx1"/>
                          </a:solidFill>
                          <a:effectLst/>
                          <a:latin typeface="Arial" pitchFamily="34" charset="0"/>
                          <a:cs typeface="Arial" pitchFamily="34" charset="0"/>
                        </a:rPr>
                      </a:br>
                      <a:r>
                        <a:rPr kumimoji="0" lang="en-US" sz="2800" b="0" i="0" u="none" strike="noStrike" cap="none" spc="0" normalizeH="0" baseline="0" dirty="0">
                          <a:ln>
                            <a:noFill/>
                          </a:ln>
                          <a:solidFill>
                            <a:schemeClr val="tx1"/>
                          </a:solidFill>
                          <a:effectLst/>
                          <a:latin typeface="Arial" pitchFamily="34" charset="0"/>
                          <a:cs typeface="Arial" pitchFamily="34" charset="0"/>
                        </a:rPr>
                        <a:t>If </a:t>
                      </a:r>
                      <a:r>
                        <a:rPr kumimoji="0" lang="en-US" sz="2800" b="0" i="1" u="none" strike="noStrike" cap="none" spc="0" normalizeH="0" baseline="0" dirty="0">
                          <a:ln>
                            <a:noFill/>
                          </a:ln>
                          <a:solidFill>
                            <a:schemeClr val="tx1"/>
                          </a:solidFill>
                          <a:effectLst/>
                          <a:latin typeface="Arial" pitchFamily="34" charset="0"/>
                          <a:cs typeface="Arial" pitchFamily="34" charset="0"/>
                        </a:rPr>
                        <a:t>a</a:t>
                      </a:r>
                      <a:r>
                        <a:rPr kumimoji="0" lang="en-US" sz="2800" b="0" i="0" u="none" strike="noStrike" cap="none" spc="0" normalizeH="0" baseline="0" dirty="0">
                          <a:ln>
                            <a:noFill/>
                          </a:ln>
                          <a:solidFill>
                            <a:schemeClr val="tx1"/>
                          </a:solidFill>
                          <a:effectLst/>
                          <a:latin typeface="Arial" pitchFamily="34" charset="0"/>
                          <a:cs typeface="Arial" pitchFamily="34" charset="0"/>
                        </a:rPr>
                        <a:t>, </a:t>
                      </a:r>
                      <a:r>
                        <a:rPr kumimoji="0" lang="en-US" sz="2800" b="0" i="1" u="none" strike="noStrike" cap="none" spc="0" normalizeH="0" baseline="0" dirty="0">
                          <a:ln>
                            <a:noFill/>
                          </a:ln>
                          <a:solidFill>
                            <a:schemeClr val="tx1"/>
                          </a:solidFill>
                          <a:effectLst/>
                          <a:latin typeface="Arial" pitchFamily="34" charset="0"/>
                          <a:cs typeface="Arial" pitchFamily="34" charset="0"/>
                        </a:rPr>
                        <a:t>b</a:t>
                      </a:r>
                      <a:r>
                        <a:rPr kumimoji="0" lang="en-US" sz="2800" b="0" i="0" u="none" strike="noStrike" cap="none" spc="0" normalizeH="0" baseline="0" dirty="0">
                          <a:ln>
                            <a:noFill/>
                          </a:ln>
                          <a:solidFill>
                            <a:schemeClr val="tx1"/>
                          </a:solidFill>
                          <a:effectLst/>
                          <a:latin typeface="Arial" pitchFamily="34" charset="0"/>
                          <a:cs typeface="Arial" pitchFamily="34" charset="0"/>
                        </a:rPr>
                        <a:t>, and </a:t>
                      </a:r>
                      <a:r>
                        <a:rPr kumimoji="0" lang="en-US" sz="2800" b="0" i="1" u="none" strike="noStrike" cap="none" spc="0" normalizeH="0" baseline="0" dirty="0">
                          <a:ln>
                            <a:noFill/>
                          </a:ln>
                          <a:solidFill>
                            <a:schemeClr val="tx1"/>
                          </a:solidFill>
                          <a:effectLst/>
                          <a:latin typeface="Arial" pitchFamily="34" charset="0"/>
                          <a:cs typeface="Arial" pitchFamily="34" charset="0"/>
                        </a:rPr>
                        <a:t>c </a:t>
                      </a:r>
                      <a:r>
                        <a:rPr kumimoji="0" lang="en-US" sz="2800" b="0" i="0" u="none" strike="noStrike" cap="none" spc="0" normalizeH="0" baseline="0" dirty="0">
                          <a:ln>
                            <a:noFill/>
                          </a:ln>
                          <a:solidFill>
                            <a:schemeClr val="tx1"/>
                          </a:solidFill>
                          <a:effectLst/>
                          <a:latin typeface="Arial" pitchFamily="34" charset="0"/>
                          <a:cs typeface="Arial" pitchFamily="34" charset="0"/>
                        </a:rPr>
                        <a:t>are rational numbers and the discriminant is a perfect square, the solutions are rational.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2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chemeClr val="tx1"/>
                          </a:solidFill>
                          <a:effectLst/>
                          <a:latin typeface="Arial" pitchFamily="34" charset="0"/>
                          <a:cs typeface="Arial" pitchFamily="34" charset="0"/>
                        </a:rPr>
                        <a:t>Two              </a:t>
                      </a:r>
                      <a:r>
                        <a:rPr kumimoji="0" lang="en-US" sz="2800" b="0" i="1" u="none" strike="noStrike" cap="none" normalizeH="0" baseline="0" dirty="0">
                          <a:ln>
                            <a:noFill/>
                          </a:ln>
                          <a:solidFill>
                            <a:schemeClr val="tx1"/>
                          </a:solidFill>
                          <a:effectLst/>
                          <a:latin typeface="Arial" pitchFamily="34" charset="0"/>
                          <a:cs typeface="Arial" pitchFamily="34" charset="0"/>
                        </a:rPr>
                        <a:t>x</a:t>
                      </a:r>
                      <a:r>
                        <a:rPr kumimoji="0" lang="en-US" sz="2800" b="0" i="0" u="none" strike="noStrike" cap="none" normalizeH="0" baseline="0" dirty="0">
                          <a:ln>
                            <a:noFill/>
                          </a:ln>
                          <a:solidFill>
                            <a:schemeClr val="tx1"/>
                          </a:solidFill>
                          <a:effectLst/>
                          <a:latin typeface="Arial" pitchFamily="34" charset="0"/>
                          <a:cs typeface="Arial" pitchFamily="34" charset="0"/>
                        </a:rPr>
                        <a:t>-intercepts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5" name="Title 4"/>
          <p:cNvSpPr>
            <a:spLocks noGrp="1"/>
          </p:cNvSpPr>
          <p:nvPr>
            <p:ph type="title" idx="4294967295"/>
          </p:nvPr>
        </p:nvSpPr>
        <p:spPr>
          <a:xfrm>
            <a:off x="4572000" y="182880"/>
            <a:ext cx="0" cy="0"/>
          </a:xfrm>
        </p:spPr>
        <p:txBody>
          <a:bodyPr/>
          <a:lstStyle/>
          <a:p>
            <a:r>
              <a:rPr lang="en-US" sz="3200" dirty="0">
                <a:latin typeface="Arial" pitchFamily="34" charset="0"/>
                <a:cs typeface="Arial" pitchFamily="34" charset="0"/>
              </a:rPr>
              <a:t>Quadratic Formula – The Discriminant</a:t>
            </a:r>
          </a:p>
        </p:txBody>
      </p:sp>
      <p:graphicFrame>
        <p:nvGraphicFramePr>
          <p:cNvPr id="7" name="Object 6"/>
          <p:cNvGraphicFramePr>
            <a:graphicFrameLocks noChangeAspect="1"/>
          </p:cNvGraphicFramePr>
          <p:nvPr/>
        </p:nvGraphicFramePr>
        <p:xfrm>
          <a:off x="3365500" y="1541463"/>
          <a:ext cx="2578100" cy="444500"/>
        </p:xfrm>
        <a:graphic>
          <a:graphicData uri="http://schemas.openxmlformats.org/presentationml/2006/ole">
            <mc:AlternateContent xmlns:mc="http://schemas.openxmlformats.org/markup-compatibility/2006">
              <mc:Choice xmlns:v="urn:schemas-microsoft-com:vml" Requires="v">
                <p:oleObj name="Equation" r:id="rId2" imgW="2577960" imgH="444240" progId="Equation.DSMT4">
                  <p:embed/>
                </p:oleObj>
              </mc:Choice>
              <mc:Fallback>
                <p:oleObj name="Equation" r:id="rId2" imgW="2577960" imgH="444240" progId="Equation.DSMT4">
                  <p:embed/>
                  <p:pic>
                    <p:nvPicPr>
                      <p:cNvPr id="7" name="Object 6"/>
                      <p:cNvPicPr/>
                      <p:nvPr/>
                    </p:nvPicPr>
                    <p:blipFill>
                      <a:blip r:embed="rId3"/>
                      <a:stretch>
                        <a:fillRect/>
                      </a:stretch>
                    </p:blipFill>
                    <p:spPr>
                      <a:xfrm>
                        <a:off x="3365500" y="1541463"/>
                        <a:ext cx="2578100" cy="444500"/>
                      </a:xfrm>
                      <a:prstGeom prst="rect">
                        <a:avLst/>
                      </a:prstGeom>
                    </p:spPr>
                  </p:pic>
                </p:oleObj>
              </mc:Fallback>
            </mc:AlternateContent>
          </a:graphicData>
        </a:graphic>
      </p:graphicFrame>
      <p:grpSp>
        <p:nvGrpSpPr>
          <p:cNvPr id="12" name="Group 11"/>
          <p:cNvGrpSpPr/>
          <p:nvPr/>
        </p:nvGrpSpPr>
        <p:grpSpPr>
          <a:xfrm>
            <a:off x="6634862" y="3238112"/>
            <a:ext cx="2163763" cy="1560513"/>
            <a:chOff x="6477000" y="3245037"/>
            <a:chExt cx="2163763" cy="1560513"/>
          </a:xfrm>
        </p:grpSpPr>
        <p:graphicFrame>
          <p:nvGraphicFramePr>
            <p:cNvPr id="9" name="Object 7"/>
            <p:cNvGraphicFramePr>
              <a:graphicFrameLocks noChangeAspect="1"/>
            </p:cNvGraphicFramePr>
            <p:nvPr/>
          </p:nvGraphicFramePr>
          <p:xfrm>
            <a:off x="6477000" y="3245037"/>
            <a:ext cx="2163763" cy="1560513"/>
          </p:xfrm>
          <a:graphic>
            <a:graphicData uri="http://schemas.openxmlformats.org/presentationml/2006/ole">
              <mc:AlternateContent xmlns:mc="http://schemas.openxmlformats.org/markup-compatibility/2006">
                <mc:Choice xmlns:v="urn:schemas-microsoft-com:vml" Requires="v">
                  <p:oleObj name="Worksheet" r:id="rId4" imgW="3609919" imgH="2600270" progId="Excel.Sheet.8">
                    <p:embed/>
                  </p:oleObj>
                </mc:Choice>
                <mc:Fallback>
                  <p:oleObj name="Worksheet" r:id="rId4" imgW="3609919" imgH="2600270" progId="Excel.Sheet.8">
                    <p:embed/>
                    <p:pic>
                      <p:nvPicPr>
                        <p:cNvPr id="9" name="Object 7"/>
                        <p:cNvPicPr>
                          <a:picLocks noChangeAspect="1" noChangeArrowheads="1"/>
                        </p:cNvPicPr>
                        <p:nvPr/>
                      </p:nvPicPr>
                      <p:blipFill>
                        <a:blip r:embed="rId5"/>
                        <a:srcRect/>
                        <a:stretch>
                          <a:fillRect/>
                        </a:stretch>
                      </p:blipFill>
                      <p:spPr bwMode="auto">
                        <a:xfrm>
                          <a:off x="6477000" y="3245037"/>
                          <a:ext cx="2163763" cy="156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Oval 77"/>
            <p:cNvSpPr>
              <a:spLocks noChangeArrowheads="1"/>
            </p:cNvSpPr>
            <p:nvPr/>
          </p:nvSpPr>
          <p:spPr bwMode="auto">
            <a:xfrm>
              <a:off x="7852648" y="4304516"/>
              <a:ext cx="82137" cy="97051"/>
            </a:xfrm>
            <a:prstGeom prst="ellipse">
              <a:avLst/>
            </a:prstGeom>
            <a:solidFill>
              <a:srgbClr val="000000"/>
            </a:solidFill>
            <a:ln w="9525" algn="ctr">
              <a:solidFill>
                <a:schemeClr val="tx1"/>
              </a:solidFill>
              <a:round/>
              <a:headEnd/>
              <a:tailEnd/>
            </a:ln>
          </p:spPr>
          <p:txBody>
            <a:bodyPr wrap="non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1" name="Oval 77"/>
            <p:cNvSpPr>
              <a:spLocks noChangeArrowheads="1"/>
            </p:cNvSpPr>
            <p:nvPr/>
          </p:nvSpPr>
          <p:spPr bwMode="auto">
            <a:xfrm>
              <a:off x="7356045" y="4305404"/>
              <a:ext cx="82137" cy="97051"/>
            </a:xfrm>
            <a:prstGeom prst="ellipse">
              <a:avLst/>
            </a:prstGeom>
            <a:solidFill>
              <a:srgbClr val="000000"/>
            </a:solidFill>
            <a:ln w="9525" algn="ctr">
              <a:solidFill>
                <a:schemeClr val="tx1"/>
              </a:solidFill>
              <a:round/>
              <a:headEnd/>
              <a:tailEnd/>
            </a:ln>
          </p:spPr>
          <p:txBody>
            <a:bodyPr wrap="non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grpSp>
      <p:graphicFrame>
        <p:nvGraphicFramePr>
          <p:cNvPr id="13" name="Object 12"/>
          <p:cNvGraphicFramePr>
            <a:graphicFrameLocks noChangeAspect="1"/>
          </p:cNvGraphicFramePr>
          <p:nvPr/>
        </p:nvGraphicFramePr>
        <p:xfrm>
          <a:off x="903350" y="2570175"/>
          <a:ext cx="1358900" cy="457200"/>
        </p:xfrm>
        <a:graphic>
          <a:graphicData uri="http://schemas.openxmlformats.org/presentationml/2006/ole">
            <mc:AlternateContent xmlns:mc="http://schemas.openxmlformats.org/markup-compatibility/2006">
              <mc:Choice xmlns:v="urn:schemas-microsoft-com:vml" Requires="v">
                <p:oleObj name="Equation" r:id="rId6" imgW="1358640" imgH="457200" progId="Equation.DSMT4">
                  <p:embed/>
                </p:oleObj>
              </mc:Choice>
              <mc:Fallback>
                <p:oleObj name="Equation" r:id="rId6" imgW="1358640" imgH="457200" progId="Equation.DSMT4">
                  <p:embed/>
                  <p:pic>
                    <p:nvPicPr>
                      <p:cNvPr id="13" name="Object 12"/>
                      <p:cNvPicPr/>
                      <p:nvPr/>
                    </p:nvPicPr>
                    <p:blipFill>
                      <a:blip r:embed="rId7"/>
                      <a:stretch>
                        <a:fillRect/>
                      </a:stretch>
                    </p:blipFill>
                    <p:spPr>
                      <a:xfrm>
                        <a:off x="903350" y="2570175"/>
                        <a:ext cx="1358900" cy="457200"/>
                      </a:xfrm>
                      <a:prstGeom prst="rect">
                        <a:avLst/>
                      </a:prstGeom>
                    </p:spPr>
                  </p:pic>
                </p:oleObj>
              </mc:Fallback>
            </mc:AlternateContent>
          </a:graphicData>
        </a:graphic>
      </p:graphicFrame>
      <p:graphicFrame>
        <p:nvGraphicFramePr>
          <p:cNvPr id="14" name="Object 13"/>
          <p:cNvGraphicFramePr>
            <a:graphicFrameLocks noChangeAspect="1"/>
          </p:cNvGraphicFramePr>
          <p:nvPr/>
        </p:nvGraphicFramePr>
        <p:xfrm>
          <a:off x="3200400" y="2563250"/>
          <a:ext cx="2451100" cy="457200"/>
        </p:xfrm>
        <a:graphic>
          <a:graphicData uri="http://schemas.openxmlformats.org/presentationml/2006/ole">
            <mc:AlternateContent xmlns:mc="http://schemas.openxmlformats.org/markup-compatibility/2006">
              <mc:Choice xmlns:v="urn:schemas-microsoft-com:vml" Requires="v">
                <p:oleObj name="Equation" r:id="rId8" imgW="2450880" imgH="457200" progId="Equation.DSMT4">
                  <p:embed/>
                </p:oleObj>
              </mc:Choice>
              <mc:Fallback>
                <p:oleObj name="Equation" r:id="rId8" imgW="2450880" imgH="457200" progId="Equation.DSMT4">
                  <p:embed/>
                  <p:pic>
                    <p:nvPicPr>
                      <p:cNvPr id="14" name="Object 13"/>
                      <p:cNvPicPr/>
                      <p:nvPr/>
                    </p:nvPicPr>
                    <p:blipFill>
                      <a:blip r:embed="rId9"/>
                      <a:stretch>
                        <a:fillRect/>
                      </a:stretch>
                    </p:blipFill>
                    <p:spPr>
                      <a:xfrm>
                        <a:off x="3200400" y="2563250"/>
                        <a:ext cx="2451100" cy="457200"/>
                      </a:xfrm>
                      <a:prstGeom prst="rect">
                        <a:avLst/>
                      </a:prstGeom>
                    </p:spPr>
                  </p:pic>
                </p:oleObj>
              </mc:Fallback>
            </mc:AlternateContent>
          </a:graphicData>
        </a:graphic>
      </p:graphicFrame>
      <p:graphicFrame>
        <p:nvGraphicFramePr>
          <p:cNvPr id="15" name="Object 14"/>
          <p:cNvGraphicFramePr>
            <a:graphicFrameLocks noChangeAspect="1"/>
          </p:cNvGraphicFramePr>
          <p:nvPr/>
        </p:nvGraphicFramePr>
        <p:xfrm>
          <a:off x="6477000" y="2569025"/>
          <a:ext cx="2476500" cy="520700"/>
        </p:xfrm>
        <a:graphic>
          <a:graphicData uri="http://schemas.openxmlformats.org/presentationml/2006/ole">
            <mc:AlternateContent xmlns:mc="http://schemas.openxmlformats.org/markup-compatibility/2006">
              <mc:Choice xmlns:v="urn:schemas-microsoft-com:vml" Requires="v">
                <p:oleObj name="Equation" r:id="rId10" imgW="2476440" imgH="520560" progId="Equation.DSMT4">
                  <p:embed/>
                </p:oleObj>
              </mc:Choice>
              <mc:Fallback>
                <p:oleObj name="Equation" r:id="rId10" imgW="2476440" imgH="520560" progId="Equation.DSMT4">
                  <p:embed/>
                  <p:pic>
                    <p:nvPicPr>
                      <p:cNvPr id="15" name="Object 14"/>
                      <p:cNvPicPr/>
                      <p:nvPr/>
                    </p:nvPicPr>
                    <p:blipFill>
                      <a:blip r:embed="rId11"/>
                      <a:stretch>
                        <a:fillRect/>
                      </a:stretch>
                    </p:blipFill>
                    <p:spPr>
                      <a:xfrm>
                        <a:off x="6477000" y="2569025"/>
                        <a:ext cx="2476500" cy="520700"/>
                      </a:xfrm>
                      <a:prstGeom prst="rect">
                        <a:avLst/>
                      </a:prstGeom>
                    </p:spPr>
                  </p:pic>
                </p:oleObj>
              </mc:Fallback>
            </mc:AlternateContent>
          </a:graphicData>
        </a:graphic>
      </p:graphicFrame>
      <p:graphicFrame>
        <p:nvGraphicFramePr>
          <p:cNvPr id="17" name="Object 16"/>
          <p:cNvGraphicFramePr>
            <a:graphicFrameLocks noChangeAspect="1"/>
          </p:cNvGraphicFramePr>
          <p:nvPr/>
        </p:nvGraphicFramePr>
        <p:xfrm>
          <a:off x="482600" y="3224150"/>
          <a:ext cx="1917700" cy="457200"/>
        </p:xfrm>
        <a:graphic>
          <a:graphicData uri="http://schemas.openxmlformats.org/presentationml/2006/ole">
            <mc:AlternateContent xmlns:mc="http://schemas.openxmlformats.org/markup-compatibility/2006">
              <mc:Choice xmlns:v="urn:schemas-microsoft-com:vml" Requires="v">
                <p:oleObj name="Equation" r:id="rId12" imgW="1917360" imgH="457200" progId="Equation.DSMT4">
                  <p:embed/>
                </p:oleObj>
              </mc:Choice>
              <mc:Fallback>
                <p:oleObj name="Equation" r:id="rId12" imgW="1917360" imgH="457200" progId="Equation.DSMT4">
                  <p:embed/>
                  <p:pic>
                    <p:nvPicPr>
                      <p:cNvPr id="17" name="Object 16"/>
                      <p:cNvPicPr/>
                      <p:nvPr/>
                    </p:nvPicPr>
                    <p:blipFill>
                      <a:blip r:embed="rId13"/>
                      <a:stretch>
                        <a:fillRect/>
                      </a:stretch>
                    </p:blipFill>
                    <p:spPr>
                      <a:xfrm>
                        <a:off x="482600" y="3224150"/>
                        <a:ext cx="1917700" cy="457200"/>
                      </a:xfrm>
                      <a:prstGeom prst="rect">
                        <a:avLst/>
                      </a:prstGeom>
                    </p:spPr>
                  </p:pic>
                </p:oleObj>
              </mc:Fallback>
            </mc:AlternateContent>
          </a:graphicData>
        </a:graphic>
      </p:graphicFrame>
    </p:spTree>
    <p:extLst>
      <p:ext uri="{BB962C8B-B14F-4D97-AF65-F5344CB8AC3E}">
        <p14:creationId xmlns:p14="http://schemas.microsoft.com/office/powerpoint/2010/main" val="41858845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Placeholder 1"/>
          <p:cNvGraphicFramePr>
            <a:graphicFrameLocks/>
          </p:cNvGraphicFramePr>
          <p:nvPr/>
        </p:nvGraphicFramePr>
        <p:xfrm>
          <a:off x="186050" y="1143000"/>
          <a:ext cx="8769925" cy="3779520"/>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20000"/>
                    </a:ext>
                  </a:extLst>
                </a:gridCol>
                <a:gridCol w="3828800">
                  <a:extLst>
                    <a:ext uri="{9D8B030D-6E8A-4147-A177-3AD203B41FA5}">
                      <a16:colId xmlns:a16="http://schemas.microsoft.com/office/drawing/2014/main" val="20001"/>
                    </a:ext>
                  </a:extLst>
                </a:gridCol>
                <a:gridCol w="2502725">
                  <a:extLst>
                    <a:ext uri="{9D8B030D-6E8A-4147-A177-3AD203B41FA5}">
                      <a16:colId xmlns:a16="http://schemas.microsoft.com/office/drawing/2014/main" val="20002"/>
                    </a:ext>
                  </a:extLst>
                </a:gridCol>
              </a:tblGrid>
              <a:tr h="914400">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00A8"/>
                          </a:solidFill>
                          <a:effectLst/>
                          <a:latin typeface="Arial" pitchFamily="34" charset="0"/>
                          <a:cs typeface="Arial" pitchFamily="34" charset="0"/>
                        </a:rPr>
                        <a:t>The Discriminant and the Kinds of Solutions to</a:t>
                      </a:r>
                      <a:r>
                        <a:rPr kumimoji="0" lang="en-US" sz="2800" b="1" i="0" u="none" strike="noStrike" cap="none" normalizeH="0" baseline="0" dirty="0">
                          <a:ln>
                            <a:noFill/>
                          </a:ln>
                          <a:solidFill>
                            <a:schemeClr val="tx1"/>
                          </a:solidFill>
                          <a:effectLst/>
                          <a:latin typeface="Times New Roman" pitchFamily="18" charset="0"/>
                        </a:rPr>
                        <a:t> </a:t>
                      </a:r>
                      <a:endParaRPr kumimoji="0" lang="en-US" sz="2800" b="1" i="0" u="none" strike="noStrike" cap="none" normalizeH="0" baseline="0" dirty="0">
                        <a:ln>
                          <a:noFill/>
                        </a:ln>
                        <a:solidFill>
                          <a:srgbClr val="0000A8"/>
                        </a:solidFill>
                        <a:effectLst/>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066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cap="none" normalizeH="0" baseline="0" dirty="0">
                          <a:ln>
                            <a:noFill/>
                          </a:ln>
                          <a:solidFill>
                            <a:schemeClr val="tx1"/>
                          </a:solidFill>
                          <a:effectLst/>
                          <a:latin typeface="Arial" pitchFamily="34" charset="0"/>
                          <a:cs typeface="Arial" pitchFamily="34" charset="0"/>
                        </a:rPr>
                        <a:t>Discriminant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cap="none" normalizeH="0" baseline="0" dirty="0">
                          <a:ln>
                            <a:noFill/>
                          </a:ln>
                          <a:solidFill>
                            <a:schemeClr val="tx1"/>
                          </a:solidFill>
                          <a:effectLst/>
                          <a:latin typeface="Arial" pitchFamily="34" charset="0"/>
                          <a:cs typeface="Arial" pitchFamily="34" charset="0"/>
                        </a:rPr>
                        <a:t>Kinds of Solutions 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cap="none" normalizeH="0" baseline="0" dirty="0">
                          <a:ln>
                            <a:noFill/>
                          </a:ln>
                          <a:solidFill>
                            <a:schemeClr val="tx1"/>
                          </a:solidFill>
                          <a:effectLst/>
                          <a:latin typeface="Arial" pitchFamily="34" charset="0"/>
                          <a:cs typeface="Arial" pitchFamily="34" charset="0"/>
                        </a:rPr>
                        <a:t>Graph of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9601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pitchFamily="34" charset="0"/>
                          <a:cs typeface="Arial" pitchFamily="34" charset="0"/>
                        </a:rPr>
                        <a:t>If the discriminant is not a perfect square, the solutions are irrational conjugates.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5" name="Title 4"/>
          <p:cNvSpPr>
            <a:spLocks noGrp="1"/>
          </p:cNvSpPr>
          <p:nvPr>
            <p:ph type="title" idx="4294967295"/>
          </p:nvPr>
        </p:nvSpPr>
        <p:spPr>
          <a:xfrm>
            <a:off x="4572000" y="182880"/>
            <a:ext cx="0" cy="0"/>
          </a:xfrm>
          <a:prstGeom prst="rect">
            <a:avLst/>
          </a:prstGeom>
        </p:spPr>
        <p:txBody>
          <a:bodyPr wrap="none"/>
          <a:lstStyle/>
          <a:p>
            <a:r>
              <a:rPr lang="en-US" sz="3200" dirty="0">
                <a:latin typeface="Arial" pitchFamily="34" charset="0"/>
                <a:cs typeface="Arial" pitchFamily="34" charset="0"/>
              </a:rPr>
              <a:t>Quadratic Formula – The Discriminant (</a:t>
            </a:r>
            <a:r>
              <a:rPr lang="en-US" sz="3200" dirty="0" err="1">
                <a:latin typeface="Arial" pitchFamily="34" charset="0"/>
                <a:cs typeface="Arial" pitchFamily="34" charset="0"/>
              </a:rPr>
              <a:t>cont</a:t>
            </a:r>
            <a:r>
              <a:rPr lang="en-US" sz="3200" dirty="0">
                <a:latin typeface="Arial" pitchFamily="34" charset="0"/>
                <a:cs typeface="Arial" pitchFamily="34" charset="0"/>
              </a:rPr>
              <a:t>)</a:t>
            </a:r>
          </a:p>
        </p:txBody>
      </p:sp>
      <p:graphicFrame>
        <p:nvGraphicFramePr>
          <p:cNvPr id="7" name="Object 6"/>
          <p:cNvGraphicFramePr>
            <a:graphicFrameLocks noChangeAspect="1"/>
          </p:cNvGraphicFramePr>
          <p:nvPr/>
        </p:nvGraphicFramePr>
        <p:xfrm>
          <a:off x="3365500" y="1541463"/>
          <a:ext cx="2578100" cy="444500"/>
        </p:xfrm>
        <a:graphic>
          <a:graphicData uri="http://schemas.openxmlformats.org/presentationml/2006/ole">
            <mc:AlternateContent xmlns:mc="http://schemas.openxmlformats.org/markup-compatibility/2006">
              <mc:Choice xmlns:v="urn:schemas-microsoft-com:vml" Requires="v">
                <p:oleObj name="Equation" r:id="rId2" imgW="2577960" imgH="444240" progId="Equation.DSMT4">
                  <p:embed/>
                </p:oleObj>
              </mc:Choice>
              <mc:Fallback>
                <p:oleObj name="Equation" r:id="rId2" imgW="2577960" imgH="444240" progId="Equation.DSMT4">
                  <p:embed/>
                  <p:pic>
                    <p:nvPicPr>
                      <p:cNvPr id="7" name="Object 6"/>
                      <p:cNvPicPr/>
                      <p:nvPr/>
                    </p:nvPicPr>
                    <p:blipFill>
                      <a:blip r:embed="rId3"/>
                      <a:stretch>
                        <a:fillRect/>
                      </a:stretch>
                    </p:blipFill>
                    <p:spPr>
                      <a:xfrm>
                        <a:off x="3365500" y="1541463"/>
                        <a:ext cx="2578100" cy="444500"/>
                      </a:xfrm>
                      <a:prstGeom prst="rect">
                        <a:avLst/>
                      </a:prstGeom>
                    </p:spPr>
                  </p:pic>
                </p:oleObj>
              </mc:Fallback>
            </mc:AlternateContent>
          </a:graphicData>
        </a:graphic>
      </p:graphicFrame>
      <p:graphicFrame>
        <p:nvGraphicFramePr>
          <p:cNvPr id="13" name="Object 12"/>
          <p:cNvGraphicFramePr>
            <a:graphicFrameLocks noChangeAspect="1"/>
          </p:cNvGraphicFramePr>
          <p:nvPr/>
        </p:nvGraphicFramePr>
        <p:xfrm>
          <a:off x="903350" y="2570175"/>
          <a:ext cx="1358900" cy="457200"/>
        </p:xfrm>
        <a:graphic>
          <a:graphicData uri="http://schemas.openxmlformats.org/presentationml/2006/ole">
            <mc:AlternateContent xmlns:mc="http://schemas.openxmlformats.org/markup-compatibility/2006">
              <mc:Choice xmlns:v="urn:schemas-microsoft-com:vml" Requires="v">
                <p:oleObj name="Equation" r:id="rId4" imgW="1358640" imgH="457200" progId="Equation.DSMT4">
                  <p:embed/>
                </p:oleObj>
              </mc:Choice>
              <mc:Fallback>
                <p:oleObj name="Equation" r:id="rId4" imgW="1358640" imgH="457200" progId="Equation.DSMT4">
                  <p:embed/>
                  <p:pic>
                    <p:nvPicPr>
                      <p:cNvPr id="13" name="Object 12"/>
                      <p:cNvPicPr/>
                      <p:nvPr/>
                    </p:nvPicPr>
                    <p:blipFill>
                      <a:blip r:embed="rId5"/>
                      <a:stretch>
                        <a:fillRect/>
                      </a:stretch>
                    </p:blipFill>
                    <p:spPr>
                      <a:xfrm>
                        <a:off x="903350" y="2570175"/>
                        <a:ext cx="1358900" cy="457200"/>
                      </a:xfrm>
                      <a:prstGeom prst="rect">
                        <a:avLst/>
                      </a:prstGeom>
                    </p:spPr>
                  </p:pic>
                </p:oleObj>
              </mc:Fallback>
            </mc:AlternateContent>
          </a:graphicData>
        </a:graphic>
      </p:graphicFrame>
      <p:graphicFrame>
        <p:nvGraphicFramePr>
          <p:cNvPr id="14" name="Object 13"/>
          <p:cNvGraphicFramePr>
            <a:graphicFrameLocks noChangeAspect="1"/>
          </p:cNvGraphicFramePr>
          <p:nvPr/>
        </p:nvGraphicFramePr>
        <p:xfrm>
          <a:off x="3200400" y="2563250"/>
          <a:ext cx="2451100" cy="457200"/>
        </p:xfrm>
        <a:graphic>
          <a:graphicData uri="http://schemas.openxmlformats.org/presentationml/2006/ole">
            <mc:AlternateContent xmlns:mc="http://schemas.openxmlformats.org/markup-compatibility/2006">
              <mc:Choice xmlns:v="urn:schemas-microsoft-com:vml" Requires="v">
                <p:oleObj name="Equation" r:id="rId6" imgW="2450880" imgH="457200" progId="Equation.DSMT4">
                  <p:embed/>
                </p:oleObj>
              </mc:Choice>
              <mc:Fallback>
                <p:oleObj name="Equation" r:id="rId6" imgW="2450880" imgH="457200" progId="Equation.DSMT4">
                  <p:embed/>
                  <p:pic>
                    <p:nvPicPr>
                      <p:cNvPr id="14" name="Object 13"/>
                      <p:cNvPicPr/>
                      <p:nvPr/>
                    </p:nvPicPr>
                    <p:blipFill>
                      <a:blip r:embed="rId7"/>
                      <a:stretch>
                        <a:fillRect/>
                      </a:stretch>
                    </p:blipFill>
                    <p:spPr>
                      <a:xfrm>
                        <a:off x="3200400" y="2563250"/>
                        <a:ext cx="2451100" cy="457200"/>
                      </a:xfrm>
                      <a:prstGeom prst="rect">
                        <a:avLst/>
                      </a:prstGeom>
                    </p:spPr>
                  </p:pic>
                </p:oleObj>
              </mc:Fallback>
            </mc:AlternateContent>
          </a:graphicData>
        </a:graphic>
      </p:graphicFrame>
      <p:graphicFrame>
        <p:nvGraphicFramePr>
          <p:cNvPr id="15" name="Object 14"/>
          <p:cNvGraphicFramePr>
            <a:graphicFrameLocks noChangeAspect="1"/>
          </p:cNvGraphicFramePr>
          <p:nvPr/>
        </p:nvGraphicFramePr>
        <p:xfrm>
          <a:off x="6477000" y="2569025"/>
          <a:ext cx="2476500" cy="520700"/>
        </p:xfrm>
        <a:graphic>
          <a:graphicData uri="http://schemas.openxmlformats.org/presentationml/2006/ole">
            <mc:AlternateContent xmlns:mc="http://schemas.openxmlformats.org/markup-compatibility/2006">
              <mc:Choice xmlns:v="urn:schemas-microsoft-com:vml" Requires="v">
                <p:oleObj name="Equation" r:id="rId8" imgW="2476440" imgH="520560" progId="Equation.DSMT4">
                  <p:embed/>
                </p:oleObj>
              </mc:Choice>
              <mc:Fallback>
                <p:oleObj name="Equation" r:id="rId8" imgW="2476440" imgH="520560" progId="Equation.DSMT4">
                  <p:embed/>
                  <p:pic>
                    <p:nvPicPr>
                      <p:cNvPr id="15" name="Object 14"/>
                      <p:cNvPicPr/>
                      <p:nvPr/>
                    </p:nvPicPr>
                    <p:blipFill>
                      <a:blip r:embed="rId9"/>
                      <a:stretch>
                        <a:fillRect/>
                      </a:stretch>
                    </p:blipFill>
                    <p:spPr>
                      <a:xfrm>
                        <a:off x="6477000" y="2569025"/>
                        <a:ext cx="2476500" cy="520700"/>
                      </a:xfrm>
                      <a:prstGeom prst="rect">
                        <a:avLst/>
                      </a:prstGeom>
                    </p:spPr>
                  </p:pic>
                </p:oleObj>
              </mc:Fallback>
            </mc:AlternateContent>
          </a:graphicData>
        </a:graphic>
      </p:graphicFrame>
    </p:spTree>
    <p:extLst>
      <p:ext uri="{BB962C8B-B14F-4D97-AF65-F5344CB8AC3E}">
        <p14:creationId xmlns:p14="http://schemas.microsoft.com/office/powerpoint/2010/main" val="1815178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Placeholder 1"/>
          <p:cNvGraphicFramePr>
            <a:graphicFrameLocks/>
          </p:cNvGraphicFramePr>
          <p:nvPr/>
        </p:nvGraphicFramePr>
        <p:xfrm>
          <a:off x="186050" y="1143000"/>
          <a:ext cx="8769925" cy="4937760"/>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20000"/>
                    </a:ext>
                  </a:extLst>
                </a:gridCol>
                <a:gridCol w="3828800">
                  <a:extLst>
                    <a:ext uri="{9D8B030D-6E8A-4147-A177-3AD203B41FA5}">
                      <a16:colId xmlns:a16="http://schemas.microsoft.com/office/drawing/2014/main" val="20001"/>
                    </a:ext>
                  </a:extLst>
                </a:gridCol>
                <a:gridCol w="2502725">
                  <a:extLst>
                    <a:ext uri="{9D8B030D-6E8A-4147-A177-3AD203B41FA5}">
                      <a16:colId xmlns:a16="http://schemas.microsoft.com/office/drawing/2014/main" val="20002"/>
                    </a:ext>
                  </a:extLst>
                </a:gridCol>
              </a:tblGrid>
              <a:tr h="914400">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00A8"/>
                          </a:solidFill>
                          <a:effectLst/>
                          <a:latin typeface="Arial" pitchFamily="34" charset="0"/>
                          <a:cs typeface="Arial" pitchFamily="34" charset="0"/>
                        </a:rPr>
                        <a:t>The Discriminant and the Kinds of Solutions to</a:t>
                      </a:r>
                      <a:r>
                        <a:rPr kumimoji="0" lang="en-US" sz="2800" b="1" i="0" u="none" strike="noStrike" cap="none" normalizeH="0" baseline="0" dirty="0">
                          <a:ln>
                            <a:noFill/>
                          </a:ln>
                          <a:solidFill>
                            <a:schemeClr val="tx1"/>
                          </a:solidFill>
                          <a:effectLst/>
                          <a:latin typeface="Times New Roman" pitchFamily="18" charset="0"/>
                        </a:rPr>
                        <a:t> </a:t>
                      </a:r>
                      <a:endParaRPr kumimoji="0" lang="en-US" sz="2800" b="1" i="0" u="none" strike="noStrike" cap="none" normalizeH="0" baseline="0" dirty="0">
                        <a:ln>
                          <a:noFill/>
                        </a:ln>
                        <a:solidFill>
                          <a:srgbClr val="0000A8"/>
                        </a:solidFill>
                        <a:effectLst/>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066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cap="none" normalizeH="0" baseline="0" dirty="0">
                          <a:ln>
                            <a:noFill/>
                          </a:ln>
                          <a:solidFill>
                            <a:schemeClr val="tx1"/>
                          </a:solidFill>
                          <a:effectLst/>
                          <a:latin typeface="Arial" pitchFamily="34" charset="0"/>
                          <a:cs typeface="Arial" pitchFamily="34" charset="0"/>
                        </a:rPr>
                        <a:t>Discriminant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cap="none" normalizeH="0" baseline="0" dirty="0">
                          <a:ln>
                            <a:noFill/>
                          </a:ln>
                          <a:solidFill>
                            <a:schemeClr val="tx1"/>
                          </a:solidFill>
                          <a:effectLst/>
                          <a:latin typeface="Arial" pitchFamily="34" charset="0"/>
                          <a:cs typeface="Arial" pitchFamily="34" charset="0"/>
                        </a:rPr>
                        <a:t>Kinds of Solutions 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cap="none" normalizeH="0" baseline="0" dirty="0">
                          <a:ln>
                            <a:noFill/>
                          </a:ln>
                          <a:solidFill>
                            <a:schemeClr val="tx1"/>
                          </a:solidFill>
                          <a:effectLst/>
                          <a:latin typeface="Arial" pitchFamily="34" charset="0"/>
                          <a:cs typeface="Arial" pitchFamily="34" charset="0"/>
                        </a:rPr>
                        <a:t>Graph of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9601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Arial" pitchFamily="34" charset="0"/>
                          <a:cs typeface="Arial" pitchFamily="34" charset="0"/>
                        </a:rPr>
                        <a:t>One real solution (a repeated solution);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pitchFamily="34" charset="0"/>
                          <a:cs typeface="Arial" pitchFamily="34" charset="0"/>
                        </a:rPr>
                        <a:t>If </a:t>
                      </a:r>
                      <a:r>
                        <a:rPr kumimoji="0" lang="en-US" sz="2800" b="0" i="1" u="none" strike="noStrike" cap="none" normalizeH="0" baseline="0" dirty="0">
                          <a:ln>
                            <a:noFill/>
                          </a:ln>
                          <a:solidFill>
                            <a:schemeClr val="tx1"/>
                          </a:solidFill>
                          <a:effectLst/>
                          <a:latin typeface="Arial" pitchFamily="34" charset="0"/>
                          <a:cs typeface="Arial" pitchFamily="34" charset="0"/>
                        </a:rPr>
                        <a:t>a</a:t>
                      </a:r>
                      <a:r>
                        <a:rPr kumimoji="0" lang="en-US" sz="2800" b="0" i="0" u="none" strike="noStrike" cap="none" normalizeH="0" baseline="0" dirty="0">
                          <a:ln>
                            <a:noFill/>
                          </a:ln>
                          <a:solidFill>
                            <a:schemeClr val="tx1"/>
                          </a:solidFill>
                          <a:effectLst/>
                          <a:latin typeface="Arial" pitchFamily="34" charset="0"/>
                          <a:cs typeface="Arial" pitchFamily="34" charset="0"/>
                        </a:rPr>
                        <a:t>, </a:t>
                      </a:r>
                      <a:r>
                        <a:rPr kumimoji="0" lang="en-US" sz="2800" b="0" i="1" u="none" strike="noStrike" cap="none" normalizeH="0" baseline="0" dirty="0">
                          <a:ln>
                            <a:noFill/>
                          </a:ln>
                          <a:solidFill>
                            <a:schemeClr val="tx1"/>
                          </a:solidFill>
                          <a:effectLst/>
                          <a:latin typeface="Arial" pitchFamily="34" charset="0"/>
                          <a:cs typeface="Arial" pitchFamily="34" charset="0"/>
                        </a:rPr>
                        <a:t>b</a:t>
                      </a:r>
                      <a:r>
                        <a:rPr kumimoji="0" lang="en-US" sz="2800" b="0" i="0" u="none" strike="noStrike" cap="none" normalizeH="0" baseline="0" dirty="0">
                          <a:ln>
                            <a:noFill/>
                          </a:ln>
                          <a:solidFill>
                            <a:schemeClr val="tx1"/>
                          </a:solidFill>
                          <a:effectLst/>
                          <a:latin typeface="Arial" pitchFamily="34" charset="0"/>
                          <a:cs typeface="Arial" pitchFamily="34" charset="0"/>
                        </a:rPr>
                        <a:t>, and </a:t>
                      </a:r>
                      <a:r>
                        <a:rPr kumimoji="0" lang="en-US" sz="2800" b="0" i="1" u="none" strike="noStrike" cap="none" normalizeH="0" baseline="0" dirty="0">
                          <a:ln>
                            <a:noFill/>
                          </a:ln>
                          <a:solidFill>
                            <a:schemeClr val="tx1"/>
                          </a:solidFill>
                          <a:effectLst/>
                          <a:latin typeface="Arial" pitchFamily="34" charset="0"/>
                          <a:cs typeface="Arial" pitchFamily="34" charset="0"/>
                        </a:rPr>
                        <a:t>c </a:t>
                      </a:r>
                      <a:r>
                        <a:rPr kumimoji="0" lang="en-US" sz="2800" b="0" i="0" u="none" strike="noStrike" cap="none" normalizeH="0" baseline="0" dirty="0">
                          <a:ln>
                            <a:noFill/>
                          </a:ln>
                          <a:solidFill>
                            <a:schemeClr val="tx1"/>
                          </a:solidFill>
                          <a:effectLst/>
                          <a:latin typeface="Arial" pitchFamily="34" charset="0"/>
                          <a:cs typeface="Arial" pitchFamily="34" charset="0"/>
                        </a:rPr>
                        <a:t>are rational numbers the repeated solution is also a rational number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2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chemeClr val="tx1"/>
                          </a:solidFill>
                          <a:effectLst/>
                          <a:latin typeface="Arial" pitchFamily="34" charset="0"/>
                          <a:cs typeface="Arial" pitchFamily="34" charset="0"/>
                        </a:rPr>
                        <a:t>One </a:t>
                      </a:r>
                      <a:r>
                        <a:rPr kumimoji="0" lang="en-US" sz="2800" b="0" i="1" u="none" strike="noStrike" cap="none" normalizeH="0" baseline="0" dirty="0">
                          <a:ln>
                            <a:noFill/>
                          </a:ln>
                          <a:solidFill>
                            <a:schemeClr val="tx1"/>
                          </a:solidFill>
                          <a:effectLst/>
                          <a:latin typeface="Arial" pitchFamily="34" charset="0"/>
                          <a:cs typeface="Arial" pitchFamily="34" charset="0"/>
                        </a:rPr>
                        <a:t>x</a:t>
                      </a:r>
                      <a:r>
                        <a:rPr kumimoji="0" lang="en-US" sz="2800" b="0" i="0" u="none" strike="noStrike" cap="none" normalizeH="0" baseline="0" dirty="0">
                          <a:ln>
                            <a:noFill/>
                          </a:ln>
                          <a:solidFill>
                            <a:schemeClr val="tx1"/>
                          </a:solidFill>
                          <a:effectLst/>
                          <a:latin typeface="Arial" pitchFamily="34" charset="0"/>
                          <a:cs typeface="Arial" pitchFamily="34" charset="0"/>
                        </a:rPr>
                        <a:t>-intercept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5" name="Title 4"/>
          <p:cNvSpPr>
            <a:spLocks noGrp="1"/>
          </p:cNvSpPr>
          <p:nvPr>
            <p:ph type="title" idx="4294967295"/>
          </p:nvPr>
        </p:nvSpPr>
        <p:spPr>
          <a:xfrm>
            <a:off x="4572000" y="182880"/>
            <a:ext cx="0" cy="0"/>
          </a:xfrm>
        </p:spPr>
        <p:txBody>
          <a:bodyPr/>
          <a:lstStyle/>
          <a:p>
            <a:r>
              <a:rPr lang="en-US" sz="3200" dirty="0">
                <a:latin typeface="Arial" pitchFamily="34" charset="0"/>
                <a:cs typeface="Arial" pitchFamily="34" charset="0"/>
              </a:rPr>
              <a:t>Quadratic Formula – The Discriminant (</a:t>
            </a:r>
            <a:r>
              <a:rPr lang="en-US" sz="3200" dirty="0" err="1">
                <a:latin typeface="Arial" pitchFamily="34" charset="0"/>
                <a:cs typeface="Arial" pitchFamily="34" charset="0"/>
              </a:rPr>
              <a:t>cont</a:t>
            </a:r>
            <a:r>
              <a:rPr lang="en-US" sz="3200" dirty="0">
                <a:latin typeface="Arial" pitchFamily="34" charset="0"/>
                <a:cs typeface="Arial" pitchFamily="34" charset="0"/>
              </a:rPr>
              <a:t>)</a:t>
            </a:r>
          </a:p>
        </p:txBody>
      </p:sp>
      <p:graphicFrame>
        <p:nvGraphicFramePr>
          <p:cNvPr id="13" name="Object 12"/>
          <p:cNvGraphicFramePr>
            <a:graphicFrameLocks noChangeAspect="1"/>
          </p:cNvGraphicFramePr>
          <p:nvPr/>
        </p:nvGraphicFramePr>
        <p:xfrm>
          <a:off x="3365500" y="1541463"/>
          <a:ext cx="2578100" cy="444500"/>
        </p:xfrm>
        <a:graphic>
          <a:graphicData uri="http://schemas.openxmlformats.org/presentationml/2006/ole">
            <mc:AlternateContent xmlns:mc="http://schemas.openxmlformats.org/markup-compatibility/2006">
              <mc:Choice xmlns:v="urn:schemas-microsoft-com:vml" Requires="v">
                <p:oleObj name="Equation" r:id="rId2" imgW="2577960" imgH="444240" progId="Equation.DSMT4">
                  <p:embed/>
                </p:oleObj>
              </mc:Choice>
              <mc:Fallback>
                <p:oleObj name="Equation" r:id="rId2" imgW="2577960" imgH="444240" progId="Equation.DSMT4">
                  <p:embed/>
                  <p:pic>
                    <p:nvPicPr>
                      <p:cNvPr id="13" name="Object 12"/>
                      <p:cNvPicPr/>
                      <p:nvPr/>
                    </p:nvPicPr>
                    <p:blipFill>
                      <a:blip r:embed="rId3"/>
                      <a:stretch>
                        <a:fillRect/>
                      </a:stretch>
                    </p:blipFill>
                    <p:spPr>
                      <a:xfrm>
                        <a:off x="3365500" y="1541463"/>
                        <a:ext cx="2578100" cy="444500"/>
                      </a:xfrm>
                      <a:prstGeom prst="rect">
                        <a:avLst/>
                      </a:prstGeom>
                    </p:spPr>
                  </p:pic>
                </p:oleObj>
              </mc:Fallback>
            </mc:AlternateContent>
          </a:graphicData>
        </a:graphic>
      </p:graphicFrame>
      <p:graphicFrame>
        <p:nvGraphicFramePr>
          <p:cNvPr id="14" name="Object 13"/>
          <p:cNvGraphicFramePr>
            <a:graphicFrameLocks noChangeAspect="1"/>
          </p:cNvGraphicFramePr>
          <p:nvPr/>
        </p:nvGraphicFramePr>
        <p:xfrm>
          <a:off x="903350" y="2570175"/>
          <a:ext cx="1358900" cy="457200"/>
        </p:xfrm>
        <a:graphic>
          <a:graphicData uri="http://schemas.openxmlformats.org/presentationml/2006/ole">
            <mc:AlternateContent xmlns:mc="http://schemas.openxmlformats.org/markup-compatibility/2006">
              <mc:Choice xmlns:v="urn:schemas-microsoft-com:vml" Requires="v">
                <p:oleObj name="Equation" r:id="rId4" imgW="1358640" imgH="457200" progId="Equation.DSMT4">
                  <p:embed/>
                </p:oleObj>
              </mc:Choice>
              <mc:Fallback>
                <p:oleObj name="Equation" r:id="rId4" imgW="1358640" imgH="457200" progId="Equation.DSMT4">
                  <p:embed/>
                  <p:pic>
                    <p:nvPicPr>
                      <p:cNvPr id="14" name="Object 13"/>
                      <p:cNvPicPr/>
                      <p:nvPr/>
                    </p:nvPicPr>
                    <p:blipFill>
                      <a:blip r:embed="rId5"/>
                      <a:stretch>
                        <a:fillRect/>
                      </a:stretch>
                    </p:blipFill>
                    <p:spPr>
                      <a:xfrm>
                        <a:off x="903350" y="2570175"/>
                        <a:ext cx="1358900" cy="457200"/>
                      </a:xfrm>
                      <a:prstGeom prst="rect">
                        <a:avLst/>
                      </a:prstGeom>
                    </p:spPr>
                  </p:pic>
                </p:oleObj>
              </mc:Fallback>
            </mc:AlternateContent>
          </a:graphicData>
        </a:graphic>
      </p:graphicFrame>
      <p:graphicFrame>
        <p:nvGraphicFramePr>
          <p:cNvPr id="15" name="Object 14"/>
          <p:cNvGraphicFramePr>
            <a:graphicFrameLocks noChangeAspect="1"/>
          </p:cNvGraphicFramePr>
          <p:nvPr/>
        </p:nvGraphicFramePr>
        <p:xfrm>
          <a:off x="3200400" y="2563250"/>
          <a:ext cx="2451100" cy="457200"/>
        </p:xfrm>
        <a:graphic>
          <a:graphicData uri="http://schemas.openxmlformats.org/presentationml/2006/ole">
            <mc:AlternateContent xmlns:mc="http://schemas.openxmlformats.org/markup-compatibility/2006">
              <mc:Choice xmlns:v="urn:schemas-microsoft-com:vml" Requires="v">
                <p:oleObj name="Equation" r:id="rId6" imgW="2450880" imgH="457200" progId="Equation.DSMT4">
                  <p:embed/>
                </p:oleObj>
              </mc:Choice>
              <mc:Fallback>
                <p:oleObj name="Equation" r:id="rId6" imgW="2450880" imgH="457200" progId="Equation.DSMT4">
                  <p:embed/>
                  <p:pic>
                    <p:nvPicPr>
                      <p:cNvPr id="15" name="Object 14"/>
                      <p:cNvPicPr/>
                      <p:nvPr/>
                    </p:nvPicPr>
                    <p:blipFill>
                      <a:blip r:embed="rId7"/>
                      <a:stretch>
                        <a:fillRect/>
                      </a:stretch>
                    </p:blipFill>
                    <p:spPr>
                      <a:xfrm>
                        <a:off x="3200400" y="2563250"/>
                        <a:ext cx="2451100" cy="457200"/>
                      </a:xfrm>
                      <a:prstGeom prst="rect">
                        <a:avLst/>
                      </a:prstGeom>
                    </p:spPr>
                  </p:pic>
                </p:oleObj>
              </mc:Fallback>
            </mc:AlternateContent>
          </a:graphicData>
        </a:graphic>
      </p:graphicFrame>
      <p:graphicFrame>
        <p:nvGraphicFramePr>
          <p:cNvPr id="16" name="Object 15"/>
          <p:cNvGraphicFramePr>
            <a:graphicFrameLocks noChangeAspect="1"/>
          </p:cNvGraphicFramePr>
          <p:nvPr/>
        </p:nvGraphicFramePr>
        <p:xfrm>
          <a:off x="6477000" y="2569025"/>
          <a:ext cx="2476500" cy="520700"/>
        </p:xfrm>
        <a:graphic>
          <a:graphicData uri="http://schemas.openxmlformats.org/presentationml/2006/ole">
            <mc:AlternateContent xmlns:mc="http://schemas.openxmlformats.org/markup-compatibility/2006">
              <mc:Choice xmlns:v="urn:schemas-microsoft-com:vml" Requires="v">
                <p:oleObj name="Equation" r:id="rId8" imgW="2476440" imgH="520560" progId="Equation.DSMT4">
                  <p:embed/>
                </p:oleObj>
              </mc:Choice>
              <mc:Fallback>
                <p:oleObj name="Equation" r:id="rId8" imgW="2476440" imgH="520560" progId="Equation.DSMT4">
                  <p:embed/>
                  <p:pic>
                    <p:nvPicPr>
                      <p:cNvPr id="16" name="Object 15"/>
                      <p:cNvPicPr/>
                      <p:nvPr/>
                    </p:nvPicPr>
                    <p:blipFill>
                      <a:blip r:embed="rId9"/>
                      <a:stretch>
                        <a:fillRect/>
                      </a:stretch>
                    </p:blipFill>
                    <p:spPr>
                      <a:xfrm>
                        <a:off x="6477000" y="2569025"/>
                        <a:ext cx="2476500" cy="520700"/>
                      </a:xfrm>
                      <a:prstGeom prst="rect">
                        <a:avLst/>
                      </a:prstGeom>
                    </p:spPr>
                  </p:pic>
                </p:oleObj>
              </mc:Fallback>
            </mc:AlternateContent>
          </a:graphicData>
        </a:graphic>
      </p:graphicFrame>
      <p:graphicFrame>
        <p:nvGraphicFramePr>
          <p:cNvPr id="17" name="Object 16"/>
          <p:cNvGraphicFramePr>
            <a:graphicFrameLocks noChangeAspect="1"/>
          </p:cNvGraphicFramePr>
          <p:nvPr/>
        </p:nvGraphicFramePr>
        <p:xfrm>
          <a:off x="482600" y="3224150"/>
          <a:ext cx="1917700" cy="457200"/>
        </p:xfrm>
        <a:graphic>
          <a:graphicData uri="http://schemas.openxmlformats.org/presentationml/2006/ole">
            <mc:AlternateContent xmlns:mc="http://schemas.openxmlformats.org/markup-compatibility/2006">
              <mc:Choice xmlns:v="urn:schemas-microsoft-com:vml" Requires="v">
                <p:oleObj name="Equation" r:id="rId10" imgW="1917360" imgH="457200" progId="Equation.DSMT4">
                  <p:embed/>
                </p:oleObj>
              </mc:Choice>
              <mc:Fallback>
                <p:oleObj name="Equation" r:id="rId10" imgW="1917360" imgH="457200" progId="Equation.DSMT4">
                  <p:embed/>
                  <p:pic>
                    <p:nvPicPr>
                      <p:cNvPr id="17" name="Object 16"/>
                      <p:cNvPicPr/>
                      <p:nvPr/>
                    </p:nvPicPr>
                    <p:blipFill>
                      <a:blip r:embed="rId11"/>
                      <a:stretch>
                        <a:fillRect/>
                      </a:stretch>
                    </p:blipFill>
                    <p:spPr>
                      <a:xfrm>
                        <a:off x="482600" y="3224150"/>
                        <a:ext cx="1917700" cy="457200"/>
                      </a:xfrm>
                      <a:prstGeom prst="rect">
                        <a:avLst/>
                      </a:prstGeom>
                    </p:spPr>
                  </p:pic>
                </p:oleObj>
              </mc:Fallback>
            </mc:AlternateContent>
          </a:graphicData>
        </a:graphic>
      </p:graphicFrame>
      <p:graphicFrame>
        <p:nvGraphicFramePr>
          <p:cNvPr id="24" name="Object 7"/>
          <p:cNvGraphicFramePr>
            <a:graphicFrameLocks noChangeAspect="1"/>
          </p:cNvGraphicFramePr>
          <p:nvPr/>
        </p:nvGraphicFramePr>
        <p:xfrm>
          <a:off x="6536375" y="3224788"/>
          <a:ext cx="2209800" cy="1582737"/>
        </p:xfrm>
        <a:graphic>
          <a:graphicData uri="http://schemas.openxmlformats.org/presentationml/2006/ole">
            <mc:AlternateContent xmlns:mc="http://schemas.openxmlformats.org/markup-compatibility/2006">
              <mc:Choice xmlns:v="urn:schemas-microsoft-com:vml" Requires="v">
                <p:oleObj name="Chart" r:id="rId12" imgW="3686251" imgH="2638349" progId="Excel.Sheet.8">
                  <p:embed/>
                </p:oleObj>
              </mc:Choice>
              <mc:Fallback>
                <p:oleObj name="Chart" r:id="rId12" imgW="3686251" imgH="2638349" progId="Excel.Sheet.8">
                  <p:embed/>
                  <p:pic>
                    <p:nvPicPr>
                      <p:cNvPr id="24" name="Object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36375" y="3224788"/>
                        <a:ext cx="2209800" cy="158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 name="Oval 77"/>
          <p:cNvSpPr>
            <a:spLocks noChangeArrowheads="1"/>
          </p:cNvSpPr>
          <p:nvPr/>
        </p:nvSpPr>
        <p:spPr bwMode="auto">
          <a:xfrm>
            <a:off x="7668985" y="4265559"/>
            <a:ext cx="120257" cy="106756"/>
          </a:xfrm>
          <a:prstGeom prst="ellipse">
            <a:avLst/>
          </a:prstGeom>
          <a:solidFill>
            <a:srgbClr val="000000"/>
          </a:solidFill>
          <a:ln w="9525" algn="ctr">
            <a:solidFill>
              <a:schemeClr val="tx1"/>
            </a:solidFill>
            <a:round/>
            <a:headEnd/>
            <a:tailEnd/>
          </a:ln>
        </p:spPr>
        <p:txBody>
          <a:bodyPr wrap="non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8677018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Table Placeholder 1"/>
          <p:cNvGraphicFramePr>
            <a:graphicFrameLocks/>
          </p:cNvGraphicFramePr>
          <p:nvPr/>
        </p:nvGraphicFramePr>
        <p:xfrm>
          <a:off x="186050" y="1143000"/>
          <a:ext cx="8769925" cy="4937760"/>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20000"/>
                    </a:ext>
                  </a:extLst>
                </a:gridCol>
                <a:gridCol w="3828800">
                  <a:extLst>
                    <a:ext uri="{9D8B030D-6E8A-4147-A177-3AD203B41FA5}">
                      <a16:colId xmlns:a16="http://schemas.microsoft.com/office/drawing/2014/main" val="20001"/>
                    </a:ext>
                  </a:extLst>
                </a:gridCol>
                <a:gridCol w="2502725">
                  <a:extLst>
                    <a:ext uri="{9D8B030D-6E8A-4147-A177-3AD203B41FA5}">
                      <a16:colId xmlns:a16="http://schemas.microsoft.com/office/drawing/2014/main" val="20002"/>
                    </a:ext>
                  </a:extLst>
                </a:gridCol>
              </a:tblGrid>
              <a:tr h="914400">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00A8"/>
                          </a:solidFill>
                          <a:effectLst/>
                          <a:latin typeface="Arial" pitchFamily="34" charset="0"/>
                          <a:cs typeface="Arial" pitchFamily="34" charset="0"/>
                        </a:rPr>
                        <a:t>The Discriminant and the Kinds of Solutions to</a:t>
                      </a:r>
                      <a:r>
                        <a:rPr kumimoji="0" lang="en-US" sz="2800" b="1" i="0" u="none" strike="noStrike" cap="none" normalizeH="0" baseline="0" dirty="0">
                          <a:ln>
                            <a:noFill/>
                          </a:ln>
                          <a:solidFill>
                            <a:schemeClr val="tx1"/>
                          </a:solidFill>
                          <a:effectLst/>
                          <a:latin typeface="Times New Roman" pitchFamily="18" charset="0"/>
                        </a:rPr>
                        <a:t> </a:t>
                      </a:r>
                      <a:endParaRPr kumimoji="0" lang="en-US" sz="2800" b="1" i="0" u="none" strike="noStrike" cap="none" normalizeH="0" baseline="0" dirty="0">
                        <a:ln>
                          <a:noFill/>
                        </a:ln>
                        <a:solidFill>
                          <a:srgbClr val="0000A8"/>
                        </a:solidFill>
                        <a:effectLst/>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066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cap="none" normalizeH="0" baseline="0" dirty="0">
                          <a:ln>
                            <a:noFill/>
                          </a:ln>
                          <a:solidFill>
                            <a:schemeClr val="tx1"/>
                          </a:solidFill>
                          <a:effectLst/>
                          <a:latin typeface="Arial" pitchFamily="34" charset="0"/>
                          <a:cs typeface="Arial" pitchFamily="34" charset="0"/>
                        </a:rPr>
                        <a:t>Discriminant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cap="none" normalizeH="0" baseline="0" dirty="0">
                          <a:ln>
                            <a:noFill/>
                          </a:ln>
                          <a:solidFill>
                            <a:schemeClr val="tx1"/>
                          </a:solidFill>
                          <a:effectLst/>
                          <a:latin typeface="Arial" pitchFamily="34" charset="0"/>
                          <a:cs typeface="Arial" pitchFamily="34" charset="0"/>
                        </a:rPr>
                        <a:t>Kinds of Solutions 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cap="none" normalizeH="0" baseline="0" dirty="0">
                          <a:ln>
                            <a:noFill/>
                          </a:ln>
                          <a:solidFill>
                            <a:schemeClr val="tx1"/>
                          </a:solidFill>
                          <a:effectLst/>
                          <a:latin typeface="Arial" pitchFamily="34" charset="0"/>
                          <a:cs typeface="Arial" pitchFamily="34" charset="0"/>
                        </a:rPr>
                        <a:t>Graph of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9601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Arial" pitchFamily="34" charset="0"/>
                          <a:cs typeface="Arial" pitchFamily="34" charset="0"/>
                        </a:rPr>
                        <a:t>No real solution; two imaginary solutions;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pitchFamily="34" charset="0"/>
                          <a:cs typeface="Arial" pitchFamily="34" charset="0"/>
                        </a:rPr>
                        <a:t>The solutions are complex conjugates.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6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pitchFamily="34" charset="0"/>
                          <a:cs typeface="Arial" pitchFamily="34" charset="0"/>
                        </a:rPr>
                        <a:t>No </a:t>
                      </a:r>
                      <a:r>
                        <a:rPr kumimoji="0" lang="en-US" sz="2800" b="0" i="1" u="none" strike="noStrike" cap="none" normalizeH="0" baseline="0" dirty="0">
                          <a:ln>
                            <a:noFill/>
                          </a:ln>
                          <a:solidFill>
                            <a:schemeClr val="tx1"/>
                          </a:solidFill>
                          <a:effectLst/>
                          <a:latin typeface="Arial" pitchFamily="34" charset="0"/>
                          <a:cs typeface="Arial" pitchFamily="34" charset="0"/>
                        </a:rPr>
                        <a:t>x</a:t>
                      </a:r>
                      <a:r>
                        <a:rPr kumimoji="0" lang="en-US" sz="2800" b="0" i="0" u="none" strike="noStrike" cap="none" normalizeH="0" baseline="0" dirty="0">
                          <a:ln>
                            <a:noFill/>
                          </a:ln>
                          <a:solidFill>
                            <a:schemeClr val="tx1"/>
                          </a:solidFill>
                          <a:effectLst/>
                          <a:latin typeface="Arial" pitchFamily="34" charset="0"/>
                          <a:cs typeface="Arial" pitchFamily="34" charset="0"/>
                        </a:rPr>
                        <a:t>-intercepts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5" name="Title 4"/>
          <p:cNvSpPr>
            <a:spLocks noGrp="1"/>
          </p:cNvSpPr>
          <p:nvPr>
            <p:ph type="title" idx="4294967295"/>
          </p:nvPr>
        </p:nvSpPr>
        <p:spPr>
          <a:xfrm>
            <a:off x="4572000" y="182880"/>
            <a:ext cx="0" cy="0"/>
          </a:xfrm>
          <a:prstGeom prst="rect">
            <a:avLst/>
          </a:prstGeom>
        </p:spPr>
        <p:txBody>
          <a:bodyPr wrap="none"/>
          <a:lstStyle/>
          <a:p>
            <a:r>
              <a:rPr lang="en-US" sz="3200" dirty="0">
                <a:latin typeface="Arial" pitchFamily="34" charset="0"/>
                <a:cs typeface="Arial" pitchFamily="34" charset="0"/>
              </a:rPr>
              <a:t>Quadratic Formula – The Discriminant (</a:t>
            </a:r>
            <a:r>
              <a:rPr lang="en-US" sz="3200" dirty="0" err="1">
                <a:latin typeface="Arial" pitchFamily="34" charset="0"/>
                <a:cs typeface="Arial" pitchFamily="34" charset="0"/>
              </a:rPr>
              <a:t>cont</a:t>
            </a:r>
            <a:r>
              <a:rPr lang="en-US" sz="3200" dirty="0">
                <a:latin typeface="Arial" pitchFamily="34" charset="0"/>
                <a:cs typeface="Arial" pitchFamily="34" charset="0"/>
              </a:rPr>
              <a:t>)</a:t>
            </a:r>
          </a:p>
        </p:txBody>
      </p:sp>
      <p:graphicFrame>
        <p:nvGraphicFramePr>
          <p:cNvPr id="13" name="Object 12"/>
          <p:cNvGraphicFramePr>
            <a:graphicFrameLocks noChangeAspect="1"/>
          </p:cNvGraphicFramePr>
          <p:nvPr/>
        </p:nvGraphicFramePr>
        <p:xfrm>
          <a:off x="3365500" y="1541463"/>
          <a:ext cx="2578100" cy="444500"/>
        </p:xfrm>
        <a:graphic>
          <a:graphicData uri="http://schemas.openxmlformats.org/presentationml/2006/ole">
            <mc:AlternateContent xmlns:mc="http://schemas.openxmlformats.org/markup-compatibility/2006">
              <mc:Choice xmlns:v="urn:schemas-microsoft-com:vml" Requires="v">
                <p:oleObj name="Equation" r:id="rId2" imgW="2577960" imgH="444240" progId="Equation.DSMT4">
                  <p:embed/>
                </p:oleObj>
              </mc:Choice>
              <mc:Fallback>
                <p:oleObj name="Equation" r:id="rId2" imgW="2577960" imgH="444240" progId="Equation.DSMT4">
                  <p:embed/>
                  <p:pic>
                    <p:nvPicPr>
                      <p:cNvPr id="13" name="Object 12"/>
                      <p:cNvPicPr/>
                      <p:nvPr/>
                    </p:nvPicPr>
                    <p:blipFill>
                      <a:blip r:embed="rId3"/>
                      <a:stretch>
                        <a:fillRect/>
                      </a:stretch>
                    </p:blipFill>
                    <p:spPr>
                      <a:xfrm>
                        <a:off x="3365500" y="1541463"/>
                        <a:ext cx="2578100" cy="444500"/>
                      </a:xfrm>
                      <a:prstGeom prst="rect">
                        <a:avLst/>
                      </a:prstGeom>
                    </p:spPr>
                  </p:pic>
                </p:oleObj>
              </mc:Fallback>
            </mc:AlternateContent>
          </a:graphicData>
        </a:graphic>
      </p:graphicFrame>
      <p:graphicFrame>
        <p:nvGraphicFramePr>
          <p:cNvPr id="14" name="Object 13"/>
          <p:cNvGraphicFramePr>
            <a:graphicFrameLocks noChangeAspect="1"/>
          </p:cNvGraphicFramePr>
          <p:nvPr/>
        </p:nvGraphicFramePr>
        <p:xfrm>
          <a:off x="903350" y="2570175"/>
          <a:ext cx="1358900" cy="457200"/>
        </p:xfrm>
        <a:graphic>
          <a:graphicData uri="http://schemas.openxmlformats.org/presentationml/2006/ole">
            <mc:AlternateContent xmlns:mc="http://schemas.openxmlformats.org/markup-compatibility/2006">
              <mc:Choice xmlns:v="urn:schemas-microsoft-com:vml" Requires="v">
                <p:oleObj name="Equation" r:id="rId4" imgW="1358640" imgH="457200" progId="Equation.DSMT4">
                  <p:embed/>
                </p:oleObj>
              </mc:Choice>
              <mc:Fallback>
                <p:oleObj name="Equation" r:id="rId4" imgW="1358640" imgH="457200" progId="Equation.DSMT4">
                  <p:embed/>
                  <p:pic>
                    <p:nvPicPr>
                      <p:cNvPr id="14" name="Object 13"/>
                      <p:cNvPicPr/>
                      <p:nvPr/>
                    </p:nvPicPr>
                    <p:blipFill>
                      <a:blip r:embed="rId5"/>
                      <a:stretch>
                        <a:fillRect/>
                      </a:stretch>
                    </p:blipFill>
                    <p:spPr>
                      <a:xfrm>
                        <a:off x="903350" y="2570175"/>
                        <a:ext cx="1358900" cy="457200"/>
                      </a:xfrm>
                      <a:prstGeom prst="rect">
                        <a:avLst/>
                      </a:prstGeom>
                    </p:spPr>
                  </p:pic>
                </p:oleObj>
              </mc:Fallback>
            </mc:AlternateContent>
          </a:graphicData>
        </a:graphic>
      </p:graphicFrame>
      <p:graphicFrame>
        <p:nvGraphicFramePr>
          <p:cNvPr id="15" name="Object 14"/>
          <p:cNvGraphicFramePr>
            <a:graphicFrameLocks noChangeAspect="1"/>
          </p:cNvGraphicFramePr>
          <p:nvPr/>
        </p:nvGraphicFramePr>
        <p:xfrm>
          <a:off x="3200400" y="2563250"/>
          <a:ext cx="2451100" cy="457200"/>
        </p:xfrm>
        <a:graphic>
          <a:graphicData uri="http://schemas.openxmlformats.org/presentationml/2006/ole">
            <mc:AlternateContent xmlns:mc="http://schemas.openxmlformats.org/markup-compatibility/2006">
              <mc:Choice xmlns:v="urn:schemas-microsoft-com:vml" Requires="v">
                <p:oleObj name="Equation" r:id="rId6" imgW="2450880" imgH="457200" progId="Equation.DSMT4">
                  <p:embed/>
                </p:oleObj>
              </mc:Choice>
              <mc:Fallback>
                <p:oleObj name="Equation" r:id="rId6" imgW="2450880" imgH="457200" progId="Equation.DSMT4">
                  <p:embed/>
                  <p:pic>
                    <p:nvPicPr>
                      <p:cNvPr id="15" name="Object 14"/>
                      <p:cNvPicPr/>
                      <p:nvPr/>
                    </p:nvPicPr>
                    <p:blipFill>
                      <a:blip r:embed="rId7"/>
                      <a:stretch>
                        <a:fillRect/>
                      </a:stretch>
                    </p:blipFill>
                    <p:spPr>
                      <a:xfrm>
                        <a:off x="3200400" y="2563250"/>
                        <a:ext cx="2451100" cy="457200"/>
                      </a:xfrm>
                      <a:prstGeom prst="rect">
                        <a:avLst/>
                      </a:prstGeom>
                    </p:spPr>
                  </p:pic>
                </p:oleObj>
              </mc:Fallback>
            </mc:AlternateContent>
          </a:graphicData>
        </a:graphic>
      </p:graphicFrame>
      <p:graphicFrame>
        <p:nvGraphicFramePr>
          <p:cNvPr id="16" name="Object 15"/>
          <p:cNvGraphicFramePr>
            <a:graphicFrameLocks noChangeAspect="1"/>
          </p:cNvGraphicFramePr>
          <p:nvPr/>
        </p:nvGraphicFramePr>
        <p:xfrm>
          <a:off x="6477000" y="2569025"/>
          <a:ext cx="2476500" cy="520700"/>
        </p:xfrm>
        <a:graphic>
          <a:graphicData uri="http://schemas.openxmlformats.org/presentationml/2006/ole">
            <mc:AlternateContent xmlns:mc="http://schemas.openxmlformats.org/markup-compatibility/2006">
              <mc:Choice xmlns:v="urn:schemas-microsoft-com:vml" Requires="v">
                <p:oleObj name="Equation" r:id="rId8" imgW="2476440" imgH="520560" progId="Equation.DSMT4">
                  <p:embed/>
                </p:oleObj>
              </mc:Choice>
              <mc:Fallback>
                <p:oleObj name="Equation" r:id="rId8" imgW="2476440" imgH="520560" progId="Equation.DSMT4">
                  <p:embed/>
                  <p:pic>
                    <p:nvPicPr>
                      <p:cNvPr id="16" name="Object 15"/>
                      <p:cNvPicPr/>
                      <p:nvPr/>
                    </p:nvPicPr>
                    <p:blipFill>
                      <a:blip r:embed="rId9"/>
                      <a:stretch>
                        <a:fillRect/>
                      </a:stretch>
                    </p:blipFill>
                    <p:spPr>
                      <a:xfrm>
                        <a:off x="6477000" y="2569025"/>
                        <a:ext cx="2476500" cy="520700"/>
                      </a:xfrm>
                      <a:prstGeom prst="rect">
                        <a:avLst/>
                      </a:prstGeom>
                    </p:spPr>
                  </p:pic>
                </p:oleObj>
              </mc:Fallback>
            </mc:AlternateContent>
          </a:graphicData>
        </a:graphic>
      </p:graphicFrame>
      <p:graphicFrame>
        <p:nvGraphicFramePr>
          <p:cNvPr id="17" name="Object 16"/>
          <p:cNvGraphicFramePr>
            <a:graphicFrameLocks noChangeAspect="1"/>
          </p:cNvGraphicFramePr>
          <p:nvPr/>
        </p:nvGraphicFramePr>
        <p:xfrm>
          <a:off x="482600" y="3224150"/>
          <a:ext cx="1917700" cy="457200"/>
        </p:xfrm>
        <a:graphic>
          <a:graphicData uri="http://schemas.openxmlformats.org/presentationml/2006/ole">
            <mc:AlternateContent xmlns:mc="http://schemas.openxmlformats.org/markup-compatibility/2006">
              <mc:Choice xmlns:v="urn:schemas-microsoft-com:vml" Requires="v">
                <p:oleObj name="Equation" r:id="rId10" imgW="1917360" imgH="457200" progId="Equation.DSMT4">
                  <p:embed/>
                </p:oleObj>
              </mc:Choice>
              <mc:Fallback>
                <p:oleObj name="Equation" r:id="rId10" imgW="1917360" imgH="457200" progId="Equation.DSMT4">
                  <p:embed/>
                  <p:pic>
                    <p:nvPicPr>
                      <p:cNvPr id="17" name="Object 16"/>
                      <p:cNvPicPr/>
                      <p:nvPr/>
                    </p:nvPicPr>
                    <p:blipFill>
                      <a:blip r:embed="rId11"/>
                      <a:stretch>
                        <a:fillRect/>
                      </a:stretch>
                    </p:blipFill>
                    <p:spPr>
                      <a:xfrm>
                        <a:off x="482600" y="3224150"/>
                        <a:ext cx="1917700" cy="457200"/>
                      </a:xfrm>
                      <a:prstGeom prst="rect">
                        <a:avLst/>
                      </a:prstGeom>
                    </p:spPr>
                  </p:pic>
                </p:oleObj>
              </mc:Fallback>
            </mc:AlternateContent>
          </a:graphicData>
        </a:graphic>
      </p:graphicFrame>
      <p:graphicFrame>
        <p:nvGraphicFramePr>
          <p:cNvPr id="3" name="Object 2"/>
          <p:cNvGraphicFramePr>
            <a:graphicFrameLocks noChangeAspect="1"/>
          </p:cNvGraphicFramePr>
          <p:nvPr/>
        </p:nvGraphicFramePr>
        <p:xfrm>
          <a:off x="6629400" y="3429000"/>
          <a:ext cx="2133600" cy="1527175"/>
        </p:xfrm>
        <a:graphic>
          <a:graphicData uri="http://schemas.openxmlformats.org/presentationml/2006/ole">
            <mc:AlternateContent xmlns:mc="http://schemas.openxmlformats.org/markup-compatibility/2006">
              <mc:Choice xmlns:v="urn:schemas-microsoft-com:vml" Requires="v">
                <p:oleObj name="Chart" r:id="rId12" imgW="3686251" imgH="2638349" progId="Excel.Sheet.8">
                  <p:embed/>
                </p:oleObj>
              </mc:Choice>
              <mc:Fallback>
                <p:oleObj name="Chart" r:id="rId12" imgW="3686251" imgH="2638349" progId="Excel.Sheet.8">
                  <p:embed/>
                  <p:pic>
                    <p:nvPicPr>
                      <p:cNvPr id="3" name="Object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29400" y="3429000"/>
                        <a:ext cx="2133600" cy="152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8471553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p:spPr>
        <p:txBody>
          <a:bodyPr/>
          <a:lstStyle/>
          <a:p>
            <a:r>
              <a:rPr lang="en-US" sz="3200" b="1" dirty="0">
                <a:latin typeface="Arial" pitchFamily="34" charset="0"/>
                <a:cs typeface="Arial" pitchFamily="34" charset="0"/>
              </a:rPr>
              <a:t>Example</a:t>
            </a:r>
            <a:endParaRPr lang="en-US" dirty="0"/>
          </a:p>
        </p:txBody>
      </p:sp>
      <p:sp>
        <p:nvSpPr>
          <p:cNvPr id="4" name="Text Placeholder 3"/>
          <p:cNvSpPr>
            <a:spLocks noGrp="1"/>
          </p:cNvSpPr>
          <p:nvPr>
            <p:ph type="body" sz="quarter" idx="10"/>
          </p:nvPr>
        </p:nvSpPr>
        <p:spPr/>
        <p:txBody>
          <a:bodyPr>
            <a:noAutofit/>
          </a:bodyPr>
          <a:lstStyle/>
          <a:p>
            <a:pPr marL="0" lvl="1" indent="0">
              <a:spcBef>
                <a:spcPct val="50000"/>
              </a:spcBef>
              <a:buNone/>
            </a:pPr>
            <a:r>
              <a:rPr lang="en-US" dirty="0">
                <a:latin typeface="Arial" pitchFamily="34" charset="0"/>
                <a:cs typeface="Arial" pitchFamily="34" charset="0"/>
              </a:rPr>
              <a:t>For each equation, compute the discriminant.  Then determine the number and type of solutions:</a:t>
            </a:r>
          </a:p>
          <a:p>
            <a:endParaRPr lang="en-US" dirty="0"/>
          </a:p>
          <a:p>
            <a:pPr>
              <a:spcBef>
                <a:spcPct val="50000"/>
              </a:spcBef>
            </a:pPr>
            <a:r>
              <a:rPr lang="en-US" sz="2800" dirty="0"/>
              <a:t>Begin by identifying the values for </a:t>
            </a:r>
            <a:r>
              <a:rPr lang="en-US" sz="2800" i="1" dirty="0"/>
              <a:t>a</a:t>
            </a:r>
            <a:r>
              <a:rPr lang="en-US" sz="2800" dirty="0"/>
              <a:t>, </a:t>
            </a:r>
            <a:r>
              <a:rPr lang="en-US" sz="2800" i="1" dirty="0"/>
              <a:t>b</a:t>
            </a:r>
            <a:r>
              <a:rPr lang="en-US" sz="2800" dirty="0"/>
              <a:t>, and </a:t>
            </a:r>
            <a:r>
              <a:rPr lang="en-US" sz="2800" i="1" dirty="0"/>
              <a:t>c</a:t>
            </a:r>
            <a:r>
              <a:rPr lang="en-US" sz="2800" dirty="0"/>
              <a:t> in each equation. Then compute              , the discriminant.</a:t>
            </a:r>
          </a:p>
          <a:p>
            <a:pPr>
              <a:spcBef>
                <a:spcPct val="50000"/>
              </a:spcBef>
            </a:pPr>
            <a:endParaRPr lang="en-US" sz="2800" dirty="0"/>
          </a:p>
          <a:p>
            <a:pPr>
              <a:spcBef>
                <a:spcPct val="50000"/>
              </a:spcBef>
            </a:pPr>
            <a:endParaRPr lang="en-US" sz="2800" dirty="0"/>
          </a:p>
          <a:p>
            <a:pPr>
              <a:spcBef>
                <a:spcPct val="50000"/>
              </a:spcBef>
            </a:pPr>
            <a:r>
              <a:rPr lang="en-US" sz="2800" dirty="0"/>
              <a:t>Substitute and compute the discriminant:</a:t>
            </a:r>
          </a:p>
          <a:p>
            <a:pPr>
              <a:spcBef>
                <a:spcPct val="50000"/>
              </a:spcBef>
            </a:pPr>
            <a:endParaRPr lang="en-US" sz="2800" dirty="0"/>
          </a:p>
        </p:txBody>
      </p:sp>
      <p:graphicFrame>
        <p:nvGraphicFramePr>
          <p:cNvPr id="6" name="Object 5"/>
          <p:cNvGraphicFramePr>
            <a:graphicFrameLocks noChangeAspect="1"/>
          </p:cNvGraphicFramePr>
          <p:nvPr/>
        </p:nvGraphicFramePr>
        <p:xfrm>
          <a:off x="1130300" y="2209800"/>
          <a:ext cx="6261100" cy="533400"/>
        </p:xfrm>
        <a:graphic>
          <a:graphicData uri="http://schemas.openxmlformats.org/presentationml/2006/ole">
            <mc:AlternateContent xmlns:mc="http://schemas.openxmlformats.org/markup-compatibility/2006">
              <mc:Choice xmlns:v="urn:schemas-microsoft-com:vml" Requires="v">
                <p:oleObj name="Equation" r:id="rId2" imgW="6260760" imgH="533160" progId="Equation.DSMT4">
                  <p:embed/>
                </p:oleObj>
              </mc:Choice>
              <mc:Fallback>
                <p:oleObj name="Equation" r:id="rId2" imgW="6260760" imgH="533160" progId="Equation.DSMT4">
                  <p:embed/>
                  <p:pic>
                    <p:nvPicPr>
                      <p:cNvPr id="6" name="Object 5"/>
                      <p:cNvPicPr>
                        <a:picLocks noChangeAspect="1" noChangeArrowheads="1"/>
                      </p:cNvPicPr>
                      <p:nvPr/>
                    </p:nvPicPr>
                    <p:blipFill>
                      <a:blip r:embed="rId3"/>
                      <a:srcRect/>
                      <a:stretch>
                        <a:fillRect/>
                      </a:stretch>
                    </p:blipFill>
                    <p:spPr bwMode="auto">
                      <a:xfrm>
                        <a:off x="1130300" y="2209800"/>
                        <a:ext cx="62611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nvGraphicFramePr>
        <p:xfrm>
          <a:off x="2026048" y="4114800"/>
          <a:ext cx="2971800" cy="533400"/>
        </p:xfrm>
        <a:graphic>
          <a:graphicData uri="http://schemas.openxmlformats.org/presentationml/2006/ole">
            <mc:AlternateContent xmlns:mc="http://schemas.openxmlformats.org/markup-compatibility/2006">
              <mc:Choice xmlns:v="urn:schemas-microsoft-com:vml" Requires="v">
                <p:oleObj name="Equation" r:id="rId4" imgW="2971800" imgH="533160" progId="Equation.DSMT4">
                  <p:embed/>
                </p:oleObj>
              </mc:Choice>
              <mc:Fallback>
                <p:oleObj name="Equation" r:id="rId4" imgW="2971800" imgH="533160" progId="Equation.DSMT4">
                  <p:embed/>
                  <p:pic>
                    <p:nvPicPr>
                      <p:cNvPr id="8" name="Object 7"/>
                      <p:cNvPicPr>
                        <a:picLocks noChangeAspect="1" noChangeArrowheads="1"/>
                      </p:cNvPicPr>
                      <p:nvPr/>
                    </p:nvPicPr>
                    <p:blipFill>
                      <a:blip r:embed="rId5"/>
                      <a:srcRect/>
                      <a:stretch>
                        <a:fillRect/>
                      </a:stretch>
                    </p:blipFill>
                    <p:spPr bwMode="auto">
                      <a:xfrm>
                        <a:off x="2026048" y="4114800"/>
                        <a:ext cx="2971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AutoShape 19"/>
          <p:cNvSpPr>
            <a:spLocks noChangeArrowheads="1"/>
          </p:cNvSpPr>
          <p:nvPr/>
        </p:nvSpPr>
        <p:spPr bwMode="auto">
          <a:xfrm>
            <a:off x="1905000" y="5105400"/>
            <a:ext cx="907652" cy="446258"/>
          </a:xfrm>
          <a:prstGeom prst="wedgeRoundRectCallout">
            <a:avLst>
              <a:gd name="adj1" fmla="val 28151"/>
              <a:gd name="adj2" fmla="val -166279"/>
              <a:gd name="adj3" fmla="val 16667"/>
            </a:avLst>
          </a:prstGeom>
          <a:noFill/>
          <a:ln w="9525" algn="ctr">
            <a:solidFill>
              <a:schemeClr val="tx1"/>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graphicFrame>
        <p:nvGraphicFramePr>
          <p:cNvPr id="12" name="Object 11"/>
          <p:cNvGraphicFramePr>
            <a:graphicFrameLocks noChangeAspect="1"/>
          </p:cNvGraphicFramePr>
          <p:nvPr/>
        </p:nvGraphicFramePr>
        <p:xfrm>
          <a:off x="1955800" y="5105400"/>
          <a:ext cx="787400" cy="330200"/>
        </p:xfrm>
        <a:graphic>
          <a:graphicData uri="http://schemas.openxmlformats.org/presentationml/2006/ole">
            <mc:AlternateContent xmlns:mc="http://schemas.openxmlformats.org/markup-compatibility/2006">
              <mc:Choice xmlns:v="urn:schemas-microsoft-com:vml" Requires="v">
                <p:oleObj name="Equation" r:id="rId6" imgW="787320" imgH="330120" progId="Equation.DSMT4">
                  <p:embed/>
                </p:oleObj>
              </mc:Choice>
              <mc:Fallback>
                <p:oleObj name="Equation" r:id="rId6" imgW="787320" imgH="330120" progId="Equation.DSMT4">
                  <p:embed/>
                  <p:pic>
                    <p:nvPicPr>
                      <p:cNvPr id="12" name="Object 11"/>
                      <p:cNvPicPr>
                        <a:picLocks noChangeAspect="1" noChangeArrowheads="1"/>
                      </p:cNvPicPr>
                      <p:nvPr/>
                    </p:nvPicPr>
                    <p:blipFill>
                      <a:blip r:embed="rId7"/>
                      <a:srcRect/>
                      <a:stretch>
                        <a:fillRect/>
                      </a:stretch>
                    </p:blipFill>
                    <p:spPr bwMode="auto">
                      <a:xfrm>
                        <a:off x="1955800" y="5105400"/>
                        <a:ext cx="7874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p:cNvGraphicFramePr>
            <a:graphicFrameLocks noChangeAspect="1"/>
          </p:cNvGraphicFramePr>
          <p:nvPr/>
        </p:nvGraphicFramePr>
        <p:xfrm>
          <a:off x="3155042" y="5127171"/>
          <a:ext cx="1003300" cy="330200"/>
        </p:xfrm>
        <a:graphic>
          <a:graphicData uri="http://schemas.openxmlformats.org/presentationml/2006/ole">
            <mc:AlternateContent xmlns:mc="http://schemas.openxmlformats.org/markup-compatibility/2006">
              <mc:Choice xmlns:v="urn:schemas-microsoft-com:vml" Requires="v">
                <p:oleObj name="Equation" r:id="rId8" imgW="1002960" imgH="330120" progId="Equation.DSMT4">
                  <p:embed/>
                </p:oleObj>
              </mc:Choice>
              <mc:Fallback>
                <p:oleObj name="Equation" r:id="rId8" imgW="1002960" imgH="330120" progId="Equation.DSMT4">
                  <p:embed/>
                  <p:pic>
                    <p:nvPicPr>
                      <p:cNvPr id="13" name="Object 12"/>
                      <p:cNvPicPr>
                        <a:picLocks noChangeAspect="1" noChangeArrowheads="1"/>
                      </p:cNvPicPr>
                      <p:nvPr/>
                    </p:nvPicPr>
                    <p:blipFill>
                      <a:blip r:embed="rId9"/>
                      <a:srcRect/>
                      <a:stretch>
                        <a:fillRect/>
                      </a:stretch>
                    </p:blipFill>
                    <p:spPr bwMode="auto">
                      <a:xfrm>
                        <a:off x="3155042" y="5127171"/>
                        <a:ext cx="10033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p:cNvGraphicFramePr>
            <a:graphicFrameLocks noChangeAspect="1"/>
          </p:cNvGraphicFramePr>
          <p:nvPr/>
        </p:nvGraphicFramePr>
        <p:xfrm>
          <a:off x="4949371" y="5127171"/>
          <a:ext cx="787400" cy="330200"/>
        </p:xfrm>
        <a:graphic>
          <a:graphicData uri="http://schemas.openxmlformats.org/presentationml/2006/ole">
            <mc:AlternateContent xmlns:mc="http://schemas.openxmlformats.org/markup-compatibility/2006">
              <mc:Choice xmlns:v="urn:schemas-microsoft-com:vml" Requires="v">
                <p:oleObj name="Equation" r:id="rId10" imgW="787320" imgH="330120" progId="Equation.DSMT4">
                  <p:embed/>
                </p:oleObj>
              </mc:Choice>
              <mc:Fallback>
                <p:oleObj name="Equation" r:id="rId10" imgW="787320" imgH="330120" progId="Equation.DSMT4">
                  <p:embed/>
                  <p:pic>
                    <p:nvPicPr>
                      <p:cNvPr id="14" name="Object 13"/>
                      <p:cNvPicPr>
                        <a:picLocks noChangeAspect="1" noChangeArrowheads="1"/>
                      </p:cNvPicPr>
                      <p:nvPr/>
                    </p:nvPicPr>
                    <p:blipFill>
                      <a:blip r:embed="rId11"/>
                      <a:srcRect/>
                      <a:stretch>
                        <a:fillRect/>
                      </a:stretch>
                    </p:blipFill>
                    <p:spPr bwMode="auto">
                      <a:xfrm>
                        <a:off x="4949371" y="5127171"/>
                        <a:ext cx="7874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AutoShape 19"/>
          <p:cNvSpPr>
            <a:spLocks noChangeArrowheads="1"/>
          </p:cNvSpPr>
          <p:nvPr/>
        </p:nvSpPr>
        <p:spPr bwMode="auto">
          <a:xfrm>
            <a:off x="3124200" y="5105400"/>
            <a:ext cx="1143000" cy="446258"/>
          </a:xfrm>
          <a:prstGeom prst="wedgeRoundRectCallout">
            <a:avLst>
              <a:gd name="adj1" fmla="val -12426"/>
              <a:gd name="adj2" fmla="val -176924"/>
              <a:gd name="adj3" fmla="val 16667"/>
            </a:avLst>
          </a:prstGeom>
          <a:noFill/>
          <a:ln w="9525" algn="ctr">
            <a:solidFill>
              <a:schemeClr val="tx1"/>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16" name="AutoShape 19"/>
          <p:cNvSpPr>
            <a:spLocks noChangeArrowheads="1"/>
          </p:cNvSpPr>
          <p:nvPr/>
        </p:nvSpPr>
        <p:spPr bwMode="auto">
          <a:xfrm>
            <a:off x="4807348" y="5105400"/>
            <a:ext cx="1060052" cy="446258"/>
          </a:xfrm>
          <a:prstGeom prst="wedgeRoundRectCallout">
            <a:avLst>
              <a:gd name="adj1" fmla="val -87296"/>
              <a:gd name="adj2" fmla="val -180916"/>
              <a:gd name="adj3" fmla="val 16667"/>
            </a:avLst>
          </a:prstGeom>
          <a:noFill/>
          <a:ln w="9525" algn="ctr">
            <a:solidFill>
              <a:schemeClr val="tx1"/>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graphicFrame>
        <p:nvGraphicFramePr>
          <p:cNvPr id="3" name="Object 2"/>
          <p:cNvGraphicFramePr>
            <a:graphicFrameLocks noChangeAspect="1"/>
          </p:cNvGraphicFramePr>
          <p:nvPr/>
        </p:nvGraphicFramePr>
        <p:xfrm>
          <a:off x="5410200" y="3200400"/>
          <a:ext cx="1358900" cy="457200"/>
        </p:xfrm>
        <a:graphic>
          <a:graphicData uri="http://schemas.openxmlformats.org/presentationml/2006/ole">
            <mc:AlternateContent xmlns:mc="http://schemas.openxmlformats.org/markup-compatibility/2006">
              <mc:Choice xmlns:v="urn:schemas-microsoft-com:vml" Requires="v">
                <p:oleObj name="Equation" r:id="rId12" imgW="1358640" imgH="457200" progId="Equation.DSMT4">
                  <p:embed/>
                </p:oleObj>
              </mc:Choice>
              <mc:Fallback>
                <p:oleObj name="Equation" r:id="rId12" imgW="1358640" imgH="457200" progId="Equation.DSMT4">
                  <p:embed/>
                  <p:pic>
                    <p:nvPicPr>
                      <p:cNvPr id="3" name="Object 2"/>
                      <p:cNvPicPr>
                        <a:picLocks noChangeAspect="1" noChangeArrowheads="1"/>
                      </p:cNvPicPr>
                      <p:nvPr/>
                    </p:nvPicPr>
                    <p:blipFill>
                      <a:blip r:embed="rId13"/>
                      <a:srcRect/>
                      <a:stretch>
                        <a:fillRect/>
                      </a:stretch>
                    </p:blipFill>
                    <p:spPr bwMode="auto">
                      <a:xfrm>
                        <a:off x="5410200" y="3200400"/>
                        <a:ext cx="1358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3097855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p:spPr>
        <p:txBody>
          <a:bodyPr/>
          <a:lstStyle/>
          <a:p>
            <a:r>
              <a:rPr lang="en-US" sz="3200" b="1" dirty="0">
                <a:latin typeface="Arial" pitchFamily="34" charset="0"/>
                <a:cs typeface="Arial" pitchFamily="34" charset="0"/>
              </a:rPr>
              <a:t>Example </a:t>
            </a:r>
            <a:r>
              <a:rPr lang="en-US" sz="3200" dirty="0">
                <a:latin typeface="Arial" pitchFamily="34" charset="0"/>
                <a:cs typeface="Arial" pitchFamily="34" charset="0"/>
              </a:rPr>
              <a:t>(</a:t>
            </a:r>
            <a:r>
              <a:rPr lang="en-US" sz="3200" dirty="0" err="1">
                <a:latin typeface="Arial" pitchFamily="34" charset="0"/>
                <a:cs typeface="Arial" pitchFamily="34" charset="0"/>
              </a:rPr>
              <a:t>cont</a:t>
            </a:r>
            <a:r>
              <a:rPr lang="en-US" sz="3200" dirty="0">
                <a:latin typeface="Arial" pitchFamily="34" charset="0"/>
                <a:cs typeface="Arial" pitchFamily="34" charset="0"/>
              </a:rPr>
              <a:t>)</a:t>
            </a:r>
            <a:endParaRPr lang="en-US" dirty="0"/>
          </a:p>
        </p:txBody>
      </p:sp>
      <p:sp>
        <p:nvSpPr>
          <p:cNvPr id="4" name="Text Placeholder 3"/>
          <p:cNvSpPr>
            <a:spLocks noGrp="1"/>
          </p:cNvSpPr>
          <p:nvPr>
            <p:ph type="body" sz="quarter" idx="10"/>
          </p:nvPr>
        </p:nvSpPr>
        <p:spPr/>
        <p:txBody>
          <a:bodyPr>
            <a:noAutofit/>
          </a:bodyPr>
          <a:lstStyle/>
          <a:p>
            <a:endParaRPr lang="en-US" dirty="0"/>
          </a:p>
          <a:p>
            <a:pPr>
              <a:spcBef>
                <a:spcPct val="50000"/>
              </a:spcBef>
            </a:pPr>
            <a:r>
              <a:rPr lang="en-US" sz="2800" dirty="0"/>
              <a:t>The discriminant,      shows that there are two imaginary solutions.  These solutions are complex conjugates of each other.</a:t>
            </a:r>
          </a:p>
          <a:p>
            <a:pPr>
              <a:spcBef>
                <a:spcPct val="50000"/>
              </a:spcBef>
            </a:pPr>
            <a:r>
              <a:rPr lang="en-US" sz="2800" dirty="0"/>
              <a:t>                                                                             								    We must first put the quadratic equation in standard form.</a:t>
            </a:r>
          </a:p>
          <a:p>
            <a:pPr>
              <a:spcBef>
                <a:spcPct val="50000"/>
              </a:spcBef>
            </a:pPr>
            <a:endParaRPr lang="en-US" sz="2800" dirty="0"/>
          </a:p>
          <a:p>
            <a:pPr>
              <a:spcBef>
                <a:spcPct val="50000"/>
              </a:spcBef>
            </a:pPr>
            <a:endParaRPr lang="en-US" sz="2800" dirty="0"/>
          </a:p>
        </p:txBody>
      </p:sp>
      <p:graphicFrame>
        <p:nvGraphicFramePr>
          <p:cNvPr id="6" name="Object 5"/>
          <p:cNvGraphicFramePr>
            <a:graphicFrameLocks noChangeAspect="1"/>
          </p:cNvGraphicFramePr>
          <p:nvPr/>
        </p:nvGraphicFramePr>
        <p:xfrm>
          <a:off x="676370" y="1250950"/>
          <a:ext cx="6223000" cy="622300"/>
        </p:xfrm>
        <a:graphic>
          <a:graphicData uri="http://schemas.openxmlformats.org/presentationml/2006/ole">
            <mc:AlternateContent xmlns:mc="http://schemas.openxmlformats.org/markup-compatibility/2006">
              <mc:Choice xmlns:v="urn:schemas-microsoft-com:vml" Requires="v">
                <p:oleObj name="Equation" r:id="rId2" imgW="6222960" imgH="622080" progId="Equation.DSMT4">
                  <p:embed/>
                </p:oleObj>
              </mc:Choice>
              <mc:Fallback>
                <p:oleObj name="Equation" r:id="rId2" imgW="6222960" imgH="622080" progId="Equation.DSMT4">
                  <p:embed/>
                  <p:pic>
                    <p:nvPicPr>
                      <p:cNvPr id="6" name="Object 5"/>
                      <p:cNvPicPr>
                        <a:picLocks noChangeAspect="1" noChangeArrowheads="1"/>
                      </p:cNvPicPr>
                      <p:nvPr/>
                    </p:nvPicPr>
                    <p:blipFill>
                      <a:blip r:embed="rId3"/>
                      <a:srcRect/>
                      <a:stretch>
                        <a:fillRect/>
                      </a:stretch>
                    </p:blipFill>
                    <p:spPr bwMode="auto">
                      <a:xfrm>
                        <a:off x="676370" y="1250950"/>
                        <a:ext cx="62230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nvGraphicFramePr>
        <p:xfrm>
          <a:off x="647700" y="3505200"/>
          <a:ext cx="2857500" cy="533400"/>
        </p:xfrm>
        <a:graphic>
          <a:graphicData uri="http://schemas.openxmlformats.org/presentationml/2006/ole">
            <mc:AlternateContent xmlns:mc="http://schemas.openxmlformats.org/markup-compatibility/2006">
              <mc:Choice xmlns:v="urn:schemas-microsoft-com:vml" Requires="v">
                <p:oleObj name="Equation" r:id="rId4" imgW="2857320" imgH="533160" progId="Equation.DSMT4">
                  <p:embed/>
                </p:oleObj>
              </mc:Choice>
              <mc:Fallback>
                <p:oleObj name="Equation" r:id="rId4" imgW="2857320" imgH="533160" progId="Equation.DSMT4">
                  <p:embed/>
                  <p:pic>
                    <p:nvPicPr>
                      <p:cNvPr id="3" name="Object 2"/>
                      <p:cNvPicPr>
                        <a:picLocks noChangeAspect="1" noChangeArrowheads="1"/>
                      </p:cNvPicPr>
                      <p:nvPr/>
                    </p:nvPicPr>
                    <p:blipFill>
                      <a:blip r:embed="rId5"/>
                      <a:srcRect/>
                      <a:stretch>
                        <a:fillRect/>
                      </a:stretch>
                    </p:blipFill>
                    <p:spPr bwMode="auto">
                      <a:xfrm>
                        <a:off x="647700" y="3505200"/>
                        <a:ext cx="28575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 name="Object 1"/>
          <p:cNvGraphicFramePr>
            <a:graphicFrameLocks noChangeAspect="1"/>
          </p:cNvGraphicFramePr>
          <p:nvPr/>
        </p:nvGraphicFramePr>
        <p:xfrm>
          <a:off x="3412671" y="1981200"/>
          <a:ext cx="495300" cy="368300"/>
        </p:xfrm>
        <a:graphic>
          <a:graphicData uri="http://schemas.openxmlformats.org/presentationml/2006/ole">
            <mc:AlternateContent xmlns:mc="http://schemas.openxmlformats.org/markup-compatibility/2006">
              <mc:Choice xmlns:v="urn:schemas-microsoft-com:vml" Requires="v">
                <p:oleObj name="Equation" r:id="rId6" imgW="495000" imgH="368280" progId="Equation.DSMT4">
                  <p:embed/>
                </p:oleObj>
              </mc:Choice>
              <mc:Fallback>
                <p:oleObj name="Equation" r:id="rId6" imgW="495000" imgH="368280" progId="Equation.DSMT4">
                  <p:embed/>
                  <p:pic>
                    <p:nvPicPr>
                      <p:cNvPr id="2" name="Object 1"/>
                      <p:cNvPicPr>
                        <a:picLocks noChangeAspect="1" noChangeArrowheads="1"/>
                      </p:cNvPicPr>
                      <p:nvPr/>
                    </p:nvPicPr>
                    <p:blipFill>
                      <a:blip r:embed="rId7"/>
                      <a:srcRect/>
                      <a:stretch>
                        <a:fillRect/>
                      </a:stretch>
                    </p:blipFill>
                    <p:spPr bwMode="auto">
                      <a:xfrm>
                        <a:off x="3412671" y="1981200"/>
                        <a:ext cx="495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nvGraphicFramePr>
        <p:xfrm>
          <a:off x="933450" y="5219700"/>
          <a:ext cx="2362200" cy="457200"/>
        </p:xfrm>
        <a:graphic>
          <a:graphicData uri="http://schemas.openxmlformats.org/presentationml/2006/ole">
            <mc:AlternateContent xmlns:mc="http://schemas.openxmlformats.org/markup-compatibility/2006">
              <mc:Choice xmlns:v="urn:schemas-microsoft-com:vml" Requires="v">
                <p:oleObj name="Equation" r:id="rId8" imgW="2361960" imgH="457200" progId="Equation.DSMT4">
                  <p:embed/>
                </p:oleObj>
              </mc:Choice>
              <mc:Fallback>
                <p:oleObj name="Equation" r:id="rId8" imgW="2361960" imgH="457200" progId="Equation.DSMT4">
                  <p:embed/>
                  <p:pic>
                    <p:nvPicPr>
                      <p:cNvPr id="7" name="Object 6"/>
                      <p:cNvPicPr>
                        <a:picLocks noChangeAspect="1" noChangeArrowheads="1"/>
                      </p:cNvPicPr>
                      <p:nvPr/>
                    </p:nvPicPr>
                    <p:blipFill>
                      <a:blip r:embed="rId9"/>
                      <a:srcRect/>
                      <a:stretch>
                        <a:fillRect/>
                      </a:stretch>
                    </p:blipFill>
                    <p:spPr bwMode="auto">
                      <a:xfrm>
                        <a:off x="933450" y="5219700"/>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0949591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p:spPr>
        <p:txBody>
          <a:bodyPr/>
          <a:lstStyle/>
          <a:p>
            <a:r>
              <a:rPr lang="en-US" sz="3200" b="1" dirty="0">
                <a:latin typeface="Arial" pitchFamily="34" charset="0"/>
                <a:cs typeface="Arial" pitchFamily="34" charset="0"/>
              </a:rPr>
              <a:t>Example </a:t>
            </a:r>
            <a:r>
              <a:rPr lang="en-US" sz="3200" dirty="0">
                <a:latin typeface="Arial" pitchFamily="34" charset="0"/>
                <a:cs typeface="Arial" pitchFamily="34" charset="0"/>
              </a:rPr>
              <a:t>(</a:t>
            </a:r>
            <a:r>
              <a:rPr lang="en-US" sz="3200" dirty="0" err="1">
                <a:latin typeface="Arial" pitchFamily="34" charset="0"/>
                <a:cs typeface="Arial" pitchFamily="34" charset="0"/>
              </a:rPr>
              <a:t>cont</a:t>
            </a:r>
            <a:r>
              <a:rPr lang="en-US" sz="3200" dirty="0">
                <a:latin typeface="Arial" pitchFamily="34" charset="0"/>
                <a:cs typeface="Arial" pitchFamily="34" charset="0"/>
              </a:rPr>
              <a:t>)</a:t>
            </a:r>
            <a:endParaRPr lang="en-US" dirty="0"/>
          </a:p>
        </p:txBody>
      </p:sp>
      <p:sp>
        <p:nvSpPr>
          <p:cNvPr id="4" name="Text Placeholder 3"/>
          <p:cNvSpPr>
            <a:spLocks noGrp="1"/>
          </p:cNvSpPr>
          <p:nvPr>
            <p:ph type="body" sz="quarter" idx="10"/>
          </p:nvPr>
        </p:nvSpPr>
        <p:spPr/>
        <p:txBody>
          <a:bodyPr>
            <a:noAutofit/>
          </a:bodyPr>
          <a:lstStyle/>
          <a:p>
            <a:endParaRPr lang="en-US" dirty="0"/>
          </a:p>
          <a:p>
            <a:pPr>
              <a:spcBef>
                <a:spcPct val="50000"/>
              </a:spcBef>
            </a:pPr>
            <a:endParaRPr lang="en-US" sz="2800" dirty="0"/>
          </a:p>
          <a:p>
            <a:pPr>
              <a:spcBef>
                <a:spcPct val="50000"/>
              </a:spcBef>
            </a:pPr>
            <a:r>
              <a:rPr lang="en-US" sz="2800" dirty="0"/>
              <a:t>							  Substitute and compute the discriminant:</a:t>
            </a:r>
          </a:p>
          <a:p>
            <a:pPr>
              <a:spcBef>
                <a:spcPct val="50000"/>
              </a:spcBef>
            </a:pPr>
            <a:endParaRPr lang="en-US" sz="2800" dirty="0"/>
          </a:p>
          <a:p>
            <a:pPr>
              <a:spcBef>
                <a:spcPct val="50000"/>
              </a:spcBef>
            </a:pPr>
            <a:r>
              <a:rPr lang="en-US" sz="2800" dirty="0"/>
              <a:t>								   The discriminant, 0, shows that there is only one real solution.  This real solution is a rational number.</a:t>
            </a:r>
          </a:p>
          <a:p>
            <a:pPr>
              <a:spcBef>
                <a:spcPct val="50000"/>
              </a:spcBef>
            </a:pPr>
            <a:endParaRPr lang="en-US" sz="2800" dirty="0"/>
          </a:p>
          <a:p>
            <a:pPr>
              <a:spcBef>
                <a:spcPct val="50000"/>
              </a:spcBef>
            </a:pPr>
            <a:endParaRPr lang="en-US" sz="2800" dirty="0"/>
          </a:p>
        </p:txBody>
      </p:sp>
      <p:graphicFrame>
        <p:nvGraphicFramePr>
          <p:cNvPr id="8" name="Object 7"/>
          <p:cNvGraphicFramePr>
            <a:graphicFrameLocks noChangeAspect="1"/>
          </p:cNvGraphicFramePr>
          <p:nvPr/>
        </p:nvGraphicFramePr>
        <p:xfrm>
          <a:off x="609600" y="1295400"/>
          <a:ext cx="2895600" cy="457200"/>
        </p:xfrm>
        <a:graphic>
          <a:graphicData uri="http://schemas.openxmlformats.org/presentationml/2006/ole">
            <mc:AlternateContent xmlns:mc="http://schemas.openxmlformats.org/markup-compatibility/2006">
              <mc:Choice xmlns:v="urn:schemas-microsoft-com:vml" Requires="v">
                <p:oleObj name="Equation" r:id="rId2" imgW="2895480" imgH="457200" progId="Equation.DSMT4">
                  <p:embed/>
                </p:oleObj>
              </mc:Choice>
              <mc:Fallback>
                <p:oleObj name="Equation" r:id="rId2" imgW="2895480" imgH="457200" progId="Equation.DSMT4">
                  <p:embed/>
                  <p:pic>
                    <p:nvPicPr>
                      <p:cNvPr id="8" name="Object 7"/>
                      <p:cNvPicPr>
                        <a:picLocks noChangeAspect="1" noChangeArrowheads="1"/>
                      </p:cNvPicPr>
                      <p:nvPr/>
                    </p:nvPicPr>
                    <p:blipFill>
                      <a:blip r:embed="rId3"/>
                      <a:srcRect/>
                      <a:stretch>
                        <a:fillRect/>
                      </a:stretch>
                    </p:blipFill>
                    <p:spPr bwMode="auto">
                      <a:xfrm>
                        <a:off x="609600" y="1295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AutoShape 19"/>
          <p:cNvSpPr>
            <a:spLocks noChangeArrowheads="1"/>
          </p:cNvSpPr>
          <p:nvPr/>
        </p:nvSpPr>
        <p:spPr bwMode="auto">
          <a:xfrm>
            <a:off x="533400" y="2209800"/>
            <a:ext cx="907652" cy="446258"/>
          </a:xfrm>
          <a:prstGeom prst="wedgeRoundRectCallout">
            <a:avLst>
              <a:gd name="adj1" fmla="val -29417"/>
              <a:gd name="adj2" fmla="val -146764"/>
              <a:gd name="adj3" fmla="val 16667"/>
            </a:avLst>
          </a:prstGeom>
          <a:noFill/>
          <a:ln w="9525" algn="ctr">
            <a:solidFill>
              <a:schemeClr val="tx1"/>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graphicFrame>
        <p:nvGraphicFramePr>
          <p:cNvPr id="12" name="Object 11"/>
          <p:cNvGraphicFramePr>
            <a:graphicFrameLocks noChangeAspect="1"/>
          </p:cNvGraphicFramePr>
          <p:nvPr/>
        </p:nvGraphicFramePr>
        <p:xfrm>
          <a:off x="560616" y="2281917"/>
          <a:ext cx="800100" cy="317500"/>
        </p:xfrm>
        <a:graphic>
          <a:graphicData uri="http://schemas.openxmlformats.org/presentationml/2006/ole">
            <mc:AlternateContent xmlns:mc="http://schemas.openxmlformats.org/markup-compatibility/2006">
              <mc:Choice xmlns:v="urn:schemas-microsoft-com:vml" Requires="v">
                <p:oleObj name="Equation" r:id="rId4" imgW="799920" imgH="317160" progId="Equation.DSMT4">
                  <p:embed/>
                </p:oleObj>
              </mc:Choice>
              <mc:Fallback>
                <p:oleObj name="Equation" r:id="rId4" imgW="799920" imgH="317160" progId="Equation.DSMT4">
                  <p:embed/>
                  <p:pic>
                    <p:nvPicPr>
                      <p:cNvPr id="12" name="Object 11"/>
                      <p:cNvPicPr>
                        <a:picLocks noChangeAspect="1" noChangeArrowheads="1"/>
                      </p:cNvPicPr>
                      <p:nvPr/>
                    </p:nvPicPr>
                    <p:blipFill>
                      <a:blip r:embed="rId5"/>
                      <a:srcRect/>
                      <a:stretch>
                        <a:fillRect/>
                      </a:stretch>
                    </p:blipFill>
                    <p:spPr bwMode="auto">
                      <a:xfrm>
                        <a:off x="560616" y="2281917"/>
                        <a:ext cx="8001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p:cNvGraphicFramePr>
            <a:graphicFrameLocks noChangeAspect="1"/>
          </p:cNvGraphicFramePr>
          <p:nvPr/>
        </p:nvGraphicFramePr>
        <p:xfrm>
          <a:off x="1670276" y="2286680"/>
          <a:ext cx="1206500" cy="330200"/>
        </p:xfrm>
        <a:graphic>
          <a:graphicData uri="http://schemas.openxmlformats.org/presentationml/2006/ole">
            <mc:AlternateContent xmlns:mc="http://schemas.openxmlformats.org/markup-compatibility/2006">
              <mc:Choice xmlns:v="urn:schemas-microsoft-com:vml" Requires="v">
                <p:oleObj name="Equation" r:id="rId6" imgW="1206360" imgH="330120" progId="Equation.DSMT4">
                  <p:embed/>
                </p:oleObj>
              </mc:Choice>
              <mc:Fallback>
                <p:oleObj name="Equation" r:id="rId6" imgW="1206360" imgH="330120" progId="Equation.DSMT4">
                  <p:embed/>
                  <p:pic>
                    <p:nvPicPr>
                      <p:cNvPr id="13" name="Object 12"/>
                      <p:cNvPicPr>
                        <a:picLocks noChangeAspect="1" noChangeArrowheads="1"/>
                      </p:cNvPicPr>
                      <p:nvPr/>
                    </p:nvPicPr>
                    <p:blipFill>
                      <a:blip r:embed="rId7"/>
                      <a:srcRect/>
                      <a:stretch>
                        <a:fillRect/>
                      </a:stretch>
                    </p:blipFill>
                    <p:spPr bwMode="auto">
                      <a:xfrm>
                        <a:off x="1670276" y="2286680"/>
                        <a:ext cx="12065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p:cNvGraphicFramePr>
            <a:graphicFrameLocks noChangeAspect="1"/>
          </p:cNvGraphicFramePr>
          <p:nvPr/>
        </p:nvGraphicFramePr>
        <p:xfrm>
          <a:off x="3240088" y="2232025"/>
          <a:ext cx="990600" cy="330200"/>
        </p:xfrm>
        <a:graphic>
          <a:graphicData uri="http://schemas.openxmlformats.org/presentationml/2006/ole">
            <mc:AlternateContent xmlns:mc="http://schemas.openxmlformats.org/markup-compatibility/2006">
              <mc:Choice xmlns:v="urn:schemas-microsoft-com:vml" Requires="v">
                <p:oleObj name="Equation" r:id="rId8" imgW="990360" imgH="330120" progId="Equation.DSMT4">
                  <p:embed/>
                </p:oleObj>
              </mc:Choice>
              <mc:Fallback>
                <p:oleObj name="Equation" r:id="rId8" imgW="990360" imgH="330120" progId="Equation.DSMT4">
                  <p:embed/>
                  <p:pic>
                    <p:nvPicPr>
                      <p:cNvPr id="14" name="Object 13"/>
                      <p:cNvPicPr>
                        <a:picLocks noChangeAspect="1" noChangeArrowheads="1"/>
                      </p:cNvPicPr>
                      <p:nvPr/>
                    </p:nvPicPr>
                    <p:blipFill>
                      <a:blip r:embed="rId9"/>
                      <a:srcRect/>
                      <a:stretch>
                        <a:fillRect/>
                      </a:stretch>
                    </p:blipFill>
                    <p:spPr bwMode="auto">
                      <a:xfrm>
                        <a:off x="3240088" y="2232025"/>
                        <a:ext cx="9906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AutoShape 19"/>
          <p:cNvSpPr>
            <a:spLocks noChangeArrowheads="1"/>
          </p:cNvSpPr>
          <p:nvPr/>
        </p:nvSpPr>
        <p:spPr bwMode="auto">
          <a:xfrm>
            <a:off x="1600200" y="2220742"/>
            <a:ext cx="1371600" cy="435316"/>
          </a:xfrm>
          <a:prstGeom prst="wedgeRoundRectCallout">
            <a:avLst>
              <a:gd name="adj1" fmla="val -39317"/>
              <a:gd name="adj2" fmla="val -152531"/>
              <a:gd name="adj3" fmla="val 16667"/>
            </a:avLst>
          </a:prstGeom>
          <a:noFill/>
          <a:ln w="9525" algn="ctr">
            <a:solidFill>
              <a:schemeClr val="tx1"/>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16" name="AutoShape 19"/>
          <p:cNvSpPr>
            <a:spLocks noChangeArrowheads="1"/>
          </p:cNvSpPr>
          <p:nvPr/>
        </p:nvSpPr>
        <p:spPr bwMode="auto">
          <a:xfrm>
            <a:off x="3200400" y="2209800"/>
            <a:ext cx="1060052" cy="446258"/>
          </a:xfrm>
          <a:prstGeom prst="wedgeRoundRectCallout">
            <a:avLst>
              <a:gd name="adj1" fmla="val -81135"/>
              <a:gd name="adj2" fmla="val -151644"/>
              <a:gd name="adj3" fmla="val 16667"/>
            </a:avLst>
          </a:prstGeom>
          <a:noFill/>
          <a:ln w="9525" algn="ctr">
            <a:solidFill>
              <a:schemeClr val="tx1"/>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graphicFrame>
        <p:nvGraphicFramePr>
          <p:cNvPr id="7" name="Object 6"/>
          <p:cNvGraphicFramePr>
            <a:graphicFrameLocks noChangeAspect="1"/>
          </p:cNvGraphicFramePr>
          <p:nvPr/>
        </p:nvGraphicFramePr>
        <p:xfrm>
          <a:off x="685800" y="3710213"/>
          <a:ext cx="6870701" cy="622300"/>
        </p:xfrm>
        <a:graphic>
          <a:graphicData uri="http://schemas.openxmlformats.org/presentationml/2006/ole">
            <mc:AlternateContent xmlns:mc="http://schemas.openxmlformats.org/markup-compatibility/2006">
              <mc:Choice xmlns:v="urn:schemas-microsoft-com:vml" Requires="v">
                <p:oleObj name="Equation" r:id="rId10" imgW="6870600" imgH="622080" progId="Equation.DSMT4">
                  <p:embed/>
                </p:oleObj>
              </mc:Choice>
              <mc:Fallback>
                <p:oleObj name="Equation" r:id="rId10" imgW="6870600" imgH="622080" progId="Equation.DSMT4">
                  <p:embed/>
                  <p:pic>
                    <p:nvPicPr>
                      <p:cNvPr id="7" name="Object 6"/>
                      <p:cNvPicPr>
                        <a:picLocks noChangeAspect="1" noChangeArrowheads="1"/>
                      </p:cNvPicPr>
                      <p:nvPr/>
                    </p:nvPicPr>
                    <p:blipFill>
                      <a:blip r:embed="rId11"/>
                      <a:srcRect/>
                      <a:stretch>
                        <a:fillRect/>
                      </a:stretch>
                    </p:blipFill>
                    <p:spPr bwMode="auto">
                      <a:xfrm>
                        <a:off x="685800" y="3710213"/>
                        <a:ext cx="6870701"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109780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a:prstGeom prst="rect">
            <a:avLst/>
          </a:prstGeom>
        </p:spPr>
        <p:txBody>
          <a:bodyPr wrap="none"/>
          <a:lstStyle/>
          <a:p>
            <a:r>
              <a:rPr lang="en-US" sz="3200" b="1" i="1" dirty="0">
                <a:solidFill>
                  <a:srgbClr val="000000"/>
                </a:solidFill>
                <a:latin typeface="Arial" pitchFamily="34" charset="0"/>
                <a:cs typeface="Arial" pitchFamily="34" charset="0"/>
              </a:rPr>
              <a:t> Objective 2: Example</a:t>
            </a:r>
            <a:endParaRPr lang="en-US" sz="3200" dirty="0">
              <a:latin typeface="Arial" pitchFamily="34" charset="0"/>
              <a:cs typeface="Arial" pitchFamily="34" charset="0"/>
            </a:endParaRPr>
          </a:p>
        </p:txBody>
      </p:sp>
      <p:sp>
        <p:nvSpPr>
          <p:cNvPr id="4" name="Text Placeholder 3"/>
          <p:cNvSpPr>
            <a:spLocks noGrp="1"/>
          </p:cNvSpPr>
          <p:nvPr>
            <p:ph type="body" sz="quarter" idx="10"/>
          </p:nvPr>
        </p:nvSpPr>
        <p:spPr/>
        <p:txBody>
          <a:bodyPr>
            <a:normAutofit/>
          </a:bodyPr>
          <a:lstStyle/>
          <a:p>
            <a:r>
              <a:rPr lang="en-US" sz="2800" b="1" dirty="0"/>
              <a:t>2a.</a:t>
            </a:r>
            <a:r>
              <a:rPr lang="en-US" sz="2800" dirty="0"/>
              <a:t>	Compute the discriminant and determine the 	number and type of solutions:</a:t>
            </a:r>
          </a:p>
          <a:p>
            <a:endParaRPr lang="en-US" sz="2800" dirty="0"/>
          </a:p>
          <a:p>
            <a:endParaRPr lang="en-US" sz="2800" dirty="0"/>
          </a:p>
          <a:p>
            <a:endParaRPr lang="en-US" sz="2800" dirty="0"/>
          </a:p>
          <a:p>
            <a:r>
              <a:rPr lang="en-US" sz="2800" dirty="0"/>
              <a:t>									Since the discriminant is zero, there is one 	(repeated) real rational solution.</a:t>
            </a:r>
          </a:p>
          <a:p>
            <a:r>
              <a:rPr lang="en-US" sz="2800" dirty="0"/>
              <a:t> </a:t>
            </a:r>
          </a:p>
        </p:txBody>
      </p:sp>
      <p:graphicFrame>
        <p:nvGraphicFramePr>
          <p:cNvPr id="6" name="Object 5"/>
          <p:cNvGraphicFramePr>
            <a:graphicFrameLocks noChangeAspect="1"/>
          </p:cNvGraphicFramePr>
          <p:nvPr/>
        </p:nvGraphicFramePr>
        <p:xfrm>
          <a:off x="6324600" y="1534887"/>
          <a:ext cx="2286000" cy="457200"/>
        </p:xfrm>
        <a:graphic>
          <a:graphicData uri="http://schemas.openxmlformats.org/presentationml/2006/ole">
            <mc:AlternateContent xmlns:mc="http://schemas.openxmlformats.org/markup-compatibility/2006">
              <mc:Choice xmlns:v="urn:schemas-microsoft-com:vml" Requires="v">
                <p:oleObj name="Equation" r:id="rId2" imgW="2286000" imgH="457200" progId="Equation.DSMT4">
                  <p:embed/>
                </p:oleObj>
              </mc:Choice>
              <mc:Fallback>
                <p:oleObj name="Equation" r:id="rId2" imgW="2286000" imgH="457200" progId="Equation.DSMT4">
                  <p:embed/>
                  <p:pic>
                    <p:nvPicPr>
                      <p:cNvPr id="6" name="Object 5"/>
                      <p:cNvPicPr/>
                      <p:nvPr/>
                    </p:nvPicPr>
                    <p:blipFill>
                      <a:blip r:embed="rId3"/>
                      <a:stretch>
                        <a:fillRect/>
                      </a:stretch>
                    </p:blipFill>
                    <p:spPr>
                      <a:xfrm>
                        <a:off x="6324600" y="1534887"/>
                        <a:ext cx="2286000" cy="457200"/>
                      </a:xfrm>
                      <a:prstGeom prst="rect">
                        <a:avLst/>
                      </a:prstGeom>
                    </p:spPr>
                  </p:pic>
                </p:oleObj>
              </mc:Fallback>
            </mc:AlternateContent>
          </a:graphicData>
        </a:graphic>
      </p:graphicFrame>
      <p:graphicFrame>
        <p:nvGraphicFramePr>
          <p:cNvPr id="8" name="Object 7"/>
          <p:cNvGraphicFramePr>
            <a:graphicFrameLocks noChangeAspect="1"/>
          </p:cNvGraphicFramePr>
          <p:nvPr/>
        </p:nvGraphicFramePr>
        <p:xfrm>
          <a:off x="1600200" y="2730500"/>
          <a:ext cx="3594100" cy="1016000"/>
        </p:xfrm>
        <a:graphic>
          <a:graphicData uri="http://schemas.openxmlformats.org/presentationml/2006/ole">
            <mc:AlternateContent xmlns:mc="http://schemas.openxmlformats.org/markup-compatibility/2006">
              <mc:Choice xmlns:v="urn:schemas-microsoft-com:vml" Requires="v">
                <p:oleObj name="Equation" r:id="rId4" imgW="3593880" imgH="1015920" progId="Equation.DSMT4">
                  <p:embed/>
                </p:oleObj>
              </mc:Choice>
              <mc:Fallback>
                <p:oleObj name="Equation" r:id="rId4" imgW="3593880" imgH="1015920" progId="Equation.DSMT4">
                  <p:embed/>
                  <p:pic>
                    <p:nvPicPr>
                      <p:cNvPr id="8" name="Object 7"/>
                      <p:cNvPicPr/>
                      <p:nvPr/>
                    </p:nvPicPr>
                    <p:blipFill>
                      <a:blip r:embed="rId5"/>
                      <a:stretch>
                        <a:fillRect/>
                      </a:stretch>
                    </p:blipFill>
                    <p:spPr>
                      <a:xfrm>
                        <a:off x="1600200" y="2730500"/>
                        <a:ext cx="3594100" cy="1016000"/>
                      </a:xfrm>
                      <a:prstGeom prst="rect">
                        <a:avLst/>
                      </a:prstGeom>
                    </p:spPr>
                  </p:pic>
                </p:oleObj>
              </mc:Fallback>
            </mc:AlternateContent>
          </a:graphicData>
        </a:graphic>
      </p:graphicFrame>
    </p:spTree>
    <p:extLst>
      <p:ext uri="{BB962C8B-B14F-4D97-AF65-F5344CB8AC3E}">
        <p14:creationId xmlns:p14="http://schemas.microsoft.com/office/powerpoint/2010/main" val="23147060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a:prstGeom prst="rect">
            <a:avLst/>
          </a:prstGeom>
        </p:spPr>
        <p:txBody>
          <a:bodyPr wrap="none"/>
          <a:lstStyle/>
          <a:p>
            <a:r>
              <a:rPr lang="en-US" sz="3200" b="1" i="1" dirty="0">
                <a:solidFill>
                  <a:srgbClr val="000000"/>
                </a:solidFill>
                <a:latin typeface="Arial" pitchFamily="34" charset="0"/>
                <a:cs typeface="Arial" pitchFamily="34" charset="0"/>
              </a:rPr>
              <a:t> Objective 2: Example</a:t>
            </a:r>
            <a:endParaRPr lang="en-US" sz="3200" dirty="0">
              <a:latin typeface="Arial" pitchFamily="34" charset="0"/>
              <a:cs typeface="Arial" pitchFamily="34" charset="0"/>
            </a:endParaRPr>
          </a:p>
        </p:txBody>
      </p:sp>
      <p:sp>
        <p:nvSpPr>
          <p:cNvPr id="4" name="Text Placeholder 3"/>
          <p:cNvSpPr>
            <a:spLocks noGrp="1"/>
          </p:cNvSpPr>
          <p:nvPr>
            <p:ph type="body" sz="quarter" idx="10"/>
          </p:nvPr>
        </p:nvSpPr>
        <p:spPr/>
        <p:txBody>
          <a:bodyPr>
            <a:normAutofit/>
          </a:bodyPr>
          <a:lstStyle/>
          <a:p>
            <a:r>
              <a:rPr lang="en-US" sz="2800" b="1" dirty="0"/>
              <a:t>2b.</a:t>
            </a:r>
            <a:r>
              <a:rPr lang="en-US" sz="2800" dirty="0"/>
              <a:t>	Compute the discriminant and determine the 	number and type of solutions: </a:t>
            </a:r>
          </a:p>
          <a:p>
            <a:endParaRPr lang="en-US" sz="2800" dirty="0"/>
          </a:p>
          <a:p>
            <a:endParaRPr lang="en-US" sz="2800" dirty="0"/>
          </a:p>
          <a:p>
            <a:r>
              <a:rPr lang="en-US" sz="2800" dirty="0"/>
              <a:t>																Since the discriminant is positive and a 	perfect square, there are two real rational 	solutions.</a:t>
            </a:r>
          </a:p>
          <a:p>
            <a:r>
              <a:rPr lang="en-US" sz="2800" dirty="0"/>
              <a:t> </a:t>
            </a:r>
          </a:p>
        </p:txBody>
      </p:sp>
      <p:graphicFrame>
        <p:nvGraphicFramePr>
          <p:cNvPr id="6" name="Object 5"/>
          <p:cNvGraphicFramePr>
            <a:graphicFrameLocks noChangeAspect="1"/>
          </p:cNvGraphicFramePr>
          <p:nvPr/>
        </p:nvGraphicFramePr>
        <p:xfrm>
          <a:off x="6272892" y="1535113"/>
          <a:ext cx="2476500" cy="457200"/>
        </p:xfrm>
        <a:graphic>
          <a:graphicData uri="http://schemas.openxmlformats.org/presentationml/2006/ole">
            <mc:AlternateContent xmlns:mc="http://schemas.openxmlformats.org/markup-compatibility/2006">
              <mc:Choice xmlns:v="urn:schemas-microsoft-com:vml" Requires="v">
                <p:oleObj name="Equation" r:id="rId2" imgW="2476440" imgH="457200" progId="Equation.DSMT4">
                  <p:embed/>
                </p:oleObj>
              </mc:Choice>
              <mc:Fallback>
                <p:oleObj name="Equation" r:id="rId2" imgW="2476440" imgH="457200" progId="Equation.DSMT4">
                  <p:embed/>
                  <p:pic>
                    <p:nvPicPr>
                      <p:cNvPr id="6" name="Object 5"/>
                      <p:cNvPicPr/>
                      <p:nvPr/>
                    </p:nvPicPr>
                    <p:blipFill>
                      <a:blip r:embed="rId3"/>
                      <a:stretch>
                        <a:fillRect/>
                      </a:stretch>
                    </p:blipFill>
                    <p:spPr>
                      <a:xfrm>
                        <a:off x="6272892" y="1535113"/>
                        <a:ext cx="2476500" cy="457200"/>
                      </a:xfrm>
                      <a:prstGeom prst="rect">
                        <a:avLst/>
                      </a:prstGeom>
                    </p:spPr>
                  </p:pic>
                </p:oleObj>
              </mc:Fallback>
            </mc:AlternateContent>
          </a:graphicData>
        </a:graphic>
      </p:graphicFrame>
      <p:graphicFrame>
        <p:nvGraphicFramePr>
          <p:cNvPr id="8" name="Object 7"/>
          <p:cNvGraphicFramePr>
            <a:graphicFrameLocks noChangeAspect="1"/>
          </p:cNvGraphicFramePr>
          <p:nvPr/>
        </p:nvGraphicFramePr>
        <p:xfrm>
          <a:off x="1600200" y="2565400"/>
          <a:ext cx="4330700" cy="1041400"/>
        </p:xfrm>
        <a:graphic>
          <a:graphicData uri="http://schemas.openxmlformats.org/presentationml/2006/ole">
            <mc:AlternateContent xmlns:mc="http://schemas.openxmlformats.org/markup-compatibility/2006">
              <mc:Choice xmlns:v="urn:schemas-microsoft-com:vml" Requires="v">
                <p:oleObj name="Equation" r:id="rId4" imgW="4330440" imgH="1041120" progId="Equation.DSMT4">
                  <p:embed/>
                </p:oleObj>
              </mc:Choice>
              <mc:Fallback>
                <p:oleObj name="Equation" r:id="rId4" imgW="4330440" imgH="1041120" progId="Equation.DSMT4">
                  <p:embed/>
                  <p:pic>
                    <p:nvPicPr>
                      <p:cNvPr id="8" name="Object 7"/>
                      <p:cNvPicPr/>
                      <p:nvPr/>
                    </p:nvPicPr>
                    <p:blipFill>
                      <a:blip r:embed="rId5"/>
                      <a:stretch>
                        <a:fillRect/>
                      </a:stretch>
                    </p:blipFill>
                    <p:spPr>
                      <a:xfrm>
                        <a:off x="1600200" y="2565400"/>
                        <a:ext cx="4330700" cy="1041400"/>
                      </a:xfrm>
                      <a:prstGeom prst="rect">
                        <a:avLst/>
                      </a:prstGeom>
                    </p:spPr>
                  </p:pic>
                </p:oleObj>
              </mc:Fallback>
            </mc:AlternateContent>
          </a:graphicData>
        </a:graphic>
      </p:graphicFrame>
    </p:spTree>
    <p:extLst>
      <p:ext uri="{BB962C8B-B14F-4D97-AF65-F5344CB8AC3E}">
        <p14:creationId xmlns:p14="http://schemas.microsoft.com/office/powerpoint/2010/main" val="40542684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a:prstGeom prst="rect">
            <a:avLst/>
          </a:prstGeom>
        </p:spPr>
        <p:txBody>
          <a:bodyPr wrap="none"/>
          <a:lstStyle/>
          <a:p>
            <a:r>
              <a:rPr lang="en-US" sz="3200" b="1" i="1" dirty="0">
                <a:solidFill>
                  <a:srgbClr val="000000"/>
                </a:solidFill>
                <a:latin typeface="Arial" pitchFamily="34" charset="0"/>
                <a:cs typeface="Arial" pitchFamily="34" charset="0"/>
              </a:rPr>
              <a:t> Objective 2: Example</a:t>
            </a:r>
            <a:endParaRPr lang="en-US" sz="3200" dirty="0">
              <a:latin typeface="Arial" pitchFamily="34" charset="0"/>
              <a:cs typeface="Arial" pitchFamily="34" charset="0"/>
            </a:endParaRPr>
          </a:p>
        </p:txBody>
      </p:sp>
      <p:sp>
        <p:nvSpPr>
          <p:cNvPr id="4" name="Text Placeholder 3"/>
          <p:cNvSpPr>
            <a:spLocks noGrp="1"/>
          </p:cNvSpPr>
          <p:nvPr>
            <p:ph type="body" sz="quarter" idx="10"/>
          </p:nvPr>
        </p:nvSpPr>
        <p:spPr/>
        <p:txBody>
          <a:bodyPr>
            <a:normAutofit/>
          </a:bodyPr>
          <a:lstStyle/>
          <a:p>
            <a:r>
              <a:rPr lang="en-US" sz="2800" b="1" dirty="0"/>
              <a:t>2c.</a:t>
            </a:r>
            <a:r>
              <a:rPr lang="en-US" sz="2800" dirty="0"/>
              <a:t>	Compute the discriminant and determine the 	number and type of solutions: </a:t>
            </a:r>
          </a:p>
          <a:p>
            <a:endParaRPr lang="en-US" sz="2800" dirty="0"/>
          </a:p>
          <a:p>
            <a:r>
              <a:rPr lang="en-US" sz="2800" dirty="0"/>
              <a:t>																								Since the discriminant is negative, there is 	no real solution. There are imaginary 	solutions that are complex conjugates.</a:t>
            </a:r>
          </a:p>
          <a:p>
            <a:r>
              <a:rPr lang="en-US" sz="2800" dirty="0"/>
              <a:t> </a:t>
            </a:r>
          </a:p>
        </p:txBody>
      </p:sp>
      <p:graphicFrame>
        <p:nvGraphicFramePr>
          <p:cNvPr id="6" name="Object 5"/>
          <p:cNvGraphicFramePr>
            <a:graphicFrameLocks noChangeAspect="1"/>
          </p:cNvGraphicFramePr>
          <p:nvPr/>
        </p:nvGraphicFramePr>
        <p:xfrm>
          <a:off x="6272892" y="1535113"/>
          <a:ext cx="2476500" cy="457200"/>
        </p:xfrm>
        <a:graphic>
          <a:graphicData uri="http://schemas.openxmlformats.org/presentationml/2006/ole">
            <mc:AlternateContent xmlns:mc="http://schemas.openxmlformats.org/markup-compatibility/2006">
              <mc:Choice xmlns:v="urn:schemas-microsoft-com:vml" Requires="v">
                <p:oleObj name="Equation" r:id="rId2" imgW="2476440" imgH="457200" progId="Equation.DSMT4">
                  <p:embed/>
                </p:oleObj>
              </mc:Choice>
              <mc:Fallback>
                <p:oleObj name="Equation" r:id="rId2" imgW="2476440" imgH="457200" progId="Equation.DSMT4">
                  <p:embed/>
                  <p:pic>
                    <p:nvPicPr>
                      <p:cNvPr id="6" name="Object 5"/>
                      <p:cNvPicPr/>
                      <p:nvPr/>
                    </p:nvPicPr>
                    <p:blipFill>
                      <a:blip r:embed="rId3"/>
                      <a:stretch>
                        <a:fillRect/>
                      </a:stretch>
                    </p:blipFill>
                    <p:spPr>
                      <a:xfrm>
                        <a:off x="6272892" y="1535113"/>
                        <a:ext cx="2476500" cy="457200"/>
                      </a:xfrm>
                      <a:prstGeom prst="rect">
                        <a:avLst/>
                      </a:prstGeom>
                    </p:spPr>
                  </p:pic>
                </p:oleObj>
              </mc:Fallback>
            </mc:AlternateContent>
          </a:graphicData>
        </a:graphic>
      </p:graphicFrame>
      <p:graphicFrame>
        <p:nvGraphicFramePr>
          <p:cNvPr id="8" name="Object 7"/>
          <p:cNvGraphicFramePr>
            <a:graphicFrameLocks noChangeAspect="1"/>
          </p:cNvGraphicFramePr>
          <p:nvPr/>
        </p:nvGraphicFramePr>
        <p:xfrm>
          <a:off x="1651000" y="2565400"/>
          <a:ext cx="4140200" cy="1041400"/>
        </p:xfrm>
        <a:graphic>
          <a:graphicData uri="http://schemas.openxmlformats.org/presentationml/2006/ole">
            <mc:AlternateContent xmlns:mc="http://schemas.openxmlformats.org/markup-compatibility/2006">
              <mc:Choice xmlns:v="urn:schemas-microsoft-com:vml" Requires="v">
                <p:oleObj name="Equation" r:id="rId4" imgW="4140000" imgH="1041120" progId="Equation.DSMT4">
                  <p:embed/>
                </p:oleObj>
              </mc:Choice>
              <mc:Fallback>
                <p:oleObj name="Equation" r:id="rId4" imgW="4140000" imgH="1041120" progId="Equation.DSMT4">
                  <p:embed/>
                  <p:pic>
                    <p:nvPicPr>
                      <p:cNvPr id="8" name="Object 7"/>
                      <p:cNvPicPr/>
                      <p:nvPr/>
                    </p:nvPicPr>
                    <p:blipFill>
                      <a:blip r:embed="rId5"/>
                      <a:stretch>
                        <a:fillRect/>
                      </a:stretch>
                    </p:blipFill>
                    <p:spPr>
                      <a:xfrm>
                        <a:off x="1651000" y="2565400"/>
                        <a:ext cx="4140200" cy="1041400"/>
                      </a:xfrm>
                      <a:prstGeom prst="rect">
                        <a:avLst/>
                      </a:prstGeom>
                    </p:spPr>
                  </p:pic>
                </p:oleObj>
              </mc:Fallback>
            </mc:AlternateContent>
          </a:graphicData>
        </a:graphic>
      </p:graphicFrame>
    </p:spTree>
    <p:extLst>
      <p:ext uri="{BB962C8B-B14F-4D97-AF65-F5344CB8AC3E}">
        <p14:creationId xmlns:p14="http://schemas.microsoft.com/office/powerpoint/2010/main" val="1179559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dirty="0">
                <a:latin typeface="Arial" pitchFamily="34" charset="0"/>
                <a:cs typeface="Arial" pitchFamily="34" charset="0"/>
              </a:rPr>
              <a:t>Example</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pPr>
              <a:spcBef>
                <a:spcPct val="50000"/>
              </a:spcBef>
            </a:pPr>
            <a:r>
              <a:rPr lang="en-US" sz="2800" dirty="0"/>
              <a:t>Solve:</a:t>
            </a:r>
          </a:p>
          <a:p>
            <a:pPr>
              <a:spcBef>
                <a:spcPct val="50000"/>
              </a:spcBef>
            </a:pPr>
            <a:r>
              <a:rPr lang="en-US" sz="2800" dirty="0"/>
              <a:t>To solve by the square root property, isolate the squared expression on one side of the equation.</a:t>
            </a:r>
          </a:p>
          <a:p>
            <a:pPr>
              <a:spcBef>
                <a:spcPct val="50000"/>
              </a:spcBef>
            </a:pPr>
            <a:r>
              <a:rPr lang="en-US" sz="2800" dirty="0"/>
              <a:t>				This is the given equation.</a:t>
            </a:r>
          </a:p>
          <a:p>
            <a:pPr>
              <a:spcBef>
                <a:spcPct val="50000"/>
              </a:spcBef>
            </a:pPr>
            <a:r>
              <a:rPr lang="en-US" sz="2800" dirty="0"/>
              <a:t>				Subtract 49 from both 					sides.</a:t>
            </a:r>
          </a:p>
          <a:p>
            <a:pPr>
              <a:spcBef>
                <a:spcPct val="50000"/>
              </a:spcBef>
            </a:pPr>
            <a:r>
              <a:rPr lang="en-US" sz="2800" dirty="0"/>
              <a:t>				Divide both sides by 4.</a:t>
            </a:r>
          </a:p>
          <a:p>
            <a:pPr>
              <a:spcBef>
                <a:spcPct val="50000"/>
              </a:spcBef>
            </a:pPr>
            <a:r>
              <a:rPr lang="en-US" sz="2800" dirty="0"/>
              <a:t>				Apply the square root 					property.</a:t>
            </a:r>
          </a:p>
          <a:p>
            <a:pPr>
              <a:spcBef>
                <a:spcPct val="50000"/>
              </a:spcBef>
            </a:pPr>
            <a:endParaRPr lang="en-US" sz="2800" dirty="0"/>
          </a:p>
          <a:p>
            <a:pPr>
              <a:spcBef>
                <a:spcPts val="2400"/>
              </a:spcBef>
            </a:pPr>
            <a:endParaRPr lang="en-US" sz="2800" dirty="0"/>
          </a:p>
          <a:p>
            <a:pPr>
              <a:spcBef>
                <a:spcPct val="50000"/>
              </a:spcBef>
            </a:pPr>
            <a:endParaRPr lang="en-US" sz="2800" dirty="0">
              <a:latin typeface="Times New Roman" pitchFamily="18" charset="0"/>
            </a:endParaRPr>
          </a:p>
          <a:p>
            <a:pPr>
              <a:spcBef>
                <a:spcPct val="50000"/>
              </a:spcBef>
            </a:pPr>
            <a:endParaRPr lang="en-US" sz="2800" dirty="0"/>
          </a:p>
          <a:p>
            <a:pPr>
              <a:spcBef>
                <a:spcPct val="50000"/>
              </a:spcBef>
            </a:pPr>
            <a:endParaRPr lang="en-US" sz="2800" dirty="0"/>
          </a:p>
          <a:p>
            <a:pPr>
              <a:spcBef>
                <a:spcPct val="50000"/>
              </a:spcBef>
            </a:pPr>
            <a:endParaRPr lang="en-US" sz="2800" dirty="0"/>
          </a:p>
          <a:p>
            <a:pPr>
              <a:spcBef>
                <a:spcPct val="50000"/>
              </a:spcBef>
            </a:pPr>
            <a:endParaRPr lang="en-US" sz="2800" dirty="0"/>
          </a:p>
          <a:p>
            <a:pPr>
              <a:spcBef>
                <a:spcPct val="50000"/>
              </a:spcBef>
            </a:pPr>
            <a:endParaRPr lang="en-US" sz="2800" dirty="0"/>
          </a:p>
          <a:p>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2870201278"/>
              </p:ext>
            </p:extLst>
          </p:nvPr>
        </p:nvGraphicFramePr>
        <p:xfrm>
          <a:off x="1701800" y="1143000"/>
          <a:ext cx="2032000" cy="457200"/>
        </p:xfrm>
        <a:graphic>
          <a:graphicData uri="http://schemas.openxmlformats.org/presentationml/2006/ole">
            <mc:AlternateContent xmlns:mc="http://schemas.openxmlformats.org/markup-compatibility/2006">
              <mc:Choice xmlns:v="urn:schemas-microsoft-com:vml" Requires="v">
                <p:oleObj name="Equation" r:id="rId2" imgW="2031840" imgH="457200" progId="Equation.DSMT4">
                  <p:embed/>
                </p:oleObj>
              </mc:Choice>
              <mc:Fallback>
                <p:oleObj name="Equation" r:id="rId2" imgW="2031840" imgH="457200" progId="Equation.DSMT4">
                  <p:embed/>
                  <p:pic>
                    <p:nvPicPr>
                      <p:cNvPr id="6" name="Object 5"/>
                      <p:cNvPicPr>
                        <a:picLocks noChangeAspect="1" noChangeArrowheads="1"/>
                      </p:cNvPicPr>
                      <p:nvPr/>
                    </p:nvPicPr>
                    <p:blipFill>
                      <a:blip r:embed="rId3"/>
                      <a:srcRect/>
                      <a:stretch>
                        <a:fillRect/>
                      </a:stretch>
                    </p:blipFill>
                    <p:spPr bwMode="auto">
                      <a:xfrm>
                        <a:off x="1701800" y="1143000"/>
                        <a:ext cx="203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138564832"/>
              </p:ext>
            </p:extLst>
          </p:nvPr>
        </p:nvGraphicFramePr>
        <p:xfrm>
          <a:off x="609600" y="2819400"/>
          <a:ext cx="1943100" cy="457200"/>
        </p:xfrm>
        <a:graphic>
          <a:graphicData uri="http://schemas.openxmlformats.org/presentationml/2006/ole">
            <mc:AlternateContent xmlns:mc="http://schemas.openxmlformats.org/markup-compatibility/2006">
              <mc:Choice xmlns:v="urn:schemas-microsoft-com:vml" Requires="v">
                <p:oleObj name="Equation" r:id="rId4" imgW="1942920" imgH="457200" progId="Equation.DSMT4">
                  <p:embed/>
                </p:oleObj>
              </mc:Choice>
              <mc:Fallback>
                <p:oleObj name="Equation" r:id="rId4" imgW="1942920" imgH="457200" progId="Equation.DSMT4">
                  <p:embed/>
                  <p:pic>
                    <p:nvPicPr>
                      <p:cNvPr id="10" name="Object 9"/>
                      <p:cNvPicPr>
                        <a:picLocks noChangeAspect="1" noChangeArrowheads="1"/>
                      </p:cNvPicPr>
                      <p:nvPr/>
                    </p:nvPicPr>
                    <p:blipFill>
                      <a:blip r:embed="rId5"/>
                      <a:srcRect/>
                      <a:stretch>
                        <a:fillRect/>
                      </a:stretch>
                    </p:blipFill>
                    <p:spPr bwMode="auto">
                      <a:xfrm>
                        <a:off x="609600" y="2819400"/>
                        <a:ext cx="1943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1948716373"/>
              </p:ext>
            </p:extLst>
          </p:nvPr>
        </p:nvGraphicFramePr>
        <p:xfrm>
          <a:off x="1358900" y="3505200"/>
          <a:ext cx="1612900" cy="457200"/>
        </p:xfrm>
        <a:graphic>
          <a:graphicData uri="http://schemas.openxmlformats.org/presentationml/2006/ole">
            <mc:AlternateContent xmlns:mc="http://schemas.openxmlformats.org/markup-compatibility/2006">
              <mc:Choice xmlns:v="urn:schemas-microsoft-com:vml" Requires="v">
                <p:oleObj name="Equation" r:id="rId6" imgW="1612800" imgH="457200" progId="Equation.DSMT4">
                  <p:embed/>
                </p:oleObj>
              </mc:Choice>
              <mc:Fallback>
                <p:oleObj name="Equation" r:id="rId6" imgW="1612800" imgH="457200" progId="Equation.DSMT4">
                  <p:embed/>
                  <p:pic>
                    <p:nvPicPr>
                      <p:cNvPr id="16" name="Object 15"/>
                      <p:cNvPicPr>
                        <a:picLocks noChangeAspect="1" noChangeArrowheads="1"/>
                      </p:cNvPicPr>
                      <p:nvPr/>
                    </p:nvPicPr>
                    <p:blipFill>
                      <a:blip r:embed="rId7"/>
                      <a:srcRect/>
                      <a:stretch>
                        <a:fillRect/>
                      </a:stretch>
                    </p:blipFill>
                    <p:spPr bwMode="auto">
                      <a:xfrm>
                        <a:off x="1358900" y="3505200"/>
                        <a:ext cx="1612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2516937571"/>
              </p:ext>
            </p:extLst>
          </p:nvPr>
        </p:nvGraphicFramePr>
        <p:xfrm>
          <a:off x="1511300" y="4305300"/>
          <a:ext cx="1485900" cy="838200"/>
        </p:xfrm>
        <a:graphic>
          <a:graphicData uri="http://schemas.openxmlformats.org/presentationml/2006/ole">
            <mc:AlternateContent xmlns:mc="http://schemas.openxmlformats.org/markup-compatibility/2006">
              <mc:Choice xmlns:v="urn:schemas-microsoft-com:vml" Requires="v">
                <p:oleObj name="Equation" r:id="rId8" imgW="1485720" imgH="838080" progId="Equation.DSMT4">
                  <p:embed/>
                </p:oleObj>
              </mc:Choice>
              <mc:Fallback>
                <p:oleObj name="Equation" r:id="rId8" imgW="1485720" imgH="838080" progId="Equation.DSMT4">
                  <p:embed/>
                  <p:pic>
                    <p:nvPicPr>
                      <p:cNvPr id="17" name="Object 16"/>
                      <p:cNvPicPr>
                        <a:picLocks noChangeAspect="1" noChangeArrowheads="1"/>
                      </p:cNvPicPr>
                      <p:nvPr/>
                    </p:nvPicPr>
                    <p:blipFill>
                      <a:blip r:embed="rId9"/>
                      <a:srcRect/>
                      <a:stretch>
                        <a:fillRect/>
                      </a:stretch>
                    </p:blipFill>
                    <p:spPr bwMode="auto">
                      <a:xfrm>
                        <a:off x="1511300" y="4305300"/>
                        <a:ext cx="14859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1382912645"/>
              </p:ext>
            </p:extLst>
          </p:nvPr>
        </p:nvGraphicFramePr>
        <p:xfrm>
          <a:off x="1676400" y="5137150"/>
          <a:ext cx="1752600" cy="927100"/>
        </p:xfrm>
        <a:graphic>
          <a:graphicData uri="http://schemas.openxmlformats.org/presentationml/2006/ole">
            <mc:AlternateContent xmlns:mc="http://schemas.openxmlformats.org/markup-compatibility/2006">
              <mc:Choice xmlns:v="urn:schemas-microsoft-com:vml" Requires="v">
                <p:oleObj name="Equation" r:id="rId10" imgW="1752480" imgH="927000" progId="Equation.DSMT4">
                  <p:embed/>
                </p:oleObj>
              </mc:Choice>
              <mc:Fallback>
                <p:oleObj name="Equation" r:id="rId10" imgW="1752480" imgH="927000" progId="Equation.DSMT4">
                  <p:embed/>
                  <p:pic>
                    <p:nvPicPr>
                      <p:cNvPr id="18" name="Object 17"/>
                      <p:cNvPicPr>
                        <a:picLocks noChangeAspect="1" noChangeArrowheads="1"/>
                      </p:cNvPicPr>
                      <p:nvPr/>
                    </p:nvPicPr>
                    <p:blipFill>
                      <a:blip r:embed="rId11"/>
                      <a:srcRect/>
                      <a:stretch>
                        <a:fillRect/>
                      </a:stretch>
                    </p:blipFill>
                    <p:spPr bwMode="auto">
                      <a:xfrm>
                        <a:off x="1676400" y="5137150"/>
                        <a:ext cx="17526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25820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572000" y="182880"/>
            <a:ext cx="0" cy="0"/>
          </a:xfrm>
        </p:spPr>
        <p:txBody>
          <a:bodyPr/>
          <a:lstStyle/>
          <a:p>
            <a:r>
              <a:rPr lang="en-US" sz="3200" b="1" i="1" dirty="0">
                <a:latin typeface="Arial" pitchFamily="34" charset="0"/>
                <a:cs typeface="Arial" pitchFamily="34" charset="0"/>
              </a:rPr>
              <a:t>Objective 3</a:t>
            </a:r>
            <a:endParaRPr lang="en-US" sz="3200" b="1" dirty="0">
              <a:latin typeface="Arial" pitchFamily="34" charset="0"/>
              <a:cs typeface="Arial" pitchFamily="34" charset="0"/>
            </a:endParaRPr>
          </a:p>
        </p:txBody>
      </p:sp>
      <p:sp>
        <p:nvSpPr>
          <p:cNvPr id="3" name="Text Placeholder 2"/>
          <p:cNvSpPr>
            <a:spLocks noGrp="1"/>
          </p:cNvSpPr>
          <p:nvPr>
            <p:ph type="body" sz="quarter" idx="10"/>
          </p:nvPr>
        </p:nvSpPr>
        <p:spPr/>
        <p:txBody>
          <a:bodyPr/>
          <a:lstStyle/>
          <a:p>
            <a:pPr algn="ctr"/>
            <a:r>
              <a:rPr lang="en-US" dirty="0"/>
              <a:t>Determine the most efficient method to use when solving a quadratic equation.</a:t>
            </a:r>
          </a:p>
        </p:txBody>
      </p:sp>
    </p:spTree>
    <p:extLst>
      <p:ext uri="{BB962C8B-B14F-4D97-AF65-F5344CB8AC3E}">
        <p14:creationId xmlns:p14="http://schemas.microsoft.com/office/powerpoint/2010/main" val="10536694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0" y="164592"/>
            <a:ext cx="9144000" cy="762000"/>
          </a:xfrm>
          <a:prstGeom prst="rect">
            <a:avLst/>
          </a:prstGeom>
        </p:spPr>
        <p:txBody>
          <a:bodyPr/>
          <a:lstStyle/>
          <a:p>
            <a:r>
              <a:rPr lang="en-US" sz="3200" dirty="0">
                <a:latin typeface="Arial" pitchFamily="34" charset="0"/>
                <a:cs typeface="Arial" pitchFamily="34" charset="0"/>
              </a:rPr>
              <a:t>Solving Quadratic Equations</a:t>
            </a:r>
          </a:p>
        </p:txBody>
      </p:sp>
      <p:graphicFrame>
        <p:nvGraphicFramePr>
          <p:cNvPr id="19" name="Table Placeholder 1"/>
          <p:cNvGraphicFramePr>
            <a:graphicFrameLocks/>
          </p:cNvGraphicFramePr>
          <p:nvPr/>
        </p:nvGraphicFramePr>
        <p:xfrm>
          <a:off x="186050" y="1143000"/>
          <a:ext cx="8769925" cy="5053584"/>
        </p:xfrm>
        <a:graphic>
          <a:graphicData uri="http://schemas.openxmlformats.org/drawingml/2006/table">
            <a:tbl>
              <a:tblPr firstRow="1" bandRow="1">
                <a:tableStyleId>{5C22544A-7EE6-4342-B048-85BDC9FD1C3A}</a:tableStyleId>
              </a:tblPr>
              <a:tblGrid>
                <a:gridCol w="301435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3621975">
                  <a:extLst>
                    <a:ext uri="{9D8B030D-6E8A-4147-A177-3AD203B41FA5}">
                      <a16:colId xmlns:a16="http://schemas.microsoft.com/office/drawing/2014/main" val="20002"/>
                    </a:ext>
                  </a:extLst>
                </a:gridCol>
              </a:tblGrid>
              <a:tr h="914400">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kern="1200" cap="none" normalizeH="0" baseline="0" dirty="0">
                          <a:ln>
                            <a:noFill/>
                          </a:ln>
                          <a:solidFill>
                            <a:srgbClr val="0000A8"/>
                          </a:solidFill>
                          <a:effectLst/>
                          <a:latin typeface="Arial" pitchFamily="34" charset="0"/>
                          <a:ea typeface="+mn-ea"/>
                          <a:cs typeface="Arial" pitchFamily="34" charset="0"/>
                        </a:rPr>
                        <a:t>Determining the Most Efficient Technique to Use When Solving a Quadratic Equation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066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Arial" pitchFamily="34" charset="0"/>
                          <a:cs typeface="Arial" pitchFamily="34" charset="0"/>
                        </a:rPr>
                        <a:t>Description and Form of the Quadratic Equation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Arial" pitchFamily="34" charset="0"/>
                          <a:cs typeface="Arial" pitchFamily="34" charset="0"/>
                        </a:rPr>
                        <a:t>Most Efficient Solution Method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Arial" pitchFamily="34" charset="0"/>
                          <a:cs typeface="Arial" pitchFamily="34" charset="0"/>
                        </a:rPr>
                        <a:t>Example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9601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pitchFamily="34" charset="0"/>
                          <a:cs typeface="Arial" pitchFamily="34" charset="0"/>
                        </a:rPr>
                        <a:t>                          and</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chemeClr val="tx1"/>
                          </a:solidFill>
                          <a:effectLst/>
                          <a:latin typeface="Arial" pitchFamily="34" charset="0"/>
                          <a:cs typeface="Arial" pitchFamily="34" charset="0"/>
                        </a:rPr>
                        <a:t>                    can be factored easily.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chemeClr val="tx1"/>
                          </a:solidFill>
                          <a:effectLst/>
                          <a:latin typeface="Arial" pitchFamily="34" charset="0"/>
                          <a:cs typeface="Arial" pitchFamily="34" charset="0"/>
                        </a:rPr>
                        <a:t>Factor and use the zero-product principle.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aphicFrame>
        <p:nvGraphicFramePr>
          <p:cNvPr id="3" name="Object 2"/>
          <p:cNvGraphicFramePr>
            <a:graphicFrameLocks noChangeAspect="1"/>
          </p:cNvGraphicFramePr>
          <p:nvPr/>
        </p:nvGraphicFramePr>
        <p:xfrm>
          <a:off x="263071" y="3918858"/>
          <a:ext cx="2451100" cy="457200"/>
        </p:xfrm>
        <a:graphic>
          <a:graphicData uri="http://schemas.openxmlformats.org/presentationml/2006/ole">
            <mc:AlternateContent xmlns:mc="http://schemas.openxmlformats.org/markup-compatibility/2006">
              <mc:Choice xmlns:v="urn:schemas-microsoft-com:vml" Requires="v">
                <p:oleObj name="Equation" r:id="rId2" imgW="2450880" imgH="457200" progId="Equation.DSMT4">
                  <p:embed/>
                </p:oleObj>
              </mc:Choice>
              <mc:Fallback>
                <p:oleObj name="Equation" r:id="rId2" imgW="2450880" imgH="457200" progId="Equation.DSMT4">
                  <p:embed/>
                  <p:pic>
                    <p:nvPicPr>
                      <p:cNvPr id="3" name="Object 2"/>
                      <p:cNvPicPr>
                        <a:picLocks noChangeAspect="1" noChangeArrowheads="1"/>
                      </p:cNvPicPr>
                      <p:nvPr/>
                    </p:nvPicPr>
                    <p:blipFill>
                      <a:blip r:embed="rId3"/>
                      <a:srcRect/>
                      <a:stretch>
                        <a:fillRect/>
                      </a:stretch>
                    </p:blipFill>
                    <p:spPr bwMode="auto">
                      <a:xfrm>
                        <a:off x="263071" y="3918858"/>
                        <a:ext cx="2451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nvGraphicFramePr>
        <p:xfrm>
          <a:off x="228600" y="4800600"/>
          <a:ext cx="1879600" cy="457200"/>
        </p:xfrm>
        <a:graphic>
          <a:graphicData uri="http://schemas.openxmlformats.org/presentationml/2006/ole">
            <mc:AlternateContent xmlns:mc="http://schemas.openxmlformats.org/markup-compatibility/2006">
              <mc:Choice xmlns:v="urn:schemas-microsoft-com:vml" Requires="v">
                <p:oleObj name="Equation" r:id="rId4" imgW="1879560" imgH="457200" progId="Equation.DSMT4">
                  <p:embed/>
                </p:oleObj>
              </mc:Choice>
              <mc:Fallback>
                <p:oleObj name="Equation" r:id="rId4" imgW="1879560" imgH="457200" progId="Equation.DSMT4">
                  <p:embed/>
                  <p:pic>
                    <p:nvPicPr>
                      <p:cNvPr id="4" name="Object 3"/>
                      <p:cNvPicPr>
                        <a:picLocks noChangeAspect="1" noChangeArrowheads="1"/>
                      </p:cNvPicPr>
                      <p:nvPr/>
                    </p:nvPicPr>
                    <p:blipFill>
                      <a:blip r:embed="rId5"/>
                      <a:srcRect/>
                      <a:stretch>
                        <a:fillRect/>
                      </a:stretch>
                    </p:blipFill>
                    <p:spPr bwMode="auto">
                      <a:xfrm>
                        <a:off x="228600" y="4800600"/>
                        <a:ext cx="187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nvGraphicFramePr>
        <p:xfrm>
          <a:off x="5689600" y="3907971"/>
          <a:ext cx="2463800" cy="457200"/>
        </p:xfrm>
        <a:graphic>
          <a:graphicData uri="http://schemas.openxmlformats.org/presentationml/2006/ole">
            <mc:AlternateContent xmlns:mc="http://schemas.openxmlformats.org/markup-compatibility/2006">
              <mc:Choice xmlns:v="urn:schemas-microsoft-com:vml" Requires="v">
                <p:oleObj name="Equation" r:id="rId6" imgW="2463480" imgH="457200" progId="Equation.DSMT4">
                  <p:embed/>
                </p:oleObj>
              </mc:Choice>
              <mc:Fallback>
                <p:oleObj name="Equation" r:id="rId6" imgW="2463480" imgH="457200" progId="Equation.DSMT4">
                  <p:embed/>
                  <p:pic>
                    <p:nvPicPr>
                      <p:cNvPr id="6" name="Object 5"/>
                      <p:cNvPicPr>
                        <a:picLocks noChangeAspect="1" noChangeArrowheads="1"/>
                      </p:cNvPicPr>
                      <p:nvPr/>
                    </p:nvPicPr>
                    <p:blipFill>
                      <a:blip r:embed="rId7"/>
                      <a:srcRect/>
                      <a:stretch>
                        <a:fillRect/>
                      </a:stretch>
                    </p:blipFill>
                    <p:spPr bwMode="auto">
                      <a:xfrm>
                        <a:off x="5689600" y="3907971"/>
                        <a:ext cx="246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nvGraphicFramePr>
        <p:xfrm>
          <a:off x="5431971" y="4376058"/>
          <a:ext cx="2781300" cy="508000"/>
        </p:xfrm>
        <a:graphic>
          <a:graphicData uri="http://schemas.openxmlformats.org/presentationml/2006/ole">
            <mc:AlternateContent xmlns:mc="http://schemas.openxmlformats.org/markup-compatibility/2006">
              <mc:Choice xmlns:v="urn:schemas-microsoft-com:vml" Requires="v">
                <p:oleObj name="Equation" r:id="rId8" imgW="2781000" imgH="507960" progId="Equation.DSMT4">
                  <p:embed/>
                </p:oleObj>
              </mc:Choice>
              <mc:Fallback>
                <p:oleObj name="Equation" r:id="rId8" imgW="2781000" imgH="507960" progId="Equation.DSMT4">
                  <p:embed/>
                  <p:pic>
                    <p:nvPicPr>
                      <p:cNvPr id="8" name="Object 7"/>
                      <p:cNvPicPr>
                        <a:picLocks noChangeAspect="1" noChangeArrowheads="1"/>
                      </p:cNvPicPr>
                      <p:nvPr/>
                    </p:nvPicPr>
                    <p:blipFill>
                      <a:blip r:embed="rId9"/>
                      <a:srcRect/>
                      <a:stretch>
                        <a:fillRect/>
                      </a:stretch>
                    </p:blipFill>
                    <p:spPr bwMode="auto">
                      <a:xfrm>
                        <a:off x="5431971" y="4376058"/>
                        <a:ext cx="27813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nvGraphicFramePr>
        <p:xfrm>
          <a:off x="5402945" y="4963887"/>
          <a:ext cx="3479800" cy="330200"/>
        </p:xfrm>
        <a:graphic>
          <a:graphicData uri="http://schemas.openxmlformats.org/presentationml/2006/ole">
            <mc:AlternateContent xmlns:mc="http://schemas.openxmlformats.org/markup-compatibility/2006">
              <mc:Choice xmlns:v="urn:schemas-microsoft-com:vml" Requires="v">
                <p:oleObj name="Equation" r:id="rId10" imgW="3479760" imgH="330120" progId="Equation.DSMT4">
                  <p:embed/>
                </p:oleObj>
              </mc:Choice>
              <mc:Fallback>
                <p:oleObj name="Equation" r:id="rId10" imgW="3479760" imgH="330120" progId="Equation.DSMT4">
                  <p:embed/>
                  <p:pic>
                    <p:nvPicPr>
                      <p:cNvPr id="20" name="Object 19"/>
                      <p:cNvPicPr>
                        <a:picLocks noChangeAspect="1" noChangeArrowheads="1"/>
                      </p:cNvPicPr>
                      <p:nvPr/>
                    </p:nvPicPr>
                    <p:blipFill>
                      <a:blip r:embed="rId11"/>
                      <a:srcRect/>
                      <a:stretch>
                        <a:fillRect/>
                      </a:stretch>
                    </p:blipFill>
                    <p:spPr bwMode="auto">
                      <a:xfrm>
                        <a:off x="5402945" y="4963887"/>
                        <a:ext cx="34798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nvGraphicFramePr>
        <p:xfrm>
          <a:off x="5511800" y="5268687"/>
          <a:ext cx="3098800" cy="850900"/>
        </p:xfrm>
        <a:graphic>
          <a:graphicData uri="http://schemas.openxmlformats.org/presentationml/2006/ole">
            <mc:AlternateContent xmlns:mc="http://schemas.openxmlformats.org/markup-compatibility/2006">
              <mc:Choice xmlns:v="urn:schemas-microsoft-com:vml" Requires="v">
                <p:oleObj name="Equation" r:id="rId12" imgW="3098520" imgH="850680" progId="Equation.DSMT4">
                  <p:embed/>
                </p:oleObj>
              </mc:Choice>
              <mc:Fallback>
                <p:oleObj name="Equation" r:id="rId12" imgW="3098520" imgH="850680" progId="Equation.DSMT4">
                  <p:embed/>
                  <p:pic>
                    <p:nvPicPr>
                      <p:cNvPr id="21" name="Object 20"/>
                      <p:cNvPicPr>
                        <a:picLocks noChangeAspect="1" noChangeArrowheads="1"/>
                      </p:cNvPicPr>
                      <p:nvPr/>
                    </p:nvPicPr>
                    <p:blipFill>
                      <a:blip r:embed="rId13"/>
                      <a:srcRect/>
                      <a:stretch>
                        <a:fillRect/>
                      </a:stretch>
                    </p:blipFill>
                    <p:spPr bwMode="auto">
                      <a:xfrm>
                        <a:off x="5511800" y="5268687"/>
                        <a:ext cx="30988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502699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0" y="182880"/>
            <a:ext cx="9144000" cy="762000"/>
          </a:xfrm>
          <a:prstGeom prst="rect">
            <a:avLst/>
          </a:prstGeom>
        </p:spPr>
        <p:txBody>
          <a:bodyPr/>
          <a:lstStyle/>
          <a:p>
            <a:r>
              <a:rPr lang="en-US" sz="3200" dirty="0">
                <a:latin typeface="Arial" pitchFamily="34" charset="0"/>
                <a:cs typeface="Arial" pitchFamily="34" charset="0"/>
              </a:rPr>
              <a:t>Solving Quadratic Equations (</a:t>
            </a:r>
            <a:r>
              <a:rPr lang="en-US" sz="3200" dirty="0" err="1">
                <a:latin typeface="Arial" pitchFamily="34" charset="0"/>
                <a:cs typeface="Arial" pitchFamily="34" charset="0"/>
              </a:rPr>
              <a:t>cont</a:t>
            </a:r>
            <a:r>
              <a:rPr lang="en-US" sz="3200" dirty="0">
                <a:latin typeface="Arial" pitchFamily="34" charset="0"/>
                <a:cs typeface="Arial" pitchFamily="34" charset="0"/>
              </a:rPr>
              <a:t>)</a:t>
            </a:r>
          </a:p>
        </p:txBody>
      </p:sp>
      <p:graphicFrame>
        <p:nvGraphicFramePr>
          <p:cNvPr id="19" name="Table Placeholder 1"/>
          <p:cNvGraphicFramePr>
            <a:graphicFrameLocks/>
          </p:cNvGraphicFramePr>
          <p:nvPr/>
        </p:nvGraphicFramePr>
        <p:xfrm>
          <a:off x="186050" y="1143000"/>
          <a:ext cx="8769925" cy="5151120"/>
        </p:xfrm>
        <a:graphic>
          <a:graphicData uri="http://schemas.openxmlformats.org/drawingml/2006/table">
            <a:tbl>
              <a:tblPr firstRow="1" bandRow="1">
                <a:tableStyleId>{5C22544A-7EE6-4342-B048-85BDC9FD1C3A}</a:tableStyleId>
              </a:tblPr>
              <a:tblGrid>
                <a:gridCol w="347155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2707575">
                  <a:extLst>
                    <a:ext uri="{9D8B030D-6E8A-4147-A177-3AD203B41FA5}">
                      <a16:colId xmlns:a16="http://schemas.microsoft.com/office/drawing/2014/main" val="20002"/>
                    </a:ext>
                  </a:extLst>
                </a:gridCol>
              </a:tblGrid>
              <a:tr h="914400">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kern="1200" cap="none" normalizeH="0" baseline="0" dirty="0">
                          <a:ln>
                            <a:noFill/>
                          </a:ln>
                          <a:solidFill>
                            <a:srgbClr val="0000A8"/>
                          </a:solidFill>
                          <a:effectLst/>
                          <a:latin typeface="Arial" pitchFamily="34" charset="0"/>
                          <a:ea typeface="+mn-ea"/>
                          <a:cs typeface="Arial" pitchFamily="34" charset="0"/>
                        </a:rPr>
                        <a:t>Determining the Most Efficient Technique to Use When Solving a Quadratic Equation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066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Arial" pitchFamily="34" charset="0"/>
                          <a:cs typeface="Arial" pitchFamily="34" charset="0"/>
                        </a:rPr>
                        <a:t>Description and Form of the Quadratic Equation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Arial" pitchFamily="34" charset="0"/>
                          <a:cs typeface="Arial" pitchFamily="34" charset="0"/>
                        </a:rPr>
                        <a:t>Most Efficient Solution Method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Arial" pitchFamily="34" charset="0"/>
                          <a:cs typeface="Arial" pitchFamily="34" charset="0"/>
                        </a:rPr>
                        <a:t>Example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96012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chemeClr val="tx1"/>
                          </a:solidFill>
                          <a:effectLst/>
                          <a:latin typeface="Arial" pitchFamily="34" charset="0"/>
                          <a:cs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chemeClr val="tx1"/>
                          </a:solidFill>
                          <a:effectLst/>
                          <a:latin typeface="Arial" pitchFamily="34" charset="0"/>
                          <a:cs typeface="Arial" pitchFamily="34" charset="0"/>
                        </a:rPr>
                        <a:t>The quadratic equation has no </a:t>
                      </a:r>
                      <a:r>
                        <a:rPr kumimoji="0" lang="en-US" sz="2800" b="0" i="1" u="none" strike="noStrike" cap="none" normalizeH="0" baseline="0" dirty="0">
                          <a:ln>
                            <a:noFill/>
                          </a:ln>
                          <a:solidFill>
                            <a:schemeClr val="tx1"/>
                          </a:solidFill>
                          <a:effectLst/>
                          <a:latin typeface="Arial" pitchFamily="34" charset="0"/>
                          <a:cs typeface="Arial" pitchFamily="34" charset="0"/>
                        </a:rPr>
                        <a:t>x</a:t>
                      </a:r>
                      <a:r>
                        <a:rPr kumimoji="0" lang="en-US" sz="2800" b="0" i="0" u="none" strike="noStrike" cap="none" normalizeH="0" baseline="0" dirty="0">
                          <a:ln>
                            <a:noFill/>
                          </a:ln>
                          <a:solidFill>
                            <a:schemeClr val="tx1"/>
                          </a:solidFill>
                          <a:effectLst/>
                          <a:latin typeface="Arial" pitchFamily="34" charset="0"/>
                          <a:cs typeface="Arial" pitchFamily="34" charset="0"/>
                        </a:rPr>
                        <a:t>-term.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pitchFamily="34" charset="0"/>
                          <a:cs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pitchFamily="34" charset="0"/>
                          <a:cs typeface="Arial" pitchFamily="34" charset="0"/>
                        </a:rPr>
                        <a:t>Solve for      and apply the square root property.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aphicFrame>
        <p:nvGraphicFramePr>
          <p:cNvPr id="3" name="Object 2"/>
          <p:cNvGraphicFramePr>
            <a:graphicFrameLocks noChangeAspect="1"/>
          </p:cNvGraphicFramePr>
          <p:nvPr/>
        </p:nvGraphicFramePr>
        <p:xfrm>
          <a:off x="304800" y="3505200"/>
          <a:ext cx="1714500" cy="457200"/>
        </p:xfrm>
        <a:graphic>
          <a:graphicData uri="http://schemas.openxmlformats.org/presentationml/2006/ole">
            <mc:AlternateContent xmlns:mc="http://schemas.openxmlformats.org/markup-compatibility/2006">
              <mc:Choice xmlns:v="urn:schemas-microsoft-com:vml" Requires="v">
                <p:oleObj name="Equation" r:id="rId2" imgW="1714320" imgH="457200" progId="Equation.DSMT4">
                  <p:embed/>
                </p:oleObj>
              </mc:Choice>
              <mc:Fallback>
                <p:oleObj name="Equation" r:id="rId2" imgW="1714320" imgH="457200" progId="Equation.DSMT4">
                  <p:embed/>
                  <p:pic>
                    <p:nvPicPr>
                      <p:cNvPr id="3" name="Object 2"/>
                      <p:cNvPicPr>
                        <a:picLocks noChangeAspect="1" noChangeArrowheads="1"/>
                      </p:cNvPicPr>
                      <p:nvPr/>
                    </p:nvPicPr>
                    <p:blipFill>
                      <a:blip r:embed="rId3"/>
                      <a:srcRect/>
                      <a:stretch>
                        <a:fillRect/>
                      </a:stretch>
                    </p:blipFill>
                    <p:spPr bwMode="auto">
                      <a:xfrm>
                        <a:off x="304800" y="3505200"/>
                        <a:ext cx="1714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nvGraphicFramePr>
        <p:xfrm>
          <a:off x="6553200" y="3429000"/>
          <a:ext cx="1727200" cy="457200"/>
        </p:xfrm>
        <a:graphic>
          <a:graphicData uri="http://schemas.openxmlformats.org/presentationml/2006/ole">
            <mc:AlternateContent xmlns:mc="http://schemas.openxmlformats.org/markup-compatibility/2006">
              <mc:Choice xmlns:v="urn:schemas-microsoft-com:vml" Requires="v">
                <p:oleObj name="Equation" r:id="rId4" imgW="1726920" imgH="457200" progId="Equation.DSMT4">
                  <p:embed/>
                </p:oleObj>
              </mc:Choice>
              <mc:Fallback>
                <p:oleObj name="Equation" r:id="rId4" imgW="1726920" imgH="457200" progId="Equation.DSMT4">
                  <p:embed/>
                  <p:pic>
                    <p:nvPicPr>
                      <p:cNvPr id="6" name="Object 5"/>
                      <p:cNvPicPr>
                        <a:picLocks noChangeAspect="1" noChangeArrowheads="1"/>
                      </p:cNvPicPr>
                      <p:nvPr/>
                    </p:nvPicPr>
                    <p:blipFill>
                      <a:blip r:embed="rId5"/>
                      <a:srcRect/>
                      <a:stretch>
                        <a:fillRect/>
                      </a:stretch>
                    </p:blipFill>
                    <p:spPr bwMode="auto">
                      <a:xfrm>
                        <a:off x="6553200" y="3429000"/>
                        <a:ext cx="172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nvGraphicFramePr>
        <p:xfrm>
          <a:off x="7099300" y="3886200"/>
          <a:ext cx="1206500" cy="444500"/>
        </p:xfrm>
        <a:graphic>
          <a:graphicData uri="http://schemas.openxmlformats.org/presentationml/2006/ole">
            <mc:AlternateContent xmlns:mc="http://schemas.openxmlformats.org/markup-compatibility/2006">
              <mc:Choice xmlns:v="urn:schemas-microsoft-com:vml" Requires="v">
                <p:oleObj name="Equation" r:id="rId6" imgW="1206360" imgH="444240" progId="Equation.DSMT4">
                  <p:embed/>
                </p:oleObj>
              </mc:Choice>
              <mc:Fallback>
                <p:oleObj name="Equation" r:id="rId6" imgW="1206360" imgH="444240" progId="Equation.DSMT4">
                  <p:embed/>
                  <p:pic>
                    <p:nvPicPr>
                      <p:cNvPr id="8" name="Object 7"/>
                      <p:cNvPicPr>
                        <a:picLocks noChangeAspect="1" noChangeArrowheads="1"/>
                      </p:cNvPicPr>
                      <p:nvPr/>
                    </p:nvPicPr>
                    <p:blipFill>
                      <a:blip r:embed="rId7"/>
                      <a:srcRect/>
                      <a:stretch>
                        <a:fillRect/>
                      </a:stretch>
                    </p:blipFill>
                    <p:spPr bwMode="auto">
                      <a:xfrm>
                        <a:off x="7099300" y="3886200"/>
                        <a:ext cx="12065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nvGraphicFramePr>
        <p:xfrm>
          <a:off x="7315200" y="4343400"/>
          <a:ext cx="1066800" cy="838200"/>
        </p:xfrm>
        <a:graphic>
          <a:graphicData uri="http://schemas.openxmlformats.org/presentationml/2006/ole">
            <mc:AlternateContent xmlns:mc="http://schemas.openxmlformats.org/markup-compatibility/2006">
              <mc:Choice xmlns:v="urn:schemas-microsoft-com:vml" Requires="v">
                <p:oleObj name="Equation" r:id="rId8" imgW="1066680" imgH="838080" progId="Equation.DSMT4">
                  <p:embed/>
                </p:oleObj>
              </mc:Choice>
              <mc:Fallback>
                <p:oleObj name="Equation" r:id="rId8" imgW="1066680" imgH="838080" progId="Equation.DSMT4">
                  <p:embed/>
                  <p:pic>
                    <p:nvPicPr>
                      <p:cNvPr id="20" name="Object 19"/>
                      <p:cNvPicPr>
                        <a:picLocks noChangeAspect="1" noChangeArrowheads="1"/>
                      </p:cNvPicPr>
                      <p:nvPr/>
                    </p:nvPicPr>
                    <p:blipFill>
                      <a:blip r:embed="rId9"/>
                      <a:srcRect/>
                      <a:stretch>
                        <a:fillRect/>
                      </a:stretch>
                    </p:blipFill>
                    <p:spPr bwMode="auto">
                      <a:xfrm>
                        <a:off x="7315200" y="4343400"/>
                        <a:ext cx="1066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nvGraphicFramePr>
        <p:xfrm>
          <a:off x="7531100" y="5181600"/>
          <a:ext cx="1384300" cy="914400"/>
        </p:xfrm>
        <a:graphic>
          <a:graphicData uri="http://schemas.openxmlformats.org/presentationml/2006/ole">
            <mc:AlternateContent xmlns:mc="http://schemas.openxmlformats.org/markup-compatibility/2006">
              <mc:Choice xmlns:v="urn:schemas-microsoft-com:vml" Requires="v">
                <p:oleObj name="Equation" r:id="rId10" imgW="1384200" imgH="914400" progId="Equation.DSMT4">
                  <p:embed/>
                </p:oleObj>
              </mc:Choice>
              <mc:Fallback>
                <p:oleObj name="Equation" r:id="rId10" imgW="1384200" imgH="914400" progId="Equation.DSMT4">
                  <p:embed/>
                  <p:pic>
                    <p:nvPicPr>
                      <p:cNvPr id="21" name="Object 20"/>
                      <p:cNvPicPr>
                        <a:picLocks noChangeAspect="1" noChangeArrowheads="1"/>
                      </p:cNvPicPr>
                      <p:nvPr/>
                    </p:nvPicPr>
                    <p:blipFill>
                      <a:blip r:embed="rId11"/>
                      <a:srcRect/>
                      <a:stretch>
                        <a:fillRect/>
                      </a:stretch>
                    </p:blipFill>
                    <p:spPr bwMode="auto">
                      <a:xfrm>
                        <a:off x="7531100" y="5181600"/>
                        <a:ext cx="13843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 name="Object 1"/>
          <p:cNvGraphicFramePr>
            <a:graphicFrameLocks noChangeAspect="1"/>
          </p:cNvGraphicFramePr>
          <p:nvPr/>
        </p:nvGraphicFramePr>
        <p:xfrm>
          <a:off x="1219200" y="4876800"/>
          <a:ext cx="1066800" cy="508000"/>
        </p:xfrm>
        <a:graphic>
          <a:graphicData uri="http://schemas.openxmlformats.org/presentationml/2006/ole">
            <mc:AlternateContent xmlns:mc="http://schemas.openxmlformats.org/markup-compatibility/2006">
              <mc:Choice xmlns:v="urn:schemas-microsoft-com:vml" Requires="v">
                <p:oleObj name="Equation" r:id="rId12" imgW="1066680" imgH="507960" progId="Equation.DSMT4">
                  <p:embed/>
                </p:oleObj>
              </mc:Choice>
              <mc:Fallback>
                <p:oleObj name="Equation" r:id="rId12" imgW="1066680" imgH="507960" progId="Equation.DSMT4">
                  <p:embed/>
                  <p:pic>
                    <p:nvPicPr>
                      <p:cNvPr id="2" name="Object 1"/>
                      <p:cNvPicPr>
                        <a:picLocks noChangeAspect="1" noChangeArrowheads="1"/>
                      </p:cNvPicPr>
                      <p:nvPr/>
                    </p:nvPicPr>
                    <p:blipFill>
                      <a:blip r:embed="rId13"/>
                      <a:srcRect/>
                      <a:stretch>
                        <a:fillRect/>
                      </a:stretch>
                    </p:blipFill>
                    <p:spPr bwMode="auto">
                      <a:xfrm>
                        <a:off x="1219200" y="4876800"/>
                        <a:ext cx="10668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7333244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0" y="182880"/>
            <a:ext cx="9144000" cy="762000"/>
          </a:xfrm>
          <a:prstGeom prst="rect">
            <a:avLst/>
          </a:prstGeom>
        </p:spPr>
        <p:txBody>
          <a:bodyPr/>
          <a:lstStyle/>
          <a:p>
            <a:r>
              <a:rPr lang="en-US" sz="3200" dirty="0">
                <a:latin typeface="Arial" pitchFamily="34" charset="0"/>
                <a:cs typeface="Arial" pitchFamily="34" charset="0"/>
              </a:rPr>
              <a:t>Solving Quadratic Equations (</a:t>
            </a:r>
            <a:r>
              <a:rPr lang="en-US" sz="3200" dirty="0" err="1">
                <a:latin typeface="Arial" pitchFamily="34" charset="0"/>
                <a:cs typeface="Arial" pitchFamily="34" charset="0"/>
              </a:rPr>
              <a:t>cont</a:t>
            </a:r>
            <a:r>
              <a:rPr lang="en-US" sz="3200" dirty="0">
                <a:latin typeface="Arial" pitchFamily="34" charset="0"/>
                <a:cs typeface="Arial" pitchFamily="34" charset="0"/>
              </a:rPr>
              <a:t>)</a:t>
            </a:r>
          </a:p>
        </p:txBody>
      </p:sp>
      <p:graphicFrame>
        <p:nvGraphicFramePr>
          <p:cNvPr id="19" name="Table Placeholder 1"/>
          <p:cNvGraphicFramePr>
            <a:graphicFrameLocks/>
          </p:cNvGraphicFramePr>
          <p:nvPr/>
        </p:nvGraphicFramePr>
        <p:xfrm>
          <a:off x="186050" y="1143000"/>
          <a:ext cx="8769925" cy="4541520"/>
        </p:xfrm>
        <a:graphic>
          <a:graphicData uri="http://schemas.openxmlformats.org/drawingml/2006/table">
            <a:tbl>
              <a:tblPr firstRow="1" bandRow="1">
                <a:tableStyleId>{5C22544A-7EE6-4342-B048-85BDC9FD1C3A}</a:tableStyleId>
              </a:tblPr>
              <a:tblGrid>
                <a:gridCol w="324295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3621975">
                  <a:extLst>
                    <a:ext uri="{9D8B030D-6E8A-4147-A177-3AD203B41FA5}">
                      <a16:colId xmlns:a16="http://schemas.microsoft.com/office/drawing/2014/main" val="20002"/>
                    </a:ext>
                  </a:extLst>
                </a:gridCol>
              </a:tblGrid>
              <a:tr h="914400">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kern="1200" cap="none" normalizeH="0" baseline="0" dirty="0">
                          <a:ln>
                            <a:noFill/>
                          </a:ln>
                          <a:solidFill>
                            <a:srgbClr val="0000A8"/>
                          </a:solidFill>
                          <a:effectLst/>
                          <a:latin typeface="Arial" pitchFamily="34" charset="0"/>
                          <a:ea typeface="+mn-ea"/>
                          <a:cs typeface="Arial" pitchFamily="34" charset="0"/>
                        </a:rPr>
                        <a:t>Determining the Most Efficient Technique to Use When Solving a Quadratic Equation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066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Arial" pitchFamily="34" charset="0"/>
                          <a:cs typeface="Arial" pitchFamily="34" charset="0"/>
                        </a:rPr>
                        <a:t>Description and Form of the Quadratic Equation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Arial" pitchFamily="34" charset="0"/>
                          <a:cs typeface="Arial" pitchFamily="34" charset="0"/>
                        </a:rPr>
                        <a:t>Most Efficient Solution Method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Arial" pitchFamily="34" charset="0"/>
                          <a:cs typeface="Arial" pitchFamily="34" charset="0"/>
                        </a:rPr>
                        <a:t>Example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9601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pitchFamily="34" charset="0"/>
                          <a:cs typeface="Arial" pitchFamily="34" charset="0"/>
                        </a:rPr>
                        <a:t>            u is a first-degree polynomial.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pitchFamily="34" charset="0"/>
                          <a:cs typeface="Arial" pitchFamily="34" charset="0"/>
                        </a:rPr>
                        <a:t>Use the square root property.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aphicFrame>
        <p:nvGraphicFramePr>
          <p:cNvPr id="3" name="Object 2"/>
          <p:cNvGraphicFramePr>
            <a:graphicFrameLocks noChangeAspect="1"/>
          </p:cNvGraphicFramePr>
          <p:nvPr/>
        </p:nvGraphicFramePr>
        <p:xfrm>
          <a:off x="247650" y="3900488"/>
          <a:ext cx="1079500" cy="495300"/>
        </p:xfrm>
        <a:graphic>
          <a:graphicData uri="http://schemas.openxmlformats.org/presentationml/2006/ole">
            <mc:AlternateContent xmlns:mc="http://schemas.openxmlformats.org/markup-compatibility/2006">
              <mc:Choice xmlns:v="urn:schemas-microsoft-com:vml" Requires="v">
                <p:oleObj name="Equation" r:id="rId2" imgW="1079280" imgH="495000" progId="Equation.DSMT4">
                  <p:embed/>
                </p:oleObj>
              </mc:Choice>
              <mc:Fallback>
                <p:oleObj name="Equation" r:id="rId2" imgW="1079280" imgH="495000" progId="Equation.DSMT4">
                  <p:embed/>
                  <p:pic>
                    <p:nvPicPr>
                      <p:cNvPr id="3" name="Object 2"/>
                      <p:cNvPicPr>
                        <a:picLocks noChangeAspect="1" noChangeArrowheads="1"/>
                      </p:cNvPicPr>
                      <p:nvPr/>
                    </p:nvPicPr>
                    <p:blipFill>
                      <a:blip r:embed="rId3"/>
                      <a:srcRect/>
                      <a:stretch>
                        <a:fillRect/>
                      </a:stretch>
                    </p:blipFill>
                    <p:spPr bwMode="auto">
                      <a:xfrm>
                        <a:off x="247650" y="3900488"/>
                        <a:ext cx="10795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nvGraphicFramePr>
        <p:xfrm>
          <a:off x="5499100" y="3949700"/>
          <a:ext cx="1816100" cy="622300"/>
        </p:xfrm>
        <a:graphic>
          <a:graphicData uri="http://schemas.openxmlformats.org/presentationml/2006/ole">
            <mc:AlternateContent xmlns:mc="http://schemas.openxmlformats.org/markup-compatibility/2006">
              <mc:Choice xmlns:v="urn:schemas-microsoft-com:vml" Requires="v">
                <p:oleObj name="Equation" r:id="rId4" imgW="1815840" imgH="622080" progId="Equation.DSMT4">
                  <p:embed/>
                </p:oleObj>
              </mc:Choice>
              <mc:Fallback>
                <p:oleObj name="Equation" r:id="rId4" imgW="1815840" imgH="622080" progId="Equation.DSMT4">
                  <p:embed/>
                  <p:pic>
                    <p:nvPicPr>
                      <p:cNvPr id="6" name="Object 5"/>
                      <p:cNvPicPr>
                        <a:picLocks noChangeAspect="1" noChangeArrowheads="1"/>
                      </p:cNvPicPr>
                      <p:nvPr/>
                    </p:nvPicPr>
                    <p:blipFill>
                      <a:blip r:embed="rId5"/>
                      <a:srcRect/>
                      <a:stretch>
                        <a:fillRect/>
                      </a:stretch>
                    </p:blipFill>
                    <p:spPr bwMode="auto">
                      <a:xfrm>
                        <a:off x="5499100" y="3949700"/>
                        <a:ext cx="18161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nvGraphicFramePr>
        <p:xfrm>
          <a:off x="5921829" y="4582656"/>
          <a:ext cx="1828800" cy="444500"/>
        </p:xfrm>
        <a:graphic>
          <a:graphicData uri="http://schemas.openxmlformats.org/presentationml/2006/ole">
            <mc:AlternateContent xmlns:mc="http://schemas.openxmlformats.org/markup-compatibility/2006">
              <mc:Choice xmlns:v="urn:schemas-microsoft-com:vml" Requires="v">
                <p:oleObj name="Equation" r:id="rId6" imgW="1828800" imgH="444240" progId="Equation.DSMT4">
                  <p:embed/>
                </p:oleObj>
              </mc:Choice>
              <mc:Fallback>
                <p:oleObj name="Equation" r:id="rId6" imgW="1828800" imgH="444240" progId="Equation.DSMT4">
                  <p:embed/>
                  <p:pic>
                    <p:nvPicPr>
                      <p:cNvPr id="8" name="Object 7"/>
                      <p:cNvPicPr>
                        <a:picLocks noChangeAspect="1" noChangeArrowheads="1"/>
                      </p:cNvPicPr>
                      <p:nvPr/>
                    </p:nvPicPr>
                    <p:blipFill>
                      <a:blip r:embed="rId7"/>
                      <a:srcRect/>
                      <a:stretch>
                        <a:fillRect/>
                      </a:stretch>
                    </p:blipFill>
                    <p:spPr bwMode="auto">
                      <a:xfrm>
                        <a:off x="5921829" y="4582656"/>
                        <a:ext cx="1828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nvGraphicFramePr>
        <p:xfrm>
          <a:off x="6495365" y="5102902"/>
          <a:ext cx="1816100" cy="444500"/>
        </p:xfrm>
        <a:graphic>
          <a:graphicData uri="http://schemas.openxmlformats.org/presentationml/2006/ole">
            <mc:AlternateContent xmlns:mc="http://schemas.openxmlformats.org/markup-compatibility/2006">
              <mc:Choice xmlns:v="urn:schemas-microsoft-com:vml" Requires="v">
                <p:oleObj name="Equation" r:id="rId8" imgW="1815840" imgH="444240" progId="Equation.DSMT4">
                  <p:embed/>
                </p:oleObj>
              </mc:Choice>
              <mc:Fallback>
                <p:oleObj name="Equation" r:id="rId8" imgW="1815840" imgH="444240" progId="Equation.DSMT4">
                  <p:embed/>
                  <p:pic>
                    <p:nvPicPr>
                      <p:cNvPr id="20" name="Object 19"/>
                      <p:cNvPicPr>
                        <a:picLocks noChangeAspect="1" noChangeArrowheads="1"/>
                      </p:cNvPicPr>
                      <p:nvPr/>
                    </p:nvPicPr>
                    <p:blipFill>
                      <a:blip r:embed="rId9"/>
                      <a:srcRect/>
                      <a:stretch>
                        <a:fillRect/>
                      </a:stretch>
                    </p:blipFill>
                    <p:spPr bwMode="auto">
                      <a:xfrm>
                        <a:off x="6495365" y="5102902"/>
                        <a:ext cx="18161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741041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0" y="182880"/>
            <a:ext cx="9144000" cy="762000"/>
          </a:xfrm>
          <a:prstGeom prst="rect">
            <a:avLst/>
          </a:prstGeom>
        </p:spPr>
        <p:txBody>
          <a:bodyPr/>
          <a:lstStyle/>
          <a:p>
            <a:r>
              <a:rPr lang="en-US" sz="3200" dirty="0">
                <a:latin typeface="Arial" pitchFamily="34" charset="0"/>
                <a:cs typeface="Arial" pitchFamily="34" charset="0"/>
              </a:rPr>
              <a:t>Solving Quadratic Equations (</a:t>
            </a:r>
            <a:r>
              <a:rPr lang="en-US" sz="3200" dirty="0" err="1">
                <a:latin typeface="Arial" pitchFamily="34" charset="0"/>
                <a:cs typeface="Arial" pitchFamily="34" charset="0"/>
              </a:rPr>
              <a:t>cont</a:t>
            </a:r>
            <a:r>
              <a:rPr lang="en-US" sz="3200" dirty="0">
                <a:latin typeface="Arial" pitchFamily="34" charset="0"/>
                <a:cs typeface="Arial" pitchFamily="34" charset="0"/>
              </a:rPr>
              <a:t>)</a:t>
            </a:r>
          </a:p>
        </p:txBody>
      </p:sp>
      <p:graphicFrame>
        <p:nvGraphicFramePr>
          <p:cNvPr id="19" name="Table Placeholder 1"/>
          <p:cNvGraphicFramePr>
            <a:graphicFrameLocks/>
          </p:cNvGraphicFramePr>
          <p:nvPr/>
        </p:nvGraphicFramePr>
        <p:xfrm>
          <a:off x="186050" y="800100"/>
          <a:ext cx="8769925" cy="5480304"/>
        </p:xfrm>
        <a:graphic>
          <a:graphicData uri="http://schemas.openxmlformats.org/drawingml/2006/table">
            <a:tbl>
              <a:tblPr firstRow="1" bandRow="1">
                <a:tableStyleId>{5C22544A-7EE6-4342-B048-85BDC9FD1C3A}</a:tableStyleId>
              </a:tblPr>
              <a:tblGrid>
                <a:gridCol w="301435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3926775">
                  <a:extLst>
                    <a:ext uri="{9D8B030D-6E8A-4147-A177-3AD203B41FA5}">
                      <a16:colId xmlns:a16="http://schemas.microsoft.com/office/drawing/2014/main" val="20002"/>
                    </a:ext>
                  </a:extLst>
                </a:gridCol>
              </a:tblGrid>
              <a:tr h="914400">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kern="1200" cap="none" normalizeH="0" baseline="0" dirty="0">
                          <a:ln>
                            <a:noFill/>
                          </a:ln>
                          <a:solidFill>
                            <a:srgbClr val="0000A8"/>
                          </a:solidFill>
                          <a:effectLst/>
                          <a:latin typeface="Arial" pitchFamily="34" charset="0"/>
                          <a:ea typeface="+mn-ea"/>
                          <a:cs typeface="Arial" pitchFamily="34" charset="0"/>
                        </a:rPr>
                        <a:t>Determining the Most Efficient Technique to Use When Solving a Quadratic Equation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72212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Arial" pitchFamily="34" charset="0"/>
                          <a:cs typeface="Arial" pitchFamily="34" charset="0"/>
                        </a:rPr>
                        <a:t>Description and Form of the Quadratic Equation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Arial" pitchFamily="34" charset="0"/>
                          <a:cs typeface="Arial" pitchFamily="34" charset="0"/>
                        </a:rPr>
                        <a:t>Most Efficient Solution Method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Arial" pitchFamily="34" charset="0"/>
                          <a:cs typeface="Arial" pitchFamily="34" charset="0"/>
                        </a:rPr>
                        <a:t>Example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9601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pitchFamily="34" charset="0"/>
                          <a:cs typeface="Arial" pitchFamily="34" charset="0"/>
                        </a:rPr>
                        <a:t>                          and</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chemeClr val="tx1"/>
                          </a:solidFill>
                          <a:effectLst/>
                          <a:latin typeface="Arial" pitchFamily="34" charset="0"/>
                          <a:cs typeface="Arial" pitchFamily="34" charset="0"/>
                        </a:rPr>
                        <a:t>cannot be factored or the factoring is too difficult.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chemeClr val="tx1"/>
                          </a:solidFill>
                          <a:effectLst/>
                          <a:latin typeface="Arial" pitchFamily="34" charset="0"/>
                          <a:cs typeface="Arial" pitchFamily="34" charset="0"/>
                        </a:rPr>
                        <a:t>Use the quadratic formula.</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2400" b="0" i="0" u="none" strike="noStrike" cap="none" normalizeH="0" baseline="0" dirty="0">
                        <a:ln>
                          <a:noFill/>
                        </a:ln>
                        <a:solidFill>
                          <a:schemeClr val="tx1"/>
                        </a:solidFill>
                        <a:effectLst/>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aphicFrame>
        <p:nvGraphicFramePr>
          <p:cNvPr id="3" name="Object 2"/>
          <p:cNvGraphicFramePr>
            <a:graphicFrameLocks noChangeAspect="1"/>
          </p:cNvGraphicFramePr>
          <p:nvPr/>
        </p:nvGraphicFramePr>
        <p:xfrm>
          <a:off x="263071" y="3524250"/>
          <a:ext cx="2451100" cy="457200"/>
        </p:xfrm>
        <a:graphic>
          <a:graphicData uri="http://schemas.openxmlformats.org/presentationml/2006/ole">
            <mc:AlternateContent xmlns:mc="http://schemas.openxmlformats.org/markup-compatibility/2006">
              <mc:Choice xmlns:v="urn:schemas-microsoft-com:vml" Requires="v">
                <p:oleObj name="Equation" r:id="rId2" imgW="2450880" imgH="457200" progId="Equation.DSMT4">
                  <p:embed/>
                </p:oleObj>
              </mc:Choice>
              <mc:Fallback>
                <p:oleObj name="Equation" r:id="rId2" imgW="2450880" imgH="457200" progId="Equation.DSMT4">
                  <p:embed/>
                  <p:pic>
                    <p:nvPicPr>
                      <p:cNvPr id="3" name="Object 2"/>
                      <p:cNvPicPr>
                        <a:picLocks noChangeAspect="1" noChangeArrowheads="1"/>
                      </p:cNvPicPr>
                      <p:nvPr/>
                    </p:nvPicPr>
                    <p:blipFill>
                      <a:blip r:embed="rId3"/>
                      <a:srcRect/>
                      <a:stretch>
                        <a:fillRect/>
                      </a:stretch>
                    </p:blipFill>
                    <p:spPr bwMode="auto">
                      <a:xfrm>
                        <a:off x="263071" y="3524250"/>
                        <a:ext cx="2451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nvGraphicFramePr>
        <p:xfrm>
          <a:off x="939800" y="3933825"/>
          <a:ext cx="1879600" cy="457200"/>
        </p:xfrm>
        <a:graphic>
          <a:graphicData uri="http://schemas.openxmlformats.org/presentationml/2006/ole">
            <mc:AlternateContent xmlns:mc="http://schemas.openxmlformats.org/markup-compatibility/2006">
              <mc:Choice xmlns:v="urn:schemas-microsoft-com:vml" Requires="v">
                <p:oleObj name="Equation" r:id="rId4" imgW="1879560" imgH="457200" progId="Equation.DSMT4">
                  <p:embed/>
                </p:oleObj>
              </mc:Choice>
              <mc:Fallback>
                <p:oleObj name="Equation" r:id="rId4" imgW="1879560" imgH="457200" progId="Equation.DSMT4">
                  <p:embed/>
                  <p:pic>
                    <p:nvPicPr>
                      <p:cNvPr id="4" name="Object 3"/>
                      <p:cNvPicPr>
                        <a:picLocks noChangeAspect="1" noChangeArrowheads="1"/>
                      </p:cNvPicPr>
                      <p:nvPr/>
                    </p:nvPicPr>
                    <p:blipFill>
                      <a:blip r:embed="rId5"/>
                      <a:srcRect/>
                      <a:stretch>
                        <a:fillRect/>
                      </a:stretch>
                    </p:blipFill>
                    <p:spPr bwMode="auto">
                      <a:xfrm>
                        <a:off x="939800" y="3933825"/>
                        <a:ext cx="187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nvGraphicFramePr>
        <p:xfrm>
          <a:off x="5803900" y="3514725"/>
          <a:ext cx="2273300" cy="457200"/>
        </p:xfrm>
        <a:graphic>
          <a:graphicData uri="http://schemas.openxmlformats.org/presentationml/2006/ole">
            <mc:AlternateContent xmlns:mc="http://schemas.openxmlformats.org/markup-compatibility/2006">
              <mc:Choice xmlns:v="urn:schemas-microsoft-com:vml" Requires="v">
                <p:oleObj name="Equation" r:id="rId6" imgW="2273040" imgH="457200" progId="Equation.DSMT4">
                  <p:embed/>
                </p:oleObj>
              </mc:Choice>
              <mc:Fallback>
                <p:oleObj name="Equation" r:id="rId6" imgW="2273040" imgH="457200" progId="Equation.DSMT4">
                  <p:embed/>
                  <p:pic>
                    <p:nvPicPr>
                      <p:cNvPr id="6" name="Object 5"/>
                      <p:cNvPicPr>
                        <a:picLocks noChangeAspect="1" noChangeArrowheads="1"/>
                      </p:cNvPicPr>
                      <p:nvPr/>
                    </p:nvPicPr>
                    <p:blipFill>
                      <a:blip r:embed="rId7"/>
                      <a:srcRect/>
                      <a:stretch>
                        <a:fillRect/>
                      </a:stretch>
                    </p:blipFill>
                    <p:spPr bwMode="auto">
                      <a:xfrm>
                        <a:off x="5803900" y="3514725"/>
                        <a:ext cx="2273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AutoShape 19"/>
          <p:cNvSpPr>
            <a:spLocks noChangeArrowheads="1"/>
          </p:cNvSpPr>
          <p:nvPr/>
        </p:nvSpPr>
        <p:spPr bwMode="auto">
          <a:xfrm>
            <a:off x="5321698" y="2971800"/>
            <a:ext cx="907652" cy="446258"/>
          </a:xfrm>
          <a:prstGeom prst="wedgeRoundRectCallout">
            <a:avLst>
              <a:gd name="adj1" fmla="val 17057"/>
              <a:gd name="adj2" fmla="val 99304"/>
              <a:gd name="adj3" fmla="val 16667"/>
            </a:avLst>
          </a:prstGeom>
          <a:solidFill>
            <a:schemeClr val="bg1"/>
          </a:solidFill>
          <a:ln w="9525" algn="ctr">
            <a:solidFill>
              <a:schemeClr val="tx1"/>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graphicFrame>
        <p:nvGraphicFramePr>
          <p:cNvPr id="11" name="Object 10"/>
          <p:cNvGraphicFramePr>
            <a:graphicFrameLocks noChangeAspect="1"/>
          </p:cNvGraphicFramePr>
          <p:nvPr/>
        </p:nvGraphicFramePr>
        <p:xfrm>
          <a:off x="5391150" y="3037058"/>
          <a:ext cx="723900" cy="330200"/>
        </p:xfrm>
        <a:graphic>
          <a:graphicData uri="http://schemas.openxmlformats.org/presentationml/2006/ole">
            <mc:AlternateContent xmlns:mc="http://schemas.openxmlformats.org/markup-compatibility/2006">
              <mc:Choice xmlns:v="urn:schemas-microsoft-com:vml" Requires="v">
                <p:oleObj name="Equation" r:id="rId8" imgW="723600" imgH="330120" progId="Equation.DSMT4">
                  <p:embed/>
                </p:oleObj>
              </mc:Choice>
              <mc:Fallback>
                <p:oleObj name="Equation" r:id="rId8" imgW="723600" imgH="330120" progId="Equation.DSMT4">
                  <p:embed/>
                  <p:pic>
                    <p:nvPicPr>
                      <p:cNvPr id="11" name="Object 10"/>
                      <p:cNvPicPr>
                        <a:picLocks noChangeAspect="1" noChangeArrowheads="1"/>
                      </p:cNvPicPr>
                      <p:nvPr/>
                    </p:nvPicPr>
                    <p:blipFill>
                      <a:blip r:embed="rId9"/>
                      <a:srcRect/>
                      <a:stretch>
                        <a:fillRect/>
                      </a:stretch>
                    </p:blipFill>
                    <p:spPr bwMode="auto">
                      <a:xfrm>
                        <a:off x="5391150" y="3037058"/>
                        <a:ext cx="7239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AutoShape 19"/>
          <p:cNvSpPr>
            <a:spLocks noChangeArrowheads="1"/>
          </p:cNvSpPr>
          <p:nvPr/>
        </p:nvSpPr>
        <p:spPr bwMode="auto">
          <a:xfrm>
            <a:off x="6381750" y="2971800"/>
            <a:ext cx="1143000" cy="446258"/>
          </a:xfrm>
          <a:prstGeom prst="wedgeRoundRectCallout">
            <a:avLst>
              <a:gd name="adj1" fmla="val -27069"/>
              <a:gd name="adj2" fmla="val 99026"/>
              <a:gd name="adj3" fmla="val 16667"/>
            </a:avLst>
          </a:prstGeom>
          <a:solidFill>
            <a:schemeClr val="bg1"/>
          </a:solidFill>
          <a:ln w="9525" algn="ctr">
            <a:solidFill>
              <a:schemeClr val="tx1"/>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15" name="AutoShape 19"/>
          <p:cNvSpPr>
            <a:spLocks noChangeArrowheads="1"/>
          </p:cNvSpPr>
          <p:nvPr/>
        </p:nvSpPr>
        <p:spPr bwMode="auto">
          <a:xfrm>
            <a:off x="7600950" y="2971800"/>
            <a:ext cx="1060052" cy="446258"/>
          </a:xfrm>
          <a:prstGeom prst="wedgeRoundRectCallout">
            <a:avLst>
              <a:gd name="adj1" fmla="val -68426"/>
              <a:gd name="adj2" fmla="val 98692"/>
              <a:gd name="adj3" fmla="val 16667"/>
            </a:avLst>
          </a:prstGeom>
          <a:solidFill>
            <a:schemeClr val="bg1"/>
          </a:solidFill>
          <a:ln w="9525" algn="ctr">
            <a:solidFill>
              <a:schemeClr val="tx1"/>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graphicFrame>
        <p:nvGraphicFramePr>
          <p:cNvPr id="2" name="Object 1"/>
          <p:cNvGraphicFramePr>
            <a:graphicFrameLocks noChangeAspect="1"/>
          </p:cNvGraphicFramePr>
          <p:nvPr/>
        </p:nvGraphicFramePr>
        <p:xfrm>
          <a:off x="5029200" y="4889500"/>
          <a:ext cx="3949700" cy="977900"/>
        </p:xfrm>
        <a:graphic>
          <a:graphicData uri="http://schemas.openxmlformats.org/presentationml/2006/ole">
            <mc:AlternateContent xmlns:mc="http://schemas.openxmlformats.org/markup-compatibility/2006">
              <mc:Choice xmlns:v="urn:schemas-microsoft-com:vml" Requires="v">
                <p:oleObj name="Equation" r:id="rId10" imgW="3949560" imgH="977760" progId="Equation.DSMT4">
                  <p:embed/>
                </p:oleObj>
              </mc:Choice>
              <mc:Fallback>
                <p:oleObj name="Equation" r:id="rId10" imgW="3949560" imgH="977760" progId="Equation.DSMT4">
                  <p:embed/>
                  <p:pic>
                    <p:nvPicPr>
                      <p:cNvPr id="2" name="Object 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29200" y="4889500"/>
                        <a:ext cx="39497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nvGraphicFramePr>
        <p:xfrm>
          <a:off x="5029200" y="5715000"/>
          <a:ext cx="1320800" cy="381000"/>
        </p:xfrm>
        <a:graphic>
          <a:graphicData uri="http://schemas.openxmlformats.org/presentationml/2006/ole">
            <mc:AlternateContent xmlns:mc="http://schemas.openxmlformats.org/markup-compatibility/2006">
              <mc:Choice xmlns:v="urn:schemas-microsoft-com:vml" Requires="v">
                <p:oleObj name="Equation" r:id="rId12" imgW="1320480" imgH="380880" progId="Equation.DSMT4">
                  <p:embed/>
                </p:oleObj>
              </mc:Choice>
              <mc:Fallback>
                <p:oleObj name="Equation" r:id="rId12" imgW="1320480" imgH="380880" progId="Equation.DSMT4">
                  <p:embed/>
                  <p:pic>
                    <p:nvPicPr>
                      <p:cNvPr id="7"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029200" y="5715000"/>
                        <a:ext cx="1320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6"/>
          <p:cNvGraphicFramePr>
            <a:graphicFrameLocks noChangeAspect="1"/>
          </p:cNvGraphicFramePr>
          <p:nvPr/>
        </p:nvGraphicFramePr>
        <p:xfrm>
          <a:off x="5657850" y="3975100"/>
          <a:ext cx="2590800" cy="901700"/>
        </p:xfrm>
        <a:graphic>
          <a:graphicData uri="http://schemas.openxmlformats.org/presentationml/2006/ole">
            <mc:AlternateContent xmlns:mc="http://schemas.openxmlformats.org/markup-compatibility/2006">
              <mc:Choice xmlns:v="urn:schemas-microsoft-com:vml" Requires="v">
                <p:oleObj name="Equation" r:id="rId14" imgW="2590560" imgH="901440" progId="Equation.DSMT4">
                  <p:embed/>
                </p:oleObj>
              </mc:Choice>
              <mc:Fallback>
                <p:oleObj name="Equation" r:id="rId14" imgW="2590560" imgH="901440" progId="Equation.DSMT4">
                  <p:embed/>
                  <p:pic>
                    <p:nvPicPr>
                      <p:cNvPr id="17" name="Object 16"/>
                      <p:cNvPicPr>
                        <a:picLocks noChangeAspect="1" noChangeArrowheads="1"/>
                      </p:cNvPicPr>
                      <p:nvPr/>
                    </p:nvPicPr>
                    <p:blipFill>
                      <a:blip r:embed="rId15"/>
                      <a:srcRect/>
                      <a:stretch>
                        <a:fillRect/>
                      </a:stretch>
                    </p:blipFill>
                    <p:spPr bwMode="auto">
                      <a:xfrm>
                        <a:off x="5657850" y="3975100"/>
                        <a:ext cx="25908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nvGraphicFramePr>
        <p:xfrm>
          <a:off x="6451600" y="3029829"/>
          <a:ext cx="1003300" cy="330200"/>
        </p:xfrm>
        <a:graphic>
          <a:graphicData uri="http://schemas.openxmlformats.org/presentationml/2006/ole">
            <mc:AlternateContent xmlns:mc="http://schemas.openxmlformats.org/markup-compatibility/2006">
              <mc:Choice xmlns:v="urn:schemas-microsoft-com:vml" Requires="v">
                <p:oleObj name="Equation" r:id="rId16" imgW="1002960" imgH="330120" progId="Equation.DSMT4">
                  <p:embed/>
                </p:oleObj>
              </mc:Choice>
              <mc:Fallback>
                <p:oleObj name="Equation" r:id="rId16" imgW="1002960" imgH="330120" progId="Equation.DSMT4">
                  <p:embed/>
                  <p:pic>
                    <p:nvPicPr>
                      <p:cNvPr id="12" name="Object 11"/>
                      <p:cNvPicPr>
                        <a:picLocks noChangeAspect="1" noChangeArrowheads="1"/>
                      </p:cNvPicPr>
                      <p:nvPr/>
                    </p:nvPicPr>
                    <p:blipFill>
                      <a:blip r:embed="rId17"/>
                      <a:srcRect/>
                      <a:stretch>
                        <a:fillRect/>
                      </a:stretch>
                    </p:blipFill>
                    <p:spPr bwMode="auto">
                      <a:xfrm>
                        <a:off x="6451600" y="3029829"/>
                        <a:ext cx="10033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p:cNvGraphicFramePr>
            <a:graphicFrameLocks noChangeAspect="1"/>
          </p:cNvGraphicFramePr>
          <p:nvPr/>
        </p:nvGraphicFramePr>
        <p:xfrm>
          <a:off x="7670402" y="3029829"/>
          <a:ext cx="990600" cy="330200"/>
        </p:xfrm>
        <a:graphic>
          <a:graphicData uri="http://schemas.openxmlformats.org/presentationml/2006/ole">
            <mc:AlternateContent xmlns:mc="http://schemas.openxmlformats.org/markup-compatibility/2006">
              <mc:Choice xmlns:v="urn:schemas-microsoft-com:vml" Requires="v">
                <p:oleObj name="Equation" r:id="rId18" imgW="990360" imgH="330120" progId="Equation.DSMT4">
                  <p:embed/>
                </p:oleObj>
              </mc:Choice>
              <mc:Fallback>
                <p:oleObj name="Equation" r:id="rId18" imgW="990360" imgH="330120" progId="Equation.DSMT4">
                  <p:embed/>
                  <p:pic>
                    <p:nvPicPr>
                      <p:cNvPr id="13" name="Object 12"/>
                      <p:cNvPicPr>
                        <a:picLocks noChangeAspect="1" noChangeArrowheads="1"/>
                      </p:cNvPicPr>
                      <p:nvPr/>
                    </p:nvPicPr>
                    <p:blipFill>
                      <a:blip r:embed="rId19"/>
                      <a:srcRect/>
                      <a:stretch>
                        <a:fillRect/>
                      </a:stretch>
                    </p:blipFill>
                    <p:spPr bwMode="auto">
                      <a:xfrm>
                        <a:off x="7670402" y="3029829"/>
                        <a:ext cx="9906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362423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0" y="164592"/>
            <a:ext cx="9144000" cy="762000"/>
          </a:xfrm>
          <a:prstGeom prst="rect">
            <a:avLst/>
          </a:prstGeom>
        </p:spPr>
        <p:txBody>
          <a:bodyPr/>
          <a:lstStyle/>
          <a:p>
            <a:r>
              <a:rPr lang="en-US" sz="3200" dirty="0">
                <a:latin typeface="Arial" pitchFamily="34" charset="0"/>
                <a:cs typeface="Arial" pitchFamily="34" charset="0"/>
              </a:rPr>
              <a:t>The Zero-Product Principle</a:t>
            </a:r>
          </a:p>
        </p:txBody>
      </p:sp>
      <p:graphicFrame>
        <p:nvGraphicFramePr>
          <p:cNvPr id="19" name="Table Placeholder 1"/>
          <p:cNvGraphicFramePr>
            <a:graphicFrameLocks/>
          </p:cNvGraphicFramePr>
          <p:nvPr/>
        </p:nvGraphicFramePr>
        <p:xfrm>
          <a:off x="186050" y="1143000"/>
          <a:ext cx="8769925" cy="1219200"/>
        </p:xfrm>
        <a:graphic>
          <a:graphicData uri="http://schemas.openxmlformats.org/drawingml/2006/table">
            <a:tbl>
              <a:tblPr firstRow="1" bandRow="1">
                <a:tableStyleId>{5C22544A-7EE6-4342-B048-85BDC9FD1C3A}</a:tableStyleId>
              </a:tblPr>
              <a:tblGrid>
                <a:gridCol w="8769925">
                  <a:extLst>
                    <a:ext uri="{9D8B030D-6E8A-4147-A177-3AD203B41FA5}">
                      <a16:colId xmlns:a16="http://schemas.microsoft.com/office/drawing/2014/main" val="20000"/>
                    </a:ext>
                  </a:extLst>
                </a:gridCol>
              </a:tblGrid>
              <a:tr h="609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kern="1200" cap="none" normalizeH="0" baseline="0" dirty="0">
                          <a:ln>
                            <a:noFill/>
                          </a:ln>
                          <a:solidFill>
                            <a:srgbClr val="0000A8"/>
                          </a:solidFill>
                          <a:effectLst/>
                          <a:latin typeface="Arial" pitchFamily="34" charset="0"/>
                          <a:ea typeface="+mn-ea"/>
                          <a:cs typeface="Arial" pitchFamily="34" charset="0"/>
                        </a:rPr>
                        <a:t>The Zero-Product Principle in Reverse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chemeClr val="tx1"/>
                          </a:solidFill>
                          <a:effectLst/>
                          <a:latin typeface="Arial" pitchFamily="34" charset="0"/>
                          <a:cs typeface="Arial" pitchFamily="34" charset="0"/>
                        </a:rPr>
                        <a:t>                       If </a:t>
                      </a:r>
                      <a:r>
                        <a:rPr kumimoji="0" lang="en-US" sz="2800" b="0" i="1" u="none" strike="noStrike" cap="none" normalizeH="0" baseline="0" dirty="0">
                          <a:ln>
                            <a:noFill/>
                          </a:ln>
                          <a:solidFill>
                            <a:schemeClr val="tx1"/>
                          </a:solidFill>
                          <a:effectLst/>
                          <a:latin typeface="Arial" pitchFamily="34" charset="0"/>
                          <a:cs typeface="Arial" pitchFamily="34" charset="0"/>
                        </a:rPr>
                        <a:t>          </a:t>
                      </a:r>
                      <a:r>
                        <a:rPr kumimoji="0" lang="en-US" sz="2800" b="0" i="0" u="none" strike="noStrike" cap="none" normalizeH="0" baseline="0" dirty="0">
                          <a:ln>
                            <a:noFill/>
                          </a:ln>
                          <a:solidFill>
                            <a:schemeClr val="tx1"/>
                          </a:solidFill>
                          <a:effectLst/>
                          <a:latin typeface="Arial" pitchFamily="34" charset="0"/>
                          <a:cs typeface="Arial" pitchFamily="34" charset="0"/>
                        </a:rPr>
                        <a:t>or           then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2" name="Object 1"/>
          <p:cNvGraphicFramePr>
            <a:graphicFrameLocks noChangeAspect="1"/>
          </p:cNvGraphicFramePr>
          <p:nvPr/>
        </p:nvGraphicFramePr>
        <p:xfrm>
          <a:off x="2831275" y="1826821"/>
          <a:ext cx="850900" cy="330200"/>
        </p:xfrm>
        <a:graphic>
          <a:graphicData uri="http://schemas.openxmlformats.org/presentationml/2006/ole">
            <mc:AlternateContent xmlns:mc="http://schemas.openxmlformats.org/markup-compatibility/2006">
              <mc:Choice xmlns:v="urn:schemas-microsoft-com:vml" Requires="v">
                <p:oleObj name="Equation" r:id="rId2" imgW="850680" imgH="330120" progId="Equation.DSMT4">
                  <p:embed/>
                </p:oleObj>
              </mc:Choice>
              <mc:Fallback>
                <p:oleObj name="Equation" r:id="rId2" imgW="850680" imgH="330120" progId="Equation.DSMT4">
                  <p:embed/>
                  <p:pic>
                    <p:nvPicPr>
                      <p:cNvPr id="2" name="Object 1"/>
                      <p:cNvPicPr>
                        <a:picLocks noChangeAspect="1" noChangeArrowheads="1"/>
                      </p:cNvPicPr>
                      <p:nvPr/>
                    </p:nvPicPr>
                    <p:blipFill>
                      <a:blip r:embed="rId3"/>
                      <a:srcRect/>
                      <a:stretch>
                        <a:fillRect/>
                      </a:stretch>
                    </p:blipFill>
                    <p:spPr bwMode="auto">
                      <a:xfrm>
                        <a:off x="2831275" y="1826821"/>
                        <a:ext cx="8509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nvGraphicFramePr>
        <p:xfrm>
          <a:off x="4253675" y="1837708"/>
          <a:ext cx="901700" cy="368300"/>
        </p:xfrm>
        <a:graphic>
          <a:graphicData uri="http://schemas.openxmlformats.org/presentationml/2006/ole">
            <mc:AlternateContent xmlns:mc="http://schemas.openxmlformats.org/markup-compatibility/2006">
              <mc:Choice xmlns:v="urn:schemas-microsoft-com:vml" Requires="v">
                <p:oleObj name="Equation" r:id="rId4" imgW="901440" imgH="368280" progId="Equation.DSMT4">
                  <p:embed/>
                </p:oleObj>
              </mc:Choice>
              <mc:Fallback>
                <p:oleObj name="Equation" r:id="rId4" imgW="901440" imgH="368280" progId="Equation.DSMT4">
                  <p:embed/>
                  <p:pic>
                    <p:nvPicPr>
                      <p:cNvPr id="7" name="Object 6"/>
                      <p:cNvPicPr>
                        <a:picLocks noChangeAspect="1" noChangeArrowheads="1"/>
                      </p:cNvPicPr>
                      <p:nvPr/>
                    </p:nvPicPr>
                    <p:blipFill>
                      <a:blip r:embed="rId5"/>
                      <a:srcRect/>
                      <a:stretch>
                        <a:fillRect/>
                      </a:stretch>
                    </p:blipFill>
                    <p:spPr bwMode="auto">
                      <a:xfrm>
                        <a:off x="4253675" y="1837708"/>
                        <a:ext cx="901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nvGraphicFramePr>
        <p:xfrm>
          <a:off x="5994071" y="1870363"/>
          <a:ext cx="1181100" cy="330200"/>
        </p:xfrm>
        <a:graphic>
          <a:graphicData uri="http://schemas.openxmlformats.org/presentationml/2006/ole">
            <mc:AlternateContent xmlns:mc="http://schemas.openxmlformats.org/markup-compatibility/2006">
              <mc:Choice xmlns:v="urn:schemas-microsoft-com:vml" Requires="v">
                <p:oleObj name="Equation" r:id="rId6" imgW="1180800" imgH="330120" progId="Equation.DSMT4">
                  <p:embed/>
                </p:oleObj>
              </mc:Choice>
              <mc:Fallback>
                <p:oleObj name="Equation" r:id="rId6" imgW="1180800" imgH="330120" progId="Equation.DSMT4">
                  <p:embed/>
                  <p:pic>
                    <p:nvPicPr>
                      <p:cNvPr id="9" name="Object 8"/>
                      <p:cNvPicPr>
                        <a:picLocks noChangeAspect="1" noChangeArrowheads="1"/>
                      </p:cNvPicPr>
                      <p:nvPr/>
                    </p:nvPicPr>
                    <p:blipFill>
                      <a:blip r:embed="rId7"/>
                      <a:srcRect/>
                      <a:stretch>
                        <a:fillRect/>
                      </a:stretch>
                    </p:blipFill>
                    <p:spPr bwMode="auto">
                      <a:xfrm>
                        <a:off x="5994071" y="1870363"/>
                        <a:ext cx="11811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6294967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p:spPr>
        <p:txBody>
          <a:bodyPr/>
          <a:lstStyle/>
          <a:p>
            <a:r>
              <a:rPr lang="en-US" sz="3200" b="1" dirty="0">
                <a:latin typeface="Arial" pitchFamily="34" charset="0"/>
                <a:cs typeface="Arial" pitchFamily="34" charset="0"/>
              </a:rPr>
              <a:t>Example</a:t>
            </a:r>
            <a:endParaRPr lang="en-US" dirty="0"/>
          </a:p>
        </p:txBody>
      </p:sp>
      <p:sp>
        <p:nvSpPr>
          <p:cNvPr id="4" name="Text Placeholder 3"/>
          <p:cNvSpPr>
            <a:spLocks noGrp="1"/>
          </p:cNvSpPr>
          <p:nvPr>
            <p:ph type="body" sz="quarter" idx="10"/>
          </p:nvPr>
        </p:nvSpPr>
        <p:spPr/>
        <p:txBody>
          <a:bodyPr>
            <a:noAutofit/>
          </a:bodyPr>
          <a:lstStyle/>
          <a:p>
            <a:pPr>
              <a:lnSpc>
                <a:spcPct val="150000"/>
              </a:lnSpc>
              <a:spcBef>
                <a:spcPct val="50000"/>
              </a:spcBef>
            </a:pPr>
            <a:r>
              <a:rPr lang="en-US" sz="2800" dirty="0"/>
              <a:t>Write a quadratic equation with the given solution set:</a:t>
            </a:r>
          </a:p>
          <a:p>
            <a:r>
              <a:rPr lang="en-US" sz="2800" dirty="0"/>
              <a:t>Because the solution set is                then</a:t>
            </a:r>
          </a:p>
          <a:p>
            <a:r>
              <a:rPr lang="en-US" dirty="0"/>
              <a:t>	     </a:t>
            </a:r>
            <a:r>
              <a:rPr lang="en-US" sz="2800" dirty="0"/>
              <a:t>or</a:t>
            </a:r>
          </a:p>
          <a:p>
            <a:r>
              <a:rPr lang="en-US" sz="2800" dirty="0"/>
              <a:t>					Obtain zero on one 					side of each equation.</a:t>
            </a:r>
          </a:p>
          <a:p>
            <a:r>
              <a:rPr lang="en-US" sz="2800" dirty="0"/>
              <a:t>					Clear fractions, 						multiplying by 6 and 3 					respectively.</a:t>
            </a:r>
          </a:p>
          <a:p>
            <a:endParaRPr lang="en-US" sz="2800" dirty="0"/>
          </a:p>
        </p:txBody>
      </p:sp>
      <p:graphicFrame>
        <p:nvGraphicFramePr>
          <p:cNvPr id="6" name="Object 5"/>
          <p:cNvGraphicFramePr>
            <a:graphicFrameLocks noChangeAspect="1"/>
          </p:cNvGraphicFramePr>
          <p:nvPr/>
        </p:nvGraphicFramePr>
        <p:xfrm>
          <a:off x="1291770" y="1745340"/>
          <a:ext cx="1384300" cy="939800"/>
        </p:xfrm>
        <a:graphic>
          <a:graphicData uri="http://schemas.openxmlformats.org/presentationml/2006/ole">
            <mc:AlternateContent xmlns:mc="http://schemas.openxmlformats.org/markup-compatibility/2006">
              <mc:Choice xmlns:v="urn:schemas-microsoft-com:vml" Requires="v">
                <p:oleObj name="Equation" r:id="rId2" imgW="1384200" imgH="939600" progId="Equation.DSMT4">
                  <p:embed/>
                </p:oleObj>
              </mc:Choice>
              <mc:Fallback>
                <p:oleObj name="Equation" r:id="rId2" imgW="1384200" imgH="939600" progId="Equation.DSMT4">
                  <p:embed/>
                  <p:pic>
                    <p:nvPicPr>
                      <p:cNvPr id="6" name="Object 5"/>
                      <p:cNvPicPr>
                        <a:picLocks noChangeAspect="1" noChangeArrowheads="1"/>
                      </p:cNvPicPr>
                      <p:nvPr/>
                    </p:nvPicPr>
                    <p:blipFill>
                      <a:blip r:embed="rId3"/>
                      <a:srcRect/>
                      <a:stretch>
                        <a:fillRect/>
                      </a:stretch>
                    </p:blipFill>
                    <p:spPr bwMode="auto">
                      <a:xfrm>
                        <a:off x="1291770" y="1745340"/>
                        <a:ext cx="13843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 name="Object 1"/>
          <p:cNvGraphicFramePr>
            <a:graphicFrameLocks noChangeAspect="1"/>
          </p:cNvGraphicFramePr>
          <p:nvPr/>
        </p:nvGraphicFramePr>
        <p:xfrm>
          <a:off x="4963634" y="2362206"/>
          <a:ext cx="1384300" cy="939800"/>
        </p:xfrm>
        <a:graphic>
          <a:graphicData uri="http://schemas.openxmlformats.org/presentationml/2006/ole">
            <mc:AlternateContent xmlns:mc="http://schemas.openxmlformats.org/markup-compatibility/2006">
              <mc:Choice xmlns:v="urn:schemas-microsoft-com:vml" Requires="v">
                <p:oleObj name="Equation" r:id="rId4" imgW="1384200" imgH="939600" progId="Equation.DSMT4">
                  <p:embed/>
                </p:oleObj>
              </mc:Choice>
              <mc:Fallback>
                <p:oleObj name="Equation" r:id="rId4" imgW="1384200" imgH="939600" progId="Equation.DSMT4">
                  <p:embed/>
                  <p:pic>
                    <p:nvPicPr>
                      <p:cNvPr id="2" name="Object 1"/>
                      <p:cNvPicPr>
                        <a:picLocks noChangeAspect="1" noChangeArrowheads="1"/>
                      </p:cNvPicPr>
                      <p:nvPr/>
                    </p:nvPicPr>
                    <p:blipFill>
                      <a:blip r:embed="rId5"/>
                      <a:srcRect/>
                      <a:stretch>
                        <a:fillRect/>
                      </a:stretch>
                    </p:blipFill>
                    <p:spPr bwMode="auto">
                      <a:xfrm>
                        <a:off x="4963634" y="2362206"/>
                        <a:ext cx="13843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nvGraphicFramePr>
        <p:xfrm>
          <a:off x="685800" y="3026232"/>
          <a:ext cx="1117600" cy="850900"/>
        </p:xfrm>
        <a:graphic>
          <a:graphicData uri="http://schemas.openxmlformats.org/presentationml/2006/ole">
            <mc:AlternateContent xmlns:mc="http://schemas.openxmlformats.org/markup-compatibility/2006">
              <mc:Choice xmlns:v="urn:schemas-microsoft-com:vml" Requires="v">
                <p:oleObj name="Equation" r:id="rId6" imgW="1117440" imgH="850680" progId="Equation.DSMT4">
                  <p:embed/>
                </p:oleObj>
              </mc:Choice>
              <mc:Fallback>
                <p:oleObj name="Equation" r:id="rId6" imgW="1117440" imgH="850680" progId="Equation.DSMT4">
                  <p:embed/>
                  <p:pic>
                    <p:nvPicPr>
                      <p:cNvPr id="3" name="Object 2"/>
                      <p:cNvPicPr>
                        <a:picLocks noChangeAspect="1" noChangeArrowheads="1"/>
                      </p:cNvPicPr>
                      <p:nvPr/>
                    </p:nvPicPr>
                    <p:blipFill>
                      <a:blip r:embed="rId7"/>
                      <a:srcRect/>
                      <a:stretch>
                        <a:fillRect/>
                      </a:stretch>
                    </p:blipFill>
                    <p:spPr bwMode="auto">
                      <a:xfrm>
                        <a:off x="685800" y="3026232"/>
                        <a:ext cx="11176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nvGraphicFramePr>
        <p:xfrm>
          <a:off x="2804887" y="2982690"/>
          <a:ext cx="863600" cy="850900"/>
        </p:xfrm>
        <a:graphic>
          <a:graphicData uri="http://schemas.openxmlformats.org/presentationml/2006/ole">
            <mc:AlternateContent xmlns:mc="http://schemas.openxmlformats.org/markup-compatibility/2006">
              <mc:Choice xmlns:v="urn:schemas-microsoft-com:vml" Requires="v">
                <p:oleObj name="Equation" r:id="rId8" imgW="863280" imgH="850680" progId="Equation.DSMT4">
                  <p:embed/>
                </p:oleObj>
              </mc:Choice>
              <mc:Fallback>
                <p:oleObj name="Equation" r:id="rId8" imgW="863280" imgH="850680" progId="Equation.DSMT4">
                  <p:embed/>
                  <p:pic>
                    <p:nvPicPr>
                      <p:cNvPr id="7" name="Object 6"/>
                      <p:cNvPicPr>
                        <a:picLocks noChangeAspect="1" noChangeArrowheads="1"/>
                      </p:cNvPicPr>
                      <p:nvPr/>
                    </p:nvPicPr>
                    <p:blipFill>
                      <a:blip r:embed="rId9"/>
                      <a:srcRect/>
                      <a:stretch>
                        <a:fillRect/>
                      </a:stretch>
                    </p:blipFill>
                    <p:spPr bwMode="auto">
                      <a:xfrm>
                        <a:off x="2804887" y="2982690"/>
                        <a:ext cx="8636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nvGraphicFramePr>
        <p:xfrm>
          <a:off x="660400" y="3949700"/>
          <a:ext cx="1397000" cy="850900"/>
        </p:xfrm>
        <a:graphic>
          <a:graphicData uri="http://schemas.openxmlformats.org/presentationml/2006/ole">
            <mc:AlternateContent xmlns:mc="http://schemas.openxmlformats.org/markup-compatibility/2006">
              <mc:Choice xmlns:v="urn:schemas-microsoft-com:vml" Requires="v">
                <p:oleObj name="Equation" r:id="rId10" imgW="1396800" imgH="850680" progId="Equation.DSMT4">
                  <p:embed/>
                </p:oleObj>
              </mc:Choice>
              <mc:Fallback>
                <p:oleObj name="Equation" r:id="rId10" imgW="1396800" imgH="850680" progId="Equation.DSMT4">
                  <p:embed/>
                  <p:pic>
                    <p:nvPicPr>
                      <p:cNvPr id="10" name="Object 9"/>
                      <p:cNvPicPr>
                        <a:picLocks noChangeAspect="1" noChangeArrowheads="1"/>
                      </p:cNvPicPr>
                      <p:nvPr/>
                    </p:nvPicPr>
                    <p:blipFill>
                      <a:blip r:embed="rId11"/>
                      <a:srcRect/>
                      <a:stretch>
                        <a:fillRect/>
                      </a:stretch>
                    </p:blipFill>
                    <p:spPr bwMode="auto">
                      <a:xfrm>
                        <a:off x="660400" y="3949700"/>
                        <a:ext cx="13970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nvGraphicFramePr>
        <p:xfrm>
          <a:off x="2924629" y="3840842"/>
          <a:ext cx="1397000" cy="850900"/>
        </p:xfrm>
        <a:graphic>
          <a:graphicData uri="http://schemas.openxmlformats.org/presentationml/2006/ole">
            <mc:AlternateContent xmlns:mc="http://schemas.openxmlformats.org/markup-compatibility/2006">
              <mc:Choice xmlns:v="urn:schemas-microsoft-com:vml" Requires="v">
                <p:oleObj name="Equation" r:id="rId12" imgW="1396800" imgH="850680" progId="Equation.DSMT4">
                  <p:embed/>
                </p:oleObj>
              </mc:Choice>
              <mc:Fallback>
                <p:oleObj name="Equation" r:id="rId12" imgW="1396800" imgH="850680" progId="Equation.DSMT4">
                  <p:embed/>
                  <p:pic>
                    <p:nvPicPr>
                      <p:cNvPr id="11" name="Object 10"/>
                      <p:cNvPicPr>
                        <a:picLocks noChangeAspect="1" noChangeArrowheads="1"/>
                      </p:cNvPicPr>
                      <p:nvPr/>
                    </p:nvPicPr>
                    <p:blipFill>
                      <a:blip r:embed="rId13"/>
                      <a:srcRect/>
                      <a:stretch>
                        <a:fillRect/>
                      </a:stretch>
                    </p:blipFill>
                    <p:spPr bwMode="auto">
                      <a:xfrm>
                        <a:off x="2924629" y="3840842"/>
                        <a:ext cx="13970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6"/>
          <p:cNvGraphicFramePr>
            <a:graphicFrameLocks noChangeAspect="1"/>
          </p:cNvGraphicFramePr>
          <p:nvPr/>
        </p:nvGraphicFramePr>
        <p:xfrm>
          <a:off x="533400" y="5029200"/>
          <a:ext cx="1536700" cy="330200"/>
        </p:xfrm>
        <a:graphic>
          <a:graphicData uri="http://schemas.openxmlformats.org/presentationml/2006/ole">
            <mc:AlternateContent xmlns:mc="http://schemas.openxmlformats.org/markup-compatibility/2006">
              <mc:Choice xmlns:v="urn:schemas-microsoft-com:vml" Requires="v">
                <p:oleObj name="Equation" r:id="rId14" imgW="1536480" imgH="330120" progId="Equation.DSMT4">
                  <p:embed/>
                </p:oleObj>
              </mc:Choice>
              <mc:Fallback>
                <p:oleObj name="Equation" r:id="rId14" imgW="1536480" imgH="330120" progId="Equation.DSMT4">
                  <p:embed/>
                  <p:pic>
                    <p:nvPicPr>
                      <p:cNvPr id="17" name="Object 16"/>
                      <p:cNvPicPr>
                        <a:picLocks noChangeAspect="1" noChangeArrowheads="1"/>
                      </p:cNvPicPr>
                      <p:nvPr/>
                    </p:nvPicPr>
                    <p:blipFill>
                      <a:blip r:embed="rId15"/>
                      <a:srcRect/>
                      <a:stretch>
                        <a:fillRect/>
                      </a:stretch>
                    </p:blipFill>
                    <p:spPr bwMode="auto">
                      <a:xfrm>
                        <a:off x="533400" y="5029200"/>
                        <a:ext cx="15367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nvGraphicFramePr>
        <p:xfrm>
          <a:off x="2863850" y="5029200"/>
          <a:ext cx="1460500" cy="330200"/>
        </p:xfrm>
        <a:graphic>
          <a:graphicData uri="http://schemas.openxmlformats.org/presentationml/2006/ole">
            <mc:AlternateContent xmlns:mc="http://schemas.openxmlformats.org/markup-compatibility/2006">
              <mc:Choice xmlns:v="urn:schemas-microsoft-com:vml" Requires="v">
                <p:oleObj name="Equation" r:id="rId16" imgW="1460160" imgH="330120" progId="Equation.DSMT4">
                  <p:embed/>
                </p:oleObj>
              </mc:Choice>
              <mc:Fallback>
                <p:oleObj name="Equation" r:id="rId16" imgW="1460160" imgH="330120" progId="Equation.DSMT4">
                  <p:embed/>
                  <p:pic>
                    <p:nvPicPr>
                      <p:cNvPr id="18" name="Object 17"/>
                      <p:cNvPicPr>
                        <a:picLocks noChangeAspect="1" noChangeArrowheads="1"/>
                      </p:cNvPicPr>
                      <p:nvPr/>
                    </p:nvPicPr>
                    <p:blipFill>
                      <a:blip r:embed="rId17"/>
                      <a:srcRect/>
                      <a:stretch>
                        <a:fillRect/>
                      </a:stretch>
                    </p:blipFill>
                    <p:spPr bwMode="auto">
                      <a:xfrm>
                        <a:off x="2863850" y="5029200"/>
                        <a:ext cx="14605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796742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p:spPr>
        <p:txBody>
          <a:bodyPr/>
          <a:lstStyle/>
          <a:p>
            <a:r>
              <a:rPr lang="en-US" sz="3200" b="1" dirty="0">
                <a:latin typeface="Arial" pitchFamily="34" charset="0"/>
                <a:cs typeface="Arial" pitchFamily="34" charset="0"/>
              </a:rPr>
              <a:t>Example </a:t>
            </a:r>
            <a:r>
              <a:rPr lang="en-US" sz="3200" dirty="0">
                <a:latin typeface="Arial" pitchFamily="34" charset="0"/>
                <a:cs typeface="Arial" pitchFamily="34" charset="0"/>
              </a:rPr>
              <a:t>(</a:t>
            </a:r>
            <a:r>
              <a:rPr lang="en-US" sz="3200" dirty="0" err="1">
                <a:latin typeface="Arial" pitchFamily="34" charset="0"/>
                <a:cs typeface="Arial" pitchFamily="34" charset="0"/>
              </a:rPr>
              <a:t>cont</a:t>
            </a:r>
            <a:r>
              <a:rPr lang="en-US" sz="3200" dirty="0">
                <a:latin typeface="Arial" pitchFamily="34" charset="0"/>
                <a:cs typeface="Arial" pitchFamily="34" charset="0"/>
              </a:rPr>
              <a:t>)</a:t>
            </a:r>
            <a:endParaRPr lang="en-US" dirty="0"/>
          </a:p>
        </p:txBody>
      </p:sp>
      <p:sp>
        <p:nvSpPr>
          <p:cNvPr id="4" name="Text Placeholder 3"/>
          <p:cNvSpPr>
            <a:spLocks noGrp="1"/>
          </p:cNvSpPr>
          <p:nvPr>
            <p:ph type="body" sz="quarter" idx="10"/>
          </p:nvPr>
        </p:nvSpPr>
        <p:spPr/>
        <p:txBody>
          <a:bodyPr>
            <a:noAutofit/>
          </a:bodyPr>
          <a:lstStyle/>
          <a:p>
            <a:pPr>
              <a:spcBef>
                <a:spcPct val="50000"/>
              </a:spcBef>
            </a:pPr>
            <a:r>
              <a:rPr lang="en-US" sz="2800" dirty="0"/>
              <a:t>					Use the zero-product 					principle in reverse.</a:t>
            </a:r>
          </a:p>
          <a:p>
            <a:pPr>
              <a:spcBef>
                <a:spcPct val="50000"/>
              </a:spcBef>
            </a:pPr>
            <a:r>
              <a:rPr lang="en-US" sz="2800" dirty="0"/>
              <a:t>					Use the FOIL method 					to multiply.</a:t>
            </a:r>
          </a:p>
          <a:p>
            <a:r>
              <a:rPr lang="en-US" sz="2800" dirty="0"/>
              <a:t>					Combine like terms.</a:t>
            </a:r>
          </a:p>
          <a:p>
            <a:pPr>
              <a:lnSpc>
                <a:spcPct val="150000"/>
              </a:lnSpc>
              <a:spcBef>
                <a:spcPts val="0"/>
              </a:spcBef>
            </a:pPr>
            <a:r>
              <a:rPr lang="en-US" sz="2800" dirty="0"/>
              <a:t>Thus, </a:t>
            </a:r>
            <a:r>
              <a:rPr lang="en-US" sz="2800" i="1" dirty="0"/>
              <a:t>one</a:t>
            </a:r>
            <a:r>
              <a:rPr lang="en-US" sz="2800" dirty="0"/>
              <a:t> equation is                           . Other quadratic equations have               as their solution sets and can be obtained by multiplying both sides of this equation by any nonzero real number.</a:t>
            </a:r>
          </a:p>
          <a:p>
            <a:endParaRPr lang="en-US" sz="2800" dirty="0"/>
          </a:p>
          <a:p>
            <a:endParaRPr lang="en-US" sz="2800" dirty="0"/>
          </a:p>
        </p:txBody>
      </p:sp>
      <p:graphicFrame>
        <p:nvGraphicFramePr>
          <p:cNvPr id="3" name="Object 2"/>
          <p:cNvGraphicFramePr>
            <a:graphicFrameLocks noChangeAspect="1"/>
          </p:cNvGraphicFramePr>
          <p:nvPr/>
        </p:nvGraphicFramePr>
        <p:xfrm>
          <a:off x="1201240" y="1219200"/>
          <a:ext cx="2984500" cy="508000"/>
        </p:xfrm>
        <a:graphic>
          <a:graphicData uri="http://schemas.openxmlformats.org/presentationml/2006/ole">
            <mc:AlternateContent xmlns:mc="http://schemas.openxmlformats.org/markup-compatibility/2006">
              <mc:Choice xmlns:v="urn:schemas-microsoft-com:vml" Requires="v">
                <p:oleObj name="Equation" r:id="rId2" imgW="2984400" imgH="507960" progId="Equation.DSMT4">
                  <p:embed/>
                </p:oleObj>
              </mc:Choice>
              <mc:Fallback>
                <p:oleObj name="Equation" r:id="rId2" imgW="2984400" imgH="507960" progId="Equation.DSMT4">
                  <p:embed/>
                  <p:pic>
                    <p:nvPicPr>
                      <p:cNvPr id="3" name="Object 2"/>
                      <p:cNvPicPr>
                        <a:picLocks noChangeAspect="1" noChangeArrowheads="1"/>
                      </p:cNvPicPr>
                      <p:nvPr/>
                    </p:nvPicPr>
                    <p:blipFill>
                      <a:blip r:embed="rId3"/>
                      <a:srcRect/>
                      <a:stretch>
                        <a:fillRect/>
                      </a:stretch>
                    </p:blipFill>
                    <p:spPr bwMode="auto">
                      <a:xfrm>
                        <a:off x="1201240" y="1219200"/>
                        <a:ext cx="29845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nvGraphicFramePr>
        <p:xfrm>
          <a:off x="622300" y="2254250"/>
          <a:ext cx="3568700" cy="457200"/>
        </p:xfrm>
        <a:graphic>
          <a:graphicData uri="http://schemas.openxmlformats.org/presentationml/2006/ole">
            <mc:AlternateContent xmlns:mc="http://schemas.openxmlformats.org/markup-compatibility/2006">
              <mc:Choice xmlns:v="urn:schemas-microsoft-com:vml" Requires="v">
                <p:oleObj name="Equation" r:id="rId4" imgW="3568680" imgH="457200" progId="Equation.DSMT4">
                  <p:embed/>
                </p:oleObj>
              </mc:Choice>
              <mc:Fallback>
                <p:oleObj name="Equation" r:id="rId4" imgW="3568680" imgH="457200" progId="Equation.DSMT4">
                  <p:embed/>
                  <p:pic>
                    <p:nvPicPr>
                      <p:cNvPr id="7" name="Object 6"/>
                      <p:cNvPicPr>
                        <a:picLocks noChangeAspect="1" noChangeArrowheads="1"/>
                      </p:cNvPicPr>
                      <p:nvPr/>
                    </p:nvPicPr>
                    <p:blipFill>
                      <a:blip r:embed="rId5"/>
                      <a:srcRect/>
                      <a:stretch>
                        <a:fillRect/>
                      </a:stretch>
                    </p:blipFill>
                    <p:spPr bwMode="auto">
                      <a:xfrm>
                        <a:off x="622300" y="2254250"/>
                        <a:ext cx="3568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nvGraphicFramePr>
        <p:xfrm>
          <a:off x="1549400" y="3124200"/>
          <a:ext cx="2641600" cy="457200"/>
        </p:xfrm>
        <a:graphic>
          <a:graphicData uri="http://schemas.openxmlformats.org/presentationml/2006/ole">
            <mc:AlternateContent xmlns:mc="http://schemas.openxmlformats.org/markup-compatibility/2006">
              <mc:Choice xmlns:v="urn:schemas-microsoft-com:vml" Requires="v">
                <p:oleObj name="Equation" r:id="rId6" imgW="2641320" imgH="457200" progId="Equation.DSMT4">
                  <p:embed/>
                </p:oleObj>
              </mc:Choice>
              <mc:Fallback>
                <p:oleObj name="Equation" r:id="rId6" imgW="2641320" imgH="457200" progId="Equation.DSMT4">
                  <p:embed/>
                  <p:pic>
                    <p:nvPicPr>
                      <p:cNvPr id="10" name="Object 9"/>
                      <p:cNvPicPr>
                        <a:picLocks noChangeAspect="1" noChangeArrowheads="1"/>
                      </p:cNvPicPr>
                      <p:nvPr/>
                    </p:nvPicPr>
                    <p:blipFill>
                      <a:blip r:embed="rId7"/>
                      <a:srcRect/>
                      <a:stretch>
                        <a:fillRect/>
                      </a:stretch>
                    </p:blipFill>
                    <p:spPr bwMode="auto">
                      <a:xfrm>
                        <a:off x="1549400" y="3124200"/>
                        <a:ext cx="264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nvGraphicFramePr>
        <p:xfrm>
          <a:off x="4071258" y="3687628"/>
          <a:ext cx="2641600" cy="457200"/>
        </p:xfrm>
        <a:graphic>
          <a:graphicData uri="http://schemas.openxmlformats.org/presentationml/2006/ole">
            <mc:AlternateContent xmlns:mc="http://schemas.openxmlformats.org/markup-compatibility/2006">
              <mc:Choice xmlns:v="urn:schemas-microsoft-com:vml" Requires="v">
                <p:oleObj name="Equation" r:id="rId8" imgW="2641320" imgH="457200" progId="Equation.DSMT4">
                  <p:embed/>
                </p:oleObj>
              </mc:Choice>
              <mc:Fallback>
                <p:oleObj name="Equation" r:id="rId8" imgW="2641320" imgH="457200" progId="Equation.DSMT4">
                  <p:embed/>
                  <p:pic>
                    <p:nvPicPr>
                      <p:cNvPr id="11" name="Object 10"/>
                      <p:cNvPicPr>
                        <a:picLocks noChangeAspect="1" noChangeArrowheads="1"/>
                      </p:cNvPicPr>
                      <p:nvPr/>
                    </p:nvPicPr>
                    <p:blipFill>
                      <a:blip r:embed="rId9"/>
                      <a:srcRect/>
                      <a:stretch>
                        <a:fillRect/>
                      </a:stretch>
                    </p:blipFill>
                    <p:spPr bwMode="auto">
                      <a:xfrm>
                        <a:off x="4071258" y="3687628"/>
                        <a:ext cx="264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6"/>
          <p:cNvGraphicFramePr>
            <a:graphicFrameLocks noChangeAspect="1"/>
          </p:cNvGraphicFramePr>
          <p:nvPr/>
        </p:nvGraphicFramePr>
        <p:xfrm>
          <a:off x="4680858" y="4220032"/>
          <a:ext cx="1295400" cy="939800"/>
        </p:xfrm>
        <a:graphic>
          <a:graphicData uri="http://schemas.openxmlformats.org/presentationml/2006/ole">
            <mc:AlternateContent xmlns:mc="http://schemas.openxmlformats.org/markup-compatibility/2006">
              <mc:Choice xmlns:v="urn:schemas-microsoft-com:vml" Requires="v">
                <p:oleObj name="Equation" r:id="rId10" imgW="1295280" imgH="939600" progId="Equation.DSMT4">
                  <p:embed/>
                </p:oleObj>
              </mc:Choice>
              <mc:Fallback>
                <p:oleObj name="Equation" r:id="rId10" imgW="1295280" imgH="939600" progId="Equation.DSMT4">
                  <p:embed/>
                  <p:pic>
                    <p:nvPicPr>
                      <p:cNvPr id="17" name="Object 16"/>
                      <p:cNvPicPr>
                        <a:picLocks noChangeAspect="1" noChangeArrowheads="1"/>
                      </p:cNvPicPr>
                      <p:nvPr/>
                    </p:nvPicPr>
                    <p:blipFill>
                      <a:blip r:embed="rId11"/>
                      <a:srcRect/>
                      <a:stretch>
                        <a:fillRect/>
                      </a:stretch>
                    </p:blipFill>
                    <p:spPr bwMode="auto">
                      <a:xfrm>
                        <a:off x="4680858" y="4220032"/>
                        <a:ext cx="12954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1947435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a:prstGeom prst="rect">
            <a:avLst/>
          </a:prstGeom>
        </p:spPr>
        <p:txBody>
          <a:bodyPr wrap="none"/>
          <a:lstStyle/>
          <a:p>
            <a:r>
              <a:rPr lang="en-US" sz="3200" b="1" i="1" dirty="0">
                <a:solidFill>
                  <a:srgbClr val="000000"/>
                </a:solidFill>
                <a:latin typeface="Arial" pitchFamily="34" charset="0"/>
                <a:cs typeface="Arial" pitchFamily="34" charset="0"/>
              </a:rPr>
              <a:t> Objective 4: Example</a:t>
            </a:r>
            <a:endParaRPr lang="en-US" sz="3200" dirty="0">
              <a:latin typeface="Arial" pitchFamily="34" charset="0"/>
              <a:cs typeface="Arial" pitchFamily="34" charset="0"/>
            </a:endParaRPr>
          </a:p>
        </p:txBody>
      </p:sp>
      <p:sp>
        <p:nvSpPr>
          <p:cNvPr id="4" name="Text Placeholder 3"/>
          <p:cNvSpPr>
            <a:spLocks noGrp="1"/>
          </p:cNvSpPr>
          <p:nvPr>
            <p:ph type="body" sz="quarter" idx="10"/>
          </p:nvPr>
        </p:nvSpPr>
        <p:spPr/>
        <p:txBody>
          <a:bodyPr>
            <a:normAutofit/>
          </a:bodyPr>
          <a:lstStyle/>
          <a:p>
            <a:r>
              <a:rPr lang="en-US" sz="2800" b="1" dirty="0"/>
              <a:t>4a.</a:t>
            </a:r>
            <a:r>
              <a:rPr lang="en-US" sz="2800" dirty="0"/>
              <a:t>	Write a quadratic equation with the solution 	set:</a:t>
            </a:r>
          </a:p>
          <a:p>
            <a:endParaRPr lang="en-US" sz="2800" dirty="0"/>
          </a:p>
          <a:p>
            <a:endParaRPr lang="en-US" sz="2800" dirty="0"/>
          </a:p>
          <a:p>
            <a:r>
              <a:rPr lang="en-US" sz="2800" dirty="0"/>
              <a:t>	Because the solution set is               we have											    or							  	 </a:t>
            </a:r>
          </a:p>
          <a:p>
            <a:endParaRPr lang="en-US" sz="2800" dirty="0"/>
          </a:p>
        </p:txBody>
      </p:sp>
      <p:graphicFrame>
        <p:nvGraphicFramePr>
          <p:cNvPr id="6" name="Object 5"/>
          <p:cNvGraphicFramePr>
            <a:graphicFrameLocks noChangeAspect="1"/>
          </p:cNvGraphicFramePr>
          <p:nvPr/>
        </p:nvGraphicFramePr>
        <p:xfrm>
          <a:off x="1600200" y="2057400"/>
          <a:ext cx="1219200" cy="914400"/>
        </p:xfrm>
        <a:graphic>
          <a:graphicData uri="http://schemas.openxmlformats.org/presentationml/2006/ole">
            <mc:AlternateContent xmlns:mc="http://schemas.openxmlformats.org/markup-compatibility/2006">
              <mc:Choice xmlns:v="urn:schemas-microsoft-com:vml" Requires="v">
                <p:oleObj name="Equation" r:id="rId2" imgW="1218960" imgH="914400" progId="Equation.DSMT4">
                  <p:embed/>
                </p:oleObj>
              </mc:Choice>
              <mc:Fallback>
                <p:oleObj name="Equation" r:id="rId2" imgW="1218960" imgH="914400" progId="Equation.DSMT4">
                  <p:embed/>
                  <p:pic>
                    <p:nvPicPr>
                      <p:cNvPr id="6" name="Object 5"/>
                      <p:cNvPicPr/>
                      <p:nvPr/>
                    </p:nvPicPr>
                    <p:blipFill>
                      <a:blip r:embed="rId3"/>
                      <a:stretch>
                        <a:fillRect/>
                      </a:stretch>
                    </p:blipFill>
                    <p:spPr>
                      <a:xfrm>
                        <a:off x="1600200" y="2057400"/>
                        <a:ext cx="1219200" cy="914400"/>
                      </a:xfrm>
                      <a:prstGeom prst="rect">
                        <a:avLst/>
                      </a:prstGeom>
                    </p:spPr>
                  </p:pic>
                </p:oleObj>
              </mc:Fallback>
            </mc:AlternateContent>
          </a:graphicData>
        </a:graphic>
      </p:graphicFrame>
      <p:graphicFrame>
        <p:nvGraphicFramePr>
          <p:cNvPr id="3" name="Object 2"/>
          <p:cNvGraphicFramePr>
            <a:graphicFrameLocks noChangeAspect="1"/>
          </p:cNvGraphicFramePr>
          <p:nvPr/>
        </p:nvGraphicFramePr>
        <p:xfrm>
          <a:off x="5867400" y="2928255"/>
          <a:ext cx="1219200" cy="914400"/>
        </p:xfrm>
        <a:graphic>
          <a:graphicData uri="http://schemas.openxmlformats.org/presentationml/2006/ole">
            <mc:AlternateContent xmlns:mc="http://schemas.openxmlformats.org/markup-compatibility/2006">
              <mc:Choice xmlns:v="urn:schemas-microsoft-com:vml" Requires="v">
                <p:oleObj name="Equation" r:id="rId4" imgW="1218960" imgH="914400" progId="Equation.DSMT4">
                  <p:embed/>
                </p:oleObj>
              </mc:Choice>
              <mc:Fallback>
                <p:oleObj name="Equation" r:id="rId4" imgW="1218960" imgH="914400" progId="Equation.DSMT4">
                  <p:embed/>
                  <p:pic>
                    <p:nvPicPr>
                      <p:cNvPr id="3" name="Object 2"/>
                      <p:cNvPicPr>
                        <a:picLocks noChangeAspect="1" noChangeArrowheads="1"/>
                      </p:cNvPicPr>
                      <p:nvPr/>
                    </p:nvPicPr>
                    <p:blipFill>
                      <a:blip r:embed="rId5"/>
                      <a:srcRect/>
                      <a:stretch>
                        <a:fillRect/>
                      </a:stretch>
                    </p:blipFill>
                    <p:spPr bwMode="auto">
                      <a:xfrm>
                        <a:off x="5867400" y="2928255"/>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nvGraphicFramePr>
        <p:xfrm>
          <a:off x="1415142" y="3886200"/>
          <a:ext cx="4775200" cy="1905000"/>
        </p:xfrm>
        <a:graphic>
          <a:graphicData uri="http://schemas.openxmlformats.org/presentationml/2006/ole">
            <mc:AlternateContent xmlns:mc="http://schemas.openxmlformats.org/markup-compatibility/2006">
              <mc:Choice xmlns:v="urn:schemas-microsoft-com:vml" Requires="v">
                <p:oleObj name="Equation" r:id="rId6" imgW="4775040" imgH="1904760" progId="Equation.DSMT4">
                  <p:embed/>
                </p:oleObj>
              </mc:Choice>
              <mc:Fallback>
                <p:oleObj name="Equation" r:id="rId6" imgW="4775040" imgH="1904760" progId="Equation.DSMT4">
                  <p:embed/>
                  <p:pic>
                    <p:nvPicPr>
                      <p:cNvPr id="7" name="Object 6"/>
                      <p:cNvPicPr>
                        <a:picLocks noChangeAspect="1" noChangeArrowheads="1"/>
                      </p:cNvPicPr>
                      <p:nvPr/>
                    </p:nvPicPr>
                    <p:blipFill>
                      <a:blip r:embed="rId7"/>
                      <a:srcRect/>
                      <a:stretch>
                        <a:fillRect/>
                      </a:stretch>
                    </p:blipFill>
                    <p:spPr bwMode="auto">
                      <a:xfrm>
                        <a:off x="1415142" y="3886200"/>
                        <a:ext cx="4775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093868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a:prstGeom prst="rect">
            <a:avLst/>
          </a:prstGeom>
        </p:spPr>
        <p:txBody>
          <a:bodyPr wrap="none"/>
          <a:lstStyle/>
          <a:p>
            <a:r>
              <a:rPr lang="en-US" sz="3200" b="1" i="1" dirty="0">
                <a:solidFill>
                  <a:srgbClr val="000000"/>
                </a:solidFill>
                <a:latin typeface="Arial" pitchFamily="34" charset="0"/>
                <a:cs typeface="Arial" pitchFamily="34" charset="0"/>
              </a:rPr>
              <a:t> Objective 4: Example </a:t>
            </a:r>
            <a:r>
              <a:rPr lang="en-US" sz="3200" dirty="0">
                <a:solidFill>
                  <a:srgbClr val="000000"/>
                </a:solidFill>
                <a:latin typeface="Arial" pitchFamily="34" charset="0"/>
                <a:cs typeface="Arial" pitchFamily="34" charset="0"/>
              </a:rPr>
              <a:t>(</a:t>
            </a:r>
            <a:r>
              <a:rPr lang="en-US" sz="3200" dirty="0" err="1">
                <a:solidFill>
                  <a:srgbClr val="000000"/>
                </a:solidFill>
                <a:latin typeface="Arial" pitchFamily="34" charset="0"/>
                <a:cs typeface="Arial" pitchFamily="34" charset="0"/>
              </a:rPr>
              <a:t>cont</a:t>
            </a:r>
            <a:r>
              <a:rPr lang="en-US" sz="3200" dirty="0">
                <a:solidFill>
                  <a:srgbClr val="000000"/>
                </a:solidFill>
                <a:latin typeface="Arial" pitchFamily="34" charset="0"/>
                <a:cs typeface="Arial" pitchFamily="34" charset="0"/>
              </a:rPr>
              <a:t>)</a:t>
            </a:r>
            <a:endParaRPr lang="en-US" sz="3200" dirty="0">
              <a:latin typeface="Arial" pitchFamily="34" charset="0"/>
              <a:cs typeface="Arial" pitchFamily="34" charset="0"/>
            </a:endParaRPr>
          </a:p>
        </p:txBody>
      </p:sp>
      <p:sp>
        <p:nvSpPr>
          <p:cNvPr id="4" name="Text Placeholder 3"/>
          <p:cNvSpPr>
            <a:spLocks noGrp="1"/>
          </p:cNvSpPr>
          <p:nvPr>
            <p:ph type="body" sz="quarter" idx="10"/>
          </p:nvPr>
        </p:nvSpPr>
        <p:spPr/>
        <p:txBody>
          <a:bodyPr>
            <a:normAutofit fontScale="25000" lnSpcReduction="20000"/>
          </a:bodyPr>
          <a:lstStyle/>
          <a:p>
            <a:r>
              <a:rPr lang="en-US" sz="11200" dirty="0"/>
              <a:t>Use the zero-product principle in reverse.</a:t>
            </a:r>
          </a:p>
          <a:p>
            <a:endParaRPr lang="en-US" sz="11200" dirty="0"/>
          </a:p>
          <a:p>
            <a:endParaRPr lang="en-US" sz="11200" dirty="0"/>
          </a:p>
          <a:p>
            <a:endParaRPr lang="en-US" sz="11200" dirty="0"/>
          </a:p>
          <a:p>
            <a:endParaRPr lang="en-US" sz="11200" dirty="0"/>
          </a:p>
          <a:p>
            <a:endParaRPr lang="en-US" sz="11200" dirty="0"/>
          </a:p>
          <a:p>
            <a:r>
              <a:rPr lang="en-US" sz="11200" dirty="0"/>
              <a:t>Thus, one equation is </a:t>
            </a:r>
          </a:p>
          <a:p>
            <a:endParaRPr lang="en-US" sz="11200" dirty="0"/>
          </a:p>
          <a:p>
            <a:r>
              <a:rPr lang="en-US" sz="11200" dirty="0"/>
              <a:t>Other equations can be obtained by multiplying both sides of this equation by any nonzero real number.</a:t>
            </a:r>
          </a:p>
          <a:p>
            <a:endParaRPr lang="en-US" sz="11200" dirty="0"/>
          </a:p>
          <a:p>
            <a:endParaRPr lang="en-US" sz="4000" dirty="0"/>
          </a:p>
          <a:p>
            <a:endParaRPr lang="en-US" sz="4000" dirty="0"/>
          </a:p>
          <a:p>
            <a:endParaRPr lang="en-US" sz="4000" dirty="0"/>
          </a:p>
          <a:p>
            <a:endParaRPr lang="en-US" sz="4000" dirty="0"/>
          </a:p>
          <a:p>
            <a:endParaRPr lang="en-US" sz="4000" dirty="0"/>
          </a:p>
          <a:p>
            <a:endParaRPr lang="en-US" sz="4000" dirty="0"/>
          </a:p>
          <a:p>
            <a:endParaRPr lang="en-US" sz="4000" dirty="0"/>
          </a:p>
          <a:p>
            <a:endParaRPr lang="en-US" sz="4000" dirty="0"/>
          </a:p>
          <a:p>
            <a:endParaRPr lang="en-US" sz="4000" dirty="0"/>
          </a:p>
          <a:p>
            <a:endParaRPr lang="en-US" sz="4000" dirty="0"/>
          </a:p>
          <a:p>
            <a:endParaRPr lang="en-US" sz="4000" dirty="0"/>
          </a:p>
          <a:p>
            <a:endParaRPr lang="en-US" sz="4000" dirty="0"/>
          </a:p>
          <a:p>
            <a:endParaRPr lang="en-US" sz="4000" dirty="0"/>
          </a:p>
          <a:p>
            <a:endParaRPr lang="en-US" sz="4000" dirty="0"/>
          </a:p>
          <a:p>
            <a:endParaRPr lang="en-US" sz="4000" dirty="0"/>
          </a:p>
          <a:p>
            <a:endParaRPr lang="en-US" sz="2800" dirty="0"/>
          </a:p>
          <a:p>
            <a:endParaRPr lang="en-US" sz="2800" dirty="0"/>
          </a:p>
          <a:p>
            <a:endParaRPr lang="en-US" sz="2800" dirty="0"/>
          </a:p>
          <a:p>
            <a:endParaRPr lang="en-US" sz="2800" dirty="0"/>
          </a:p>
          <a:p>
            <a:endParaRPr lang="en-US" sz="3300" dirty="0"/>
          </a:p>
          <a:p>
            <a:endParaRPr lang="en-US" sz="3300" dirty="0"/>
          </a:p>
          <a:p>
            <a:endParaRPr lang="en-US" sz="3300" dirty="0"/>
          </a:p>
          <a:p>
            <a:endParaRPr lang="en-US" sz="3300" dirty="0"/>
          </a:p>
          <a:p>
            <a:endParaRPr lang="en-US" sz="3300" dirty="0"/>
          </a:p>
          <a:p>
            <a:endParaRPr lang="en-US" sz="2800" dirty="0"/>
          </a:p>
          <a:p>
            <a:endParaRPr lang="en-US" sz="2800" dirty="0"/>
          </a:p>
          <a:p>
            <a:r>
              <a:rPr lang="en-US" sz="2800" dirty="0"/>
              <a:t>				   							  	 </a:t>
            </a:r>
          </a:p>
          <a:p>
            <a:endParaRPr lang="en-US" sz="2800" dirty="0"/>
          </a:p>
        </p:txBody>
      </p:sp>
      <p:graphicFrame>
        <p:nvGraphicFramePr>
          <p:cNvPr id="2" name="Object 1"/>
          <p:cNvGraphicFramePr>
            <a:graphicFrameLocks noChangeAspect="1"/>
          </p:cNvGraphicFramePr>
          <p:nvPr/>
        </p:nvGraphicFramePr>
        <p:xfrm>
          <a:off x="609600" y="1752600"/>
          <a:ext cx="3594100" cy="1663700"/>
        </p:xfrm>
        <a:graphic>
          <a:graphicData uri="http://schemas.openxmlformats.org/presentationml/2006/ole">
            <mc:AlternateContent xmlns:mc="http://schemas.openxmlformats.org/markup-compatibility/2006">
              <mc:Choice xmlns:v="urn:schemas-microsoft-com:vml" Requires="v">
                <p:oleObj name="Equation" r:id="rId2" imgW="3593880" imgH="1663560" progId="Equation.DSMT4">
                  <p:embed/>
                </p:oleObj>
              </mc:Choice>
              <mc:Fallback>
                <p:oleObj name="Equation" r:id="rId2" imgW="3593880" imgH="1663560" progId="Equation.DSMT4">
                  <p:embed/>
                  <p:pic>
                    <p:nvPicPr>
                      <p:cNvPr id="2"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752600"/>
                        <a:ext cx="3594100"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nvGraphicFramePr>
        <p:xfrm>
          <a:off x="4114800" y="3581400"/>
          <a:ext cx="2755900" cy="457200"/>
        </p:xfrm>
        <a:graphic>
          <a:graphicData uri="http://schemas.openxmlformats.org/presentationml/2006/ole">
            <mc:AlternateContent xmlns:mc="http://schemas.openxmlformats.org/markup-compatibility/2006">
              <mc:Choice xmlns:v="urn:schemas-microsoft-com:vml" Requires="v">
                <p:oleObj name="Equation" r:id="rId4" imgW="2755800" imgH="457200" progId="Equation.DSMT4">
                  <p:embed/>
                </p:oleObj>
              </mc:Choice>
              <mc:Fallback>
                <p:oleObj name="Equation" r:id="rId4" imgW="2755800" imgH="457200" progId="Equation.DSMT4">
                  <p:embed/>
                  <p:pic>
                    <p:nvPicPr>
                      <p:cNvPr id="8"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3581400"/>
                        <a:ext cx="2755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094318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dirty="0">
                <a:latin typeface="Arial" pitchFamily="34" charset="0"/>
                <a:cs typeface="Arial" pitchFamily="34" charset="0"/>
              </a:rPr>
              <a:t>Example </a:t>
            </a:r>
            <a:r>
              <a:rPr lang="en-US" sz="3200" dirty="0">
                <a:latin typeface="Arial" pitchFamily="34" charset="0"/>
                <a:cs typeface="Arial" pitchFamily="34" charset="0"/>
              </a:rPr>
              <a:t>(</a:t>
            </a:r>
            <a:r>
              <a:rPr lang="en-US" sz="3200" dirty="0" err="1">
                <a:latin typeface="Arial" pitchFamily="34" charset="0"/>
                <a:cs typeface="Arial" pitchFamily="34" charset="0"/>
              </a:rPr>
              <a:t>cont</a:t>
            </a:r>
            <a:r>
              <a:rPr lang="en-US" sz="3200" dirty="0">
                <a:latin typeface="Arial" pitchFamily="34" charset="0"/>
                <a:cs typeface="Arial" pitchFamily="34" charset="0"/>
              </a:rPr>
              <a:t>)</a:t>
            </a:r>
          </a:p>
        </p:txBody>
      </p:sp>
      <p:sp>
        <p:nvSpPr>
          <p:cNvPr id="3" name="Text Placeholder 2"/>
          <p:cNvSpPr>
            <a:spLocks noGrp="1"/>
          </p:cNvSpPr>
          <p:nvPr>
            <p:ph type="body" sz="quarter" idx="10"/>
          </p:nvPr>
        </p:nvSpPr>
        <p:spPr/>
        <p:txBody>
          <a:bodyPr>
            <a:noAutofit/>
          </a:bodyPr>
          <a:lstStyle/>
          <a:p>
            <a:pPr>
              <a:spcBef>
                <a:spcPct val="50000"/>
              </a:spcBef>
            </a:pPr>
            <a:endParaRPr lang="en-US" sz="2800" dirty="0"/>
          </a:p>
          <a:p>
            <a:pPr>
              <a:spcBef>
                <a:spcPts val="2400"/>
              </a:spcBef>
            </a:pPr>
            <a:endParaRPr lang="en-US" sz="2800" dirty="0"/>
          </a:p>
          <a:p>
            <a:pPr>
              <a:spcBef>
                <a:spcPct val="50000"/>
              </a:spcBef>
            </a:pPr>
            <a:endParaRPr lang="en-US" sz="2800" dirty="0">
              <a:latin typeface="Times New Roman" pitchFamily="18" charset="0"/>
            </a:endParaRPr>
          </a:p>
          <a:p>
            <a:pPr>
              <a:spcBef>
                <a:spcPct val="50000"/>
              </a:spcBef>
            </a:pPr>
            <a:endParaRPr lang="en-US" sz="2800" dirty="0"/>
          </a:p>
          <a:p>
            <a:pPr>
              <a:spcBef>
                <a:spcPct val="50000"/>
              </a:spcBef>
            </a:pPr>
            <a:endParaRPr lang="en-US" sz="2800" dirty="0"/>
          </a:p>
          <a:p>
            <a:pPr>
              <a:spcBef>
                <a:spcPct val="50000"/>
              </a:spcBef>
            </a:pPr>
            <a:endParaRPr lang="en-US" sz="2800" dirty="0"/>
          </a:p>
          <a:p>
            <a:pPr>
              <a:spcBef>
                <a:spcPct val="50000"/>
              </a:spcBef>
            </a:pPr>
            <a:endParaRPr lang="en-US" sz="2800" dirty="0"/>
          </a:p>
          <a:p>
            <a:pPr>
              <a:spcBef>
                <a:spcPct val="50000"/>
              </a:spcBef>
            </a:pPr>
            <a:endParaRPr lang="en-US" sz="2800" dirty="0"/>
          </a:p>
          <a:p>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656276576"/>
              </p:ext>
            </p:extLst>
          </p:nvPr>
        </p:nvGraphicFramePr>
        <p:xfrm>
          <a:off x="2057400" y="1371600"/>
          <a:ext cx="2120900" cy="927100"/>
        </p:xfrm>
        <a:graphic>
          <a:graphicData uri="http://schemas.openxmlformats.org/presentationml/2006/ole">
            <mc:AlternateContent xmlns:mc="http://schemas.openxmlformats.org/markup-compatibility/2006">
              <mc:Choice xmlns:v="urn:schemas-microsoft-com:vml" Requires="v">
                <p:oleObj name="Equation" r:id="rId2" imgW="2120760" imgH="927000" progId="Equation.DSMT4">
                  <p:embed/>
                </p:oleObj>
              </mc:Choice>
              <mc:Fallback>
                <p:oleObj name="Equation" r:id="rId2" imgW="2120760" imgH="927000" progId="Equation.DSMT4">
                  <p:embed/>
                  <p:pic>
                    <p:nvPicPr>
                      <p:cNvPr id="6" name="Object 5"/>
                      <p:cNvPicPr>
                        <a:picLocks noChangeAspect="1" noChangeArrowheads="1"/>
                      </p:cNvPicPr>
                      <p:nvPr/>
                    </p:nvPicPr>
                    <p:blipFill>
                      <a:blip r:embed="rId3"/>
                      <a:srcRect/>
                      <a:stretch>
                        <a:fillRect/>
                      </a:stretch>
                    </p:blipFill>
                    <p:spPr bwMode="auto">
                      <a:xfrm>
                        <a:off x="2057400" y="1371600"/>
                        <a:ext cx="21209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460108602"/>
              </p:ext>
            </p:extLst>
          </p:nvPr>
        </p:nvGraphicFramePr>
        <p:xfrm>
          <a:off x="2057400" y="2438400"/>
          <a:ext cx="2781300" cy="977900"/>
        </p:xfrm>
        <a:graphic>
          <a:graphicData uri="http://schemas.openxmlformats.org/presentationml/2006/ole">
            <mc:AlternateContent xmlns:mc="http://schemas.openxmlformats.org/markup-compatibility/2006">
              <mc:Choice xmlns:v="urn:schemas-microsoft-com:vml" Requires="v">
                <p:oleObj name="Equation" r:id="rId4" imgW="2781000" imgH="977760" progId="Equation.DSMT4">
                  <p:embed/>
                </p:oleObj>
              </mc:Choice>
              <mc:Fallback>
                <p:oleObj name="Equation" r:id="rId4" imgW="2781000" imgH="977760" progId="Equation.DSMT4">
                  <p:embed/>
                  <p:pic>
                    <p:nvPicPr>
                      <p:cNvPr id="9" name="Object 8"/>
                      <p:cNvPicPr>
                        <a:picLocks noChangeAspect="1" noChangeArrowheads="1"/>
                      </p:cNvPicPr>
                      <p:nvPr/>
                    </p:nvPicPr>
                    <p:blipFill>
                      <a:blip r:embed="rId5"/>
                      <a:srcRect/>
                      <a:stretch>
                        <a:fillRect/>
                      </a:stretch>
                    </p:blipFill>
                    <p:spPr bwMode="auto">
                      <a:xfrm>
                        <a:off x="2057400" y="2438400"/>
                        <a:ext cx="27813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107794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533400" y="1219200"/>
            <a:ext cx="3352800" cy="1600200"/>
          </a:xfrm>
        </p:spPr>
        <p:txBody>
          <a:bodyPr>
            <a:noAutofit/>
          </a:bodyPr>
          <a:lstStyle/>
          <a:p>
            <a:pPr eaLnBrk="0" hangingPunct="0"/>
            <a:r>
              <a:rPr lang="en-US" sz="4400" dirty="0"/>
              <a:t>Section 8.3</a:t>
            </a:r>
          </a:p>
        </p:txBody>
      </p:sp>
      <p:sp>
        <p:nvSpPr>
          <p:cNvPr id="6" name="Content Placeholder 5"/>
          <p:cNvSpPr>
            <a:spLocks noGrp="1"/>
          </p:cNvSpPr>
          <p:nvPr>
            <p:ph sz="quarter" idx="11"/>
          </p:nvPr>
        </p:nvSpPr>
        <p:spPr>
          <a:xfrm>
            <a:off x="533400" y="2514600"/>
            <a:ext cx="3276600" cy="2743200"/>
          </a:xfrm>
        </p:spPr>
        <p:txBody>
          <a:bodyPr>
            <a:noAutofit/>
          </a:bodyPr>
          <a:lstStyle/>
          <a:p>
            <a:pPr marL="342900" indent="-342900" algn="ctr"/>
            <a:r>
              <a:rPr lang="en-US" dirty="0"/>
              <a:t>Quadratic</a:t>
            </a:r>
          </a:p>
          <a:p>
            <a:pPr marL="342900" indent="-342900" algn="ctr"/>
            <a:r>
              <a:rPr lang="en-US" dirty="0"/>
              <a:t>Functions and</a:t>
            </a:r>
          </a:p>
          <a:p>
            <a:pPr marL="342900" indent="-342900" algn="ctr"/>
            <a:r>
              <a:rPr lang="en-US" dirty="0"/>
              <a:t>Their Graphs</a:t>
            </a:r>
          </a:p>
          <a:p>
            <a:pPr marL="342900" indent="-342900" algn="ctr"/>
            <a:endParaRPr lang="en-US" dirty="0"/>
          </a:p>
          <a:p>
            <a:endParaRPr lang="en-US" dirty="0"/>
          </a:p>
        </p:txBody>
      </p:sp>
    </p:spTree>
    <p:extLst>
      <p:ext uri="{BB962C8B-B14F-4D97-AF65-F5344CB8AC3E}">
        <p14:creationId xmlns:p14="http://schemas.microsoft.com/office/powerpoint/2010/main" val="29842219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572000" y="182880"/>
            <a:ext cx="0" cy="0"/>
          </a:xfrm>
        </p:spPr>
        <p:txBody>
          <a:bodyPr/>
          <a:lstStyle/>
          <a:p>
            <a:r>
              <a:rPr lang="en-US" sz="3200" b="1" i="1" dirty="0">
                <a:latin typeface="Arial" pitchFamily="34" charset="0"/>
                <a:cs typeface="Arial" pitchFamily="34" charset="0"/>
              </a:rPr>
              <a:t>Objective 1</a:t>
            </a:r>
            <a:endParaRPr lang="en-US" sz="3200" b="1"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pPr algn="ctr"/>
            <a:r>
              <a:rPr lang="en-US" dirty="0"/>
              <a:t>Recognize characteristics of parabolas.</a:t>
            </a:r>
          </a:p>
        </p:txBody>
      </p:sp>
    </p:spTree>
    <p:extLst>
      <p:ext uri="{BB962C8B-B14F-4D97-AF65-F5344CB8AC3E}">
        <p14:creationId xmlns:p14="http://schemas.microsoft.com/office/powerpoint/2010/main" val="3723891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dirty="0">
                <a:latin typeface="Arial" pitchFamily="34" charset="0"/>
                <a:cs typeface="Arial" pitchFamily="34" charset="0"/>
              </a:rPr>
              <a:t>Graphing Quadratic Functions</a:t>
            </a:r>
          </a:p>
        </p:txBody>
      </p:sp>
      <p:sp>
        <p:nvSpPr>
          <p:cNvPr id="3" name="Text Placeholder 2"/>
          <p:cNvSpPr>
            <a:spLocks noGrp="1"/>
          </p:cNvSpPr>
          <p:nvPr>
            <p:ph type="body" sz="quarter" idx="10"/>
          </p:nvPr>
        </p:nvSpPr>
        <p:spPr/>
        <p:txBody>
          <a:bodyPr>
            <a:noAutofit/>
          </a:bodyPr>
          <a:lstStyle/>
          <a:p>
            <a:r>
              <a:rPr lang="en-US" sz="2800" dirty="0"/>
              <a:t>The graph of any quadratic function is a </a:t>
            </a:r>
            <a:r>
              <a:rPr lang="en-US" sz="2800" i="1" dirty="0"/>
              <a:t>parabola</a:t>
            </a:r>
            <a:r>
              <a:rPr lang="en-US" sz="2800" dirty="0"/>
              <a:t>. Parabolas are shaped either like bowls or like inverted bowls.</a:t>
            </a:r>
          </a:p>
          <a:p>
            <a:r>
              <a:rPr lang="en-US" sz="2800" dirty="0"/>
              <a:t>Consider the quadratic equation:  </a:t>
            </a:r>
          </a:p>
          <a:p>
            <a:r>
              <a:rPr lang="en-US" sz="2800" dirty="0"/>
              <a:t>								      								      </a:t>
            </a:r>
            <a:r>
              <a:rPr lang="en-US" sz="2800" spc="-50" dirty="0"/>
              <a:t>If </a:t>
            </a:r>
            <a:r>
              <a:rPr lang="en-US" sz="2800" i="1" spc="-50" dirty="0"/>
              <a:t>a</a:t>
            </a:r>
            <a:r>
              <a:rPr lang="en-US" sz="2800" spc="-50" dirty="0"/>
              <a:t> is positive, the parabola opens upward (like a bowl) and if </a:t>
            </a:r>
            <a:r>
              <a:rPr lang="en-US" sz="2800" i="1" spc="-50" dirty="0"/>
              <a:t>a</a:t>
            </a:r>
            <a:r>
              <a:rPr lang="en-US" sz="2800" spc="-50" dirty="0"/>
              <a:t> is negative, the parabola opens downward (like an inverted bowl). Whether the parabola opens upward or downward depends on the coefficient </a:t>
            </a:r>
            <a:r>
              <a:rPr lang="en-US" sz="2800" i="1" spc="-50" dirty="0"/>
              <a:t>a</a:t>
            </a:r>
            <a:r>
              <a:rPr lang="en-US" sz="2800" spc="-50" dirty="0"/>
              <a:t> of the leading term of the quadratic.</a:t>
            </a:r>
          </a:p>
          <a:p>
            <a:pPr>
              <a:spcBef>
                <a:spcPct val="50000"/>
              </a:spcBef>
            </a:pPr>
            <a:endParaRPr lang="en-US" sz="2800" dirty="0"/>
          </a:p>
          <a:p>
            <a:pPr>
              <a:spcBef>
                <a:spcPct val="50000"/>
              </a:spcBef>
            </a:pPr>
            <a:endParaRPr lang="en-US" sz="2800" dirty="0"/>
          </a:p>
        </p:txBody>
      </p:sp>
      <p:graphicFrame>
        <p:nvGraphicFramePr>
          <p:cNvPr id="4" name="Object 3"/>
          <p:cNvGraphicFramePr>
            <a:graphicFrameLocks noChangeAspect="1"/>
          </p:cNvGraphicFramePr>
          <p:nvPr/>
        </p:nvGraphicFramePr>
        <p:xfrm>
          <a:off x="2960688" y="3117393"/>
          <a:ext cx="2476500" cy="520700"/>
        </p:xfrm>
        <a:graphic>
          <a:graphicData uri="http://schemas.openxmlformats.org/presentationml/2006/ole">
            <mc:AlternateContent xmlns:mc="http://schemas.openxmlformats.org/markup-compatibility/2006">
              <mc:Choice xmlns:v="urn:schemas-microsoft-com:vml" Requires="v">
                <p:oleObj name="Equation" r:id="rId2" imgW="2476440" imgH="520560" progId="Equation.DSMT4">
                  <p:embed/>
                </p:oleObj>
              </mc:Choice>
              <mc:Fallback>
                <p:oleObj name="Equation" r:id="rId2" imgW="2476440" imgH="520560" progId="Equation.DSMT4">
                  <p:embed/>
                  <p:pic>
                    <p:nvPicPr>
                      <p:cNvPr id="4" name="Object 3"/>
                      <p:cNvPicPr>
                        <a:picLocks noChangeAspect="1" noChangeArrowheads="1"/>
                      </p:cNvPicPr>
                      <p:nvPr/>
                    </p:nvPicPr>
                    <p:blipFill>
                      <a:blip r:embed="rId3"/>
                      <a:srcRect/>
                      <a:stretch>
                        <a:fillRect/>
                      </a:stretch>
                    </p:blipFill>
                    <p:spPr bwMode="auto">
                      <a:xfrm>
                        <a:off x="2960688" y="3117393"/>
                        <a:ext cx="24765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1275771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noAutofit/>
          </a:bodyPr>
          <a:lstStyle/>
          <a:p>
            <a:endParaRPr lang="en-US" dirty="0"/>
          </a:p>
          <a:p>
            <a:endParaRPr lang="en-US" dirty="0"/>
          </a:p>
          <a:p>
            <a:endParaRPr lang="en-US" dirty="0"/>
          </a:p>
          <a:p>
            <a:endParaRPr lang="en-US" dirty="0"/>
          </a:p>
          <a:p>
            <a:r>
              <a:rPr lang="en-US" sz="2800" dirty="0"/>
              <a:t>The </a:t>
            </a:r>
            <a:r>
              <a:rPr lang="en-US" sz="2800" b="1" dirty="0"/>
              <a:t>vertex</a:t>
            </a:r>
            <a:r>
              <a:rPr lang="en-US" sz="2800" dirty="0"/>
              <a:t> (or turning point) of the parabola is the lowest point on the graph when it opens upward and the highest point on the graph when it opens downward.</a:t>
            </a:r>
          </a:p>
          <a:p>
            <a:endParaRPr lang="en-US" dirty="0"/>
          </a:p>
        </p:txBody>
      </p:sp>
      <p:sp>
        <p:nvSpPr>
          <p:cNvPr id="5" name="Title 4"/>
          <p:cNvSpPr>
            <a:spLocks noGrp="1"/>
          </p:cNvSpPr>
          <p:nvPr>
            <p:ph type="title" idx="4294967295"/>
          </p:nvPr>
        </p:nvSpPr>
        <p:spPr>
          <a:xfrm>
            <a:off x="4572000" y="182880"/>
            <a:ext cx="0" cy="0"/>
          </a:xfrm>
        </p:spPr>
        <p:txBody>
          <a:bodyPr/>
          <a:lstStyle/>
          <a:p>
            <a:r>
              <a:rPr lang="en-US" sz="3200" dirty="0">
                <a:latin typeface="Arial" pitchFamily="34" charset="0"/>
                <a:cs typeface="Arial" pitchFamily="34" charset="0"/>
              </a:rPr>
              <a:t>Graphing Quadratic Functions</a:t>
            </a:r>
          </a:p>
        </p:txBody>
      </p:sp>
      <p:graphicFrame>
        <p:nvGraphicFramePr>
          <p:cNvPr id="2" name="Table Placeholder 1"/>
          <p:cNvGraphicFramePr>
            <a:graphicFrameLocks noGrp="1"/>
          </p:cNvGraphicFramePr>
          <p:nvPr>
            <p:ph type="tbl" sz="quarter" idx="4294967295"/>
          </p:nvPr>
        </p:nvGraphicFramePr>
        <p:xfrm>
          <a:off x="519112" y="1143000"/>
          <a:ext cx="8243888" cy="2060448"/>
        </p:xfrm>
        <a:graphic>
          <a:graphicData uri="http://schemas.openxmlformats.org/drawingml/2006/table">
            <a:tbl>
              <a:tblPr firstRow="1" bandRow="1">
                <a:tableStyleId>{5C22544A-7EE6-4342-B048-85BDC9FD1C3A}</a:tableStyleId>
              </a:tblPr>
              <a:tblGrid>
                <a:gridCol w="8243888">
                  <a:extLst>
                    <a:ext uri="{9D8B030D-6E8A-4147-A177-3AD203B41FA5}">
                      <a16:colId xmlns:a16="http://schemas.microsoft.com/office/drawing/2014/main" val="20000"/>
                    </a:ext>
                  </a:extLst>
                </a:gridCol>
              </a:tblGrid>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kern="1200" cap="none" normalizeH="0" baseline="0" dirty="0">
                          <a:ln>
                            <a:noFill/>
                          </a:ln>
                          <a:solidFill>
                            <a:srgbClr val="0000A8"/>
                          </a:solidFill>
                          <a:effectLst/>
                          <a:latin typeface="Arial" pitchFamily="34" charset="0"/>
                          <a:ea typeface="+mn-ea"/>
                          <a:cs typeface="Arial" pitchFamily="34" charset="0"/>
                        </a:rPr>
                        <a:t>Graphs of Quadratic Functions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6388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chemeClr val="tx1"/>
                          </a:solidFill>
                          <a:effectLst/>
                          <a:latin typeface="Arial" pitchFamily="34" charset="0"/>
                          <a:cs typeface="Arial" pitchFamily="34" charset="0"/>
                        </a:rPr>
                        <a:t>The graph of the quadratic function</a:t>
                      </a: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pitchFamily="34" charset="0"/>
                          <a:cs typeface="Arial" pitchFamily="34" charset="0"/>
                        </a:rPr>
                        <a:t>is called a </a:t>
                      </a:r>
                      <a:r>
                        <a:rPr kumimoji="0" lang="en-US" sz="2800" b="1" i="0" u="none" strike="noStrike" cap="none" normalizeH="0" baseline="0" dirty="0">
                          <a:ln>
                            <a:noFill/>
                          </a:ln>
                          <a:solidFill>
                            <a:schemeClr val="tx1"/>
                          </a:solidFill>
                          <a:effectLst/>
                          <a:latin typeface="Arial" pitchFamily="34" charset="0"/>
                          <a:cs typeface="Arial" pitchFamily="34" charset="0"/>
                        </a:rPr>
                        <a:t>parabola</a:t>
                      </a:r>
                      <a:r>
                        <a:rPr kumimoji="0" lang="en-US" sz="2800" b="0" i="0" u="none" strike="noStrike" cap="none" normalizeH="0" baseline="0" dirty="0">
                          <a:ln>
                            <a:noFill/>
                          </a:ln>
                          <a:solidFill>
                            <a:schemeClr val="tx1"/>
                          </a:solidFill>
                          <a:effectLst/>
                          <a:latin typeface="Arial" pitchFamily="34" charset="0"/>
                          <a:cs typeface="Arial"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4" name="Object 13"/>
          <p:cNvGraphicFramePr>
            <a:graphicFrameLocks noChangeAspect="1"/>
          </p:cNvGraphicFramePr>
          <p:nvPr/>
        </p:nvGraphicFramePr>
        <p:xfrm>
          <a:off x="1657350" y="2155374"/>
          <a:ext cx="4140200" cy="584200"/>
        </p:xfrm>
        <a:graphic>
          <a:graphicData uri="http://schemas.openxmlformats.org/presentationml/2006/ole">
            <mc:AlternateContent xmlns:mc="http://schemas.openxmlformats.org/markup-compatibility/2006">
              <mc:Choice xmlns:v="urn:schemas-microsoft-com:vml" Requires="v">
                <p:oleObj name="Equation" r:id="rId2" imgW="4140000" imgH="583920" progId="Equation.DSMT4">
                  <p:embed/>
                </p:oleObj>
              </mc:Choice>
              <mc:Fallback>
                <p:oleObj name="Equation" r:id="rId2" imgW="4140000" imgH="583920" progId="Equation.DSMT4">
                  <p:embed/>
                  <p:pic>
                    <p:nvPicPr>
                      <p:cNvPr id="14" name="Object 13"/>
                      <p:cNvPicPr>
                        <a:picLocks noChangeAspect="1" noChangeArrowheads="1"/>
                      </p:cNvPicPr>
                      <p:nvPr/>
                    </p:nvPicPr>
                    <p:blipFill>
                      <a:blip r:embed="rId3"/>
                      <a:srcRect/>
                      <a:stretch>
                        <a:fillRect/>
                      </a:stretch>
                    </p:blipFill>
                    <p:spPr bwMode="auto">
                      <a:xfrm>
                        <a:off x="1657350" y="2155374"/>
                        <a:ext cx="4140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9411628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i="1" dirty="0">
                <a:solidFill>
                  <a:srgbClr val="000000"/>
                </a:solidFill>
                <a:latin typeface="Arial" pitchFamily="34" charset="0"/>
                <a:cs typeface="Arial" pitchFamily="34" charset="0"/>
              </a:rPr>
              <a:t>Objective 1: Example</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r>
              <a:rPr lang="en-US" sz="2800" b="1" dirty="0"/>
              <a:t>1.</a:t>
            </a:r>
            <a:r>
              <a:rPr lang="en-US" sz="2800" dirty="0"/>
              <a:t>	True or false:  The </a:t>
            </a:r>
            <a:r>
              <a:rPr lang="en-US" sz="2800" i="1" dirty="0"/>
              <a:t>vertex</a:t>
            </a:r>
            <a:r>
              <a:rPr lang="en-US" sz="2800" dirty="0"/>
              <a:t> of a parabola is 	also called the </a:t>
            </a:r>
            <a:r>
              <a:rPr lang="en-US" sz="2800" i="1" dirty="0"/>
              <a:t>turning point</a:t>
            </a:r>
            <a:r>
              <a:rPr lang="en-US" sz="2800" dirty="0"/>
              <a:t>.</a:t>
            </a:r>
          </a:p>
          <a:p>
            <a:endParaRPr lang="en-US" sz="2800" dirty="0"/>
          </a:p>
          <a:p>
            <a:pPr>
              <a:spcBef>
                <a:spcPct val="50000"/>
              </a:spcBef>
            </a:pPr>
            <a:r>
              <a:rPr lang="en-US" sz="2800" dirty="0"/>
              <a:t>	True</a:t>
            </a:r>
          </a:p>
          <a:p>
            <a:pPr>
              <a:spcBef>
                <a:spcPct val="50000"/>
              </a:spcBef>
            </a:pPr>
            <a:endParaRPr lang="en-US" sz="2800" b="1" dirty="0"/>
          </a:p>
          <a:p>
            <a:pPr>
              <a:spcBef>
                <a:spcPct val="50000"/>
              </a:spcBef>
            </a:pPr>
            <a:endParaRPr lang="en-US" sz="2800" b="1" dirty="0"/>
          </a:p>
          <a:p>
            <a:pPr>
              <a:spcBef>
                <a:spcPct val="50000"/>
              </a:spcBef>
            </a:pPr>
            <a:endParaRPr lang="en-US" sz="2800" dirty="0"/>
          </a:p>
          <a:p>
            <a:pPr>
              <a:spcBef>
                <a:spcPct val="50000"/>
              </a:spcBef>
              <a:spcAft>
                <a:spcPts val="1800"/>
              </a:spcAft>
            </a:pPr>
            <a:endParaRPr lang="en-US" sz="2800" b="1" dirty="0"/>
          </a:p>
          <a:p>
            <a:pPr>
              <a:spcBef>
                <a:spcPct val="50000"/>
              </a:spcBef>
              <a:spcAft>
                <a:spcPts val="1800"/>
              </a:spcAft>
            </a:pPr>
            <a:endParaRPr lang="en-US" sz="2800" b="1" dirty="0"/>
          </a:p>
          <a:p>
            <a:pPr>
              <a:spcBef>
                <a:spcPct val="50000"/>
              </a:spcBef>
              <a:spcAft>
                <a:spcPts val="1800"/>
              </a:spcAft>
            </a:pPr>
            <a:r>
              <a:rPr lang="en-US" sz="3600" dirty="0"/>
              <a:t>					</a:t>
            </a:r>
          </a:p>
          <a:p>
            <a:pPr>
              <a:spcBef>
                <a:spcPct val="50000"/>
              </a:spcBef>
            </a:pPr>
            <a:endParaRPr lang="en-US" sz="3600" dirty="0"/>
          </a:p>
          <a:p>
            <a:pPr>
              <a:spcBef>
                <a:spcPct val="50000"/>
              </a:spcBef>
            </a:pPr>
            <a:r>
              <a:rPr lang="en-US" sz="3600" dirty="0"/>
              <a:t>				</a:t>
            </a:r>
            <a:endParaRPr lang="en-US" sz="2800" dirty="0"/>
          </a:p>
          <a:p>
            <a:pPr>
              <a:spcBef>
                <a:spcPct val="50000"/>
              </a:spcBef>
            </a:pPr>
            <a:endParaRPr lang="en-US" dirty="0"/>
          </a:p>
        </p:txBody>
      </p:sp>
    </p:spTree>
    <p:extLst>
      <p:ext uri="{BB962C8B-B14F-4D97-AF65-F5344CB8AC3E}">
        <p14:creationId xmlns:p14="http://schemas.microsoft.com/office/powerpoint/2010/main" val="414910557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572000" y="182880"/>
            <a:ext cx="0" cy="0"/>
          </a:xfrm>
        </p:spPr>
        <p:txBody>
          <a:bodyPr/>
          <a:lstStyle/>
          <a:p>
            <a:r>
              <a:rPr lang="en-US" sz="3200" b="1" i="1" dirty="0">
                <a:latin typeface="Arial" pitchFamily="34" charset="0"/>
                <a:cs typeface="Arial" pitchFamily="34" charset="0"/>
              </a:rPr>
              <a:t>Objective 2</a:t>
            </a:r>
            <a:endParaRPr lang="en-US" sz="3200" b="1"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pPr algn="ctr"/>
            <a:r>
              <a:rPr lang="en-US" dirty="0"/>
              <a:t>Graph parabolas in the form  </a:t>
            </a:r>
          </a:p>
        </p:txBody>
      </p:sp>
      <p:graphicFrame>
        <p:nvGraphicFramePr>
          <p:cNvPr id="2" name="Object 1"/>
          <p:cNvGraphicFramePr>
            <a:graphicFrameLocks noChangeAspect="1"/>
          </p:cNvGraphicFramePr>
          <p:nvPr/>
        </p:nvGraphicFramePr>
        <p:xfrm>
          <a:off x="2492188" y="1676400"/>
          <a:ext cx="3759200" cy="673100"/>
        </p:xfrm>
        <a:graphic>
          <a:graphicData uri="http://schemas.openxmlformats.org/presentationml/2006/ole">
            <mc:AlternateContent xmlns:mc="http://schemas.openxmlformats.org/markup-compatibility/2006">
              <mc:Choice xmlns:v="urn:schemas-microsoft-com:vml" Requires="v">
                <p:oleObj name="Equation" r:id="rId2" imgW="3759120" imgH="672840" progId="Equation.DSMT4">
                  <p:embed/>
                </p:oleObj>
              </mc:Choice>
              <mc:Fallback>
                <p:oleObj name="Equation" r:id="rId2" imgW="3759120" imgH="672840" progId="Equation.DSMT4">
                  <p:embed/>
                  <p:pic>
                    <p:nvPicPr>
                      <p:cNvPr id="2" name="Object 1"/>
                      <p:cNvPicPr>
                        <a:picLocks noChangeAspect="1" noChangeArrowheads="1"/>
                      </p:cNvPicPr>
                      <p:nvPr/>
                    </p:nvPicPr>
                    <p:blipFill>
                      <a:blip r:embed="rId3"/>
                      <a:srcRect/>
                      <a:stretch>
                        <a:fillRect/>
                      </a:stretch>
                    </p:blipFill>
                    <p:spPr bwMode="auto">
                      <a:xfrm>
                        <a:off x="2492188" y="1676400"/>
                        <a:ext cx="37592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5112563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p:spPr>
        <p:txBody>
          <a:bodyPr/>
          <a:lstStyle/>
          <a:p>
            <a:r>
              <a:rPr lang="en-US" sz="3200" dirty="0">
                <a:latin typeface="Arial" pitchFamily="34" charset="0"/>
                <a:cs typeface="Arial" pitchFamily="34" charset="0"/>
              </a:rPr>
              <a:t>Quadratic Functions</a:t>
            </a:r>
          </a:p>
        </p:txBody>
      </p:sp>
      <p:sp>
        <p:nvSpPr>
          <p:cNvPr id="4" name="Text Placeholder 3"/>
          <p:cNvSpPr>
            <a:spLocks noGrp="1"/>
          </p:cNvSpPr>
          <p:nvPr>
            <p:ph type="body" sz="quarter" idx="10"/>
          </p:nvPr>
        </p:nvSpPr>
        <p:spPr/>
        <p:txBody>
          <a:bodyPr>
            <a:noAutofit/>
          </a:bodyPr>
          <a:lstStyle/>
          <a:p>
            <a:r>
              <a:rPr lang="en-US" b="1" dirty="0"/>
              <a:t>Quadratic Functions in the Form</a:t>
            </a:r>
          </a:p>
          <a:p>
            <a:endParaRPr lang="en-US" dirty="0"/>
          </a:p>
          <a:p>
            <a:r>
              <a:rPr lang="en-US" dirty="0"/>
              <a:t>The graph of</a:t>
            </a:r>
          </a:p>
          <a:p>
            <a:endParaRPr lang="en-US" dirty="0"/>
          </a:p>
          <a:p>
            <a:r>
              <a:rPr lang="en-US" dirty="0"/>
              <a:t>a parabola whose vertex is the point         The parabola is symmetric with respect to the line 	      If 	  the parabola opens upward; If 	  the parabola opens downward.</a:t>
            </a:r>
          </a:p>
          <a:p>
            <a:endParaRPr lang="en-US" dirty="0"/>
          </a:p>
          <a:p>
            <a:endParaRPr lang="en-US" dirty="0"/>
          </a:p>
        </p:txBody>
      </p:sp>
      <p:graphicFrame>
        <p:nvGraphicFramePr>
          <p:cNvPr id="2" name="Object 1"/>
          <p:cNvGraphicFramePr>
            <a:graphicFrameLocks noChangeAspect="1"/>
          </p:cNvGraphicFramePr>
          <p:nvPr/>
        </p:nvGraphicFramePr>
        <p:xfrm>
          <a:off x="1054100" y="2791168"/>
          <a:ext cx="5422900" cy="685800"/>
        </p:xfrm>
        <a:graphic>
          <a:graphicData uri="http://schemas.openxmlformats.org/presentationml/2006/ole">
            <mc:AlternateContent xmlns:mc="http://schemas.openxmlformats.org/markup-compatibility/2006">
              <mc:Choice xmlns:v="urn:schemas-microsoft-com:vml" Requires="v">
                <p:oleObj name="Equation" r:id="rId2" imgW="5422680" imgH="685800" progId="Equation.DSMT4">
                  <p:embed/>
                </p:oleObj>
              </mc:Choice>
              <mc:Fallback>
                <p:oleObj name="Equation" r:id="rId2" imgW="5422680" imgH="685800" progId="Equation.DSMT4">
                  <p:embed/>
                  <p:pic>
                    <p:nvPicPr>
                      <p:cNvPr id="2" name="Object 1"/>
                      <p:cNvPicPr>
                        <a:picLocks noChangeAspect="1" noChangeArrowheads="1"/>
                      </p:cNvPicPr>
                      <p:nvPr/>
                    </p:nvPicPr>
                    <p:blipFill>
                      <a:blip r:embed="rId3"/>
                      <a:srcRect/>
                      <a:stretch>
                        <a:fillRect/>
                      </a:stretch>
                    </p:blipFill>
                    <p:spPr bwMode="auto">
                      <a:xfrm>
                        <a:off x="1054100" y="2791168"/>
                        <a:ext cx="54229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nvGraphicFramePr>
        <p:xfrm>
          <a:off x="7202714" y="3543134"/>
          <a:ext cx="1041400" cy="558800"/>
        </p:xfrm>
        <a:graphic>
          <a:graphicData uri="http://schemas.openxmlformats.org/presentationml/2006/ole">
            <mc:AlternateContent xmlns:mc="http://schemas.openxmlformats.org/markup-compatibility/2006">
              <mc:Choice xmlns:v="urn:schemas-microsoft-com:vml" Requires="v">
                <p:oleObj name="Equation" r:id="rId4" imgW="1041120" imgH="558720" progId="Equation.DSMT4">
                  <p:embed/>
                </p:oleObj>
              </mc:Choice>
              <mc:Fallback>
                <p:oleObj name="Equation" r:id="rId4" imgW="1041120" imgH="558720" progId="Equation.DSMT4">
                  <p:embed/>
                  <p:pic>
                    <p:nvPicPr>
                      <p:cNvPr id="6" name="Object 5"/>
                      <p:cNvPicPr>
                        <a:picLocks noChangeAspect="1" noChangeArrowheads="1"/>
                      </p:cNvPicPr>
                      <p:nvPr/>
                    </p:nvPicPr>
                    <p:blipFill>
                      <a:blip r:embed="rId5"/>
                      <a:srcRect/>
                      <a:stretch>
                        <a:fillRect/>
                      </a:stretch>
                    </p:blipFill>
                    <p:spPr bwMode="auto">
                      <a:xfrm>
                        <a:off x="7202714" y="3543134"/>
                        <a:ext cx="10414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nvGraphicFramePr>
        <p:xfrm>
          <a:off x="2024742" y="4568206"/>
          <a:ext cx="1003300" cy="342900"/>
        </p:xfrm>
        <a:graphic>
          <a:graphicData uri="http://schemas.openxmlformats.org/presentationml/2006/ole">
            <mc:AlternateContent xmlns:mc="http://schemas.openxmlformats.org/markup-compatibility/2006">
              <mc:Choice xmlns:v="urn:schemas-microsoft-com:vml" Requires="v">
                <p:oleObj name="Equation" r:id="rId6" imgW="1002960" imgH="342720" progId="Equation.DSMT4">
                  <p:embed/>
                </p:oleObj>
              </mc:Choice>
              <mc:Fallback>
                <p:oleObj name="Equation" r:id="rId6" imgW="1002960" imgH="342720" progId="Equation.DSMT4">
                  <p:embed/>
                  <p:pic>
                    <p:nvPicPr>
                      <p:cNvPr id="7" name="Object 6"/>
                      <p:cNvPicPr>
                        <a:picLocks noChangeAspect="1" noChangeArrowheads="1"/>
                      </p:cNvPicPr>
                      <p:nvPr/>
                    </p:nvPicPr>
                    <p:blipFill>
                      <a:blip r:embed="rId7"/>
                      <a:srcRect/>
                      <a:stretch>
                        <a:fillRect/>
                      </a:stretch>
                    </p:blipFill>
                    <p:spPr bwMode="auto">
                      <a:xfrm>
                        <a:off x="2024742" y="4568206"/>
                        <a:ext cx="10033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nvGraphicFramePr>
        <p:xfrm>
          <a:off x="3479147" y="4566392"/>
          <a:ext cx="965200" cy="406400"/>
        </p:xfrm>
        <a:graphic>
          <a:graphicData uri="http://schemas.openxmlformats.org/presentationml/2006/ole">
            <mc:AlternateContent xmlns:mc="http://schemas.openxmlformats.org/markup-compatibility/2006">
              <mc:Choice xmlns:v="urn:schemas-microsoft-com:vml" Requires="v">
                <p:oleObj name="Equation" r:id="rId8" imgW="965160" imgH="406080" progId="Equation.DSMT4">
                  <p:embed/>
                </p:oleObj>
              </mc:Choice>
              <mc:Fallback>
                <p:oleObj name="Equation" r:id="rId8" imgW="965160" imgH="406080" progId="Equation.DSMT4">
                  <p:embed/>
                  <p:pic>
                    <p:nvPicPr>
                      <p:cNvPr id="8" name="Object 7"/>
                      <p:cNvPicPr>
                        <a:picLocks noChangeAspect="1" noChangeArrowheads="1"/>
                      </p:cNvPicPr>
                      <p:nvPr/>
                    </p:nvPicPr>
                    <p:blipFill>
                      <a:blip r:embed="rId9"/>
                      <a:srcRect/>
                      <a:stretch>
                        <a:fillRect/>
                      </a:stretch>
                    </p:blipFill>
                    <p:spPr bwMode="auto">
                      <a:xfrm>
                        <a:off x="3479147" y="4566392"/>
                        <a:ext cx="965200" cy="406400"/>
                      </a:xfrm>
                      <a:prstGeom prst="rect">
                        <a:avLst/>
                      </a:prstGeom>
                      <a:noFill/>
                      <a:ln>
                        <a:noFill/>
                      </a:ln>
                    </p:spPr>
                  </p:pic>
                </p:oleObj>
              </mc:Fallback>
            </mc:AlternateContent>
          </a:graphicData>
        </a:graphic>
      </p:graphicFrame>
      <p:graphicFrame>
        <p:nvGraphicFramePr>
          <p:cNvPr id="9" name="Object 8"/>
          <p:cNvGraphicFramePr>
            <a:graphicFrameLocks noChangeAspect="1"/>
          </p:cNvGraphicFramePr>
          <p:nvPr/>
        </p:nvGraphicFramePr>
        <p:xfrm>
          <a:off x="2496458" y="5052620"/>
          <a:ext cx="965200" cy="406400"/>
        </p:xfrm>
        <a:graphic>
          <a:graphicData uri="http://schemas.openxmlformats.org/presentationml/2006/ole">
            <mc:AlternateContent xmlns:mc="http://schemas.openxmlformats.org/markup-compatibility/2006">
              <mc:Choice xmlns:v="urn:schemas-microsoft-com:vml" Requires="v">
                <p:oleObj name="Equation" r:id="rId10" imgW="965160" imgH="406080" progId="Equation.DSMT4">
                  <p:embed/>
                </p:oleObj>
              </mc:Choice>
              <mc:Fallback>
                <p:oleObj name="Equation" r:id="rId10" imgW="965160" imgH="406080" progId="Equation.DSMT4">
                  <p:embed/>
                  <p:pic>
                    <p:nvPicPr>
                      <p:cNvPr id="9" name="Object 8"/>
                      <p:cNvPicPr>
                        <a:picLocks noChangeAspect="1" noChangeArrowheads="1"/>
                      </p:cNvPicPr>
                      <p:nvPr/>
                    </p:nvPicPr>
                    <p:blipFill>
                      <a:blip r:embed="rId11"/>
                      <a:srcRect/>
                      <a:stretch>
                        <a:fillRect/>
                      </a:stretch>
                    </p:blipFill>
                    <p:spPr bwMode="auto">
                      <a:xfrm>
                        <a:off x="2496458" y="5052620"/>
                        <a:ext cx="965200" cy="406400"/>
                      </a:xfrm>
                      <a:prstGeom prst="rect">
                        <a:avLst/>
                      </a:prstGeom>
                      <a:noFill/>
                      <a:ln>
                        <a:noFill/>
                      </a:ln>
                    </p:spPr>
                  </p:pic>
                </p:oleObj>
              </mc:Fallback>
            </mc:AlternateContent>
          </a:graphicData>
        </a:graphic>
      </p:graphicFrame>
      <p:graphicFrame>
        <p:nvGraphicFramePr>
          <p:cNvPr id="10" name="Object 9"/>
          <p:cNvGraphicFramePr>
            <a:graphicFrameLocks noChangeAspect="1"/>
          </p:cNvGraphicFramePr>
          <p:nvPr/>
        </p:nvGraphicFramePr>
        <p:xfrm>
          <a:off x="596900" y="1576450"/>
          <a:ext cx="3695700" cy="685800"/>
        </p:xfrm>
        <a:graphic>
          <a:graphicData uri="http://schemas.openxmlformats.org/presentationml/2006/ole">
            <mc:AlternateContent xmlns:mc="http://schemas.openxmlformats.org/markup-compatibility/2006">
              <mc:Choice xmlns:v="urn:schemas-microsoft-com:vml" Requires="v">
                <p:oleObj name="Equation" r:id="rId12" imgW="3695400" imgH="685800" progId="Equation.DSMT4">
                  <p:embed/>
                </p:oleObj>
              </mc:Choice>
              <mc:Fallback>
                <p:oleObj name="Equation" r:id="rId12" imgW="3695400" imgH="685800" progId="Equation.DSMT4">
                  <p:embed/>
                  <p:pic>
                    <p:nvPicPr>
                      <p:cNvPr id="10" name="Object 9"/>
                      <p:cNvPicPr>
                        <a:picLocks noChangeAspect="1" noChangeArrowheads="1"/>
                      </p:cNvPicPr>
                      <p:nvPr/>
                    </p:nvPicPr>
                    <p:blipFill>
                      <a:blip r:embed="rId13"/>
                      <a:srcRect/>
                      <a:stretch>
                        <a:fillRect/>
                      </a:stretch>
                    </p:blipFill>
                    <p:spPr bwMode="auto">
                      <a:xfrm>
                        <a:off x="596900" y="1576450"/>
                        <a:ext cx="36957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3410393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Placeholder 1"/>
          <p:cNvGraphicFramePr>
            <a:graphicFrameLocks noGrp="1"/>
          </p:cNvGraphicFramePr>
          <p:nvPr>
            <p:ph type="tbl" sz="quarter" idx="11"/>
          </p:nvPr>
        </p:nvGraphicFramePr>
        <p:xfrm>
          <a:off x="533400" y="1143000"/>
          <a:ext cx="8243888" cy="5059680"/>
        </p:xfrm>
        <a:graphic>
          <a:graphicData uri="http://schemas.openxmlformats.org/drawingml/2006/table">
            <a:tbl>
              <a:tblPr firstRow="1" bandRow="1">
                <a:tableStyleId>{5C22544A-7EE6-4342-B048-85BDC9FD1C3A}</a:tableStyleId>
              </a:tblPr>
              <a:tblGrid>
                <a:gridCol w="8243888">
                  <a:extLst>
                    <a:ext uri="{9D8B030D-6E8A-4147-A177-3AD203B41FA5}">
                      <a16:colId xmlns:a16="http://schemas.microsoft.com/office/drawing/2014/main" val="20000"/>
                    </a:ext>
                  </a:extLst>
                </a:gridCol>
              </a:tblGrid>
              <a:tr h="990600">
                <a:tc>
                  <a:txBody>
                    <a:bodyPr/>
                    <a:lstStyle/>
                    <a:p>
                      <a:pPr marL="849313" marR="0" lvl="0" indent="-849313" algn="l"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kern="1200" cap="none" normalizeH="0" baseline="0" dirty="0">
                          <a:ln>
                            <a:noFill/>
                          </a:ln>
                          <a:solidFill>
                            <a:srgbClr val="0000A8"/>
                          </a:solidFill>
                          <a:effectLst/>
                          <a:latin typeface="Arial" pitchFamily="34" charset="0"/>
                          <a:ea typeface="+mn-ea"/>
                          <a:cs typeface="Arial" pitchFamily="34" charset="0"/>
                        </a:rPr>
                        <a:t>Graphing Quadratic Functions With Equations    in the Form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8077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pitchFamily="34" charset="0"/>
                          <a:cs typeface="Arial" pitchFamily="34" charset="0"/>
                        </a:rPr>
                        <a:t>To graph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807720">
                <a:tc>
                  <a:txBody>
                    <a:bodyPr/>
                    <a:lstStyle/>
                    <a:p>
                      <a:pPr marL="514350" marR="0" lvl="0" indent="-514350" algn="l" defTabSz="914400" rtl="0" eaLnBrk="1" fontAlgn="base" latinLnBrk="0" hangingPunct="1">
                        <a:lnSpc>
                          <a:spcPct val="100000"/>
                        </a:lnSpc>
                        <a:spcBef>
                          <a:spcPct val="20000"/>
                        </a:spcBef>
                        <a:spcAft>
                          <a:spcPct val="0"/>
                        </a:spcAft>
                        <a:buClrTx/>
                        <a:buSzTx/>
                        <a:buFont typeface="+mj-lt"/>
                        <a:buAutoNum type="arabicPeriod"/>
                        <a:tabLst/>
                        <a:defRPr/>
                      </a:pPr>
                      <a:r>
                        <a:rPr kumimoji="0" lang="en-US" sz="2800" b="0" i="0" u="none" strike="noStrike" cap="none" normalizeH="0" baseline="0" dirty="0">
                          <a:ln>
                            <a:noFill/>
                          </a:ln>
                          <a:solidFill>
                            <a:schemeClr val="tx1"/>
                          </a:solidFill>
                          <a:effectLst/>
                          <a:latin typeface="Arial" pitchFamily="34" charset="0"/>
                          <a:cs typeface="Arial" pitchFamily="34" charset="0"/>
                        </a:rPr>
                        <a:t>Determine whether the parabola opens upward or downward. If </a:t>
                      </a:r>
                      <a:r>
                        <a:rPr kumimoji="0" lang="en-US" sz="2800" b="0" i="1" u="none" strike="noStrike" cap="none" normalizeH="0" baseline="0" dirty="0">
                          <a:ln>
                            <a:noFill/>
                          </a:ln>
                          <a:solidFill>
                            <a:schemeClr val="tx1"/>
                          </a:solidFill>
                          <a:effectLst/>
                          <a:latin typeface="Arial" pitchFamily="34" charset="0"/>
                          <a:cs typeface="Arial" pitchFamily="34" charset="0"/>
                        </a:rPr>
                        <a:t>         </a:t>
                      </a:r>
                      <a:r>
                        <a:rPr kumimoji="0" lang="en-US" sz="2800" b="0" i="0" u="none" strike="noStrike" cap="none" normalizeH="0" baseline="0" dirty="0">
                          <a:ln>
                            <a:noFill/>
                          </a:ln>
                          <a:solidFill>
                            <a:schemeClr val="tx1"/>
                          </a:solidFill>
                          <a:effectLst/>
                          <a:latin typeface="Arial" pitchFamily="34" charset="0"/>
                          <a:cs typeface="Arial" pitchFamily="34" charset="0"/>
                        </a:rPr>
                        <a:t>it opens upward. If </a:t>
                      </a:r>
                      <a:r>
                        <a:rPr kumimoji="0" lang="en-US" sz="2800" b="0" i="1" u="none" strike="noStrike" cap="none" normalizeH="0" baseline="0" dirty="0">
                          <a:ln>
                            <a:noFill/>
                          </a:ln>
                          <a:solidFill>
                            <a:schemeClr val="tx1"/>
                          </a:solidFill>
                          <a:effectLst/>
                          <a:latin typeface="Arial" pitchFamily="34" charset="0"/>
                          <a:cs typeface="Arial" pitchFamily="34" charset="0"/>
                        </a:rPr>
                        <a:t>       </a:t>
                      </a:r>
                      <a:r>
                        <a:rPr kumimoji="0" lang="en-US" sz="2800" b="0" i="0" u="none" strike="noStrike" cap="none" normalizeH="0" baseline="0" dirty="0">
                          <a:ln>
                            <a:noFill/>
                          </a:ln>
                          <a:solidFill>
                            <a:schemeClr val="tx1"/>
                          </a:solidFill>
                          <a:effectLst/>
                          <a:latin typeface="Arial" pitchFamily="34" charset="0"/>
                          <a:cs typeface="Arial" pitchFamily="34" charset="0"/>
                        </a:rPr>
                        <a:t>   it opens downward.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807720">
                <a:tc>
                  <a:txBody>
                    <a:bodyPr/>
                    <a:lstStyle/>
                    <a:p>
                      <a:pPr marL="514350" marR="0" lvl="0" indent="-514350" algn="l" defTabSz="914400" rtl="0" eaLnBrk="1" fontAlgn="base" latinLnBrk="0" hangingPunct="1">
                        <a:lnSpc>
                          <a:spcPct val="100000"/>
                        </a:lnSpc>
                        <a:spcBef>
                          <a:spcPct val="20000"/>
                        </a:spcBef>
                        <a:spcAft>
                          <a:spcPct val="0"/>
                        </a:spcAft>
                        <a:buClrTx/>
                        <a:buSzTx/>
                        <a:buFont typeface="+mj-lt"/>
                        <a:buAutoNum type="arabicPeriod" startAt="2"/>
                        <a:tabLst/>
                        <a:defRPr/>
                      </a:pPr>
                      <a:r>
                        <a:rPr kumimoji="0" lang="en-US" sz="2800" b="0" i="0" u="none" strike="noStrike" cap="none" normalizeH="0" baseline="0" dirty="0">
                          <a:ln>
                            <a:noFill/>
                          </a:ln>
                          <a:solidFill>
                            <a:schemeClr val="tx1"/>
                          </a:solidFill>
                          <a:effectLst/>
                          <a:latin typeface="Arial" pitchFamily="34" charset="0"/>
                          <a:cs typeface="Arial" pitchFamily="34" charset="0"/>
                        </a:rPr>
                        <a:t>Determine the vertex of the parabola.           The vertex is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807720">
                <a:tc>
                  <a:txBody>
                    <a:bodyPr/>
                    <a:lstStyle/>
                    <a:p>
                      <a:pPr marL="514350" marR="0" lvl="0" indent="-514350" algn="l" defTabSz="914400" rtl="0" eaLnBrk="1" fontAlgn="base" latinLnBrk="0" hangingPunct="1">
                        <a:lnSpc>
                          <a:spcPct val="100000"/>
                        </a:lnSpc>
                        <a:spcBef>
                          <a:spcPct val="20000"/>
                        </a:spcBef>
                        <a:spcAft>
                          <a:spcPct val="0"/>
                        </a:spcAft>
                        <a:buClrTx/>
                        <a:buSzTx/>
                        <a:buFont typeface="+mj-lt"/>
                        <a:buAutoNum type="arabicPeriod" startAt="3"/>
                        <a:tabLst/>
                        <a:defRPr/>
                      </a:pPr>
                      <a:r>
                        <a:rPr kumimoji="0" lang="en-US" sz="2800" b="0" i="0" u="none" strike="noStrike" cap="none" spc="-100" normalizeH="0" baseline="0" dirty="0">
                          <a:ln>
                            <a:noFill/>
                          </a:ln>
                          <a:solidFill>
                            <a:schemeClr val="tx1"/>
                          </a:solidFill>
                          <a:effectLst/>
                          <a:latin typeface="Arial" pitchFamily="34" charset="0"/>
                          <a:cs typeface="Arial" pitchFamily="34" charset="0"/>
                        </a:rPr>
                        <a:t>Find any </a:t>
                      </a:r>
                      <a:r>
                        <a:rPr kumimoji="0" lang="en-US" sz="2800" b="0" i="1" u="none" strike="noStrike" cap="none" spc="-100" normalizeH="0" baseline="0" dirty="0">
                          <a:ln>
                            <a:noFill/>
                          </a:ln>
                          <a:solidFill>
                            <a:schemeClr val="tx1"/>
                          </a:solidFill>
                          <a:effectLst/>
                          <a:latin typeface="Arial" pitchFamily="34" charset="0"/>
                          <a:cs typeface="Arial" pitchFamily="34" charset="0"/>
                        </a:rPr>
                        <a:t>x</a:t>
                      </a:r>
                      <a:r>
                        <a:rPr kumimoji="0" lang="en-US" sz="2800" b="0" i="0" u="none" strike="noStrike" cap="none" spc="-100" normalizeH="0" baseline="0" dirty="0">
                          <a:ln>
                            <a:noFill/>
                          </a:ln>
                          <a:solidFill>
                            <a:schemeClr val="tx1"/>
                          </a:solidFill>
                          <a:effectLst/>
                          <a:latin typeface="Arial" pitchFamily="34" charset="0"/>
                          <a:cs typeface="Arial" pitchFamily="34" charset="0"/>
                        </a:rPr>
                        <a:t>-intercepts by replacing </a:t>
                      </a:r>
                      <a:r>
                        <a:rPr kumimoji="0" lang="en-US" sz="2800" b="0" i="1" u="none" strike="noStrike" cap="none" spc="-100" normalizeH="0" baseline="0" dirty="0">
                          <a:ln>
                            <a:noFill/>
                          </a:ln>
                          <a:solidFill>
                            <a:schemeClr val="tx1"/>
                          </a:solidFill>
                          <a:effectLst/>
                          <a:latin typeface="Arial" pitchFamily="34" charset="0"/>
                          <a:cs typeface="Arial" pitchFamily="34" charset="0"/>
                        </a:rPr>
                        <a:t>         </a:t>
                      </a:r>
                      <a:r>
                        <a:rPr kumimoji="0" lang="en-US" sz="2800" b="0" i="0" u="none" strike="noStrike" cap="none" spc="-100" normalizeH="0" baseline="0" dirty="0">
                          <a:ln>
                            <a:noFill/>
                          </a:ln>
                          <a:solidFill>
                            <a:schemeClr val="tx1"/>
                          </a:solidFill>
                          <a:effectLst/>
                          <a:latin typeface="Arial" pitchFamily="34" charset="0"/>
                          <a:cs typeface="Arial" pitchFamily="34" charset="0"/>
                        </a:rPr>
                        <a:t>with 0.  The equation’s real solutions are the </a:t>
                      </a:r>
                      <a:r>
                        <a:rPr kumimoji="0" lang="en-US" sz="2800" b="0" i="1" u="none" strike="noStrike" cap="none" spc="-100" normalizeH="0" baseline="0" dirty="0">
                          <a:ln>
                            <a:noFill/>
                          </a:ln>
                          <a:solidFill>
                            <a:schemeClr val="tx1"/>
                          </a:solidFill>
                          <a:effectLst/>
                          <a:latin typeface="Arial" pitchFamily="34" charset="0"/>
                          <a:cs typeface="Arial" pitchFamily="34" charset="0"/>
                        </a:rPr>
                        <a:t>x</a:t>
                      </a:r>
                      <a:r>
                        <a:rPr kumimoji="0" lang="en-US" sz="2800" b="0" i="0" u="none" strike="noStrike" cap="none" spc="-100" normalizeH="0" baseline="0" dirty="0">
                          <a:ln>
                            <a:noFill/>
                          </a:ln>
                          <a:solidFill>
                            <a:schemeClr val="tx1"/>
                          </a:solidFill>
                          <a:effectLst/>
                          <a:latin typeface="Arial" pitchFamily="34" charset="0"/>
                          <a:cs typeface="Arial" pitchFamily="34" charset="0"/>
                        </a:rPr>
                        <a:t>-intercepts.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5" name="Title 4"/>
          <p:cNvSpPr>
            <a:spLocks noGrp="1"/>
          </p:cNvSpPr>
          <p:nvPr>
            <p:ph type="title" idx="4294967295"/>
          </p:nvPr>
        </p:nvSpPr>
        <p:spPr>
          <a:xfrm>
            <a:off x="4572000" y="182880"/>
            <a:ext cx="0" cy="0"/>
          </a:xfrm>
        </p:spPr>
        <p:txBody>
          <a:bodyPr/>
          <a:lstStyle/>
          <a:p>
            <a:r>
              <a:rPr lang="en-US" sz="3200" dirty="0">
                <a:latin typeface="Arial" pitchFamily="34" charset="0"/>
                <a:cs typeface="Arial" pitchFamily="34" charset="0"/>
              </a:rPr>
              <a:t>Graphing Quadratic Functions</a:t>
            </a:r>
          </a:p>
        </p:txBody>
      </p:sp>
      <p:graphicFrame>
        <p:nvGraphicFramePr>
          <p:cNvPr id="14" name="Object 13"/>
          <p:cNvGraphicFramePr>
            <a:graphicFrameLocks noChangeAspect="1"/>
          </p:cNvGraphicFramePr>
          <p:nvPr/>
        </p:nvGraphicFramePr>
        <p:xfrm>
          <a:off x="3471990" y="1521233"/>
          <a:ext cx="3314700" cy="584200"/>
        </p:xfrm>
        <a:graphic>
          <a:graphicData uri="http://schemas.openxmlformats.org/presentationml/2006/ole">
            <mc:AlternateContent xmlns:mc="http://schemas.openxmlformats.org/markup-compatibility/2006">
              <mc:Choice xmlns:v="urn:schemas-microsoft-com:vml" Requires="v">
                <p:oleObj name="Equation" r:id="rId2" imgW="3314520" imgH="583920" progId="Equation.DSMT4">
                  <p:embed/>
                </p:oleObj>
              </mc:Choice>
              <mc:Fallback>
                <p:oleObj name="Equation" r:id="rId2" imgW="3314520" imgH="583920" progId="Equation.DSMT4">
                  <p:embed/>
                  <p:pic>
                    <p:nvPicPr>
                      <p:cNvPr id="14" name="Object 13"/>
                      <p:cNvPicPr>
                        <a:picLocks noChangeAspect="1" noChangeArrowheads="1"/>
                      </p:cNvPicPr>
                      <p:nvPr/>
                    </p:nvPicPr>
                    <p:blipFill>
                      <a:blip r:embed="rId3"/>
                      <a:srcRect/>
                      <a:stretch>
                        <a:fillRect/>
                      </a:stretch>
                    </p:blipFill>
                    <p:spPr bwMode="auto">
                      <a:xfrm>
                        <a:off x="3471990" y="1521233"/>
                        <a:ext cx="3314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nvGraphicFramePr>
        <p:xfrm>
          <a:off x="2097088" y="2176463"/>
          <a:ext cx="3136900" cy="622300"/>
        </p:xfrm>
        <a:graphic>
          <a:graphicData uri="http://schemas.openxmlformats.org/presentationml/2006/ole">
            <mc:AlternateContent xmlns:mc="http://schemas.openxmlformats.org/markup-compatibility/2006">
              <mc:Choice xmlns:v="urn:schemas-microsoft-com:vml" Requires="v">
                <p:oleObj name="Equation" r:id="rId4" imgW="3136680" imgH="622080" progId="Equation.DSMT4">
                  <p:embed/>
                </p:oleObj>
              </mc:Choice>
              <mc:Fallback>
                <p:oleObj name="Equation" r:id="rId4" imgW="3136680" imgH="622080" progId="Equation.DSMT4">
                  <p:embed/>
                  <p:pic>
                    <p:nvPicPr>
                      <p:cNvPr id="6" name="Object 5"/>
                      <p:cNvPicPr>
                        <a:picLocks noChangeAspect="1" noChangeArrowheads="1"/>
                      </p:cNvPicPr>
                      <p:nvPr/>
                    </p:nvPicPr>
                    <p:blipFill>
                      <a:blip r:embed="rId5"/>
                      <a:srcRect/>
                      <a:stretch>
                        <a:fillRect/>
                      </a:stretch>
                    </p:blipFill>
                    <p:spPr bwMode="auto">
                      <a:xfrm>
                        <a:off x="2097088" y="2176463"/>
                        <a:ext cx="31369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nvGraphicFramePr>
        <p:xfrm>
          <a:off x="3651196" y="3423236"/>
          <a:ext cx="850900" cy="368300"/>
        </p:xfrm>
        <a:graphic>
          <a:graphicData uri="http://schemas.openxmlformats.org/presentationml/2006/ole">
            <mc:AlternateContent xmlns:mc="http://schemas.openxmlformats.org/markup-compatibility/2006">
              <mc:Choice xmlns:v="urn:schemas-microsoft-com:vml" Requires="v">
                <p:oleObj name="Equation" r:id="rId6" imgW="850680" imgH="368280" progId="Equation.DSMT4">
                  <p:embed/>
                </p:oleObj>
              </mc:Choice>
              <mc:Fallback>
                <p:oleObj name="Equation" r:id="rId6" imgW="850680" imgH="368280" progId="Equation.DSMT4">
                  <p:embed/>
                  <p:pic>
                    <p:nvPicPr>
                      <p:cNvPr id="7" name="Object 6"/>
                      <p:cNvPicPr>
                        <a:picLocks noChangeAspect="1" noChangeArrowheads="1"/>
                      </p:cNvPicPr>
                      <p:nvPr/>
                    </p:nvPicPr>
                    <p:blipFill>
                      <a:blip r:embed="rId7"/>
                      <a:srcRect/>
                      <a:stretch>
                        <a:fillRect/>
                      </a:stretch>
                    </p:blipFill>
                    <p:spPr bwMode="auto">
                      <a:xfrm>
                        <a:off x="3651196" y="3423236"/>
                        <a:ext cx="8509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nvGraphicFramePr>
        <p:xfrm>
          <a:off x="7557247" y="3441700"/>
          <a:ext cx="850900" cy="368300"/>
        </p:xfrm>
        <a:graphic>
          <a:graphicData uri="http://schemas.openxmlformats.org/presentationml/2006/ole">
            <mc:AlternateContent xmlns:mc="http://schemas.openxmlformats.org/markup-compatibility/2006">
              <mc:Choice xmlns:v="urn:schemas-microsoft-com:vml" Requires="v">
                <p:oleObj name="Equation" r:id="rId8" imgW="850680" imgH="368280" progId="Equation.DSMT4">
                  <p:embed/>
                </p:oleObj>
              </mc:Choice>
              <mc:Fallback>
                <p:oleObj name="Equation" r:id="rId8" imgW="850680" imgH="368280" progId="Equation.DSMT4">
                  <p:embed/>
                  <p:pic>
                    <p:nvPicPr>
                      <p:cNvPr id="8" name="Object 7"/>
                      <p:cNvPicPr>
                        <a:picLocks noChangeAspect="1" noChangeArrowheads="1"/>
                      </p:cNvPicPr>
                      <p:nvPr/>
                    </p:nvPicPr>
                    <p:blipFill>
                      <a:blip r:embed="rId9"/>
                      <a:srcRect/>
                      <a:stretch>
                        <a:fillRect/>
                      </a:stretch>
                    </p:blipFill>
                    <p:spPr bwMode="auto">
                      <a:xfrm>
                        <a:off x="7557247" y="3441700"/>
                        <a:ext cx="8509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nvGraphicFramePr>
        <p:xfrm>
          <a:off x="3225800" y="4740410"/>
          <a:ext cx="812800" cy="508000"/>
        </p:xfrm>
        <a:graphic>
          <a:graphicData uri="http://schemas.openxmlformats.org/presentationml/2006/ole">
            <mc:AlternateContent xmlns:mc="http://schemas.openxmlformats.org/markup-compatibility/2006">
              <mc:Choice xmlns:v="urn:schemas-microsoft-com:vml" Requires="v">
                <p:oleObj name="Equation" r:id="rId10" imgW="812520" imgH="507960" progId="Equation.DSMT4">
                  <p:embed/>
                </p:oleObj>
              </mc:Choice>
              <mc:Fallback>
                <p:oleObj name="Equation" r:id="rId10" imgW="812520" imgH="507960" progId="Equation.DSMT4">
                  <p:embed/>
                  <p:pic>
                    <p:nvPicPr>
                      <p:cNvPr id="9" name="Object 8"/>
                      <p:cNvPicPr>
                        <a:picLocks noChangeAspect="1" noChangeArrowheads="1"/>
                      </p:cNvPicPr>
                      <p:nvPr/>
                    </p:nvPicPr>
                    <p:blipFill>
                      <a:blip r:embed="rId11"/>
                      <a:srcRect/>
                      <a:stretch>
                        <a:fillRect/>
                      </a:stretch>
                    </p:blipFill>
                    <p:spPr bwMode="auto">
                      <a:xfrm>
                        <a:off x="3225800" y="4740410"/>
                        <a:ext cx="8128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nvGraphicFramePr>
        <p:xfrm>
          <a:off x="6096000" y="5266124"/>
          <a:ext cx="711200" cy="508000"/>
        </p:xfrm>
        <a:graphic>
          <a:graphicData uri="http://schemas.openxmlformats.org/presentationml/2006/ole">
            <mc:AlternateContent xmlns:mc="http://schemas.openxmlformats.org/markup-compatibility/2006">
              <mc:Choice xmlns:v="urn:schemas-microsoft-com:vml" Requires="v">
                <p:oleObj name="Equation" r:id="rId12" imgW="711000" imgH="507960" progId="Equation.DSMT4">
                  <p:embed/>
                </p:oleObj>
              </mc:Choice>
              <mc:Fallback>
                <p:oleObj name="Equation" r:id="rId12" imgW="711000" imgH="507960" progId="Equation.DSMT4">
                  <p:embed/>
                  <p:pic>
                    <p:nvPicPr>
                      <p:cNvPr id="10" name="Object 9"/>
                      <p:cNvPicPr>
                        <a:picLocks noChangeAspect="1" noChangeArrowheads="1"/>
                      </p:cNvPicPr>
                      <p:nvPr/>
                    </p:nvPicPr>
                    <p:blipFill>
                      <a:blip r:embed="rId13"/>
                      <a:srcRect/>
                      <a:stretch>
                        <a:fillRect/>
                      </a:stretch>
                    </p:blipFill>
                    <p:spPr bwMode="auto">
                      <a:xfrm>
                        <a:off x="6096000" y="5266124"/>
                        <a:ext cx="7112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74464846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Placeholder 1"/>
          <p:cNvGraphicFramePr>
            <a:graphicFrameLocks noGrp="1"/>
          </p:cNvGraphicFramePr>
          <p:nvPr>
            <p:ph type="tbl" sz="quarter" idx="11"/>
          </p:nvPr>
        </p:nvGraphicFramePr>
        <p:xfrm>
          <a:off x="533400" y="1143000"/>
          <a:ext cx="8243888" cy="4404360"/>
        </p:xfrm>
        <a:graphic>
          <a:graphicData uri="http://schemas.openxmlformats.org/drawingml/2006/table">
            <a:tbl>
              <a:tblPr firstRow="1" bandRow="1">
                <a:tableStyleId>{5C22544A-7EE6-4342-B048-85BDC9FD1C3A}</a:tableStyleId>
              </a:tblPr>
              <a:tblGrid>
                <a:gridCol w="8243888">
                  <a:extLst>
                    <a:ext uri="{9D8B030D-6E8A-4147-A177-3AD203B41FA5}">
                      <a16:colId xmlns:a16="http://schemas.microsoft.com/office/drawing/2014/main" val="20000"/>
                    </a:ext>
                  </a:extLst>
                </a:gridCol>
              </a:tblGrid>
              <a:tr h="990600">
                <a:tc>
                  <a:txBody>
                    <a:bodyPr/>
                    <a:lstStyle/>
                    <a:p>
                      <a:pPr marL="849313" marR="0" lvl="0" indent="-849313" algn="l"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kern="1200" cap="none" normalizeH="0" baseline="0" dirty="0">
                          <a:ln>
                            <a:noFill/>
                          </a:ln>
                          <a:solidFill>
                            <a:srgbClr val="0000A8"/>
                          </a:solidFill>
                          <a:effectLst/>
                          <a:latin typeface="Arial" pitchFamily="34" charset="0"/>
                          <a:ea typeface="+mn-ea"/>
                          <a:cs typeface="Arial" pitchFamily="34" charset="0"/>
                        </a:rPr>
                        <a:t>Graphing Quadratic Functions With Equations    in the Form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8077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pitchFamily="34" charset="0"/>
                          <a:cs typeface="Arial" pitchFamily="34" charset="0"/>
                        </a:rPr>
                        <a:t>To graph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807720">
                <a:tc>
                  <a:txBody>
                    <a:bodyPr/>
                    <a:lstStyle/>
                    <a:p>
                      <a:pPr marL="514350" marR="0" lvl="0" indent="-514350" algn="l" defTabSz="914400" rtl="0" eaLnBrk="1" fontAlgn="base" latinLnBrk="0" hangingPunct="1">
                        <a:lnSpc>
                          <a:spcPct val="100000"/>
                        </a:lnSpc>
                        <a:spcBef>
                          <a:spcPct val="20000"/>
                        </a:spcBef>
                        <a:spcAft>
                          <a:spcPct val="0"/>
                        </a:spcAft>
                        <a:buClrTx/>
                        <a:buSzTx/>
                        <a:buFont typeface="+mj-lt"/>
                        <a:buAutoNum type="arabicPeriod" startAt="4"/>
                        <a:tabLst/>
                        <a:defRPr/>
                      </a:pPr>
                      <a:r>
                        <a:rPr kumimoji="0" lang="en-US" sz="2800" b="0" i="0" u="none" strike="noStrike" cap="none" normalizeH="0" baseline="0" dirty="0">
                          <a:ln>
                            <a:noFill/>
                          </a:ln>
                          <a:solidFill>
                            <a:schemeClr val="tx1"/>
                          </a:solidFill>
                          <a:effectLst/>
                          <a:latin typeface="Arial" pitchFamily="34" charset="0"/>
                          <a:cs typeface="Arial" pitchFamily="34" charset="0"/>
                        </a:rPr>
                        <a:t>Find the </a:t>
                      </a:r>
                      <a:r>
                        <a:rPr kumimoji="0" lang="en-US" sz="2800" b="0" i="1" u="none" strike="noStrike" cap="none" normalizeH="0" baseline="0" dirty="0">
                          <a:ln>
                            <a:noFill/>
                          </a:ln>
                          <a:solidFill>
                            <a:schemeClr val="tx1"/>
                          </a:solidFill>
                          <a:effectLst/>
                          <a:latin typeface="Arial" pitchFamily="34" charset="0"/>
                          <a:cs typeface="Arial" pitchFamily="34" charset="0"/>
                        </a:rPr>
                        <a:t>y</a:t>
                      </a:r>
                      <a:r>
                        <a:rPr kumimoji="0" lang="en-US" sz="2800" b="0" i="0" u="none" strike="noStrike" cap="none" normalizeH="0" baseline="0" dirty="0">
                          <a:ln>
                            <a:noFill/>
                          </a:ln>
                          <a:solidFill>
                            <a:schemeClr val="tx1"/>
                          </a:solidFill>
                          <a:effectLst/>
                          <a:latin typeface="Arial" pitchFamily="34" charset="0"/>
                          <a:cs typeface="Arial" pitchFamily="34" charset="0"/>
                        </a:rPr>
                        <a:t>-intercept by replacing </a:t>
                      </a:r>
                      <a:r>
                        <a:rPr kumimoji="0" lang="en-US" sz="2800" b="0" i="1" u="none" strike="noStrike" cap="none" normalizeH="0" baseline="0" dirty="0">
                          <a:ln>
                            <a:noFill/>
                          </a:ln>
                          <a:solidFill>
                            <a:schemeClr val="tx1"/>
                          </a:solidFill>
                          <a:effectLst/>
                          <a:latin typeface="Arial" pitchFamily="34" charset="0"/>
                          <a:cs typeface="Arial" pitchFamily="34" charset="0"/>
                        </a:rPr>
                        <a:t>x</a:t>
                      </a:r>
                      <a:r>
                        <a:rPr kumimoji="0" lang="en-US" sz="2800" b="0" i="0" u="none" strike="noStrike" cap="none" normalizeH="0" baseline="0" dirty="0">
                          <a:ln>
                            <a:noFill/>
                          </a:ln>
                          <a:solidFill>
                            <a:schemeClr val="tx1"/>
                          </a:solidFill>
                          <a:effectLst/>
                          <a:latin typeface="Arial" pitchFamily="34" charset="0"/>
                          <a:cs typeface="Arial" pitchFamily="34" charset="0"/>
                        </a:rPr>
                        <a:t> with 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807720">
                <a:tc>
                  <a:txBody>
                    <a:bodyPr/>
                    <a:lstStyle/>
                    <a:p>
                      <a:pPr marL="514350" marR="0" lvl="0" indent="-514350" algn="l" defTabSz="914400" rtl="0" eaLnBrk="1" fontAlgn="base" latinLnBrk="0" hangingPunct="1">
                        <a:lnSpc>
                          <a:spcPct val="100000"/>
                        </a:lnSpc>
                        <a:spcBef>
                          <a:spcPct val="20000"/>
                        </a:spcBef>
                        <a:spcAft>
                          <a:spcPct val="0"/>
                        </a:spcAft>
                        <a:buClrTx/>
                        <a:buSzTx/>
                        <a:buFont typeface="+mj-lt"/>
                        <a:buAutoNum type="arabicPeriod" startAt="5"/>
                        <a:tabLst/>
                        <a:defRPr/>
                      </a:pPr>
                      <a:r>
                        <a:rPr kumimoji="0" lang="en-US" sz="2800" b="0" i="0" u="none" strike="noStrike" cap="none" normalizeH="0" baseline="0" dirty="0">
                          <a:ln>
                            <a:noFill/>
                          </a:ln>
                          <a:solidFill>
                            <a:schemeClr val="tx1"/>
                          </a:solidFill>
                          <a:effectLst/>
                          <a:latin typeface="Arial" pitchFamily="34" charset="0"/>
                          <a:cs typeface="Arial" pitchFamily="34" charset="0"/>
                        </a:rPr>
                        <a:t>Plot the intercepts and vertex and additional points as necessary. Connect these points with a smooth curve that is shaped like a bowl or inverted bowl.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5" name="Title 4"/>
          <p:cNvSpPr>
            <a:spLocks noGrp="1"/>
          </p:cNvSpPr>
          <p:nvPr>
            <p:ph type="title" idx="4294967295"/>
          </p:nvPr>
        </p:nvSpPr>
        <p:spPr>
          <a:xfrm>
            <a:off x="4572000" y="182880"/>
            <a:ext cx="0" cy="0"/>
          </a:xfrm>
        </p:spPr>
        <p:txBody>
          <a:bodyPr/>
          <a:lstStyle/>
          <a:p>
            <a:r>
              <a:rPr lang="en-US" sz="3200" dirty="0">
                <a:latin typeface="Arial" pitchFamily="34" charset="0"/>
                <a:cs typeface="Arial" pitchFamily="34" charset="0"/>
              </a:rPr>
              <a:t>Graphing Quadratic Functions (</a:t>
            </a:r>
            <a:r>
              <a:rPr lang="en-US" sz="3200" dirty="0" err="1">
                <a:latin typeface="Arial" pitchFamily="34" charset="0"/>
                <a:cs typeface="Arial" pitchFamily="34" charset="0"/>
              </a:rPr>
              <a:t>cont</a:t>
            </a:r>
            <a:r>
              <a:rPr lang="en-US" sz="3200" dirty="0">
                <a:latin typeface="Arial" pitchFamily="34" charset="0"/>
                <a:cs typeface="Arial" pitchFamily="34" charset="0"/>
              </a:rPr>
              <a:t>)</a:t>
            </a:r>
          </a:p>
        </p:txBody>
      </p:sp>
      <p:graphicFrame>
        <p:nvGraphicFramePr>
          <p:cNvPr id="14" name="Object 13"/>
          <p:cNvGraphicFramePr>
            <a:graphicFrameLocks noChangeAspect="1"/>
          </p:cNvGraphicFramePr>
          <p:nvPr/>
        </p:nvGraphicFramePr>
        <p:xfrm>
          <a:off x="3472398" y="1520825"/>
          <a:ext cx="3314700" cy="584200"/>
        </p:xfrm>
        <a:graphic>
          <a:graphicData uri="http://schemas.openxmlformats.org/presentationml/2006/ole">
            <mc:AlternateContent xmlns:mc="http://schemas.openxmlformats.org/markup-compatibility/2006">
              <mc:Choice xmlns:v="urn:schemas-microsoft-com:vml" Requires="v">
                <p:oleObj name="Equation" r:id="rId2" imgW="3314520" imgH="583920" progId="Equation.DSMT4">
                  <p:embed/>
                </p:oleObj>
              </mc:Choice>
              <mc:Fallback>
                <p:oleObj name="Equation" r:id="rId2" imgW="3314520" imgH="583920" progId="Equation.DSMT4">
                  <p:embed/>
                  <p:pic>
                    <p:nvPicPr>
                      <p:cNvPr id="14" name="Object 13"/>
                      <p:cNvPicPr>
                        <a:picLocks noChangeAspect="1" noChangeArrowheads="1"/>
                      </p:cNvPicPr>
                      <p:nvPr/>
                    </p:nvPicPr>
                    <p:blipFill>
                      <a:blip r:embed="rId3"/>
                      <a:srcRect/>
                      <a:stretch>
                        <a:fillRect/>
                      </a:stretch>
                    </p:blipFill>
                    <p:spPr bwMode="auto">
                      <a:xfrm>
                        <a:off x="3472398" y="1520825"/>
                        <a:ext cx="3314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nvGraphicFramePr>
        <p:xfrm>
          <a:off x="2097088" y="2176463"/>
          <a:ext cx="3136900" cy="622300"/>
        </p:xfrm>
        <a:graphic>
          <a:graphicData uri="http://schemas.openxmlformats.org/presentationml/2006/ole">
            <mc:AlternateContent xmlns:mc="http://schemas.openxmlformats.org/markup-compatibility/2006">
              <mc:Choice xmlns:v="urn:schemas-microsoft-com:vml" Requires="v">
                <p:oleObj name="Equation" r:id="rId4" imgW="3136680" imgH="622080" progId="Equation.DSMT4">
                  <p:embed/>
                </p:oleObj>
              </mc:Choice>
              <mc:Fallback>
                <p:oleObj name="Equation" r:id="rId4" imgW="3136680" imgH="622080" progId="Equation.DSMT4">
                  <p:embed/>
                  <p:pic>
                    <p:nvPicPr>
                      <p:cNvPr id="6" name="Object 5"/>
                      <p:cNvPicPr>
                        <a:picLocks noChangeAspect="1" noChangeArrowheads="1"/>
                      </p:cNvPicPr>
                      <p:nvPr/>
                    </p:nvPicPr>
                    <p:blipFill>
                      <a:blip r:embed="rId5"/>
                      <a:srcRect/>
                      <a:stretch>
                        <a:fillRect/>
                      </a:stretch>
                    </p:blipFill>
                    <p:spPr bwMode="auto">
                      <a:xfrm>
                        <a:off x="2097088" y="2176463"/>
                        <a:ext cx="31369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0157166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dirty="0">
                <a:solidFill>
                  <a:srgbClr val="000000"/>
                </a:solidFill>
                <a:latin typeface="Arial" pitchFamily="34" charset="0"/>
                <a:cs typeface="Arial" pitchFamily="34" charset="0"/>
              </a:rPr>
              <a:t>Example</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pPr>
              <a:spcBef>
                <a:spcPct val="50000"/>
              </a:spcBef>
            </a:pPr>
            <a:r>
              <a:rPr lang="en-US" sz="2800" dirty="0"/>
              <a:t>Graph the function</a:t>
            </a:r>
          </a:p>
          <a:p>
            <a:pPr>
              <a:spcBef>
                <a:spcPct val="50000"/>
              </a:spcBef>
            </a:pPr>
            <a:r>
              <a:rPr lang="en-US" sz="2800" dirty="0"/>
              <a:t>We can graph this function by following the steps in the preceding box. We begin by identifying values for </a:t>
            </a:r>
            <a:r>
              <a:rPr lang="en-US" sz="2800" i="1" dirty="0"/>
              <a:t>a</a:t>
            </a:r>
            <a:r>
              <a:rPr lang="en-US" sz="2800" dirty="0"/>
              <a:t>, </a:t>
            </a:r>
            <a:r>
              <a:rPr lang="en-US" sz="2800" i="1" dirty="0"/>
              <a:t>h</a:t>
            </a:r>
            <a:r>
              <a:rPr lang="en-US" sz="2800" dirty="0"/>
              <a:t>, and </a:t>
            </a:r>
            <a:r>
              <a:rPr lang="en-US" sz="2800" i="1" dirty="0"/>
              <a:t>k</a:t>
            </a:r>
            <a:r>
              <a:rPr lang="en-US" sz="2800" dirty="0"/>
              <a:t>.</a:t>
            </a:r>
          </a:p>
          <a:p>
            <a:pPr>
              <a:spcBef>
                <a:spcPct val="50000"/>
              </a:spcBef>
            </a:pPr>
            <a:r>
              <a:rPr lang="en-US" sz="2800" dirty="0"/>
              <a:t>			</a:t>
            </a:r>
          </a:p>
          <a:p>
            <a:pPr>
              <a:spcBef>
                <a:spcPct val="50000"/>
              </a:spcBef>
            </a:pPr>
            <a:endParaRPr lang="en-US" sz="2800" dirty="0"/>
          </a:p>
          <a:p>
            <a:pPr>
              <a:spcBef>
                <a:spcPct val="50000"/>
              </a:spcBef>
            </a:pPr>
            <a:endParaRPr lang="en-US" sz="2800" dirty="0"/>
          </a:p>
          <a:p>
            <a:pPr>
              <a:spcBef>
                <a:spcPct val="50000"/>
              </a:spcBef>
            </a:pPr>
            <a:endParaRPr lang="en-US" sz="2800" dirty="0"/>
          </a:p>
          <a:p>
            <a:pPr>
              <a:spcBef>
                <a:spcPct val="50000"/>
              </a:spcBef>
            </a:pPr>
            <a:endParaRPr lang="en-US" sz="2800" dirty="0"/>
          </a:p>
          <a:p>
            <a:pPr>
              <a:spcBef>
                <a:spcPct val="50000"/>
              </a:spcBef>
            </a:pPr>
            <a:endParaRPr lang="en-US" sz="2800" dirty="0"/>
          </a:p>
          <a:p>
            <a:pPr>
              <a:spcBef>
                <a:spcPct val="50000"/>
              </a:spcBef>
            </a:pPr>
            <a:r>
              <a:rPr lang="en-US" sz="2800" dirty="0"/>
              <a:t>								            </a:t>
            </a:r>
          </a:p>
          <a:p>
            <a:pPr>
              <a:spcBef>
                <a:spcPct val="50000"/>
              </a:spcBef>
            </a:pPr>
            <a:r>
              <a:rPr lang="en-US" sz="2800" dirty="0"/>
              <a:t>		                     								</a:t>
            </a:r>
          </a:p>
        </p:txBody>
      </p:sp>
      <p:graphicFrame>
        <p:nvGraphicFramePr>
          <p:cNvPr id="15" name="Object 14"/>
          <p:cNvGraphicFramePr>
            <a:graphicFrameLocks noChangeAspect="1"/>
          </p:cNvGraphicFramePr>
          <p:nvPr/>
        </p:nvGraphicFramePr>
        <p:xfrm>
          <a:off x="3586290" y="1102426"/>
          <a:ext cx="3340100" cy="622300"/>
        </p:xfrm>
        <a:graphic>
          <a:graphicData uri="http://schemas.openxmlformats.org/presentationml/2006/ole">
            <mc:AlternateContent xmlns:mc="http://schemas.openxmlformats.org/markup-compatibility/2006">
              <mc:Choice xmlns:v="urn:schemas-microsoft-com:vml" Requires="v">
                <p:oleObj name="Equation" r:id="rId2" imgW="3340080" imgH="622080" progId="Equation.DSMT4">
                  <p:embed/>
                </p:oleObj>
              </mc:Choice>
              <mc:Fallback>
                <p:oleObj name="Equation" r:id="rId2" imgW="3340080" imgH="622080" progId="Equation.DSMT4">
                  <p:embed/>
                  <p:pic>
                    <p:nvPicPr>
                      <p:cNvPr id="15" name="Object 14"/>
                      <p:cNvPicPr>
                        <a:picLocks noChangeAspect="1" noChangeArrowheads="1"/>
                      </p:cNvPicPr>
                      <p:nvPr/>
                    </p:nvPicPr>
                    <p:blipFill>
                      <a:blip r:embed="rId3"/>
                      <a:srcRect/>
                      <a:stretch>
                        <a:fillRect/>
                      </a:stretch>
                    </p:blipFill>
                    <p:spPr bwMode="auto">
                      <a:xfrm>
                        <a:off x="3586290" y="1102426"/>
                        <a:ext cx="33401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15"/>
          <p:cNvGraphicFramePr>
            <a:graphicFrameLocks noChangeAspect="1"/>
          </p:cNvGraphicFramePr>
          <p:nvPr/>
        </p:nvGraphicFramePr>
        <p:xfrm>
          <a:off x="2209800" y="3459845"/>
          <a:ext cx="3086100" cy="622300"/>
        </p:xfrm>
        <a:graphic>
          <a:graphicData uri="http://schemas.openxmlformats.org/presentationml/2006/ole">
            <mc:AlternateContent xmlns:mc="http://schemas.openxmlformats.org/markup-compatibility/2006">
              <mc:Choice xmlns:v="urn:schemas-microsoft-com:vml" Requires="v">
                <p:oleObj name="Equation" r:id="rId4" imgW="3085920" imgH="622080" progId="Equation.DSMT4">
                  <p:embed/>
                </p:oleObj>
              </mc:Choice>
              <mc:Fallback>
                <p:oleObj name="Equation" r:id="rId4" imgW="3085920" imgH="622080" progId="Equation.DSMT4">
                  <p:embed/>
                  <p:pic>
                    <p:nvPicPr>
                      <p:cNvPr id="16" name="Object 15"/>
                      <p:cNvPicPr>
                        <a:picLocks noChangeAspect="1" noChangeArrowheads="1"/>
                      </p:cNvPicPr>
                      <p:nvPr/>
                    </p:nvPicPr>
                    <p:blipFill>
                      <a:blip r:embed="rId5"/>
                      <a:srcRect/>
                      <a:stretch>
                        <a:fillRect/>
                      </a:stretch>
                    </p:blipFill>
                    <p:spPr bwMode="auto">
                      <a:xfrm>
                        <a:off x="2209800" y="3459845"/>
                        <a:ext cx="30861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nvGraphicFramePr>
        <p:xfrm>
          <a:off x="2231571" y="4787900"/>
          <a:ext cx="3263900" cy="622300"/>
        </p:xfrm>
        <a:graphic>
          <a:graphicData uri="http://schemas.openxmlformats.org/presentationml/2006/ole">
            <mc:AlternateContent xmlns:mc="http://schemas.openxmlformats.org/markup-compatibility/2006">
              <mc:Choice xmlns:v="urn:schemas-microsoft-com:vml" Requires="v">
                <p:oleObj name="Equation" r:id="rId6" imgW="3263760" imgH="622080" progId="Equation.DSMT4">
                  <p:embed/>
                </p:oleObj>
              </mc:Choice>
              <mc:Fallback>
                <p:oleObj name="Equation" r:id="rId6" imgW="3263760" imgH="622080" progId="Equation.DSMT4">
                  <p:embed/>
                  <p:pic>
                    <p:nvPicPr>
                      <p:cNvPr id="4" name="Object 3"/>
                      <p:cNvPicPr>
                        <a:picLocks noChangeAspect="1" noChangeArrowheads="1"/>
                      </p:cNvPicPr>
                      <p:nvPr/>
                    </p:nvPicPr>
                    <p:blipFill>
                      <a:blip r:embed="rId7"/>
                      <a:srcRect/>
                      <a:stretch>
                        <a:fillRect/>
                      </a:stretch>
                    </p:blipFill>
                    <p:spPr bwMode="auto">
                      <a:xfrm>
                        <a:off x="2231571" y="4787900"/>
                        <a:ext cx="32639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Line 23"/>
          <p:cNvSpPr>
            <a:spLocks noChangeShapeType="1"/>
          </p:cNvSpPr>
          <p:nvPr/>
        </p:nvSpPr>
        <p:spPr bwMode="auto">
          <a:xfrm>
            <a:off x="5099264" y="4001214"/>
            <a:ext cx="134992" cy="81137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Line 22"/>
          <p:cNvSpPr>
            <a:spLocks noChangeShapeType="1"/>
          </p:cNvSpPr>
          <p:nvPr/>
        </p:nvSpPr>
        <p:spPr bwMode="auto">
          <a:xfrm>
            <a:off x="4267200" y="3987409"/>
            <a:ext cx="152400" cy="81137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Line 22"/>
          <p:cNvSpPr>
            <a:spLocks noChangeShapeType="1"/>
          </p:cNvSpPr>
          <p:nvPr/>
        </p:nvSpPr>
        <p:spPr bwMode="auto">
          <a:xfrm>
            <a:off x="3352800" y="4069445"/>
            <a:ext cx="152400" cy="737616"/>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 Box 24" descr="Blue tissue paper"/>
          <p:cNvSpPr txBox="1">
            <a:spLocks noChangeArrowheads="1"/>
          </p:cNvSpPr>
          <p:nvPr/>
        </p:nvSpPr>
        <p:spPr bwMode="auto">
          <a:xfrm rot="4345583">
            <a:off x="3162762" y="4341020"/>
            <a:ext cx="9367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marL="342900" marR="0" lvl="0" indent="-342900" algn="l" defTabSz="914400" rtl="0" eaLnBrk="1" fontAlgn="auto" latinLnBrk="0" hangingPunct="1">
              <a:lnSpc>
                <a:spcPct val="100000"/>
              </a:lnSpc>
              <a:spcBef>
                <a:spcPct val="50000"/>
              </a:spcBef>
              <a:spcAft>
                <a:spcPts val="0"/>
              </a:spcAft>
              <a:buClrTx/>
              <a:buSzTx/>
              <a:buFontTx/>
              <a:buNone/>
              <a:tabLst/>
              <a:defRPr/>
            </a:pPr>
            <a:r>
              <a:rPr kumimoji="0" lang="en-US" sz="2000" b="0" i="1" u="none" strike="noStrike" kern="1200" cap="none" spc="0" normalizeH="0" baseline="0" noProof="0" dirty="0">
                <a:ln>
                  <a:noFill/>
                </a:ln>
                <a:solidFill>
                  <a:prstClr val="black"/>
                </a:solidFill>
                <a:effectLst/>
                <a:uLnTx/>
                <a:uFillTx/>
                <a:latin typeface="Arial" pitchFamily="34" charset="0"/>
                <a:ea typeface="+mn-ea"/>
                <a:cs typeface="Arial" pitchFamily="34" charset="0"/>
              </a:rPr>
              <a:t>a</a:t>
            </a:r>
            <a:r>
              <a:rPr kumimoji="0" lang="en-US"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 -2</a:t>
            </a:r>
          </a:p>
        </p:txBody>
      </p:sp>
      <p:sp>
        <p:nvSpPr>
          <p:cNvPr id="14" name="Text Box 25" descr="Blue tissue paper"/>
          <p:cNvSpPr txBox="1">
            <a:spLocks noChangeArrowheads="1"/>
          </p:cNvSpPr>
          <p:nvPr/>
        </p:nvSpPr>
        <p:spPr bwMode="auto">
          <a:xfrm rot="4345583">
            <a:off x="4014020" y="4314194"/>
            <a:ext cx="10781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marL="342900" marR="0" lvl="0" indent="-342900" algn="l" defTabSz="914400" rtl="0" eaLnBrk="1" fontAlgn="auto" latinLnBrk="0" hangingPunct="1">
              <a:lnSpc>
                <a:spcPct val="100000"/>
              </a:lnSpc>
              <a:spcBef>
                <a:spcPct val="50000"/>
              </a:spcBef>
              <a:spcAft>
                <a:spcPts val="0"/>
              </a:spcAft>
              <a:buClrTx/>
              <a:buSzTx/>
              <a:buFontTx/>
              <a:buNone/>
              <a:tabLst/>
              <a:defRPr/>
            </a:pPr>
            <a:r>
              <a:rPr kumimoji="0" lang="en-US" sz="2000" b="0" i="1" u="none" strike="noStrike" kern="1200" cap="none" spc="0" normalizeH="0" baseline="0" noProof="0" dirty="0">
                <a:ln>
                  <a:noFill/>
                </a:ln>
                <a:solidFill>
                  <a:prstClr val="black"/>
                </a:solidFill>
                <a:effectLst/>
                <a:uLnTx/>
                <a:uFillTx/>
                <a:latin typeface="Arial" pitchFamily="34" charset="0"/>
                <a:ea typeface="+mn-ea"/>
                <a:cs typeface="Arial" pitchFamily="34" charset="0"/>
              </a:rPr>
              <a:t>h </a:t>
            </a:r>
            <a:r>
              <a:rPr kumimoji="0" lang="en-US"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-4</a:t>
            </a:r>
          </a:p>
        </p:txBody>
      </p:sp>
      <p:sp>
        <p:nvSpPr>
          <p:cNvPr id="17" name="Text Box 26" descr="Blue tissue paper"/>
          <p:cNvSpPr txBox="1">
            <a:spLocks noChangeArrowheads="1"/>
          </p:cNvSpPr>
          <p:nvPr/>
        </p:nvSpPr>
        <p:spPr bwMode="auto">
          <a:xfrm rot="4345583">
            <a:off x="4946489" y="4262697"/>
            <a:ext cx="84760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marL="342900" marR="0" lvl="0" indent="-342900" algn="l" defTabSz="914400" rtl="0" eaLnBrk="1" fontAlgn="auto" latinLnBrk="0" hangingPunct="1">
              <a:lnSpc>
                <a:spcPct val="100000"/>
              </a:lnSpc>
              <a:spcBef>
                <a:spcPct val="50000"/>
              </a:spcBef>
              <a:spcAft>
                <a:spcPts val="0"/>
              </a:spcAft>
              <a:buClrTx/>
              <a:buSzTx/>
              <a:buFontTx/>
              <a:buNone/>
              <a:tabLst/>
              <a:defRPr/>
            </a:pPr>
            <a:r>
              <a:rPr kumimoji="0" lang="en-US" sz="2000" b="0" i="1" u="none" strike="noStrike" kern="1200" cap="none" spc="0" normalizeH="0" baseline="0" noProof="0" dirty="0">
                <a:ln>
                  <a:noFill/>
                </a:ln>
                <a:solidFill>
                  <a:prstClr val="black"/>
                </a:solidFill>
                <a:effectLst/>
                <a:uLnTx/>
                <a:uFillTx/>
                <a:latin typeface="Arial" pitchFamily="34" charset="0"/>
                <a:ea typeface="+mn-ea"/>
                <a:cs typeface="Arial" pitchFamily="34" charset="0"/>
              </a:rPr>
              <a:t>k</a:t>
            </a:r>
            <a:r>
              <a:rPr kumimoji="0" lang="en-US"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 -8</a:t>
            </a:r>
          </a:p>
        </p:txBody>
      </p:sp>
    </p:spTree>
    <p:extLst>
      <p:ext uri="{BB962C8B-B14F-4D97-AF65-F5344CB8AC3E}">
        <p14:creationId xmlns:p14="http://schemas.microsoft.com/office/powerpoint/2010/main" val="240022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dirty="0">
                <a:latin typeface="Arial" pitchFamily="34" charset="0"/>
                <a:cs typeface="Arial" pitchFamily="34" charset="0"/>
              </a:rPr>
              <a:t>Example </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pPr>
              <a:spcBef>
                <a:spcPct val="50000"/>
              </a:spcBef>
            </a:pPr>
            <a:r>
              <a:rPr lang="en-US" sz="2800" dirty="0"/>
              <a:t>Solve by the square root property:</a:t>
            </a:r>
          </a:p>
          <a:p>
            <a:pPr>
              <a:spcBef>
                <a:spcPct val="50000"/>
              </a:spcBef>
            </a:pPr>
            <a:r>
              <a:rPr lang="en-US" sz="2800" dirty="0"/>
              <a:t>				       This is the given 					       equation.</a:t>
            </a:r>
          </a:p>
          <a:p>
            <a:pPr>
              <a:spcBef>
                <a:spcPts val="1600"/>
              </a:spcBef>
            </a:pPr>
            <a:r>
              <a:rPr lang="en-US" sz="2800" dirty="0"/>
              <a:t>				        Divide both sides by 3.</a:t>
            </a:r>
          </a:p>
          <a:p>
            <a:pPr>
              <a:spcBef>
                <a:spcPct val="50000"/>
              </a:spcBef>
            </a:pPr>
            <a:r>
              <a:rPr lang="en-US" sz="2800" dirty="0"/>
              <a:t>				        Apply the square root 				        property.</a:t>
            </a:r>
          </a:p>
          <a:p>
            <a:pPr>
              <a:spcBef>
                <a:spcPct val="50000"/>
              </a:spcBef>
            </a:pPr>
            <a:r>
              <a:rPr lang="en-US" sz="2800" dirty="0"/>
              <a:t>				         Subtract 2 from both 				         sides of each 						equation.</a:t>
            </a:r>
          </a:p>
          <a:p>
            <a:pPr>
              <a:spcBef>
                <a:spcPct val="50000"/>
              </a:spcBef>
            </a:pPr>
            <a:endParaRPr lang="en-US" sz="2800" dirty="0"/>
          </a:p>
          <a:p>
            <a:pPr>
              <a:spcBef>
                <a:spcPct val="50000"/>
              </a:spcBef>
            </a:pPr>
            <a:endParaRPr lang="en-US" sz="2800" dirty="0">
              <a:latin typeface="Times New Roman" pitchFamily="18" charset="0"/>
            </a:endParaRPr>
          </a:p>
          <a:p>
            <a:pPr>
              <a:spcBef>
                <a:spcPct val="50000"/>
              </a:spcBef>
            </a:pPr>
            <a:endParaRPr lang="en-US" sz="2800" dirty="0">
              <a:latin typeface="Times New Roman" pitchFamily="18" charset="0"/>
            </a:endParaRPr>
          </a:p>
          <a:p>
            <a:pPr>
              <a:spcBef>
                <a:spcPct val="50000"/>
              </a:spcBef>
            </a:pPr>
            <a:endParaRPr lang="en-US" sz="2800" dirty="0"/>
          </a:p>
          <a:p>
            <a:pPr>
              <a:spcBef>
                <a:spcPct val="50000"/>
              </a:spcBef>
            </a:pPr>
            <a:endParaRPr lang="en-US" sz="2800" dirty="0"/>
          </a:p>
          <a:p>
            <a:pPr>
              <a:spcBef>
                <a:spcPct val="50000"/>
              </a:spcBef>
            </a:pPr>
            <a:endParaRPr lang="en-US" sz="2800" dirty="0"/>
          </a:p>
          <a:p>
            <a:pPr>
              <a:spcBef>
                <a:spcPct val="50000"/>
              </a:spcBef>
            </a:pPr>
            <a:endParaRPr lang="en-US" sz="2800" dirty="0"/>
          </a:p>
          <a:p>
            <a:pPr>
              <a:spcBef>
                <a:spcPct val="50000"/>
              </a:spcBef>
            </a:pPr>
            <a:endParaRPr lang="en-US" sz="2800" dirty="0"/>
          </a:p>
          <a:p>
            <a:endParaRPr lang="en-US" dirty="0"/>
          </a:p>
        </p:txBody>
      </p:sp>
      <p:graphicFrame>
        <p:nvGraphicFramePr>
          <p:cNvPr id="10" name="Object 9"/>
          <p:cNvGraphicFramePr>
            <a:graphicFrameLocks noChangeAspect="1"/>
          </p:cNvGraphicFramePr>
          <p:nvPr>
            <p:extLst>
              <p:ext uri="{D42A27DB-BD31-4B8C-83A1-F6EECF244321}">
                <p14:modId xmlns:p14="http://schemas.microsoft.com/office/powerpoint/2010/main" val="413344114"/>
              </p:ext>
            </p:extLst>
          </p:nvPr>
        </p:nvGraphicFramePr>
        <p:xfrm>
          <a:off x="6048500" y="1131125"/>
          <a:ext cx="2324100" cy="584200"/>
        </p:xfrm>
        <a:graphic>
          <a:graphicData uri="http://schemas.openxmlformats.org/presentationml/2006/ole">
            <mc:AlternateContent xmlns:mc="http://schemas.openxmlformats.org/markup-compatibility/2006">
              <mc:Choice xmlns:v="urn:schemas-microsoft-com:vml" Requires="v">
                <p:oleObj name="Equation" r:id="rId2" imgW="2323800" imgH="583920" progId="Equation.DSMT4">
                  <p:embed/>
                </p:oleObj>
              </mc:Choice>
              <mc:Fallback>
                <p:oleObj name="Equation" r:id="rId2" imgW="2323800" imgH="583920" progId="Equation.DSMT4">
                  <p:embed/>
                  <p:pic>
                    <p:nvPicPr>
                      <p:cNvPr id="10" name="Object 9"/>
                      <p:cNvPicPr>
                        <a:picLocks noChangeAspect="1" noChangeArrowheads="1"/>
                      </p:cNvPicPr>
                      <p:nvPr/>
                    </p:nvPicPr>
                    <p:blipFill>
                      <a:blip r:embed="rId3"/>
                      <a:srcRect/>
                      <a:stretch>
                        <a:fillRect/>
                      </a:stretch>
                    </p:blipFill>
                    <p:spPr bwMode="auto">
                      <a:xfrm>
                        <a:off x="6048500" y="1131125"/>
                        <a:ext cx="2324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724935320"/>
              </p:ext>
            </p:extLst>
          </p:nvPr>
        </p:nvGraphicFramePr>
        <p:xfrm>
          <a:off x="936702" y="1721004"/>
          <a:ext cx="2235200" cy="584200"/>
        </p:xfrm>
        <a:graphic>
          <a:graphicData uri="http://schemas.openxmlformats.org/presentationml/2006/ole">
            <mc:AlternateContent xmlns:mc="http://schemas.openxmlformats.org/markup-compatibility/2006">
              <mc:Choice xmlns:v="urn:schemas-microsoft-com:vml" Requires="v">
                <p:oleObj name="Equation" r:id="rId4" imgW="2234880" imgH="583920" progId="Equation.DSMT4">
                  <p:embed/>
                </p:oleObj>
              </mc:Choice>
              <mc:Fallback>
                <p:oleObj name="Equation" r:id="rId4" imgW="2234880" imgH="583920" progId="Equation.DSMT4">
                  <p:embed/>
                  <p:pic>
                    <p:nvPicPr>
                      <p:cNvPr id="4" name="Object 3"/>
                      <p:cNvPicPr>
                        <a:picLocks noChangeAspect="1" noChangeArrowheads="1"/>
                      </p:cNvPicPr>
                      <p:nvPr/>
                    </p:nvPicPr>
                    <p:blipFill>
                      <a:blip r:embed="rId5"/>
                      <a:srcRect/>
                      <a:stretch>
                        <a:fillRect/>
                      </a:stretch>
                    </p:blipFill>
                    <p:spPr bwMode="auto">
                      <a:xfrm>
                        <a:off x="936702" y="1721004"/>
                        <a:ext cx="2235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48976325"/>
              </p:ext>
            </p:extLst>
          </p:nvPr>
        </p:nvGraphicFramePr>
        <p:xfrm>
          <a:off x="1154875" y="2743200"/>
          <a:ext cx="1968500" cy="622300"/>
        </p:xfrm>
        <a:graphic>
          <a:graphicData uri="http://schemas.openxmlformats.org/presentationml/2006/ole">
            <mc:AlternateContent xmlns:mc="http://schemas.openxmlformats.org/markup-compatibility/2006">
              <mc:Choice xmlns:v="urn:schemas-microsoft-com:vml" Requires="v">
                <p:oleObj name="Equation" r:id="rId6" imgW="1968480" imgH="622080" progId="Equation.DSMT4">
                  <p:embed/>
                </p:oleObj>
              </mc:Choice>
              <mc:Fallback>
                <p:oleObj name="Equation" r:id="rId6" imgW="1968480" imgH="622080" progId="Equation.DSMT4">
                  <p:embed/>
                  <p:pic>
                    <p:nvPicPr>
                      <p:cNvPr id="5" name="Object 4"/>
                      <p:cNvPicPr>
                        <a:picLocks noChangeAspect="1" noChangeArrowheads="1"/>
                      </p:cNvPicPr>
                      <p:nvPr/>
                    </p:nvPicPr>
                    <p:blipFill>
                      <a:blip r:embed="rId7"/>
                      <a:srcRect/>
                      <a:stretch>
                        <a:fillRect/>
                      </a:stretch>
                    </p:blipFill>
                    <p:spPr bwMode="auto">
                      <a:xfrm>
                        <a:off x="1154875" y="2743200"/>
                        <a:ext cx="19685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643987829"/>
              </p:ext>
            </p:extLst>
          </p:nvPr>
        </p:nvGraphicFramePr>
        <p:xfrm>
          <a:off x="457200" y="3562739"/>
          <a:ext cx="4457700" cy="444500"/>
        </p:xfrm>
        <a:graphic>
          <a:graphicData uri="http://schemas.openxmlformats.org/presentationml/2006/ole">
            <mc:AlternateContent xmlns:mc="http://schemas.openxmlformats.org/markup-compatibility/2006">
              <mc:Choice xmlns:v="urn:schemas-microsoft-com:vml" Requires="v">
                <p:oleObj name="Equation" r:id="rId8" imgW="4457520" imgH="444240" progId="Equation.DSMT4">
                  <p:embed/>
                </p:oleObj>
              </mc:Choice>
              <mc:Fallback>
                <p:oleObj name="Equation" r:id="rId8" imgW="4457520" imgH="444240" progId="Equation.DSMT4">
                  <p:embed/>
                  <p:pic>
                    <p:nvPicPr>
                      <p:cNvPr id="6" name="Object 5"/>
                      <p:cNvPicPr>
                        <a:picLocks noChangeAspect="1" noChangeArrowheads="1"/>
                      </p:cNvPicPr>
                      <p:nvPr/>
                    </p:nvPicPr>
                    <p:blipFill>
                      <a:blip r:embed="rId9"/>
                      <a:srcRect/>
                      <a:stretch>
                        <a:fillRect/>
                      </a:stretch>
                    </p:blipFill>
                    <p:spPr bwMode="auto">
                      <a:xfrm>
                        <a:off x="457200" y="3562739"/>
                        <a:ext cx="44577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930679201"/>
              </p:ext>
            </p:extLst>
          </p:nvPr>
        </p:nvGraphicFramePr>
        <p:xfrm>
          <a:off x="381000" y="4561119"/>
          <a:ext cx="4635500" cy="444500"/>
        </p:xfrm>
        <a:graphic>
          <a:graphicData uri="http://schemas.openxmlformats.org/presentationml/2006/ole">
            <mc:AlternateContent xmlns:mc="http://schemas.openxmlformats.org/markup-compatibility/2006">
              <mc:Choice xmlns:v="urn:schemas-microsoft-com:vml" Requires="v">
                <p:oleObj name="Equation" r:id="rId10" imgW="4635360" imgH="444240" progId="Equation.DSMT4">
                  <p:embed/>
                </p:oleObj>
              </mc:Choice>
              <mc:Fallback>
                <p:oleObj name="Equation" r:id="rId10" imgW="4635360" imgH="444240" progId="Equation.DSMT4">
                  <p:embed/>
                  <p:pic>
                    <p:nvPicPr>
                      <p:cNvPr id="7" name="Object 6"/>
                      <p:cNvPicPr>
                        <a:picLocks noChangeAspect="1" noChangeArrowheads="1"/>
                      </p:cNvPicPr>
                      <p:nvPr/>
                    </p:nvPicPr>
                    <p:blipFill>
                      <a:blip r:embed="rId11"/>
                      <a:srcRect/>
                      <a:stretch>
                        <a:fillRect/>
                      </a:stretch>
                    </p:blipFill>
                    <p:spPr bwMode="auto">
                      <a:xfrm>
                        <a:off x="381000" y="4561119"/>
                        <a:ext cx="46355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541390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dirty="0">
                <a:solidFill>
                  <a:srgbClr val="000000"/>
                </a:solidFill>
                <a:latin typeface="Arial" pitchFamily="34" charset="0"/>
                <a:cs typeface="Arial" pitchFamily="34" charset="0"/>
              </a:rPr>
              <a:t>Example </a:t>
            </a:r>
            <a:r>
              <a:rPr lang="en-US" sz="3200" dirty="0">
                <a:solidFill>
                  <a:srgbClr val="000000"/>
                </a:solidFill>
                <a:latin typeface="Arial" pitchFamily="34" charset="0"/>
                <a:cs typeface="Arial" pitchFamily="34" charset="0"/>
              </a:rPr>
              <a:t>(</a:t>
            </a:r>
            <a:r>
              <a:rPr lang="en-US" sz="3200" dirty="0" err="1">
                <a:solidFill>
                  <a:srgbClr val="000000"/>
                </a:solidFill>
                <a:latin typeface="Arial" pitchFamily="34" charset="0"/>
                <a:cs typeface="Arial" pitchFamily="34" charset="0"/>
              </a:rPr>
              <a:t>cont</a:t>
            </a:r>
            <a:r>
              <a:rPr lang="en-US" sz="3200" dirty="0">
                <a:solidFill>
                  <a:srgbClr val="000000"/>
                </a:solidFill>
                <a:latin typeface="Arial" pitchFamily="34" charset="0"/>
                <a:cs typeface="Arial" pitchFamily="34" charset="0"/>
              </a:rPr>
              <a:t>)</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pPr marL="514350" indent="-514350">
              <a:spcBef>
                <a:spcPct val="50000"/>
              </a:spcBef>
              <a:buFont typeface="+mj-lt"/>
              <a:buAutoNum type="arabicPeriod"/>
            </a:pPr>
            <a:r>
              <a:rPr lang="en-US" sz="2800" b="1" dirty="0"/>
              <a:t>Determine how the parabola opens.</a:t>
            </a:r>
            <a:r>
              <a:rPr lang="en-US" sz="2800" dirty="0"/>
              <a:t>  Note that </a:t>
            </a:r>
            <a:r>
              <a:rPr lang="en-US" sz="2800" i="1" dirty="0"/>
              <a:t>a</a:t>
            </a:r>
            <a:r>
              <a:rPr lang="en-US" sz="2800" dirty="0"/>
              <a:t>, the coefficient of     , is       Thus,          this negative value tells us that the parabola </a:t>
            </a:r>
            <a:r>
              <a:rPr lang="en-US" sz="2800" i="1" dirty="0"/>
              <a:t>opens downward</a:t>
            </a:r>
            <a:r>
              <a:rPr lang="en-US" sz="2800" dirty="0"/>
              <a:t>.</a:t>
            </a:r>
          </a:p>
          <a:p>
            <a:pPr marL="514350" indent="-514350">
              <a:spcBef>
                <a:spcPct val="50000"/>
              </a:spcBef>
              <a:buFont typeface="+mj-lt"/>
              <a:buAutoNum type="arabicPeriod"/>
            </a:pPr>
            <a:endParaRPr lang="en-US" sz="2800" b="1" dirty="0"/>
          </a:p>
          <a:p>
            <a:pPr marL="514350" indent="-514350">
              <a:spcBef>
                <a:spcPct val="50000"/>
              </a:spcBef>
              <a:buFont typeface="+mj-lt"/>
              <a:buAutoNum type="arabicPeriod"/>
            </a:pPr>
            <a:r>
              <a:rPr lang="en-US" sz="2800" b="1" dirty="0"/>
              <a:t>Find the vertex.</a:t>
            </a:r>
            <a:r>
              <a:rPr lang="en-US" sz="2800" dirty="0"/>
              <a:t>  The vertex of the parabola is at           Because           and            the parabola has its vertex at</a:t>
            </a:r>
          </a:p>
          <a:p>
            <a:pPr>
              <a:spcBef>
                <a:spcPct val="50000"/>
              </a:spcBef>
            </a:pPr>
            <a:endParaRPr lang="en-US" sz="2800" dirty="0"/>
          </a:p>
          <a:p>
            <a:pPr>
              <a:spcBef>
                <a:spcPct val="50000"/>
              </a:spcBef>
            </a:pPr>
            <a:endParaRPr lang="en-US" sz="2800" dirty="0"/>
          </a:p>
          <a:p>
            <a:pPr>
              <a:spcBef>
                <a:spcPct val="50000"/>
              </a:spcBef>
            </a:pPr>
            <a:r>
              <a:rPr lang="en-US" sz="2800" dirty="0"/>
              <a:t>								            </a:t>
            </a:r>
          </a:p>
          <a:p>
            <a:pPr>
              <a:spcBef>
                <a:spcPct val="50000"/>
              </a:spcBef>
            </a:pPr>
            <a:r>
              <a:rPr lang="en-US" sz="2800" dirty="0"/>
              <a:t>		                     								</a:t>
            </a:r>
          </a:p>
        </p:txBody>
      </p:sp>
      <p:graphicFrame>
        <p:nvGraphicFramePr>
          <p:cNvPr id="4" name="Object 3"/>
          <p:cNvGraphicFramePr>
            <a:graphicFrameLocks noChangeAspect="1"/>
          </p:cNvGraphicFramePr>
          <p:nvPr/>
        </p:nvGraphicFramePr>
        <p:xfrm>
          <a:off x="4917708" y="1545771"/>
          <a:ext cx="406400" cy="444500"/>
        </p:xfrm>
        <a:graphic>
          <a:graphicData uri="http://schemas.openxmlformats.org/presentationml/2006/ole">
            <mc:AlternateContent xmlns:mc="http://schemas.openxmlformats.org/markup-compatibility/2006">
              <mc:Choice xmlns:v="urn:schemas-microsoft-com:vml" Requires="v">
                <p:oleObj name="Equation" r:id="rId2" imgW="406080" imgH="444240" progId="Equation.DSMT4">
                  <p:embed/>
                </p:oleObj>
              </mc:Choice>
              <mc:Fallback>
                <p:oleObj name="Equation" r:id="rId2" imgW="406080" imgH="444240" progId="Equation.DSMT4">
                  <p:embed/>
                  <p:pic>
                    <p:nvPicPr>
                      <p:cNvPr id="4" name="Object 3"/>
                      <p:cNvPicPr>
                        <a:picLocks noChangeAspect="1" noChangeArrowheads="1"/>
                      </p:cNvPicPr>
                      <p:nvPr/>
                    </p:nvPicPr>
                    <p:blipFill>
                      <a:blip r:embed="rId3"/>
                      <a:srcRect/>
                      <a:stretch>
                        <a:fillRect/>
                      </a:stretch>
                    </p:blipFill>
                    <p:spPr bwMode="auto">
                      <a:xfrm>
                        <a:off x="4917708" y="1545771"/>
                        <a:ext cx="4064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nvGraphicFramePr>
        <p:xfrm>
          <a:off x="5860142" y="1663700"/>
          <a:ext cx="508000" cy="317500"/>
        </p:xfrm>
        <a:graphic>
          <a:graphicData uri="http://schemas.openxmlformats.org/presentationml/2006/ole">
            <mc:AlternateContent xmlns:mc="http://schemas.openxmlformats.org/markup-compatibility/2006">
              <mc:Choice xmlns:v="urn:schemas-microsoft-com:vml" Requires="v">
                <p:oleObj name="Equation" r:id="rId4" imgW="507960" imgH="317160" progId="Equation.DSMT4">
                  <p:embed/>
                </p:oleObj>
              </mc:Choice>
              <mc:Fallback>
                <p:oleObj name="Equation" r:id="rId4" imgW="507960" imgH="317160" progId="Equation.DSMT4">
                  <p:embed/>
                  <p:pic>
                    <p:nvPicPr>
                      <p:cNvPr id="5" name="Object 4"/>
                      <p:cNvPicPr>
                        <a:picLocks noChangeAspect="1" noChangeArrowheads="1"/>
                      </p:cNvPicPr>
                      <p:nvPr/>
                    </p:nvPicPr>
                    <p:blipFill>
                      <a:blip r:embed="rId5"/>
                      <a:srcRect/>
                      <a:stretch>
                        <a:fillRect/>
                      </a:stretch>
                    </p:blipFill>
                    <p:spPr bwMode="auto">
                      <a:xfrm>
                        <a:off x="5860142" y="1663700"/>
                        <a:ext cx="508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nvGraphicFramePr>
        <p:xfrm>
          <a:off x="7467600" y="1676400"/>
          <a:ext cx="850900" cy="368300"/>
        </p:xfrm>
        <a:graphic>
          <a:graphicData uri="http://schemas.openxmlformats.org/presentationml/2006/ole">
            <mc:AlternateContent xmlns:mc="http://schemas.openxmlformats.org/markup-compatibility/2006">
              <mc:Choice xmlns:v="urn:schemas-microsoft-com:vml" Requires="v">
                <p:oleObj name="Equation" r:id="rId6" imgW="850680" imgH="368280" progId="Equation.DSMT4">
                  <p:embed/>
                </p:oleObj>
              </mc:Choice>
              <mc:Fallback>
                <p:oleObj name="Equation" r:id="rId6" imgW="850680" imgH="368280" progId="Equation.DSMT4">
                  <p:embed/>
                  <p:pic>
                    <p:nvPicPr>
                      <p:cNvPr id="6" name="Object 5"/>
                      <p:cNvPicPr>
                        <a:picLocks noChangeAspect="1" noChangeArrowheads="1"/>
                      </p:cNvPicPr>
                      <p:nvPr/>
                    </p:nvPicPr>
                    <p:blipFill>
                      <a:blip r:embed="rId7"/>
                      <a:srcRect/>
                      <a:stretch>
                        <a:fillRect/>
                      </a:stretch>
                    </p:blipFill>
                    <p:spPr bwMode="auto">
                      <a:xfrm>
                        <a:off x="7467600" y="1676400"/>
                        <a:ext cx="8509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nvGraphicFramePr>
        <p:xfrm>
          <a:off x="1538514" y="4187372"/>
          <a:ext cx="914400" cy="508000"/>
        </p:xfrm>
        <a:graphic>
          <a:graphicData uri="http://schemas.openxmlformats.org/presentationml/2006/ole">
            <mc:AlternateContent xmlns:mc="http://schemas.openxmlformats.org/markup-compatibility/2006">
              <mc:Choice xmlns:v="urn:schemas-microsoft-com:vml" Requires="v">
                <p:oleObj name="Equation" r:id="rId8" imgW="914400" imgH="507960" progId="Equation.DSMT4">
                  <p:embed/>
                </p:oleObj>
              </mc:Choice>
              <mc:Fallback>
                <p:oleObj name="Equation" r:id="rId8" imgW="914400" imgH="507960" progId="Equation.DSMT4">
                  <p:embed/>
                  <p:pic>
                    <p:nvPicPr>
                      <p:cNvPr id="7" name="Object 6"/>
                      <p:cNvPicPr>
                        <a:picLocks noChangeAspect="1" noChangeArrowheads="1"/>
                      </p:cNvPicPr>
                      <p:nvPr/>
                    </p:nvPicPr>
                    <p:blipFill>
                      <a:blip r:embed="rId9"/>
                      <a:srcRect/>
                      <a:stretch>
                        <a:fillRect/>
                      </a:stretch>
                    </p:blipFill>
                    <p:spPr bwMode="auto">
                      <a:xfrm>
                        <a:off x="1538514" y="4187372"/>
                        <a:ext cx="914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nvGraphicFramePr>
        <p:xfrm>
          <a:off x="3913094" y="4233795"/>
          <a:ext cx="1003300" cy="317500"/>
        </p:xfrm>
        <a:graphic>
          <a:graphicData uri="http://schemas.openxmlformats.org/presentationml/2006/ole">
            <mc:AlternateContent xmlns:mc="http://schemas.openxmlformats.org/markup-compatibility/2006">
              <mc:Choice xmlns:v="urn:schemas-microsoft-com:vml" Requires="v">
                <p:oleObj name="Equation" r:id="rId10" imgW="1002960" imgH="317160" progId="Equation.DSMT4">
                  <p:embed/>
                </p:oleObj>
              </mc:Choice>
              <mc:Fallback>
                <p:oleObj name="Equation" r:id="rId10" imgW="1002960" imgH="317160" progId="Equation.DSMT4">
                  <p:embed/>
                  <p:pic>
                    <p:nvPicPr>
                      <p:cNvPr id="8" name="Object 7"/>
                      <p:cNvPicPr>
                        <a:picLocks noChangeAspect="1" noChangeArrowheads="1"/>
                      </p:cNvPicPr>
                      <p:nvPr/>
                    </p:nvPicPr>
                    <p:blipFill>
                      <a:blip r:embed="rId11"/>
                      <a:srcRect/>
                      <a:stretch>
                        <a:fillRect/>
                      </a:stretch>
                    </p:blipFill>
                    <p:spPr bwMode="auto">
                      <a:xfrm>
                        <a:off x="3913094" y="4233795"/>
                        <a:ext cx="10033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nvGraphicFramePr>
        <p:xfrm>
          <a:off x="5620871" y="4236358"/>
          <a:ext cx="1066800" cy="368300"/>
        </p:xfrm>
        <a:graphic>
          <a:graphicData uri="http://schemas.openxmlformats.org/presentationml/2006/ole">
            <mc:AlternateContent xmlns:mc="http://schemas.openxmlformats.org/markup-compatibility/2006">
              <mc:Choice xmlns:v="urn:schemas-microsoft-com:vml" Requires="v">
                <p:oleObj name="Equation" r:id="rId12" imgW="1066680" imgH="368280" progId="Equation.DSMT4">
                  <p:embed/>
                </p:oleObj>
              </mc:Choice>
              <mc:Fallback>
                <p:oleObj name="Equation" r:id="rId12" imgW="1066680" imgH="368280" progId="Equation.DSMT4">
                  <p:embed/>
                  <p:pic>
                    <p:nvPicPr>
                      <p:cNvPr id="9" name="Object 8"/>
                      <p:cNvPicPr>
                        <a:picLocks noChangeAspect="1" noChangeArrowheads="1"/>
                      </p:cNvPicPr>
                      <p:nvPr/>
                    </p:nvPicPr>
                    <p:blipFill>
                      <a:blip r:embed="rId13"/>
                      <a:srcRect/>
                      <a:stretch>
                        <a:fillRect/>
                      </a:stretch>
                    </p:blipFill>
                    <p:spPr bwMode="auto">
                      <a:xfrm>
                        <a:off x="5620871" y="4236358"/>
                        <a:ext cx="1066800" cy="368300"/>
                      </a:xfrm>
                      <a:prstGeom prst="rect">
                        <a:avLst/>
                      </a:prstGeom>
                      <a:noFill/>
                      <a:ln>
                        <a:noFill/>
                      </a:ln>
                    </p:spPr>
                  </p:pic>
                </p:oleObj>
              </mc:Fallback>
            </mc:AlternateContent>
          </a:graphicData>
        </a:graphic>
      </p:graphicFrame>
      <p:graphicFrame>
        <p:nvGraphicFramePr>
          <p:cNvPr id="10" name="Object 9"/>
          <p:cNvGraphicFramePr>
            <a:graphicFrameLocks noChangeAspect="1"/>
          </p:cNvGraphicFramePr>
          <p:nvPr/>
        </p:nvGraphicFramePr>
        <p:xfrm>
          <a:off x="5181600" y="4615542"/>
          <a:ext cx="1295400" cy="508000"/>
        </p:xfrm>
        <a:graphic>
          <a:graphicData uri="http://schemas.openxmlformats.org/presentationml/2006/ole">
            <mc:AlternateContent xmlns:mc="http://schemas.openxmlformats.org/markup-compatibility/2006">
              <mc:Choice xmlns:v="urn:schemas-microsoft-com:vml" Requires="v">
                <p:oleObj name="Equation" r:id="rId14" imgW="1295280" imgH="507960" progId="Equation.DSMT4">
                  <p:embed/>
                </p:oleObj>
              </mc:Choice>
              <mc:Fallback>
                <p:oleObj name="Equation" r:id="rId14" imgW="1295280" imgH="507960" progId="Equation.DSMT4">
                  <p:embed/>
                  <p:pic>
                    <p:nvPicPr>
                      <p:cNvPr id="10" name="Object 9"/>
                      <p:cNvPicPr>
                        <a:picLocks noChangeAspect="1" noChangeArrowheads="1"/>
                      </p:cNvPicPr>
                      <p:nvPr/>
                    </p:nvPicPr>
                    <p:blipFill>
                      <a:blip r:embed="rId15"/>
                      <a:srcRect/>
                      <a:stretch>
                        <a:fillRect/>
                      </a:stretch>
                    </p:blipFill>
                    <p:spPr bwMode="auto">
                      <a:xfrm>
                        <a:off x="5181600" y="4615542"/>
                        <a:ext cx="1295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4831314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dirty="0">
                <a:solidFill>
                  <a:srgbClr val="000000"/>
                </a:solidFill>
                <a:latin typeface="Arial" pitchFamily="34" charset="0"/>
                <a:cs typeface="Arial" pitchFamily="34" charset="0"/>
              </a:rPr>
              <a:t>Example </a:t>
            </a:r>
            <a:r>
              <a:rPr lang="en-US" sz="3200" dirty="0">
                <a:solidFill>
                  <a:srgbClr val="000000"/>
                </a:solidFill>
                <a:latin typeface="Arial" pitchFamily="34" charset="0"/>
                <a:cs typeface="Arial" pitchFamily="34" charset="0"/>
              </a:rPr>
              <a:t>(</a:t>
            </a:r>
            <a:r>
              <a:rPr lang="en-US" sz="3200" dirty="0" err="1">
                <a:solidFill>
                  <a:srgbClr val="000000"/>
                </a:solidFill>
                <a:latin typeface="Arial" pitchFamily="34" charset="0"/>
                <a:cs typeface="Arial" pitchFamily="34" charset="0"/>
              </a:rPr>
              <a:t>cont</a:t>
            </a:r>
            <a:r>
              <a:rPr lang="en-US" sz="3200" dirty="0">
                <a:solidFill>
                  <a:srgbClr val="000000"/>
                </a:solidFill>
                <a:latin typeface="Arial" pitchFamily="34" charset="0"/>
                <a:cs typeface="Arial" pitchFamily="34" charset="0"/>
              </a:rPr>
              <a:t>)</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pPr>
              <a:spcBef>
                <a:spcPts val="0"/>
              </a:spcBef>
            </a:pPr>
            <a:r>
              <a:rPr lang="en-US" sz="2800" b="1" dirty="0"/>
              <a:t>3. Find the </a:t>
            </a:r>
            <a:r>
              <a:rPr lang="en-US" sz="2800" b="1" i="1" dirty="0"/>
              <a:t>x</a:t>
            </a:r>
            <a:r>
              <a:rPr lang="en-US" sz="2800" b="1" dirty="0"/>
              <a:t>-intercepts.</a:t>
            </a:r>
            <a:r>
              <a:rPr lang="en-US" sz="2800" dirty="0"/>
              <a:t>  Replace         with 0 in</a:t>
            </a:r>
          </a:p>
          <a:p>
            <a:pPr>
              <a:spcBef>
                <a:spcPts val="5400"/>
              </a:spcBef>
            </a:pPr>
            <a:r>
              <a:rPr lang="en-US" sz="2800" dirty="0"/>
              <a:t>				Find </a:t>
            </a:r>
            <a:r>
              <a:rPr lang="en-US" sz="2800" i="1" dirty="0"/>
              <a:t>x</a:t>
            </a:r>
            <a:r>
              <a:rPr lang="en-US" sz="2800" dirty="0"/>
              <a:t>-intercepts, setting </a:t>
            </a:r>
            <a:r>
              <a:rPr lang="en-US" sz="1050" dirty="0"/>
              <a:t>				</a:t>
            </a:r>
            <a:r>
              <a:rPr lang="en-US" sz="2800" dirty="0"/>
              <a:t>         equal to 0.</a:t>
            </a:r>
          </a:p>
          <a:p>
            <a:pPr>
              <a:spcBef>
                <a:spcPct val="50000"/>
              </a:spcBef>
            </a:pPr>
            <a:r>
              <a:rPr lang="en-US" sz="2800" dirty="0"/>
              <a:t>				Add                to both sides.</a:t>
            </a:r>
          </a:p>
          <a:p>
            <a:pPr>
              <a:spcBef>
                <a:spcPct val="50000"/>
              </a:spcBef>
            </a:pPr>
            <a:r>
              <a:rPr lang="en-US" sz="2800" dirty="0"/>
              <a:t>				Divide both sides by 2.</a:t>
            </a:r>
          </a:p>
          <a:p>
            <a:pPr>
              <a:spcBef>
                <a:spcPts val="200"/>
              </a:spcBef>
            </a:pPr>
            <a:r>
              <a:rPr lang="en-US" sz="2800" dirty="0"/>
              <a:t>				Apply the square root 					property.</a:t>
            </a:r>
          </a:p>
          <a:p>
            <a:pPr>
              <a:spcBef>
                <a:spcPts val="200"/>
              </a:spcBef>
            </a:pPr>
            <a:r>
              <a:rPr lang="en-US" sz="2800" dirty="0"/>
              <a:t>				Simplify the radical.</a:t>
            </a:r>
          </a:p>
          <a:p>
            <a:pPr>
              <a:spcBef>
                <a:spcPts val="200"/>
              </a:spcBef>
            </a:pPr>
            <a:r>
              <a:rPr lang="en-US" sz="2800" dirty="0"/>
              <a:t>				Subtract 4 from both sides.</a:t>
            </a:r>
          </a:p>
          <a:p>
            <a:pPr>
              <a:spcBef>
                <a:spcPct val="50000"/>
              </a:spcBef>
            </a:pPr>
            <a:endParaRPr lang="en-US" sz="2800" dirty="0"/>
          </a:p>
          <a:p>
            <a:pPr>
              <a:spcBef>
                <a:spcPct val="50000"/>
              </a:spcBef>
            </a:pPr>
            <a:endParaRPr lang="en-US" sz="2800" dirty="0"/>
          </a:p>
          <a:p>
            <a:pPr>
              <a:spcBef>
                <a:spcPct val="50000"/>
              </a:spcBef>
            </a:pPr>
            <a:endParaRPr lang="en-US" sz="2800" dirty="0"/>
          </a:p>
          <a:p>
            <a:pPr>
              <a:spcBef>
                <a:spcPct val="50000"/>
              </a:spcBef>
            </a:pPr>
            <a:r>
              <a:rPr lang="en-US" sz="2800" dirty="0"/>
              <a:t>								            </a:t>
            </a:r>
          </a:p>
          <a:p>
            <a:pPr>
              <a:spcBef>
                <a:spcPct val="50000"/>
              </a:spcBef>
            </a:pPr>
            <a:r>
              <a:rPr lang="en-US" sz="2800" dirty="0"/>
              <a:t>		                     								</a:t>
            </a:r>
          </a:p>
        </p:txBody>
      </p:sp>
      <p:graphicFrame>
        <p:nvGraphicFramePr>
          <p:cNvPr id="12" name="Object 11"/>
          <p:cNvGraphicFramePr>
            <a:graphicFrameLocks noChangeAspect="1"/>
          </p:cNvGraphicFramePr>
          <p:nvPr/>
        </p:nvGraphicFramePr>
        <p:xfrm>
          <a:off x="914400" y="2235200"/>
          <a:ext cx="2768600" cy="584200"/>
        </p:xfrm>
        <a:graphic>
          <a:graphicData uri="http://schemas.openxmlformats.org/presentationml/2006/ole">
            <mc:AlternateContent xmlns:mc="http://schemas.openxmlformats.org/markup-compatibility/2006">
              <mc:Choice xmlns:v="urn:schemas-microsoft-com:vml" Requires="v">
                <p:oleObj name="Equation" r:id="rId2" imgW="2768400" imgH="583920" progId="Equation.DSMT4">
                  <p:embed/>
                </p:oleObj>
              </mc:Choice>
              <mc:Fallback>
                <p:oleObj name="Equation" r:id="rId2" imgW="2768400" imgH="583920" progId="Equation.DSMT4">
                  <p:embed/>
                  <p:pic>
                    <p:nvPicPr>
                      <p:cNvPr id="12" name="Object 11"/>
                      <p:cNvPicPr>
                        <a:picLocks noChangeAspect="1" noChangeArrowheads="1"/>
                      </p:cNvPicPr>
                      <p:nvPr/>
                    </p:nvPicPr>
                    <p:blipFill>
                      <a:blip r:embed="rId3"/>
                      <a:srcRect/>
                      <a:stretch>
                        <a:fillRect/>
                      </a:stretch>
                    </p:blipFill>
                    <p:spPr bwMode="auto">
                      <a:xfrm>
                        <a:off x="914400" y="2235200"/>
                        <a:ext cx="2768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p:cNvGraphicFramePr>
            <a:graphicFrameLocks noChangeAspect="1"/>
          </p:cNvGraphicFramePr>
          <p:nvPr/>
        </p:nvGraphicFramePr>
        <p:xfrm>
          <a:off x="4343400" y="2667000"/>
          <a:ext cx="711200" cy="508000"/>
        </p:xfrm>
        <a:graphic>
          <a:graphicData uri="http://schemas.openxmlformats.org/presentationml/2006/ole">
            <mc:AlternateContent xmlns:mc="http://schemas.openxmlformats.org/markup-compatibility/2006">
              <mc:Choice xmlns:v="urn:schemas-microsoft-com:vml" Requires="v">
                <p:oleObj name="Equation" r:id="rId4" imgW="711000" imgH="507960" progId="Equation.DSMT4">
                  <p:embed/>
                </p:oleObj>
              </mc:Choice>
              <mc:Fallback>
                <p:oleObj name="Equation" r:id="rId4" imgW="711000" imgH="507960" progId="Equation.DSMT4">
                  <p:embed/>
                  <p:pic>
                    <p:nvPicPr>
                      <p:cNvPr id="13" name="Object 12"/>
                      <p:cNvPicPr>
                        <a:picLocks noChangeAspect="1" noChangeArrowheads="1"/>
                      </p:cNvPicPr>
                      <p:nvPr/>
                    </p:nvPicPr>
                    <p:blipFill>
                      <a:blip r:embed="rId5"/>
                      <a:srcRect/>
                      <a:stretch>
                        <a:fillRect/>
                      </a:stretch>
                    </p:blipFill>
                    <p:spPr bwMode="auto">
                      <a:xfrm>
                        <a:off x="4343400" y="2667000"/>
                        <a:ext cx="7112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p:cNvGraphicFramePr>
            <a:graphicFrameLocks noChangeAspect="1"/>
          </p:cNvGraphicFramePr>
          <p:nvPr/>
        </p:nvGraphicFramePr>
        <p:xfrm>
          <a:off x="5029200" y="3276600"/>
          <a:ext cx="1447800" cy="584200"/>
        </p:xfrm>
        <a:graphic>
          <a:graphicData uri="http://schemas.openxmlformats.org/presentationml/2006/ole">
            <mc:AlternateContent xmlns:mc="http://schemas.openxmlformats.org/markup-compatibility/2006">
              <mc:Choice xmlns:v="urn:schemas-microsoft-com:vml" Requires="v">
                <p:oleObj name="Equation" r:id="rId6" imgW="1447560" imgH="583920" progId="Equation.DSMT4">
                  <p:embed/>
                </p:oleObj>
              </mc:Choice>
              <mc:Fallback>
                <p:oleObj name="Equation" r:id="rId6" imgW="1447560" imgH="583920" progId="Equation.DSMT4">
                  <p:embed/>
                  <p:pic>
                    <p:nvPicPr>
                      <p:cNvPr id="14" name="Object 13"/>
                      <p:cNvPicPr>
                        <a:picLocks noChangeAspect="1" noChangeArrowheads="1"/>
                      </p:cNvPicPr>
                      <p:nvPr/>
                    </p:nvPicPr>
                    <p:blipFill>
                      <a:blip r:embed="rId7"/>
                      <a:srcRect/>
                      <a:stretch>
                        <a:fillRect/>
                      </a:stretch>
                    </p:blipFill>
                    <p:spPr bwMode="auto">
                      <a:xfrm>
                        <a:off x="5029200" y="3276600"/>
                        <a:ext cx="1447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14"/>
          <p:cNvGraphicFramePr>
            <a:graphicFrameLocks noChangeAspect="1"/>
          </p:cNvGraphicFramePr>
          <p:nvPr/>
        </p:nvGraphicFramePr>
        <p:xfrm>
          <a:off x="457200" y="3200400"/>
          <a:ext cx="2247900" cy="584200"/>
        </p:xfrm>
        <a:graphic>
          <a:graphicData uri="http://schemas.openxmlformats.org/presentationml/2006/ole">
            <mc:AlternateContent xmlns:mc="http://schemas.openxmlformats.org/markup-compatibility/2006">
              <mc:Choice xmlns:v="urn:schemas-microsoft-com:vml" Requires="v">
                <p:oleObj name="Equation" r:id="rId8" imgW="2247840" imgH="583920" progId="Equation.DSMT4">
                  <p:embed/>
                </p:oleObj>
              </mc:Choice>
              <mc:Fallback>
                <p:oleObj name="Equation" r:id="rId8" imgW="2247840" imgH="583920" progId="Equation.DSMT4">
                  <p:embed/>
                  <p:pic>
                    <p:nvPicPr>
                      <p:cNvPr id="15" name="Object 14"/>
                      <p:cNvPicPr>
                        <a:picLocks noChangeAspect="1" noChangeArrowheads="1"/>
                      </p:cNvPicPr>
                      <p:nvPr/>
                    </p:nvPicPr>
                    <p:blipFill>
                      <a:blip r:embed="rId9"/>
                      <a:srcRect/>
                      <a:stretch>
                        <a:fillRect/>
                      </a:stretch>
                    </p:blipFill>
                    <p:spPr bwMode="auto">
                      <a:xfrm>
                        <a:off x="457200" y="3200400"/>
                        <a:ext cx="2247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15"/>
          <p:cNvGraphicFramePr>
            <a:graphicFrameLocks noChangeAspect="1"/>
          </p:cNvGraphicFramePr>
          <p:nvPr/>
        </p:nvGraphicFramePr>
        <p:xfrm>
          <a:off x="668085" y="3871259"/>
          <a:ext cx="2019300" cy="584200"/>
        </p:xfrm>
        <a:graphic>
          <a:graphicData uri="http://schemas.openxmlformats.org/presentationml/2006/ole">
            <mc:AlternateContent xmlns:mc="http://schemas.openxmlformats.org/markup-compatibility/2006">
              <mc:Choice xmlns:v="urn:schemas-microsoft-com:vml" Requires="v">
                <p:oleObj name="Equation" r:id="rId10" imgW="2019240" imgH="583920" progId="Equation.DSMT4">
                  <p:embed/>
                </p:oleObj>
              </mc:Choice>
              <mc:Fallback>
                <p:oleObj name="Equation" r:id="rId10" imgW="2019240" imgH="583920" progId="Equation.DSMT4">
                  <p:embed/>
                  <p:pic>
                    <p:nvPicPr>
                      <p:cNvPr id="16" name="Object 15"/>
                      <p:cNvPicPr>
                        <a:picLocks noChangeAspect="1" noChangeArrowheads="1"/>
                      </p:cNvPicPr>
                      <p:nvPr/>
                    </p:nvPicPr>
                    <p:blipFill>
                      <a:blip r:embed="rId11"/>
                      <a:srcRect/>
                      <a:stretch>
                        <a:fillRect/>
                      </a:stretch>
                    </p:blipFill>
                    <p:spPr bwMode="auto">
                      <a:xfrm>
                        <a:off x="668085" y="3871259"/>
                        <a:ext cx="2019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6"/>
          <p:cNvGraphicFramePr>
            <a:graphicFrameLocks noChangeAspect="1"/>
          </p:cNvGraphicFramePr>
          <p:nvPr/>
        </p:nvGraphicFramePr>
        <p:xfrm>
          <a:off x="1104900" y="4495800"/>
          <a:ext cx="2019300" cy="419100"/>
        </p:xfrm>
        <a:graphic>
          <a:graphicData uri="http://schemas.openxmlformats.org/presentationml/2006/ole">
            <mc:AlternateContent xmlns:mc="http://schemas.openxmlformats.org/markup-compatibility/2006">
              <mc:Choice xmlns:v="urn:schemas-microsoft-com:vml" Requires="v">
                <p:oleObj name="Equation" r:id="rId12" imgW="2019240" imgH="419040" progId="Equation.DSMT4">
                  <p:embed/>
                </p:oleObj>
              </mc:Choice>
              <mc:Fallback>
                <p:oleObj name="Equation" r:id="rId12" imgW="2019240" imgH="419040" progId="Equation.DSMT4">
                  <p:embed/>
                  <p:pic>
                    <p:nvPicPr>
                      <p:cNvPr id="17" name="Object 16"/>
                      <p:cNvPicPr>
                        <a:picLocks noChangeAspect="1" noChangeArrowheads="1"/>
                      </p:cNvPicPr>
                      <p:nvPr/>
                    </p:nvPicPr>
                    <p:blipFill>
                      <a:blip r:embed="rId13"/>
                      <a:srcRect/>
                      <a:stretch>
                        <a:fillRect/>
                      </a:stretch>
                    </p:blipFill>
                    <p:spPr bwMode="auto">
                      <a:xfrm>
                        <a:off x="1104900" y="4495800"/>
                        <a:ext cx="20193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nvGraphicFramePr>
        <p:xfrm>
          <a:off x="1093694" y="5342488"/>
          <a:ext cx="1663700" cy="317500"/>
        </p:xfrm>
        <a:graphic>
          <a:graphicData uri="http://schemas.openxmlformats.org/presentationml/2006/ole">
            <mc:AlternateContent xmlns:mc="http://schemas.openxmlformats.org/markup-compatibility/2006">
              <mc:Choice xmlns:v="urn:schemas-microsoft-com:vml" Requires="v">
                <p:oleObj name="Equation" r:id="rId14" imgW="1663560" imgH="317160" progId="Equation.DSMT4">
                  <p:embed/>
                </p:oleObj>
              </mc:Choice>
              <mc:Fallback>
                <p:oleObj name="Equation" r:id="rId14" imgW="1663560" imgH="317160" progId="Equation.DSMT4">
                  <p:embed/>
                  <p:pic>
                    <p:nvPicPr>
                      <p:cNvPr id="18" name="Object 17"/>
                      <p:cNvPicPr>
                        <a:picLocks noChangeAspect="1" noChangeArrowheads="1"/>
                      </p:cNvPicPr>
                      <p:nvPr/>
                    </p:nvPicPr>
                    <p:blipFill>
                      <a:blip r:embed="rId15"/>
                      <a:srcRect/>
                      <a:stretch>
                        <a:fillRect/>
                      </a:stretch>
                    </p:blipFill>
                    <p:spPr bwMode="auto">
                      <a:xfrm>
                        <a:off x="1093694" y="5342488"/>
                        <a:ext cx="16637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nvGraphicFramePr>
        <p:xfrm>
          <a:off x="1627094" y="5840845"/>
          <a:ext cx="1663700" cy="317500"/>
        </p:xfrm>
        <a:graphic>
          <a:graphicData uri="http://schemas.openxmlformats.org/presentationml/2006/ole">
            <mc:AlternateContent xmlns:mc="http://schemas.openxmlformats.org/markup-compatibility/2006">
              <mc:Choice xmlns:v="urn:schemas-microsoft-com:vml" Requires="v">
                <p:oleObj name="Equation" r:id="rId16" imgW="1663560" imgH="317160" progId="Equation.DSMT4">
                  <p:embed/>
                </p:oleObj>
              </mc:Choice>
              <mc:Fallback>
                <p:oleObj name="Equation" r:id="rId16" imgW="1663560" imgH="317160" progId="Equation.DSMT4">
                  <p:embed/>
                  <p:pic>
                    <p:nvPicPr>
                      <p:cNvPr id="19" name="Object 18"/>
                      <p:cNvPicPr>
                        <a:picLocks noChangeAspect="1" noChangeArrowheads="1"/>
                      </p:cNvPicPr>
                      <p:nvPr/>
                    </p:nvPicPr>
                    <p:blipFill>
                      <a:blip r:embed="rId17"/>
                      <a:srcRect/>
                      <a:stretch>
                        <a:fillRect/>
                      </a:stretch>
                    </p:blipFill>
                    <p:spPr bwMode="auto">
                      <a:xfrm>
                        <a:off x="1627094" y="5840845"/>
                        <a:ext cx="16637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nvGraphicFramePr>
        <p:xfrm>
          <a:off x="6181165" y="1205753"/>
          <a:ext cx="711200" cy="508000"/>
        </p:xfrm>
        <a:graphic>
          <a:graphicData uri="http://schemas.openxmlformats.org/presentationml/2006/ole">
            <mc:AlternateContent xmlns:mc="http://schemas.openxmlformats.org/markup-compatibility/2006">
              <mc:Choice xmlns:v="urn:schemas-microsoft-com:vml" Requires="v">
                <p:oleObj name="Equation" r:id="rId18" imgW="711200" imgH="508000" progId="Equation.DSMT4">
                  <p:embed/>
                </p:oleObj>
              </mc:Choice>
              <mc:Fallback>
                <p:oleObj name="Equation" r:id="rId18" imgW="711200" imgH="508000" progId="Equation.DSMT4">
                  <p:embed/>
                  <p:pic>
                    <p:nvPicPr>
                      <p:cNvPr id="21" name="Object 2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181165" y="1205753"/>
                        <a:ext cx="7112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21"/>
          <p:cNvGraphicFramePr>
            <a:graphicFrameLocks noChangeAspect="1"/>
          </p:cNvGraphicFramePr>
          <p:nvPr/>
        </p:nvGraphicFramePr>
        <p:xfrm>
          <a:off x="990600" y="1524000"/>
          <a:ext cx="3340100" cy="622300"/>
        </p:xfrm>
        <a:graphic>
          <a:graphicData uri="http://schemas.openxmlformats.org/presentationml/2006/ole">
            <mc:AlternateContent xmlns:mc="http://schemas.openxmlformats.org/markup-compatibility/2006">
              <mc:Choice xmlns:v="urn:schemas-microsoft-com:vml" Requires="v">
                <p:oleObj name="Equation" r:id="rId20" imgW="3340080" imgH="622080" progId="Equation.DSMT4">
                  <p:embed/>
                </p:oleObj>
              </mc:Choice>
              <mc:Fallback>
                <p:oleObj name="Equation" r:id="rId20" imgW="3340080" imgH="622080" progId="Equation.DSMT4">
                  <p:embed/>
                  <p:pic>
                    <p:nvPicPr>
                      <p:cNvPr id="22" name="Object 2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990600" y="1524000"/>
                        <a:ext cx="33401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3507692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dirty="0">
                <a:solidFill>
                  <a:srgbClr val="000000"/>
                </a:solidFill>
                <a:latin typeface="Arial" pitchFamily="34" charset="0"/>
                <a:cs typeface="Arial" pitchFamily="34" charset="0"/>
              </a:rPr>
              <a:t>Example </a:t>
            </a:r>
            <a:r>
              <a:rPr lang="en-US" sz="3200" dirty="0">
                <a:solidFill>
                  <a:srgbClr val="000000"/>
                </a:solidFill>
                <a:latin typeface="Arial" pitchFamily="34" charset="0"/>
                <a:cs typeface="Arial" pitchFamily="34" charset="0"/>
              </a:rPr>
              <a:t>(</a:t>
            </a:r>
            <a:r>
              <a:rPr lang="en-US" sz="3200" dirty="0" err="1">
                <a:solidFill>
                  <a:srgbClr val="000000"/>
                </a:solidFill>
                <a:latin typeface="Arial" pitchFamily="34" charset="0"/>
                <a:cs typeface="Arial" pitchFamily="34" charset="0"/>
              </a:rPr>
              <a:t>cont</a:t>
            </a:r>
            <a:r>
              <a:rPr lang="en-US" sz="3200" dirty="0">
                <a:solidFill>
                  <a:srgbClr val="000000"/>
                </a:solidFill>
                <a:latin typeface="Arial" pitchFamily="34" charset="0"/>
                <a:cs typeface="Arial" pitchFamily="34" charset="0"/>
              </a:rPr>
              <a:t>)</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pPr>
              <a:spcBef>
                <a:spcPct val="50000"/>
              </a:spcBef>
            </a:pPr>
            <a:r>
              <a:rPr lang="en-US" sz="2800" dirty="0"/>
              <a:t>Since no real solutions resulted from this step, there are no </a:t>
            </a:r>
            <a:r>
              <a:rPr lang="en-US" sz="2800" i="1" dirty="0"/>
              <a:t>x</a:t>
            </a:r>
            <a:r>
              <a:rPr lang="en-US" sz="2800" dirty="0"/>
              <a:t>-intercepts.</a:t>
            </a:r>
          </a:p>
          <a:p>
            <a:pPr>
              <a:spcBef>
                <a:spcPct val="50000"/>
              </a:spcBef>
            </a:pPr>
            <a:r>
              <a:rPr lang="en-US" sz="2800" b="1" dirty="0"/>
              <a:t>4. Find the </a:t>
            </a:r>
            <a:r>
              <a:rPr lang="en-US" sz="2800" b="1" i="1" dirty="0"/>
              <a:t>y</a:t>
            </a:r>
            <a:r>
              <a:rPr lang="en-US" sz="2800" b="1" dirty="0"/>
              <a:t>-intercept.</a:t>
            </a:r>
            <a:r>
              <a:rPr lang="en-US" sz="2800" dirty="0"/>
              <a:t>  Replace </a:t>
            </a:r>
            <a:r>
              <a:rPr lang="en-US" sz="2800" i="1" dirty="0"/>
              <a:t>x</a:t>
            </a:r>
            <a:r>
              <a:rPr lang="en-US" sz="2800" dirty="0"/>
              <a:t> with 0 in</a:t>
            </a:r>
          </a:p>
          <a:p>
            <a:pPr>
              <a:spcBef>
                <a:spcPct val="50000"/>
              </a:spcBef>
            </a:pPr>
            <a:endParaRPr lang="en-US" sz="2800" dirty="0"/>
          </a:p>
          <a:p>
            <a:pPr>
              <a:spcBef>
                <a:spcPct val="50000"/>
              </a:spcBef>
            </a:pPr>
            <a:endParaRPr lang="en-US" sz="2800" dirty="0"/>
          </a:p>
          <a:p>
            <a:pPr>
              <a:spcBef>
                <a:spcPct val="50000"/>
              </a:spcBef>
            </a:pPr>
            <a:endParaRPr lang="en-US" sz="2800" dirty="0"/>
          </a:p>
          <a:p>
            <a:pPr>
              <a:spcBef>
                <a:spcPts val="2400"/>
              </a:spcBef>
            </a:pPr>
            <a:r>
              <a:rPr lang="en-US" sz="2800" dirty="0"/>
              <a:t>The </a:t>
            </a:r>
            <a:r>
              <a:rPr lang="en-US" sz="2800" i="1" dirty="0"/>
              <a:t>y</a:t>
            </a:r>
            <a:r>
              <a:rPr lang="en-US" sz="2800" dirty="0"/>
              <a:t>-intercept is         The parabola passes through</a:t>
            </a:r>
          </a:p>
          <a:p>
            <a:pPr>
              <a:spcBef>
                <a:spcPct val="50000"/>
              </a:spcBef>
            </a:pPr>
            <a:endParaRPr lang="en-US" sz="2800" dirty="0"/>
          </a:p>
          <a:p>
            <a:pPr>
              <a:spcBef>
                <a:spcPct val="50000"/>
              </a:spcBef>
            </a:pPr>
            <a:r>
              <a:rPr lang="en-US" sz="2800" dirty="0"/>
              <a:t>				</a:t>
            </a:r>
          </a:p>
          <a:p>
            <a:pPr>
              <a:spcBef>
                <a:spcPct val="50000"/>
              </a:spcBef>
            </a:pPr>
            <a:endParaRPr lang="en-US" sz="2800" dirty="0"/>
          </a:p>
          <a:p>
            <a:pPr>
              <a:spcBef>
                <a:spcPct val="50000"/>
              </a:spcBef>
            </a:pPr>
            <a:endParaRPr lang="en-US" sz="2800" dirty="0"/>
          </a:p>
          <a:p>
            <a:pPr>
              <a:spcBef>
                <a:spcPct val="50000"/>
              </a:spcBef>
            </a:pPr>
            <a:r>
              <a:rPr lang="en-US" sz="2800" dirty="0"/>
              <a:t>								            </a:t>
            </a:r>
          </a:p>
          <a:p>
            <a:pPr>
              <a:spcBef>
                <a:spcPct val="50000"/>
              </a:spcBef>
            </a:pPr>
            <a:r>
              <a:rPr lang="en-US" sz="2800" dirty="0"/>
              <a:t>		                     								</a:t>
            </a:r>
          </a:p>
        </p:txBody>
      </p:sp>
      <p:graphicFrame>
        <p:nvGraphicFramePr>
          <p:cNvPr id="19" name="Object 18"/>
          <p:cNvGraphicFramePr>
            <a:graphicFrameLocks noChangeAspect="1"/>
          </p:cNvGraphicFramePr>
          <p:nvPr/>
        </p:nvGraphicFramePr>
        <p:xfrm>
          <a:off x="990600" y="2613212"/>
          <a:ext cx="3340100" cy="584200"/>
        </p:xfrm>
        <a:graphic>
          <a:graphicData uri="http://schemas.openxmlformats.org/presentationml/2006/ole">
            <mc:AlternateContent xmlns:mc="http://schemas.openxmlformats.org/markup-compatibility/2006">
              <mc:Choice xmlns:v="urn:schemas-microsoft-com:vml" Requires="v">
                <p:oleObj name="Equation" r:id="rId2" imgW="3340080" imgH="583920" progId="Equation.DSMT4">
                  <p:embed/>
                </p:oleObj>
              </mc:Choice>
              <mc:Fallback>
                <p:oleObj name="Equation" r:id="rId2" imgW="3340080" imgH="583920" progId="Equation.DSMT4">
                  <p:embed/>
                  <p:pic>
                    <p:nvPicPr>
                      <p:cNvPr id="19" name="Object 18"/>
                      <p:cNvPicPr>
                        <a:picLocks noChangeAspect="1" noChangeArrowheads="1"/>
                      </p:cNvPicPr>
                      <p:nvPr/>
                    </p:nvPicPr>
                    <p:blipFill>
                      <a:blip r:embed="rId3"/>
                      <a:srcRect/>
                      <a:stretch>
                        <a:fillRect/>
                      </a:stretch>
                    </p:blipFill>
                    <p:spPr bwMode="auto">
                      <a:xfrm>
                        <a:off x="990600" y="2613212"/>
                        <a:ext cx="3340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nvGraphicFramePr>
        <p:xfrm>
          <a:off x="990600" y="3200400"/>
          <a:ext cx="5207000" cy="1625600"/>
        </p:xfrm>
        <a:graphic>
          <a:graphicData uri="http://schemas.openxmlformats.org/presentationml/2006/ole">
            <mc:AlternateContent xmlns:mc="http://schemas.openxmlformats.org/markup-compatibility/2006">
              <mc:Choice xmlns:v="urn:schemas-microsoft-com:vml" Requires="v">
                <p:oleObj name="Equation" r:id="rId4" imgW="5206680" imgH="1625400" progId="Equation.DSMT4">
                  <p:embed/>
                </p:oleObj>
              </mc:Choice>
              <mc:Fallback>
                <p:oleObj name="Equation" r:id="rId4" imgW="5206680" imgH="1625400" progId="Equation.DSMT4">
                  <p:embed/>
                  <p:pic>
                    <p:nvPicPr>
                      <p:cNvPr id="20" name="Object 19"/>
                      <p:cNvPicPr>
                        <a:picLocks noChangeAspect="1" noChangeArrowheads="1"/>
                      </p:cNvPicPr>
                      <p:nvPr/>
                    </p:nvPicPr>
                    <p:blipFill>
                      <a:blip r:embed="rId5"/>
                      <a:srcRect/>
                      <a:stretch>
                        <a:fillRect/>
                      </a:stretch>
                    </p:blipFill>
                    <p:spPr bwMode="auto">
                      <a:xfrm>
                        <a:off x="990600" y="3200400"/>
                        <a:ext cx="520700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nvGraphicFramePr>
        <p:xfrm>
          <a:off x="3461658" y="4968175"/>
          <a:ext cx="711200" cy="330200"/>
        </p:xfrm>
        <a:graphic>
          <a:graphicData uri="http://schemas.openxmlformats.org/presentationml/2006/ole">
            <mc:AlternateContent xmlns:mc="http://schemas.openxmlformats.org/markup-compatibility/2006">
              <mc:Choice xmlns:v="urn:schemas-microsoft-com:vml" Requires="v">
                <p:oleObj name="Equation" r:id="rId6" imgW="711000" imgH="330120" progId="Equation.DSMT4">
                  <p:embed/>
                </p:oleObj>
              </mc:Choice>
              <mc:Fallback>
                <p:oleObj name="Equation" r:id="rId6" imgW="711000" imgH="330120" progId="Equation.DSMT4">
                  <p:embed/>
                  <p:pic>
                    <p:nvPicPr>
                      <p:cNvPr id="21" name="Object 20"/>
                      <p:cNvPicPr>
                        <a:picLocks noChangeAspect="1" noChangeArrowheads="1"/>
                      </p:cNvPicPr>
                      <p:nvPr/>
                    </p:nvPicPr>
                    <p:blipFill>
                      <a:blip r:embed="rId7"/>
                      <a:srcRect/>
                      <a:stretch>
                        <a:fillRect/>
                      </a:stretch>
                    </p:blipFill>
                    <p:spPr bwMode="auto">
                      <a:xfrm>
                        <a:off x="3461658" y="4968175"/>
                        <a:ext cx="7112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21"/>
          <p:cNvGraphicFramePr>
            <a:graphicFrameLocks noChangeAspect="1"/>
          </p:cNvGraphicFramePr>
          <p:nvPr/>
        </p:nvGraphicFramePr>
        <p:xfrm>
          <a:off x="1905000" y="5352144"/>
          <a:ext cx="1295400" cy="457200"/>
        </p:xfrm>
        <a:graphic>
          <a:graphicData uri="http://schemas.openxmlformats.org/presentationml/2006/ole">
            <mc:AlternateContent xmlns:mc="http://schemas.openxmlformats.org/markup-compatibility/2006">
              <mc:Choice xmlns:v="urn:schemas-microsoft-com:vml" Requires="v">
                <p:oleObj name="Equation" r:id="rId8" imgW="1295280" imgH="457200" progId="Equation.DSMT4">
                  <p:embed/>
                </p:oleObj>
              </mc:Choice>
              <mc:Fallback>
                <p:oleObj name="Equation" r:id="rId8" imgW="1295280" imgH="457200" progId="Equation.DSMT4">
                  <p:embed/>
                  <p:pic>
                    <p:nvPicPr>
                      <p:cNvPr id="22" name="Object 21"/>
                      <p:cNvPicPr>
                        <a:picLocks noChangeAspect="1" noChangeArrowheads="1"/>
                      </p:cNvPicPr>
                      <p:nvPr/>
                    </p:nvPicPr>
                    <p:blipFill>
                      <a:blip r:embed="rId9"/>
                      <a:srcRect/>
                      <a:stretch>
                        <a:fillRect/>
                      </a:stretch>
                    </p:blipFill>
                    <p:spPr bwMode="auto">
                      <a:xfrm>
                        <a:off x="1905000" y="5352144"/>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01567601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dirty="0">
                <a:solidFill>
                  <a:srgbClr val="000000"/>
                </a:solidFill>
                <a:latin typeface="Arial" pitchFamily="34" charset="0"/>
                <a:cs typeface="Arial" pitchFamily="34" charset="0"/>
              </a:rPr>
              <a:t>Example </a:t>
            </a:r>
            <a:r>
              <a:rPr lang="en-US" sz="3200" dirty="0">
                <a:solidFill>
                  <a:srgbClr val="000000"/>
                </a:solidFill>
                <a:latin typeface="Arial" pitchFamily="34" charset="0"/>
                <a:cs typeface="Arial" pitchFamily="34" charset="0"/>
              </a:rPr>
              <a:t>(</a:t>
            </a:r>
            <a:r>
              <a:rPr lang="en-US" sz="3200" dirty="0" err="1">
                <a:solidFill>
                  <a:srgbClr val="000000"/>
                </a:solidFill>
                <a:latin typeface="Arial" pitchFamily="34" charset="0"/>
                <a:cs typeface="Arial" pitchFamily="34" charset="0"/>
              </a:rPr>
              <a:t>cont</a:t>
            </a:r>
            <a:r>
              <a:rPr lang="en-US" sz="3200" dirty="0">
                <a:solidFill>
                  <a:srgbClr val="000000"/>
                </a:solidFill>
                <a:latin typeface="Arial" pitchFamily="34" charset="0"/>
                <a:cs typeface="Arial" pitchFamily="34" charset="0"/>
              </a:rPr>
              <a:t>)</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pPr>
              <a:spcBef>
                <a:spcPct val="50000"/>
              </a:spcBef>
            </a:pPr>
            <a:r>
              <a:rPr lang="en-US" sz="2800" b="1" dirty="0"/>
              <a:t>5) Graph the parabola.</a:t>
            </a:r>
            <a:r>
              <a:rPr lang="en-US" sz="2800" dirty="0"/>
              <a:t>  With a vertex at              no </a:t>
            </a:r>
            <a:r>
              <a:rPr lang="en-US" sz="2800" i="1" dirty="0"/>
              <a:t>x</a:t>
            </a:r>
            <a:r>
              <a:rPr lang="en-US" sz="2800" dirty="0"/>
              <a:t>-intercepts, and a </a:t>
            </a:r>
            <a:r>
              <a:rPr lang="en-US" sz="2800" i="1" dirty="0"/>
              <a:t>y</a:t>
            </a:r>
            <a:r>
              <a:rPr lang="en-US" sz="2800" dirty="0"/>
              <a:t>-intercept at         the graph of </a:t>
            </a:r>
            <a:r>
              <a:rPr lang="en-US" sz="2800" i="1" dirty="0"/>
              <a:t>f </a:t>
            </a:r>
            <a:r>
              <a:rPr lang="en-US" sz="2800" dirty="0"/>
              <a:t>is shown on the next slide. The axis of symmetry is the vertical line whose equation is</a:t>
            </a:r>
          </a:p>
          <a:p>
            <a:pPr>
              <a:spcBef>
                <a:spcPct val="50000"/>
              </a:spcBef>
            </a:pPr>
            <a:r>
              <a:rPr lang="en-US" sz="2800" dirty="0"/>
              <a:t>				</a:t>
            </a:r>
          </a:p>
          <a:p>
            <a:pPr>
              <a:spcBef>
                <a:spcPct val="50000"/>
              </a:spcBef>
            </a:pPr>
            <a:endParaRPr lang="en-US" sz="2800" dirty="0"/>
          </a:p>
          <a:p>
            <a:pPr>
              <a:spcBef>
                <a:spcPct val="50000"/>
              </a:spcBef>
            </a:pPr>
            <a:endParaRPr lang="en-US" sz="2800" dirty="0"/>
          </a:p>
          <a:p>
            <a:pPr>
              <a:spcBef>
                <a:spcPct val="50000"/>
              </a:spcBef>
            </a:pPr>
            <a:r>
              <a:rPr lang="en-US" sz="2800" dirty="0"/>
              <a:t>								            </a:t>
            </a:r>
          </a:p>
          <a:p>
            <a:pPr>
              <a:spcBef>
                <a:spcPct val="50000"/>
              </a:spcBef>
            </a:pPr>
            <a:r>
              <a:rPr lang="en-US" sz="2800" dirty="0"/>
              <a:t>		                     								</a:t>
            </a:r>
          </a:p>
        </p:txBody>
      </p:sp>
      <p:graphicFrame>
        <p:nvGraphicFramePr>
          <p:cNvPr id="22" name="Object 21"/>
          <p:cNvGraphicFramePr>
            <a:graphicFrameLocks noChangeAspect="1"/>
          </p:cNvGraphicFramePr>
          <p:nvPr/>
        </p:nvGraphicFramePr>
        <p:xfrm>
          <a:off x="7162800" y="1219200"/>
          <a:ext cx="1295400" cy="457200"/>
        </p:xfrm>
        <a:graphic>
          <a:graphicData uri="http://schemas.openxmlformats.org/presentationml/2006/ole">
            <mc:AlternateContent xmlns:mc="http://schemas.openxmlformats.org/markup-compatibility/2006">
              <mc:Choice xmlns:v="urn:schemas-microsoft-com:vml" Requires="v">
                <p:oleObj name="Equation" r:id="rId2" imgW="1295280" imgH="457200" progId="Equation.DSMT4">
                  <p:embed/>
                </p:oleObj>
              </mc:Choice>
              <mc:Fallback>
                <p:oleObj name="Equation" r:id="rId2" imgW="1295280" imgH="457200" progId="Equation.DSMT4">
                  <p:embed/>
                  <p:pic>
                    <p:nvPicPr>
                      <p:cNvPr id="22" name="Object 21"/>
                      <p:cNvPicPr>
                        <a:picLocks noChangeAspect="1" noChangeArrowheads="1"/>
                      </p:cNvPicPr>
                      <p:nvPr/>
                    </p:nvPicPr>
                    <p:blipFill>
                      <a:blip r:embed="rId3"/>
                      <a:srcRect/>
                      <a:stretch>
                        <a:fillRect/>
                      </a:stretch>
                    </p:blipFill>
                    <p:spPr bwMode="auto">
                      <a:xfrm>
                        <a:off x="7162800" y="12192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nvGraphicFramePr>
        <p:xfrm>
          <a:off x="6324600" y="1676400"/>
          <a:ext cx="685800" cy="368300"/>
        </p:xfrm>
        <a:graphic>
          <a:graphicData uri="http://schemas.openxmlformats.org/presentationml/2006/ole">
            <mc:AlternateContent xmlns:mc="http://schemas.openxmlformats.org/markup-compatibility/2006">
              <mc:Choice xmlns:v="urn:schemas-microsoft-com:vml" Requires="v">
                <p:oleObj name="Equation" r:id="rId4" imgW="685800" imgH="368280" progId="Equation.DSMT4">
                  <p:embed/>
                </p:oleObj>
              </mc:Choice>
              <mc:Fallback>
                <p:oleObj name="Equation" r:id="rId4" imgW="685800" imgH="368280" progId="Equation.DSMT4">
                  <p:embed/>
                  <p:pic>
                    <p:nvPicPr>
                      <p:cNvPr id="8" name="Object 7"/>
                      <p:cNvPicPr>
                        <a:picLocks noChangeAspect="1" noChangeArrowheads="1"/>
                      </p:cNvPicPr>
                      <p:nvPr/>
                    </p:nvPicPr>
                    <p:blipFill>
                      <a:blip r:embed="rId5"/>
                      <a:srcRect/>
                      <a:stretch>
                        <a:fillRect/>
                      </a:stretch>
                    </p:blipFill>
                    <p:spPr bwMode="auto">
                      <a:xfrm>
                        <a:off x="6324600" y="1676400"/>
                        <a:ext cx="685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nvGraphicFramePr>
        <p:xfrm>
          <a:off x="609600" y="2895600"/>
          <a:ext cx="1054100" cy="304800"/>
        </p:xfrm>
        <a:graphic>
          <a:graphicData uri="http://schemas.openxmlformats.org/presentationml/2006/ole">
            <mc:AlternateContent xmlns:mc="http://schemas.openxmlformats.org/markup-compatibility/2006">
              <mc:Choice xmlns:v="urn:schemas-microsoft-com:vml" Requires="v">
                <p:oleObj name="Equation" r:id="rId6" imgW="1054080" imgH="304560" progId="Equation.DSMT4">
                  <p:embed/>
                </p:oleObj>
              </mc:Choice>
              <mc:Fallback>
                <p:oleObj name="Equation" r:id="rId6" imgW="1054080" imgH="304560" progId="Equation.DSMT4">
                  <p:embed/>
                  <p:pic>
                    <p:nvPicPr>
                      <p:cNvPr id="9" name="Object 8"/>
                      <p:cNvPicPr>
                        <a:picLocks noChangeAspect="1" noChangeArrowheads="1"/>
                      </p:cNvPicPr>
                      <p:nvPr/>
                    </p:nvPicPr>
                    <p:blipFill>
                      <a:blip r:embed="rId7"/>
                      <a:srcRect/>
                      <a:stretch>
                        <a:fillRect/>
                      </a:stretch>
                    </p:blipFill>
                    <p:spPr bwMode="auto">
                      <a:xfrm>
                        <a:off x="609600" y="2895600"/>
                        <a:ext cx="1054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9071720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dirty="0">
                <a:solidFill>
                  <a:srgbClr val="000000"/>
                </a:solidFill>
                <a:latin typeface="Arial" pitchFamily="34" charset="0"/>
                <a:cs typeface="Arial" pitchFamily="34" charset="0"/>
              </a:rPr>
              <a:t>Example </a:t>
            </a:r>
            <a:r>
              <a:rPr lang="en-US" sz="3200" dirty="0">
                <a:solidFill>
                  <a:srgbClr val="000000"/>
                </a:solidFill>
                <a:latin typeface="Arial" pitchFamily="34" charset="0"/>
                <a:cs typeface="Arial" pitchFamily="34" charset="0"/>
              </a:rPr>
              <a:t>(</a:t>
            </a:r>
            <a:r>
              <a:rPr lang="en-US" sz="3200" dirty="0" err="1">
                <a:solidFill>
                  <a:srgbClr val="000000"/>
                </a:solidFill>
                <a:latin typeface="Arial" pitchFamily="34" charset="0"/>
                <a:cs typeface="Arial" pitchFamily="34" charset="0"/>
              </a:rPr>
              <a:t>cont</a:t>
            </a:r>
            <a:r>
              <a:rPr lang="en-US" sz="3200" dirty="0">
                <a:solidFill>
                  <a:srgbClr val="000000"/>
                </a:solidFill>
                <a:latin typeface="Arial" pitchFamily="34" charset="0"/>
                <a:cs typeface="Arial" pitchFamily="34" charset="0"/>
              </a:rPr>
              <a:t>)</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pPr>
              <a:spcBef>
                <a:spcPct val="50000"/>
              </a:spcBef>
            </a:pPr>
            <a:r>
              <a:rPr lang="en-US" sz="2800" dirty="0"/>
              <a:t>				</a:t>
            </a:r>
          </a:p>
          <a:p>
            <a:pPr>
              <a:spcBef>
                <a:spcPct val="50000"/>
              </a:spcBef>
            </a:pPr>
            <a:endParaRPr lang="en-US" sz="2800" dirty="0"/>
          </a:p>
          <a:p>
            <a:pPr>
              <a:spcBef>
                <a:spcPct val="50000"/>
              </a:spcBef>
            </a:pPr>
            <a:endParaRPr lang="en-US" sz="2800" dirty="0"/>
          </a:p>
          <a:p>
            <a:pPr>
              <a:spcBef>
                <a:spcPct val="50000"/>
              </a:spcBef>
            </a:pPr>
            <a:r>
              <a:rPr lang="en-US" sz="2800" dirty="0"/>
              <a:t>								            </a:t>
            </a:r>
          </a:p>
          <a:p>
            <a:pPr>
              <a:spcBef>
                <a:spcPct val="50000"/>
              </a:spcBef>
            </a:pPr>
            <a:r>
              <a:rPr lang="en-US" sz="2800" dirty="0"/>
              <a:t>		                     								</a:t>
            </a:r>
          </a:p>
        </p:txBody>
      </p:sp>
      <p:grpSp>
        <p:nvGrpSpPr>
          <p:cNvPr id="7" name="Group 6"/>
          <p:cNvGrpSpPr/>
          <p:nvPr/>
        </p:nvGrpSpPr>
        <p:grpSpPr>
          <a:xfrm>
            <a:off x="762000" y="1143000"/>
            <a:ext cx="7696200" cy="4876800"/>
            <a:chOff x="762000" y="1143000"/>
            <a:chExt cx="7696200" cy="4876800"/>
          </a:xfrm>
          <a:solidFill>
            <a:schemeClr val="bg1"/>
          </a:solidFill>
        </p:grpSpPr>
        <p:graphicFrame>
          <p:nvGraphicFramePr>
            <p:cNvPr id="10" name="Object 2"/>
            <p:cNvGraphicFramePr>
              <a:graphicFrameLocks noChangeAspect="1"/>
            </p:cNvGraphicFramePr>
            <p:nvPr/>
          </p:nvGraphicFramePr>
          <p:xfrm>
            <a:off x="1966913" y="1919288"/>
            <a:ext cx="5195887" cy="3719512"/>
          </p:xfrm>
          <a:graphic>
            <a:graphicData uri="http://schemas.openxmlformats.org/presentationml/2006/ole">
              <mc:AlternateContent xmlns:mc="http://schemas.openxmlformats.org/markup-compatibility/2006">
                <mc:Choice xmlns:v="urn:schemas-microsoft-com:vml" Requires="v">
                  <p:oleObj name="Worksheet" r:id="rId2" imgW="3686320" imgH="2638561" progId="Excel.Sheet.8">
                    <p:embed/>
                  </p:oleObj>
                </mc:Choice>
                <mc:Fallback>
                  <p:oleObj name="Worksheet" r:id="rId2" imgW="3686320" imgH="2638561" progId="Excel.Sheet.8">
                    <p:embed/>
                    <p:pic>
                      <p:nvPicPr>
                        <p:cNvPr id="10" name="Object 2"/>
                        <p:cNvPicPr>
                          <a:picLocks noChangeAspect="1" noChangeArrowheads="1"/>
                        </p:cNvPicPr>
                        <p:nvPr/>
                      </p:nvPicPr>
                      <p:blipFill>
                        <a:blip r:embed="rId3"/>
                        <a:srcRect/>
                        <a:stretch>
                          <a:fillRect/>
                        </a:stretch>
                      </p:blipFill>
                      <p:spPr bwMode="auto">
                        <a:xfrm>
                          <a:off x="1966913" y="1919288"/>
                          <a:ext cx="5195887" cy="3719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AutoShape 15"/>
            <p:cNvSpPr>
              <a:spLocks noChangeArrowheads="1"/>
            </p:cNvSpPr>
            <p:nvPr/>
          </p:nvSpPr>
          <p:spPr bwMode="auto">
            <a:xfrm>
              <a:off x="1981200" y="1143000"/>
              <a:ext cx="3224784" cy="609600"/>
            </a:xfrm>
            <a:prstGeom prst="wedgeRoundRectCallout">
              <a:avLst>
                <a:gd name="adj1" fmla="val 35261"/>
                <a:gd name="adj2" fmla="val 165923"/>
                <a:gd name="adj3" fmla="val 16667"/>
              </a:avLst>
            </a:prstGeom>
            <a:grpFill/>
            <a:ln w="9525" algn="ctr">
              <a:solidFill>
                <a:schemeClr val="tx1"/>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Vertex:</a:t>
              </a:r>
            </a:p>
          </p:txBody>
        </p:sp>
        <p:sp>
          <p:nvSpPr>
            <p:cNvPr id="13" name="Line 16"/>
            <p:cNvSpPr>
              <a:spLocks noChangeShapeType="1"/>
            </p:cNvSpPr>
            <p:nvPr/>
          </p:nvSpPr>
          <p:spPr bwMode="auto">
            <a:xfrm>
              <a:off x="4789488" y="2286000"/>
              <a:ext cx="0" cy="2971800"/>
            </a:xfrm>
            <a:prstGeom prst="line">
              <a:avLst/>
            </a:prstGeom>
            <a:grpFill/>
            <a:ln w="12700">
              <a:solidFill>
                <a:schemeClr val="tx1"/>
              </a:solidFill>
              <a:prstDash val="sysDot"/>
              <a:round/>
              <a:headEnd type="triangle" w="med" len="med"/>
              <a:tailEnd type="triangle" w="med" len="me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AutoShape 17"/>
            <p:cNvSpPr>
              <a:spLocks noChangeArrowheads="1"/>
            </p:cNvSpPr>
            <p:nvPr/>
          </p:nvSpPr>
          <p:spPr bwMode="auto">
            <a:xfrm>
              <a:off x="762000" y="5486400"/>
              <a:ext cx="4343400" cy="533400"/>
            </a:xfrm>
            <a:prstGeom prst="wedgeRoundRectCallout">
              <a:avLst>
                <a:gd name="adj1" fmla="val 40453"/>
                <a:gd name="adj2" fmla="val -207696"/>
                <a:gd name="adj3" fmla="val 16667"/>
              </a:avLst>
            </a:prstGeom>
            <a:grpFill/>
            <a:ln w="9525" algn="ctr">
              <a:solidFill>
                <a:schemeClr val="tx1"/>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Axis of symmetry:</a:t>
              </a:r>
            </a:p>
          </p:txBody>
        </p:sp>
        <p:sp>
          <p:nvSpPr>
            <p:cNvPr id="11" name="AutoShape 14"/>
            <p:cNvSpPr>
              <a:spLocks noChangeArrowheads="1"/>
            </p:cNvSpPr>
            <p:nvPr/>
          </p:nvSpPr>
          <p:spPr bwMode="auto">
            <a:xfrm>
              <a:off x="6400800" y="2438400"/>
              <a:ext cx="2057400" cy="914400"/>
            </a:xfrm>
            <a:prstGeom prst="wedgeRoundRectCallout">
              <a:avLst>
                <a:gd name="adj1" fmla="val -78490"/>
                <a:gd name="adj2" fmla="val 93552"/>
                <a:gd name="adj3" fmla="val 16667"/>
              </a:avLst>
            </a:prstGeom>
            <a:grpFill/>
            <a:ln w="9525" algn="ctr">
              <a:solidFill>
                <a:schemeClr val="tx1"/>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black"/>
                  </a:solidFill>
                  <a:effectLst/>
                  <a:uLnTx/>
                  <a:uFillTx/>
                  <a:latin typeface="Arial" pitchFamily="34" charset="0"/>
                  <a:ea typeface="+mn-ea"/>
                  <a:cs typeface="Arial" pitchFamily="34" charset="0"/>
                </a:rPr>
                <a:t>y</a:t>
              </a:r>
              <a:r>
                <a:rPr kumimoji="0" lang="en-US" sz="2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-intercept</a:t>
              </a:r>
              <a:r>
                <a:rPr kumimoji="0" lang="en-US" sz="1400" b="0"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is:</a:t>
              </a:r>
            </a:p>
          </p:txBody>
        </p:sp>
      </p:grpSp>
      <p:sp>
        <p:nvSpPr>
          <p:cNvPr id="21" name="Oval 18"/>
          <p:cNvSpPr>
            <a:spLocks noChangeArrowheads="1"/>
          </p:cNvSpPr>
          <p:nvPr/>
        </p:nvSpPr>
        <p:spPr bwMode="auto">
          <a:xfrm>
            <a:off x="4736413" y="2522431"/>
            <a:ext cx="109325" cy="97050"/>
          </a:xfrm>
          <a:prstGeom prst="ellipse">
            <a:avLst/>
          </a:prstGeom>
          <a:solidFill>
            <a:srgbClr val="000000"/>
          </a:solidFill>
          <a:ln w="9525" algn="ctr">
            <a:solidFill>
              <a:schemeClr val="tx1"/>
            </a:solidFill>
            <a:round/>
            <a:headEnd/>
            <a:tailEnd/>
          </a:ln>
        </p:spPr>
        <p:txBody>
          <a:bodyPr wrap="non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23" name="Oval 19"/>
          <p:cNvSpPr>
            <a:spLocks noChangeArrowheads="1"/>
          </p:cNvSpPr>
          <p:nvPr/>
        </p:nvSpPr>
        <p:spPr bwMode="auto">
          <a:xfrm>
            <a:off x="5631763" y="3724079"/>
            <a:ext cx="109325" cy="106755"/>
          </a:xfrm>
          <a:prstGeom prst="ellipse">
            <a:avLst/>
          </a:prstGeom>
          <a:solidFill>
            <a:srgbClr val="000000"/>
          </a:solidFill>
          <a:ln w="9525" algn="ctr">
            <a:solidFill>
              <a:schemeClr val="tx1"/>
            </a:solidFill>
            <a:round/>
            <a:headEnd/>
            <a:tailEnd/>
          </a:ln>
        </p:spPr>
        <p:txBody>
          <a:bodyPr wrap="non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graphicFrame>
        <p:nvGraphicFramePr>
          <p:cNvPr id="4" name="Object 3"/>
          <p:cNvGraphicFramePr>
            <a:graphicFrameLocks noChangeAspect="1"/>
          </p:cNvGraphicFramePr>
          <p:nvPr/>
        </p:nvGraphicFramePr>
        <p:xfrm>
          <a:off x="3276600" y="1219200"/>
          <a:ext cx="1308100" cy="457200"/>
        </p:xfrm>
        <a:graphic>
          <a:graphicData uri="http://schemas.openxmlformats.org/presentationml/2006/ole">
            <mc:AlternateContent xmlns:mc="http://schemas.openxmlformats.org/markup-compatibility/2006">
              <mc:Choice xmlns:v="urn:schemas-microsoft-com:vml" Requires="v">
                <p:oleObj name="Equation" r:id="rId4" imgW="1307880" imgH="457200" progId="Equation.DSMT4">
                  <p:embed/>
                </p:oleObj>
              </mc:Choice>
              <mc:Fallback>
                <p:oleObj name="Equation" r:id="rId4" imgW="1307880" imgH="457200" progId="Equation.DSMT4">
                  <p:embed/>
                  <p:pic>
                    <p:nvPicPr>
                      <p:cNvPr id="4" name="Object 3"/>
                      <p:cNvPicPr>
                        <a:picLocks noChangeAspect="1" noChangeArrowheads="1"/>
                      </p:cNvPicPr>
                      <p:nvPr/>
                    </p:nvPicPr>
                    <p:blipFill>
                      <a:blip r:embed="rId5"/>
                      <a:srcRect/>
                      <a:stretch>
                        <a:fillRect/>
                      </a:stretch>
                    </p:blipFill>
                    <p:spPr bwMode="auto">
                      <a:xfrm>
                        <a:off x="3276600" y="1219200"/>
                        <a:ext cx="1308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nvGraphicFramePr>
        <p:xfrm>
          <a:off x="7010400" y="3022600"/>
          <a:ext cx="635000" cy="330200"/>
        </p:xfrm>
        <a:graphic>
          <a:graphicData uri="http://schemas.openxmlformats.org/presentationml/2006/ole">
            <mc:AlternateContent xmlns:mc="http://schemas.openxmlformats.org/markup-compatibility/2006">
              <mc:Choice xmlns:v="urn:schemas-microsoft-com:vml" Requires="v">
                <p:oleObj name="Equation" r:id="rId6" imgW="634680" imgH="330120" progId="Equation.DSMT4">
                  <p:embed/>
                </p:oleObj>
              </mc:Choice>
              <mc:Fallback>
                <p:oleObj name="Equation" r:id="rId6" imgW="634680" imgH="330120" progId="Equation.DSMT4">
                  <p:embed/>
                  <p:pic>
                    <p:nvPicPr>
                      <p:cNvPr id="24" name="Object 23"/>
                      <p:cNvPicPr>
                        <a:picLocks noChangeAspect="1" noChangeArrowheads="1"/>
                      </p:cNvPicPr>
                      <p:nvPr/>
                    </p:nvPicPr>
                    <p:blipFill>
                      <a:blip r:embed="rId7"/>
                      <a:srcRect/>
                      <a:stretch>
                        <a:fillRect/>
                      </a:stretch>
                    </p:blipFill>
                    <p:spPr bwMode="auto">
                      <a:xfrm>
                        <a:off x="7010400" y="3022600"/>
                        <a:ext cx="6350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p:cNvGraphicFramePr>
            <a:graphicFrameLocks noChangeAspect="1"/>
          </p:cNvGraphicFramePr>
          <p:nvPr/>
        </p:nvGraphicFramePr>
        <p:xfrm>
          <a:off x="3810000" y="5638800"/>
          <a:ext cx="1003300" cy="304800"/>
        </p:xfrm>
        <a:graphic>
          <a:graphicData uri="http://schemas.openxmlformats.org/presentationml/2006/ole">
            <mc:AlternateContent xmlns:mc="http://schemas.openxmlformats.org/markup-compatibility/2006">
              <mc:Choice xmlns:v="urn:schemas-microsoft-com:vml" Requires="v">
                <p:oleObj name="Equation" r:id="rId8" imgW="1002960" imgH="304560" progId="Equation.DSMT4">
                  <p:embed/>
                </p:oleObj>
              </mc:Choice>
              <mc:Fallback>
                <p:oleObj name="Equation" r:id="rId8" imgW="1002960" imgH="304560" progId="Equation.DSMT4">
                  <p:embed/>
                  <p:pic>
                    <p:nvPicPr>
                      <p:cNvPr id="25" name="Object 24"/>
                      <p:cNvPicPr>
                        <a:picLocks noChangeAspect="1" noChangeArrowheads="1"/>
                      </p:cNvPicPr>
                      <p:nvPr/>
                    </p:nvPicPr>
                    <p:blipFill>
                      <a:blip r:embed="rId9"/>
                      <a:srcRect/>
                      <a:stretch>
                        <a:fillRect/>
                      </a:stretch>
                    </p:blipFill>
                    <p:spPr bwMode="auto">
                      <a:xfrm>
                        <a:off x="3810000" y="5638800"/>
                        <a:ext cx="1003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21719807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i="1" dirty="0">
                <a:solidFill>
                  <a:srgbClr val="000000"/>
                </a:solidFill>
                <a:latin typeface="Arial" pitchFamily="34" charset="0"/>
                <a:cs typeface="Arial" pitchFamily="34" charset="0"/>
              </a:rPr>
              <a:t>Objective 2: Example</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r>
              <a:rPr lang="en-US" sz="2800" b="1" dirty="0"/>
              <a:t>2.	</a:t>
            </a:r>
            <a:r>
              <a:rPr lang="en-US" sz="2800" dirty="0"/>
              <a:t>Graph the quadratic function: </a:t>
            </a:r>
          </a:p>
          <a:p>
            <a:endParaRPr lang="en-US" sz="2800" dirty="0"/>
          </a:p>
          <a:p>
            <a:r>
              <a:rPr lang="en-US" sz="2800" dirty="0"/>
              <a:t>	Since            is negative, the parabola opens 	downward. The vertex of the parabola is</a:t>
            </a:r>
          </a:p>
          <a:p>
            <a:endParaRPr lang="en-US" sz="2800" dirty="0"/>
          </a:p>
          <a:p>
            <a:r>
              <a:rPr lang="en-US" sz="2800" dirty="0"/>
              <a:t>	Replace         with 0 to find </a:t>
            </a:r>
            <a:r>
              <a:rPr lang="en-US" sz="2800" i="1" dirty="0"/>
              <a:t>x</a:t>
            </a:r>
            <a:r>
              <a:rPr lang="en-US" sz="2800" dirty="0"/>
              <a:t>–intercepts.</a:t>
            </a:r>
          </a:p>
          <a:p>
            <a:r>
              <a:rPr lang="en-US" sz="2800" dirty="0"/>
              <a:t> </a:t>
            </a:r>
            <a:endParaRPr lang="en-US" sz="2800" b="1" dirty="0"/>
          </a:p>
          <a:p>
            <a:pPr>
              <a:spcBef>
                <a:spcPct val="50000"/>
              </a:spcBef>
              <a:spcAft>
                <a:spcPts val="1800"/>
              </a:spcAft>
            </a:pPr>
            <a:endParaRPr lang="en-US" sz="2800" b="1" dirty="0"/>
          </a:p>
          <a:p>
            <a:pPr>
              <a:spcBef>
                <a:spcPct val="50000"/>
              </a:spcBef>
              <a:spcAft>
                <a:spcPts val="1800"/>
              </a:spcAft>
            </a:pPr>
            <a:r>
              <a:rPr lang="en-US" sz="3600" dirty="0"/>
              <a:t>					</a:t>
            </a:r>
          </a:p>
          <a:p>
            <a:pPr>
              <a:spcBef>
                <a:spcPct val="50000"/>
              </a:spcBef>
            </a:pPr>
            <a:endParaRPr lang="en-US" sz="3600" dirty="0"/>
          </a:p>
          <a:p>
            <a:pPr>
              <a:spcBef>
                <a:spcPct val="50000"/>
              </a:spcBef>
            </a:pPr>
            <a:r>
              <a:rPr lang="en-US" sz="3600" dirty="0"/>
              <a:t>				</a:t>
            </a:r>
            <a:endParaRPr lang="en-US" sz="2800" dirty="0"/>
          </a:p>
          <a:p>
            <a:pPr>
              <a:spcBef>
                <a:spcPct val="50000"/>
              </a:spcBef>
            </a:pPr>
            <a:endParaRPr lang="en-US" dirty="0"/>
          </a:p>
        </p:txBody>
      </p:sp>
      <p:graphicFrame>
        <p:nvGraphicFramePr>
          <p:cNvPr id="4" name="Object 3"/>
          <p:cNvGraphicFramePr>
            <a:graphicFrameLocks noChangeAspect="1"/>
          </p:cNvGraphicFramePr>
          <p:nvPr/>
        </p:nvGraphicFramePr>
        <p:xfrm>
          <a:off x="1571500" y="1555003"/>
          <a:ext cx="2997200" cy="584200"/>
        </p:xfrm>
        <a:graphic>
          <a:graphicData uri="http://schemas.openxmlformats.org/presentationml/2006/ole">
            <mc:AlternateContent xmlns:mc="http://schemas.openxmlformats.org/markup-compatibility/2006">
              <mc:Choice xmlns:v="urn:schemas-microsoft-com:vml" Requires="v">
                <p:oleObj name="Equation" r:id="rId2" imgW="2997000" imgH="583920" progId="Equation.DSMT4">
                  <p:embed/>
                </p:oleObj>
              </mc:Choice>
              <mc:Fallback>
                <p:oleObj name="Equation" r:id="rId2" imgW="2997000" imgH="583920" progId="Equation.DSMT4">
                  <p:embed/>
                  <p:pic>
                    <p:nvPicPr>
                      <p:cNvPr id="4" name="Object 3"/>
                      <p:cNvPicPr>
                        <a:picLocks noChangeAspect="1" noChangeArrowheads="1"/>
                      </p:cNvPicPr>
                      <p:nvPr/>
                    </p:nvPicPr>
                    <p:blipFill>
                      <a:blip r:embed="rId3"/>
                      <a:srcRect/>
                      <a:stretch>
                        <a:fillRect/>
                      </a:stretch>
                    </p:blipFill>
                    <p:spPr bwMode="auto">
                      <a:xfrm>
                        <a:off x="1571500" y="1555003"/>
                        <a:ext cx="299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nvGraphicFramePr>
        <p:xfrm>
          <a:off x="2512359" y="2260600"/>
          <a:ext cx="952500" cy="330200"/>
        </p:xfrm>
        <a:graphic>
          <a:graphicData uri="http://schemas.openxmlformats.org/presentationml/2006/ole">
            <mc:AlternateContent xmlns:mc="http://schemas.openxmlformats.org/markup-compatibility/2006">
              <mc:Choice xmlns:v="urn:schemas-microsoft-com:vml" Requires="v">
                <p:oleObj name="Equation" r:id="rId4" imgW="952200" imgH="330120" progId="Equation.DSMT4">
                  <p:embed/>
                </p:oleObj>
              </mc:Choice>
              <mc:Fallback>
                <p:oleObj name="Equation" r:id="rId4" imgW="952200" imgH="330120" progId="Equation.DSMT4">
                  <p:embed/>
                  <p:pic>
                    <p:nvPicPr>
                      <p:cNvPr id="8" name="Object 7"/>
                      <p:cNvPicPr>
                        <a:picLocks noChangeAspect="1" noChangeArrowheads="1"/>
                      </p:cNvPicPr>
                      <p:nvPr/>
                    </p:nvPicPr>
                    <p:blipFill>
                      <a:blip r:embed="rId5"/>
                      <a:srcRect/>
                      <a:stretch>
                        <a:fillRect/>
                      </a:stretch>
                    </p:blipFill>
                    <p:spPr bwMode="auto">
                      <a:xfrm>
                        <a:off x="2512359" y="2260600"/>
                        <a:ext cx="9525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nvGraphicFramePr>
        <p:xfrm>
          <a:off x="1524000" y="3124200"/>
          <a:ext cx="1981200" cy="457200"/>
        </p:xfrm>
        <a:graphic>
          <a:graphicData uri="http://schemas.openxmlformats.org/presentationml/2006/ole">
            <mc:AlternateContent xmlns:mc="http://schemas.openxmlformats.org/markup-compatibility/2006">
              <mc:Choice xmlns:v="urn:schemas-microsoft-com:vml" Requires="v">
                <p:oleObj name="Equation" r:id="rId6" imgW="1981080" imgH="457200" progId="Equation.DSMT4">
                  <p:embed/>
                </p:oleObj>
              </mc:Choice>
              <mc:Fallback>
                <p:oleObj name="Equation" r:id="rId6" imgW="1981080" imgH="457200" progId="Equation.DSMT4">
                  <p:embed/>
                  <p:pic>
                    <p:nvPicPr>
                      <p:cNvPr id="9" name="Object 8"/>
                      <p:cNvPicPr>
                        <a:picLocks noChangeAspect="1" noChangeArrowheads="1"/>
                      </p:cNvPicPr>
                      <p:nvPr/>
                    </p:nvPicPr>
                    <p:blipFill>
                      <a:blip r:embed="rId7"/>
                      <a:srcRect/>
                      <a:stretch>
                        <a:fillRect/>
                      </a:stretch>
                    </p:blipFill>
                    <p:spPr bwMode="auto">
                      <a:xfrm>
                        <a:off x="1524000" y="3124200"/>
                        <a:ext cx="198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nvGraphicFramePr>
        <p:xfrm>
          <a:off x="2895600" y="3680012"/>
          <a:ext cx="711200" cy="457200"/>
        </p:xfrm>
        <a:graphic>
          <a:graphicData uri="http://schemas.openxmlformats.org/presentationml/2006/ole">
            <mc:AlternateContent xmlns:mc="http://schemas.openxmlformats.org/markup-compatibility/2006">
              <mc:Choice xmlns:v="urn:schemas-microsoft-com:vml" Requires="v">
                <p:oleObj name="Equation" r:id="rId8" imgW="711000" imgH="457200" progId="Equation.DSMT4">
                  <p:embed/>
                </p:oleObj>
              </mc:Choice>
              <mc:Fallback>
                <p:oleObj name="Equation" r:id="rId8" imgW="711000" imgH="457200" progId="Equation.DSMT4">
                  <p:embed/>
                  <p:pic>
                    <p:nvPicPr>
                      <p:cNvPr id="10" name="Object 9"/>
                      <p:cNvPicPr>
                        <a:picLocks noChangeAspect="1" noChangeArrowheads="1"/>
                      </p:cNvPicPr>
                      <p:nvPr/>
                    </p:nvPicPr>
                    <p:blipFill>
                      <a:blip r:embed="rId9"/>
                      <a:srcRect/>
                      <a:stretch>
                        <a:fillRect/>
                      </a:stretch>
                    </p:blipFill>
                    <p:spPr bwMode="auto">
                      <a:xfrm>
                        <a:off x="2895600" y="3680012"/>
                        <a:ext cx="71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nvGraphicFramePr>
        <p:xfrm>
          <a:off x="1600200" y="4150659"/>
          <a:ext cx="3441700" cy="1828800"/>
        </p:xfrm>
        <a:graphic>
          <a:graphicData uri="http://schemas.openxmlformats.org/presentationml/2006/ole">
            <mc:AlternateContent xmlns:mc="http://schemas.openxmlformats.org/markup-compatibility/2006">
              <mc:Choice xmlns:v="urn:schemas-microsoft-com:vml" Requires="v">
                <p:oleObj name="Equation" r:id="rId10" imgW="3441600" imgH="1828800" progId="Equation.DSMT4">
                  <p:embed/>
                </p:oleObj>
              </mc:Choice>
              <mc:Fallback>
                <p:oleObj name="Equation" r:id="rId10" imgW="3441600" imgH="1828800" progId="Equation.DSMT4">
                  <p:embed/>
                  <p:pic>
                    <p:nvPicPr>
                      <p:cNvPr id="11" name="Object 10"/>
                      <p:cNvPicPr>
                        <a:picLocks noChangeAspect="1" noChangeArrowheads="1"/>
                      </p:cNvPicPr>
                      <p:nvPr/>
                    </p:nvPicPr>
                    <p:blipFill>
                      <a:blip r:embed="rId11"/>
                      <a:srcRect/>
                      <a:stretch>
                        <a:fillRect/>
                      </a:stretch>
                    </p:blipFill>
                    <p:spPr bwMode="auto">
                      <a:xfrm>
                        <a:off x="1600200" y="4150659"/>
                        <a:ext cx="34417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89342636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i="1" dirty="0">
                <a:solidFill>
                  <a:srgbClr val="000000"/>
                </a:solidFill>
                <a:latin typeface="Arial" pitchFamily="34" charset="0"/>
                <a:cs typeface="Arial" pitchFamily="34" charset="0"/>
              </a:rPr>
              <a:t>Objective 2: Example </a:t>
            </a:r>
            <a:r>
              <a:rPr lang="en-US" sz="3200" dirty="0">
                <a:solidFill>
                  <a:srgbClr val="000000"/>
                </a:solidFill>
                <a:latin typeface="Arial" pitchFamily="34" charset="0"/>
                <a:cs typeface="Arial" pitchFamily="34" charset="0"/>
              </a:rPr>
              <a:t>(</a:t>
            </a:r>
            <a:r>
              <a:rPr lang="en-US" sz="3200" dirty="0" err="1">
                <a:solidFill>
                  <a:srgbClr val="000000"/>
                </a:solidFill>
                <a:latin typeface="Arial" pitchFamily="34" charset="0"/>
                <a:cs typeface="Arial" pitchFamily="34" charset="0"/>
              </a:rPr>
              <a:t>cont</a:t>
            </a:r>
            <a:r>
              <a:rPr lang="en-US" sz="3200" dirty="0">
                <a:solidFill>
                  <a:srgbClr val="000000"/>
                </a:solidFill>
                <a:latin typeface="Arial" pitchFamily="34" charset="0"/>
                <a:cs typeface="Arial" pitchFamily="34" charset="0"/>
              </a:rPr>
              <a:t>)</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r>
              <a:rPr lang="en-US" sz="2800" dirty="0"/>
              <a:t>				or </a:t>
            </a:r>
          </a:p>
          <a:p>
            <a:endParaRPr lang="en-US" sz="2800" b="1" dirty="0"/>
          </a:p>
          <a:p>
            <a:r>
              <a:rPr lang="en-US" sz="2800" dirty="0"/>
              <a:t>The </a:t>
            </a:r>
            <a:r>
              <a:rPr lang="en-US" sz="2800" i="1" dirty="0"/>
              <a:t>x</a:t>
            </a:r>
            <a:r>
              <a:rPr lang="en-US" sz="2800" dirty="0"/>
              <a:t>–intercepts are      and 3.</a:t>
            </a:r>
          </a:p>
          <a:p>
            <a:r>
              <a:rPr lang="en-US" sz="2800" dirty="0"/>
              <a:t>Set           and solve for </a:t>
            </a:r>
            <a:r>
              <a:rPr lang="en-US" sz="2800" i="1" dirty="0"/>
              <a:t>y</a:t>
            </a:r>
            <a:r>
              <a:rPr lang="en-US" sz="2800" dirty="0"/>
              <a:t> to obtain the </a:t>
            </a:r>
            <a:r>
              <a:rPr lang="en-US" sz="2800" i="1" dirty="0"/>
              <a:t>y</a:t>
            </a:r>
            <a:r>
              <a:rPr lang="en-US" sz="2800" dirty="0"/>
              <a:t>–intercept. </a:t>
            </a:r>
          </a:p>
          <a:p>
            <a:endParaRPr lang="en-US" sz="2800" b="1" dirty="0"/>
          </a:p>
          <a:p>
            <a:pPr>
              <a:spcBef>
                <a:spcPct val="50000"/>
              </a:spcBef>
              <a:spcAft>
                <a:spcPts val="1800"/>
              </a:spcAft>
            </a:pPr>
            <a:endParaRPr lang="en-US" sz="2800" b="1" dirty="0"/>
          </a:p>
          <a:p>
            <a:pPr>
              <a:spcBef>
                <a:spcPct val="50000"/>
              </a:spcBef>
              <a:spcAft>
                <a:spcPts val="1800"/>
              </a:spcAft>
            </a:pPr>
            <a:r>
              <a:rPr lang="en-US" sz="3600" dirty="0"/>
              <a:t>					</a:t>
            </a:r>
          </a:p>
          <a:p>
            <a:pPr>
              <a:spcBef>
                <a:spcPct val="50000"/>
              </a:spcBef>
            </a:pPr>
            <a:endParaRPr lang="en-US" sz="3600" dirty="0"/>
          </a:p>
          <a:p>
            <a:pPr>
              <a:spcBef>
                <a:spcPct val="50000"/>
              </a:spcBef>
            </a:pPr>
            <a:r>
              <a:rPr lang="en-US" sz="3600" dirty="0"/>
              <a:t>				</a:t>
            </a:r>
            <a:endParaRPr lang="en-US" sz="2800" dirty="0"/>
          </a:p>
          <a:p>
            <a:pPr>
              <a:spcBef>
                <a:spcPct val="50000"/>
              </a:spcBef>
            </a:pPr>
            <a:endParaRPr lang="en-US" dirty="0"/>
          </a:p>
        </p:txBody>
      </p:sp>
      <p:graphicFrame>
        <p:nvGraphicFramePr>
          <p:cNvPr id="10" name="Object 9"/>
          <p:cNvGraphicFramePr>
            <a:graphicFrameLocks noChangeAspect="1"/>
          </p:cNvGraphicFramePr>
          <p:nvPr/>
        </p:nvGraphicFramePr>
        <p:xfrm>
          <a:off x="2514600" y="1228272"/>
          <a:ext cx="3822700" cy="952500"/>
        </p:xfrm>
        <a:graphic>
          <a:graphicData uri="http://schemas.openxmlformats.org/presentationml/2006/ole">
            <mc:AlternateContent xmlns:mc="http://schemas.openxmlformats.org/markup-compatibility/2006">
              <mc:Choice xmlns:v="urn:schemas-microsoft-com:vml" Requires="v">
                <p:oleObj name="Equation" r:id="rId2" imgW="3822480" imgH="952200" progId="Equation.DSMT4">
                  <p:embed/>
                </p:oleObj>
              </mc:Choice>
              <mc:Fallback>
                <p:oleObj name="Equation" r:id="rId2" imgW="3822480" imgH="952200" progId="Equation.DSMT4">
                  <p:embed/>
                  <p:pic>
                    <p:nvPicPr>
                      <p:cNvPr id="10" name="Object 9"/>
                      <p:cNvPicPr>
                        <a:picLocks noChangeAspect="1" noChangeArrowheads="1"/>
                      </p:cNvPicPr>
                      <p:nvPr/>
                    </p:nvPicPr>
                    <p:blipFill>
                      <a:blip r:embed="rId3"/>
                      <a:srcRect/>
                      <a:stretch>
                        <a:fillRect/>
                      </a:stretch>
                    </p:blipFill>
                    <p:spPr bwMode="auto">
                      <a:xfrm>
                        <a:off x="2514600" y="1228272"/>
                        <a:ext cx="38227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nvGraphicFramePr>
        <p:xfrm>
          <a:off x="3962400" y="2296886"/>
          <a:ext cx="381000" cy="317500"/>
        </p:xfrm>
        <a:graphic>
          <a:graphicData uri="http://schemas.openxmlformats.org/presentationml/2006/ole">
            <mc:AlternateContent xmlns:mc="http://schemas.openxmlformats.org/markup-compatibility/2006">
              <mc:Choice xmlns:v="urn:schemas-microsoft-com:vml" Requires="v">
                <p:oleObj name="Equation" r:id="rId4" imgW="380880" imgH="317160" progId="Equation.DSMT4">
                  <p:embed/>
                </p:oleObj>
              </mc:Choice>
              <mc:Fallback>
                <p:oleObj name="Equation" r:id="rId4" imgW="380880" imgH="317160" progId="Equation.DSMT4">
                  <p:embed/>
                  <p:pic>
                    <p:nvPicPr>
                      <p:cNvPr id="5" name="Object 4"/>
                      <p:cNvPicPr>
                        <a:picLocks noChangeAspect="1" noChangeArrowheads="1"/>
                      </p:cNvPicPr>
                      <p:nvPr/>
                    </p:nvPicPr>
                    <p:blipFill>
                      <a:blip r:embed="rId5"/>
                      <a:srcRect/>
                      <a:stretch>
                        <a:fillRect/>
                      </a:stretch>
                    </p:blipFill>
                    <p:spPr bwMode="auto">
                      <a:xfrm>
                        <a:off x="3962400" y="2296886"/>
                        <a:ext cx="381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nvGraphicFramePr>
        <p:xfrm>
          <a:off x="1320800" y="2785089"/>
          <a:ext cx="812800" cy="330200"/>
        </p:xfrm>
        <a:graphic>
          <a:graphicData uri="http://schemas.openxmlformats.org/presentationml/2006/ole">
            <mc:AlternateContent xmlns:mc="http://schemas.openxmlformats.org/markup-compatibility/2006">
              <mc:Choice xmlns:v="urn:schemas-microsoft-com:vml" Requires="v">
                <p:oleObj name="Equation" r:id="rId6" imgW="812520" imgH="330120" progId="Equation.DSMT4">
                  <p:embed/>
                </p:oleObj>
              </mc:Choice>
              <mc:Fallback>
                <p:oleObj name="Equation" r:id="rId6" imgW="812520" imgH="330120" progId="Equation.DSMT4">
                  <p:embed/>
                  <p:pic>
                    <p:nvPicPr>
                      <p:cNvPr id="12" name="Object 11"/>
                      <p:cNvPicPr>
                        <a:picLocks noChangeAspect="1" noChangeArrowheads="1"/>
                      </p:cNvPicPr>
                      <p:nvPr/>
                    </p:nvPicPr>
                    <p:blipFill>
                      <a:blip r:embed="rId7"/>
                      <a:srcRect/>
                      <a:stretch>
                        <a:fillRect/>
                      </a:stretch>
                    </p:blipFill>
                    <p:spPr bwMode="auto">
                      <a:xfrm>
                        <a:off x="1320800" y="2785089"/>
                        <a:ext cx="8128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p:cNvGraphicFramePr>
            <a:graphicFrameLocks noChangeAspect="1"/>
          </p:cNvGraphicFramePr>
          <p:nvPr/>
        </p:nvGraphicFramePr>
        <p:xfrm>
          <a:off x="685800" y="3110753"/>
          <a:ext cx="3086100" cy="584200"/>
        </p:xfrm>
        <a:graphic>
          <a:graphicData uri="http://schemas.openxmlformats.org/presentationml/2006/ole">
            <mc:AlternateContent xmlns:mc="http://schemas.openxmlformats.org/markup-compatibility/2006">
              <mc:Choice xmlns:v="urn:schemas-microsoft-com:vml" Requires="v">
                <p:oleObj name="Equation" r:id="rId8" imgW="3085920" imgH="583920" progId="Equation.DSMT4">
                  <p:embed/>
                </p:oleObj>
              </mc:Choice>
              <mc:Fallback>
                <p:oleObj name="Equation" r:id="rId8" imgW="3085920" imgH="583920" progId="Equation.DSMT4">
                  <p:embed/>
                  <p:pic>
                    <p:nvPicPr>
                      <p:cNvPr id="13" name="Object 12"/>
                      <p:cNvPicPr>
                        <a:picLocks noChangeAspect="1" noChangeArrowheads="1"/>
                      </p:cNvPicPr>
                      <p:nvPr/>
                    </p:nvPicPr>
                    <p:blipFill>
                      <a:blip r:embed="rId9"/>
                      <a:srcRect/>
                      <a:stretch>
                        <a:fillRect/>
                      </a:stretch>
                    </p:blipFill>
                    <p:spPr bwMode="auto">
                      <a:xfrm>
                        <a:off x="685800" y="3110753"/>
                        <a:ext cx="308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95599" name="Picture 15" descr="AACMGRK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58950" y="3810000"/>
            <a:ext cx="2127250"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573884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i="1" dirty="0">
                <a:solidFill>
                  <a:srgbClr val="000000"/>
                </a:solidFill>
                <a:latin typeface="Arial" pitchFamily="34" charset="0"/>
                <a:cs typeface="Arial" pitchFamily="34" charset="0"/>
              </a:rPr>
              <a:t>Objective 3</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pPr algn="ctr"/>
            <a:r>
              <a:rPr lang="en-US" dirty="0"/>
              <a:t>Graph parabolas in the form  </a:t>
            </a:r>
          </a:p>
          <a:p>
            <a:r>
              <a:rPr lang="en-US" dirty="0"/>
              <a:t> </a:t>
            </a:r>
          </a:p>
          <a:p>
            <a:pPr algn="ctr">
              <a:spcBef>
                <a:spcPct val="50000"/>
              </a:spcBef>
              <a:spcAft>
                <a:spcPts val="1800"/>
              </a:spcAft>
            </a:pPr>
            <a:endParaRPr lang="en-US" sz="2800" b="1" dirty="0"/>
          </a:p>
          <a:p>
            <a:pPr>
              <a:spcBef>
                <a:spcPct val="50000"/>
              </a:spcBef>
              <a:spcAft>
                <a:spcPts val="1800"/>
              </a:spcAft>
            </a:pPr>
            <a:r>
              <a:rPr lang="en-US" sz="3600" dirty="0"/>
              <a:t>					</a:t>
            </a:r>
          </a:p>
          <a:p>
            <a:pPr>
              <a:spcBef>
                <a:spcPct val="50000"/>
              </a:spcBef>
            </a:pPr>
            <a:endParaRPr lang="en-US" sz="3600" dirty="0"/>
          </a:p>
          <a:p>
            <a:pPr>
              <a:spcBef>
                <a:spcPct val="50000"/>
              </a:spcBef>
            </a:pPr>
            <a:r>
              <a:rPr lang="en-US" sz="3600" dirty="0"/>
              <a:t>				</a:t>
            </a:r>
            <a:endParaRPr lang="en-US" sz="2800" dirty="0"/>
          </a:p>
          <a:p>
            <a:pPr>
              <a:spcBef>
                <a:spcPct val="50000"/>
              </a:spcBef>
            </a:pPr>
            <a:endParaRPr lang="en-US" dirty="0"/>
          </a:p>
        </p:txBody>
      </p:sp>
      <p:graphicFrame>
        <p:nvGraphicFramePr>
          <p:cNvPr id="5" name="Object 4"/>
          <p:cNvGraphicFramePr>
            <a:graphicFrameLocks noChangeAspect="1"/>
          </p:cNvGraphicFramePr>
          <p:nvPr/>
        </p:nvGraphicFramePr>
        <p:xfrm>
          <a:off x="2565400" y="1657350"/>
          <a:ext cx="3670300" cy="635000"/>
        </p:xfrm>
        <a:graphic>
          <a:graphicData uri="http://schemas.openxmlformats.org/presentationml/2006/ole">
            <mc:AlternateContent xmlns:mc="http://schemas.openxmlformats.org/markup-compatibility/2006">
              <mc:Choice xmlns:v="urn:schemas-microsoft-com:vml" Requires="v">
                <p:oleObj name="Equation" r:id="rId2" imgW="3670200" imgH="634680" progId="Equation.DSMT4">
                  <p:embed/>
                </p:oleObj>
              </mc:Choice>
              <mc:Fallback>
                <p:oleObj name="Equation" r:id="rId2" imgW="3670200" imgH="634680" progId="Equation.DSMT4">
                  <p:embed/>
                  <p:pic>
                    <p:nvPicPr>
                      <p:cNvPr id="5" name="Object 4"/>
                      <p:cNvPicPr>
                        <a:picLocks noChangeAspect="1" noChangeArrowheads="1"/>
                      </p:cNvPicPr>
                      <p:nvPr/>
                    </p:nvPicPr>
                    <p:blipFill>
                      <a:blip r:embed="rId3"/>
                      <a:srcRect/>
                      <a:stretch>
                        <a:fillRect/>
                      </a:stretch>
                    </p:blipFill>
                    <p:spPr bwMode="auto">
                      <a:xfrm>
                        <a:off x="2565400" y="1657350"/>
                        <a:ext cx="36703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3058622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Placeholder 1"/>
          <p:cNvGraphicFramePr>
            <a:graphicFrameLocks noGrp="1"/>
          </p:cNvGraphicFramePr>
          <p:nvPr>
            <p:ph type="tbl" sz="quarter" idx="11"/>
          </p:nvPr>
        </p:nvGraphicFramePr>
        <p:xfrm>
          <a:off x="533400" y="1143000"/>
          <a:ext cx="8243888" cy="5113211"/>
        </p:xfrm>
        <a:graphic>
          <a:graphicData uri="http://schemas.openxmlformats.org/drawingml/2006/table">
            <a:tbl>
              <a:tblPr firstRow="1" bandRow="1">
                <a:tableStyleId>{5C22544A-7EE6-4342-B048-85BDC9FD1C3A}</a:tableStyleId>
              </a:tblPr>
              <a:tblGrid>
                <a:gridCol w="8243888">
                  <a:extLst>
                    <a:ext uri="{9D8B030D-6E8A-4147-A177-3AD203B41FA5}">
                      <a16:colId xmlns:a16="http://schemas.microsoft.com/office/drawing/2014/main" val="20000"/>
                    </a:ext>
                  </a:extLst>
                </a:gridCol>
              </a:tblGrid>
              <a:tr h="990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00A8"/>
                          </a:solidFill>
                          <a:effectLst/>
                          <a:latin typeface="Arial" pitchFamily="34" charset="0"/>
                          <a:cs typeface="Arial" pitchFamily="34" charset="0"/>
                        </a:rPr>
                        <a:t>The Vertex of a Parabola Whose Equation Is  </a:t>
                      </a:r>
                      <a:r>
                        <a:rPr kumimoji="0" lang="en-US" sz="2800" b="1" i="0" u="none" strike="noStrike" cap="none" normalizeH="0" baseline="0" dirty="0">
                          <a:ln>
                            <a:noFill/>
                          </a:ln>
                          <a:solidFill>
                            <a:schemeClr val="tx1"/>
                          </a:solidFill>
                          <a:effectLst/>
                          <a:latin typeface="Arial" pitchFamily="34" charset="0"/>
                          <a:cs typeface="Arial" pitchFamily="34" charset="0"/>
                        </a:rPr>
                        <a:t>                     </a:t>
                      </a:r>
                      <a:endParaRPr kumimoji="0" lang="en-US" sz="2800" b="1" i="0" u="none" strike="noStrike" cap="none" normalizeH="0" baseline="0" dirty="0">
                        <a:ln>
                          <a:noFill/>
                        </a:ln>
                        <a:solidFill>
                          <a:srgbClr val="FFCC00"/>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638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pitchFamily="34" charset="0"/>
                          <a:cs typeface="Arial" pitchFamily="34" charset="0"/>
                        </a:rPr>
                        <a:t>Consider the parabola defined by the quadratic function</a:t>
                      </a:r>
                    </a:p>
                    <a:p>
                      <a:pPr marL="0" marR="0" lvl="0" indent="0" algn="l" defTabSz="914400" rtl="0" eaLnBrk="1" fontAlgn="base" latinLnBrk="0" hangingPunct="1">
                        <a:lnSpc>
                          <a:spcPct val="100000"/>
                        </a:lnSpc>
                        <a:spcBef>
                          <a:spcPts val="1200"/>
                        </a:spcBef>
                        <a:spcAft>
                          <a:spcPct val="0"/>
                        </a:spcAft>
                        <a:buClrTx/>
                        <a:buSzTx/>
                        <a:buFontTx/>
                        <a:buNone/>
                        <a:tabLst/>
                      </a:pPr>
                      <a:r>
                        <a:rPr kumimoji="0" lang="en-US" sz="2800" b="0" i="0" u="none" strike="noStrike" cap="none" normalizeH="0" baseline="0" dirty="0">
                          <a:ln>
                            <a:noFill/>
                          </a:ln>
                          <a:solidFill>
                            <a:schemeClr val="tx1"/>
                          </a:solidFill>
                          <a:effectLst/>
                          <a:latin typeface="Arial" pitchFamily="34" charset="0"/>
                          <a:cs typeface="Arial" pitchFamily="34" charset="0"/>
                        </a:rPr>
                        <a:t>The parabola’s vertex is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2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pitchFamily="34" charset="0"/>
                          <a:cs typeface="Arial" pitchFamily="34" charset="0"/>
                        </a:rPr>
                        <a:t>The </a:t>
                      </a:r>
                      <a:r>
                        <a:rPr kumimoji="0" lang="en-US" sz="2800" b="0" i="1" u="none" strike="noStrike" cap="none" normalizeH="0" baseline="0" dirty="0">
                          <a:ln>
                            <a:noFill/>
                          </a:ln>
                          <a:solidFill>
                            <a:schemeClr val="tx1"/>
                          </a:solidFill>
                          <a:effectLst/>
                          <a:latin typeface="Arial" pitchFamily="34" charset="0"/>
                          <a:cs typeface="Arial" pitchFamily="34" charset="0"/>
                        </a:rPr>
                        <a:t>x</a:t>
                      </a:r>
                      <a:r>
                        <a:rPr kumimoji="0" lang="en-US" sz="2800" b="0" i="0" u="none" strike="noStrike" cap="none" normalizeH="0" baseline="0" dirty="0">
                          <a:ln>
                            <a:noFill/>
                          </a:ln>
                          <a:solidFill>
                            <a:schemeClr val="tx1"/>
                          </a:solidFill>
                          <a:effectLst/>
                          <a:latin typeface="Arial" pitchFamily="34" charset="0"/>
                          <a:cs typeface="Arial" pitchFamily="34" charset="0"/>
                        </a:rPr>
                        <a:t>-coordinate is       The </a:t>
                      </a:r>
                      <a:r>
                        <a:rPr kumimoji="0" lang="en-US" sz="2800" b="0" i="1" u="none" strike="noStrike" cap="none" normalizeH="0" baseline="0" dirty="0">
                          <a:ln>
                            <a:noFill/>
                          </a:ln>
                          <a:solidFill>
                            <a:schemeClr val="tx1"/>
                          </a:solidFill>
                          <a:effectLst/>
                          <a:latin typeface="Arial" pitchFamily="34" charset="0"/>
                          <a:cs typeface="Arial" pitchFamily="34" charset="0"/>
                        </a:rPr>
                        <a:t>y</a:t>
                      </a:r>
                      <a:r>
                        <a:rPr kumimoji="0" lang="en-US" sz="2800" b="0" i="0" u="none" strike="noStrike" cap="none" normalizeH="0" baseline="0" dirty="0">
                          <a:ln>
                            <a:noFill/>
                          </a:ln>
                          <a:solidFill>
                            <a:schemeClr val="tx1"/>
                          </a:solidFill>
                          <a:effectLst/>
                          <a:latin typeface="Arial" pitchFamily="34" charset="0"/>
                          <a:cs typeface="Arial" pitchFamily="34" charset="0"/>
                        </a:rPr>
                        <a:t>-coordinate is found by substituting the </a:t>
                      </a:r>
                      <a:r>
                        <a:rPr kumimoji="0" lang="en-US" sz="2800" b="0" i="1" u="none" strike="noStrike" cap="none" normalizeH="0" baseline="0" dirty="0">
                          <a:ln>
                            <a:noFill/>
                          </a:ln>
                          <a:solidFill>
                            <a:schemeClr val="tx1"/>
                          </a:solidFill>
                          <a:effectLst/>
                          <a:latin typeface="Arial" pitchFamily="34" charset="0"/>
                          <a:cs typeface="Arial" pitchFamily="34" charset="0"/>
                        </a:rPr>
                        <a:t>x</a:t>
                      </a:r>
                      <a:r>
                        <a:rPr kumimoji="0" lang="en-US" sz="2800" b="0" i="0" u="none" strike="noStrike" cap="none" normalizeH="0" baseline="0" dirty="0">
                          <a:ln>
                            <a:noFill/>
                          </a:ln>
                          <a:solidFill>
                            <a:schemeClr val="tx1"/>
                          </a:solidFill>
                          <a:effectLst/>
                          <a:latin typeface="Arial" pitchFamily="34" charset="0"/>
                          <a:cs typeface="Arial" pitchFamily="34" charset="0"/>
                        </a:rPr>
                        <a:t>-coordinate into the parabola’s equation and evaluating the function at this value of </a:t>
                      </a:r>
                      <a:r>
                        <a:rPr kumimoji="0" lang="en-US" sz="2800" b="0" i="1" u="none" strike="noStrike" cap="none" normalizeH="0" baseline="0" dirty="0">
                          <a:ln>
                            <a:noFill/>
                          </a:ln>
                          <a:solidFill>
                            <a:schemeClr val="tx1"/>
                          </a:solidFill>
                          <a:effectLst/>
                          <a:latin typeface="Arial" pitchFamily="34" charset="0"/>
                          <a:cs typeface="Arial" pitchFamily="34" charset="0"/>
                        </a:rPr>
                        <a:t>x</a:t>
                      </a:r>
                      <a:r>
                        <a:rPr kumimoji="0" lang="en-US" sz="2800" b="0" i="0" u="none" strike="noStrike" cap="none" normalizeH="0" baseline="0" dirty="0">
                          <a:ln>
                            <a:noFill/>
                          </a:ln>
                          <a:solidFill>
                            <a:schemeClr val="tx1"/>
                          </a:solidFill>
                          <a:effectLst/>
                          <a:latin typeface="Arial" pitchFamily="34" charset="0"/>
                          <a:cs typeface="Arial"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5" name="Title 4"/>
          <p:cNvSpPr>
            <a:spLocks noGrp="1"/>
          </p:cNvSpPr>
          <p:nvPr>
            <p:ph type="title" idx="4294967295"/>
          </p:nvPr>
        </p:nvSpPr>
        <p:spPr>
          <a:xfrm>
            <a:off x="4572000" y="182880"/>
            <a:ext cx="0" cy="0"/>
          </a:xfrm>
        </p:spPr>
        <p:txBody>
          <a:bodyPr/>
          <a:lstStyle/>
          <a:p>
            <a:r>
              <a:rPr lang="en-US" sz="3200" dirty="0">
                <a:latin typeface="Arial" pitchFamily="34" charset="0"/>
                <a:cs typeface="Arial" pitchFamily="34" charset="0"/>
              </a:rPr>
              <a:t>Graphing Quadratic Functions</a:t>
            </a:r>
          </a:p>
        </p:txBody>
      </p:sp>
      <p:graphicFrame>
        <p:nvGraphicFramePr>
          <p:cNvPr id="6" name="Object 5"/>
          <p:cNvGraphicFramePr>
            <a:graphicFrameLocks noChangeAspect="1"/>
          </p:cNvGraphicFramePr>
          <p:nvPr/>
        </p:nvGraphicFramePr>
        <p:xfrm>
          <a:off x="882650" y="1606550"/>
          <a:ext cx="3149600" cy="546100"/>
        </p:xfrm>
        <a:graphic>
          <a:graphicData uri="http://schemas.openxmlformats.org/presentationml/2006/ole">
            <mc:AlternateContent xmlns:mc="http://schemas.openxmlformats.org/markup-compatibility/2006">
              <mc:Choice xmlns:v="urn:schemas-microsoft-com:vml" Requires="v">
                <p:oleObj name="Equation" r:id="rId2" imgW="3149280" imgH="545760" progId="Equation.DSMT4">
                  <p:embed/>
                </p:oleObj>
              </mc:Choice>
              <mc:Fallback>
                <p:oleObj name="Equation" r:id="rId2" imgW="3149280" imgH="545760" progId="Equation.DSMT4">
                  <p:embed/>
                  <p:pic>
                    <p:nvPicPr>
                      <p:cNvPr id="6" name="Object 5"/>
                      <p:cNvPicPr>
                        <a:picLocks noChangeAspect="1" noChangeArrowheads="1"/>
                      </p:cNvPicPr>
                      <p:nvPr/>
                    </p:nvPicPr>
                    <p:blipFill>
                      <a:blip r:embed="rId3"/>
                      <a:srcRect/>
                      <a:stretch>
                        <a:fillRect/>
                      </a:stretch>
                    </p:blipFill>
                    <p:spPr bwMode="auto">
                      <a:xfrm>
                        <a:off x="882650" y="1606550"/>
                        <a:ext cx="31496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nvGraphicFramePr>
        <p:xfrm>
          <a:off x="1981200" y="2514600"/>
          <a:ext cx="2997200" cy="558800"/>
        </p:xfrm>
        <a:graphic>
          <a:graphicData uri="http://schemas.openxmlformats.org/presentationml/2006/ole">
            <mc:AlternateContent xmlns:mc="http://schemas.openxmlformats.org/markup-compatibility/2006">
              <mc:Choice xmlns:v="urn:schemas-microsoft-com:vml" Requires="v">
                <p:oleObj name="Equation" r:id="rId4" imgW="2997000" imgH="558720" progId="Equation.DSMT4">
                  <p:embed/>
                </p:oleObj>
              </mc:Choice>
              <mc:Fallback>
                <p:oleObj name="Equation" r:id="rId4" imgW="2997000" imgH="558720" progId="Equation.DSMT4">
                  <p:embed/>
                  <p:pic>
                    <p:nvPicPr>
                      <p:cNvPr id="9" name="Object 8"/>
                      <p:cNvPicPr>
                        <a:picLocks noChangeAspect="1" noChangeArrowheads="1"/>
                      </p:cNvPicPr>
                      <p:nvPr/>
                    </p:nvPicPr>
                    <p:blipFill>
                      <a:blip r:embed="rId5"/>
                      <a:srcRect/>
                      <a:stretch>
                        <a:fillRect/>
                      </a:stretch>
                    </p:blipFill>
                    <p:spPr bwMode="auto">
                      <a:xfrm>
                        <a:off x="1981200" y="2514600"/>
                        <a:ext cx="29972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nvGraphicFramePr>
        <p:xfrm>
          <a:off x="4419600" y="3018972"/>
          <a:ext cx="2489200" cy="939800"/>
        </p:xfrm>
        <a:graphic>
          <a:graphicData uri="http://schemas.openxmlformats.org/presentationml/2006/ole">
            <mc:AlternateContent xmlns:mc="http://schemas.openxmlformats.org/markup-compatibility/2006">
              <mc:Choice xmlns:v="urn:schemas-microsoft-com:vml" Requires="v">
                <p:oleObj name="Equation" r:id="rId6" imgW="2489040" imgH="939600" progId="Equation.DSMT4">
                  <p:embed/>
                </p:oleObj>
              </mc:Choice>
              <mc:Fallback>
                <p:oleObj name="Equation" r:id="rId6" imgW="2489040" imgH="939600" progId="Equation.DSMT4">
                  <p:embed/>
                  <p:pic>
                    <p:nvPicPr>
                      <p:cNvPr id="10" name="Object 9"/>
                      <p:cNvPicPr>
                        <a:picLocks noChangeAspect="1" noChangeArrowheads="1"/>
                      </p:cNvPicPr>
                      <p:nvPr/>
                    </p:nvPicPr>
                    <p:blipFill>
                      <a:blip r:embed="rId7"/>
                      <a:srcRect/>
                      <a:stretch>
                        <a:fillRect/>
                      </a:stretch>
                    </p:blipFill>
                    <p:spPr bwMode="auto">
                      <a:xfrm>
                        <a:off x="4419600" y="3018972"/>
                        <a:ext cx="24892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nvGraphicFramePr>
        <p:xfrm>
          <a:off x="3733800" y="3962400"/>
          <a:ext cx="571500" cy="838200"/>
        </p:xfrm>
        <a:graphic>
          <a:graphicData uri="http://schemas.openxmlformats.org/presentationml/2006/ole">
            <mc:AlternateContent xmlns:mc="http://schemas.openxmlformats.org/markup-compatibility/2006">
              <mc:Choice xmlns:v="urn:schemas-microsoft-com:vml" Requires="v">
                <p:oleObj name="Equation" r:id="rId8" imgW="571320" imgH="838080" progId="Equation.DSMT4">
                  <p:embed/>
                </p:oleObj>
              </mc:Choice>
              <mc:Fallback>
                <p:oleObj name="Equation" r:id="rId8" imgW="571320" imgH="838080" progId="Equation.DSMT4">
                  <p:embed/>
                  <p:pic>
                    <p:nvPicPr>
                      <p:cNvPr id="11" name="Object 10"/>
                      <p:cNvPicPr>
                        <a:picLocks noChangeAspect="1" noChangeArrowheads="1"/>
                      </p:cNvPicPr>
                      <p:nvPr/>
                    </p:nvPicPr>
                    <p:blipFill>
                      <a:blip r:embed="rId9"/>
                      <a:srcRect/>
                      <a:stretch>
                        <a:fillRect/>
                      </a:stretch>
                    </p:blipFill>
                    <p:spPr bwMode="auto">
                      <a:xfrm>
                        <a:off x="3733800" y="3962400"/>
                        <a:ext cx="5715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9601722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Placeholder 1"/>
          <p:cNvGraphicFramePr>
            <a:graphicFrameLocks noGrp="1"/>
          </p:cNvGraphicFramePr>
          <p:nvPr>
            <p:ph type="tbl" sz="quarter" idx="11"/>
          </p:nvPr>
        </p:nvGraphicFramePr>
        <p:xfrm>
          <a:off x="533400" y="1143000"/>
          <a:ext cx="8243888" cy="4648200"/>
        </p:xfrm>
        <a:graphic>
          <a:graphicData uri="http://schemas.openxmlformats.org/drawingml/2006/table">
            <a:tbl>
              <a:tblPr firstRow="1" bandRow="1">
                <a:tableStyleId>{5C22544A-7EE6-4342-B048-85BDC9FD1C3A}</a:tableStyleId>
              </a:tblPr>
              <a:tblGrid>
                <a:gridCol w="8243888">
                  <a:extLst>
                    <a:ext uri="{9D8B030D-6E8A-4147-A177-3AD203B41FA5}">
                      <a16:colId xmlns:a16="http://schemas.microsoft.com/office/drawing/2014/main" val="20000"/>
                    </a:ext>
                  </a:extLst>
                </a:gridCol>
              </a:tblGrid>
              <a:tr h="990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00A8"/>
                          </a:solidFill>
                          <a:effectLst/>
                          <a:latin typeface="Arial" pitchFamily="34" charset="0"/>
                          <a:cs typeface="Arial" pitchFamily="34" charset="0"/>
                        </a:rPr>
                        <a:t>Graphing Quadratic Functions With Equations in the Form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pitchFamily="34" charset="0"/>
                          <a:cs typeface="Arial" pitchFamily="34" charset="0"/>
                        </a:rPr>
                        <a:t>To graph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990600">
                <a:tc>
                  <a:txBody>
                    <a:bodyPr/>
                    <a:lstStyle/>
                    <a:p>
                      <a:pPr marL="514350" marR="0" lvl="0" indent="-514350" algn="l" defTabSz="914400" rtl="0" eaLnBrk="1" fontAlgn="base" latinLnBrk="0" hangingPunct="1">
                        <a:lnSpc>
                          <a:spcPct val="100000"/>
                        </a:lnSpc>
                        <a:spcBef>
                          <a:spcPct val="20000"/>
                        </a:spcBef>
                        <a:spcAft>
                          <a:spcPct val="0"/>
                        </a:spcAft>
                        <a:buClrTx/>
                        <a:buSzTx/>
                        <a:buFont typeface="+mj-lt"/>
                        <a:buAutoNum type="arabicPeriod"/>
                        <a:tabLst/>
                      </a:pPr>
                      <a:r>
                        <a:rPr kumimoji="0" lang="en-US" sz="2800" b="0" i="0" u="none" strike="noStrike" cap="none" normalizeH="0" baseline="0" dirty="0">
                          <a:ln>
                            <a:noFill/>
                          </a:ln>
                          <a:solidFill>
                            <a:schemeClr val="tx1"/>
                          </a:solidFill>
                          <a:effectLst/>
                          <a:latin typeface="Arial" pitchFamily="34" charset="0"/>
                          <a:cs typeface="Arial" pitchFamily="34" charset="0"/>
                        </a:rPr>
                        <a:t>Determine whether the parabola opens upward or downward. If </a:t>
                      </a:r>
                      <a:r>
                        <a:rPr kumimoji="0" lang="en-US" sz="2800" b="0" i="1" u="none" strike="noStrike" cap="none" normalizeH="0" baseline="0" dirty="0">
                          <a:ln>
                            <a:noFill/>
                          </a:ln>
                          <a:solidFill>
                            <a:schemeClr val="tx1"/>
                          </a:solidFill>
                          <a:effectLst/>
                          <a:latin typeface="Arial" pitchFamily="34" charset="0"/>
                          <a:cs typeface="Arial" pitchFamily="34" charset="0"/>
                        </a:rPr>
                        <a:t>          </a:t>
                      </a:r>
                      <a:r>
                        <a:rPr kumimoji="0" lang="en-US" sz="2800" b="0" i="0" u="none" strike="noStrike" cap="none" normalizeH="0" baseline="0" dirty="0">
                          <a:ln>
                            <a:noFill/>
                          </a:ln>
                          <a:solidFill>
                            <a:schemeClr val="tx1"/>
                          </a:solidFill>
                          <a:effectLst/>
                          <a:latin typeface="Arial" pitchFamily="34" charset="0"/>
                          <a:cs typeface="Arial" pitchFamily="34" charset="0"/>
                        </a:rPr>
                        <a:t>it opens upward. If           it opens downward.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676400">
                <a:tc>
                  <a:txBody>
                    <a:bodyPr/>
                    <a:lstStyle/>
                    <a:p>
                      <a:pPr marL="514350" marR="0" lvl="0" indent="-514350" algn="l" defTabSz="914400" rtl="0" eaLnBrk="1" fontAlgn="base" latinLnBrk="0" hangingPunct="1">
                        <a:lnSpc>
                          <a:spcPct val="150000"/>
                        </a:lnSpc>
                        <a:spcBef>
                          <a:spcPct val="20000"/>
                        </a:spcBef>
                        <a:spcAft>
                          <a:spcPct val="0"/>
                        </a:spcAft>
                        <a:buClrTx/>
                        <a:buSzTx/>
                        <a:buFont typeface="+mj-lt"/>
                        <a:buAutoNum type="arabicPeriod" startAt="2"/>
                        <a:tabLst/>
                      </a:pPr>
                      <a:r>
                        <a:rPr kumimoji="0" lang="en-US" sz="2800" b="0" i="0" u="none" strike="noStrike" cap="none" normalizeH="0" baseline="0" dirty="0">
                          <a:ln>
                            <a:noFill/>
                          </a:ln>
                          <a:solidFill>
                            <a:schemeClr val="tx1"/>
                          </a:solidFill>
                          <a:effectLst/>
                          <a:latin typeface="Arial" pitchFamily="34" charset="0"/>
                          <a:cs typeface="Arial" pitchFamily="34" charset="0"/>
                        </a:rPr>
                        <a:t>Determine the vertex of the parabola.           The vertex is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5" name="Title 4"/>
          <p:cNvSpPr>
            <a:spLocks noGrp="1"/>
          </p:cNvSpPr>
          <p:nvPr>
            <p:ph type="title" idx="4294967295"/>
          </p:nvPr>
        </p:nvSpPr>
        <p:spPr>
          <a:xfrm>
            <a:off x="4572000" y="182880"/>
            <a:ext cx="0" cy="0"/>
          </a:xfrm>
        </p:spPr>
        <p:txBody>
          <a:bodyPr/>
          <a:lstStyle/>
          <a:p>
            <a:r>
              <a:rPr lang="en-US" sz="3200" dirty="0">
                <a:latin typeface="Arial" pitchFamily="34" charset="0"/>
                <a:cs typeface="Arial" pitchFamily="34" charset="0"/>
              </a:rPr>
              <a:t>Graphing Quadratic Functions</a:t>
            </a:r>
          </a:p>
        </p:txBody>
      </p:sp>
      <p:graphicFrame>
        <p:nvGraphicFramePr>
          <p:cNvPr id="3" name="Object 2"/>
          <p:cNvGraphicFramePr>
            <a:graphicFrameLocks noChangeAspect="1"/>
          </p:cNvGraphicFramePr>
          <p:nvPr/>
        </p:nvGraphicFramePr>
        <p:xfrm>
          <a:off x="2613212" y="1564749"/>
          <a:ext cx="3149600" cy="546100"/>
        </p:xfrm>
        <a:graphic>
          <a:graphicData uri="http://schemas.openxmlformats.org/presentationml/2006/ole">
            <mc:AlternateContent xmlns:mc="http://schemas.openxmlformats.org/markup-compatibility/2006">
              <mc:Choice xmlns:v="urn:schemas-microsoft-com:vml" Requires="v">
                <p:oleObj name="Equation" r:id="rId2" imgW="3149280" imgH="545760" progId="Equation.DSMT4">
                  <p:embed/>
                </p:oleObj>
              </mc:Choice>
              <mc:Fallback>
                <p:oleObj name="Equation" r:id="rId2" imgW="3149280" imgH="545760" progId="Equation.DSMT4">
                  <p:embed/>
                  <p:pic>
                    <p:nvPicPr>
                      <p:cNvPr id="3" name="Object 2"/>
                      <p:cNvPicPr>
                        <a:picLocks noChangeAspect="1" noChangeArrowheads="1"/>
                      </p:cNvPicPr>
                      <p:nvPr/>
                    </p:nvPicPr>
                    <p:blipFill>
                      <a:blip r:embed="rId3"/>
                      <a:srcRect/>
                      <a:stretch>
                        <a:fillRect/>
                      </a:stretch>
                    </p:blipFill>
                    <p:spPr bwMode="auto">
                      <a:xfrm>
                        <a:off x="2613212" y="1564749"/>
                        <a:ext cx="31496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nvGraphicFramePr>
        <p:xfrm>
          <a:off x="2063750" y="2121647"/>
          <a:ext cx="2997200" cy="558800"/>
        </p:xfrm>
        <a:graphic>
          <a:graphicData uri="http://schemas.openxmlformats.org/presentationml/2006/ole">
            <mc:AlternateContent xmlns:mc="http://schemas.openxmlformats.org/markup-compatibility/2006">
              <mc:Choice xmlns:v="urn:schemas-microsoft-com:vml" Requires="v">
                <p:oleObj name="Equation" r:id="rId4" imgW="2997000" imgH="558720" progId="Equation.DSMT4">
                  <p:embed/>
                </p:oleObj>
              </mc:Choice>
              <mc:Fallback>
                <p:oleObj name="Equation" r:id="rId4" imgW="2997000" imgH="558720" progId="Equation.DSMT4">
                  <p:embed/>
                  <p:pic>
                    <p:nvPicPr>
                      <p:cNvPr id="6" name="Object 5"/>
                      <p:cNvPicPr>
                        <a:picLocks noChangeAspect="1" noChangeArrowheads="1"/>
                      </p:cNvPicPr>
                      <p:nvPr/>
                    </p:nvPicPr>
                    <p:blipFill>
                      <a:blip r:embed="rId5"/>
                      <a:srcRect/>
                      <a:stretch>
                        <a:fillRect/>
                      </a:stretch>
                    </p:blipFill>
                    <p:spPr bwMode="auto">
                      <a:xfrm>
                        <a:off x="2063750" y="2121647"/>
                        <a:ext cx="29972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nvGraphicFramePr>
        <p:xfrm>
          <a:off x="3666565" y="3249706"/>
          <a:ext cx="850900" cy="368300"/>
        </p:xfrm>
        <a:graphic>
          <a:graphicData uri="http://schemas.openxmlformats.org/presentationml/2006/ole">
            <mc:AlternateContent xmlns:mc="http://schemas.openxmlformats.org/markup-compatibility/2006">
              <mc:Choice xmlns:v="urn:schemas-microsoft-com:vml" Requires="v">
                <p:oleObj name="Equation" r:id="rId6" imgW="850680" imgH="368280" progId="Equation.DSMT4">
                  <p:embed/>
                </p:oleObj>
              </mc:Choice>
              <mc:Fallback>
                <p:oleObj name="Equation" r:id="rId6" imgW="850680" imgH="368280" progId="Equation.DSMT4">
                  <p:embed/>
                  <p:pic>
                    <p:nvPicPr>
                      <p:cNvPr id="7" name="Object 6"/>
                      <p:cNvPicPr>
                        <a:picLocks noChangeAspect="1" noChangeArrowheads="1"/>
                      </p:cNvPicPr>
                      <p:nvPr/>
                    </p:nvPicPr>
                    <p:blipFill>
                      <a:blip r:embed="rId7"/>
                      <a:srcRect/>
                      <a:stretch>
                        <a:fillRect/>
                      </a:stretch>
                    </p:blipFill>
                    <p:spPr bwMode="auto">
                      <a:xfrm>
                        <a:off x="3666565" y="3249706"/>
                        <a:ext cx="8509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nvGraphicFramePr>
        <p:xfrm>
          <a:off x="7637929" y="3263153"/>
          <a:ext cx="850900" cy="368300"/>
        </p:xfrm>
        <a:graphic>
          <a:graphicData uri="http://schemas.openxmlformats.org/presentationml/2006/ole">
            <mc:AlternateContent xmlns:mc="http://schemas.openxmlformats.org/markup-compatibility/2006">
              <mc:Choice xmlns:v="urn:schemas-microsoft-com:vml" Requires="v">
                <p:oleObj name="Equation" r:id="rId8" imgW="850680" imgH="368280" progId="Equation.DSMT4">
                  <p:embed/>
                </p:oleObj>
              </mc:Choice>
              <mc:Fallback>
                <p:oleObj name="Equation" r:id="rId8" imgW="850680" imgH="368280" progId="Equation.DSMT4">
                  <p:embed/>
                  <p:pic>
                    <p:nvPicPr>
                      <p:cNvPr id="8" name="Object 7"/>
                      <p:cNvPicPr>
                        <a:picLocks noChangeAspect="1" noChangeArrowheads="1"/>
                      </p:cNvPicPr>
                      <p:nvPr/>
                    </p:nvPicPr>
                    <p:blipFill>
                      <a:blip r:embed="rId9"/>
                      <a:srcRect/>
                      <a:stretch>
                        <a:fillRect/>
                      </a:stretch>
                    </p:blipFill>
                    <p:spPr bwMode="auto">
                      <a:xfrm>
                        <a:off x="7637929" y="3263153"/>
                        <a:ext cx="8509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nvGraphicFramePr>
        <p:xfrm>
          <a:off x="3225800" y="4724400"/>
          <a:ext cx="2489200" cy="939800"/>
        </p:xfrm>
        <a:graphic>
          <a:graphicData uri="http://schemas.openxmlformats.org/presentationml/2006/ole">
            <mc:AlternateContent xmlns:mc="http://schemas.openxmlformats.org/markup-compatibility/2006">
              <mc:Choice xmlns:v="urn:schemas-microsoft-com:vml" Requires="v">
                <p:oleObj name="Equation" r:id="rId10" imgW="2489040" imgH="939600" progId="Equation.DSMT4">
                  <p:embed/>
                </p:oleObj>
              </mc:Choice>
              <mc:Fallback>
                <p:oleObj name="Equation" r:id="rId10" imgW="2489040" imgH="939600" progId="Equation.DSMT4">
                  <p:embed/>
                  <p:pic>
                    <p:nvPicPr>
                      <p:cNvPr id="9" name="Object 8"/>
                      <p:cNvPicPr>
                        <a:picLocks noChangeAspect="1" noChangeArrowheads="1"/>
                      </p:cNvPicPr>
                      <p:nvPr/>
                    </p:nvPicPr>
                    <p:blipFill>
                      <a:blip r:embed="rId11"/>
                      <a:srcRect/>
                      <a:stretch>
                        <a:fillRect/>
                      </a:stretch>
                    </p:blipFill>
                    <p:spPr bwMode="auto">
                      <a:xfrm>
                        <a:off x="3225800" y="4724400"/>
                        <a:ext cx="24892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058681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dirty="0">
                <a:latin typeface="Arial" pitchFamily="34" charset="0"/>
                <a:cs typeface="Arial" pitchFamily="34" charset="0"/>
              </a:rPr>
              <a:t>Example </a:t>
            </a:r>
            <a:r>
              <a:rPr lang="en-US" sz="3200" dirty="0">
                <a:latin typeface="Arial" pitchFamily="34" charset="0"/>
                <a:cs typeface="Arial" pitchFamily="34" charset="0"/>
              </a:rPr>
              <a:t>(</a:t>
            </a:r>
            <a:r>
              <a:rPr lang="en-US" sz="3200" dirty="0" err="1">
                <a:latin typeface="Arial" pitchFamily="34" charset="0"/>
                <a:cs typeface="Arial" pitchFamily="34" charset="0"/>
              </a:rPr>
              <a:t>cont</a:t>
            </a:r>
            <a:r>
              <a:rPr lang="en-US" sz="3200" dirty="0">
                <a:latin typeface="Arial" pitchFamily="34" charset="0"/>
                <a:cs typeface="Arial" pitchFamily="34" charset="0"/>
              </a:rPr>
              <a:t>) </a:t>
            </a:r>
          </a:p>
        </p:txBody>
      </p:sp>
      <p:sp>
        <p:nvSpPr>
          <p:cNvPr id="3" name="Text Placeholder 2"/>
          <p:cNvSpPr>
            <a:spLocks noGrp="1"/>
          </p:cNvSpPr>
          <p:nvPr>
            <p:ph type="body" sz="quarter" idx="10"/>
          </p:nvPr>
        </p:nvSpPr>
        <p:spPr/>
        <p:txBody>
          <a:bodyPr>
            <a:noAutofit/>
          </a:bodyPr>
          <a:lstStyle/>
          <a:p>
            <a:pPr>
              <a:spcBef>
                <a:spcPct val="50000"/>
              </a:spcBef>
            </a:pPr>
            <a:r>
              <a:rPr lang="en-US" sz="2800" dirty="0"/>
              <a:t>													     Rewrite radicands.</a:t>
            </a:r>
          </a:p>
          <a:p>
            <a:pPr>
              <a:spcBef>
                <a:spcPct val="50000"/>
              </a:spcBef>
            </a:pPr>
            <a:r>
              <a:rPr lang="en-US" sz="2800" dirty="0"/>
              <a:t>					     Simplify.</a:t>
            </a:r>
          </a:p>
          <a:p>
            <a:pPr>
              <a:spcBef>
                <a:spcPct val="50000"/>
              </a:spcBef>
            </a:pPr>
            <a:r>
              <a:rPr lang="en-US" sz="2800" b="1" dirty="0"/>
              <a:t>Check	        :                     Check               :</a:t>
            </a:r>
          </a:p>
          <a:p>
            <a:pPr>
              <a:spcBef>
                <a:spcPct val="50000"/>
              </a:spcBef>
            </a:pPr>
            <a:endParaRPr lang="en-US" sz="2800" dirty="0"/>
          </a:p>
          <a:p>
            <a:pPr>
              <a:spcBef>
                <a:spcPct val="50000"/>
              </a:spcBef>
            </a:pPr>
            <a:endParaRPr lang="en-US" sz="2800" dirty="0"/>
          </a:p>
          <a:p>
            <a:pPr>
              <a:spcBef>
                <a:spcPct val="50000"/>
              </a:spcBef>
            </a:pPr>
            <a:endParaRPr lang="en-US" sz="2800" dirty="0">
              <a:latin typeface="Times New Roman" pitchFamily="18" charset="0"/>
            </a:endParaRPr>
          </a:p>
          <a:p>
            <a:pPr>
              <a:spcBef>
                <a:spcPct val="50000"/>
              </a:spcBef>
            </a:pPr>
            <a:endParaRPr lang="en-US" sz="2800" dirty="0">
              <a:latin typeface="Times New Roman" pitchFamily="18" charset="0"/>
            </a:endParaRPr>
          </a:p>
          <a:p>
            <a:pPr>
              <a:spcBef>
                <a:spcPct val="50000"/>
              </a:spcBef>
            </a:pPr>
            <a:endParaRPr lang="en-US" sz="2800" dirty="0"/>
          </a:p>
          <a:p>
            <a:pPr>
              <a:spcBef>
                <a:spcPct val="50000"/>
              </a:spcBef>
            </a:pPr>
            <a:endParaRPr lang="en-US" sz="2800" dirty="0"/>
          </a:p>
          <a:p>
            <a:pPr>
              <a:spcBef>
                <a:spcPct val="50000"/>
              </a:spcBef>
            </a:pPr>
            <a:endParaRPr lang="en-US" sz="2800" dirty="0"/>
          </a:p>
          <a:p>
            <a:pPr>
              <a:spcBef>
                <a:spcPct val="50000"/>
              </a:spcBef>
            </a:pPr>
            <a:endParaRPr lang="en-US" sz="2800" dirty="0"/>
          </a:p>
          <a:p>
            <a:pPr>
              <a:spcBef>
                <a:spcPct val="50000"/>
              </a:spcBef>
            </a:pPr>
            <a:endParaRPr lang="en-US" sz="2800" dirty="0"/>
          </a:p>
          <a:p>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2522922837"/>
              </p:ext>
            </p:extLst>
          </p:nvPr>
        </p:nvGraphicFramePr>
        <p:xfrm>
          <a:off x="529686" y="1610312"/>
          <a:ext cx="5092700" cy="444500"/>
        </p:xfrm>
        <a:graphic>
          <a:graphicData uri="http://schemas.openxmlformats.org/presentationml/2006/ole">
            <mc:AlternateContent xmlns:mc="http://schemas.openxmlformats.org/markup-compatibility/2006">
              <mc:Choice xmlns:v="urn:schemas-microsoft-com:vml" Requires="v">
                <p:oleObj name="Equation" r:id="rId2" imgW="5092560" imgH="444240" progId="Equation.DSMT4">
                  <p:embed/>
                </p:oleObj>
              </mc:Choice>
              <mc:Fallback>
                <p:oleObj name="Equation" r:id="rId2" imgW="5092560" imgH="444240" progId="Equation.DSMT4">
                  <p:embed/>
                  <p:pic>
                    <p:nvPicPr>
                      <p:cNvPr id="8" name="Object 7"/>
                      <p:cNvPicPr>
                        <a:picLocks noChangeAspect="1" noChangeArrowheads="1"/>
                      </p:cNvPicPr>
                      <p:nvPr/>
                    </p:nvPicPr>
                    <p:blipFill>
                      <a:blip r:embed="rId3"/>
                      <a:srcRect/>
                      <a:stretch>
                        <a:fillRect/>
                      </a:stretch>
                    </p:blipFill>
                    <p:spPr bwMode="auto">
                      <a:xfrm>
                        <a:off x="529686" y="1610312"/>
                        <a:ext cx="50927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4047978570"/>
              </p:ext>
            </p:extLst>
          </p:nvPr>
        </p:nvGraphicFramePr>
        <p:xfrm>
          <a:off x="511098" y="2251515"/>
          <a:ext cx="4686300" cy="444500"/>
        </p:xfrm>
        <a:graphic>
          <a:graphicData uri="http://schemas.openxmlformats.org/presentationml/2006/ole">
            <mc:AlternateContent xmlns:mc="http://schemas.openxmlformats.org/markup-compatibility/2006">
              <mc:Choice xmlns:v="urn:schemas-microsoft-com:vml" Requires="v">
                <p:oleObj name="Equation" r:id="rId4" imgW="4686120" imgH="444240" progId="Equation.DSMT4">
                  <p:embed/>
                </p:oleObj>
              </mc:Choice>
              <mc:Fallback>
                <p:oleObj name="Equation" r:id="rId4" imgW="4686120" imgH="444240" progId="Equation.DSMT4">
                  <p:embed/>
                  <p:pic>
                    <p:nvPicPr>
                      <p:cNvPr id="9" name="Object 8"/>
                      <p:cNvPicPr>
                        <a:picLocks noChangeAspect="1" noChangeArrowheads="1"/>
                      </p:cNvPicPr>
                      <p:nvPr/>
                    </p:nvPicPr>
                    <p:blipFill>
                      <a:blip r:embed="rId5"/>
                      <a:srcRect/>
                      <a:stretch>
                        <a:fillRect/>
                      </a:stretch>
                    </p:blipFill>
                    <p:spPr bwMode="auto">
                      <a:xfrm>
                        <a:off x="511098" y="2251515"/>
                        <a:ext cx="46863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928950407"/>
              </p:ext>
            </p:extLst>
          </p:nvPr>
        </p:nvGraphicFramePr>
        <p:xfrm>
          <a:off x="1806498" y="2850996"/>
          <a:ext cx="1422400" cy="444500"/>
        </p:xfrm>
        <a:graphic>
          <a:graphicData uri="http://schemas.openxmlformats.org/presentationml/2006/ole">
            <mc:AlternateContent xmlns:mc="http://schemas.openxmlformats.org/markup-compatibility/2006">
              <mc:Choice xmlns:v="urn:schemas-microsoft-com:vml" Requires="v">
                <p:oleObj name="Equation" r:id="rId6" imgW="1422360" imgH="444240" progId="Equation.DSMT4">
                  <p:embed/>
                </p:oleObj>
              </mc:Choice>
              <mc:Fallback>
                <p:oleObj name="Equation" r:id="rId6" imgW="1422360" imgH="444240" progId="Equation.DSMT4">
                  <p:embed/>
                  <p:pic>
                    <p:nvPicPr>
                      <p:cNvPr id="11" name="Object 10"/>
                      <p:cNvPicPr>
                        <a:picLocks noChangeAspect="1" noChangeArrowheads="1"/>
                      </p:cNvPicPr>
                      <p:nvPr/>
                    </p:nvPicPr>
                    <p:blipFill>
                      <a:blip r:embed="rId7"/>
                      <a:srcRect/>
                      <a:stretch>
                        <a:fillRect/>
                      </a:stretch>
                    </p:blipFill>
                    <p:spPr bwMode="auto">
                      <a:xfrm>
                        <a:off x="1806498" y="2850996"/>
                        <a:ext cx="14224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2421794333"/>
              </p:ext>
            </p:extLst>
          </p:nvPr>
        </p:nvGraphicFramePr>
        <p:xfrm>
          <a:off x="6591146" y="2854402"/>
          <a:ext cx="1409700" cy="444500"/>
        </p:xfrm>
        <a:graphic>
          <a:graphicData uri="http://schemas.openxmlformats.org/presentationml/2006/ole">
            <mc:AlternateContent xmlns:mc="http://schemas.openxmlformats.org/markup-compatibility/2006">
              <mc:Choice xmlns:v="urn:schemas-microsoft-com:vml" Requires="v">
                <p:oleObj name="Equation" r:id="rId8" imgW="1409400" imgH="444240" progId="Equation.DSMT4">
                  <p:embed/>
                </p:oleObj>
              </mc:Choice>
              <mc:Fallback>
                <p:oleObj name="Equation" r:id="rId8" imgW="1409400" imgH="444240" progId="Equation.DSMT4">
                  <p:embed/>
                  <p:pic>
                    <p:nvPicPr>
                      <p:cNvPr id="12" name="Object 11"/>
                      <p:cNvPicPr>
                        <a:picLocks noChangeAspect="1" noChangeArrowheads="1"/>
                      </p:cNvPicPr>
                      <p:nvPr/>
                    </p:nvPicPr>
                    <p:blipFill>
                      <a:blip r:embed="rId9"/>
                      <a:srcRect/>
                      <a:stretch>
                        <a:fillRect/>
                      </a:stretch>
                    </p:blipFill>
                    <p:spPr bwMode="auto">
                      <a:xfrm>
                        <a:off x="6591146" y="2854402"/>
                        <a:ext cx="14097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862962727"/>
              </p:ext>
            </p:extLst>
          </p:nvPr>
        </p:nvGraphicFramePr>
        <p:xfrm>
          <a:off x="1651000" y="3340100"/>
          <a:ext cx="2235200" cy="622300"/>
        </p:xfrm>
        <a:graphic>
          <a:graphicData uri="http://schemas.openxmlformats.org/presentationml/2006/ole">
            <mc:AlternateContent xmlns:mc="http://schemas.openxmlformats.org/markup-compatibility/2006">
              <mc:Choice xmlns:v="urn:schemas-microsoft-com:vml" Requires="v">
                <p:oleObj name="Equation" r:id="rId10" imgW="2234880" imgH="622080" progId="Equation.DSMT4">
                  <p:embed/>
                </p:oleObj>
              </mc:Choice>
              <mc:Fallback>
                <p:oleObj name="Equation" r:id="rId10" imgW="2234880" imgH="622080" progId="Equation.DSMT4">
                  <p:embed/>
                  <p:pic>
                    <p:nvPicPr>
                      <p:cNvPr id="13" name="Object 12"/>
                      <p:cNvPicPr>
                        <a:picLocks noChangeAspect="1" noChangeArrowheads="1"/>
                      </p:cNvPicPr>
                      <p:nvPr/>
                    </p:nvPicPr>
                    <p:blipFill>
                      <a:blip r:embed="rId11"/>
                      <a:srcRect/>
                      <a:stretch>
                        <a:fillRect/>
                      </a:stretch>
                    </p:blipFill>
                    <p:spPr bwMode="auto">
                      <a:xfrm>
                        <a:off x="1651000" y="3340100"/>
                        <a:ext cx="22352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115652179"/>
              </p:ext>
            </p:extLst>
          </p:nvPr>
        </p:nvGraphicFramePr>
        <p:xfrm>
          <a:off x="5791200" y="3352800"/>
          <a:ext cx="2235200" cy="622300"/>
        </p:xfrm>
        <a:graphic>
          <a:graphicData uri="http://schemas.openxmlformats.org/presentationml/2006/ole">
            <mc:AlternateContent xmlns:mc="http://schemas.openxmlformats.org/markup-compatibility/2006">
              <mc:Choice xmlns:v="urn:schemas-microsoft-com:vml" Requires="v">
                <p:oleObj name="Equation" r:id="rId12" imgW="2234880" imgH="622080" progId="Equation.DSMT4">
                  <p:embed/>
                </p:oleObj>
              </mc:Choice>
              <mc:Fallback>
                <p:oleObj name="Equation" r:id="rId12" imgW="2234880" imgH="622080" progId="Equation.DSMT4">
                  <p:embed/>
                  <p:pic>
                    <p:nvPicPr>
                      <p:cNvPr id="14" name="Object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91200" y="3352800"/>
                        <a:ext cx="22352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4064316438"/>
              </p:ext>
            </p:extLst>
          </p:nvPr>
        </p:nvGraphicFramePr>
        <p:xfrm>
          <a:off x="533400" y="4038600"/>
          <a:ext cx="3327400" cy="838200"/>
        </p:xfrm>
        <a:graphic>
          <a:graphicData uri="http://schemas.openxmlformats.org/presentationml/2006/ole">
            <mc:AlternateContent xmlns:mc="http://schemas.openxmlformats.org/markup-compatibility/2006">
              <mc:Choice xmlns:v="urn:schemas-microsoft-com:vml" Requires="v">
                <p:oleObj name="Equation" r:id="rId14" imgW="3327120" imgH="838080" progId="Equation.DSMT4">
                  <p:embed/>
                </p:oleObj>
              </mc:Choice>
              <mc:Fallback>
                <p:oleObj name="Equation" r:id="rId14" imgW="3327120" imgH="838080" progId="Equation.DSMT4">
                  <p:embed/>
                  <p:pic>
                    <p:nvPicPr>
                      <p:cNvPr id="15" name="Object 14"/>
                      <p:cNvPicPr>
                        <a:picLocks noChangeAspect="1" noChangeArrowheads="1"/>
                      </p:cNvPicPr>
                      <p:nvPr/>
                    </p:nvPicPr>
                    <p:blipFill>
                      <a:blip r:embed="rId15"/>
                      <a:srcRect/>
                      <a:stretch>
                        <a:fillRect/>
                      </a:stretch>
                    </p:blipFill>
                    <p:spPr bwMode="auto">
                      <a:xfrm>
                        <a:off x="533400" y="4038600"/>
                        <a:ext cx="3327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3095854546"/>
              </p:ext>
            </p:extLst>
          </p:nvPr>
        </p:nvGraphicFramePr>
        <p:xfrm>
          <a:off x="4663844" y="4038600"/>
          <a:ext cx="3314700" cy="838200"/>
        </p:xfrm>
        <a:graphic>
          <a:graphicData uri="http://schemas.openxmlformats.org/presentationml/2006/ole">
            <mc:AlternateContent xmlns:mc="http://schemas.openxmlformats.org/markup-compatibility/2006">
              <mc:Choice xmlns:v="urn:schemas-microsoft-com:vml" Requires="v">
                <p:oleObj name="Equation" r:id="rId16" imgW="3314520" imgH="838080" progId="Equation.DSMT4">
                  <p:embed/>
                </p:oleObj>
              </mc:Choice>
              <mc:Fallback>
                <p:oleObj name="Equation" r:id="rId16" imgW="3314520" imgH="838080" progId="Equation.DSMT4">
                  <p:embed/>
                  <p:pic>
                    <p:nvPicPr>
                      <p:cNvPr id="16" name="Object 15"/>
                      <p:cNvPicPr>
                        <a:picLocks noChangeAspect="1" noChangeArrowheads="1"/>
                      </p:cNvPicPr>
                      <p:nvPr/>
                    </p:nvPicPr>
                    <p:blipFill>
                      <a:blip r:embed="rId17"/>
                      <a:srcRect/>
                      <a:stretch>
                        <a:fillRect/>
                      </a:stretch>
                    </p:blipFill>
                    <p:spPr bwMode="auto">
                      <a:xfrm>
                        <a:off x="4663844" y="4038600"/>
                        <a:ext cx="33147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3011592777"/>
              </p:ext>
            </p:extLst>
          </p:nvPr>
        </p:nvGraphicFramePr>
        <p:xfrm>
          <a:off x="1806498" y="5105400"/>
          <a:ext cx="2057400" cy="838200"/>
        </p:xfrm>
        <a:graphic>
          <a:graphicData uri="http://schemas.openxmlformats.org/presentationml/2006/ole">
            <mc:AlternateContent xmlns:mc="http://schemas.openxmlformats.org/markup-compatibility/2006">
              <mc:Choice xmlns:v="urn:schemas-microsoft-com:vml" Requires="v">
                <p:oleObj name="Equation" r:id="rId18" imgW="2057400" imgH="838080" progId="Equation.DSMT4">
                  <p:embed/>
                </p:oleObj>
              </mc:Choice>
              <mc:Fallback>
                <p:oleObj name="Equation" r:id="rId18" imgW="2057400" imgH="838080" progId="Equation.DSMT4">
                  <p:embed/>
                  <p:pic>
                    <p:nvPicPr>
                      <p:cNvPr id="17" name="Object 16"/>
                      <p:cNvPicPr>
                        <a:picLocks noChangeAspect="1" noChangeArrowheads="1"/>
                      </p:cNvPicPr>
                      <p:nvPr/>
                    </p:nvPicPr>
                    <p:blipFill>
                      <a:blip r:embed="rId19"/>
                      <a:srcRect/>
                      <a:stretch>
                        <a:fillRect/>
                      </a:stretch>
                    </p:blipFill>
                    <p:spPr bwMode="auto">
                      <a:xfrm>
                        <a:off x="1806498" y="5105400"/>
                        <a:ext cx="2057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3968383842"/>
              </p:ext>
            </p:extLst>
          </p:nvPr>
        </p:nvGraphicFramePr>
        <p:xfrm>
          <a:off x="5692698" y="5105400"/>
          <a:ext cx="2260600" cy="838200"/>
        </p:xfrm>
        <a:graphic>
          <a:graphicData uri="http://schemas.openxmlformats.org/presentationml/2006/ole">
            <mc:AlternateContent xmlns:mc="http://schemas.openxmlformats.org/markup-compatibility/2006">
              <mc:Choice xmlns:v="urn:schemas-microsoft-com:vml" Requires="v">
                <p:oleObj name="Equation" r:id="rId20" imgW="2260440" imgH="838080" progId="Equation.DSMT4">
                  <p:embed/>
                </p:oleObj>
              </mc:Choice>
              <mc:Fallback>
                <p:oleObj name="Equation" r:id="rId20" imgW="2260440" imgH="838080" progId="Equation.DSMT4">
                  <p:embed/>
                  <p:pic>
                    <p:nvPicPr>
                      <p:cNvPr id="18" name="Object 17"/>
                      <p:cNvPicPr>
                        <a:picLocks noChangeAspect="1" noChangeArrowheads="1"/>
                      </p:cNvPicPr>
                      <p:nvPr/>
                    </p:nvPicPr>
                    <p:blipFill>
                      <a:blip r:embed="rId21"/>
                      <a:srcRect/>
                      <a:stretch>
                        <a:fillRect/>
                      </a:stretch>
                    </p:blipFill>
                    <p:spPr bwMode="auto">
                      <a:xfrm>
                        <a:off x="5692698" y="5105400"/>
                        <a:ext cx="226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97644806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Placeholder 1"/>
          <p:cNvGraphicFramePr>
            <a:graphicFrameLocks noGrp="1"/>
          </p:cNvGraphicFramePr>
          <p:nvPr>
            <p:ph type="tbl" sz="quarter" idx="11"/>
          </p:nvPr>
        </p:nvGraphicFramePr>
        <p:xfrm>
          <a:off x="533400" y="1143000"/>
          <a:ext cx="8243888" cy="4876800"/>
        </p:xfrm>
        <a:graphic>
          <a:graphicData uri="http://schemas.openxmlformats.org/drawingml/2006/table">
            <a:tbl>
              <a:tblPr firstRow="1" bandRow="1">
                <a:tableStyleId>{5C22544A-7EE6-4342-B048-85BDC9FD1C3A}</a:tableStyleId>
              </a:tblPr>
              <a:tblGrid>
                <a:gridCol w="8243888">
                  <a:extLst>
                    <a:ext uri="{9D8B030D-6E8A-4147-A177-3AD203B41FA5}">
                      <a16:colId xmlns:a16="http://schemas.microsoft.com/office/drawing/2014/main" val="20000"/>
                    </a:ext>
                  </a:extLst>
                </a:gridCol>
              </a:tblGrid>
              <a:tr h="990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00A8"/>
                          </a:solidFill>
                          <a:effectLst/>
                          <a:latin typeface="Arial" pitchFamily="34" charset="0"/>
                          <a:cs typeface="Arial" pitchFamily="34" charset="0"/>
                        </a:rPr>
                        <a:t>Graphing Quadratic Functions With Equations in the Form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609600">
                <a:tc>
                  <a:txBody>
                    <a:bodyPr/>
                    <a:lstStyle/>
                    <a:p>
                      <a:pPr marL="0" marR="0" lvl="0" indent="0" algn="l" defTabSz="914400" rtl="0" eaLnBrk="1" fontAlgn="base" latinLnBrk="0" hangingPunct="1">
                        <a:lnSpc>
                          <a:spcPct val="100000"/>
                        </a:lnSpc>
                        <a:spcBef>
                          <a:spcPct val="20000"/>
                        </a:spcBef>
                        <a:spcAft>
                          <a:spcPct val="0"/>
                        </a:spcAft>
                        <a:buClrTx/>
                        <a:buSzTx/>
                        <a:buFont typeface="+mj-lt"/>
                        <a:buNone/>
                        <a:tabLst/>
                        <a:defRPr/>
                      </a:pPr>
                      <a:r>
                        <a:rPr kumimoji="0" lang="en-US" sz="2800" b="0" i="0" u="none" strike="noStrike" cap="none" normalizeH="0" baseline="0" dirty="0">
                          <a:ln>
                            <a:noFill/>
                          </a:ln>
                          <a:solidFill>
                            <a:schemeClr val="tx1"/>
                          </a:solidFill>
                          <a:effectLst/>
                          <a:latin typeface="Arial" pitchFamily="34" charset="0"/>
                          <a:cs typeface="Arial" pitchFamily="34" charset="0"/>
                        </a:rPr>
                        <a:t>To graph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066800">
                <a:tc>
                  <a:txBody>
                    <a:bodyPr/>
                    <a:lstStyle/>
                    <a:p>
                      <a:pPr marL="514350" marR="0" lvl="0" indent="-514350" algn="l" defTabSz="914400" rtl="0" eaLnBrk="1" fontAlgn="base" latinLnBrk="0" hangingPunct="1">
                        <a:lnSpc>
                          <a:spcPct val="100000"/>
                        </a:lnSpc>
                        <a:spcBef>
                          <a:spcPct val="20000"/>
                        </a:spcBef>
                        <a:spcAft>
                          <a:spcPct val="0"/>
                        </a:spcAft>
                        <a:buClrTx/>
                        <a:buSzTx/>
                        <a:buFont typeface="+mj-lt"/>
                        <a:buAutoNum type="arabicPeriod" startAt="3"/>
                        <a:tabLst/>
                        <a:defRPr/>
                      </a:pPr>
                      <a:r>
                        <a:rPr kumimoji="0" lang="en-US" sz="2800" b="0" i="0" u="none" strike="noStrike" cap="none" spc="0" normalizeH="0" baseline="0" dirty="0">
                          <a:ln>
                            <a:noFill/>
                          </a:ln>
                          <a:solidFill>
                            <a:schemeClr val="tx1"/>
                          </a:solidFill>
                          <a:effectLst/>
                          <a:latin typeface="Arial" pitchFamily="34" charset="0"/>
                          <a:cs typeface="Arial" pitchFamily="34" charset="0"/>
                        </a:rPr>
                        <a:t>Find any </a:t>
                      </a:r>
                      <a:r>
                        <a:rPr kumimoji="0" lang="en-US" sz="2800" b="0" i="1" u="none" strike="noStrike" cap="none" spc="0" normalizeH="0" baseline="0" dirty="0">
                          <a:ln>
                            <a:noFill/>
                          </a:ln>
                          <a:solidFill>
                            <a:schemeClr val="tx1"/>
                          </a:solidFill>
                          <a:effectLst/>
                          <a:latin typeface="Arial" pitchFamily="34" charset="0"/>
                          <a:cs typeface="Arial" pitchFamily="34" charset="0"/>
                        </a:rPr>
                        <a:t>x</a:t>
                      </a:r>
                      <a:r>
                        <a:rPr kumimoji="0" lang="en-US" sz="2800" b="0" i="0" u="none" strike="noStrike" cap="none" spc="0" normalizeH="0" baseline="0" dirty="0">
                          <a:ln>
                            <a:noFill/>
                          </a:ln>
                          <a:solidFill>
                            <a:schemeClr val="tx1"/>
                          </a:solidFill>
                          <a:effectLst/>
                          <a:latin typeface="Arial" pitchFamily="34" charset="0"/>
                          <a:cs typeface="Arial" pitchFamily="34" charset="0"/>
                        </a:rPr>
                        <a:t>-intercepts by solving </a:t>
                      </a:r>
                      <a:r>
                        <a:rPr kumimoji="0" lang="en-US" sz="2800" b="0" i="1" u="none" strike="noStrike" cap="none" spc="0" normalizeH="0" baseline="0" dirty="0">
                          <a:ln>
                            <a:noFill/>
                          </a:ln>
                          <a:solidFill>
                            <a:schemeClr val="tx1"/>
                          </a:solidFill>
                          <a:effectLst/>
                          <a:latin typeface="Arial" pitchFamily="34" charset="0"/>
                          <a:cs typeface="Arial" pitchFamily="34" charset="0"/>
                        </a:rPr>
                        <a:t>                    </a:t>
                      </a:r>
                      <a:r>
                        <a:rPr kumimoji="0" lang="en-US" sz="2800" b="0" i="0" u="none" strike="noStrike" cap="none" spc="0" normalizeH="0" baseline="0" dirty="0">
                          <a:ln>
                            <a:noFill/>
                          </a:ln>
                          <a:solidFill>
                            <a:schemeClr val="tx1"/>
                          </a:solidFill>
                          <a:effectLst/>
                          <a:latin typeface="Arial" pitchFamily="34" charset="0"/>
                          <a:cs typeface="Arial" pitchFamily="34" charset="0"/>
                        </a:rPr>
                        <a:t>The real solutions of                     are the         </a:t>
                      </a:r>
                      <a:r>
                        <a:rPr kumimoji="0" lang="en-US" sz="2800" b="0" i="1" u="none" strike="noStrike" cap="none" spc="0" normalizeH="0" baseline="0" dirty="0">
                          <a:ln>
                            <a:noFill/>
                          </a:ln>
                          <a:solidFill>
                            <a:schemeClr val="tx1"/>
                          </a:solidFill>
                          <a:effectLst/>
                          <a:latin typeface="Arial" pitchFamily="34" charset="0"/>
                          <a:cs typeface="Arial" pitchFamily="34" charset="0"/>
                        </a:rPr>
                        <a:t>x</a:t>
                      </a:r>
                      <a:r>
                        <a:rPr kumimoji="0" lang="en-US" sz="2800" b="0" i="0" u="none" strike="noStrike" cap="none" spc="0" normalizeH="0" baseline="0" dirty="0">
                          <a:ln>
                            <a:noFill/>
                          </a:ln>
                          <a:solidFill>
                            <a:schemeClr val="tx1"/>
                          </a:solidFill>
                          <a:effectLst/>
                          <a:latin typeface="Arial" pitchFamily="34" charset="0"/>
                          <a:cs typeface="Arial" pitchFamily="34" charset="0"/>
                        </a:rPr>
                        <a:t>-intercepts.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905000">
                <a:tc>
                  <a:txBody>
                    <a:bodyPr/>
                    <a:lstStyle/>
                    <a:p>
                      <a:pPr marL="514350" marR="0" lvl="0" indent="-514350" algn="l" defTabSz="914400" rtl="0" eaLnBrk="1" fontAlgn="base" latinLnBrk="0" hangingPunct="1">
                        <a:lnSpc>
                          <a:spcPct val="100000"/>
                        </a:lnSpc>
                        <a:spcBef>
                          <a:spcPct val="20000"/>
                        </a:spcBef>
                        <a:spcAft>
                          <a:spcPct val="0"/>
                        </a:spcAft>
                        <a:buClrTx/>
                        <a:buSzTx/>
                        <a:buFont typeface="+mj-lt"/>
                        <a:buAutoNum type="arabicPeriod" startAt="4"/>
                        <a:tabLst/>
                        <a:defRPr/>
                      </a:pPr>
                      <a:r>
                        <a:rPr kumimoji="0" lang="en-US" sz="2800" b="0" i="0" u="none" strike="noStrike" cap="none" normalizeH="0" baseline="0" dirty="0">
                          <a:ln>
                            <a:noFill/>
                          </a:ln>
                          <a:solidFill>
                            <a:schemeClr val="tx1"/>
                          </a:solidFill>
                          <a:effectLst/>
                          <a:latin typeface="Arial" pitchFamily="34" charset="0"/>
                          <a:cs typeface="Arial" pitchFamily="34" charset="0"/>
                        </a:rPr>
                        <a:t>Find the </a:t>
                      </a:r>
                      <a:r>
                        <a:rPr kumimoji="0" lang="en-US" sz="2800" b="0" i="1" u="none" strike="noStrike" cap="none" normalizeH="0" baseline="0" dirty="0">
                          <a:ln>
                            <a:noFill/>
                          </a:ln>
                          <a:solidFill>
                            <a:schemeClr val="tx1"/>
                          </a:solidFill>
                          <a:effectLst/>
                          <a:latin typeface="Arial" pitchFamily="34" charset="0"/>
                          <a:cs typeface="Arial" pitchFamily="34" charset="0"/>
                        </a:rPr>
                        <a:t>y</a:t>
                      </a:r>
                      <a:r>
                        <a:rPr kumimoji="0" lang="en-US" sz="2800" b="0" i="0" u="none" strike="noStrike" cap="none" normalizeH="0" baseline="0" dirty="0">
                          <a:ln>
                            <a:noFill/>
                          </a:ln>
                          <a:solidFill>
                            <a:schemeClr val="tx1"/>
                          </a:solidFill>
                          <a:effectLst/>
                          <a:latin typeface="Arial" pitchFamily="34" charset="0"/>
                          <a:cs typeface="Arial" pitchFamily="34" charset="0"/>
                        </a:rPr>
                        <a:t>-intercept by computing </a:t>
                      </a:r>
                      <a:r>
                        <a:rPr kumimoji="0" lang="en-US" sz="2800" b="0" i="1" u="none" strike="noStrike" cap="none" normalizeH="0" baseline="0" dirty="0">
                          <a:ln>
                            <a:noFill/>
                          </a:ln>
                          <a:solidFill>
                            <a:schemeClr val="tx1"/>
                          </a:solidFill>
                          <a:effectLst/>
                          <a:latin typeface="Arial" pitchFamily="34" charset="0"/>
                          <a:cs typeface="Arial" pitchFamily="34" charset="0"/>
                        </a:rPr>
                        <a:t>         </a:t>
                      </a:r>
                      <a:r>
                        <a:rPr kumimoji="0" lang="en-US" sz="2800" b="0" i="0" u="none" strike="noStrike" cap="none" normalizeH="0" baseline="0" dirty="0">
                          <a:ln>
                            <a:noFill/>
                          </a:ln>
                          <a:solidFill>
                            <a:schemeClr val="tx1"/>
                          </a:solidFill>
                          <a:effectLst/>
                          <a:latin typeface="Arial" pitchFamily="34" charset="0"/>
                          <a:cs typeface="Arial" pitchFamily="34" charset="0"/>
                        </a:rPr>
                        <a:t>Because              (the constant term in the function’s equation), the </a:t>
                      </a:r>
                      <a:r>
                        <a:rPr kumimoji="0" lang="en-US" sz="2800" b="0" i="1" u="none" strike="noStrike" cap="none" normalizeH="0" baseline="0" dirty="0">
                          <a:ln>
                            <a:noFill/>
                          </a:ln>
                          <a:solidFill>
                            <a:schemeClr val="tx1"/>
                          </a:solidFill>
                          <a:effectLst/>
                          <a:latin typeface="Arial" pitchFamily="34" charset="0"/>
                          <a:cs typeface="Arial" pitchFamily="34" charset="0"/>
                        </a:rPr>
                        <a:t>y</a:t>
                      </a:r>
                      <a:r>
                        <a:rPr kumimoji="0" lang="en-US" sz="2800" b="0" i="0" u="none" strike="noStrike" cap="none" normalizeH="0" baseline="0" dirty="0">
                          <a:ln>
                            <a:noFill/>
                          </a:ln>
                          <a:solidFill>
                            <a:schemeClr val="tx1"/>
                          </a:solidFill>
                          <a:effectLst/>
                          <a:latin typeface="Arial" pitchFamily="34" charset="0"/>
                          <a:cs typeface="Arial" pitchFamily="34" charset="0"/>
                        </a:rPr>
                        <a:t>-intercept is </a:t>
                      </a:r>
                      <a:r>
                        <a:rPr kumimoji="0" lang="en-US" sz="2800" b="0" i="1" u="none" strike="noStrike" cap="none" normalizeH="0" baseline="0" dirty="0">
                          <a:ln>
                            <a:noFill/>
                          </a:ln>
                          <a:solidFill>
                            <a:schemeClr val="tx1"/>
                          </a:solidFill>
                          <a:effectLst/>
                          <a:latin typeface="Arial" pitchFamily="34" charset="0"/>
                          <a:cs typeface="Arial" pitchFamily="34" charset="0"/>
                        </a:rPr>
                        <a:t>c</a:t>
                      </a:r>
                      <a:r>
                        <a:rPr kumimoji="0" lang="en-US" sz="2800" b="0" i="0" u="none" strike="noStrike" cap="none" normalizeH="0" baseline="0" dirty="0">
                          <a:ln>
                            <a:noFill/>
                          </a:ln>
                          <a:solidFill>
                            <a:schemeClr val="tx1"/>
                          </a:solidFill>
                          <a:effectLst/>
                          <a:latin typeface="Arial" pitchFamily="34" charset="0"/>
                          <a:cs typeface="Arial" pitchFamily="34" charset="0"/>
                        </a:rPr>
                        <a:t> and the parabola passes through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5" name="Title 4"/>
          <p:cNvSpPr>
            <a:spLocks noGrp="1"/>
          </p:cNvSpPr>
          <p:nvPr>
            <p:ph type="title" idx="4294967295"/>
          </p:nvPr>
        </p:nvSpPr>
        <p:spPr>
          <a:xfrm>
            <a:off x="4572000" y="182880"/>
            <a:ext cx="0" cy="0"/>
          </a:xfrm>
        </p:spPr>
        <p:txBody>
          <a:bodyPr/>
          <a:lstStyle/>
          <a:p>
            <a:r>
              <a:rPr lang="en-US" sz="3200" dirty="0">
                <a:latin typeface="Arial" pitchFamily="34" charset="0"/>
                <a:cs typeface="Arial" pitchFamily="34" charset="0"/>
              </a:rPr>
              <a:t>Graphing Quadratic Functions (</a:t>
            </a:r>
            <a:r>
              <a:rPr lang="en-US" sz="3200" dirty="0" err="1">
                <a:latin typeface="Arial" pitchFamily="34" charset="0"/>
                <a:cs typeface="Arial" pitchFamily="34" charset="0"/>
              </a:rPr>
              <a:t>cont</a:t>
            </a:r>
            <a:r>
              <a:rPr lang="en-US" sz="3200" dirty="0">
                <a:latin typeface="Arial" pitchFamily="34" charset="0"/>
                <a:cs typeface="Arial" pitchFamily="34" charset="0"/>
              </a:rPr>
              <a:t>)</a:t>
            </a:r>
          </a:p>
        </p:txBody>
      </p:sp>
      <p:graphicFrame>
        <p:nvGraphicFramePr>
          <p:cNvPr id="3" name="Object 2"/>
          <p:cNvGraphicFramePr>
            <a:graphicFrameLocks noChangeAspect="1"/>
          </p:cNvGraphicFramePr>
          <p:nvPr/>
        </p:nvGraphicFramePr>
        <p:xfrm>
          <a:off x="2618102" y="1559333"/>
          <a:ext cx="3149600" cy="546100"/>
        </p:xfrm>
        <a:graphic>
          <a:graphicData uri="http://schemas.openxmlformats.org/presentationml/2006/ole">
            <mc:AlternateContent xmlns:mc="http://schemas.openxmlformats.org/markup-compatibility/2006">
              <mc:Choice xmlns:v="urn:schemas-microsoft-com:vml" Requires="v">
                <p:oleObj name="Equation" r:id="rId2" imgW="3149280" imgH="545760" progId="Equation.DSMT4">
                  <p:embed/>
                </p:oleObj>
              </mc:Choice>
              <mc:Fallback>
                <p:oleObj name="Equation" r:id="rId2" imgW="3149280" imgH="545760" progId="Equation.DSMT4">
                  <p:embed/>
                  <p:pic>
                    <p:nvPicPr>
                      <p:cNvPr id="3" name="Object 2"/>
                      <p:cNvPicPr>
                        <a:picLocks noChangeAspect="1" noChangeArrowheads="1"/>
                      </p:cNvPicPr>
                      <p:nvPr/>
                    </p:nvPicPr>
                    <p:blipFill>
                      <a:blip r:embed="rId3"/>
                      <a:srcRect/>
                      <a:stretch>
                        <a:fillRect/>
                      </a:stretch>
                    </p:blipFill>
                    <p:spPr bwMode="auto">
                      <a:xfrm>
                        <a:off x="2618102" y="1559333"/>
                        <a:ext cx="31496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nvGraphicFramePr>
        <p:xfrm>
          <a:off x="6194612" y="2855259"/>
          <a:ext cx="1358900" cy="457200"/>
        </p:xfrm>
        <a:graphic>
          <a:graphicData uri="http://schemas.openxmlformats.org/presentationml/2006/ole">
            <mc:AlternateContent xmlns:mc="http://schemas.openxmlformats.org/markup-compatibility/2006">
              <mc:Choice xmlns:v="urn:schemas-microsoft-com:vml" Requires="v">
                <p:oleObj name="Equation" r:id="rId4" imgW="1358640" imgH="457200" progId="Equation.DSMT4">
                  <p:embed/>
                </p:oleObj>
              </mc:Choice>
              <mc:Fallback>
                <p:oleObj name="Equation" r:id="rId4" imgW="1358640" imgH="457200" progId="Equation.DSMT4">
                  <p:embed/>
                  <p:pic>
                    <p:nvPicPr>
                      <p:cNvPr id="7" name="Object 6"/>
                      <p:cNvPicPr>
                        <a:picLocks noChangeAspect="1" noChangeArrowheads="1"/>
                      </p:cNvPicPr>
                      <p:nvPr/>
                    </p:nvPicPr>
                    <p:blipFill>
                      <a:blip r:embed="rId5"/>
                      <a:srcRect/>
                      <a:stretch>
                        <a:fillRect/>
                      </a:stretch>
                    </p:blipFill>
                    <p:spPr bwMode="auto">
                      <a:xfrm>
                        <a:off x="6194612" y="2855259"/>
                        <a:ext cx="1358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nvGraphicFramePr>
        <p:xfrm>
          <a:off x="4436035" y="3138929"/>
          <a:ext cx="1879600" cy="457200"/>
        </p:xfrm>
        <a:graphic>
          <a:graphicData uri="http://schemas.openxmlformats.org/presentationml/2006/ole">
            <mc:AlternateContent xmlns:mc="http://schemas.openxmlformats.org/markup-compatibility/2006">
              <mc:Choice xmlns:v="urn:schemas-microsoft-com:vml" Requires="v">
                <p:oleObj name="Equation" r:id="rId6" imgW="1879560" imgH="457200" progId="Equation.DSMT4">
                  <p:embed/>
                </p:oleObj>
              </mc:Choice>
              <mc:Fallback>
                <p:oleObj name="Equation" r:id="rId6" imgW="1879560" imgH="457200" progId="Equation.DSMT4">
                  <p:embed/>
                  <p:pic>
                    <p:nvPicPr>
                      <p:cNvPr id="10" name="Object 9"/>
                      <p:cNvPicPr>
                        <a:picLocks noChangeAspect="1" noChangeArrowheads="1"/>
                      </p:cNvPicPr>
                      <p:nvPr/>
                    </p:nvPicPr>
                    <p:blipFill>
                      <a:blip r:embed="rId7"/>
                      <a:srcRect/>
                      <a:stretch>
                        <a:fillRect/>
                      </a:stretch>
                    </p:blipFill>
                    <p:spPr bwMode="auto">
                      <a:xfrm>
                        <a:off x="4436035" y="3138929"/>
                        <a:ext cx="187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nvGraphicFramePr>
        <p:xfrm>
          <a:off x="6402294" y="4191000"/>
          <a:ext cx="787400" cy="457200"/>
        </p:xfrm>
        <a:graphic>
          <a:graphicData uri="http://schemas.openxmlformats.org/presentationml/2006/ole">
            <mc:AlternateContent xmlns:mc="http://schemas.openxmlformats.org/markup-compatibility/2006">
              <mc:Choice xmlns:v="urn:schemas-microsoft-com:vml" Requires="v">
                <p:oleObj name="Equation" r:id="rId8" imgW="787320" imgH="457200" progId="Equation.DSMT4">
                  <p:embed/>
                </p:oleObj>
              </mc:Choice>
              <mc:Fallback>
                <p:oleObj name="Equation" r:id="rId8" imgW="787320" imgH="457200" progId="Equation.DSMT4">
                  <p:embed/>
                  <p:pic>
                    <p:nvPicPr>
                      <p:cNvPr id="11" name="Object 10"/>
                      <p:cNvPicPr>
                        <a:picLocks noChangeAspect="1" noChangeArrowheads="1"/>
                      </p:cNvPicPr>
                      <p:nvPr/>
                    </p:nvPicPr>
                    <p:blipFill>
                      <a:blip r:embed="rId9"/>
                      <a:srcRect/>
                      <a:stretch>
                        <a:fillRect/>
                      </a:stretch>
                    </p:blipFill>
                    <p:spPr bwMode="auto">
                      <a:xfrm>
                        <a:off x="6402294" y="4191000"/>
                        <a:ext cx="78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nvGraphicFramePr>
        <p:xfrm>
          <a:off x="2554941" y="4598894"/>
          <a:ext cx="1257300" cy="457200"/>
        </p:xfrm>
        <a:graphic>
          <a:graphicData uri="http://schemas.openxmlformats.org/presentationml/2006/ole">
            <mc:AlternateContent xmlns:mc="http://schemas.openxmlformats.org/markup-compatibility/2006">
              <mc:Choice xmlns:v="urn:schemas-microsoft-com:vml" Requires="v">
                <p:oleObj name="Equation" r:id="rId10" imgW="1257120" imgH="457200" progId="Equation.DSMT4">
                  <p:embed/>
                </p:oleObj>
              </mc:Choice>
              <mc:Fallback>
                <p:oleObj name="Equation" r:id="rId10" imgW="1257120" imgH="457200" progId="Equation.DSMT4">
                  <p:embed/>
                  <p:pic>
                    <p:nvPicPr>
                      <p:cNvPr id="12" name="Object 11"/>
                      <p:cNvPicPr>
                        <a:picLocks noChangeAspect="1" noChangeArrowheads="1"/>
                      </p:cNvPicPr>
                      <p:nvPr/>
                    </p:nvPicPr>
                    <p:blipFill>
                      <a:blip r:embed="rId11"/>
                      <a:srcRect/>
                      <a:stretch>
                        <a:fillRect/>
                      </a:stretch>
                    </p:blipFill>
                    <p:spPr bwMode="auto">
                      <a:xfrm>
                        <a:off x="2554941" y="4598894"/>
                        <a:ext cx="1257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p:cNvGraphicFramePr>
            <a:graphicFrameLocks noChangeAspect="1"/>
          </p:cNvGraphicFramePr>
          <p:nvPr/>
        </p:nvGraphicFramePr>
        <p:xfrm>
          <a:off x="5078506" y="5455024"/>
          <a:ext cx="889000" cy="457200"/>
        </p:xfrm>
        <a:graphic>
          <a:graphicData uri="http://schemas.openxmlformats.org/presentationml/2006/ole">
            <mc:AlternateContent xmlns:mc="http://schemas.openxmlformats.org/markup-compatibility/2006">
              <mc:Choice xmlns:v="urn:schemas-microsoft-com:vml" Requires="v">
                <p:oleObj name="Equation" r:id="rId12" imgW="888840" imgH="457200" progId="Equation.DSMT4">
                  <p:embed/>
                </p:oleObj>
              </mc:Choice>
              <mc:Fallback>
                <p:oleObj name="Equation" r:id="rId12" imgW="888840" imgH="457200" progId="Equation.DSMT4">
                  <p:embed/>
                  <p:pic>
                    <p:nvPicPr>
                      <p:cNvPr id="13" name="Object 12"/>
                      <p:cNvPicPr>
                        <a:picLocks noChangeAspect="1" noChangeArrowheads="1"/>
                      </p:cNvPicPr>
                      <p:nvPr/>
                    </p:nvPicPr>
                    <p:blipFill>
                      <a:blip r:embed="rId13"/>
                      <a:srcRect/>
                      <a:stretch>
                        <a:fillRect/>
                      </a:stretch>
                    </p:blipFill>
                    <p:spPr bwMode="auto">
                      <a:xfrm>
                        <a:off x="5078506" y="5455024"/>
                        <a:ext cx="88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nvGraphicFramePr>
        <p:xfrm>
          <a:off x="2057400" y="2120153"/>
          <a:ext cx="2997200" cy="558800"/>
        </p:xfrm>
        <a:graphic>
          <a:graphicData uri="http://schemas.openxmlformats.org/presentationml/2006/ole">
            <mc:AlternateContent xmlns:mc="http://schemas.openxmlformats.org/markup-compatibility/2006">
              <mc:Choice xmlns:v="urn:schemas-microsoft-com:vml" Requires="v">
                <p:oleObj name="Equation" r:id="rId14" imgW="2997000" imgH="558720" progId="Equation.DSMT4">
                  <p:embed/>
                </p:oleObj>
              </mc:Choice>
              <mc:Fallback>
                <p:oleObj name="Equation" r:id="rId14" imgW="2997000" imgH="558720" progId="Equation.DSMT4">
                  <p:embed/>
                  <p:pic>
                    <p:nvPicPr>
                      <p:cNvPr id="4" name="Object 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057400" y="2120153"/>
                        <a:ext cx="29972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8506671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Placeholder 1"/>
          <p:cNvGraphicFramePr>
            <a:graphicFrameLocks noGrp="1"/>
          </p:cNvGraphicFramePr>
          <p:nvPr>
            <p:ph type="tbl" sz="quarter" idx="11"/>
          </p:nvPr>
        </p:nvGraphicFramePr>
        <p:xfrm>
          <a:off x="533400" y="1143000"/>
          <a:ext cx="8243888" cy="3560064"/>
        </p:xfrm>
        <a:graphic>
          <a:graphicData uri="http://schemas.openxmlformats.org/drawingml/2006/table">
            <a:tbl>
              <a:tblPr firstRow="1" bandRow="1">
                <a:tableStyleId>{5C22544A-7EE6-4342-B048-85BDC9FD1C3A}</a:tableStyleId>
              </a:tblPr>
              <a:tblGrid>
                <a:gridCol w="8243888">
                  <a:extLst>
                    <a:ext uri="{9D8B030D-6E8A-4147-A177-3AD203B41FA5}">
                      <a16:colId xmlns:a16="http://schemas.microsoft.com/office/drawing/2014/main" val="20000"/>
                    </a:ext>
                  </a:extLst>
                </a:gridCol>
              </a:tblGrid>
              <a:tr h="990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00A8"/>
                          </a:solidFill>
                          <a:effectLst/>
                          <a:latin typeface="Arial" pitchFamily="34" charset="0"/>
                          <a:cs typeface="Arial" pitchFamily="34" charset="0"/>
                        </a:rPr>
                        <a:t>Graphing Quadratic Functions With Equations in the Form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685800">
                <a:tc>
                  <a:txBody>
                    <a:bodyPr/>
                    <a:lstStyle/>
                    <a:p>
                      <a:pPr marL="0" marR="0" lvl="0" indent="0" algn="l" defTabSz="914400" rtl="0" eaLnBrk="1" fontAlgn="base" latinLnBrk="0" hangingPunct="1">
                        <a:lnSpc>
                          <a:spcPct val="100000"/>
                        </a:lnSpc>
                        <a:spcBef>
                          <a:spcPct val="20000"/>
                        </a:spcBef>
                        <a:spcAft>
                          <a:spcPct val="0"/>
                        </a:spcAft>
                        <a:buClrTx/>
                        <a:buSzTx/>
                        <a:buFont typeface="+mj-lt"/>
                        <a:buNone/>
                        <a:tabLst/>
                        <a:defRPr/>
                      </a:pPr>
                      <a:r>
                        <a:rPr kumimoji="0" lang="en-US" sz="2800" b="0" i="0" u="none" strike="noStrike" cap="none" normalizeH="0" baseline="0" dirty="0">
                          <a:ln>
                            <a:noFill/>
                          </a:ln>
                          <a:solidFill>
                            <a:schemeClr val="tx1"/>
                          </a:solidFill>
                          <a:effectLst/>
                          <a:latin typeface="Arial" pitchFamily="34" charset="0"/>
                          <a:cs typeface="Arial" pitchFamily="34" charset="0"/>
                        </a:rPr>
                        <a:t>To graph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990600">
                <a:tc>
                  <a:txBody>
                    <a:bodyPr/>
                    <a:lstStyle/>
                    <a:p>
                      <a:pPr marL="514350" marR="0" lvl="0" indent="-514350" algn="l" defTabSz="914400" rtl="0" eaLnBrk="1" fontAlgn="base" latinLnBrk="0" hangingPunct="1">
                        <a:lnSpc>
                          <a:spcPct val="100000"/>
                        </a:lnSpc>
                        <a:spcBef>
                          <a:spcPct val="20000"/>
                        </a:spcBef>
                        <a:spcAft>
                          <a:spcPct val="0"/>
                        </a:spcAft>
                        <a:buClrTx/>
                        <a:buSzTx/>
                        <a:buFont typeface="+mj-lt"/>
                        <a:buAutoNum type="arabicPeriod" startAt="5"/>
                        <a:tabLst/>
                        <a:defRPr/>
                      </a:pPr>
                      <a:r>
                        <a:rPr kumimoji="0" lang="en-US" sz="2800" b="0" i="0" u="none" strike="noStrike" cap="none" normalizeH="0" baseline="0" dirty="0">
                          <a:ln>
                            <a:noFill/>
                          </a:ln>
                          <a:solidFill>
                            <a:schemeClr val="tx1"/>
                          </a:solidFill>
                          <a:effectLst/>
                          <a:latin typeface="Arial" pitchFamily="34" charset="0"/>
                          <a:cs typeface="Arial" pitchFamily="34" charset="0"/>
                        </a:rPr>
                        <a:t>Plot the intercepts, the vertex, and additional points as necessary. Connect these points with a smooth curve.</a:t>
                      </a:r>
                    </a:p>
                    <a:p>
                      <a:pPr marL="514350" marR="0" lvl="0" indent="-514350" algn="l" defTabSz="914400" rtl="0" eaLnBrk="1" fontAlgn="base" latinLnBrk="0" hangingPunct="1">
                        <a:lnSpc>
                          <a:spcPct val="100000"/>
                        </a:lnSpc>
                        <a:spcBef>
                          <a:spcPct val="20000"/>
                        </a:spcBef>
                        <a:spcAft>
                          <a:spcPct val="0"/>
                        </a:spcAft>
                        <a:buClrTx/>
                        <a:buSzTx/>
                        <a:buFont typeface="+mj-lt"/>
                        <a:buAutoNum type="arabicPeriod" startAt="5"/>
                        <a:tabLst/>
                        <a:defRPr/>
                      </a:pPr>
                      <a:endParaRPr kumimoji="0" lang="en-US"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5" name="Title 4"/>
          <p:cNvSpPr>
            <a:spLocks noGrp="1"/>
          </p:cNvSpPr>
          <p:nvPr>
            <p:ph type="title" idx="4294967295"/>
          </p:nvPr>
        </p:nvSpPr>
        <p:spPr>
          <a:xfrm>
            <a:off x="4572000" y="182880"/>
            <a:ext cx="0" cy="0"/>
          </a:xfrm>
        </p:spPr>
        <p:txBody>
          <a:bodyPr/>
          <a:lstStyle/>
          <a:p>
            <a:r>
              <a:rPr lang="en-US" sz="3200" dirty="0">
                <a:latin typeface="Arial" pitchFamily="34" charset="0"/>
                <a:cs typeface="Arial" pitchFamily="34" charset="0"/>
              </a:rPr>
              <a:t>Graphing Quadratic Functions (</a:t>
            </a:r>
            <a:r>
              <a:rPr lang="en-US" sz="3200" dirty="0" err="1">
                <a:latin typeface="Arial" pitchFamily="34" charset="0"/>
                <a:cs typeface="Arial" pitchFamily="34" charset="0"/>
              </a:rPr>
              <a:t>cont</a:t>
            </a:r>
            <a:r>
              <a:rPr lang="en-US" sz="3200" dirty="0">
                <a:latin typeface="Arial" pitchFamily="34" charset="0"/>
                <a:cs typeface="Arial" pitchFamily="34" charset="0"/>
              </a:rPr>
              <a:t>)</a:t>
            </a:r>
          </a:p>
        </p:txBody>
      </p:sp>
      <p:graphicFrame>
        <p:nvGraphicFramePr>
          <p:cNvPr id="3" name="Object 2"/>
          <p:cNvGraphicFramePr>
            <a:graphicFrameLocks noChangeAspect="1"/>
          </p:cNvGraphicFramePr>
          <p:nvPr/>
        </p:nvGraphicFramePr>
        <p:xfrm>
          <a:off x="2626659" y="1559333"/>
          <a:ext cx="3149600" cy="546100"/>
        </p:xfrm>
        <a:graphic>
          <a:graphicData uri="http://schemas.openxmlformats.org/presentationml/2006/ole">
            <mc:AlternateContent xmlns:mc="http://schemas.openxmlformats.org/markup-compatibility/2006">
              <mc:Choice xmlns:v="urn:schemas-microsoft-com:vml" Requires="v">
                <p:oleObj name="Equation" r:id="rId2" imgW="3149280" imgH="545760" progId="Equation.DSMT4">
                  <p:embed/>
                </p:oleObj>
              </mc:Choice>
              <mc:Fallback>
                <p:oleObj name="Equation" r:id="rId2" imgW="3149280" imgH="545760" progId="Equation.DSMT4">
                  <p:embed/>
                  <p:pic>
                    <p:nvPicPr>
                      <p:cNvPr id="3" name="Object 2"/>
                      <p:cNvPicPr>
                        <a:picLocks noChangeAspect="1" noChangeArrowheads="1"/>
                      </p:cNvPicPr>
                      <p:nvPr/>
                    </p:nvPicPr>
                    <p:blipFill>
                      <a:blip r:embed="rId3"/>
                      <a:srcRect/>
                      <a:stretch>
                        <a:fillRect/>
                      </a:stretch>
                    </p:blipFill>
                    <p:spPr bwMode="auto">
                      <a:xfrm>
                        <a:off x="2626659" y="1559333"/>
                        <a:ext cx="31496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nvGraphicFramePr>
        <p:xfrm>
          <a:off x="2052918" y="2120153"/>
          <a:ext cx="2997200" cy="558800"/>
        </p:xfrm>
        <a:graphic>
          <a:graphicData uri="http://schemas.openxmlformats.org/presentationml/2006/ole">
            <mc:AlternateContent xmlns:mc="http://schemas.openxmlformats.org/markup-compatibility/2006">
              <mc:Choice xmlns:v="urn:schemas-microsoft-com:vml" Requires="v">
                <p:oleObj name="Equation" r:id="rId4" imgW="2997000" imgH="558720" progId="Equation.DSMT4">
                  <p:embed/>
                </p:oleObj>
              </mc:Choice>
              <mc:Fallback>
                <p:oleObj name="Equation" r:id="rId4" imgW="2997000" imgH="558720" progId="Equation.DSMT4">
                  <p:embed/>
                  <p:pic>
                    <p:nvPicPr>
                      <p:cNvPr id="4"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2918" y="2120153"/>
                        <a:ext cx="29972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28767871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dirty="0">
                <a:solidFill>
                  <a:srgbClr val="000000"/>
                </a:solidFill>
                <a:latin typeface="Arial" pitchFamily="34" charset="0"/>
                <a:cs typeface="Arial" pitchFamily="34" charset="0"/>
              </a:rPr>
              <a:t>Example</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pPr>
              <a:spcBef>
                <a:spcPct val="50000"/>
              </a:spcBef>
            </a:pPr>
            <a:r>
              <a:rPr lang="en-US" sz="2800" dirty="0"/>
              <a:t>Graph the function                              Use the graph to identify its domain and its range.</a:t>
            </a:r>
          </a:p>
          <a:p>
            <a:pPr>
              <a:spcBef>
                <a:spcPct val="50000"/>
              </a:spcBef>
            </a:pPr>
            <a:r>
              <a:rPr lang="en-US" sz="2800" b="1" dirty="0"/>
              <a:t>1. Determine how the parabola opens.</a:t>
            </a:r>
            <a:r>
              <a:rPr lang="en-US" sz="2800" dirty="0"/>
              <a:t>   Note that </a:t>
            </a:r>
            <a:r>
              <a:rPr lang="en-US" sz="2800" i="1" dirty="0"/>
              <a:t>a</a:t>
            </a:r>
            <a:r>
              <a:rPr lang="en-US" sz="2800" dirty="0"/>
              <a:t>, the coefficient of     , is 1. Thus, 	      this positive value tells us that the parabola </a:t>
            </a:r>
            <a:r>
              <a:rPr lang="en-US" sz="2800" i="1" dirty="0"/>
              <a:t>opens upward</a:t>
            </a:r>
            <a:r>
              <a:rPr lang="en-US" sz="2800" dirty="0"/>
              <a:t>.</a:t>
            </a:r>
          </a:p>
          <a:p>
            <a:pPr>
              <a:lnSpc>
                <a:spcPct val="150000"/>
              </a:lnSpc>
              <a:spcBef>
                <a:spcPct val="50000"/>
              </a:spcBef>
            </a:pPr>
            <a:r>
              <a:rPr lang="en-US" sz="2800" b="1" dirty="0"/>
              <a:t>2.  Find the vertex.</a:t>
            </a:r>
            <a:r>
              <a:rPr lang="en-US" sz="2800" dirty="0"/>
              <a:t>  We know that the </a:t>
            </a:r>
            <a:br>
              <a:rPr lang="en-US" sz="2800" dirty="0"/>
            </a:br>
            <a:r>
              <a:rPr lang="en-US" sz="2800" i="1" dirty="0"/>
              <a:t>x</a:t>
            </a:r>
            <a:r>
              <a:rPr lang="en-US" sz="2800" dirty="0"/>
              <a:t>-coordinate of the vertex is                We identify </a:t>
            </a:r>
            <a:r>
              <a:rPr lang="en-US" sz="2800" i="1" dirty="0"/>
              <a:t>a</a:t>
            </a:r>
            <a:r>
              <a:rPr lang="en-US" sz="2800" dirty="0"/>
              <a:t>, </a:t>
            </a:r>
            <a:r>
              <a:rPr lang="en-US" sz="2800" i="1" dirty="0"/>
              <a:t>b</a:t>
            </a:r>
            <a:r>
              <a:rPr lang="en-US" sz="2800" dirty="0"/>
              <a:t>, and </a:t>
            </a:r>
            <a:r>
              <a:rPr lang="en-US" sz="2800" i="1" dirty="0"/>
              <a:t>c</a:t>
            </a:r>
            <a:r>
              <a:rPr lang="en-US" sz="2800" dirty="0"/>
              <a:t> for the given function. </a:t>
            </a:r>
          </a:p>
          <a:p>
            <a:pPr>
              <a:spcBef>
                <a:spcPct val="50000"/>
              </a:spcBef>
            </a:pPr>
            <a:endParaRPr lang="en-US" sz="2800" dirty="0"/>
          </a:p>
          <a:p>
            <a:pPr>
              <a:spcBef>
                <a:spcPct val="50000"/>
              </a:spcBef>
            </a:pPr>
            <a:endParaRPr lang="en-US" sz="2800" dirty="0"/>
          </a:p>
          <a:p>
            <a:pPr>
              <a:spcBef>
                <a:spcPct val="50000"/>
              </a:spcBef>
            </a:pPr>
            <a:endParaRPr lang="en-US" sz="2800" dirty="0"/>
          </a:p>
          <a:p>
            <a:pPr>
              <a:spcBef>
                <a:spcPct val="50000"/>
              </a:spcBef>
            </a:pPr>
            <a:endParaRPr lang="en-US" sz="2800" dirty="0"/>
          </a:p>
          <a:p>
            <a:pPr>
              <a:spcBef>
                <a:spcPct val="50000"/>
              </a:spcBef>
            </a:pPr>
            <a:endParaRPr lang="en-US" sz="2800" dirty="0"/>
          </a:p>
          <a:p>
            <a:pPr>
              <a:spcBef>
                <a:spcPct val="50000"/>
              </a:spcBef>
            </a:pPr>
            <a:endParaRPr lang="en-US" sz="2800" dirty="0"/>
          </a:p>
          <a:p>
            <a:pPr>
              <a:spcBef>
                <a:spcPct val="50000"/>
              </a:spcBef>
            </a:pPr>
            <a:endParaRPr lang="en-US" sz="2800" dirty="0"/>
          </a:p>
          <a:p>
            <a:pPr>
              <a:spcBef>
                <a:spcPct val="50000"/>
              </a:spcBef>
            </a:pPr>
            <a:endParaRPr lang="en-US" sz="2800" dirty="0"/>
          </a:p>
          <a:p>
            <a:pPr>
              <a:spcBef>
                <a:spcPct val="50000"/>
              </a:spcBef>
            </a:pPr>
            <a:endParaRPr lang="en-US" sz="2800" dirty="0"/>
          </a:p>
          <a:p>
            <a:pPr>
              <a:spcBef>
                <a:spcPct val="50000"/>
              </a:spcBef>
            </a:pPr>
            <a:endParaRPr lang="en-US" sz="2800" dirty="0"/>
          </a:p>
          <a:p>
            <a:pPr>
              <a:spcBef>
                <a:spcPct val="50000"/>
              </a:spcBef>
            </a:pPr>
            <a:endParaRPr lang="en-US" sz="2800" dirty="0"/>
          </a:p>
          <a:p>
            <a:pPr>
              <a:spcBef>
                <a:spcPct val="50000"/>
              </a:spcBef>
            </a:pPr>
            <a:r>
              <a:rPr lang="en-US" sz="2800" dirty="0"/>
              <a:t>								            </a:t>
            </a:r>
          </a:p>
          <a:p>
            <a:pPr>
              <a:spcBef>
                <a:spcPct val="50000"/>
              </a:spcBef>
            </a:pPr>
            <a:r>
              <a:rPr lang="en-US" sz="2800" dirty="0"/>
              <a:t>		                     								</a:t>
            </a:r>
          </a:p>
        </p:txBody>
      </p:sp>
      <p:sp>
        <p:nvSpPr>
          <p:cNvPr id="6" name="Rectangle 5"/>
          <p:cNvSpPr/>
          <p:nvPr/>
        </p:nvSpPr>
        <p:spPr>
          <a:xfrm>
            <a:off x="1641675" y="4343400"/>
            <a:ext cx="304800" cy="16764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5" name="Object 4"/>
          <p:cNvGraphicFramePr>
            <a:graphicFrameLocks noChangeAspect="1"/>
          </p:cNvGraphicFramePr>
          <p:nvPr/>
        </p:nvGraphicFramePr>
        <p:xfrm>
          <a:off x="3607921" y="1116106"/>
          <a:ext cx="2844800" cy="558800"/>
        </p:xfrm>
        <a:graphic>
          <a:graphicData uri="http://schemas.openxmlformats.org/presentationml/2006/ole">
            <mc:AlternateContent xmlns:mc="http://schemas.openxmlformats.org/markup-compatibility/2006">
              <mc:Choice xmlns:v="urn:schemas-microsoft-com:vml" Requires="v">
                <p:oleObj name="Equation" r:id="rId2" imgW="2844720" imgH="558720" progId="Equation.DSMT4">
                  <p:embed/>
                </p:oleObj>
              </mc:Choice>
              <mc:Fallback>
                <p:oleObj name="Equation" r:id="rId2" imgW="2844720" imgH="558720" progId="Equation.DSMT4">
                  <p:embed/>
                  <p:pic>
                    <p:nvPicPr>
                      <p:cNvPr id="5" name="Object 4"/>
                      <p:cNvPicPr>
                        <a:picLocks noChangeAspect="1" noChangeArrowheads="1"/>
                      </p:cNvPicPr>
                      <p:nvPr/>
                    </p:nvPicPr>
                    <p:blipFill>
                      <a:blip r:embed="rId3"/>
                      <a:srcRect/>
                      <a:stretch>
                        <a:fillRect/>
                      </a:stretch>
                    </p:blipFill>
                    <p:spPr bwMode="auto">
                      <a:xfrm>
                        <a:off x="3607921" y="1116106"/>
                        <a:ext cx="28448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nvGraphicFramePr>
        <p:xfrm>
          <a:off x="4419600" y="2613641"/>
          <a:ext cx="406400" cy="444500"/>
        </p:xfrm>
        <a:graphic>
          <a:graphicData uri="http://schemas.openxmlformats.org/presentationml/2006/ole">
            <mc:AlternateContent xmlns:mc="http://schemas.openxmlformats.org/markup-compatibility/2006">
              <mc:Choice xmlns:v="urn:schemas-microsoft-com:vml" Requires="v">
                <p:oleObj name="Equation" r:id="rId4" imgW="406080" imgH="444240" progId="Equation.DSMT4">
                  <p:embed/>
                </p:oleObj>
              </mc:Choice>
              <mc:Fallback>
                <p:oleObj name="Equation" r:id="rId4" imgW="406080" imgH="444240" progId="Equation.DSMT4">
                  <p:embed/>
                  <p:pic>
                    <p:nvPicPr>
                      <p:cNvPr id="9" name="Object 8"/>
                      <p:cNvPicPr>
                        <a:picLocks noChangeAspect="1" noChangeArrowheads="1"/>
                      </p:cNvPicPr>
                      <p:nvPr/>
                    </p:nvPicPr>
                    <p:blipFill>
                      <a:blip r:embed="rId5"/>
                      <a:srcRect/>
                      <a:stretch>
                        <a:fillRect/>
                      </a:stretch>
                    </p:blipFill>
                    <p:spPr bwMode="auto">
                      <a:xfrm>
                        <a:off x="4419600" y="2613641"/>
                        <a:ext cx="4064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nvGraphicFramePr>
        <p:xfrm>
          <a:off x="6669741" y="2743200"/>
          <a:ext cx="850900" cy="368300"/>
        </p:xfrm>
        <a:graphic>
          <a:graphicData uri="http://schemas.openxmlformats.org/presentationml/2006/ole">
            <mc:AlternateContent xmlns:mc="http://schemas.openxmlformats.org/markup-compatibility/2006">
              <mc:Choice xmlns:v="urn:schemas-microsoft-com:vml" Requires="v">
                <p:oleObj name="Equation" r:id="rId6" imgW="850680" imgH="368280" progId="Equation.DSMT4">
                  <p:embed/>
                </p:oleObj>
              </mc:Choice>
              <mc:Fallback>
                <p:oleObj name="Equation" r:id="rId6" imgW="850680" imgH="368280" progId="Equation.DSMT4">
                  <p:embed/>
                  <p:pic>
                    <p:nvPicPr>
                      <p:cNvPr id="10" name="Object 9"/>
                      <p:cNvPicPr>
                        <a:picLocks noChangeAspect="1" noChangeArrowheads="1"/>
                      </p:cNvPicPr>
                      <p:nvPr/>
                    </p:nvPicPr>
                    <p:blipFill>
                      <a:blip r:embed="rId7"/>
                      <a:srcRect/>
                      <a:stretch>
                        <a:fillRect/>
                      </a:stretch>
                    </p:blipFill>
                    <p:spPr bwMode="auto">
                      <a:xfrm>
                        <a:off x="6669741" y="2743200"/>
                        <a:ext cx="8509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nvGraphicFramePr>
        <p:xfrm>
          <a:off x="5068950" y="4762500"/>
          <a:ext cx="1384300" cy="838200"/>
        </p:xfrm>
        <a:graphic>
          <a:graphicData uri="http://schemas.openxmlformats.org/presentationml/2006/ole">
            <mc:AlternateContent xmlns:mc="http://schemas.openxmlformats.org/markup-compatibility/2006">
              <mc:Choice xmlns:v="urn:schemas-microsoft-com:vml" Requires="v">
                <p:oleObj name="Equation" r:id="rId8" imgW="1384200" imgH="838080" progId="Equation.DSMT4">
                  <p:embed/>
                </p:oleObj>
              </mc:Choice>
              <mc:Fallback>
                <p:oleObj name="Equation" r:id="rId8" imgW="1384200" imgH="838080" progId="Equation.DSMT4">
                  <p:embed/>
                  <p:pic>
                    <p:nvPicPr>
                      <p:cNvPr id="11" name="Object 10"/>
                      <p:cNvPicPr>
                        <a:picLocks noChangeAspect="1" noChangeArrowheads="1"/>
                      </p:cNvPicPr>
                      <p:nvPr/>
                    </p:nvPicPr>
                    <p:blipFill>
                      <a:blip r:embed="rId9"/>
                      <a:srcRect/>
                      <a:stretch>
                        <a:fillRect/>
                      </a:stretch>
                    </p:blipFill>
                    <p:spPr bwMode="auto">
                      <a:xfrm>
                        <a:off x="5068950" y="4762500"/>
                        <a:ext cx="13843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86491954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dirty="0">
                <a:solidFill>
                  <a:srgbClr val="000000"/>
                </a:solidFill>
                <a:latin typeface="Arial" pitchFamily="34" charset="0"/>
                <a:cs typeface="Arial" pitchFamily="34" charset="0"/>
              </a:rPr>
              <a:t>Example</a:t>
            </a:r>
            <a:r>
              <a:rPr lang="en-US" sz="3200" dirty="0">
                <a:solidFill>
                  <a:srgbClr val="000000"/>
                </a:solidFill>
                <a:latin typeface="Arial" pitchFamily="34" charset="0"/>
                <a:cs typeface="Arial" pitchFamily="34" charset="0"/>
              </a:rPr>
              <a:t> (</a:t>
            </a:r>
            <a:r>
              <a:rPr lang="en-US" sz="3200" dirty="0" err="1">
                <a:solidFill>
                  <a:srgbClr val="000000"/>
                </a:solidFill>
                <a:latin typeface="Arial" pitchFamily="34" charset="0"/>
                <a:cs typeface="Arial" pitchFamily="34" charset="0"/>
              </a:rPr>
              <a:t>cont</a:t>
            </a:r>
            <a:r>
              <a:rPr lang="en-US" sz="3200" dirty="0">
                <a:solidFill>
                  <a:srgbClr val="000000"/>
                </a:solidFill>
                <a:latin typeface="Arial" pitchFamily="34" charset="0"/>
                <a:cs typeface="Arial" pitchFamily="34" charset="0"/>
              </a:rPr>
              <a:t>)</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pPr>
              <a:spcBef>
                <a:spcPct val="50000"/>
              </a:spcBef>
            </a:pPr>
            <a:r>
              <a:rPr lang="en-US" sz="2800" dirty="0"/>
              <a:t> Note that 			  and</a:t>
            </a:r>
          </a:p>
          <a:p>
            <a:pPr>
              <a:spcBef>
                <a:spcPct val="50000"/>
              </a:spcBef>
            </a:pPr>
            <a:r>
              <a:rPr lang="en-US" sz="2800" dirty="0"/>
              <a:t>Substitute the values of </a:t>
            </a:r>
            <a:r>
              <a:rPr lang="en-US" sz="2800" i="1" dirty="0"/>
              <a:t>a</a:t>
            </a:r>
            <a:r>
              <a:rPr lang="en-US" sz="2800" dirty="0"/>
              <a:t> and </a:t>
            </a:r>
            <a:r>
              <a:rPr lang="en-US" sz="2800" i="1" dirty="0"/>
              <a:t>b</a:t>
            </a:r>
            <a:r>
              <a:rPr lang="en-US" sz="2800" dirty="0"/>
              <a:t> into the equation for the </a:t>
            </a:r>
            <a:r>
              <a:rPr lang="en-US" sz="2800" i="1" dirty="0"/>
              <a:t>x</a:t>
            </a:r>
            <a:r>
              <a:rPr lang="en-US" sz="2800" dirty="0"/>
              <a:t>-coordinate: </a:t>
            </a:r>
          </a:p>
          <a:p>
            <a:pPr>
              <a:spcBef>
                <a:spcPct val="50000"/>
              </a:spcBef>
            </a:pPr>
            <a:endParaRPr lang="en-US" sz="2800" dirty="0"/>
          </a:p>
          <a:p>
            <a:pPr>
              <a:spcBef>
                <a:spcPct val="50000"/>
              </a:spcBef>
            </a:pPr>
            <a:r>
              <a:rPr lang="en-US" sz="2800" dirty="0"/>
              <a:t>The </a:t>
            </a:r>
            <a:r>
              <a:rPr lang="en-US" sz="2800" i="1" dirty="0"/>
              <a:t>x</a:t>
            </a:r>
            <a:r>
              <a:rPr lang="en-US" sz="2800" dirty="0"/>
              <a:t>-coordinate for the vertex is 2.  We substitute 2 for </a:t>
            </a:r>
            <a:r>
              <a:rPr lang="en-US" sz="2800" i="1" dirty="0"/>
              <a:t>x</a:t>
            </a:r>
            <a:r>
              <a:rPr lang="en-US" sz="2800" dirty="0"/>
              <a:t> in the equation of the function to find the corresponding </a:t>
            </a:r>
            <a:r>
              <a:rPr lang="en-US" sz="2800" i="1" dirty="0"/>
              <a:t>y</a:t>
            </a:r>
            <a:r>
              <a:rPr lang="en-US" sz="2800" dirty="0"/>
              <a:t>-coordinate.</a:t>
            </a:r>
          </a:p>
          <a:p>
            <a:pPr>
              <a:spcBef>
                <a:spcPct val="50000"/>
              </a:spcBef>
            </a:pPr>
            <a:endParaRPr lang="en-US" sz="2800" dirty="0"/>
          </a:p>
          <a:p>
            <a:pPr>
              <a:spcBef>
                <a:spcPct val="50000"/>
              </a:spcBef>
            </a:pPr>
            <a:r>
              <a:rPr lang="en-US" sz="2800" dirty="0"/>
              <a:t>The vertex is</a:t>
            </a:r>
          </a:p>
          <a:p>
            <a:pPr>
              <a:spcBef>
                <a:spcPct val="50000"/>
              </a:spcBef>
            </a:pPr>
            <a:endParaRPr lang="en-US" sz="2800" dirty="0"/>
          </a:p>
          <a:p>
            <a:pPr>
              <a:spcBef>
                <a:spcPct val="50000"/>
              </a:spcBef>
            </a:pPr>
            <a:endParaRPr lang="en-US" sz="2800" dirty="0"/>
          </a:p>
          <a:p>
            <a:pPr>
              <a:spcBef>
                <a:spcPct val="50000"/>
              </a:spcBef>
            </a:pPr>
            <a:endParaRPr lang="en-US" sz="2800" dirty="0"/>
          </a:p>
          <a:p>
            <a:pPr>
              <a:spcBef>
                <a:spcPct val="50000"/>
              </a:spcBef>
            </a:pPr>
            <a:endParaRPr lang="en-US" sz="2800" dirty="0"/>
          </a:p>
          <a:p>
            <a:pPr>
              <a:spcBef>
                <a:spcPct val="50000"/>
              </a:spcBef>
            </a:pPr>
            <a:endParaRPr lang="en-US" sz="2800" dirty="0"/>
          </a:p>
          <a:p>
            <a:pPr>
              <a:spcBef>
                <a:spcPct val="50000"/>
              </a:spcBef>
            </a:pPr>
            <a:endParaRPr lang="en-US" sz="2800" dirty="0"/>
          </a:p>
          <a:p>
            <a:pPr>
              <a:spcBef>
                <a:spcPct val="50000"/>
              </a:spcBef>
            </a:pPr>
            <a:endParaRPr lang="en-US" sz="2800" dirty="0"/>
          </a:p>
          <a:p>
            <a:pPr>
              <a:spcBef>
                <a:spcPct val="50000"/>
              </a:spcBef>
            </a:pPr>
            <a:endParaRPr lang="en-US" sz="2800" dirty="0"/>
          </a:p>
          <a:p>
            <a:pPr>
              <a:spcBef>
                <a:spcPct val="50000"/>
              </a:spcBef>
            </a:pPr>
            <a:endParaRPr lang="en-US" sz="2800" dirty="0"/>
          </a:p>
          <a:p>
            <a:pPr>
              <a:spcBef>
                <a:spcPct val="50000"/>
              </a:spcBef>
            </a:pPr>
            <a:endParaRPr lang="en-US" sz="2800" dirty="0"/>
          </a:p>
          <a:p>
            <a:pPr>
              <a:spcBef>
                <a:spcPct val="50000"/>
              </a:spcBef>
            </a:pPr>
            <a:r>
              <a:rPr lang="en-US" sz="2800" dirty="0"/>
              <a:t>								            </a:t>
            </a:r>
          </a:p>
          <a:p>
            <a:pPr>
              <a:spcBef>
                <a:spcPct val="50000"/>
              </a:spcBef>
            </a:pPr>
            <a:r>
              <a:rPr lang="en-US" sz="2800" dirty="0"/>
              <a:t>		                     								</a:t>
            </a:r>
          </a:p>
        </p:txBody>
      </p:sp>
      <p:sp>
        <p:nvSpPr>
          <p:cNvPr id="6" name="Rectangle 5"/>
          <p:cNvSpPr/>
          <p:nvPr/>
        </p:nvSpPr>
        <p:spPr>
          <a:xfrm>
            <a:off x="1641675" y="4343400"/>
            <a:ext cx="304800" cy="16764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4" name="Object 3"/>
          <p:cNvGraphicFramePr>
            <a:graphicFrameLocks noChangeAspect="1"/>
          </p:cNvGraphicFramePr>
          <p:nvPr/>
        </p:nvGraphicFramePr>
        <p:xfrm>
          <a:off x="2286000" y="1251858"/>
          <a:ext cx="2057400" cy="368300"/>
        </p:xfrm>
        <a:graphic>
          <a:graphicData uri="http://schemas.openxmlformats.org/presentationml/2006/ole">
            <mc:AlternateContent xmlns:mc="http://schemas.openxmlformats.org/markup-compatibility/2006">
              <mc:Choice xmlns:v="urn:schemas-microsoft-com:vml" Requires="v">
                <p:oleObj name="Equation" r:id="rId2" imgW="2057400" imgH="368280" progId="Equation.DSMT4">
                  <p:embed/>
                </p:oleObj>
              </mc:Choice>
              <mc:Fallback>
                <p:oleObj name="Equation" r:id="rId2" imgW="2057400" imgH="368280" progId="Equation.DSMT4">
                  <p:embed/>
                  <p:pic>
                    <p:nvPicPr>
                      <p:cNvPr id="4" name="Object 3"/>
                      <p:cNvPicPr>
                        <a:picLocks noChangeAspect="1" noChangeArrowheads="1"/>
                      </p:cNvPicPr>
                      <p:nvPr/>
                    </p:nvPicPr>
                    <p:blipFill>
                      <a:blip r:embed="rId3"/>
                      <a:srcRect/>
                      <a:stretch>
                        <a:fillRect/>
                      </a:stretch>
                    </p:blipFill>
                    <p:spPr bwMode="auto">
                      <a:xfrm>
                        <a:off x="2286000" y="1251858"/>
                        <a:ext cx="2057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nvGraphicFramePr>
        <p:xfrm>
          <a:off x="5219700" y="1255486"/>
          <a:ext cx="876300" cy="330200"/>
        </p:xfrm>
        <a:graphic>
          <a:graphicData uri="http://schemas.openxmlformats.org/presentationml/2006/ole">
            <mc:AlternateContent xmlns:mc="http://schemas.openxmlformats.org/markup-compatibility/2006">
              <mc:Choice xmlns:v="urn:schemas-microsoft-com:vml" Requires="v">
                <p:oleObj name="Equation" r:id="rId4" imgW="876240" imgH="330120" progId="Equation.DSMT4">
                  <p:embed/>
                </p:oleObj>
              </mc:Choice>
              <mc:Fallback>
                <p:oleObj name="Equation" r:id="rId4" imgW="876240" imgH="330120" progId="Equation.DSMT4">
                  <p:embed/>
                  <p:pic>
                    <p:nvPicPr>
                      <p:cNvPr id="12" name="Object 11"/>
                      <p:cNvPicPr>
                        <a:picLocks noChangeAspect="1" noChangeArrowheads="1"/>
                      </p:cNvPicPr>
                      <p:nvPr/>
                    </p:nvPicPr>
                    <p:blipFill>
                      <a:blip r:embed="rId5"/>
                      <a:srcRect/>
                      <a:stretch>
                        <a:fillRect/>
                      </a:stretch>
                    </p:blipFill>
                    <p:spPr bwMode="auto">
                      <a:xfrm>
                        <a:off x="5219700" y="1255486"/>
                        <a:ext cx="8763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p:cNvGraphicFramePr>
            <a:graphicFrameLocks noChangeAspect="1"/>
          </p:cNvGraphicFramePr>
          <p:nvPr/>
        </p:nvGraphicFramePr>
        <p:xfrm>
          <a:off x="1676400" y="2597150"/>
          <a:ext cx="5397500" cy="838200"/>
        </p:xfrm>
        <a:graphic>
          <a:graphicData uri="http://schemas.openxmlformats.org/presentationml/2006/ole">
            <mc:AlternateContent xmlns:mc="http://schemas.openxmlformats.org/markup-compatibility/2006">
              <mc:Choice xmlns:v="urn:schemas-microsoft-com:vml" Requires="v">
                <p:oleObj name="Equation" r:id="rId6" imgW="5397480" imgH="838080" progId="Equation.DSMT4">
                  <p:embed/>
                </p:oleObj>
              </mc:Choice>
              <mc:Fallback>
                <p:oleObj name="Equation" r:id="rId6" imgW="5397480" imgH="838080" progId="Equation.DSMT4">
                  <p:embed/>
                  <p:pic>
                    <p:nvPicPr>
                      <p:cNvPr id="13" name="Object 12"/>
                      <p:cNvPicPr>
                        <a:picLocks noChangeAspect="1" noChangeArrowheads="1"/>
                      </p:cNvPicPr>
                      <p:nvPr/>
                    </p:nvPicPr>
                    <p:blipFill>
                      <a:blip r:embed="rId7"/>
                      <a:srcRect/>
                      <a:stretch>
                        <a:fillRect/>
                      </a:stretch>
                    </p:blipFill>
                    <p:spPr bwMode="auto">
                      <a:xfrm>
                        <a:off x="1676400" y="2597150"/>
                        <a:ext cx="53975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p:cNvGraphicFramePr>
            <a:graphicFrameLocks noChangeAspect="1"/>
          </p:cNvGraphicFramePr>
          <p:nvPr/>
        </p:nvGraphicFramePr>
        <p:xfrm>
          <a:off x="1524000" y="4876800"/>
          <a:ext cx="5194300" cy="558800"/>
        </p:xfrm>
        <a:graphic>
          <a:graphicData uri="http://schemas.openxmlformats.org/presentationml/2006/ole">
            <mc:AlternateContent xmlns:mc="http://schemas.openxmlformats.org/markup-compatibility/2006">
              <mc:Choice xmlns:v="urn:schemas-microsoft-com:vml" Requires="v">
                <p:oleObj name="Equation" r:id="rId8" imgW="5194080" imgH="558720" progId="Equation.DSMT4">
                  <p:embed/>
                </p:oleObj>
              </mc:Choice>
              <mc:Fallback>
                <p:oleObj name="Equation" r:id="rId8" imgW="5194080" imgH="558720" progId="Equation.DSMT4">
                  <p:embed/>
                  <p:pic>
                    <p:nvPicPr>
                      <p:cNvPr id="14" name="Object 13"/>
                      <p:cNvPicPr>
                        <a:picLocks noChangeAspect="1" noChangeArrowheads="1"/>
                      </p:cNvPicPr>
                      <p:nvPr/>
                    </p:nvPicPr>
                    <p:blipFill>
                      <a:blip r:embed="rId9"/>
                      <a:srcRect/>
                      <a:stretch>
                        <a:fillRect/>
                      </a:stretch>
                    </p:blipFill>
                    <p:spPr bwMode="auto">
                      <a:xfrm>
                        <a:off x="1524000" y="4876800"/>
                        <a:ext cx="51943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14"/>
          <p:cNvGraphicFramePr>
            <a:graphicFrameLocks noChangeAspect="1"/>
          </p:cNvGraphicFramePr>
          <p:nvPr/>
        </p:nvGraphicFramePr>
        <p:xfrm>
          <a:off x="2743200" y="5715000"/>
          <a:ext cx="889000" cy="457200"/>
        </p:xfrm>
        <a:graphic>
          <a:graphicData uri="http://schemas.openxmlformats.org/presentationml/2006/ole">
            <mc:AlternateContent xmlns:mc="http://schemas.openxmlformats.org/markup-compatibility/2006">
              <mc:Choice xmlns:v="urn:schemas-microsoft-com:vml" Requires="v">
                <p:oleObj name="Equation" r:id="rId10" imgW="888840" imgH="457200" progId="Equation.DSMT4">
                  <p:embed/>
                </p:oleObj>
              </mc:Choice>
              <mc:Fallback>
                <p:oleObj name="Equation" r:id="rId10" imgW="888840" imgH="457200" progId="Equation.DSMT4">
                  <p:embed/>
                  <p:pic>
                    <p:nvPicPr>
                      <p:cNvPr id="15" name="Object 14"/>
                      <p:cNvPicPr>
                        <a:picLocks noChangeAspect="1" noChangeArrowheads="1"/>
                      </p:cNvPicPr>
                      <p:nvPr/>
                    </p:nvPicPr>
                    <p:blipFill>
                      <a:blip r:embed="rId11"/>
                      <a:srcRect/>
                      <a:stretch>
                        <a:fillRect/>
                      </a:stretch>
                    </p:blipFill>
                    <p:spPr bwMode="auto">
                      <a:xfrm>
                        <a:off x="2743200" y="5715000"/>
                        <a:ext cx="88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57786144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dirty="0">
                <a:solidFill>
                  <a:srgbClr val="000000"/>
                </a:solidFill>
                <a:latin typeface="Arial" pitchFamily="34" charset="0"/>
                <a:cs typeface="Arial" pitchFamily="34" charset="0"/>
              </a:rPr>
              <a:t>Example</a:t>
            </a:r>
            <a:r>
              <a:rPr lang="en-US" sz="3200" dirty="0">
                <a:solidFill>
                  <a:srgbClr val="000000"/>
                </a:solidFill>
                <a:latin typeface="Arial" pitchFamily="34" charset="0"/>
                <a:cs typeface="Arial" pitchFamily="34" charset="0"/>
              </a:rPr>
              <a:t> (</a:t>
            </a:r>
            <a:r>
              <a:rPr lang="en-US" sz="3200" dirty="0" err="1">
                <a:solidFill>
                  <a:srgbClr val="000000"/>
                </a:solidFill>
                <a:latin typeface="Arial" pitchFamily="34" charset="0"/>
                <a:cs typeface="Arial" pitchFamily="34" charset="0"/>
              </a:rPr>
              <a:t>cont</a:t>
            </a:r>
            <a:r>
              <a:rPr lang="en-US" sz="3200" dirty="0">
                <a:solidFill>
                  <a:srgbClr val="000000"/>
                </a:solidFill>
                <a:latin typeface="Arial" pitchFamily="34" charset="0"/>
                <a:cs typeface="Arial" pitchFamily="34" charset="0"/>
              </a:rPr>
              <a:t>)</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pPr>
              <a:spcBef>
                <a:spcPct val="50000"/>
              </a:spcBef>
            </a:pPr>
            <a:r>
              <a:rPr lang="en-US" sz="2800" b="1" dirty="0"/>
              <a:t>3. Find the </a:t>
            </a:r>
            <a:r>
              <a:rPr lang="en-US" sz="2800" b="1" i="1" dirty="0"/>
              <a:t>x</a:t>
            </a:r>
            <a:r>
              <a:rPr lang="en-US" sz="2800" b="1" dirty="0"/>
              <a:t>-intercepts.</a:t>
            </a:r>
            <a:r>
              <a:rPr lang="en-US" sz="2800" dirty="0"/>
              <a:t>  Replace        with 0 in the original function. We obtain                         This equation cannot be solved by factoring. We will use the quadratic formula instead.</a:t>
            </a:r>
          </a:p>
          <a:p>
            <a:pPr>
              <a:spcBef>
                <a:spcPct val="50000"/>
              </a:spcBef>
            </a:pPr>
            <a:endParaRPr lang="en-US" sz="2800" dirty="0"/>
          </a:p>
          <a:p>
            <a:pPr>
              <a:spcBef>
                <a:spcPct val="50000"/>
              </a:spcBef>
            </a:pPr>
            <a:endParaRPr lang="en-US" sz="2800" dirty="0"/>
          </a:p>
          <a:p>
            <a:pPr>
              <a:spcBef>
                <a:spcPct val="50000"/>
              </a:spcBef>
            </a:pPr>
            <a:endParaRPr lang="en-US" sz="2800" dirty="0"/>
          </a:p>
          <a:p>
            <a:pPr>
              <a:spcBef>
                <a:spcPts val="600"/>
              </a:spcBef>
            </a:pPr>
            <a:r>
              <a:rPr lang="en-US" sz="2800" dirty="0"/>
              <a:t>Clearly, the discriminant is going to be negative, 		  Therefore, there will be no </a:t>
            </a:r>
            <a:br>
              <a:rPr lang="en-US" sz="2800" dirty="0"/>
            </a:br>
            <a:r>
              <a:rPr lang="en-US" sz="2800" i="1" dirty="0"/>
              <a:t>x</a:t>
            </a:r>
            <a:r>
              <a:rPr lang="en-US" sz="2800" dirty="0"/>
              <a:t>-intercepts for the graph of the function.</a:t>
            </a:r>
          </a:p>
          <a:p>
            <a:pPr>
              <a:spcBef>
                <a:spcPct val="50000"/>
              </a:spcBef>
            </a:pPr>
            <a:endParaRPr lang="en-US" sz="2800" dirty="0"/>
          </a:p>
          <a:p>
            <a:pPr>
              <a:spcBef>
                <a:spcPct val="50000"/>
              </a:spcBef>
            </a:pPr>
            <a:endParaRPr lang="en-US" sz="2800" dirty="0"/>
          </a:p>
          <a:p>
            <a:pPr>
              <a:spcBef>
                <a:spcPct val="50000"/>
              </a:spcBef>
            </a:pPr>
            <a:endParaRPr lang="en-US" sz="2800" dirty="0"/>
          </a:p>
          <a:p>
            <a:pPr>
              <a:spcBef>
                <a:spcPct val="50000"/>
              </a:spcBef>
            </a:pPr>
            <a:endParaRPr lang="en-US" sz="2800" dirty="0"/>
          </a:p>
          <a:p>
            <a:pPr>
              <a:spcBef>
                <a:spcPct val="50000"/>
              </a:spcBef>
            </a:pPr>
            <a:endParaRPr lang="en-US" sz="2800" dirty="0"/>
          </a:p>
          <a:p>
            <a:pPr>
              <a:spcBef>
                <a:spcPct val="50000"/>
              </a:spcBef>
            </a:pPr>
            <a:endParaRPr lang="en-US" sz="2800" dirty="0"/>
          </a:p>
          <a:p>
            <a:pPr>
              <a:spcBef>
                <a:spcPct val="50000"/>
              </a:spcBef>
            </a:pPr>
            <a:endParaRPr lang="en-US" sz="2800" dirty="0"/>
          </a:p>
          <a:p>
            <a:pPr>
              <a:spcBef>
                <a:spcPct val="50000"/>
              </a:spcBef>
            </a:pPr>
            <a:endParaRPr lang="en-US" sz="2800" dirty="0"/>
          </a:p>
          <a:p>
            <a:pPr>
              <a:spcBef>
                <a:spcPct val="50000"/>
              </a:spcBef>
            </a:pPr>
            <a:endParaRPr lang="en-US" sz="2800" dirty="0"/>
          </a:p>
          <a:p>
            <a:pPr>
              <a:spcBef>
                <a:spcPct val="50000"/>
              </a:spcBef>
            </a:pPr>
            <a:endParaRPr lang="en-US" sz="2800" dirty="0"/>
          </a:p>
          <a:p>
            <a:pPr>
              <a:spcBef>
                <a:spcPct val="50000"/>
              </a:spcBef>
            </a:pPr>
            <a:r>
              <a:rPr lang="en-US" sz="2800" dirty="0"/>
              <a:t>								            </a:t>
            </a:r>
          </a:p>
          <a:p>
            <a:pPr>
              <a:spcBef>
                <a:spcPct val="50000"/>
              </a:spcBef>
            </a:pPr>
            <a:r>
              <a:rPr lang="en-US" sz="2800" dirty="0"/>
              <a:t>		                     								</a:t>
            </a:r>
          </a:p>
        </p:txBody>
      </p:sp>
      <p:sp>
        <p:nvSpPr>
          <p:cNvPr id="6" name="Rectangle 5"/>
          <p:cNvSpPr/>
          <p:nvPr/>
        </p:nvSpPr>
        <p:spPr>
          <a:xfrm>
            <a:off x="1641675" y="4343400"/>
            <a:ext cx="304800" cy="16764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15" name="Object 14"/>
          <p:cNvGraphicFramePr>
            <a:graphicFrameLocks noChangeAspect="1"/>
          </p:cNvGraphicFramePr>
          <p:nvPr/>
        </p:nvGraphicFramePr>
        <p:xfrm>
          <a:off x="6170706" y="1209769"/>
          <a:ext cx="698500" cy="457200"/>
        </p:xfrm>
        <a:graphic>
          <a:graphicData uri="http://schemas.openxmlformats.org/presentationml/2006/ole">
            <mc:AlternateContent xmlns:mc="http://schemas.openxmlformats.org/markup-compatibility/2006">
              <mc:Choice xmlns:v="urn:schemas-microsoft-com:vml" Requires="v">
                <p:oleObj name="Equation" r:id="rId2" imgW="698400" imgH="457200" progId="Equation.DSMT4">
                  <p:embed/>
                </p:oleObj>
              </mc:Choice>
              <mc:Fallback>
                <p:oleObj name="Equation" r:id="rId2" imgW="698400" imgH="457200" progId="Equation.DSMT4">
                  <p:embed/>
                  <p:pic>
                    <p:nvPicPr>
                      <p:cNvPr id="15" name="Object 14"/>
                      <p:cNvPicPr>
                        <a:picLocks noChangeAspect="1" noChangeArrowheads="1"/>
                      </p:cNvPicPr>
                      <p:nvPr/>
                    </p:nvPicPr>
                    <p:blipFill>
                      <a:blip r:embed="rId3"/>
                      <a:srcRect/>
                      <a:stretch>
                        <a:fillRect/>
                      </a:stretch>
                    </p:blipFill>
                    <p:spPr bwMode="auto">
                      <a:xfrm>
                        <a:off x="6170706" y="1209769"/>
                        <a:ext cx="698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nvGraphicFramePr>
        <p:xfrm>
          <a:off x="5540188" y="1556658"/>
          <a:ext cx="2349500" cy="457200"/>
        </p:xfrm>
        <a:graphic>
          <a:graphicData uri="http://schemas.openxmlformats.org/presentationml/2006/ole">
            <mc:AlternateContent xmlns:mc="http://schemas.openxmlformats.org/markup-compatibility/2006">
              <mc:Choice xmlns:v="urn:schemas-microsoft-com:vml" Requires="v">
                <p:oleObj name="Equation" r:id="rId4" imgW="2349360" imgH="457200" progId="Equation.DSMT4">
                  <p:embed/>
                </p:oleObj>
              </mc:Choice>
              <mc:Fallback>
                <p:oleObj name="Equation" r:id="rId4" imgW="2349360" imgH="457200" progId="Equation.DSMT4">
                  <p:embed/>
                  <p:pic>
                    <p:nvPicPr>
                      <p:cNvPr id="10" name="Object 9"/>
                      <p:cNvPicPr>
                        <a:picLocks noChangeAspect="1" noChangeArrowheads="1"/>
                      </p:cNvPicPr>
                      <p:nvPr/>
                    </p:nvPicPr>
                    <p:blipFill>
                      <a:blip r:embed="rId5"/>
                      <a:srcRect/>
                      <a:stretch>
                        <a:fillRect/>
                      </a:stretch>
                    </p:blipFill>
                    <p:spPr bwMode="auto">
                      <a:xfrm>
                        <a:off x="5540188" y="1556658"/>
                        <a:ext cx="2349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nvGraphicFramePr>
        <p:xfrm>
          <a:off x="1295400" y="2895600"/>
          <a:ext cx="6972300" cy="2108200"/>
        </p:xfrm>
        <a:graphic>
          <a:graphicData uri="http://schemas.openxmlformats.org/presentationml/2006/ole">
            <mc:AlternateContent xmlns:mc="http://schemas.openxmlformats.org/markup-compatibility/2006">
              <mc:Choice xmlns:v="urn:schemas-microsoft-com:vml" Requires="v">
                <p:oleObj name="Equation" r:id="rId6" imgW="6972120" imgH="2108160" progId="Equation.DSMT4">
                  <p:embed/>
                </p:oleObj>
              </mc:Choice>
              <mc:Fallback>
                <p:oleObj name="Equation" r:id="rId6" imgW="6972120" imgH="2108160" progId="Equation.DSMT4">
                  <p:embed/>
                  <p:pic>
                    <p:nvPicPr>
                      <p:cNvPr id="11" name="Object 10"/>
                      <p:cNvPicPr>
                        <a:picLocks noChangeAspect="1" noChangeArrowheads="1"/>
                      </p:cNvPicPr>
                      <p:nvPr/>
                    </p:nvPicPr>
                    <p:blipFill>
                      <a:blip r:embed="rId7"/>
                      <a:srcRect/>
                      <a:stretch>
                        <a:fillRect/>
                      </a:stretch>
                    </p:blipFill>
                    <p:spPr bwMode="auto">
                      <a:xfrm>
                        <a:off x="1295400" y="2895600"/>
                        <a:ext cx="6972300"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15"/>
          <p:cNvGraphicFramePr>
            <a:graphicFrameLocks noChangeAspect="1"/>
          </p:cNvGraphicFramePr>
          <p:nvPr/>
        </p:nvGraphicFramePr>
        <p:xfrm>
          <a:off x="615950" y="5379571"/>
          <a:ext cx="1968500" cy="330200"/>
        </p:xfrm>
        <a:graphic>
          <a:graphicData uri="http://schemas.openxmlformats.org/presentationml/2006/ole">
            <mc:AlternateContent xmlns:mc="http://schemas.openxmlformats.org/markup-compatibility/2006">
              <mc:Choice xmlns:v="urn:schemas-microsoft-com:vml" Requires="v">
                <p:oleObj name="Equation" r:id="rId8" imgW="1968480" imgH="330120" progId="Equation.DSMT4">
                  <p:embed/>
                </p:oleObj>
              </mc:Choice>
              <mc:Fallback>
                <p:oleObj name="Equation" r:id="rId8" imgW="1968480" imgH="330120" progId="Equation.DSMT4">
                  <p:embed/>
                  <p:pic>
                    <p:nvPicPr>
                      <p:cNvPr id="16" name="Object 15"/>
                      <p:cNvPicPr>
                        <a:picLocks noChangeAspect="1" noChangeArrowheads="1"/>
                      </p:cNvPicPr>
                      <p:nvPr/>
                    </p:nvPicPr>
                    <p:blipFill>
                      <a:blip r:embed="rId9"/>
                      <a:srcRect/>
                      <a:stretch>
                        <a:fillRect/>
                      </a:stretch>
                    </p:blipFill>
                    <p:spPr bwMode="auto">
                      <a:xfrm>
                        <a:off x="615950" y="5379571"/>
                        <a:ext cx="19685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54350019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dirty="0">
                <a:solidFill>
                  <a:srgbClr val="000000"/>
                </a:solidFill>
                <a:latin typeface="Arial" pitchFamily="34" charset="0"/>
                <a:cs typeface="Arial" pitchFamily="34" charset="0"/>
              </a:rPr>
              <a:t>Example</a:t>
            </a:r>
            <a:r>
              <a:rPr lang="en-US" sz="3200" dirty="0">
                <a:solidFill>
                  <a:srgbClr val="000000"/>
                </a:solidFill>
                <a:latin typeface="Arial" pitchFamily="34" charset="0"/>
                <a:cs typeface="Arial" pitchFamily="34" charset="0"/>
              </a:rPr>
              <a:t> (</a:t>
            </a:r>
            <a:r>
              <a:rPr lang="en-US" sz="3200" dirty="0" err="1">
                <a:solidFill>
                  <a:srgbClr val="000000"/>
                </a:solidFill>
                <a:latin typeface="Arial" pitchFamily="34" charset="0"/>
                <a:cs typeface="Arial" pitchFamily="34" charset="0"/>
              </a:rPr>
              <a:t>cont</a:t>
            </a:r>
            <a:r>
              <a:rPr lang="en-US" sz="3200" dirty="0">
                <a:solidFill>
                  <a:srgbClr val="000000"/>
                </a:solidFill>
                <a:latin typeface="Arial" pitchFamily="34" charset="0"/>
                <a:cs typeface="Arial" pitchFamily="34" charset="0"/>
              </a:rPr>
              <a:t>)</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pPr>
              <a:spcBef>
                <a:spcPct val="50000"/>
              </a:spcBef>
            </a:pPr>
            <a:r>
              <a:rPr lang="en-US" sz="2800" b="1" dirty="0"/>
              <a:t>4. Find the </a:t>
            </a:r>
            <a:r>
              <a:rPr lang="en-US" sz="2800" b="1" i="1" dirty="0"/>
              <a:t>y</a:t>
            </a:r>
            <a:r>
              <a:rPr lang="en-US" sz="2800" b="1" dirty="0"/>
              <a:t>-intercept.</a:t>
            </a:r>
            <a:r>
              <a:rPr lang="en-US" sz="2800" dirty="0"/>
              <a:t> Replace </a:t>
            </a:r>
            <a:r>
              <a:rPr lang="en-US" sz="2800" i="1" dirty="0"/>
              <a:t>x</a:t>
            </a:r>
            <a:r>
              <a:rPr lang="en-US" sz="2800" dirty="0"/>
              <a:t> with 0 in the original function.</a:t>
            </a:r>
          </a:p>
          <a:p>
            <a:pPr>
              <a:spcBef>
                <a:spcPct val="50000"/>
              </a:spcBef>
            </a:pPr>
            <a:endParaRPr lang="en-US" sz="2800" dirty="0"/>
          </a:p>
          <a:p>
            <a:pPr>
              <a:spcBef>
                <a:spcPct val="50000"/>
              </a:spcBef>
            </a:pPr>
            <a:r>
              <a:rPr lang="en-US" sz="2800" dirty="0"/>
              <a:t>The </a:t>
            </a:r>
            <a:r>
              <a:rPr lang="en-US" sz="2800" i="1" dirty="0"/>
              <a:t>y</a:t>
            </a:r>
            <a:r>
              <a:rPr lang="en-US" sz="2800" dirty="0"/>
              <a:t>-intercept is 6. The parabola passes through</a:t>
            </a:r>
          </a:p>
          <a:p>
            <a:pPr>
              <a:spcBef>
                <a:spcPct val="50000"/>
              </a:spcBef>
            </a:pPr>
            <a:endParaRPr lang="en-US" sz="2800" dirty="0"/>
          </a:p>
          <a:p>
            <a:pPr>
              <a:spcBef>
                <a:spcPct val="50000"/>
              </a:spcBef>
            </a:pPr>
            <a:endParaRPr lang="en-US" sz="2800" dirty="0"/>
          </a:p>
          <a:p>
            <a:pPr>
              <a:spcBef>
                <a:spcPct val="50000"/>
              </a:spcBef>
            </a:pPr>
            <a:endParaRPr lang="en-US" sz="2800" dirty="0"/>
          </a:p>
          <a:p>
            <a:pPr>
              <a:spcBef>
                <a:spcPct val="50000"/>
              </a:spcBef>
            </a:pPr>
            <a:endParaRPr lang="en-US" sz="2800" dirty="0"/>
          </a:p>
          <a:p>
            <a:pPr>
              <a:spcBef>
                <a:spcPct val="50000"/>
              </a:spcBef>
            </a:pPr>
            <a:endParaRPr lang="en-US" sz="2800" dirty="0"/>
          </a:p>
          <a:p>
            <a:pPr>
              <a:spcBef>
                <a:spcPct val="50000"/>
              </a:spcBef>
            </a:pPr>
            <a:endParaRPr lang="en-US" sz="2800" dirty="0"/>
          </a:p>
          <a:p>
            <a:pPr>
              <a:spcBef>
                <a:spcPct val="50000"/>
              </a:spcBef>
            </a:pPr>
            <a:endParaRPr lang="en-US" sz="2800" dirty="0"/>
          </a:p>
          <a:p>
            <a:pPr>
              <a:spcBef>
                <a:spcPct val="50000"/>
              </a:spcBef>
            </a:pPr>
            <a:r>
              <a:rPr lang="en-US" sz="2800" dirty="0"/>
              <a:t>								            </a:t>
            </a:r>
          </a:p>
          <a:p>
            <a:pPr>
              <a:spcBef>
                <a:spcPct val="50000"/>
              </a:spcBef>
            </a:pPr>
            <a:r>
              <a:rPr lang="en-US" sz="2800" dirty="0"/>
              <a:t>		                     								</a:t>
            </a:r>
          </a:p>
        </p:txBody>
      </p:sp>
      <p:sp>
        <p:nvSpPr>
          <p:cNvPr id="6" name="Rectangle 5"/>
          <p:cNvSpPr/>
          <p:nvPr/>
        </p:nvSpPr>
        <p:spPr>
          <a:xfrm>
            <a:off x="1641675" y="4343400"/>
            <a:ext cx="304800" cy="16764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4" name="Object 3"/>
          <p:cNvGraphicFramePr>
            <a:graphicFrameLocks noChangeAspect="1"/>
          </p:cNvGraphicFramePr>
          <p:nvPr/>
        </p:nvGraphicFramePr>
        <p:xfrm>
          <a:off x="635000" y="3505200"/>
          <a:ext cx="889000" cy="457200"/>
        </p:xfrm>
        <a:graphic>
          <a:graphicData uri="http://schemas.openxmlformats.org/presentationml/2006/ole">
            <mc:AlternateContent xmlns:mc="http://schemas.openxmlformats.org/markup-compatibility/2006">
              <mc:Choice xmlns:v="urn:schemas-microsoft-com:vml" Requires="v">
                <p:oleObj name="Equation" r:id="rId2" imgW="888840" imgH="457200" progId="Equation.DSMT4">
                  <p:embed/>
                </p:oleObj>
              </mc:Choice>
              <mc:Fallback>
                <p:oleObj name="Equation" r:id="rId2" imgW="888840" imgH="457200" progId="Equation.DSMT4">
                  <p:embed/>
                  <p:pic>
                    <p:nvPicPr>
                      <p:cNvPr id="4" name="Object 3"/>
                      <p:cNvPicPr>
                        <a:picLocks noChangeAspect="1" noChangeArrowheads="1"/>
                      </p:cNvPicPr>
                      <p:nvPr/>
                    </p:nvPicPr>
                    <p:blipFill>
                      <a:blip r:embed="rId3"/>
                      <a:srcRect/>
                      <a:stretch>
                        <a:fillRect/>
                      </a:stretch>
                    </p:blipFill>
                    <p:spPr bwMode="auto">
                      <a:xfrm>
                        <a:off x="635000" y="3505200"/>
                        <a:ext cx="88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nvGraphicFramePr>
        <p:xfrm>
          <a:off x="3272118" y="1545772"/>
          <a:ext cx="5092700" cy="558800"/>
        </p:xfrm>
        <a:graphic>
          <a:graphicData uri="http://schemas.openxmlformats.org/presentationml/2006/ole">
            <mc:AlternateContent xmlns:mc="http://schemas.openxmlformats.org/markup-compatibility/2006">
              <mc:Choice xmlns:v="urn:schemas-microsoft-com:vml" Requires="v">
                <p:oleObj name="Equation" r:id="rId4" imgW="5092560" imgH="558720" progId="Equation.DSMT4">
                  <p:embed/>
                </p:oleObj>
              </mc:Choice>
              <mc:Fallback>
                <p:oleObj name="Equation" r:id="rId4" imgW="5092560" imgH="558720" progId="Equation.DSMT4">
                  <p:embed/>
                  <p:pic>
                    <p:nvPicPr>
                      <p:cNvPr id="12" name="Object 11"/>
                      <p:cNvPicPr>
                        <a:picLocks noChangeAspect="1" noChangeArrowheads="1"/>
                      </p:cNvPicPr>
                      <p:nvPr/>
                    </p:nvPicPr>
                    <p:blipFill>
                      <a:blip r:embed="rId5"/>
                      <a:srcRect/>
                      <a:stretch>
                        <a:fillRect/>
                      </a:stretch>
                    </p:blipFill>
                    <p:spPr bwMode="auto">
                      <a:xfrm>
                        <a:off x="3272118" y="1545772"/>
                        <a:ext cx="50927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2448235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dirty="0">
                <a:solidFill>
                  <a:srgbClr val="000000"/>
                </a:solidFill>
                <a:latin typeface="Arial" pitchFamily="34" charset="0"/>
                <a:cs typeface="Arial" pitchFamily="34" charset="0"/>
              </a:rPr>
              <a:t>Example</a:t>
            </a:r>
            <a:r>
              <a:rPr lang="en-US" sz="3200" dirty="0">
                <a:solidFill>
                  <a:srgbClr val="000000"/>
                </a:solidFill>
                <a:latin typeface="Arial" pitchFamily="34" charset="0"/>
                <a:cs typeface="Arial" pitchFamily="34" charset="0"/>
              </a:rPr>
              <a:t> (</a:t>
            </a:r>
            <a:r>
              <a:rPr lang="en-US" sz="3200" dirty="0" err="1">
                <a:solidFill>
                  <a:srgbClr val="000000"/>
                </a:solidFill>
                <a:latin typeface="Arial" pitchFamily="34" charset="0"/>
                <a:cs typeface="Arial" pitchFamily="34" charset="0"/>
              </a:rPr>
              <a:t>cont</a:t>
            </a:r>
            <a:r>
              <a:rPr lang="en-US" sz="3200" dirty="0">
                <a:solidFill>
                  <a:srgbClr val="000000"/>
                </a:solidFill>
                <a:latin typeface="Arial" pitchFamily="34" charset="0"/>
                <a:cs typeface="Arial" pitchFamily="34" charset="0"/>
              </a:rPr>
              <a:t>)</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pPr>
              <a:spcBef>
                <a:spcPct val="50000"/>
              </a:spcBef>
            </a:pPr>
            <a:r>
              <a:rPr lang="en-US" sz="2800" b="1" dirty="0"/>
              <a:t>5. Graph the parabola.</a:t>
            </a:r>
            <a:r>
              <a:rPr lang="en-US" sz="2800" dirty="0"/>
              <a:t>  With a vertex of          no </a:t>
            </a:r>
            <a:r>
              <a:rPr lang="en-US" sz="2800" i="1" dirty="0"/>
              <a:t>x</a:t>
            </a:r>
            <a:r>
              <a:rPr lang="en-US" sz="2800" dirty="0"/>
              <a:t>-intercepts, and a </a:t>
            </a:r>
            <a:r>
              <a:rPr lang="en-US" sz="2800" i="1" dirty="0"/>
              <a:t>y</a:t>
            </a:r>
            <a:r>
              <a:rPr lang="en-US" sz="2800" dirty="0"/>
              <a:t>-intercept at 6, the graph of  </a:t>
            </a:r>
            <a:r>
              <a:rPr lang="en-US" sz="2800" i="1" dirty="0"/>
              <a:t>f</a:t>
            </a:r>
            <a:r>
              <a:rPr lang="en-US" sz="2800" dirty="0"/>
              <a:t>  is shown below.  The axis of symmetry is the vertical line whose equation is</a:t>
            </a:r>
          </a:p>
          <a:p>
            <a:pPr>
              <a:spcBef>
                <a:spcPct val="50000"/>
              </a:spcBef>
            </a:pPr>
            <a:endParaRPr lang="en-US" sz="2800" dirty="0"/>
          </a:p>
          <a:p>
            <a:pPr>
              <a:spcBef>
                <a:spcPct val="50000"/>
              </a:spcBef>
            </a:pPr>
            <a:endParaRPr lang="en-US" sz="2800" dirty="0"/>
          </a:p>
          <a:p>
            <a:pPr>
              <a:spcBef>
                <a:spcPct val="50000"/>
              </a:spcBef>
            </a:pPr>
            <a:endParaRPr lang="en-US" sz="2800" dirty="0"/>
          </a:p>
          <a:p>
            <a:pPr>
              <a:spcBef>
                <a:spcPct val="50000"/>
              </a:spcBef>
            </a:pPr>
            <a:endParaRPr lang="en-US" sz="2800" dirty="0"/>
          </a:p>
          <a:p>
            <a:pPr>
              <a:spcBef>
                <a:spcPct val="50000"/>
              </a:spcBef>
            </a:pPr>
            <a:endParaRPr lang="en-US" sz="2800" dirty="0"/>
          </a:p>
          <a:p>
            <a:pPr>
              <a:spcBef>
                <a:spcPct val="50000"/>
              </a:spcBef>
            </a:pPr>
            <a:endParaRPr lang="en-US" sz="2800" dirty="0"/>
          </a:p>
          <a:p>
            <a:pPr>
              <a:spcBef>
                <a:spcPct val="50000"/>
              </a:spcBef>
            </a:pPr>
            <a:r>
              <a:rPr lang="en-US" sz="2800" dirty="0"/>
              <a:t>								            </a:t>
            </a:r>
          </a:p>
          <a:p>
            <a:pPr>
              <a:spcBef>
                <a:spcPct val="50000"/>
              </a:spcBef>
            </a:pPr>
            <a:r>
              <a:rPr lang="en-US" sz="2800" dirty="0"/>
              <a:t>		                     								</a:t>
            </a:r>
          </a:p>
        </p:txBody>
      </p:sp>
      <p:sp>
        <p:nvSpPr>
          <p:cNvPr id="6" name="Rectangle 5"/>
          <p:cNvSpPr/>
          <p:nvPr/>
        </p:nvSpPr>
        <p:spPr>
          <a:xfrm>
            <a:off x="1641675" y="4343400"/>
            <a:ext cx="304800" cy="16764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8" name="Group 7"/>
          <p:cNvGrpSpPr/>
          <p:nvPr/>
        </p:nvGrpSpPr>
        <p:grpSpPr>
          <a:xfrm>
            <a:off x="533400" y="2895600"/>
            <a:ext cx="4419600" cy="3276598"/>
            <a:chOff x="533400" y="2743200"/>
            <a:chExt cx="4419600" cy="3276598"/>
          </a:xfrm>
        </p:grpSpPr>
        <p:graphicFrame>
          <p:nvGraphicFramePr>
            <p:cNvPr id="31" name="Object 2"/>
            <p:cNvGraphicFramePr>
              <a:graphicFrameLocks noChangeAspect="1"/>
            </p:cNvGraphicFramePr>
            <p:nvPr/>
          </p:nvGraphicFramePr>
          <p:xfrm>
            <a:off x="533400" y="3076575"/>
            <a:ext cx="3686175" cy="2638425"/>
          </p:xfrm>
          <a:graphic>
            <a:graphicData uri="http://schemas.openxmlformats.org/presentationml/2006/ole">
              <mc:AlternateContent xmlns:mc="http://schemas.openxmlformats.org/markup-compatibility/2006">
                <mc:Choice xmlns:v="urn:schemas-microsoft-com:vml" Requires="v">
                  <p:oleObj name="Worksheet" r:id="rId2" imgW="3686320" imgH="2638561" progId="Excel.Sheet.8">
                    <p:embed/>
                  </p:oleObj>
                </mc:Choice>
                <mc:Fallback>
                  <p:oleObj name="Worksheet" r:id="rId2" imgW="3686320" imgH="2638561" progId="Excel.Sheet.8">
                    <p:embed/>
                    <p:pic>
                      <p:nvPicPr>
                        <p:cNvPr id="31" name="Object 2"/>
                        <p:cNvPicPr>
                          <a:picLocks noChangeAspect="1" noChangeArrowheads="1"/>
                        </p:cNvPicPr>
                        <p:nvPr/>
                      </p:nvPicPr>
                      <p:blipFill>
                        <a:blip r:embed="rId3"/>
                        <a:srcRect/>
                        <a:stretch>
                          <a:fillRect/>
                        </a:stretch>
                      </p:blipFill>
                      <p:spPr bwMode="auto">
                        <a:xfrm>
                          <a:off x="533400" y="3076575"/>
                          <a:ext cx="3686175" cy="263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 name="AutoShape 13"/>
            <p:cNvSpPr>
              <a:spLocks noChangeArrowheads="1"/>
            </p:cNvSpPr>
            <p:nvPr/>
          </p:nvSpPr>
          <p:spPr bwMode="auto">
            <a:xfrm>
              <a:off x="1092013" y="5616387"/>
              <a:ext cx="1247775" cy="403411"/>
            </a:xfrm>
            <a:prstGeom prst="wedgeRoundRectCallout">
              <a:avLst>
                <a:gd name="adj1" fmla="val 50372"/>
                <a:gd name="adj2" fmla="val -158831"/>
                <a:gd name="adj3" fmla="val 16667"/>
              </a:avLst>
            </a:prstGeom>
            <a:solidFill>
              <a:schemeClr val="bg1"/>
            </a:solidFill>
            <a:ln w="9525" algn="ctr">
              <a:solidFill>
                <a:schemeClr val="tx1"/>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Vertex: (2,2)</a:t>
              </a:r>
            </a:p>
          </p:txBody>
        </p:sp>
        <p:sp>
          <p:nvSpPr>
            <p:cNvPr id="33" name="Oval 15"/>
            <p:cNvSpPr>
              <a:spLocks noChangeArrowheads="1"/>
            </p:cNvSpPr>
            <p:nvPr/>
          </p:nvSpPr>
          <p:spPr bwMode="auto">
            <a:xfrm>
              <a:off x="1790700" y="4835525"/>
              <a:ext cx="76200" cy="76200"/>
            </a:xfrm>
            <a:prstGeom prst="ellipse">
              <a:avLst/>
            </a:prstGeom>
            <a:solidFill>
              <a:srgbClr val="000000"/>
            </a:solidFill>
            <a:ln w="9525" algn="ctr">
              <a:solidFill>
                <a:schemeClr val="tx1"/>
              </a:solidFill>
              <a:round/>
              <a:headEnd/>
              <a:tailEnd/>
            </a:ln>
          </p:spPr>
          <p:txBody>
            <a:bodyPr wrap="non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34" name="AutoShape 16"/>
            <p:cNvSpPr>
              <a:spLocks noChangeArrowheads="1"/>
            </p:cNvSpPr>
            <p:nvPr/>
          </p:nvSpPr>
          <p:spPr bwMode="auto">
            <a:xfrm>
              <a:off x="1828813" y="2743200"/>
              <a:ext cx="1066800" cy="533400"/>
            </a:xfrm>
            <a:prstGeom prst="wedgeRoundRectCallout">
              <a:avLst>
                <a:gd name="adj1" fmla="val -46579"/>
                <a:gd name="adj2" fmla="val 333560"/>
                <a:gd name="adj3" fmla="val 16667"/>
              </a:avLst>
            </a:prstGeom>
            <a:solidFill>
              <a:schemeClr val="bg1"/>
            </a:solidFill>
            <a:ln w="9525" algn="ctr">
              <a:solidFill>
                <a:schemeClr val="tx1"/>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Arial" pitchFamily="34" charset="0"/>
                  <a:ea typeface="+mn-ea"/>
                  <a:cs typeface="Arial" pitchFamily="34" charset="0"/>
                </a:rPr>
                <a:t>y</a:t>
              </a:r>
              <a:r>
                <a:rPr kumimoji="0" lang="en-US"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-intercept is: 6</a:t>
              </a:r>
            </a:p>
          </p:txBody>
        </p:sp>
        <p:sp>
          <p:nvSpPr>
            <p:cNvPr id="35" name="Line 17"/>
            <p:cNvSpPr>
              <a:spLocks noChangeShapeType="1"/>
            </p:cNvSpPr>
            <p:nvPr/>
          </p:nvSpPr>
          <p:spPr bwMode="auto">
            <a:xfrm>
              <a:off x="2376488" y="3276600"/>
              <a:ext cx="0" cy="2057400"/>
            </a:xfrm>
            <a:prstGeom prst="line">
              <a:avLst/>
            </a:prstGeom>
            <a:noFill/>
            <a:ln w="22225">
              <a:solidFill>
                <a:srgbClr val="0000FF"/>
              </a:solidFill>
              <a:prstDash val="sysDot"/>
              <a:round/>
              <a:headEnd type="triangle" w="med" len="med"/>
              <a:tailEnd type="triangle" w="med" len="med"/>
            </a:ln>
            <a:extLst>
              <a:ext uri="{909E8E84-426E-40DD-AFC4-6F175D3DCCD1}">
                <a14:hiddenFill xmlns:a14="http://schemas.microsoft.com/office/drawing/2010/main">
                  <a:noFill/>
                </a14:hiddenFill>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6" name="AutoShape 18"/>
            <p:cNvSpPr>
              <a:spLocks noChangeArrowheads="1"/>
            </p:cNvSpPr>
            <p:nvPr/>
          </p:nvSpPr>
          <p:spPr bwMode="auto">
            <a:xfrm>
              <a:off x="3429000" y="2803525"/>
              <a:ext cx="1524000" cy="533400"/>
            </a:xfrm>
            <a:prstGeom prst="wedgeRoundRectCallout">
              <a:avLst>
                <a:gd name="adj1" fmla="val -113231"/>
                <a:gd name="adj2" fmla="val 133334"/>
                <a:gd name="adj3" fmla="val 16667"/>
              </a:avLst>
            </a:prstGeom>
            <a:solidFill>
              <a:schemeClr val="bg1"/>
            </a:solidFill>
            <a:ln w="9525" algn="ctr">
              <a:solidFill>
                <a:schemeClr val="tx1"/>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Axis of symmetry: </a:t>
              </a:r>
              <a:r>
                <a:rPr kumimoji="0" lang="en-US" sz="1400" b="0" i="1" u="none" strike="noStrike" kern="1200" cap="none" spc="0" normalizeH="0" baseline="0" noProof="0" dirty="0">
                  <a:ln>
                    <a:noFill/>
                  </a:ln>
                  <a:solidFill>
                    <a:prstClr val="black"/>
                  </a:solidFill>
                  <a:effectLst/>
                  <a:uLnTx/>
                  <a:uFillTx/>
                  <a:latin typeface="Arial" pitchFamily="34" charset="0"/>
                  <a:ea typeface="+mn-ea"/>
                  <a:cs typeface="Arial" pitchFamily="34" charset="0"/>
                </a:rPr>
                <a:t>x</a:t>
              </a:r>
              <a:r>
                <a:rPr kumimoji="0" lang="en-US"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 2</a:t>
              </a:r>
            </a:p>
          </p:txBody>
        </p:sp>
      </p:grpSp>
      <p:grpSp>
        <p:nvGrpSpPr>
          <p:cNvPr id="37" name="Group 36"/>
          <p:cNvGrpSpPr/>
          <p:nvPr/>
        </p:nvGrpSpPr>
        <p:grpSpPr>
          <a:xfrm>
            <a:off x="5153025" y="2727325"/>
            <a:ext cx="3686175" cy="3444873"/>
            <a:chOff x="5105400" y="2803525"/>
            <a:chExt cx="3686175" cy="3444873"/>
          </a:xfrm>
        </p:grpSpPr>
        <p:graphicFrame>
          <p:nvGraphicFramePr>
            <p:cNvPr id="38" name="Object 3"/>
            <p:cNvGraphicFramePr>
              <a:graphicFrameLocks noChangeAspect="1"/>
            </p:cNvGraphicFramePr>
            <p:nvPr/>
          </p:nvGraphicFramePr>
          <p:xfrm>
            <a:off x="5105400" y="3076575"/>
            <a:ext cx="3686175" cy="2638425"/>
          </p:xfrm>
          <a:graphic>
            <a:graphicData uri="http://schemas.openxmlformats.org/presentationml/2006/ole">
              <mc:AlternateContent xmlns:mc="http://schemas.openxmlformats.org/markup-compatibility/2006">
                <mc:Choice xmlns:v="urn:schemas-microsoft-com:vml" Requires="v">
                  <p:oleObj name="Chart" r:id="rId4" imgW="3686251" imgH="2638349" progId="Excel.Sheet.8">
                    <p:embed/>
                  </p:oleObj>
                </mc:Choice>
                <mc:Fallback>
                  <p:oleObj name="Chart" r:id="rId4" imgW="3686251" imgH="2638349" progId="Excel.Sheet.8">
                    <p:embed/>
                    <p:pic>
                      <p:nvPicPr>
                        <p:cNvPr id="38"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3076575"/>
                          <a:ext cx="3686175" cy="263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9" name="Line 20"/>
            <p:cNvSpPr>
              <a:spLocks noChangeShapeType="1"/>
            </p:cNvSpPr>
            <p:nvPr/>
          </p:nvSpPr>
          <p:spPr bwMode="auto">
            <a:xfrm>
              <a:off x="5334000" y="5273675"/>
              <a:ext cx="3276600" cy="0"/>
            </a:xfrm>
            <a:prstGeom prst="line">
              <a:avLst/>
            </a:prstGeom>
            <a:noFill/>
            <a:ln w="88900">
              <a:solidFill>
                <a:srgbClr val="0000FF">
                  <a:alpha val="50195"/>
                </a:srgbClr>
              </a:solidFill>
              <a:round/>
              <a:headEnd type="triangle" w="med" len="med"/>
              <a:tailEnd type="triangle" w="med" len="med"/>
            </a:ln>
            <a:extLst>
              <a:ext uri="{909E8E84-426E-40DD-AFC4-6F175D3DCCD1}">
                <a14:hiddenFill xmlns:a14="http://schemas.microsoft.com/office/drawing/2010/main">
                  <a:noFill/>
                </a14:hiddenFill>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0" name="Line 21"/>
            <p:cNvSpPr>
              <a:spLocks noChangeShapeType="1"/>
            </p:cNvSpPr>
            <p:nvPr/>
          </p:nvSpPr>
          <p:spPr bwMode="auto">
            <a:xfrm flipV="1">
              <a:off x="6400800" y="3298825"/>
              <a:ext cx="0" cy="1828800"/>
            </a:xfrm>
            <a:prstGeom prst="line">
              <a:avLst/>
            </a:prstGeom>
            <a:noFill/>
            <a:ln w="88900">
              <a:solidFill>
                <a:srgbClr val="FF0000">
                  <a:alpha val="50195"/>
                </a:srgbClr>
              </a:solidFill>
              <a:round/>
              <a:headEnd/>
              <a:tailEnd type="triangle" w="med" len="med"/>
            </a:ln>
            <a:extLst>
              <a:ext uri="{909E8E84-426E-40DD-AFC4-6F175D3DCCD1}">
                <a14:hiddenFill xmlns:a14="http://schemas.microsoft.com/office/drawing/2010/main">
                  <a:noFill/>
                </a14:hiddenFill>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1" name="Line 22"/>
            <p:cNvSpPr>
              <a:spLocks noChangeShapeType="1"/>
            </p:cNvSpPr>
            <p:nvPr/>
          </p:nvSpPr>
          <p:spPr bwMode="auto">
            <a:xfrm>
              <a:off x="6248400" y="5145088"/>
              <a:ext cx="304800" cy="0"/>
            </a:xfrm>
            <a:prstGeom prst="line">
              <a:avLst/>
            </a:prstGeom>
            <a:noFill/>
            <a:ln w="44450">
              <a:solidFill>
                <a:srgbClr val="FF0000">
                  <a:alpha val="50195"/>
                </a:srgbClr>
              </a:solidFill>
              <a:round/>
              <a:headEnd/>
              <a:tailEnd/>
            </a:ln>
            <a:extLst>
              <a:ext uri="{909E8E84-426E-40DD-AFC4-6F175D3DCCD1}">
                <a14:hiddenFill xmlns:a14="http://schemas.microsoft.com/office/drawing/2010/main">
                  <a:noFill/>
                </a14:hiddenFill>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2" name="AutoShape 23"/>
            <p:cNvSpPr>
              <a:spLocks noChangeArrowheads="1"/>
            </p:cNvSpPr>
            <p:nvPr/>
          </p:nvSpPr>
          <p:spPr bwMode="auto">
            <a:xfrm>
              <a:off x="5462586" y="5714998"/>
              <a:ext cx="1323975" cy="533400"/>
            </a:xfrm>
            <a:prstGeom prst="wedgeRoundRectCallout">
              <a:avLst>
                <a:gd name="adj1" fmla="val 43246"/>
                <a:gd name="adj2" fmla="val -109412"/>
                <a:gd name="adj3" fmla="val 16667"/>
              </a:avLst>
            </a:prstGeom>
            <a:solidFill>
              <a:schemeClr val="bg1"/>
            </a:solidFill>
            <a:ln w="9525" algn="ctr">
              <a:solidFill>
                <a:schemeClr val="tx1"/>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Domain: All real numbers</a:t>
              </a:r>
            </a:p>
          </p:txBody>
        </p:sp>
        <p:sp>
          <p:nvSpPr>
            <p:cNvPr id="43" name="AutoShape 25"/>
            <p:cNvSpPr>
              <a:spLocks noChangeArrowheads="1"/>
            </p:cNvSpPr>
            <p:nvPr/>
          </p:nvSpPr>
          <p:spPr bwMode="auto">
            <a:xfrm>
              <a:off x="6915149" y="2803525"/>
              <a:ext cx="1552575" cy="990600"/>
            </a:xfrm>
            <a:prstGeom prst="wedgeRoundRectCallout">
              <a:avLst>
                <a:gd name="adj1" fmla="val -79446"/>
                <a:gd name="adj2" fmla="val 68031"/>
                <a:gd name="adj3" fmla="val 16667"/>
              </a:avLst>
            </a:prstGeom>
            <a:solidFill>
              <a:schemeClr val="bg1"/>
            </a:solidFill>
            <a:ln w="9525" algn="ctr">
              <a:solidFill>
                <a:schemeClr val="tx1"/>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Range: All real numbers greater than or equal to 2.</a:t>
              </a:r>
            </a:p>
          </p:txBody>
        </p:sp>
      </p:grpSp>
      <p:graphicFrame>
        <p:nvGraphicFramePr>
          <p:cNvPr id="44" name="Object 43"/>
          <p:cNvGraphicFramePr>
            <a:graphicFrameLocks noChangeAspect="1"/>
          </p:cNvGraphicFramePr>
          <p:nvPr/>
        </p:nvGraphicFramePr>
        <p:xfrm>
          <a:off x="7146925" y="1219200"/>
          <a:ext cx="889000" cy="457200"/>
        </p:xfrm>
        <a:graphic>
          <a:graphicData uri="http://schemas.openxmlformats.org/presentationml/2006/ole">
            <mc:AlternateContent xmlns:mc="http://schemas.openxmlformats.org/markup-compatibility/2006">
              <mc:Choice xmlns:v="urn:schemas-microsoft-com:vml" Requires="v">
                <p:oleObj name="Equation" r:id="rId6" imgW="888840" imgH="457200" progId="Equation.DSMT4">
                  <p:embed/>
                </p:oleObj>
              </mc:Choice>
              <mc:Fallback>
                <p:oleObj name="Equation" r:id="rId6" imgW="888840" imgH="457200" progId="Equation.DSMT4">
                  <p:embed/>
                  <p:pic>
                    <p:nvPicPr>
                      <p:cNvPr id="44" name="Object 4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46925" y="1219200"/>
                        <a:ext cx="88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5" name="Object 44"/>
          <p:cNvGraphicFramePr>
            <a:graphicFrameLocks noChangeAspect="1"/>
          </p:cNvGraphicFramePr>
          <p:nvPr/>
        </p:nvGraphicFramePr>
        <p:xfrm>
          <a:off x="5445125" y="2578100"/>
          <a:ext cx="850900" cy="317500"/>
        </p:xfrm>
        <a:graphic>
          <a:graphicData uri="http://schemas.openxmlformats.org/presentationml/2006/ole">
            <mc:AlternateContent xmlns:mc="http://schemas.openxmlformats.org/markup-compatibility/2006">
              <mc:Choice xmlns:v="urn:schemas-microsoft-com:vml" Requires="v">
                <p:oleObj name="Equation" r:id="rId8" imgW="850680" imgH="317160" progId="Equation.DSMT4">
                  <p:embed/>
                </p:oleObj>
              </mc:Choice>
              <mc:Fallback>
                <p:oleObj name="Equation" r:id="rId8" imgW="850680" imgH="317160" progId="Equation.DSMT4">
                  <p:embed/>
                  <p:pic>
                    <p:nvPicPr>
                      <p:cNvPr id="45" name="Object 4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45125" y="2578100"/>
                        <a:ext cx="8509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 name="Oval 15"/>
          <p:cNvSpPr>
            <a:spLocks noChangeArrowheads="1"/>
          </p:cNvSpPr>
          <p:nvPr/>
        </p:nvSpPr>
        <p:spPr bwMode="auto">
          <a:xfrm>
            <a:off x="2339788" y="5247901"/>
            <a:ext cx="76200" cy="76200"/>
          </a:xfrm>
          <a:prstGeom prst="ellipse">
            <a:avLst/>
          </a:prstGeom>
          <a:solidFill>
            <a:srgbClr val="000000"/>
          </a:solidFill>
          <a:ln w="9525" algn="ctr">
            <a:solidFill>
              <a:schemeClr val="tx1"/>
            </a:solidFill>
            <a:round/>
            <a:headEnd/>
            <a:tailEnd/>
          </a:ln>
        </p:spPr>
        <p:txBody>
          <a:bodyPr wrap="non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81949845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dirty="0">
                <a:solidFill>
                  <a:srgbClr val="000000"/>
                </a:solidFill>
                <a:latin typeface="Arial" pitchFamily="34" charset="0"/>
                <a:cs typeface="Arial" pitchFamily="34" charset="0"/>
              </a:rPr>
              <a:t>Example </a:t>
            </a:r>
            <a:r>
              <a:rPr lang="en-US" sz="3200" dirty="0">
                <a:solidFill>
                  <a:srgbClr val="000000"/>
                </a:solidFill>
                <a:latin typeface="Arial" pitchFamily="34" charset="0"/>
                <a:cs typeface="Arial" pitchFamily="34" charset="0"/>
              </a:rPr>
              <a:t>(</a:t>
            </a:r>
            <a:r>
              <a:rPr lang="en-US" sz="3200" dirty="0" err="1">
                <a:solidFill>
                  <a:srgbClr val="000000"/>
                </a:solidFill>
                <a:latin typeface="Arial" pitchFamily="34" charset="0"/>
                <a:cs typeface="Arial" pitchFamily="34" charset="0"/>
              </a:rPr>
              <a:t>cont</a:t>
            </a:r>
            <a:r>
              <a:rPr lang="en-US" sz="3200" dirty="0">
                <a:solidFill>
                  <a:srgbClr val="000000"/>
                </a:solidFill>
                <a:latin typeface="Arial" pitchFamily="34" charset="0"/>
                <a:cs typeface="Arial" pitchFamily="34" charset="0"/>
              </a:rPr>
              <a:t>)</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pPr>
              <a:spcBef>
                <a:spcPct val="50000"/>
              </a:spcBef>
            </a:pPr>
            <a:r>
              <a:rPr lang="en-US" sz="2800" dirty="0"/>
              <a:t>Now we are ready to determine the domain and range of the original function.  We can use the second parabola from the preceding page to do so.  To find the domain, look for all inputs on the </a:t>
            </a:r>
            <a:br>
              <a:rPr lang="en-US" sz="2800" dirty="0"/>
            </a:br>
            <a:r>
              <a:rPr lang="en-US" sz="2800" i="1" dirty="0"/>
              <a:t>x</a:t>
            </a:r>
            <a:r>
              <a:rPr lang="en-US" sz="2800" dirty="0"/>
              <a:t>-axis that correspond to points on the graph.</a:t>
            </a:r>
          </a:p>
          <a:p>
            <a:pPr>
              <a:spcBef>
                <a:spcPts val="0"/>
              </a:spcBef>
            </a:pPr>
            <a:r>
              <a:rPr lang="en-US" sz="2800" dirty="0"/>
              <a:t>	</a:t>
            </a:r>
          </a:p>
          <a:p>
            <a:pPr>
              <a:spcBef>
                <a:spcPts val="0"/>
              </a:spcBef>
            </a:pPr>
            <a:r>
              <a:rPr lang="en-US" sz="2800" dirty="0"/>
              <a:t>   Domain of </a:t>
            </a:r>
            <a:r>
              <a:rPr lang="en-US" sz="2800" i="1" dirty="0"/>
              <a:t>f </a:t>
            </a:r>
            <a:r>
              <a:rPr lang="en-US" sz="2800" dirty="0"/>
              <a:t>is  	       is a real number   or 	</a:t>
            </a:r>
          </a:p>
          <a:p>
            <a:pPr>
              <a:spcBef>
                <a:spcPct val="50000"/>
              </a:spcBef>
            </a:pPr>
            <a:r>
              <a:rPr lang="en-US" sz="2800" dirty="0"/>
              <a:t>	</a:t>
            </a:r>
          </a:p>
          <a:p>
            <a:pPr>
              <a:spcBef>
                <a:spcPct val="50000"/>
              </a:spcBef>
            </a:pPr>
            <a:endParaRPr lang="en-US" sz="2800" dirty="0"/>
          </a:p>
        </p:txBody>
      </p:sp>
      <p:sp>
        <p:nvSpPr>
          <p:cNvPr id="6" name="Rectangle 5"/>
          <p:cNvSpPr/>
          <p:nvPr/>
        </p:nvSpPr>
        <p:spPr>
          <a:xfrm>
            <a:off x="1641675" y="4343400"/>
            <a:ext cx="304800" cy="16764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8" name="Object 7"/>
          <p:cNvGraphicFramePr>
            <a:graphicFrameLocks noChangeAspect="1"/>
          </p:cNvGraphicFramePr>
          <p:nvPr/>
        </p:nvGraphicFramePr>
        <p:xfrm>
          <a:off x="3164541" y="3743325"/>
          <a:ext cx="5384800" cy="457200"/>
        </p:xfrm>
        <a:graphic>
          <a:graphicData uri="http://schemas.openxmlformats.org/presentationml/2006/ole">
            <mc:AlternateContent xmlns:mc="http://schemas.openxmlformats.org/markup-compatibility/2006">
              <mc:Choice xmlns:v="urn:schemas-microsoft-com:vml" Requires="v">
                <p:oleObj name="Equation" r:id="rId2" imgW="5384520" imgH="457200" progId="Equation.DSMT4">
                  <p:embed/>
                </p:oleObj>
              </mc:Choice>
              <mc:Fallback>
                <p:oleObj name="Equation" r:id="rId2" imgW="5384520" imgH="457200" progId="Equation.DSMT4">
                  <p:embed/>
                  <p:pic>
                    <p:nvPicPr>
                      <p:cNvPr id="8" name="Object 7"/>
                      <p:cNvPicPr>
                        <a:picLocks noChangeAspect="1" noChangeArrowheads="1"/>
                      </p:cNvPicPr>
                      <p:nvPr/>
                    </p:nvPicPr>
                    <p:blipFill>
                      <a:blip r:embed="rId3"/>
                      <a:srcRect/>
                      <a:stretch>
                        <a:fillRect/>
                      </a:stretch>
                    </p:blipFill>
                    <p:spPr bwMode="auto">
                      <a:xfrm>
                        <a:off x="3164541" y="3743325"/>
                        <a:ext cx="538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46861007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dirty="0">
                <a:solidFill>
                  <a:srgbClr val="000000"/>
                </a:solidFill>
                <a:latin typeface="Arial" pitchFamily="34" charset="0"/>
                <a:cs typeface="Arial" pitchFamily="34" charset="0"/>
              </a:rPr>
              <a:t>Example </a:t>
            </a:r>
            <a:r>
              <a:rPr lang="en-US" sz="3200" dirty="0">
                <a:solidFill>
                  <a:srgbClr val="000000"/>
                </a:solidFill>
                <a:latin typeface="Arial" pitchFamily="34" charset="0"/>
                <a:cs typeface="Arial" pitchFamily="34" charset="0"/>
              </a:rPr>
              <a:t>(</a:t>
            </a:r>
            <a:r>
              <a:rPr lang="en-US" sz="3200" dirty="0" err="1">
                <a:solidFill>
                  <a:srgbClr val="000000"/>
                </a:solidFill>
                <a:latin typeface="Arial" pitchFamily="34" charset="0"/>
                <a:cs typeface="Arial" pitchFamily="34" charset="0"/>
              </a:rPr>
              <a:t>cont</a:t>
            </a:r>
            <a:r>
              <a:rPr lang="en-US" sz="3200" dirty="0">
                <a:solidFill>
                  <a:srgbClr val="000000"/>
                </a:solidFill>
                <a:latin typeface="Arial" pitchFamily="34" charset="0"/>
                <a:cs typeface="Arial" pitchFamily="34" charset="0"/>
              </a:rPr>
              <a:t>)</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pPr>
              <a:spcBef>
                <a:spcPct val="50000"/>
              </a:spcBef>
            </a:pPr>
            <a:r>
              <a:rPr lang="en-US" sz="2800" dirty="0"/>
              <a:t>To find the range, look for all the outputs on the    </a:t>
            </a:r>
            <a:r>
              <a:rPr lang="en-US" sz="2800" i="1" dirty="0"/>
              <a:t>y</a:t>
            </a:r>
            <a:r>
              <a:rPr lang="en-US" sz="2800" dirty="0"/>
              <a:t>-axis that correspond to points on the graph.  Looking at the first parabola from the preceding slide, we see the parabola’s vertex is          This is the lowest point on the graph. Because the           </a:t>
            </a:r>
            <a:r>
              <a:rPr lang="en-US" sz="2800" i="1" dirty="0"/>
              <a:t>y</a:t>
            </a:r>
            <a:r>
              <a:rPr lang="en-US" sz="2800" dirty="0"/>
              <a:t>-coordinate of the vertex is 2, outputs on the       </a:t>
            </a:r>
            <a:r>
              <a:rPr lang="en-US" sz="2800" i="1" dirty="0"/>
              <a:t>y</a:t>
            </a:r>
            <a:r>
              <a:rPr lang="en-US" sz="2800" dirty="0"/>
              <a:t>-axis fall at or above 2.</a:t>
            </a:r>
          </a:p>
          <a:p>
            <a:pPr>
              <a:spcBef>
                <a:spcPct val="50000"/>
              </a:spcBef>
            </a:pPr>
            <a:r>
              <a:rPr lang="en-US" sz="2800" dirty="0"/>
              <a:t>	Range of </a:t>
            </a:r>
            <a:r>
              <a:rPr lang="en-US" sz="2800" i="1" dirty="0"/>
              <a:t>f </a:t>
            </a:r>
            <a:r>
              <a:rPr lang="en-US" sz="2800" dirty="0"/>
              <a:t>is                  or</a:t>
            </a:r>
          </a:p>
          <a:p>
            <a:pPr>
              <a:spcBef>
                <a:spcPct val="50000"/>
              </a:spcBef>
            </a:pPr>
            <a:r>
              <a:rPr lang="en-US" sz="2800" dirty="0"/>
              <a:t>			      		</a:t>
            </a:r>
          </a:p>
          <a:p>
            <a:pPr>
              <a:spcBef>
                <a:spcPct val="50000"/>
              </a:spcBef>
            </a:pPr>
            <a:endParaRPr lang="en-US" sz="2800" dirty="0"/>
          </a:p>
          <a:p>
            <a:pPr>
              <a:spcBef>
                <a:spcPct val="50000"/>
              </a:spcBef>
            </a:pPr>
            <a:endParaRPr lang="en-US" sz="2800" dirty="0"/>
          </a:p>
          <a:p>
            <a:pPr>
              <a:spcBef>
                <a:spcPct val="50000"/>
              </a:spcBef>
            </a:pPr>
            <a:endParaRPr lang="en-US" sz="2800" dirty="0"/>
          </a:p>
          <a:p>
            <a:pPr>
              <a:spcBef>
                <a:spcPct val="50000"/>
              </a:spcBef>
            </a:pPr>
            <a:endParaRPr lang="en-US" sz="2800" dirty="0"/>
          </a:p>
          <a:p>
            <a:pPr>
              <a:spcBef>
                <a:spcPct val="50000"/>
              </a:spcBef>
            </a:pPr>
            <a:endParaRPr lang="en-US" sz="2800" dirty="0"/>
          </a:p>
          <a:p>
            <a:pPr>
              <a:spcBef>
                <a:spcPct val="50000"/>
              </a:spcBef>
            </a:pPr>
            <a:endParaRPr lang="en-US" sz="2800" dirty="0"/>
          </a:p>
          <a:p>
            <a:pPr>
              <a:spcBef>
                <a:spcPct val="50000"/>
              </a:spcBef>
            </a:pPr>
            <a:endParaRPr lang="en-US" sz="2800" dirty="0"/>
          </a:p>
          <a:p>
            <a:pPr>
              <a:spcBef>
                <a:spcPct val="50000"/>
              </a:spcBef>
            </a:pPr>
            <a:endParaRPr lang="en-US" sz="2800" dirty="0"/>
          </a:p>
          <a:p>
            <a:pPr>
              <a:spcBef>
                <a:spcPct val="50000"/>
              </a:spcBef>
            </a:pPr>
            <a:endParaRPr lang="en-US" sz="2800" dirty="0"/>
          </a:p>
          <a:p>
            <a:pPr>
              <a:spcBef>
                <a:spcPct val="50000"/>
              </a:spcBef>
            </a:pPr>
            <a:endParaRPr lang="en-US" sz="2800" dirty="0"/>
          </a:p>
          <a:p>
            <a:pPr>
              <a:spcBef>
                <a:spcPct val="50000"/>
              </a:spcBef>
            </a:pPr>
            <a:endParaRPr lang="en-US" sz="2800" dirty="0"/>
          </a:p>
          <a:p>
            <a:pPr>
              <a:spcBef>
                <a:spcPct val="50000"/>
              </a:spcBef>
            </a:pPr>
            <a:endParaRPr lang="en-US" sz="2800" dirty="0"/>
          </a:p>
          <a:p>
            <a:pPr>
              <a:spcBef>
                <a:spcPct val="50000"/>
              </a:spcBef>
            </a:pPr>
            <a:endParaRPr lang="en-US" sz="2800" dirty="0"/>
          </a:p>
          <a:p>
            <a:pPr>
              <a:spcBef>
                <a:spcPct val="50000"/>
              </a:spcBef>
            </a:pPr>
            <a:r>
              <a:rPr lang="en-US" sz="2800" dirty="0"/>
              <a:t>								            </a:t>
            </a:r>
          </a:p>
          <a:p>
            <a:pPr>
              <a:spcBef>
                <a:spcPct val="50000"/>
              </a:spcBef>
            </a:pPr>
            <a:r>
              <a:rPr lang="en-US" sz="2800" dirty="0"/>
              <a:t>		                     								</a:t>
            </a:r>
          </a:p>
        </p:txBody>
      </p:sp>
      <p:sp>
        <p:nvSpPr>
          <p:cNvPr id="6" name="Rectangle 5"/>
          <p:cNvSpPr/>
          <p:nvPr/>
        </p:nvSpPr>
        <p:spPr>
          <a:xfrm>
            <a:off x="1641675" y="4343400"/>
            <a:ext cx="304800" cy="16764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9" name="Object 8"/>
          <p:cNvGraphicFramePr>
            <a:graphicFrameLocks noChangeAspect="1"/>
          </p:cNvGraphicFramePr>
          <p:nvPr/>
        </p:nvGraphicFramePr>
        <p:xfrm>
          <a:off x="6477000" y="2514600"/>
          <a:ext cx="889000" cy="457200"/>
        </p:xfrm>
        <a:graphic>
          <a:graphicData uri="http://schemas.openxmlformats.org/presentationml/2006/ole">
            <mc:AlternateContent xmlns:mc="http://schemas.openxmlformats.org/markup-compatibility/2006">
              <mc:Choice xmlns:v="urn:schemas-microsoft-com:vml" Requires="v">
                <p:oleObj name="Equation" r:id="rId2" imgW="888840" imgH="457200" progId="Equation.DSMT4">
                  <p:embed/>
                </p:oleObj>
              </mc:Choice>
              <mc:Fallback>
                <p:oleObj name="Equation" r:id="rId2" imgW="888840" imgH="457200" progId="Equation.DSMT4">
                  <p:embed/>
                  <p:pic>
                    <p:nvPicPr>
                      <p:cNvPr id="9" name="Object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2514600"/>
                        <a:ext cx="88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nvGraphicFramePr>
        <p:xfrm>
          <a:off x="3632200" y="4419600"/>
          <a:ext cx="1549400" cy="457200"/>
        </p:xfrm>
        <a:graphic>
          <a:graphicData uri="http://schemas.openxmlformats.org/presentationml/2006/ole">
            <mc:AlternateContent xmlns:mc="http://schemas.openxmlformats.org/markup-compatibility/2006">
              <mc:Choice xmlns:v="urn:schemas-microsoft-com:vml" Requires="v">
                <p:oleObj name="Equation" r:id="rId4" imgW="1549080" imgH="457200" progId="Equation.DSMT4">
                  <p:embed/>
                </p:oleObj>
              </mc:Choice>
              <mc:Fallback>
                <p:oleObj name="Equation" r:id="rId4" imgW="1549080" imgH="457200" progId="Equation.DSMT4">
                  <p:embed/>
                  <p:pic>
                    <p:nvPicPr>
                      <p:cNvPr id="11" name="Object 10"/>
                      <p:cNvPicPr>
                        <a:picLocks noChangeAspect="1" noChangeArrowheads="1"/>
                      </p:cNvPicPr>
                      <p:nvPr/>
                    </p:nvPicPr>
                    <p:blipFill>
                      <a:blip r:embed="rId5"/>
                      <a:srcRect/>
                      <a:stretch>
                        <a:fillRect/>
                      </a:stretch>
                    </p:blipFill>
                    <p:spPr bwMode="auto">
                      <a:xfrm>
                        <a:off x="3632200" y="4419600"/>
                        <a:ext cx="154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nvGraphicFramePr>
        <p:xfrm>
          <a:off x="5791200" y="4419600"/>
          <a:ext cx="939800" cy="457200"/>
        </p:xfrm>
        <a:graphic>
          <a:graphicData uri="http://schemas.openxmlformats.org/presentationml/2006/ole">
            <mc:AlternateContent xmlns:mc="http://schemas.openxmlformats.org/markup-compatibility/2006">
              <mc:Choice xmlns:v="urn:schemas-microsoft-com:vml" Requires="v">
                <p:oleObj name="Equation" r:id="rId6" imgW="939600" imgH="457200" progId="Equation.DSMT4">
                  <p:embed/>
                </p:oleObj>
              </mc:Choice>
              <mc:Fallback>
                <p:oleObj name="Equation" r:id="rId6" imgW="939600" imgH="457200" progId="Equation.DSMT4">
                  <p:embed/>
                  <p:pic>
                    <p:nvPicPr>
                      <p:cNvPr id="12" name="Object 11"/>
                      <p:cNvPicPr>
                        <a:picLocks noChangeAspect="1" noChangeArrowheads="1"/>
                      </p:cNvPicPr>
                      <p:nvPr/>
                    </p:nvPicPr>
                    <p:blipFill>
                      <a:blip r:embed="rId7"/>
                      <a:srcRect/>
                      <a:stretch>
                        <a:fillRect/>
                      </a:stretch>
                    </p:blipFill>
                    <p:spPr bwMode="auto">
                      <a:xfrm>
                        <a:off x="5791200" y="4419600"/>
                        <a:ext cx="93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28935650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i="1" dirty="0">
                <a:solidFill>
                  <a:srgbClr val="000000"/>
                </a:solidFill>
                <a:latin typeface="Arial" pitchFamily="34" charset="0"/>
                <a:cs typeface="Arial" pitchFamily="34" charset="0"/>
              </a:rPr>
              <a:t>Objective 3: Example</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pPr>
              <a:spcBef>
                <a:spcPct val="50000"/>
              </a:spcBef>
            </a:pPr>
            <a:r>
              <a:rPr lang="en-US" sz="2800" b="1" dirty="0"/>
              <a:t>3a.</a:t>
            </a:r>
            <a:r>
              <a:rPr lang="en-US" sz="2800" dirty="0"/>
              <a:t>	Find the vertex for the parabola whose 	equation is </a:t>
            </a:r>
          </a:p>
          <a:p>
            <a:pPr>
              <a:spcBef>
                <a:spcPts val="0"/>
              </a:spcBef>
            </a:pPr>
            <a:r>
              <a:rPr lang="en-US" sz="2800" b="1" dirty="0"/>
              <a:t>	</a:t>
            </a:r>
            <a:r>
              <a:rPr lang="en-US" sz="2800" dirty="0"/>
              <a:t>The </a:t>
            </a:r>
            <a:r>
              <a:rPr lang="en-US" sz="2800" i="1" dirty="0"/>
              <a:t>x</a:t>
            </a:r>
            <a:r>
              <a:rPr lang="en-US" sz="2800" dirty="0"/>
              <a:t>–coordinate of the vertex of the 	parabola is </a:t>
            </a:r>
          </a:p>
          <a:p>
            <a:pPr>
              <a:spcBef>
                <a:spcPct val="50000"/>
              </a:spcBef>
            </a:pPr>
            <a:r>
              <a:rPr lang="en-US" sz="2800" b="1" dirty="0"/>
              <a:t>					 </a:t>
            </a:r>
            <a:r>
              <a:rPr lang="en-US" sz="2800" dirty="0"/>
              <a:t>and the </a:t>
            </a:r>
            <a:r>
              <a:rPr lang="en-US" sz="2800" i="1" dirty="0"/>
              <a:t>y</a:t>
            </a:r>
            <a:r>
              <a:rPr lang="en-US" sz="2800" dirty="0"/>
              <a:t>–coordinate </a:t>
            </a:r>
          </a:p>
          <a:p>
            <a:pPr>
              <a:spcBef>
                <a:spcPct val="50000"/>
              </a:spcBef>
            </a:pPr>
            <a:r>
              <a:rPr lang="en-US" sz="2800" dirty="0"/>
              <a:t>	of the vertex of  the parabola is </a:t>
            </a:r>
          </a:p>
          <a:p>
            <a:pPr>
              <a:spcBef>
                <a:spcPct val="50000"/>
              </a:spcBef>
            </a:pPr>
            <a:endParaRPr lang="en-US" sz="2800" b="1" dirty="0"/>
          </a:p>
          <a:p>
            <a:pPr>
              <a:spcBef>
                <a:spcPct val="50000"/>
              </a:spcBef>
            </a:pPr>
            <a:endParaRPr lang="en-US" sz="2800" b="1" dirty="0"/>
          </a:p>
          <a:p>
            <a:pPr>
              <a:spcBef>
                <a:spcPct val="50000"/>
              </a:spcBef>
            </a:pPr>
            <a:r>
              <a:rPr lang="en-US" sz="2800" b="1" dirty="0"/>
              <a:t>	</a:t>
            </a:r>
            <a:r>
              <a:rPr lang="en-US" sz="2800" dirty="0"/>
              <a:t>The vertex is </a:t>
            </a:r>
          </a:p>
          <a:p>
            <a:pPr>
              <a:spcBef>
                <a:spcPct val="50000"/>
              </a:spcBef>
              <a:spcAft>
                <a:spcPts val="1800"/>
              </a:spcAft>
            </a:pPr>
            <a:r>
              <a:rPr lang="en-US" sz="3600" dirty="0"/>
              <a:t>					</a:t>
            </a:r>
          </a:p>
          <a:p>
            <a:pPr>
              <a:spcBef>
                <a:spcPct val="50000"/>
              </a:spcBef>
            </a:pPr>
            <a:endParaRPr lang="en-US" sz="3600" dirty="0"/>
          </a:p>
          <a:p>
            <a:pPr>
              <a:spcBef>
                <a:spcPct val="50000"/>
              </a:spcBef>
            </a:pPr>
            <a:r>
              <a:rPr lang="en-US" sz="3600" dirty="0"/>
              <a:t>				</a:t>
            </a:r>
            <a:endParaRPr lang="en-US" sz="2800" dirty="0"/>
          </a:p>
          <a:p>
            <a:pPr>
              <a:spcBef>
                <a:spcPct val="50000"/>
              </a:spcBef>
            </a:pPr>
            <a:endParaRPr lang="en-US" dirty="0"/>
          </a:p>
        </p:txBody>
      </p:sp>
      <p:graphicFrame>
        <p:nvGraphicFramePr>
          <p:cNvPr id="5" name="Object 4"/>
          <p:cNvGraphicFramePr>
            <a:graphicFrameLocks noChangeAspect="1"/>
          </p:cNvGraphicFramePr>
          <p:nvPr/>
        </p:nvGraphicFramePr>
        <p:xfrm>
          <a:off x="3328894" y="1525067"/>
          <a:ext cx="3022600" cy="558800"/>
        </p:xfrm>
        <a:graphic>
          <a:graphicData uri="http://schemas.openxmlformats.org/presentationml/2006/ole">
            <mc:AlternateContent xmlns:mc="http://schemas.openxmlformats.org/markup-compatibility/2006">
              <mc:Choice xmlns:v="urn:schemas-microsoft-com:vml" Requires="v">
                <p:oleObj name="Equation" r:id="rId2" imgW="3022560" imgH="558720" progId="Equation.DSMT4">
                  <p:embed/>
                </p:oleObj>
              </mc:Choice>
              <mc:Fallback>
                <p:oleObj name="Equation" r:id="rId2" imgW="3022560" imgH="558720" progId="Equation.DSMT4">
                  <p:embed/>
                  <p:pic>
                    <p:nvPicPr>
                      <p:cNvPr id="5" name="Object 4"/>
                      <p:cNvPicPr>
                        <a:picLocks noChangeAspect="1" noChangeArrowheads="1"/>
                      </p:cNvPicPr>
                      <p:nvPr/>
                    </p:nvPicPr>
                    <p:blipFill>
                      <a:blip r:embed="rId3"/>
                      <a:srcRect/>
                      <a:stretch>
                        <a:fillRect/>
                      </a:stretch>
                    </p:blipFill>
                    <p:spPr bwMode="auto">
                      <a:xfrm>
                        <a:off x="3328894" y="1525067"/>
                        <a:ext cx="30226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nvGraphicFramePr>
        <p:xfrm>
          <a:off x="1511300" y="2857500"/>
          <a:ext cx="3695700" cy="952500"/>
        </p:xfrm>
        <a:graphic>
          <a:graphicData uri="http://schemas.openxmlformats.org/presentationml/2006/ole">
            <mc:AlternateContent xmlns:mc="http://schemas.openxmlformats.org/markup-compatibility/2006">
              <mc:Choice xmlns:v="urn:schemas-microsoft-com:vml" Requires="v">
                <p:oleObj name="Equation" r:id="rId4" imgW="3695400" imgH="952200" progId="Equation.DSMT4">
                  <p:embed/>
                </p:oleObj>
              </mc:Choice>
              <mc:Fallback>
                <p:oleObj name="Equation" r:id="rId4" imgW="3695400" imgH="952200" progId="Equation.DSMT4">
                  <p:embed/>
                  <p:pic>
                    <p:nvPicPr>
                      <p:cNvPr id="6" name="Object 5"/>
                      <p:cNvPicPr>
                        <a:picLocks noChangeAspect="1" noChangeArrowheads="1"/>
                      </p:cNvPicPr>
                      <p:nvPr/>
                    </p:nvPicPr>
                    <p:blipFill>
                      <a:blip r:embed="rId5"/>
                      <a:srcRect/>
                      <a:stretch>
                        <a:fillRect/>
                      </a:stretch>
                    </p:blipFill>
                    <p:spPr bwMode="auto">
                      <a:xfrm>
                        <a:off x="1511300" y="2857500"/>
                        <a:ext cx="36957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nvGraphicFramePr>
        <p:xfrm>
          <a:off x="1582270" y="4191000"/>
          <a:ext cx="5232400" cy="1498600"/>
        </p:xfrm>
        <a:graphic>
          <a:graphicData uri="http://schemas.openxmlformats.org/presentationml/2006/ole">
            <mc:AlternateContent xmlns:mc="http://schemas.openxmlformats.org/markup-compatibility/2006">
              <mc:Choice xmlns:v="urn:schemas-microsoft-com:vml" Requires="v">
                <p:oleObj name="Equation" r:id="rId6" imgW="5232240" imgH="1498320" progId="Equation.DSMT4">
                  <p:embed/>
                </p:oleObj>
              </mc:Choice>
              <mc:Fallback>
                <p:oleObj name="Equation" r:id="rId6" imgW="5232240" imgH="1498320" progId="Equation.DSMT4">
                  <p:embed/>
                  <p:pic>
                    <p:nvPicPr>
                      <p:cNvPr id="7" name="Object 6"/>
                      <p:cNvPicPr>
                        <a:picLocks noChangeAspect="1" noChangeArrowheads="1"/>
                      </p:cNvPicPr>
                      <p:nvPr/>
                    </p:nvPicPr>
                    <p:blipFill>
                      <a:blip r:embed="rId7"/>
                      <a:srcRect/>
                      <a:stretch>
                        <a:fillRect/>
                      </a:stretch>
                    </p:blipFill>
                    <p:spPr bwMode="auto">
                      <a:xfrm>
                        <a:off x="1582270" y="4191000"/>
                        <a:ext cx="5232400"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nvGraphicFramePr>
        <p:xfrm>
          <a:off x="3657600" y="5715000"/>
          <a:ext cx="1295400" cy="457200"/>
        </p:xfrm>
        <a:graphic>
          <a:graphicData uri="http://schemas.openxmlformats.org/presentationml/2006/ole">
            <mc:AlternateContent xmlns:mc="http://schemas.openxmlformats.org/markup-compatibility/2006">
              <mc:Choice xmlns:v="urn:schemas-microsoft-com:vml" Requires="v">
                <p:oleObj name="Equation" r:id="rId8" imgW="1295280" imgH="457200" progId="Equation.DSMT4">
                  <p:embed/>
                </p:oleObj>
              </mc:Choice>
              <mc:Fallback>
                <p:oleObj name="Equation" r:id="rId8" imgW="1295280" imgH="457200" progId="Equation.DSMT4">
                  <p:embed/>
                  <p:pic>
                    <p:nvPicPr>
                      <p:cNvPr id="8" name="Object 7"/>
                      <p:cNvPicPr>
                        <a:picLocks noChangeAspect="1" noChangeArrowheads="1"/>
                      </p:cNvPicPr>
                      <p:nvPr/>
                    </p:nvPicPr>
                    <p:blipFill>
                      <a:blip r:embed="rId9"/>
                      <a:srcRect/>
                      <a:stretch>
                        <a:fillRect/>
                      </a:stretch>
                    </p:blipFill>
                    <p:spPr bwMode="auto">
                      <a:xfrm>
                        <a:off x="3657600" y="57150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553163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dirty="0">
                <a:latin typeface="Arial" pitchFamily="34" charset="0"/>
                <a:cs typeface="Arial" pitchFamily="34" charset="0"/>
              </a:rPr>
              <a:t>Example </a:t>
            </a:r>
            <a:r>
              <a:rPr lang="en-US" sz="3200" dirty="0">
                <a:latin typeface="Arial" pitchFamily="34" charset="0"/>
                <a:cs typeface="Arial" pitchFamily="34" charset="0"/>
              </a:rPr>
              <a:t>(</a:t>
            </a:r>
            <a:r>
              <a:rPr lang="en-US" sz="3200" dirty="0" err="1">
                <a:latin typeface="Arial" pitchFamily="34" charset="0"/>
                <a:cs typeface="Arial" pitchFamily="34" charset="0"/>
              </a:rPr>
              <a:t>cont</a:t>
            </a:r>
            <a:r>
              <a:rPr lang="en-US" sz="3200" dirty="0">
                <a:latin typeface="Arial" pitchFamily="34" charset="0"/>
                <a:cs typeface="Arial" pitchFamily="34" charset="0"/>
              </a:rPr>
              <a:t>) </a:t>
            </a:r>
          </a:p>
        </p:txBody>
      </p:sp>
      <p:sp>
        <p:nvSpPr>
          <p:cNvPr id="3" name="Text Placeholder 2"/>
          <p:cNvSpPr>
            <a:spLocks noGrp="1"/>
          </p:cNvSpPr>
          <p:nvPr>
            <p:ph type="body" sz="quarter" idx="10"/>
          </p:nvPr>
        </p:nvSpPr>
        <p:spPr/>
        <p:txBody>
          <a:bodyPr>
            <a:noAutofit/>
          </a:bodyPr>
          <a:lstStyle/>
          <a:p>
            <a:pPr>
              <a:spcBef>
                <a:spcPct val="50000"/>
              </a:spcBef>
            </a:pPr>
            <a:r>
              <a:rPr lang="en-US" sz="2800" dirty="0"/>
              <a:t>													</a:t>
            </a:r>
            <a:endParaRPr lang="en-US" sz="2800" b="1" dirty="0"/>
          </a:p>
          <a:p>
            <a:pPr>
              <a:spcBef>
                <a:spcPct val="50000"/>
              </a:spcBef>
            </a:pPr>
            <a:endParaRPr lang="en-US" sz="2800" b="1" dirty="0"/>
          </a:p>
          <a:p>
            <a:pPr>
              <a:spcBef>
                <a:spcPct val="50000"/>
              </a:spcBef>
            </a:pPr>
            <a:endParaRPr lang="en-US" sz="2800" b="1" dirty="0"/>
          </a:p>
          <a:p>
            <a:pPr>
              <a:spcBef>
                <a:spcPct val="50000"/>
              </a:spcBef>
            </a:pPr>
            <a:r>
              <a:rPr lang="en-US" sz="2800" b="1" dirty="0"/>
              <a:t>			 </a:t>
            </a:r>
            <a:r>
              <a:rPr lang="en-US" sz="2800" dirty="0"/>
              <a:t>true</a:t>
            </a:r>
            <a:r>
              <a:rPr lang="en-US" sz="2800" b="1" dirty="0"/>
              <a:t>                                  </a:t>
            </a:r>
            <a:r>
              <a:rPr lang="en-US" sz="2800" dirty="0" err="1"/>
              <a:t>true</a:t>
            </a:r>
            <a:endParaRPr lang="en-US" sz="2800" dirty="0"/>
          </a:p>
          <a:p>
            <a:pPr>
              <a:spcBef>
                <a:spcPct val="50000"/>
              </a:spcBef>
            </a:pPr>
            <a:r>
              <a:rPr lang="en-US" sz="2800" dirty="0"/>
              <a:t>The solutions are                 The solution set is</a:t>
            </a:r>
          </a:p>
          <a:p>
            <a:pPr>
              <a:spcBef>
                <a:spcPct val="50000"/>
              </a:spcBef>
            </a:pPr>
            <a:endParaRPr lang="en-US" sz="2800" dirty="0"/>
          </a:p>
          <a:p>
            <a:pPr>
              <a:spcBef>
                <a:spcPct val="50000"/>
              </a:spcBef>
            </a:pPr>
            <a:endParaRPr lang="en-US" sz="2800" dirty="0"/>
          </a:p>
          <a:p>
            <a:pPr>
              <a:spcBef>
                <a:spcPct val="50000"/>
              </a:spcBef>
            </a:pPr>
            <a:endParaRPr lang="en-US" sz="2800" dirty="0">
              <a:latin typeface="Times New Roman" pitchFamily="18" charset="0"/>
            </a:endParaRPr>
          </a:p>
          <a:p>
            <a:pPr>
              <a:spcBef>
                <a:spcPct val="50000"/>
              </a:spcBef>
            </a:pPr>
            <a:endParaRPr lang="en-US" sz="2800" dirty="0">
              <a:latin typeface="Times New Roman" pitchFamily="18" charset="0"/>
            </a:endParaRPr>
          </a:p>
          <a:p>
            <a:pPr>
              <a:spcBef>
                <a:spcPct val="50000"/>
              </a:spcBef>
            </a:pPr>
            <a:endParaRPr lang="en-US" sz="2800" dirty="0"/>
          </a:p>
          <a:p>
            <a:pPr>
              <a:spcBef>
                <a:spcPct val="50000"/>
              </a:spcBef>
            </a:pPr>
            <a:endParaRPr lang="en-US" sz="2800" dirty="0"/>
          </a:p>
          <a:p>
            <a:pPr>
              <a:spcBef>
                <a:spcPct val="50000"/>
              </a:spcBef>
            </a:pPr>
            <a:endParaRPr lang="en-US" sz="2800" dirty="0"/>
          </a:p>
          <a:p>
            <a:pPr>
              <a:spcBef>
                <a:spcPct val="50000"/>
              </a:spcBef>
            </a:pPr>
            <a:endParaRPr lang="en-US" sz="2800" dirty="0"/>
          </a:p>
          <a:p>
            <a:pPr>
              <a:spcBef>
                <a:spcPct val="50000"/>
              </a:spcBef>
            </a:pPr>
            <a:endParaRPr lang="en-US" sz="2800" dirty="0"/>
          </a:p>
          <a:p>
            <a:endParaRPr lang="en-US" dirty="0"/>
          </a:p>
        </p:txBody>
      </p:sp>
      <p:graphicFrame>
        <p:nvGraphicFramePr>
          <p:cNvPr id="11" name="Object 10"/>
          <p:cNvGraphicFramePr>
            <a:graphicFrameLocks noChangeAspect="1"/>
          </p:cNvGraphicFramePr>
          <p:nvPr>
            <p:extLst>
              <p:ext uri="{D42A27DB-BD31-4B8C-83A1-F6EECF244321}">
                <p14:modId xmlns:p14="http://schemas.microsoft.com/office/powerpoint/2010/main" val="149077822"/>
              </p:ext>
            </p:extLst>
          </p:nvPr>
        </p:nvGraphicFramePr>
        <p:xfrm>
          <a:off x="659784" y="1524000"/>
          <a:ext cx="2590800" cy="838200"/>
        </p:xfrm>
        <a:graphic>
          <a:graphicData uri="http://schemas.openxmlformats.org/presentationml/2006/ole">
            <mc:AlternateContent xmlns:mc="http://schemas.openxmlformats.org/markup-compatibility/2006">
              <mc:Choice xmlns:v="urn:schemas-microsoft-com:vml" Requires="v">
                <p:oleObj name="Equation" r:id="rId2" imgW="2590560" imgH="838080" progId="Equation.DSMT4">
                  <p:embed/>
                </p:oleObj>
              </mc:Choice>
              <mc:Fallback>
                <p:oleObj name="Equation" r:id="rId2" imgW="2590560" imgH="838080" progId="Equation.DSMT4">
                  <p:embed/>
                  <p:pic>
                    <p:nvPicPr>
                      <p:cNvPr id="11" name="Object 10"/>
                      <p:cNvPicPr>
                        <a:picLocks noChangeAspect="1" noChangeArrowheads="1"/>
                      </p:cNvPicPr>
                      <p:nvPr/>
                    </p:nvPicPr>
                    <p:blipFill>
                      <a:blip r:embed="rId3"/>
                      <a:srcRect/>
                      <a:stretch>
                        <a:fillRect/>
                      </a:stretch>
                    </p:blipFill>
                    <p:spPr bwMode="auto">
                      <a:xfrm>
                        <a:off x="659784" y="1524000"/>
                        <a:ext cx="2590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4090014133"/>
              </p:ext>
            </p:extLst>
          </p:nvPr>
        </p:nvGraphicFramePr>
        <p:xfrm>
          <a:off x="4482792" y="1524000"/>
          <a:ext cx="2755900" cy="838200"/>
        </p:xfrm>
        <a:graphic>
          <a:graphicData uri="http://schemas.openxmlformats.org/presentationml/2006/ole">
            <mc:AlternateContent xmlns:mc="http://schemas.openxmlformats.org/markup-compatibility/2006">
              <mc:Choice xmlns:v="urn:schemas-microsoft-com:vml" Requires="v">
                <p:oleObj name="Equation" r:id="rId4" imgW="2755800" imgH="838080" progId="Equation.DSMT4">
                  <p:embed/>
                </p:oleObj>
              </mc:Choice>
              <mc:Fallback>
                <p:oleObj name="Equation" r:id="rId4" imgW="2755800" imgH="838080" progId="Equation.DSMT4">
                  <p:embed/>
                  <p:pic>
                    <p:nvPicPr>
                      <p:cNvPr id="12" name="Object 11"/>
                      <p:cNvPicPr>
                        <a:picLocks noChangeAspect="1" noChangeArrowheads="1"/>
                      </p:cNvPicPr>
                      <p:nvPr/>
                    </p:nvPicPr>
                    <p:blipFill>
                      <a:blip r:embed="rId5"/>
                      <a:srcRect/>
                      <a:stretch>
                        <a:fillRect/>
                      </a:stretch>
                    </p:blipFill>
                    <p:spPr bwMode="auto">
                      <a:xfrm>
                        <a:off x="4482792" y="1524000"/>
                        <a:ext cx="27559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595195018"/>
              </p:ext>
            </p:extLst>
          </p:nvPr>
        </p:nvGraphicFramePr>
        <p:xfrm>
          <a:off x="1568450" y="2508250"/>
          <a:ext cx="1689100" cy="635000"/>
        </p:xfrm>
        <a:graphic>
          <a:graphicData uri="http://schemas.openxmlformats.org/presentationml/2006/ole">
            <mc:AlternateContent xmlns:mc="http://schemas.openxmlformats.org/markup-compatibility/2006">
              <mc:Choice xmlns:v="urn:schemas-microsoft-com:vml" Requires="v">
                <p:oleObj name="Equation" r:id="rId6" imgW="1688760" imgH="634680" progId="Equation.DSMT4">
                  <p:embed/>
                </p:oleObj>
              </mc:Choice>
              <mc:Fallback>
                <p:oleObj name="Equation" r:id="rId6" imgW="1688760" imgH="634680" progId="Equation.DSMT4">
                  <p:embed/>
                  <p:pic>
                    <p:nvPicPr>
                      <p:cNvPr id="13" name="Object 12"/>
                      <p:cNvPicPr>
                        <a:picLocks noChangeAspect="1" noChangeArrowheads="1"/>
                      </p:cNvPicPr>
                      <p:nvPr/>
                    </p:nvPicPr>
                    <p:blipFill>
                      <a:blip r:embed="rId7"/>
                      <a:srcRect/>
                      <a:stretch>
                        <a:fillRect/>
                      </a:stretch>
                    </p:blipFill>
                    <p:spPr bwMode="auto">
                      <a:xfrm>
                        <a:off x="1568450" y="2508250"/>
                        <a:ext cx="16891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1578302834"/>
              </p:ext>
            </p:extLst>
          </p:nvPr>
        </p:nvGraphicFramePr>
        <p:xfrm>
          <a:off x="5581496" y="2514600"/>
          <a:ext cx="1689100" cy="635000"/>
        </p:xfrm>
        <a:graphic>
          <a:graphicData uri="http://schemas.openxmlformats.org/presentationml/2006/ole">
            <mc:AlternateContent xmlns:mc="http://schemas.openxmlformats.org/markup-compatibility/2006">
              <mc:Choice xmlns:v="urn:schemas-microsoft-com:vml" Requires="v">
                <p:oleObj name="Equation" r:id="rId8" imgW="1688760" imgH="634680" progId="Equation.DSMT4">
                  <p:embed/>
                </p:oleObj>
              </mc:Choice>
              <mc:Fallback>
                <p:oleObj name="Equation" r:id="rId8" imgW="1688760" imgH="634680" progId="Equation.DSMT4">
                  <p:embed/>
                  <p:pic>
                    <p:nvPicPr>
                      <p:cNvPr id="14" name="Object 13"/>
                      <p:cNvPicPr>
                        <a:picLocks noChangeAspect="1" noChangeArrowheads="1"/>
                      </p:cNvPicPr>
                      <p:nvPr/>
                    </p:nvPicPr>
                    <p:blipFill>
                      <a:blip r:embed="rId9"/>
                      <a:srcRect/>
                      <a:stretch>
                        <a:fillRect/>
                      </a:stretch>
                    </p:blipFill>
                    <p:spPr bwMode="auto">
                      <a:xfrm>
                        <a:off x="5581496" y="2514600"/>
                        <a:ext cx="16891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2584087096"/>
              </p:ext>
            </p:extLst>
          </p:nvPr>
        </p:nvGraphicFramePr>
        <p:xfrm>
          <a:off x="3429000" y="4133850"/>
          <a:ext cx="1485900" cy="444500"/>
        </p:xfrm>
        <a:graphic>
          <a:graphicData uri="http://schemas.openxmlformats.org/presentationml/2006/ole">
            <mc:AlternateContent xmlns:mc="http://schemas.openxmlformats.org/markup-compatibility/2006">
              <mc:Choice xmlns:v="urn:schemas-microsoft-com:vml" Requires="v">
                <p:oleObj name="Equation" r:id="rId10" imgW="1485720" imgH="444240" progId="Equation.DSMT4">
                  <p:embed/>
                </p:oleObj>
              </mc:Choice>
              <mc:Fallback>
                <p:oleObj name="Equation" r:id="rId10" imgW="1485720" imgH="444240" progId="Equation.DSMT4">
                  <p:embed/>
                  <p:pic>
                    <p:nvPicPr>
                      <p:cNvPr id="15" name="Object 14"/>
                      <p:cNvPicPr>
                        <a:picLocks noChangeAspect="1" noChangeArrowheads="1"/>
                      </p:cNvPicPr>
                      <p:nvPr/>
                    </p:nvPicPr>
                    <p:blipFill>
                      <a:blip r:embed="rId11"/>
                      <a:srcRect/>
                      <a:stretch>
                        <a:fillRect/>
                      </a:stretch>
                    </p:blipFill>
                    <p:spPr bwMode="auto">
                      <a:xfrm>
                        <a:off x="3429000" y="4133850"/>
                        <a:ext cx="14859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4281584367"/>
              </p:ext>
            </p:extLst>
          </p:nvPr>
        </p:nvGraphicFramePr>
        <p:xfrm>
          <a:off x="6140604" y="3616710"/>
          <a:ext cx="1181100" cy="330200"/>
        </p:xfrm>
        <a:graphic>
          <a:graphicData uri="http://schemas.openxmlformats.org/presentationml/2006/ole">
            <mc:AlternateContent xmlns:mc="http://schemas.openxmlformats.org/markup-compatibility/2006">
              <mc:Choice xmlns:v="urn:schemas-microsoft-com:vml" Requires="v">
                <p:oleObj name="Equation" r:id="rId12" imgW="1180800" imgH="330120" progId="Equation.DSMT4">
                  <p:embed/>
                </p:oleObj>
              </mc:Choice>
              <mc:Fallback>
                <p:oleObj name="Equation" r:id="rId12" imgW="1180800" imgH="330120" progId="Equation.DSMT4">
                  <p:embed/>
                  <p:pic>
                    <p:nvPicPr>
                      <p:cNvPr id="4" name="Object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40604" y="3616710"/>
                        <a:ext cx="11811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411770159"/>
              </p:ext>
            </p:extLst>
          </p:nvPr>
        </p:nvGraphicFramePr>
        <p:xfrm>
          <a:off x="666050" y="4657725"/>
          <a:ext cx="1803400" cy="660400"/>
        </p:xfrm>
        <a:graphic>
          <a:graphicData uri="http://schemas.openxmlformats.org/presentationml/2006/ole">
            <mc:AlternateContent xmlns:mc="http://schemas.openxmlformats.org/markup-compatibility/2006">
              <mc:Choice xmlns:v="urn:schemas-microsoft-com:vml" Requires="v">
                <p:oleObj name="Equation" r:id="rId14" imgW="1803240" imgH="660240" progId="Equation.DSMT4">
                  <p:embed/>
                </p:oleObj>
              </mc:Choice>
              <mc:Fallback>
                <p:oleObj name="Equation" r:id="rId14" imgW="1803240" imgH="660240" progId="Equation.DSMT4">
                  <p:embed/>
                  <p:pic>
                    <p:nvPicPr>
                      <p:cNvPr id="5" name="Object 4"/>
                      <p:cNvPicPr>
                        <a:picLocks noChangeAspect="1" noChangeArrowheads="1"/>
                      </p:cNvPicPr>
                      <p:nvPr/>
                    </p:nvPicPr>
                    <p:blipFill>
                      <a:blip r:embed="rId15"/>
                      <a:srcRect/>
                      <a:stretch>
                        <a:fillRect/>
                      </a:stretch>
                    </p:blipFill>
                    <p:spPr bwMode="auto">
                      <a:xfrm>
                        <a:off x="666050" y="4657725"/>
                        <a:ext cx="18034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703195597"/>
              </p:ext>
            </p:extLst>
          </p:nvPr>
        </p:nvGraphicFramePr>
        <p:xfrm>
          <a:off x="2111298" y="3609898"/>
          <a:ext cx="1181100" cy="330200"/>
        </p:xfrm>
        <a:graphic>
          <a:graphicData uri="http://schemas.openxmlformats.org/presentationml/2006/ole">
            <mc:AlternateContent xmlns:mc="http://schemas.openxmlformats.org/markup-compatibility/2006">
              <mc:Choice xmlns:v="urn:schemas-microsoft-com:vml" Requires="v">
                <p:oleObj name="Equation" r:id="rId16" imgW="1180800" imgH="330120" progId="Equation.DSMT4">
                  <p:embed/>
                </p:oleObj>
              </mc:Choice>
              <mc:Fallback>
                <p:oleObj name="Equation" r:id="rId16" imgW="1180800" imgH="330120" progId="Equation.DSMT4">
                  <p:embed/>
                  <p:pic>
                    <p:nvPicPr>
                      <p:cNvPr id="6" name="Object 5"/>
                      <p:cNvPicPr>
                        <a:picLocks noChangeAspect="1" noChangeArrowheads="1"/>
                      </p:cNvPicPr>
                      <p:nvPr/>
                    </p:nvPicPr>
                    <p:blipFill>
                      <a:blip r:embed="rId17"/>
                      <a:srcRect/>
                      <a:stretch>
                        <a:fillRect/>
                      </a:stretch>
                    </p:blipFill>
                    <p:spPr bwMode="auto">
                      <a:xfrm>
                        <a:off x="2111298" y="3609898"/>
                        <a:ext cx="11811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76345718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i="1" dirty="0">
                <a:solidFill>
                  <a:srgbClr val="000000"/>
                </a:solidFill>
                <a:latin typeface="Arial" pitchFamily="34" charset="0"/>
                <a:cs typeface="Arial" pitchFamily="34" charset="0"/>
              </a:rPr>
              <a:t>Objective 3: Example</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pPr>
              <a:spcBef>
                <a:spcPct val="50000"/>
              </a:spcBef>
            </a:pPr>
            <a:r>
              <a:rPr lang="en-US" sz="2800" b="1" dirty="0"/>
              <a:t>3b.</a:t>
            </a:r>
            <a:r>
              <a:rPr lang="en-US" sz="2800" dirty="0"/>
              <a:t>	Graph the quadratic function  			Use the graph to identify the function’s 	domain and its range.</a:t>
            </a:r>
          </a:p>
          <a:p>
            <a:pPr>
              <a:spcBef>
                <a:spcPts val="0"/>
              </a:spcBef>
            </a:pPr>
            <a:r>
              <a:rPr lang="en-US" sz="2800" dirty="0"/>
              <a:t>	Since  	  is negative, the parabola opens 	downward.</a:t>
            </a:r>
          </a:p>
          <a:p>
            <a:pPr>
              <a:lnSpc>
                <a:spcPct val="150000"/>
              </a:lnSpc>
              <a:spcBef>
                <a:spcPts val="0"/>
              </a:spcBef>
            </a:pPr>
            <a:r>
              <a:rPr lang="en-US" sz="2800" dirty="0"/>
              <a:t>	The </a:t>
            </a:r>
            <a:r>
              <a:rPr lang="en-US" sz="2800" i="1" dirty="0"/>
              <a:t>x</a:t>
            </a:r>
            <a:r>
              <a:rPr lang="en-US" sz="2800" dirty="0"/>
              <a:t>–coordinate of the vertex of the 	parabola is 						The </a:t>
            </a:r>
            <a:r>
              <a:rPr lang="en-US" sz="2800" i="1" dirty="0"/>
              <a:t>y</a:t>
            </a:r>
            <a:r>
              <a:rPr lang="en-US" sz="2800" dirty="0"/>
              <a:t>–coordinate of the vertex of the 	parabola is </a:t>
            </a:r>
          </a:p>
          <a:p>
            <a:pPr>
              <a:spcBef>
                <a:spcPct val="50000"/>
              </a:spcBef>
            </a:pPr>
            <a:endParaRPr lang="en-US" sz="2800" dirty="0"/>
          </a:p>
          <a:p>
            <a:pPr>
              <a:spcBef>
                <a:spcPts val="3000"/>
              </a:spcBef>
            </a:pPr>
            <a:r>
              <a:rPr lang="en-US" sz="2800" b="1" dirty="0"/>
              <a:t>	</a:t>
            </a:r>
          </a:p>
          <a:p>
            <a:pPr>
              <a:spcBef>
                <a:spcPct val="50000"/>
              </a:spcBef>
              <a:spcAft>
                <a:spcPts val="1800"/>
              </a:spcAft>
            </a:pPr>
            <a:endParaRPr lang="en-US" sz="2800" b="1" dirty="0"/>
          </a:p>
          <a:p>
            <a:pPr>
              <a:spcBef>
                <a:spcPct val="50000"/>
              </a:spcBef>
              <a:spcAft>
                <a:spcPts val="1800"/>
              </a:spcAft>
            </a:pPr>
            <a:r>
              <a:rPr lang="en-US" sz="3600" dirty="0"/>
              <a:t>					</a:t>
            </a:r>
          </a:p>
          <a:p>
            <a:pPr>
              <a:spcBef>
                <a:spcPct val="50000"/>
              </a:spcBef>
            </a:pPr>
            <a:endParaRPr lang="en-US" sz="3600" dirty="0"/>
          </a:p>
          <a:p>
            <a:pPr>
              <a:spcBef>
                <a:spcPct val="50000"/>
              </a:spcBef>
            </a:pPr>
            <a:r>
              <a:rPr lang="en-US" sz="3600" dirty="0"/>
              <a:t>				</a:t>
            </a:r>
            <a:endParaRPr lang="en-US" sz="2800" dirty="0"/>
          </a:p>
          <a:p>
            <a:pPr>
              <a:spcBef>
                <a:spcPct val="50000"/>
              </a:spcBef>
            </a:pPr>
            <a:endParaRPr lang="en-US" dirty="0"/>
          </a:p>
        </p:txBody>
      </p:sp>
      <p:graphicFrame>
        <p:nvGraphicFramePr>
          <p:cNvPr id="5" name="Object 4"/>
          <p:cNvGraphicFramePr>
            <a:graphicFrameLocks noChangeAspect="1"/>
          </p:cNvGraphicFramePr>
          <p:nvPr/>
        </p:nvGraphicFramePr>
        <p:xfrm>
          <a:off x="6043550" y="1119250"/>
          <a:ext cx="3048000" cy="558800"/>
        </p:xfrm>
        <a:graphic>
          <a:graphicData uri="http://schemas.openxmlformats.org/presentationml/2006/ole">
            <mc:AlternateContent xmlns:mc="http://schemas.openxmlformats.org/markup-compatibility/2006">
              <mc:Choice xmlns:v="urn:schemas-microsoft-com:vml" Requires="v">
                <p:oleObj name="Equation" r:id="rId2" imgW="3047760" imgH="558720" progId="Equation.DSMT4">
                  <p:embed/>
                </p:oleObj>
              </mc:Choice>
              <mc:Fallback>
                <p:oleObj name="Equation" r:id="rId2" imgW="3047760" imgH="558720" progId="Equation.DSMT4">
                  <p:embed/>
                  <p:pic>
                    <p:nvPicPr>
                      <p:cNvPr id="5" name="Object 4"/>
                      <p:cNvPicPr>
                        <a:picLocks noChangeAspect="1" noChangeArrowheads="1"/>
                      </p:cNvPicPr>
                      <p:nvPr/>
                    </p:nvPicPr>
                    <p:blipFill>
                      <a:blip r:embed="rId3"/>
                      <a:srcRect/>
                      <a:stretch>
                        <a:fillRect/>
                      </a:stretch>
                    </p:blipFill>
                    <p:spPr bwMode="auto">
                      <a:xfrm>
                        <a:off x="6043550" y="1119250"/>
                        <a:ext cx="30480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nvGraphicFramePr>
        <p:xfrm>
          <a:off x="2513603" y="2517900"/>
          <a:ext cx="952500" cy="330200"/>
        </p:xfrm>
        <a:graphic>
          <a:graphicData uri="http://schemas.openxmlformats.org/presentationml/2006/ole">
            <mc:AlternateContent xmlns:mc="http://schemas.openxmlformats.org/markup-compatibility/2006">
              <mc:Choice xmlns:v="urn:schemas-microsoft-com:vml" Requires="v">
                <p:oleObj name="Equation" r:id="rId4" imgW="952200" imgH="330120" progId="Equation.DSMT4">
                  <p:embed/>
                </p:oleObj>
              </mc:Choice>
              <mc:Fallback>
                <p:oleObj name="Equation" r:id="rId4" imgW="952200" imgH="330120" progId="Equation.DSMT4">
                  <p:embed/>
                  <p:pic>
                    <p:nvPicPr>
                      <p:cNvPr id="7" name="Object 6"/>
                      <p:cNvPicPr>
                        <a:picLocks noChangeAspect="1" noChangeArrowheads="1"/>
                      </p:cNvPicPr>
                      <p:nvPr/>
                    </p:nvPicPr>
                    <p:blipFill>
                      <a:blip r:embed="rId5"/>
                      <a:srcRect/>
                      <a:stretch>
                        <a:fillRect/>
                      </a:stretch>
                    </p:blipFill>
                    <p:spPr bwMode="auto">
                      <a:xfrm>
                        <a:off x="2513603" y="2517900"/>
                        <a:ext cx="9525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nvGraphicFramePr>
        <p:xfrm>
          <a:off x="3350091" y="5168153"/>
          <a:ext cx="5689600" cy="914400"/>
        </p:xfrm>
        <a:graphic>
          <a:graphicData uri="http://schemas.openxmlformats.org/presentationml/2006/ole">
            <mc:AlternateContent xmlns:mc="http://schemas.openxmlformats.org/markup-compatibility/2006">
              <mc:Choice xmlns:v="urn:schemas-microsoft-com:vml" Requires="v">
                <p:oleObj name="Equation" r:id="rId6" imgW="5689440" imgH="914400" progId="Equation.DSMT4">
                  <p:embed/>
                </p:oleObj>
              </mc:Choice>
              <mc:Fallback>
                <p:oleObj name="Equation" r:id="rId6" imgW="5689440" imgH="914400" progId="Equation.DSMT4">
                  <p:embed/>
                  <p:pic>
                    <p:nvPicPr>
                      <p:cNvPr id="8" name="Object 7"/>
                      <p:cNvPicPr>
                        <a:picLocks noChangeAspect="1" noChangeArrowheads="1"/>
                      </p:cNvPicPr>
                      <p:nvPr/>
                    </p:nvPicPr>
                    <p:blipFill>
                      <a:blip r:embed="rId7"/>
                      <a:srcRect/>
                      <a:stretch>
                        <a:fillRect/>
                      </a:stretch>
                    </p:blipFill>
                    <p:spPr bwMode="auto">
                      <a:xfrm>
                        <a:off x="3350091" y="5168153"/>
                        <a:ext cx="568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nvGraphicFramePr>
        <p:xfrm>
          <a:off x="3414806" y="3886200"/>
          <a:ext cx="3873500" cy="952500"/>
        </p:xfrm>
        <a:graphic>
          <a:graphicData uri="http://schemas.openxmlformats.org/presentationml/2006/ole">
            <mc:AlternateContent xmlns:mc="http://schemas.openxmlformats.org/markup-compatibility/2006">
              <mc:Choice xmlns:v="urn:schemas-microsoft-com:vml" Requires="v">
                <p:oleObj name="Equation" r:id="rId8" imgW="3873240" imgH="952200" progId="Equation.DSMT4">
                  <p:embed/>
                </p:oleObj>
              </mc:Choice>
              <mc:Fallback>
                <p:oleObj name="Equation" r:id="rId8" imgW="3873240" imgH="952200" progId="Equation.DSMT4">
                  <p:embed/>
                  <p:pic>
                    <p:nvPicPr>
                      <p:cNvPr id="10" name="Object 9"/>
                      <p:cNvPicPr>
                        <a:picLocks noChangeAspect="1" noChangeArrowheads="1"/>
                      </p:cNvPicPr>
                      <p:nvPr/>
                    </p:nvPicPr>
                    <p:blipFill>
                      <a:blip r:embed="rId9"/>
                      <a:srcRect/>
                      <a:stretch>
                        <a:fillRect/>
                      </a:stretch>
                    </p:blipFill>
                    <p:spPr bwMode="auto">
                      <a:xfrm>
                        <a:off x="3414806" y="3886200"/>
                        <a:ext cx="3873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7660715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i="1" dirty="0">
                <a:solidFill>
                  <a:srgbClr val="000000"/>
                </a:solidFill>
                <a:latin typeface="Arial" pitchFamily="34" charset="0"/>
                <a:cs typeface="Arial" pitchFamily="34" charset="0"/>
              </a:rPr>
              <a:t>Objective 3: Example </a:t>
            </a:r>
            <a:r>
              <a:rPr lang="en-US" sz="3200" dirty="0">
                <a:solidFill>
                  <a:srgbClr val="000000"/>
                </a:solidFill>
                <a:latin typeface="Arial" pitchFamily="34" charset="0"/>
                <a:cs typeface="Arial" pitchFamily="34" charset="0"/>
              </a:rPr>
              <a:t>(</a:t>
            </a:r>
            <a:r>
              <a:rPr lang="en-US" sz="3200" dirty="0" err="1">
                <a:solidFill>
                  <a:srgbClr val="000000"/>
                </a:solidFill>
                <a:latin typeface="Arial" pitchFamily="34" charset="0"/>
                <a:cs typeface="Arial" pitchFamily="34" charset="0"/>
              </a:rPr>
              <a:t>cont</a:t>
            </a:r>
            <a:r>
              <a:rPr lang="en-US" sz="3200" dirty="0">
                <a:solidFill>
                  <a:srgbClr val="000000"/>
                </a:solidFill>
                <a:latin typeface="Arial" pitchFamily="34" charset="0"/>
                <a:cs typeface="Arial" pitchFamily="34" charset="0"/>
              </a:rPr>
              <a:t>)</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pPr>
              <a:spcBef>
                <a:spcPts val="3000"/>
              </a:spcBef>
            </a:pPr>
            <a:r>
              <a:rPr lang="en-US" sz="2800" dirty="0"/>
              <a:t>	The vertex is </a:t>
            </a:r>
          </a:p>
          <a:p>
            <a:pPr>
              <a:spcBef>
                <a:spcPts val="400"/>
              </a:spcBef>
            </a:pPr>
            <a:r>
              <a:rPr lang="en-US" sz="2800" dirty="0"/>
              <a:t>	Replace         with 0 to find </a:t>
            </a:r>
            <a:r>
              <a:rPr lang="en-US" sz="2800" i="1" dirty="0"/>
              <a:t>x</a:t>
            </a:r>
            <a:r>
              <a:rPr lang="en-US" sz="2800" dirty="0"/>
              <a:t>–intercepts.  </a:t>
            </a:r>
          </a:p>
          <a:p>
            <a:pPr>
              <a:spcBef>
                <a:spcPct val="50000"/>
              </a:spcBef>
            </a:pPr>
            <a:endParaRPr lang="en-US" sz="2800" dirty="0"/>
          </a:p>
          <a:p>
            <a:pPr>
              <a:spcBef>
                <a:spcPct val="50000"/>
              </a:spcBef>
            </a:pPr>
            <a:endParaRPr lang="en-US" sz="2800" dirty="0"/>
          </a:p>
          <a:p>
            <a:pPr>
              <a:spcBef>
                <a:spcPct val="50000"/>
              </a:spcBef>
            </a:pPr>
            <a:endParaRPr lang="en-US" sz="2800" dirty="0"/>
          </a:p>
          <a:p>
            <a:pPr>
              <a:spcBef>
                <a:spcPct val="50000"/>
              </a:spcBef>
            </a:pPr>
            <a:endParaRPr lang="en-US" sz="2800" dirty="0"/>
          </a:p>
          <a:p>
            <a:pPr>
              <a:spcBef>
                <a:spcPct val="50000"/>
              </a:spcBef>
            </a:pPr>
            <a:r>
              <a:rPr lang="en-US" sz="2800" dirty="0"/>
              <a:t>			</a:t>
            </a:r>
          </a:p>
          <a:p>
            <a:pPr>
              <a:spcBef>
                <a:spcPts val="3600"/>
              </a:spcBef>
            </a:pPr>
            <a:r>
              <a:rPr lang="en-US" sz="2800" dirty="0"/>
              <a:t>	The </a:t>
            </a:r>
            <a:r>
              <a:rPr lang="en-US" sz="2800" i="1" dirty="0"/>
              <a:t>x</a:t>
            </a:r>
            <a:r>
              <a:rPr lang="en-US" sz="2800" dirty="0"/>
              <a:t>–intercepts are         and 4.2.  </a:t>
            </a:r>
          </a:p>
          <a:p>
            <a:pPr>
              <a:spcBef>
                <a:spcPts val="2400"/>
              </a:spcBef>
            </a:pPr>
            <a:endParaRPr lang="en-US" sz="2800" dirty="0"/>
          </a:p>
          <a:p>
            <a:pPr>
              <a:spcBef>
                <a:spcPct val="50000"/>
              </a:spcBef>
            </a:pPr>
            <a:endParaRPr lang="en-US" sz="2800" b="1" dirty="0"/>
          </a:p>
          <a:p>
            <a:pPr>
              <a:spcBef>
                <a:spcPct val="50000"/>
              </a:spcBef>
              <a:spcAft>
                <a:spcPts val="1800"/>
              </a:spcAft>
            </a:pPr>
            <a:endParaRPr lang="en-US" sz="2800" b="1" dirty="0"/>
          </a:p>
          <a:p>
            <a:pPr>
              <a:spcBef>
                <a:spcPct val="50000"/>
              </a:spcBef>
              <a:spcAft>
                <a:spcPts val="1800"/>
              </a:spcAft>
            </a:pPr>
            <a:r>
              <a:rPr lang="en-US" sz="3600" dirty="0"/>
              <a:t>					</a:t>
            </a:r>
          </a:p>
          <a:p>
            <a:pPr>
              <a:spcBef>
                <a:spcPct val="50000"/>
              </a:spcBef>
            </a:pPr>
            <a:endParaRPr lang="en-US" sz="3600" dirty="0"/>
          </a:p>
          <a:p>
            <a:pPr>
              <a:spcBef>
                <a:spcPct val="50000"/>
              </a:spcBef>
            </a:pPr>
            <a:r>
              <a:rPr lang="en-US" sz="3600" dirty="0"/>
              <a:t>				</a:t>
            </a:r>
            <a:endParaRPr lang="en-US" sz="2800" dirty="0"/>
          </a:p>
          <a:p>
            <a:pPr>
              <a:spcBef>
                <a:spcPct val="50000"/>
              </a:spcBef>
            </a:pPr>
            <a:endParaRPr lang="en-US" dirty="0"/>
          </a:p>
        </p:txBody>
      </p:sp>
      <p:graphicFrame>
        <p:nvGraphicFramePr>
          <p:cNvPr id="7" name="Object 6"/>
          <p:cNvGraphicFramePr>
            <a:graphicFrameLocks noChangeAspect="1"/>
          </p:cNvGraphicFramePr>
          <p:nvPr/>
        </p:nvGraphicFramePr>
        <p:xfrm>
          <a:off x="2971800" y="1676400"/>
          <a:ext cx="711200" cy="457200"/>
        </p:xfrm>
        <a:graphic>
          <a:graphicData uri="http://schemas.openxmlformats.org/presentationml/2006/ole">
            <mc:AlternateContent xmlns:mc="http://schemas.openxmlformats.org/markup-compatibility/2006">
              <mc:Choice xmlns:v="urn:schemas-microsoft-com:vml" Requires="v">
                <p:oleObj name="Equation" r:id="rId2" imgW="711000" imgH="457200" progId="Equation.DSMT4">
                  <p:embed/>
                </p:oleObj>
              </mc:Choice>
              <mc:Fallback>
                <p:oleObj name="Equation" r:id="rId2" imgW="711000" imgH="457200" progId="Equation.DSMT4">
                  <p:embed/>
                  <p:pic>
                    <p:nvPicPr>
                      <p:cNvPr id="7" name="Object 6"/>
                      <p:cNvPicPr>
                        <a:picLocks noChangeAspect="1" noChangeArrowheads="1"/>
                      </p:cNvPicPr>
                      <p:nvPr/>
                    </p:nvPicPr>
                    <p:blipFill>
                      <a:blip r:embed="rId3"/>
                      <a:srcRect/>
                      <a:stretch>
                        <a:fillRect/>
                      </a:stretch>
                    </p:blipFill>
                    <p:spPr bwMode="auto">
                      <a:xfrm>
                        <a:off x="2971800" y="1676400"/>
                        <a:ext cx="71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nvGraphicFramePr>
        <p:xfrm>
          <a:off x="1524000" y="2013858"/>
          <a:ext cx="2425700" cy="457200"/>
        </p:xfrm>
        <a:graphic>
          <a:graphicData uri="http://schemas.openxmlformats.org/presentationml/2006/ole">
            <mc:AlternateContent xmlns:mc="http://schemas.openxmlformats.org/markup-compatibility/2006">
              <mc:Choice xmlns:v="urn:schemas-microsoft-com:vml" Requires="v">
                <p:oleObj name="Equation" r:id="rId4" imgW="2425680" imgH="457200" progId="Equation.DSMT4">
                  <p:embed/>
                </p:oleObj>
              </mc:Choice>
              <mc:Fallback>
                <p:oleObj name="Equation" r:id="rId4" imgW="2425680" imgH="457200" progId="Equation.DSMT4">
                  <p:embed/>
                  <p:pic>
                    <p:nvPicPr>
                      <p:cNvPr id="9" name="Object 8"/>
                      <p:cNvPicPr>
                        <a:picLocks noChangeAspect="1" noChangeArrowheads="1"/>
                      </p:cNvPicPr>
                      <p:nvPr/>
                    </p:nvPicPr>
                    <p:blipFill>
                      <a:blip r:embed="rId5"/>
                      <a:srcRect/>
                      <a:stretch>
                        <a:fillRect/>
                      </a:stretch>
                    </p:blipFill>
                    <p:spPr bwMode="auto">
                      <a:xfrm>
                        <a:off x="1524000" y="2013858"/>
                        <a:ext cx="2425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nvGraphicFramePr>
        <p:xfrm>
          <a:off x="1981200" y="2427516"/>
          <a:ext cx="3517900" cy="3352800"/>
        </p:xfrm>
        <a:graphic>
          <a:graphicData uri="http://schemas.openxmlformats.org/presentationml/2006/ole">
            <mc:AlternateContent xmlns:mc="http://schemas.openxmlformats.org/markup-compatibility/2006">
              <mc:Choice xmlns:v="urn:schemas-microsoft-com:vml" Requires="v">
                <p:oleObj name="Equation" r:id="rId6" imgW="3517560" imgH="3352680" progId="Equation.DSMT4">
                  <p:embed/>
                </p:oleObj>
              </mc:Choice>
              <mc:Fallback>
                <p:oleObj name="Equation" r:id="rId6" imgW="3517560" imgH="3352680" progId="Equation.DSMT4">
                  <p:embed/>
                  <p:pic>
                    <p:nvPicPr>
                      <p:cNvPr id="10" name="Object 9"/>
                      <p:cNvPicPr>
                        <a:picLocks noChangeAspect="1" noChangeArrowheads="1"/>
                      </p:cNvPicPr>
                      <p:nvPr/>
                    </p:nvPicPr>
                    <p:blipFill>
                      <a:blip r:embed="rId7"/>
                      <a:srcRect/>
                      <a:stretch>
                        <a:fillRect/>
                      </a:stretch>
                    </p:blipFill>
                    <p:spPr bwMode="auto">
                      <a:xfrm>
                        <a:off x="1981200" y="2427516"/>
                        <a:ext cx="35179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nvGraphicFramePr>
        <p:xfrm>
          <a:off x="4876800" y="5842000"/>
          <a:ext cx="723900" cy="330200"/>
        </p:xfrm>
        <a:graphic>
          <a:graphicData uri="http://schemas.openxmlformats.org/presentationml/2006/ole">
            <mc:AlternateContent xmlns:mc="http://schemas.openxmlformats.org/markup-compatibility/2006">
              <mc:Choice xmlns:v="urn:schemas-microsoft-com:vml" Requires="v">
                <p:oleObj name="Equation" r:id="rId8" imgW="723600" imgH="330120" progId="Equation.DSMT4">
                  <p:embed/>
                </p:oleObj>
              </mc:Choice>
              <mc:Fallback>
                <p:oleObj name="Equation" r:id="rId8" imgW="723600" imgH="330120" progId="Equation.DSMT4">
                  <p:embed/>
                  <p:pic>
                    <p:nvPicPr>
                      <p:cNvPr id="11" name="Object 10"/>
                      <p:cNvPicPr>
                        <a:picLocks noChangeAspect="1" noChangeArrowheads="1"/>
                      </p:cNvPicPr>
                      <p:nvPr/>
                    </p:nvPicPr>
                    <p:blipFill>
                      <a:blip r:embed="rId9"/>
                      <a:srcRect/>
                      <a:stretch>
                        <a:fillRect/>
                      </a:stretch>
                    </p:blipFill>
                    <p:spPr bwMode="auto">
                      <a:xfrm>
                        <a:off x="4876800" y="5842000"/>
                        <a:ext cx="7239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nvGraphicFramePr>
        <p:xfrm>
          <a:off x="3657600" y="1219200"/>
          <a:ext cx="889000" cy="457200"/>
        </p:xfrm>
        <a:graphic>
          <a:graphicData uri="http://schemas.openxmlformats.org/presentationml/2006/ole">
            <mc:AlternateContent xmlns:mc="http://schemas.openxmlformats.org/markup-compatibility/2006">
              <mc:Choice xmlns:v="urn:schemas-microsoft-com:vml" Requires="v">
                <p:oleObj name="Equation" r:id="rId10" imgW="888840" imgH="457200" progId="Equation.DSMT4">
                  <p:embed/>
                </p:oleObj>
              </mc:Choice>
              <mc:Fallback>
                <p:oleObj name="Equation" r:id="rId10" imgW="888840" imgH="457200" progId="Equation.DSMT4">
                  <p:embed/>
                  <p:pic>
                    <p:nvPicPr>
                      <p:cNvPr id="4" name="Object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57600" y="1219200"/>
                        <a:ext cx="88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Rectangle 11"/>
          <p:cNvSpPr/>
          <p:nvPr/>
        </p:nvSpPr>
        <p:spPr>
          <a:xfrm>
            <a:off x="3352800" y="5181600"/>
            <a:ext cx="5334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or</a:t>
            </a:r>
          </a:p>
        </p:txBody>
      </p:sp>
    </p:spTree>
    <p:extLst>
      <p:ext uri="{BB962C8B-B14F-4D97-AF65-F5344CB8AC3E}">
        <p14:creationId xmlns:p14="http://schemas.microsoft.com/office/powerpoint/2010/main" val="360120261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i="1" dirty="0">
                <a:solidFill>
                  <a:srgbClr val="000000"/>
                </a:solidFill>
                <a:latin typeface="Arial" pitchFamily="34" charset="0"/>
                <a:cs typeface="Arial" pitchFamily="34" charset="0"/>
              </a:rPr>
              <a:t>Objective 3: Example </a:t>
            </a:r>
            <a:r>
              <a:rPr lang="en-US" sz="3200" dirty="0">
                <a:solidFill>
                  <a:srgbClr val="000000"/>
                </a:solidFill>
                <a:latin typeface="Arial" pitchFamily="34" charset="0"/>
                <a:cs typeface="Arial" pitchFamily="34" charset="0"/>
              </a:rPr>
              <a:t>(</a:t>
            </a:r>
            <a:r>
              <a:rPr lang="en-US" sz="3200" dirty="0" err="1">
                <a:solidFill>
                  <a:srgbClr val="000000"/>
                </a:solidFill>
                <a:latin typeface="Arial" pitchFamily="34" charset="0"/>
                <a:cs typeface="Arial" pitchFamily="34" charset="0"/>
              </a:rPr>
              <a:t>cont</a:t>
            </a:r>
            <a:r>
              <a:rPr lang="en-US" sz="3200" dirty="0">
                <a:solidFill>
                  <a:srgbClr val="000000"/>
                </a:solidFill>
                <a:latin typeface="Arial" pitchFamily="34" charset="0"/>
                <a:cs typeface="Arial" pitchFamily="34" charset="0"/>
              </a:rPr>
              <a:t>)</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pPr>
              <a:spcBef>
                <a:spcPct val="50000"/>
              </a:spcBef>
            </a:pPr>
            <a:r>
              <a:rPr lang="en-US" sz="2800" dirty="0"/>
              <a:t>	Set  	      and solve for </a:t>
            </a:r>
            <a:r>
              <a:rPr lang="en-US" sz="2800" i="1" dirty="0"/>
              <a:t>y</a:t>
            </a:r>
            <a:r>
              <a:rPr lang="en-US" sz="2800" dirty="0"/>
              <a:t> to obtain the           	</a:t>
            </a:r>
            <a:r>
              <a:rPr lang="en-US" sz="2800" i="1" dirty="0"/>
              <a:t>y</a:t>
            </a:r>
            <a:r>
              <a:rPr lang="en-US" sz="2800" dirty="0"/>
              <a:t>–intercept.</a:t>
            </a:r>
          </a:p>
          <a:p>
            <a:pPr>
              <a:spcBef>
                <a:spcPct val="50000"/>
              </a:spcBef>
            </a:pPr>
            <a:endParaRPr lang="en-US" sz="2800" dirty="0"/>
          </a:p>
          <a:p>
            <a:pPr>
              <a:spcBef>
                <a:spcPct val="50000"/>
              </a:spcBef>
            </a:pPr>
            <a:endParaRPr lang="en-US" sz="2800" dirty="0"/>
          </a:p>
          <a:p>
            <a:pPr>
              <a:spcBef>
                <a:spcPct val="50000"/>
              </a:spcBef>
            </a:pPr>
            <a:endParaRPr lang="en-US" sz="2800" dirty="0"/>
          </a:p>
          <a:p>
            <a:pPr>
              <a:spcBef>
                <a:spcPct val="50000"/>
              </a:spcBef>
            </a:pPr>
            <a:endParaRPr lang="en-US" sz="2800" dirty="0"/>
          </a:p>
          <a:p>
            <a:pPr>
              <a:spcBef>
                <a:spcPts val="3600"/>
              </a:spcBef>
            </a:pPr>
            <a:r>
              <a:rPr lang="en-US" sz="2800" dirty="0"/>
              <a:t>	Domain: </a:t>
            </a:r>
          </a:p>
          <a:p>
            <a:pPr>
              <a:spcBef>
                <a:spcPts val="2400"/>
              </a:spcBef>
            </a:pPr>
            <a:r>
              <a:rPr lang="en-US" sz="2800" dirty="0"/>
              <a:t>	Range: </a:t>
            </a:r>
            <a:br>
              <a:rPr lang="en-US" sz="2800" dirty="0"/>
            </a:br>
            <a:br>
              <a:rPr lang="en-US" sz="2800" dirty="0"/>
            </a:br>
            <a:endParaRPr lang="en-US" sz="2800" dirty="0"/>
          </a:p>
          <a:p>
            <a:pPr>
              <a:spcBef>
                <a:spcPct val="50000"/>
              </a:spcBef>
            </a:pPr>
            <a:endParaRPr lang="en-US" sz="2800" b="1" dirty="0"/>
          </a:p>
          <a:p>
            <a:pPr>
              <a:spcBef>
                <a:spcPct val="50000"/>
              </a:spcBef>
              <a:spcAft>
                <a:spcPts val="1800"/>
              </a:spcAft>
            </a:pPr>
            <a:endParaRPr lang="en-US" sz="2800" b="1" dirty="0"/>
          </a:p>
          <a:p>
            <a:pPr>
              <a:spcBef>
                <a:spcPct val="50000"/>
              </a:spcBef>
              <a:spcAft>
                <a:spcPts val="1800"/>
              </a:spcAft>
            </a:pPr>
            <a:r>
              <a:rPr lang="en-US" sz="3600" dirty="0"/>
              <a:t>					</a:t>
            </a:r>
          </a:p>
          <a:p>
            <a:pPr>
              <a:spcBef>
                <a:spcPct val="50000"/>
              </a:spcBef>
            </a:pPr>
            <a:endParaRPr lang="en-US" sz="3600" dirty="0"/>
          </a:p>
          <a:p>
            <a:pPr>
              <a:spcBef>
                <a:spcPct val="50000"/>
              </a:spcBef>
            </a:pPr>
            <a:r>
              <a:rPr lang="en-US" sz="3600" dirty="0"/>
              <a:t>				</a:t>
            </a:r>
            <a:endParaRPr lang="en-US" sz="2800" dirty="0"/>
          </a:p>
          <a:p>
            <a:pPr>
              <a:spcBef>
                <a:spcPct val="50000"/>
              </a:spcBef>
            </a:pPr>
            <a:endParaRPr lang="en-US" dirty="0"/>
          </a:p>
        </p:txBody>
      </p:sp>
      <p:graphicFrame>
        <p:nvGraphicFramePr>
          <p:cNvPr id="4" name="Object 3"/>
          <p:cNvGraphicFramePr>
            <a:graphicFrameLocks noChangeAspect="1"/>
          </p:cNvGraphicFramePr>
          <p:nvPr/>
        </p:nvGraphicFramePr>
        <p:xfrm>
          <a:off x="2177144" y="1268186"/>
          <a:ext cx="812800" cy="330200"/>
        </p:xfrm>
        <a:graphic>
          <a:graphicData uri="http://schemas.openxmlformats.org/presentationml/2006/ole">
            <mc:AlternateContent xmlns:mc="http://schemas.openxmlformats.org/markup-compatibility/2006">
              <mc:Choice xmlns:v="urn:schemas-microsoft-com:vml" Requires="v">
                <p:oleObj name="Equation" r:id="rId2" imgW="812520" imgH="330120" progId="Equation.DSMT4">
                  <p:embed/>
                </p:oleObj>
              </mc:Choice>
              <mc:Fallback>
                <p:oleObj name="Equation" r:id="rId2" imgW="812520" imgH="330120" progId="Equation.DSMT4">
                  <p:embed/>
                  <p:pic>
                    <p:nvPicPr>
                      <p:cNvPr id="4" name="Object 3"/>
                      <p:cNvPicPr>
                        <a:picLocks noChangeAspect="1" noChangeArrowheads="1"/>
                      </p:cNvPicPr>
                      <p:nvPr/>
                    </p:nvPicPr>
                    <p:blipFill>
                      <a:blip r:embed="rId3"/>
                      <a:srcRect/>
                      <a:stretch>
                        <a:fillRect/>
                      </a:stretch>
                    </p:blipFill>
                    <p:spPr bwMode="auto">
                      <a:xfrm>
                        <a:off x="2177144" y="1268186"/>
                        <a:ext cx="8128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nvGraphicFramePr>
        <p:xfrm>
          <a:off x="1524000" y="2057400"/>
          <a:ext cx="3098800" cy="520700"/>
        </p:xfrm>
        <a:graphic>
          <a:graphicData uri="http://schemas.openxmlformats.org/presentationml/2006/ole">
            <mc:AlternateContent xmlns:mc="http://schemas.openxmlformats.org/markup-compatibility/2006">
              <mc:Choice xmlns:v="urn:schemas-microsoft-com:vml" Requires="v">
                <p:oleObj name="Equation" r:id="rId4" imgW="3098520" imgH="520560" progId="Equation.DSMT4">
                  <p:embed/>
                </p:oleObj>
              </mc:Choice>
              <mc:Fallback>
                <p:oleObj name="Equation" r:id="rId4" imgW="3098520" imgH="520560" progId="Equation.DSMT4">
                  <p:embed/>
                  <p:pic>
                    <p:nvPicPr>
                      <p:cNvPr id="12" name="Object 11"/>
                      <p:cNvPicPr>
                        <a:picLocks noChangeAspect="1" noChangeArrowheads="1"/>
                      </p:cNvPicPr>
                      <p:nvPr/>
                    </p:nvPicPr>
                    <p:blipFill>
                      <a:blip r:embed="rId5"/>
                      <a:srcRect/>
                      <a:stretch>
                        <a:fillRect/>
                      </a:stretch>
                    </p:blipFill>
                    <p:spPr bwMode="auto">
                      <a:xfrm>
                        <a:off x="1524000" y="2057400"/>
                        <a:ext cx="30988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08902" name="Picture 6" descr="AAEOCLK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3375" y="2743200"/>
            <a:ext cx="4406900"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 name="Object 12"/>
          <p:cNvGraphicFramePr>
            <a:graphicFrameLocks noChangeAspect="1"/>
          </p:cNvGraphicFramePr>
          <p:nvPr/>
        </p:nvGraphicFramePr>
        <p:xfrm>
          <a:off x="2971800" y="5105400"/>
          <a:ext cx="1117600" cy="457200"/>
        </p:xfrm>
        <a:graphic>
          <a:graphicData uri="http://schemas.openxmlformats.org/presentationml/2006/ole">
            <mc:AlternateContent xmlns:mc="http://schemas.openxmlformats.org/markup-compatibility/2006">
              <mc:Choice xmlns:v="urn:schemas-microsoft-com:vml" Requires="v">
                <p:oleObj name="Equation" r:id="rId7" imgW="1117440" imgH="457200" progId="Equation.DSMT4">
                  <p:embed/>
                </p:oleObj>
              </mc:Choice>
              <mc:Fallback>
                <p:oleObj name="Equation" r:id="rId7" imgW="1117440" imgH="457200" progId="Equation.DSMT4">
                  <p:embed/>
                  <p:pic>
                    <p:nvPicPr>
                      <p:cNvPr id="13" name="Object 12"/>
                      <p:cNvPicPr>
                        <a:picLocks noChangeAspect="1" noChangeArrowheads="1"/>
                      </p:cNvPicPr>
                      <p:nvPr/>
                    </p:nvPicPr>
                    <p:blipFill>
                      <a:blip r:embed="rId8"/>
                      <a:srcRect/>
                      <a:stretch>
                        <a:fillRect/>
                      </a:stretch>
                    </p:blipFill>
                    <p:spPr bwMode="auto">
                      <a:xfrm>
                        <a:off x="2971800" y="5105400"/>
                        <a:ext cx="111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p:cNvGraphicFramePr>
            <a:graphicFrameLocks noChangeAspect="1"/>
          </p:cNvGraphicFramePr>
          <p:nvPr/>
        </p:nvGraphicFramePr>
        <p:xfrm>
          <a:off x="2819400" y="5830888"/>
          <a:ext cx="889000" cy="406400"/>
        </p:xfrm>
        <a:graphic>
          <a:graphicData uri="http://schemas.openxmlformats.org/presentationml/2006/ole">
            <mc:AlternateContent xmlns:mc="http://schemas.openxmlformats.org/markup-compatibility/2006">
              <mc:Choice xmlns:v="urn:schemas-microsoft-com:vml" Requires="v">
                <p:oleObj name="Equation" r:id="rId9" imgW="888840" imgH="406080" progId="Equation.DSMT4">
                  <p:embed/>
                </p:oleObj>
              </mc:Choice>
              <mc:Fallback>
                <p:oleObj name="Equation" r:id="rId9" imgW="888840" imgH="406080" progId="Equation.DSMT4">
                  <p:embed/>
                  <p:pic>
                    <p:nvPicPr>
                      <p:cNvPr id="14" name="Object 13"/>
                      <p:cNvPicPr>
                        <a:picLocks noChangeAspect="1" noChangeArrowheads="1"/>
                      </p:cNvPicPr>
                      <p:nvPr/>
                    </p:nvPicPr>
                    <p:blipFill>
                      <a:blip r:embed="rId10"/>
                      <a:srcRect/>
                      <a:stretch>
                        <a:fillRect/>
                      </a:stretch>
                    </p:blipFill>
                    <p:spPr bwMode="auto">
                      <a:xfrm>
                        <a:off x="2819400" y="5830888"/>
                        <a:ext cx="8890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7780124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i="1" dirty="0">
                <a:solidFill>
                  <a:srgbClr val="000000"/>
                </a:solidFill>
                <a:latin typeface="Arial" pitchFamily="34" charset="0"/>
                <a:cs typeface="Arial" pitchFamily="34" charset="0"/>
              </a:rPr>
              <a:t>Objective 4</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pPr algn="ctr">
              <a:spcBef>
                <a:spcPct val="50000"/>
              </a:spcBef>
              <a:spcAft>
                <a:spcPts val="1800"/>
              </a:spcAft>
            </a:pPr>
            <a:r>
              <a:rPr lang="en-US" dirty="0"/>
              <a:t>Determine a quadratic function’s minimum or maximum value.</a:t>
            </a:r>
          </a:p>
          <a:p>
            <a:pPr>
              <a:spcBef>
                <a:spcPct val="50000"/>
              </a:spcBef>
              <a:spcAft>
                <a:spcPts val="1800"/>
              </a:spcAft>
            </a:pPr>
            <a:r>
              <a:rPr lang="en-US" sz="3600" dirty="0"/>
              <a:t>				</a:t>
            </a:r>
          </a:p>
          <a:p>
            <a:pPr>
              <a:spcBef>
                <a:spcPct val="50000"/>
              </a:spcBef>
            </a:pPr>
            <a:endParaRPr lang="en-US" sz="3600" dirty="0"/>
          </a:p>
          <a:p>
            <a:pPr>
              <a:spcBef>
                <a:spcPct val="50000"/>
              </a:spcBef>
            </a:pPr>
            <a:r>
              <a:rPr lang="en-US" sz="3600" dirty="0"/>
              <a:t>				</a:t>
            </a:r>
            <a:endParaRPr lang="en-US" sz="2800" dirty="0"/>
          </a:p>
          <a:p>
            <a:pPr>
              <a:spcBef>
                <a:spcPct val="50000"/>
              </a:spcBef>
            </a:pPr>
            <a:endParaRPr lang="en-US" dirty="0"/>
          </a:p>
        </p:txBody>
      </p:sp>
    </p:spTree>
    <p:extLst>
      <p:ext uri="{BB962C8B-B14F-4D97-AF65-F5344CB8AC3E}">
        <p14:creationId xmlns:p14="http://schemas.microsoft.com/office/powerpoint/2010/main" val="209966428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Placeholder 1"/>
          <p:cNvGraphicFramePr>
            <a:graphicFrameLocks noGrp="1"/>
          </p:cNvGraphicFramePr>
          <p:nvPr>
            <p:ph type="tbl" sz="quarter" idx="11"/>
          </p:nvPr>
        </p:nvGraphicFramePr>
        <p:xfrm>
          <a:off x="533400" y="1143000"/>
          <a:ext cx="8243888" cy="3276600"/>
        </p:xfrm>
        <a:graphic>
          <a:graphicData uri="http://schemas.openxmlformats.org/drawingml/2006/table">
            <a:tbl>
              <a:tblPr firstRow="1" bandRow="1">
                <a:tableStyleId>{5C22544A-7EE6-4342-B048-85BDC9FD1C3A}</a:tableStyleId>
              </a:tblPr>
              <a:tblGrid>
                <a:gridCol w="8243888">
                  <a:extLst>
                    <a:ext uri="{9D8B030D-6E8A-4147-A177-3AD203B41FA5}">
                      <a16:colId xmlns:a16="http://schemas.microsoft.com/office/drawing/2014/main" val="20000"/>
                    </a:ext>
                  </a:extLst>
                </a:gridCol>
              </a:tblGrid>
              <a:tr h="609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00A8"/>
                          </a:solidFill>
                          <a:effectLst/>
                          <a:latin typeface="Arial" pitchFamily="34" charset="0"/>
                          <a:cs typeface="Arial" pitchFamily="34" charset="0"/>
                        </a:rPr>
                        <a:t>Minimum and Maximum: Quadratic Functions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609600">
                <a:tc>
                  <a:txBody>
                    <a:bodyPr/>
                    <a:lstStyle/>
                    <a:p>
                      <a:pPr marL="0" marR="0" lvl="0" indent="0" algn="l" defTabSz="914400" rtl="0" eaLnBrk="1" fontAlgn="base" latinLnBrk="0" hangingPunct="1">
                        <a:lnSpc>
                          <a:spcPct val="100000"/>
                        </a:lnSpc>
                        <a:spcBef>
                          <a:spcPct val="20000"/>
                        </a:spcBef>
                        <a:spcAft>
                          <a:spcPct val="0"/>
                        </a:spcAft>
                        <a:buClrTx/>
                        <a:buSzTx/>
                        <a:buFont typeface="+mj-lt"/>
                        <a:buNone/>
                        <a:tabLst/>
                        <a:defRPr/>
                      </a:pPr>
                      <a:r>
                        <a:rPr kumimoji="0" lang="en-US" sz="2800" b="0" i="0" u="none" strike="noStrike" cap="none" normalizeH="0" baseline="0" dirty="0">
                          <a:ln>
                            <a:noFill/>
                          </a:ln>
                          <a:solidFill>
                            <a:schemeClr val="tx1"/>
                          </a:solidFill>
                          <a:effectLst/>
                          <a:latin typeface="Arial" pitchFamily="34" charset="0"/>
                          <a:cs typeface="Arial" pitchFamily="34" charset="0"/>
                        </a:rPr>
                        <a:t>Consider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057400">
                <a:tc>
                  <a:txBody>
                    <a:bodyPr/>
                    <a:lstStyle/>
                    <a:p>
                      <a:pPr marL="533400" marR="0" lvl="0" indent="-533400" algn="l" defTabSz="914400" rtl="0" eaLnBrk="1" fontAlgn="base" latinLnBrk="0" hangingPunct="1">
                        <a:lnSpc>
                          <a:spcPct val="100000"/>
                        </a:lnSpc>
                        <a:spcBef>
                          <a:spcPct val="20000"/>
                        </a:spcBef>
                        <a:spcAft>
                          <a:spcPct val="0"/>
                        </a:spcAft>
                        <a:buClrTx/>
                        <a:buSzTx/>
                        <a:buFont typeface="+mj-lt"/>
                        <a:buAutoNum type="arabicPeriod"/>
                        <a:tabLst/>
                      </a:pPr>
                      <a:r>
                        <a:rPr kumimoji="0" lang="en-US" sz="2800" b="0" i="0" u="none" strike="noStrike" cap="none" spc="0" normalizeH="0" baseline="0" dirty="0">
                          <a:ln>
                            <a:noFill/>
                          </a:ln>
                          <a:solidFill>
                            <a:schemeClr val="tx1"/>
                          </a:solidFill>
                          <a:effectLst/>
                          <a:latin typeface="Arial" pitchFamily="34" charset="0"/>
                          <a:cs typeface="Arial" pitchFamily="34" charset="0"/>
                        </a:rPr>
                        <a:t>If </a:t>
                      </a:r>
                      <a:r>
                        <a:rPr kumimoji="0" lang="en-US" sz="2800" b="0" i="1" u="none" strike="noStrike" cap="none" spc="0" normalizeH="0" baseline="0" dirty="0">
                          <a:ln>
                            <a:noFill/>
                          </a:ln>
                          <a:solidFill>
                            <a:schemeClr val="tx1"/>
                          </a:solidFill>
                          <a:effectLst/>
                          <a:latin typeface="Arial" pitchFamily="34" charset="0"/>
                          <a:cs typeface="Arial" pitchFamily="34" charset="0"/>
                        </a:rPr>
                        <a:t>         </a:t>
                      </a:r>
                      <a:r>
                        <a:rPr kumimoji="0" lang="en-US" sz="2800" b="0" i="0" u="none" strike="noStrike" cap="none" spc="0" normalizeH="0" baseline="0" dirty="0">
                          <a:ln>
                            <a:noFill/>
                          </a:ln>
                          <a:solidFill>
                            <a:schemeClr val="tx1"/>
                          </a:solidFill>
                          <a:effectLst/>
                          <a:latin typeface="Arial" pitchFamily="34" charset="0"/>
                          <a:cs typeface="Arial" pitchFamily="34" charset="0"/>
                        </a:rPr>
                        <a:t>then  </a:t>
                      </a:r>
                      <a:r>
                        <a:rPr kumimoji="0" lang="en-US" sz="2800" b="0" i="1" u="none" strike="noStrike" cap="none" spc="0" normalizeH="0" baseline="0" dirty="0">
                          <a:ln>
                            <a:noFill/>
                          </a:ln>
                          <a:solidFill>
                            <a:schemeClr val="tx1"/>
                          </a:solidFill>
                          <a:effectLst/>
                          <a:latin typeface="Arial" pitchFamily="34" charset="0"/>
                          <a:cs typeface="Arial" pitchFamily="34" charset="0"/>
                        </a:rPr>
                        <a:t>f</a:t>
                      </a:r>
                      <a:r>
                        <a:rPr kumimoji="0" lang="en-US" sz="2800" b="0" i="0" u="none" strike="noStrike" cap="none" spc="0" normalizeH="0" baseline="0" dirty="0">
                          <a:ln>
                            <a:noFill/>
                          </a:ln>
                          <a:solidFill>
                            <a:schemeClr val="tx1"/>
                          </a:solidFill>
                          <a:effectLst/>
                          <a:latin typeface="Arial" pitchFamily="34" charset="0"/>
                          <a:cs typeface="Arial" pitchFamily="34" charset="0"/>
                        </a:rPr>
                        <a:t>  has a minimum that occurs at </a:t>
                      </a:r>
                    </a:p>
                    <a:p>
                      <a:pPr marL="533400" marR="0" lvl="0" indent="-53340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a:p>
                      <a:pPr marL="533400" marR="0" lvl="0" indent="-533400" algn="l" defTabSz="914400" rtl="0" eaLnBrk="1" fontAlgn="base" latinLnBrk="0" hangingPunct="1">
                        <a:lnSpc>
                          <a:spcPct val="100000"/>
                        </a:lnSpc>
                        <a:spcBef>
                          <a:spcPts val="1800"/>
                        </a:spcBef>
                        <a:spcAft>
                          <a:spcPct val="0"/>
                        </a:spcAft>
                        <a:buClrTx/>
                        <a:buSzTx/>
                        <a:buFontTx/>
                        <a:buNone/>
                        <a:tabLst/>
                      </a:pPr>
                      <a:r>
                        <a:rPr kumimoji="0" lang="en-US" sz="2800" b="0" i="0" u="none" strike="noStrike" cap="none" normalizeH="0" baseline="0" dirty="0">
                          <a:ln>
                            <a:noFill/>
                          </a:ln>
                          <a:solidFill>
                            <a:schemeClr val="tx1"/>
                          </a:solidFill>
                          <a:effectLst/>
                          <a:latin typeface="Arial" pitchFamily="34" charset="0"/>
                          <a:cs typeface="Arial" pitchFamily="34" charset="0"/>
                        </a:rPr>
                        <a:t>     This minimum value is </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5" name="Title 4"/>
          <p:cNvSpPr>
            <a:spLocks noGrp="1"/>
          </p:cNvSpPr>
          <p:nvPr>
            <p:ph type="title" idx="4294967295"/>
          </p:nvPr>
        </p:nvSpPr>
        <p:spPr>
          <a:xfrm>
            <a:off x="4572000" y="182880"/>
            <a:ext cx="0" cy="0"/>
          </a:xfrm>
        </p:spPr>
        <p:txBody>
          <a:bodyPr/>
          <a:lstStyle/>
          <a:p>
            <a:r>
              <a:rPr lang="en-US" sz="3200" dirty="0">
                <a:latin typeface="Arial" pitchFamily="34" charset="0"/>
                <a:cs typeface="Arial" pitchFamily="34" charset="0"/>
              </a:rPr>
              <a:t>Minimums &amp; Maximums</a:t>
            </a:r>
          </a:p>
        </p:txBody>
      </p:sp>
      <p:graphicFrame>
        <p:nvGraphicFramePr>
          <p:cNvPr id="6" name="Object 5"/>
          <p:cNvGraphicFramePr>
            <a:graphicFrameLocks noChangeAspect="1"/>
          </p:cNvGraphicFramePr>
          <p:nvPr/>
        </p:nvGraphicFramePr>
        <p:xfrm>
          <a:off x="2133600" y="1738745"/>
          <a:ext cx="2997200" cy="558800"/>
        </p:xfrm>
        <a:graphic>
          <a:graphicData uri="http://schemas.openxmlformats.org/presentationml/2006/ole">
            <mc:AlternateContent xmlns:mc="http://schemas.openxmlformats.org/markup-compatibility/2006">
              <mc:Choice xmlns:v="urn:schemas-microsoft-com:vml" Requires="v">
                <p:oleObj name="Equation" r:id="rId2" imgW="2997000" imgH="558720" progId="Equation.DSMT4">
                  <p:embed/>
                </p:oleObj>
              </mc:Choice>
              <mc:Fallback>
                <p:oleObj name="Equation" r:id="rId2" imgW="2997000" imgH="558720" progId="Equation.DSMT4">
                  <p:embed/>
                  <p:pic>
                    <p:nvPicPr>
                      <p:cNvPr id="6" name="Object 5"/>
                      <p:cNvPicPr>
                        <a:picLocks noChangeAspect="1" noChangeArrowheads="1"/>
                      </p:cNvPicPr>
                      <p:nvPr/>
                    </p:nvPicPr>
                    <p:blipFill>
                      <a:blip r:embed="rId3"/>
                      <a:srcRect/>
                      <a:stretch>
                        <a:fillRect/>
                      </a:stretch>
                    </p:blipFill>
                    <p:spPr bwMode="auto">
                      <a:xfrm>
                        <a:off x="2133600" y="1738745"/>
                        <a:ext cx="29972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p:cNvGraphicFramePr>
            <a:graphicFrameLocks noChangeAspect="1"/>
          </p:cNvGraphicFramePr>
          <p:nvPr/>
        </p:nvGraphicFramePr>
        <p:xfrm>
          <a:off x="1120588" y="2720788"/>
          <a:ext cx="1384300" cy="838200"/>
        </p:xfrm>
        <a:graphic>
          <a:graphicData uri="http://schemas.openxmlformats.org/presentationml/2006/ole">
            <mc:AlternateContent xmlns:mc="http://schemas.openxmlformats.org/markup-compatibility/2006">
              <mc:Choice xmlns:v="urn:schemas-microsoft-com:vml" Requires="v">
                <p:oleObj name="Equation" r:id="rId4" imgW="1384200" imgH="838080" progId="Equation.DSMT4">
                  <p:embed/>
                </p:oleObj>
              </mc:Choice>
              <mc:Fallback>
                <p:oleObj name="Equation" r:id="rId4" imgW="1384200" imgH="838080" progId="Equation.DSMT4">
                  <p:embed/>
                  <p:pic>
                    <p:nvPicPr>
                      <p:cNvPr id="14" name="Object 13"/>
                      <p:cNvPicPr>
                        <a:picLocks noChangeAspect="1" noChangeArrowheads="1"/>
                      </p:cNvPicPr>
                      <p:nvPr/>
                    </p:nvPicPr>
                    <p:blipFill>
                      <a:blip r:embed="rId5"/>
                      <a:srcRect/>
                      <a:stretch>
                        <a:fillRect/>
                      </a:stretch>
                    </p:blipFill>
                    <p:spPr bwMode="auto">
                      <a:xfrm>
                        <a:off x="1120588" y="2720788"/>
                        <a:ext cx="13843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6"/>
          <p:cNvGraphicFramePr>
            <a:graphicFrameLocks noChangeAspect="1"/>
          </p:cNvGraphicFramePr>
          <p:nvPr/>
        </p:nvGraphicFramePr>
        <p:xfrm>
          <a:off x="4762500" y="3388099"/>
          <a:ext cx="1333500" cy="914400"/>
        </p:xfrm>
        <a:graphic>
          <a:graphicData uri="http://schemas.openxmlformats.org/presentationml/2006/ole">
            <mc:AlternateContent xmlns:mc="http://schemas.openxmlformats.org/markup-compatibility/2006">
              <mc:Choice xmlns:v="urn:schemas-microsoft-com:vml" Requires="v">
                <p:oleObj name="Equation" r:id="rId6" imgW="1333440" imgH="914400" progId="Equation.DSMT4">
                  <p:embed/>
                </p:oleObj>
              </mc:Choice>
              <mc:Fallback>
                <p:oleObj name="Equation" r:id="rId6" imgW="1333440" imgH="914400" progId="Equation.DSMT4">
                  <p:embed/>
                  <p:pic>
                    <p:nvPicPr>
                      <p:cNvPr id="17" name="Object 16"/>
                      <p:cNvPicPr>
                        <a:picLocks noChangeAspect="1" noChangeArrowheads="1"/>
                      </p:cNvPicPr>
                      <p:nvPr/>
                    </p:nvPicPr>
                    <p:blipFill>
                      <a:blip r:embed="rId7"/>
                      <a:srcRect/>
                      <a:stretch>
                        <a:fillRect/>
                      </a:stretch>
                    </p:blipFill>
                    <p:spPr bwMode="auto">
                      <a:xfrm>
                        <a:off x="4762500" y="3388099"/>
                        <a:ext cx="13335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nvGraphicFramePr>
        <p:xfrm>
          <a:off x="1447800" y="2362200"/>
          <a:ext cx="850900" cy="368300"/>
        </p:xfrm>
        <a:graphic>
          <a:graphicData uri="http://schemas.openxmlformats.org/presentationml/2006/ole">
            <mc:AlternateContent xmlns:mc="http://schemas.openxmlformats.org/markup-compatibility/2006">
              <mc:Choice xmlns:v="urn:schemas-microsoft-com:vml" Requires="v">
                <p:oleObj name="Equation" r:id="rId8" imgW="850680" imgH="368280" progId="Equation.DSMT4">
                  <p:embed/>
                </p:oleObj>
              </mc:Choice>
              <mc:Fallback>
                <p:oleObj name="Equation" r:id="rId8" imgW="850680" imgH="368280" progId="Equation.DSMT4">
                  <p:embed/>
                  <p:pic>
                    <p:nvPicPr>
                      <p:cNvPr id="18" name="Object 17"/>
                      <p:cNvPicPr>
                        <a:picLocks noChangeAspect="1" noChangeArrowheads="1"/>
                      </p:cNvPicPr>
                      <p:nvPr/>
                    </p:nvPicPr>
                    <p:blipFill>
                      <a:blip r:embed="rId9"/>
                      <a:srcRect/>
                      <a:stretch>
                        <a:fillRect/>
                      </a:stretch>
                    </p:blipFill>
                    <p:spPr bwMode="auto">
                      <a:xfrm>
                        <a:off x="1447800" y="2362200"/>
                        <a:ext cx="8509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2254021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Placeholder 1"/>
          <p:cNvGraphicFramePr>
            <a:graphicFrameLocks noGrp="1"/>
          </p:cNvGraphicFramePr>
          <p:nvPr>
            <p:ph type="tbl" sz="quarter" idx="11"/>
          </p:nvPr>
        </p:nvGraphicFramePr>
        <p:xfrm>
          <a:off x="533400" y="1143000"/>
          <a:ext cx="8243888" cy="5029200"/>
        </p:xfrm>
        <a:graphic>
          <a:graphicData uri="http://schemas.openxmlformats.org/drawingml/2006/table">
            <a:tbl>
              <a:tblPr firstRow="1" bandRow="1">
                <a:tableStyleId>{5C22544A-7EE6-4342-B048-85BDC9FD1C3A}</a:tableStyleId>
              </a:tblPr>
              <a:tblGrid>
                <a:gridCol w="8243888">
                  <a:extLst>
                    <a:ext uri="{9D8B030D-6E8A-4147-A177-3AD203B41FA5}">
                      <a16:colId xmlns:a16="http://schemas.microsoft.com/office/drawing/2014/main" val="20000"/>
                    </a:ext>
                  </a:extLst>
                </a:gridCol>
              </a:tblGrid>
              <a:tr h="58347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00A8"/>
                          </a:solidFill>
                          <a:effectLst/>
                          <a:latin typeface="Arial" pitchFamily="34" charset="0"/>
                          <a:cs typeface="Arial" pitchFamily="34" charset="0"/>
                        </a:rPr>
                        <a:t>Minimum and Maximum: Quadratic Functions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59526">
                <a:tc>
                  <a:txBody>
                    <a:bodyPr/>
                    <a:lstStyle/>
                    <a:p>
                      <a:pPr marL="0" marR="0" lvl="0" indent="0" algn="l" defTabSz="914400" rtl="0" eaLnBrk="1" fontAlgn="base" latinLnBrk="0" hangingPunct="1">
                        <a:lnSpc>
                          <a:spcPct val="100000"/>
                        </a:lnSpc>
                        <a:spcBef>
                          <a:spcPct val="20000"/>
                        </a:spcBef>
                        <a:spcAft>
                          <a:spcPct val="0"/>
                        </a:spcAft>
                        <a:buClrTx/>
                        <a:buSzTx/>
                        <a:buFont typeface="+mj-lt"/>
                        <a:buNone/>
                        <a:tabLst/>
                        <a:defRPr/>
                      </a:pPr>
                      <a:r>
                        <a:rPr kumimoji="0" lang="en-US" sz="2800" b="0" i="0" u="none" strike="noStrike" cap="none" normalizeH="0" baseline="0" dirty="0">
                          <a:ln>
                            <a:noFill/>
                          </a:ln>
                          <a:solidFill>
                            <a:schemeClr val="tx1"/>
                          </a:solidFill>
                          <a:effectLst/>
                          <a:latin typeface="Arial" pitchFamily="34" charset="0"/>
                          <a:cs typeface="Arial" pitchFamily="34" charset="0"/>
                        </a:rPr>
                        <a:t>Consider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042160">
                <a:tc>
                  <a:txBody>
                    <a:bodyPr/>
                    <a:lstStyle/>
                    <a:p>
                      <a:pPr marL="514350" marR="0" lvl="0" indent="-514350" algn="l" defTabSz="914400" rtl="0" eaLnBrk="1" fontAlgn="base" latinLnBrk="0" hangingPunct="1">
                        <a:lnSpc>
                          <a:spcPct val="100000"/>
                        </a:lnSpc>
                        <a:spcBef>
                          <a:spcPct val="20000"/>
                        </a:spcBef>
                        <a:spcAft>
                          <a:spcPct val="0"/>
                        </a:spcAft>
                        <a:buClrTx/>
                        <a:buSzTx/>
                        <a:buFont typeface="+mj-lt"/>
                        <a:buAutoNum type="arabicPeriod" startAt="2"/>
                        <a:tabLst/>
                      </a:pPr>
                      <a:r>
                        <a:rPr kumimoji="0" lang="en-US" sz="2800" b="0" i="0" u="none" strike="noStrike" cap="none" normalizeH="0" baseline="0" dirty="0">
                          <a:ln>
                            <a:noFill/>
                          </a:ln>
                          <a:solidFill>
                            <a:schemeClr val="tx1"/>
                          </a:solidFill>
                          <a:effectLst/>
                          <a:latin typeface="Arial" pitchFamily="34" charset="0"/>
                          <a:cs typeface="Arial" pitchFamily="34" charset="0"/>
                        </a:rPr>
                        <a:t>If </a:t>
                      </a:r>
                      <a:r>
                        <a:rPr kumimoji="0" lang="en-US" sz="2800" b="0" i="1" u="none" strike="noStrike" cap="none" normalizeH="0" baseline="0" dirty="0">
                          <a:ln>
                            <a:noFill/>
                          </a:ln>
                          <a:solidFill>
                            <a:schemeClr val="tx1"/>
                          </a:solidFill>
                          <a:effectLst/>
                          <a:latin typeface="Arial" pitchFamily="34" charset="0"/>
                          <a:cs typeface="Arial" pitchFamily="34" charset="0"/>
                        </a:rPr>
                        <a:t>         </a:t>
                      </a:r>
                      <a:r>
                        <a:rPr kumimoji="0" lang="en-US" sz="2800" b="0" i="0" u="none" strike="noStrike" cap="none" normalizeH="0" baseline="0" dirty="0">
                          <a:ln>
                            <a:noFill/>
                          </a:ln>
                          <a:solidFill>
                            <a:schemeClr val="tx1"/>
                          </a:solidFill>
                          <a:effectLst/>
                          <a:latin typeface="Arial" pitchFamily="34" charset="0"/>
                          <a:cs typeface="Arial" pitchFamily="34" charset="0"/>
                        </a:rPr>
                        <a:t> then  </a:t>
                      </a:r>
                      <a:r>
                        <a:rPr kumimoji="0" lang="en-US" sz="2800" b="0" i="1" u="none" strike="noStrike" cap="none" normalizeH="0" baseline="0" dirty="0">
                          <a:ln>
                            <a:noFill/>
                          </a:ln>
                          <a:solidFill>
                            <a:schemeClr val="tx1"/>
                          </a:solidFill>
                          <a:effectLst/>
                          <a:latin typeface="Arial" pitchFamily="34" charset="0"/>
                          <a:cs typeface="Arial" pitchFamily="34" charset="0"/>
                        </a:rPr>
                        <a:t>f</a:t>
                      </a:r>
                      <a:r>
                        <a:rPr kumimoji="0" lang="en-US" sz="2800" b="0" i="0" u="none" strike="noStrike" cap="none" normalizeH="0" baseline="0" dirty="0">
                          <a:ln>
                            <a:noFill/>
                          </a:ln>
                          <a:solidFill>
                            <a:schemeClr val="tx1"/>
                          </a:solidFill>
                          <a:effectLst/>
                          <a:latin typeface="Arial" pitchFamily="34" charset="0"/>
                          <a:cs typeface="Arial" pitchFamily="34" charset="0"/>
                        </a:rPr>
                        <a:t>  has a maximum that occurs at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ts val="0"/>
                        </a:spcBef>
                        <a:spcAft>
                          <a:spcPct val="0"/>
                        </a:spcAft>
                        <a:buClrTx/>
                        <a:buSzTx/>
                        <a:buFontTx/>
                        <a:buNone/>
                        <a:tabLst/>
                      </a:pPr>
                      <a:r>
                        <a:rPr kumimoji="0" lang="en-US" sz="2800" b="0" i="0" u="none" strike="noStrike" cap="none" normalizeH="0" baseline="0" dirty="0">
                          <a:ln>
                            <a:noFill/>
                          </a:ln>
                          <a:solidFill>
                            <a:schemeClr val="tx1"/>
                          </a:solidFill>
                          <a:effectLst/>
                          <a:latin typeface="Arial" pitchFamily="34" charset="0"/>
                          <a:cs typeface="Arial" pitchFamily="34" charset="0"/>
                        </a:rPr>
                        <a:t>  </a:t>
                      </a:r>
                    </a:p>
                    <a:p>
                      <a:pPr marL="0" marR="0" lvl="0" indent="0" algn="l" defTabSz="914400" rtl="0" eaLnBrk="1" fontAlgn="base" latinLnBrk="0" hangingPunct="1">
                        <a:lnSpc>
                          <a:spcPct val="100000"/>
                        </a:lnSpc>
                        <a:spcBef>
                          <a:spcPts val="0"/>
                        </a:spcBef>
                        <a:spcAft>
                          <a:spcPct val="0"/>
                        </a:spcAft>
                        <a:buClrTx/>
                        <a:buSzTx/>
                        <a:buFontTx/>
                        <a:buNone/>
                        <a:tabLst/>
                      </a:pPr>
                      <a:r>
                        <a:rPr kumimoji="0" lang="en-US" sz="2800" b="0" i="0" u="none" strike="noStrike" cap="none" normalizeH="0" baseline="0" dirty="0">
                          <a:ln>
                            <a:noFill/>
                          </a:ln>
                          <a:solidFill>
                            <a:schemeClr val="tx1"/>
                          </a:solidFill>
                          <a:effectLst/>
                          <a:latin typeface="Arial" pitchFamily="34" charset="0"/>
                          <a:cs typeface="Arial" pitchFamily="34" charset="0"/>
                        </a:rPr>
                        <a:t>     This maximum value is</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844040">
                <a:tc>
                  <a:txBody>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sz="2800" b="0" i="0" u="none" strike="noStrike" kern="1200" baseline="0" dirty="0">
                          <a:solidFill>
                            <a:schemeClr val="dk1"/>
                          </a:solidFill>
                          <a:latin typeface="Arial" pitchFamily="34" charset="0"/>
                          <a:ea typeface="+mn-ea"/>
                          <a:cs typeface="Arial" pitchFamily="34" charset="0"/>
                        </a:rPr>
                        <a:t>In each case, the value of </a:t>
                      </a:r>
                      <a:r>
                        <a:rPr lang="en-US" sz="2800" b="0" i="1" u="none" strike="noStrike" kern="1200" baseline="0" dirty="0">
                          <a:solidFill>
                            <a:schemeClr val="dk1"/>
                          </a:solidFill>
                          <a:latin typeface="Arial" pitchFamily="34" charset="0"/>
                          <a:ea typeface="+mn-ea"/>
                          <a:cs typeface="Arial" pitchFamily="34" charset="0"/>
                        </a:rPr>
                        <a:t>x </a:t>
                      </a:r>
                      <a:r>
                        <a:rPr lang="en-US" sz="2800" b="0" i="0" u="none" strike="noStrike" kern="1200" baseline="0" dirty="0">
                          <a:solidFill>
                            <a:schemeClr val="dk1"/>
                          </a:solidFill>
                          <a:latin typeface="Arial" pitchFamily="34" charset="0"/>
                          <a:ea typeface="+mn-ea"/>
                          <a:cs typeface="Arial" pitchFamily="34" charset="0"/>
                        </a:rPr>
                        <a:t>gives the location of the minimum or maximum value. The value of </a:t>
                      </a:r>
                      <a:r>
                        <a:rPr lang="en-US" sz="2800" b="0" i="1" u="none" strike="noStrike" kern="1200" baseline="0" dirty="0">
                          <a:solidFill>
                            <a:schemeClr val="dk1"/>
                          </a:solidFill>
                          <a:latin typeface="Arial" pitchFamily="34" charset="0"/>
                          <a:ea typeface="+mn-ea"/>
                          <a:cs typeface="Arial" pitchFamily="34" charset="0"/>
                        </a:rPr>
                        <a:t>y</a:t>
                      </a:r>
                      <a:r>
                        <a:rPr lang="en-US" sz="2800" b="0" i="0" u="none" strike="noStrike" kern="1200" baseline="0" dirty="0">
                          <a:solidFill>
                            <a:schemeClr val="dk1"/>
                          </a:solidFill>
                          <a:latin typeface="Arial" pitchFamily="34" charset="0"/>
                          <a:ea typeface="+mn-ea"/>
                          <a:cs typeface="Arial" pitchFamily="34" charset="0"/>
                        </a:rPr>
                        <a:t>, or</a:t>
                      </a:r>
                      <a:br>
                        <a:rPr lang="en-US" sz="2800" b="0" i="0" u="none" strike="noStrike" kern="1200" baseline="0" dirty="0">
                          <a:solidFill>
                            <a:schemeClr val="dk1"/>
                          </a:solidFill>
                          <a:latin typeface="Arial" pitchFamily="34" charset="0"/>
                          <a:ea typeface="+mn-ea"/>
                          <a:cs typeface="Arial" pitchFamily="34" charset="0"/>
                        </a:rPr>
                      </a:br>
                      <a:r>
                        <a:rPr lang="en-US" sz="2800" b="0" i="0" u="none" strike="noStrike" kern="1200" baseline="0" dirty="0">
                          <a:solidFill>
                            <a:schemeClr val="dk1"/>
                          </a:solidFill>
                          <a:latin typeface="Arial" pitchFamily="34" charset="0"/>
                          <a:ea typeface="+mn-ea"/>
                          <a:cs typeface="Arial" pitchFamily="34" charset="0"/>
                        </a:rPr>
                        <a:t>               gives that minimum or maximum value.</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5" name="Title 4"/>
          <p:cNvSpPr>
            <a:spLocks noGrp="1"/>
          </p:cNvSpPr>
          <p:nvPr>
            <p:ph type="title" idx="4294967295"/>
          </p:nvPr>
        </p:nvSpPr>
        <p:spPr>
          <a:xfrm>
            <a:off x="4572000" y="182880"/>
            <a:ext cx="0" cy="0"/>
          </a:xfrm>
        </p:spPr>
        <p:txBody>
          <a:bodyPr/>
          <a:lstStyle/>
          <a:p>
            <a:r>
              <a:rPr lang="en-US" sz="3200" dirty="0">
                <a:latin typeface="Arial" pitchFamily="34" charset="0"/>
                <a:cs typeface="Arial" pitchFamily="34" charset="0"/>
              </a:rPr>
              <a:t>Minimums &amp; Maximums (</a:t>
            </a:r>
            <a:r>
              <a:rPr lang="en-US" sz="3200" dirty="0" err="1">
                <a:latin typeface="Arial" pitchFamily="34" charset="0"/>
                <a:cs typeface="Arial" pitchFamily="34" charset="0"/>
              </a:rPr>
              <a:t>cont</a:t>
            </a:r>
            <a:r>
              <a:rPr lang="en-US" sz="3200" dirty="0">
                <a:latin typeface="Arial" pitchFamily="34" charset="0"/>
                <a:cs typeface="Arial" pitchFamily="34" charset="0"/>
              </a:rPr>
              <a:t>)</a:t>
            </a:r>
          </a:p>
        </p:txBody>
      </p:sp>
      <p:graphicFrame>
        <p:nvGraphicFramePr>
          <p:cNvPr id="6" name="Object 5"/>
          <p:cNvGraphicFramePr>
            <a:graphicFrameLocks noChangeAspect="1"/>
          </p:cNvGraphicFramePr>
          <p:nvPr/>
        </p:nvGraphicFramePr>
        <p:xfrm>
          <a:off x="2133600" y="1711035"/>
          <a:ext cx="2997200" cy="558800"/>
        </p:xfrm>
        <a:graphic>
          <a:graphicData uri="http://schemas.openxmlformats.org/presentationml/2006/ole">
            <mc:AlternateContent xmlns:mc="http://schemas.openxmlformats.org/markup-compatibility/2006">
              <mc:Choice xmlns:v="urn:schemas-microsoft-com:vml" Requires="v">
                <p:oleObj name="Equation" r:id="rId2" imgW="2997000" imgH="558720" progId="Equation.DSMT4">
                  <p:embed/>
                </p:oleObj>
              </mc:Choice>
              <mc:Fallback>
                <p:oleObj name="Equation" r:id="rId2" imgW="2997000" imgH="558720" progId="Equation.DSMT4">
                  <p:embed/>
                  <p:pic>
                    <p:nvPicPr>
                      <p:cNvPr id="6" name="Object 5"/>
                      <p:cNvPicPr>
                        <a:picLocks noChangeAspect="1" noChangeArrowheads="1"/>
                      </p:cNvPicPr>
                      <p:nvPr/>
                    </p:nvPicPr>
                    <p:blipFill>
                      <a:blip r:embed="rId3"/>
                      <a:srcRect/>
                      <a:stretch>
                        <a:fillRect/>
                      </a:stretch>
                    </p:blipFill>
                    <p:spPr bwMode="auto">
                      <a:xfrm>
                        <a:off x="2133600" y="1711035"/>
                        <a:ext cx="29972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14"/>
          <p:cNvGraphicFramePr>
            <a:graphicFrameLocks noChangeAspect="1"/>
          </p:cNvGraphicFramePr>
          <p:nvPr/>
        </p:nvGraphicFramePr>
        <p:xfrm>
          <a:off x="1130300" y="2730500"/>
          <a:ext cx="1384300" cy="838200"/>
        </p:xfrm>
        <a:graphic>
          <a:graphicData uri="http://schemas.openxmlformats.org/presentationml/2006/ole">
            <mc:AlternateContent xmlns:mc="http://schemas.openxmlformats.org/markup-compatibility/2006">
              <mc:Choice xmlns:v="urn:schemas-microsoft-com:vml" Requires="v">
                <p:oleObj name="Equation" r:id="rId4" imgW="1384200" imgH="838080" progId="Equation.DSMT4">
                  <p:embed/>
                </p:oleObj>
              </mc:Choice>
              <mc:Fallback>
                <p:oleObj name="Equation" r:id="rId4" imgW="1384200" imgH="838080" progId="Equation.DSMT4">
                  <p:embed/>
                  <p:pic>
                    <p:nvPicPr>
                      <p:cNvPr id="15" name="Object 14"/>
                      <p:cNvPicPr>
                        <a:picLocks noChangeAspect="1" noChangeArrowheads="1"/>
                      </p:cNvPicPr>
                      <p:nvPr/>
                    </p:nvPicPr>
                    <p:blipFill>
                      <a:blip r:embed="rId5"/>
                      <a:srcRect/>
                      <a:stretch>
                        <a:fillRect/>
                      </a:stretch>
                    </p:blipFill>
                    <p:spPr bwMode="auto">
                      <a:xfrm>
                        <a:off x="1130300" y="2730500"/>
                        <a:ext cx="13843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15"/>
          <p:cNvGraphicFramePr>
            <a:graphicFrameLocks noChangeAspect="1"/>
          </p:cNvGraphicFramePr>
          <p:nvPr/>
        </p:nvGraphicFramePr>
        <p:xfrm>
          <a:off x="4953000" y="3434444"/>
          <a:ext cx="1333500" cy="914400"/>
        </p:xfrm>
        <a:graphic>
          <a:graphicData uri="http://schemas.openxmlformats.org/presentationml/2006/ole">
            <mc:AlternateContent xmlns:mc="http://schemas.openxmlformats.org/markup-compatibility/2006">
              <mc:Choice xmlns:v="urn:schemas-microsoft-com:vml" Requires="v">
                <p:oleObj name="Equation" r:id="rId6" imgW="1333440" imgH="914400" progId="Equation.DSMT4">
                  <p:embed/>
                </p:oleObj>
              </mc:Choice>
              <mc:Fallback>
                <p:oleObj name="Equation" r:id="rId6" imgW="1333440" imgH="914400" progId="Equation.DSMT4">
                  <p:embed/>
                  <p:pic>
                    <p:nvPicPr>
                      <p:cNvPr id="16" name="Object 15"/>
                      <p:cNvPicPr>
                        <a:picLocks noChangeAspect="1" noChangeArrowheads="1"/>
                      </p:cNvPicPr>
                      <p:nvPr/>
                    </p:nvPicPr>
                    <p:blipFill>
                      <a:blip r:embed="rId7"/>
                      <a:srcRect/>
                      <a:stretch>
                        <a:fillRect/>
                      </a:stretch>
                    </p:blipFill>
                    <p:spPr bwMode="auto">
                      <a:xfrm>
                        <a:off x="4953000" y="3434444"/>
                        <a:ext cx="13335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nvGraphicFramePr>
        <p:xfrm>
          <a:off x="1447800" y="2362200"/>
          <a:ext cx="850900" cy="368300"/>
        </p:xfrm>
        <a:graphic>
          <a:graphicData uri="http://schemas.openxmlformats.org/presentationml/2006/ole">
            <mc:AlternateContent xmlns:mc="http://schemas.openxmlformats.org/markup-compatibility/2006">
              <mc:Choice xmlns:v="urn:schemas-microsoft-com:vml" Requires="v">
                <p:oleObj name="Equation" r:id="rId8" imgW="850680" imgH="368280" progId="Equation.DSMT4">
                  <p:embed/>
                </p:oleObj>
              </mc:Choice>
              <mc:Fallback>
                <p:oleObj name="Equation" r:id="rId8" imgW="850680" imgH="368280" progId="Equation.DSMT4">
                  <p:embed/>
                  <p:pic>
                    <p:nvPicPr>
                      <p:cNvPr id="19" name="Object 18"/>
                      <p:cNvPicPr>
                        <a:picLocks noChangeAspect="1" noChangeArrowheads="1"/>
                      </p:cNvPicPr>
                      <p:nvPr/>
                    </p:nvPicPr>
                    <p:blipFill>
                      <a:blip r:embed="rId9"/>
                      <a:srcRect/>
                      <a:stretch>
                        <a:fillRect/>
                      </a:stretch>
                    </p:blipFill>
                    <p:spPr bwMode="auto">
                      <a:xfrm>
                        <a:off x="1447800" y="2362200"/>
                        <a:ext cx="8509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nvGraphicFramePr>
        <p:xfrm>
          <a:off x="685800" y="5146965"/>
          <a:ext cx="1333500" cy="914400"/>
        </p:xfrm>
        <a:graphic>
          <a:graphicData uri="http://schemas.openxmlformats.org/presentationml/2006/ole">
            <mc:AlternateContent xmlns:mc="http://schemas.openxmlformats.org/markup-compatibility/2006">
              <mc:Choice xmlns:v="urn:schemas-microsoft-com:vml" Requires="v">
                <p:oleObj name="Equation" r:id="rId10" imgW="1333440" imgH="914400" progId="Equation.DSMT4">
                  <p:embed/>
                </p:oleObj>
              </mc:Choice>
              <mc:Fallback>
                <p:oleObj name="Equation" r:id="rId10" imgW="1333440" imgH="914400" progId="Equation.DSMT4">
                  <p:embed/>
                  <p:pic>
                    <p:nvPicPr>
                      <p:cNvPr id="11" name="Object 10"/>
                      <p:cNvPicPr>
                        <a:picLocks noChangeAspect="1" noChangeArrowheads="1"/>
                      </p:cNvPicPr>
                      <p:nvPr/>
                    </p:nvPicPr>
                    <p:blipFill>
                      <a:blip r:embed="rId11"/>
                      <a:srcRect/>
                      <a:stretch>
                        <a:fillRect/>
                      </a:stretch>
                    </p:blipFill>
                    <p:spPr bwMode="auto">
                      <a:xfrm>
                        <a:off x="685800" y="5146965"/>
                        <a:ext cx="13335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67391051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i="1" dirty="0">
                <a:solidFill>
                  <a:srgbClr val="000000"/>
                </a:solidFill>
                <a:latin typeface="Arial" pitchFamily="34" charset="0"/>
                <a:cs typeface="Arial" pitchFamily="34" charset="0"/>
              </a:rPr>
              <a:t>Objective 4: Example</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pPr>
              <a:spcBef>
                <a:spcPct val="50000"/>
              </a:spcBef>
              <a:spcAft>
                <a:spcPts val="1800"/>
              </a:spcAft>
            </a:pPr>
            <a:r>
              <a:rPr lang="en-US" sz="2800" b="1" dirty="0"/>
              <a:t>4.</a:t>
            </a:r>
            <a:r>
              <a:rPr lang="en-US" sz="2800" dirty="0"/>
              <a:t>	Consider the quadratic function</a:t>
            </a:r>
          </a:p>
          <a:p>
            <a:pPr>
              <a:spcBef>
                <a:spcPct val="50000"/>
              </a:spcBef>
              <a:spcAft>
                <a:spcPts val="1800"/>
              </a:spcAft>
            </a:pPr>
            <a:endParaRPr lang="en-US" sz="2800" b="1" dirty="0"/>
          </a:p>
          <a:p>
            <a:pPr>
              <a:spcBef>
                <a:spcPct val="50000"/>
              </a:spcBef>
              <a:spcAft>
                <a:spcPts val="1800"/>
              </a:spcAft>
            </a:pPr>
            <a:r>
              <a:rPr lang="en-US" sz="2800" b="1" dirty="0"/>
              <a:t>4a.</a:t>
            </a:r>
            <a:r>
              <a:rPr lang="en-US" sz="2800" dirty="0"/>
              <a:t>	Determine, without graphing, whether the 	function has a minimum value or a maximum 	value.</a:t>
            </a:r>
          </a:p>
          <a:p>
            <a:pPr>
              <a:spcBef>
                <a:spcPts val="0"/>
              </a:spcBef>
              <a:spcAft>
                <a:spcPts val="1800"/>
              </a:spcAft>
            </a:pPr>
            <a:r>
              <a:rPr lang="en-US" sz="2800" dirty="0"/>
              <a:t>	Because  	      the function has a minimum 	value.</a:t>
            </a:r>
          </a:p>
          <a:p>
            <a:pPr>
              <a:spcBef>
                <a:spcPts val="0"/>
              </a:spcBef>
              <a:spcAft>
                <a:spcPts val="1800"/>
              </a:spcAft>
            </a:pPr>
            <a:endParaRPr lang="en-US" sz="2800" dirty="0"/>
          </a:p>
          <a:p>
            <a:pPr>
              <a:spcBef>
                <a:spcPts val="0"/>
              </a:spcBef>
              <a:spcAft>
                <a:spcPts val="1800"/>
              </a:spcAft>
            </a:pPr>
            <a:endParaRPr lang="en-US" sz="2800" dirty="0"/>
          </a:p>
          <a:p>
            <a:pPr>
              <a:spcBef>
                <a:spcPct val="50000"/>
              </a:spcBef>
              <a:spcAft>
                <a:spcPts val="1800"/>
              </a:spcAft>
            </a:pPr>
            <a:endParaRPr lang="en-US" sz="2800" dirty="0"/>
          </a:p>
          <a:p>
            <a:pPr>
              <a:spcBef>
                <a:spcPct val="50000"/>
              </a:spcBef>
              <a:spcAft>
                <a:spcPts val="1800"/>
              </a:spcAft>
            </a:pPr>
            <a:r>
              <a:rPr lang="en-US" sz="2800" dirty="0"/>
              <a:t> </a:t>
            </a:r>
          </a:p>
          <a:p>
            <a:pPr>
              <a:spcBef>
                <a:spcPct val="50000"/>
              </a:spcBef>
              <a:spcAft>
                <a:spcPts val="1800"/>
              </a:spcAft>
            </a:pPr>
            <a:r>
              <a:rPr lang="en-US" sz="3600" dirty="0"/>
              <a:t>					</a:t>
            </a:r>
          </a:p>
          <a:p>
            <a:pPr>
              <a:spcBef>
                <a:spcPct val="50000"/>
              </a:spcBef>
            </a:pPr>
            <a:endParaRPr lang="en-US" sz="3600" dirty="0"/>
          </a:p>
          <a:p>
            <a:pPr>
              <a:spcBef>
                <a:spcPct val="50000"/>
              </a:spcBef>
            </a:pPr>
            <a:r>
              <a:rPr lang="en-US" sz="3600" dirty="0"/>
              <a:t>				</a:t>
            </a:r>
            <a:endParaRPr lang="en-US" sz="2800" dirty="0"/>
          </a:p>
          <a:p>
            <a:pPr>
              <a:spcBef>
                <a:spcPct val="50000"/>
              </a:spcBef>
            </a:pPr>
            <a:endParaRPr lang="en-US" dirty="0"/>
          </a:p>
        </p:txBody>
      </p:sp>
      <p:graphicFrame>
        <p:nvGraphicFramePr>
          <p:cNvPr id="4" name="Object 3"/>
          <p:cNvGraphicFramePr>
            <a:graphicFrameLocks noChangeAspect="1"/>
          </p:cNvGraphicFramePr>
          <p:nvPr/>
        </p:nvGraphicFramePr>
        <p:xfrm>
          <a:off x="1562100" y="1639421"/>
          <a:ext cx="3810000" cy="558800"/>
        </p:xfrm>
        <a:graphic>
          <a:graphicData uri="http://schemas.openxmlformats.org/presentationml/2006/ole">
            <mc:AlternateContent xmlns:mc="http://schemas.openxmlformats.org/markup-compatibility/2006">
              <mc:Choice xmlns:v="urn:schemas-microsoft-com:vml" Requires="v">
                <p:oleObj name="Equation" r:id="rId2" imgW="3809880" imgH="558720" progId="Equation.DSMT4">
                  <p:embed/>
                </p:oleObj>
              </mc:Choice>
              <mc:Fallback>
                <p:oleObj name="Equation" r:id="rId2" imgW="3809880" imgH="558720" progId="Equation.DSMT4">
                  <p:embed/>
                  <p:pic>
                    <p:nvPicPr>
                      <p:cNvPr id="4" name="Object 3"/>
                      <p:cNvPicPr>
                        <a:picLocks noChangeAspect="1" noChangeArrowheads="1"/>
                      </p:cNvPicPr>
                      <p:nvPr/>
                    </p:nvPicPr>
                    <p:blipFill>
                      <a:blip r:embed="rId3"/>
                      <a:srcRect/>
                      <a:stretch>
                        <a:fillRect/>
                      </a:stretch>
                    </p:blipFill>
                    <p:spPr bwMode="auto">
                      <a:xfrm>
                        <a:off x="1562100" y="1639421"/>
                        <a:ext cx="38100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nvGraphicFramePr>
        <p:xfrm>
          <a:off x="3048000" y="4495800"/>
          <a:ext cx="850900" cy="368300"/>
        </p:xfrm>
        <a:graphic>
          <a:graphicData uri="http://schemas.openxmlformats.org/presentationml/2006/ole">
            <mc:AlternateContent xmlns:mc="http://schemas.openxmlformats.org/markup-compatibility/2006">
              <mc:Choice xmlns:v="urn:schemas-microsoft-com:vml" Requires="v">
                <p:oleObj name="Equation" r:id="rId4" imgW="850680" imgH="368280" progId="Equation.DSMT4">
                  <p:embed/>
                </p:oleObj>
              </mc:Choice>
              <mc:Fallback>
                <p:oleObj name="Equation" r:id="rId4" imgW="850680" imgH="368280" progId="Equation.DSMT4">
                  <p:embed/>
                  <p:pic>
                    <p:nvPicPr>
                      <p:cNvPr id="9" name="Object 8"/>
                      <p:cNvPicPr>
                        <a:picLocks noChangeAspect="1" noChangeArrowheads="1"/>
                      </p:cNvPicPr>
                      <p:nvPr/>
                    </p:nvPicPr>
                    <p:blipFill>
                      <a:blip r:embed="rId5"/>
                      <a:srcRect/>
                      <a:stretch>
                        <a:fillRect/>
                      </a:stretch>
                    </p:blipFill>
                    <p:spPr bwMode="auto">
                      <a:xfrm>
                        <a:off x="3048000" y="4495800"/>
                        <a:ext cx="8509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79836757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i="1" dirty="0">
                <a:solidFill>
                  <a:srgbClr val="000000"/>
                </a:solidFill>
                <a:latin typeface="Arial" pitchFamily="34" charset="0"/>
                <a:cs typeface="Arial" pitchFamily="34" charset="0"/>
              </a:rPr>
              <a:t>Objective 4: Example</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pPr>
              <a:spcBef>
                <a:spcPct val="50000"/>
              </a:spcBef>
              <a:spcAft>
                <a:spcPts val="1800"/>
              </a:spcAft>
            </a:pPr>
            <a:endParaRPr lang="en-US" sz="2800" b="1" dirty="0"/>
          </a:p>
          <a:p>
            <a:pPr>
              <a:spcBef>
                <a:spcPct val="50000"/>
              </a:spcBef>
              <a:spcAft>
                <a:spcPts val="1800"/>
              </a:spcAft>
            </a:pPr>
            <a:r>
              <a:rPr lang="en-US" sz="2800" b="1" dirty="0"/>
              <a:t>4b.</a:t>
            </a:r>
            <a:r>
              <a:rPr lang="en-US" sz="2800" dirty="0"/>
              <a:t>	Find the minimum or maximum value and 	determine where it occurs.</a:t>
            </a:r>
          </a:p>
          <a:p>
            <a:pPr>
              <a:spcBef>
                <a:spcPts val="0"/>
              </a:spcBef>
              <a:spcAft>
                <a:spcPts val="1800"/>
              </a:spcAft>
            </a:pPr>
            <a:r>
              <a:rPr lang="en-US" sz="2800" dirty="0"/>
              <a:t>	The minimum value occurs at </a:t>
            </a:r>
          </a:p>
          <a:p>
            <a:pPr>
              <a:spcBef>
                <a:spcPts val="0"/>
              </a:spcBef>
              <a:spcAft>
                <a:spcPts val="1800"/>
              </a:spcAft>
            </a:pPr>
            <a:r>
              <a:rPr lang="en-US" sz="2800" dirty="0"/>
              <a:t>	The minimum of         is </a:t>
            </a:r>
          </a:p>
          <a:p>
            <a:pPr>
              <a:spcBef>
                <a:spcPts val="0"/>
              </a:spcBef>
              <a:spcAft>
                <a:spcPts val="1800"/>
              </a:spcAft>
            </a:pPr>
            <a:endParaRPr lang="en-US" sz="2800" dirty="0"/>
          </a:p>
          <a:p>
            <a:pPr>
              <a:spcBef>
                <a:spcPct val="50000"/>
              </a:spcBef>
              <a:spcAft>
                <a:spcPts val="1800"/>
              </a:spcAft>
            </a:pPr>
            <a:endParaRPr lang="en-US" sz="2800" dirty="0"/>
          </a:p>
          <a:p>
            <a:pPr>
              <a:spcBef>
                <a:spcPct val="50000"/>
              </a:spcBef>
              <a:spcAft>
                <a:spcPts val="1800"/>
              </a:spcAft>
            </a:pPr>
            <a:r>
              <a:rPr lang="en-US" sz="2800" dirty="0"/>
              <a:t> </a:t>
            </a:r>
          </a:p>
          <a:p>
            <a:pPr>
              <a:spcBef>
                <a:spcPct val="50000"/>
              </a:spcBef>
              <a:spcAft>
                <a:spcPts val="1800"/>
              </a:spcAft>
            </a:pPr>
            <a:r>
              <a:rPr lang="en-US" sz="3600" dirty="0"/>
              <a:t>					</a:t>
            </a:r>
          </a:p>
          <a:p>
            <a:pPr>
              <a:spcBef>
                <a:spcPct val="50000"/>
              </a:spcBef>
            </a:pPr>
            <a:endParaRPr lang="en-US" sz="3600" dirty="0"/>
          </a:p>
          <a:p>
            <a:pPr>
              <a:spcBef>
                <a:spcPct val="50000"/>
              </a:spcBef>
            </a:pPr>
            <a:r>
              <a:rPr lang="en-US" sz="3600" dirty="0"/>
              <a:t>				</a:t>
            </a:r>
            <a:endParaRPr lang="en-US" sz="2800" dirty="0"/>
          </a:p>
          <a:p>
            <a:pPr>
              <a:spcBef>
                <a:spcPct val="50000"/>
              </a:spcBef>
            </a:pPr>
            <a:endParaRPr lang="en-US" dirty="0"/>
          </a:p>
        </p:txBody>
      </p:sp>
      <p:graphicFrame>
        <p:nvGraphicFramePr>
          <p:cNvPr id="5" name="Object 4"/>
          <p:cNvGraphicFramePr>
            <a:graphicFrameLocks noChangeAspect="1"/>
          </p:cNvGraphicFramePr>
          <p:nvPr/>
        </p:nvGraphicFramePr>
        <p:xfrm>
          <a:off x="2705100" y="4457700"/>
          <a:ext cx="4038600" cy="1028700"/>
        </p:xfrm>
        <a:graphic>
          <a:graphicData uri="http://schemas.openxmlformats.org/presentationml/2006/ole">
            <mc:AlternateContent xmlns:mc="http://schemas.openxmlformats.org/markup-compatibility/2006">
              <mc:Choice xmlns:v="urn:schemas-microsoft-com:vml" Requires="v">
                <p:oleObj name="Equation" r:id="rId2" imgW="4038480" imgH="1028520" progId="Equation.DSMT4">
                  <p:embed/>
                </p:oleObj>
              </mc:Choice>
              <mc:Fallback>
                <p:oleObj name="Equation" r:id="rId2" imgW="4038480" imgH="1028520" progId="Equation.DSMT4">
                  <p:embed/>
                  <p:pic>
                    <p:nvPicPr>
                      <p:cNvPr id="5" name="Object 4"/>
                      <p:cNvPicPr>
                        <a:picLocks noChangeAspect="1" noChangeArrowheads="1"/>
                      </p:cNvPicPr>
                      <p:nvPr/>
                    </p:nvPicPr>
                    <p:blipFill>
                      <a:blip r:embed="rId3"/>
                      <a:srcRect/>
                      <a:stretch>
                        <a:fillRect/>
                      </a:stretch>
                    </p:blipFill>
                    <p:spPr bwMode="auto">
                      <a:xfrm>
                        <a:off x="2705100" y="4457700"/>
                        <a:ext cx="40386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nvGraphicFramePr>
        <p:xfrm>
          <a:off x="4191000" y="3810000"/>
          <a:ext cx="711200" cy="457200"/>
        </p:xfrm>
        <a:graphic>
          <a:graphicData uri="http://schemas.openxmlformats.org/presentationml/2006/ole">
            <mc:AlternateContent xmlns:mc="http://schemas.openxmlformats.org/markup-compatibility/2006">
              <mc:Choice xmlns:v="urn:schemas-microsoft-com:vml" Requires="v">
                <p:oleObj name="Equation" r:id="rId4" imgW="711000" imgH="457200" progId="Equation.DSMT4">
                  <p:embed/>
                </p:oleObj>
              </mc:Choice>
              <mc:Fallback>
                <p:oleObj name="Equation" r:id="rId4" imgW="711000" imgH="457200" progId="Equation.DSMT4">
                  <p:embed/>
                  <p:pic>
                    <p:nvPicPr>
                      <p:cNvPr id="8"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3810000"/>
                        <a:ext cx="71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nvGraphicFramePr>
        <p:xfrm>
          <a:off x="6269180" y="2971800"/>
          <a:ext cx="2692400" cy="952500"/>
        </p:xfrm>
        <a:graphic>
          <a:graphicData uri="http://schemas.openxmlformats.org/presentationml/2006/ole">
            <mc:AlternateContent xmlns:mc="http://schemas.openxmlformats.org/markup-compatibility/2006">
              <mc:Choice xmlns:v="urn:schemas-microsoft-com:vml" Requires="v">
                <p:oleObj name="Equation" r:id="rId6" imgW="2692080" imgH="952200" progId="Equation.DSMT4">
                  <p:embed/>
                </p:oleObj>
              </mc:Choice>
              <mc:Fallback>
                <p:oleObj name="Equation" r:id="rId6" imgW="2692080" imgH="952200" progId="Equation.DSMT4">
                  <p:embed/>
                  <p:pic>
                    <p:nvPicPr>
                      <p:cNvPr id="11"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69180" y="2971800"/>
                        <a:ext cx="26924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nvGraphicFramePr>
        <p:xfrm>
          <a:off x="1499347" y="1117020"/>
          <a:ext cx="3810000" cy="558800"/>
        </p:xfrm>
        <a:graphic>
          <a:graphicData uri="http://schemas.openxmlformats.org/presentationml/2006/ole">
            <mc:AlternateContent xmlns:mc="http://schemas.openxmlformats.org/markup-compatibility/2006">
              <mc:Choice xmlns:v="urn:schemas-microsoft-com:vml" Requires="v">
                <p:oleObj name="Equation" r:id="rId8" imgW="3809880" imgH="558720" progId="Equation.DSMT4">
                  <p:embed/>
                </p:oleObj>
              </mc:Choice>
              <mc:Fallback>
                <p:oleObj name="Equation" r:id="rId8" imgW="3809880" imgH="558720" progId="Equation.DSMT4">
                  <p:embed/>
                  <p:pic>
                    <p:nvPicPr>
                      <p:cNvPr id="12" name="Object 11"/>
                      <p:cNvPicPr>
                        <a:picLocks noChangeAspect="1" noChangeArrowheads="1"/>
                      </p:cNvPicPr>
                      <p:nvPr/>
                    </p:nvPicPr>
                    <p:blipFill>
                      <a:blip r:embed="rId9"/>
                      <a:srcRect/>
                      <a:stretch>
                        <a:fillRect/>
                      </a:stretch>
                    </p:blipFill>
                    <p:spPr bwMode="auto">
                      <a:xfrm>
                        <a:off x="1499347" y="1117020"/>
                        <a:ext cx="38100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4478685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i="1" dirty="0">
                <a:solidFill>
                  <a:srgbClr val="000000"/>
                </a:solidFill>
                <a:latin typeface="Arial" pitchFamily="34" charset="0"/>
                <a:cs typeface="Arial" pitchFamily="34" charset="0"/>
              </a:rPr>
              <a:t>Objective 4: Example</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pPr>
              <a:spcBef>
                <a:spcPts val="0"/>
              </a:spcBef>
              <a:spcAft>
                <a:spcPts val="1800"/>
              </a:spcAft>
            </a:pPr>
            <a:r>
              <a:rPr lang="en-US" sz="2800" dirty="0"/>
              <a:t>	</a:t>
            </a:r>
          </a:p>
          <a:p>
            <a:pPr>
              <a:spcBef>
                <a:spcPts val="0"/>
              </a:spcBef>
              <a:spcAft>
                <a:spcPts val="300"/>
              </a:spcAft>
            </a:pPr>
            <a:r>
              <a:rPr lang="en-US" sz="2800" b="1" dirty="0"/>
              <a:t>4c.</a:t>
            </a:r>
            <a:r>
              <a:rPr lang="en-US" sz="2800" dirty="0"/>
              <a:t>	Identify the function’s domain and its range.</a:t>
            </a:r>
          </a:p>
          <a:p>
            <a:pPr>
              <a:spcBef>
                <a:spcPts val="0"/>
              </a:spcBef>
            </a:pPr>
            <a:r>
              <a:rPr lang="en-US" sz="2800" dirty="0"/>
              <a:t>	</a:t>
            </a:r>
          </a:p>
          <a:p>
            <a:pPr>
              <a:spcBef>
                <a:spcPts val="0"/>
              </a:spcBef>
            </a:pPr>
            <a:r>
              <a:rPr lang="en-US" sz="2800" dirty="0"/>
              <a:t>	Like all quadratic functions, the domain is </a:t>
            </a:r>
          </a:p>
          <a:p>
            <a:pPr>
              <a:spcBef>
                <a:spcPts val="2400"/>
              </a:spcBef>
            </a:pPr>
            <a:r>
              <a:rPr lang="en-US" sz="2800" dirty="0"/>
              <a:t>	</a:t>
            </a:r>
          </a:p>
          <a:p>
            <a:pPr>
              <a:spcBef>
                <a:spcPts val="1200"/>
              </a:spcBef>
            </a:pPr>
            <a:r>
              <a:rPr lang="en-US" sz="2800" dirty="0"/>
              <a:t>	Because the minimum is 984, the range 	includes all real numbers at or above 984.  	The range is </a:t>
            </a:r>
          </a:p>
          <a:p>
            <a:pPr>
              <a:spcBef>
                <a:spcPts val="0"/>
              </a:spcBef>
              <a:spcAft>
                <a:spcPts val="1800"/>
              </a:spcAft>
            </a:pPr>
            <a:endParaRPr lang="en-US" sz="2800" dirty="0"/>
          </a:p>
          <a:p>
            <a:pPr>
              <a:spcBef>
                <a:spcPts val="0"/>
              </a:spcBef>
              <a:spcAft>
                <a:spcPts val="1800"/>
              </a:spcAft>
            </a:pPr>
            <a:endParaRPr lang="en-US" sz="2800" dirty="0"/>
          </a:p>
          <a:p>
            <a:pPr>
              <a:spcBef>
                <a:spcPct val="50000"/>
              </a:spcBef>
              <a:spcAft>
                <a:spcPts val="1800"/>
              </a:spcAft>
            </a:pPr>
            <a:endParaRPr lang="en-US" sz="2800" dirty="0"/>
          </a:p>
          <a:p>
            <a:pPr>
              <a:spcBef>
                <a:spcPct val="50000"/>
              </a:spcBef>
              <a:spcAft>
                <a:spcPts val="1800"/>
              </a:spcAft>
            </a:pPr>
            <a:r>
              <a:rPr lang="en-US" sz="2800" dirty="0"/>
              <a:t> </a:t>
            </a:r>
          </a:p>
          <a:p>
            <a:pPr>
              <a:spcBef>
                <a:spcPct val="50000"/>
              </a:spcBef>
              <a:spcAft>
                <a:spcPts val="1800"/>
              </a:spcAft>
            </a:pPr>
            <a:r>
              <a:rPr lang="en-US" sz="3600" dirty="0"/>
              <a:t>					</a:t>
            </a:r>
          </a:p>
          <a:p>
            <a:pPr>
              <a:spcBef>
                <a:spcPct val="50000"/>
              </a:spcBef>
            </a:pPr>
            <a:endParaRPr lang="en-US" sz="3600" dirty="0"/>
          </a:p>
          <a:p>
            <a:pPr>
              <a:spcBef>
                <a:spcPct val="50000"/>
              </a:spcBef>
            </a:pPr>
            <a:r>
              <a:rPr lang="en-US" sz="3600" dirty="0"/>
              <a:t>				</a:t>
            </a:r>
            <a:endParaRPr lang="en-US" sz="2800" dirty="0"/>
          </a:p>
          <a:p>
            <a:pPr>
              <a:spcBef>
                <a:spcPct val="50000"/>
              </a:spcBef>
            </a:pPr>
            <a:endParaRPr lang="en-US" dirty="0"/>
          </a:p>
        </p:txBody>
      </p:sp>
      <p:graphicFrame>
        <p:nvGraphicFramePr>
          <p:cNvPr id="6" name="Object 5"/>
          <p:cNvGraphicFramePr>
            <a:graphicFrameLocks noChangeAspect="1"/>
          </p:cNvGraphicFramePr>
          <p:nvPr/>
        </p:nvGraphicFramePr>
        <p:xfrm>
          <a:off x="1455738" y="3168650"/>
          <a:ext cx="1219200" cy="457200"/>
        </p:xfrm>
        <a:graphic>
          <a:graphicData uri="http://schemas.openxmlformats.org/presentationml/2006/ole">
            <mc:AlternateContent xmlns:mc="http://schemas.openxmlformats.org/markup-compatibility/2006">
              <mc:Choice xmlns:v="urn:schemas-microsoft-com:vml" Requires="v">
                <p:oleObj name="Equation" r:id="rId2" imgW="1218960" imgH="457200" progId="Equation.DSMT4">
                  <p:embed/>
                </p:oleObj>
              </mc:Choice>
              <mc:Fallback>
                <p:oleObj name="Equation" r:id="rId2" imgW="1218960" imgH="457200" progId="Equation.DSMT4">
                  <p:embed/>
                  <p:pic>
                    <p:nvPicPr>
                      <p:cNvPr id="6" name="Object 5"/>
                      <p:cNvPicPr>
                        <a:picLocks noChangeAspect="1" noChangeArrowheads="1"/>
                      </p:cNvPicPr>
                      <p:nvPr/>
                    </p:nvPicPr>
                    <p:blipFill>
                      <a:blip r:embed="rId3"/>
                      <a:srcRect/>
                      <a:stretch>
                        <a:fillRect/>
                      </a:stretch>
                    </p:blipFill>
                    <p:spPr bwMode="auto">
                      <a:xfrm>
                        <a:off x="1455738" y="3168650"/>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nvGraphicFramePr>
        <p:xfrm>
          <a:off x="3581400" y="4930588"/>
          <a:ext cx="1333500" cy="457200"/>
        </p:xfrm>
        <a:graphic>
          <a:graphicData uri="http://schemas.openxmlformats.org/presentationml/2006/ole">
            <mc:AlternateContent xmlns:mc="http://schemas.openxmlformats.org/markup-compatibility/2006">
              <mc:Choice xmlns:v="urn:schemas-microsoft-com:vml" Requires="v">
                <p:oleObj name="Equation" r:id="rId4" imgW="1333440" imgH="457200" progId="Equation.DSMT4">
                  <p:embed/>
                </p:oleObj>
              </mc:Choice>
              <mc:Fallback>
                <p:oleObj name="Equation" r:id="rId4" imgW="1333440" imgH="457200" progId="Equation.DSMT4">
                  <p:embed/>
                  <p:pic>
                    <p:nvPicPr>
                      <p:cNvPr id="11" name="Object 10"/>
                      <p:cNvPicPr>
                        <a:picLocks noChangeAspect="1" noChangeArrowheads="1"/>
                      </p:cNvPicPr>
                      <p:nvPr/>
                    </p:nvPicPr>
                    <p:blipFill>
                      <a:blip r:embed="rId5"/>
                      <a:srcRect/>
                      <a:stretch>
                        <a:fillRect/>
                      </a:stretch>
                    </p:blipFill>
                    <p:spPr bwMode="auto">
                      <a:xfrm>
                        <a:off x="3581400" y="4930588"/>
                        <a:ext cx="1333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nvGraphicFramePr>
        <p:xfrm>
          <a:off x="1524000" y="1066800"/>
          <a:ext cx="3810000" cy="558800"/>
        </p:xfrm>
        <a:graphic>
          <a:graphicData uri="http://schemas.openxmlformats.org/presentationml/2006/ole">
            <mc:AlternateContent xmlns:mc="http://schemas.openxmlformats.org/markup-compatibility/2006">
              <mc:Choice xmlns:v="urn:schemas-microsoft-com:vml" Requires="v">
                <p:oleObj name="Equation" r:id="rId6" imgW="3809880" imgH="558720" progId="Equation.DSMT4">
                  <p:embed/>
                </p:oleObj>
              </mc:Choice>
              <mc:Fallback>
                <p:oleObj name="Equation" r:id="rId6" imgW="3809880" imgH="558720" progId="Equation.DSMT4">
                  <p:embed/>
                  <p:pic>
                    <p:nvPicPr>
                      <p:cNvPr id="12" name="Object 11"/>
                      <p:cNvPicPr>
                        <a:picLocks noChangeAspect="1" noChangeArrowheads="1"/>
                      </p:cNvPicPr>
                      <p:nvPr/>
                    </p:nvPicPr>
                    <p:blipFill>
                      <a:blip r:embed="rId7"/>
                      <a:srcRect/>
                      <a:stretch>
                        <a:fillRect/>
                      </a:stretch>
                    </p:blipFill>
                    <p:spPr bwMode="auto">
                      <a:xfrm>
                        <a:off x="1524000" y="1066800"/>
                        <a:ext cx="38100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6849341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i="1" dirty="0">
                <a:solidFill>
                  <a:srgbClr val="000000"/>
                </a:solidFill>
                <a:latin typeface="Arial" pitchFamily="34" charset="0"/>
                <a:cs typeface="Arial" pitchFamily="34" charset="0"/>
              </a:rPr>
              <a:t>Objective 5</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pPr algn="ctr"/>
            <a:r>
              <a:rPr lang="en-US" dirty="0"/>
              <a:t>Solve problems involving a quadratic function’s minimum or maximum value.</a:t>
            </a:r>
          </a:p>
          <a:p>
            <a:pPr>
              <a:spcBef>
                <a:spcPct val="50000"/>
              </a:spcBef>
              <a:spcAft>
                <a:spcPts val="1800"/>
              </a:spcAft>
            </a:pPr>
            <a:r>
              <a:rPr lang="en-US" sz="3600" dirty="0"/>
              <a:t>	</a:t>
            </a:r>
          </a:p>
          <a:p>
            <a:pPr>
              <a:spcBef>
                <a:spcPct val="50000"/>
              </a:spcBef>
            </a:pPr>
            <a:endParaRPr lang="en-US" sz="3600" dirty="0"/>
          </a:p>
          <a:p>
            <a:pPr>
              <a:spcBef>
                <a:spcPct val="50000"/>
              </a:spcBef>
            </a:pPr>
            <a:r>
              <a:rPr lang="en-US" sz="3600" dirty="0"/>
              <a:t>				</a:t>
            </a:r>
            <a:endParaRPr lang="en-US" sz="2800" dirty="0"/>
          </a:p>
          <a:p>
            <a:pPr>
              <a:spcBef>
                <a:spcPct val="50000"/>
              </a:spcBef>
            </a:pPr>
            <a:endParaRPr lang="en-US" dirty="0"/>
          </a:p>
        </p:txBody>
      </p:sp>
    </p:spTree>
    <p:extLst>
      <p:ext uri="{BB962C8B-B14F-4D97-AF65-F5344CB8AC3E}">
        <p14:creationId xmlns:p14="http://schemas.microsoft.com/office/powerpoint/2010/main" val="2524777890"/>
      </p:ext>
    </p:extLst>
  </p:cSld>
  <p:clrMapOvr>
    <a:masterClrMapping/>
  </p:clrMapOvr>
</p:sld>
</file>

<file path=ppt/theme/theme1.xml><?xml version="1.0" encoding="utf-8"?>
<a:theme xmlns:a="http://schemas.openxmlformats.org/drawingml/2006/main" name="Top With Foo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2749</TotalTime>
  <Words>5309</Words>
  <Application>Microsoft Office PowerPoint</Application>
  <PresentationFormat>On-screen Show (4:3)</PresentationFormat>
  <Paragraphs>1042</Paragraphs>
  <Slides>107</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3</vt:i4>
      </vt:variant>
      <vt:variant>
        <vt:lpstr>Slide Titles</vt:lpstr>
      </vt:variant>
      <vt:variant>
        <vt:i4>107</vt:i4>
      </vt:variant>
    </vt:vector>
  </HeadingPairs>
  <TitlesOfParts>
    <vt:vector size="115" baseType="lpstr">
      <vt:lpstr>Arial</vt:lpstr>
      <vt:lpstr>Calibri</vt:lpstr>
      <vt:lpstr>Cambria Math</vt:lpstr>
      <vt:lpstr>Times New Roman</vt:lpstr>
      <vt:lpstr>Top With Footer</vt:lpstr>
      <vt:lpstr>Equation</vt:lpstr>
      <vt:lpstr>Worksheet</vt:lpstr>
      <vt:lpstr>Chart</vt:lpstr>
      <vt:lpstr>PowerPoint Presentation</vt:lpstr>
      <vt:lpstr>Objective 1</vt:lpstr>
      <vt:lpstr>The Square Root Property</vt:lpstr>
      <vt:lpstr>Example</vt:lpstr>
      <vt:lpstr>Example</vt:lpstr>
      <vt:lpstr>Example (cont)</vt:lpstr>
      <vt:lpstr>Example </vt:lpstr>
      <vt:lpstr>Example (cont) </vt:lpstr>
      <vt:lpstr>Example (cont) </vt:lpstr>
      <vt:lpstr> Objective 1: Example</vt:lpstr>
      <vt:lpstr> Objective 1: Example (cont)</vt:lpstr>
      <vt:lpstr> Objective 1: Example</vt:lpstr>
      <vt:lpstr> Objective 1: Example</vt:lpstr>
      <vt:lpstr>Objective 4</vt:lpstr>
      <vt:lpstr>Completing the Square in Application</vt:lpstr>
      <vt:lpstr>Example </vt:lpstr>
      <vt:lpstr>Example (cont) </vt:lpstr>
      <vt:lpstr>Example (cont) </vt:lpstr>
      <vt:lpstr>Example (cont) </vt:lpstr>
      <vt:lpstr>Example (cont) </vt:lpstr>
      <vt:lpstr>The Pythagorean Theorem</vt:lpstr>
      <vt:lpstr>Example </vt:lpstr>
      <vt:lpstr>Example (cont) </vt:lpstr>
      <vt:lpstr>Objective 4: Example</vt:lpstr>
      <vt:lpstr>Objective 4: Example (cont)</vt:lpstr>
      <vt:lpstr>PowerPoint Presentation</vt:lpstr>
      <vt:lpstr>Objective 1</vt:lpstr>
      <vt:lpstr>The Quadratic Formula</vt:lpstr>
      <vt:lpstr>Example</vt:lpstr>
      <vt:lpstr>Example (cont)</vt:lpstr>
      <vt:lpstr>Example (cont)</vt:lpstr>
      <vt:lpstr>Example</vt:lpstr>
      <vt:lpstr>Example (cont)</vt:lpstr>
      <vt:lpstr>Example (cont)</vt:lpstr>
      <vt:lpstr> Objective 1: Example</vt:lpstr>
      <vt:lpstr> Objective 1: Example (cont)</vt:lpstr>
      <vt:lpstr> Objective 1: Example</vt:lpstr>
      <vt:lpstr> Objective 1: Example (cont)</vt:lpstr>
      <vt:lpstr>Objective 2</vt:lpstr>
      <vt:lpstr>Quadratic Formula – The Discriminant</vt:lpstr>
      <vt:lpstr>Quadratic Formula – The Discriminant (cont)</vt:lpstr>
      <vt:lpstr>Quadratic Formula – The Discriminant (cont)</vt:lpstr>
      <vt:lpstr>Quadratic Formula – The Discriminant (cont)</vt:lpstr>
      <vt:lpstr>Example</vt:lpstr>
      <vt:lpstr>Example (cont)</vt:lpstr>
      <vt:lpstr>Example (cont)</vt:lpstr>
      <vt:lpstr> Objective 2: Example</vt:lpstr>
      <vt:lpstr> Objective 2: Example</vt:lpstr>
      <vt:lpstr> Objective 2: Example</vt:lpstr>
      <vt:lpstr>Objective 3</vt:lpstr>
      <vt:lpstr>Solving Quadratic Equations</vt:lpstr>
      <vt:lpstr>Solving Quadratic Equations (cont)</vt:lpstr>
      <vt:lpstr>Solving Quadratic Equations (cont)</vt:lpstr>
      <vt:lpstr>Solving Quadratic Equations (cont)</vt:lpstr>
      <vt:lpstr>The Zero-Product Principle</vt:lpstr>
      <vt:lpstr>Example</vt:lpstr>
      <vt:lpstr>Example (cont)</vt:lpstr>
      <vt:lpstr> Objective 4: Example</vt:lpstr>
      <vt:lpstr> Objective 4: Example (cont)</vt:lpstr>
      <vt:lpstr>PowerPoint Presentation</vt:lpstr>
      <vt:lpstr>Objective 1</vt:lpstr>
      <vt:lpstr>Graphing Quadratic Functions</vt:lpstr>
      <vt:lpstr>Graphing Quadratic Functions</vt:lpstr>
      <vt:lpstr>Objective 1: Example</vt:lpstr>
      <vt:lpstr>Objective 2</vt:lpstr>
      <vt:lpstr>Quadratic Functions</vt:lpstr>
      <vt:lpstr>Graphing Quadratic Functions</vt:lpstr>
      <vt:lpstr>Graphing Quadratic Functions (cont)</vt:lpstr>
      <vt:lpstr>Example</vt:lpstr>
      <vt:lpstr>Example (cont)</vt:lpstr>
      <vt:lpstr>Example (cont)</vt:lpstr>
      <vt:lpstr>Example (cont)</vt:lpstr>
      <vt:lpstr>Example (cont)</vt:lpstr>
      <vt:lpstr>Example (cont)</vt:lpstr>
      <vt:lpstr>Objective 2: Example</vt:lpstr>
      <vt:lpstr>Objective 2: Example (cont)</vt:lpstr>
      <vt:lpstr>Objective 3</vt:lpstr>
      <vt:lpstr>Graphing Quadratic Functions</vt:lpstr>
      <vt:lpstr>Graphing Quadratic Functions</vt:lpstr>
      <vt:lpstr>Graphing Quadratic Functions (cont)</vt:lpstr>
      <vt:lpstr>Graphing Quadratic Functions (cont)</vt:lpstr>
      <vt:lpstr>Example</vt:lpstr>
      <vt:lpstr>Example (cont)</vt:lpstr>
      <vt:lpstr>Example (cont)</vt:lpstr>
      <vt:lpstr>Example (cont)</vt:lpstr>
      <vt:lpstr>Example (cont)</vt:lpstr>
      <vt:lpstr>Example (cont)</vt:lpstr>
      <vt:lpstr>Example (cont)</vt:lpstr>
      <vt:lpstr>Objective 3: Example</vt:lpstr>
      <vt:lpstr>Objective 3: Example</vt:lpstr>
      <vt:lpstr>Objective 3: Example (cont)</vt:lpstr>
      <vt:lpstr>Objective 3: Example (cont)</vt:lpstr>
      <vt:lpstr>Objective 4</vt:lpstr>
      <vt:lpstr>Minimums &amp; Maximums</vt:lpstr>
      <vt:lpstr>Minimums &amp; Maximums (cont)</vt:lpstr>
      <vt:lpstr>Objective 4: Example</vt:lpstr>
      <vt:lpstr>Objective 4: Example</vt:lpstr>
      <vt:lpstr>Objective 4: Example</vt:lpstr>
      <vt:lpstr>Objective 5</vt:lpstr>
      <vt:lpstr>Minimums &amp; Maximums</vt:lpstr>
      <vt:lpstr>Minimums &amp; Maximums (cont)</vt:lpstr>
      <vt:lpstr>Example</vt:lpstr>
      <vt:lpstr>Example (cont)</vt:lpstr>
      <vt:lpstr>Example (cont)</vt:lpstr>
      <vt:lpstr>Example (cont)</vt:lpstr>
      <vt:lpstr>Example (cont)</vt:lpstr>
      <vt:lpstr>Example (cont)</vt:lpstr>
    </vt:vector>
  </TitlesOfParts>
  <Company>Pearson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FTPUSER;Bob Blitzer</dc:creator>
  <cp:lastModifiedBy>Calise, Anthony J.</cp:lastModifiedBy>
  <cp:revision>2056</cp:revision>
  <dcterms:created xsi:type="dcterms:W3CDTF">2015-11-17T05:26:05Z</dcterms:created>
  <dcterms:modified xsi:type="dcterms:W3CDTF">2022-08-01T22:45:23Z</dcterms:modified>
</cp:coreProperties>
</file>