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91" r:id="rId2"/>
    <p:sldId id="294" r:id="rId3"/>
    <p:sldId id="295" r:id="rId4"/>
    <p:sldId id="297" r:id="rId5"/>
    <p:sldId id="302" r:id="rId6"/>
    <p:sldId id="345" r:id="rId7"/>
    <p:sldId id="346" r:id="rId8"/>
    <p:sldId id="303" r:id="rId9"/>
    <p:sldId id="305" r:id="rId10"/>
    <p:sldId id="307" r:id="rId11"/>
    <p:sldId id="309" r:id="rId12"/>
    <p:sldId id="311" r:id="rId13"/>
    <p:sldId id="347" r:id="rId14"/>
    <p:sldId id="318" r:id="rId15"/>
    <p:sldId id="320" r:id="rId16"/>
    <p:sldId id="321" r:id="rId17"/>
    <p:sldId id="348" r:id="rId18"/>
    <p:sldId id="323" r:id="rId19"/>
    <p:sldId id="324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3" r:id="rId36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1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6600"/>
    <a:srgbClr val="F9E28F"/>
    <a:srgbClr val="F9E497"/>
    <a:srgbClr val="FCF094"/>
    <a:srgbClr val="FCED80"/>
    <a:srgbClr val="FDE27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73" autoAdjust="0"/>
  </p:normalViewPr>
  <p:slideViewPr>
    <p:cSldViewPr snapToObjects="1">
      <p:cViewPr varScale="1">
        <p:scale>
          <a:sx n="70" d="100"/>
          <a:sy n="70" d="100"/>
        </p:scale>
        <p:origin x="516" y="60"/>
      </p:cViewPr>
      <p:guideLst>
        <p:guide orient="horz" pos="312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8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0F103E8E-FC40-4552-8ABF-567A0432D9E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865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CE3E11E8-128F-49C6-BE9D-C6431E26600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1558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7DD71-0BE5-4A60-B92A-6717DE98BCEE}" type="slidenum">
              <a:rPr lang="en-CA"/>
              <a:pPr/>
              <a:t>1</a:t>
            </a:fld>
            <a:endParaRPr lang="en-CA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30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2C7F9-54FC-4CDF-AA8C-13352DC7FE44}" type="slidenum">
              <a:rPr lang="en-CA"/>
              <a:pPr/>
              <a:t>12</a:t>
            </a:fld>
            <a:endParaRPr lang="en-CA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63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147DD-D69C-4972-8734-C553846FE909}" type="slidenum">
              <a:rPr lang="en-CA"/>
              <a:pPr/>
              <a:t>14</a:t>
            </a:fld>
            <a:endParaRPr lang="en-CA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23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79274-F80B-4E2F-8D8B-D31CF13B46A3}" type="slidenum">
              <a:rPr lang="en-CA"/>
              <a:pPr/>
              <a:t>15</a:t>
            </a:fld>
            <a:endParaRPr lang="en-CA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68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73B43-741E-4D0F-9443-FB37E9B0A9B1}" type="slidenum">
              <a:rPr lang="en-CA"/>
              <a:pPr/>
              <a:t>16</a:t>
            </a:fld>
            <a:endParaRPr lang="en-CA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46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262CE-91BB-4E00-A8CA-C1DDD025E5CF}" type="slidenum">
              <a:rPr lang="en-CA"/>
              <a:pPr/>
              <a:t>18</a:t>
            </a:fld>
            <a:endParaRPr lang="en-CA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82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51D53-51A4-44F5-A69F-98DE3D76A074}" type="slidenum">
              <a:rPr lang="en-CA"/>
              <a:pPr/>
              <a:t>19</a:t>
            </a:fld>
            <a:endParaRPr lang="en-CA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42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FE340-4049-4002-AA02-0AC3E8768CA3}" type="slidenum">
              <a:rPr lang="en-CA"/>
              <a:pPr/>
              <a:t>20</a:t>
            </a:fld>
            <a:endParaRPr lang="en-CA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0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226E5-EB7F-404A-AB6B-A537ADC59594}" type="slidenum">
              <a:rPr lang="en-CA"/>
              <a:pPr/>
              <a:t>21</a:t>
            </a:fld>
            <a:endParaRPr lang="en-CA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13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A74E8-3A7D-4EFB-9372-01C43FC2C037}" type="slidenum">
              <a:rPr lang="en-CA"/>
              <a:pPr/>
              <a:t>22</a:t>
            </a:fld>
            <a:endParaRPr lang="en-CA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A87B5-1D81-4733-A44A-B2D27344EE91}" type="slidenum">
              <a:rPr lang="en-CA"/>
              <a:pPr/>
              <a:t>23</a:t>
            </a:fld>
            <a:endParaRPr lang="en-CA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4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02C73-92D3-4348-96CB-2500A5320729}" type="slidenum">
              <a:rPr lang="en-CA"/>
              <a:pPr/>
              <a:t>2</a:t>
            </a:fld>
            <a:endParaRPr lang="en-CA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64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E71E9-84E7-425F-B3E2-23091A01CFA2}" type="slidenum">
              <a:rPr lang="en-CA"/>
              <a:pPr/>
              <a:t>24</a:t>
            </a:fld>
            <a:endParaRPr lang="en-CA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04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F8289-D900-4872-8282-675765C66AF2}" type="slidenum">
              <a:rPr lang="en-CA"/>
              <a:pPr/>
              <a:t>25</a:t>
            </a:fld>
            <a:endParaRPr lang="en-CA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11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CD582-17EC-459E-BD9C-A09E4C630400}" type="slidenum">
              <a:rPr lang="en-CA"/>
              <a:pPr/>
              <a:t>26</a:t>
            </a:fld>
            <a:endParaRPr lang="en-CA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431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E0724-D3F4-444B-936B-758E646259A4}" type="slidenum">
              <a:rPr lang="en-CA"/>
              <a:pPr/>
              <a:t>27</a:t>
            </a:fld>
            <a:endParaRPr lang="en-CA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29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D73D9-4FC8-4564-AB4B-6E302D8FFB18}" type="slidenum">
              <a:rPr lang="en-CA"/>
              <a:pPr/>
              <a:t>28</a:t>
            </a:fld>
            <a:endParaRPr lang="en-CA"/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09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79929-B9BF-4FB3-A38A-0117100F92AB}" type="slidenum">
              <a:rPr lang="en-CA"/>
              <a:pPr/>
              <a:t>29</a:t>
            </a:fld>
            <a:endParaRPr lang="en-CA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34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E5F2B-4A43-4268-A03F-06BFD52E8FA1}" type="slidenum">
              <a:rPr lang="en-CA"/>
              <a:pPr/>
              <a:t>30</a:t>
            </a:fld>
            <a:endParaRPr lang="en-CA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92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ADDF9-2691-47DB-8081-F2D24AEBBBE2}" type="slidenum">
              <a:rPr lang="en-CA"/>
              <a:pPr/>
              <a:t>31</a:t>
            </a:fld>
            <a:endParaRPr lang="en-CA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564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2C90E-CF4C-4A91-8E08-EE143206A58F}" type="slidenum">
              <a:rPr lang="en-CA"/>
              <a:pPr/>
              <a:t>32</a:t>
            </a:fld>
            <a:endParaRPr lang="en-CA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32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46C19-6C17-4922-891A-27325A4B9652}" type="slidenum">
              <a:rPr lang="en-CA"/>
              <a:pPr/>
              <a:t>33</a:t>
            </a:fld>
            <a:endParaRPr lang="en-CA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1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17C8D-8829-4C0B-9B6B-D1645D46DBE5}" type="slidenum">
              <a:rPr lang="en-CA"/>
              <a:pPr/>
              <a:t>3</a:t>
            </a:fld>
            <a:endParaRPr lang="en-CA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613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E22D0-D2FF-4D54-A31D-5CA3FFCE0F00}" type="slidenum">
              <a:rPr lang="en-CA"/>
              <a:pPr/>
              <a:t>34</a:t>
            </a:fld>
            <a:endParaRPr lang="en-CA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62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0995F-46D5-4C34-A15B-9A533662DBD4}" type="slidenum">
              <a:rPr lang="en-CA"/>
              <a:pPr/>
              <a:t>35</a:t>
            </a:fld>
            <a:endParaRPr lang="en-CA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AF2FF-FCB3-4CA7-A490-EC731F6E775C}" type="slidenum">
              <a:rPr lang="en-CA"/>
              <a:pPr/>
              <a:t>4</a:t>
            </a:fld>
            <a:endParaRPr lang="en-CA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41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0AC49-D5F1-4F8F-B769-A30BF38608BF}" type="slidenum">
              <a:rPr lang="en-CA"/>
              <a:pPr/>
              <a:t>5</a:t>
            </a:fld>
            <a:endParaRPr lang="en-CA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72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E13B4-C535-4B91-AF24-5120520ABCF0}" type="slidenum">
              <a:rPr lang="en-CA"/>
              <a:pPr/>
              <a:t>8</a:t>
            </a:fld>
            <a:endParaRPr lang="en-CA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1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50DDD-66C6-45F0-AFEC-0BFA59524E71}" type="slidenum">
              <a:rPr lang="en-CA"/>
              <a:pPr/>
              <a:t>9</a:t>
            </a:fld>
            <a:endParaRPr lang="en-CA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12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95D7F-8F61-437E-BD79-90AAAF9641E1}" type="slidenum">
              <a:rPr lang="en-CA"/>
              <a:pPr/>
              <a:t>10</a:t>
            </a:fld>
            <a:endParaRPr lang="en-CA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6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CCB9F-0ABF-4849-B2C0-64E55988833C}" type="slidenum">
              <a:rPr lang="en-CA"/>
              <a:pPr/>
              <a:t>11</a:t>
            </a:fld>
            <a:endParaRPr lang="en-CA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9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5" name="Rectangle 39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kumimoji="1" lang="en-US" sz="3200">
              <a:latin typeface="Tahoma" pitchFamily="34" charset="0"/>
            </a:endParaRPr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/>
              <a:t>Copyright © 2009 Pearson Education, Inc. </a:t>
            </a:r>
          </a:p>
        </p:txBody>
      </p:sp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smtClean="0"/>
              <a:t>Click to edit </a:t>
            </a:r>
            <a:br>
              <a:rPr lang="en-US" noProof="0" smtClean="0"/>
            </a:br>
            <a:r>
              <a:rPr lang="en-US" noProof="0" smtClean="0"/>
              <a:t>Master title style</a:t>
            </a:r>
          </a:p>
        </p:txBody>
      </p:sp>
      <p:pic>
        <p:nvPicPr>
          <p:cNvPr id="4131" name="Picture 35" descr="awtri_4c UPDATE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C2161E4-7C43-4239-9A39-73A629E5CDA5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87552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F047A5D8-0715-4564-AC25-E4EB83477946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17710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BA6E02B-9760-442D-8CEA-22E50FA009CF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90791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84CA5C99-55D5-4343-B128-0A24B1D3DCA4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90313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F30A1753-1C01-44A8-BF0F-7E3EC39361AD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61568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0071E99-B723-48C2-8AA1-034F33BEC446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1039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1E22DA92-D721-4CB7-A900-41A702A7FD77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8715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CCCF5D42-BBE6-442D-AE0C-C735534D1961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50212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39C5ABA4-56A4-44D2-AF3D-0FDE7A5DB51F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93342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5C545F8E-8C9D-44BC-8FCA-D5AC2155C76D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893842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2BAA4128-44A3-4CA4-85C0-5FB475025D73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72079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r>
              <a:rPr lang="en-US"/>
              <a:t>Slide 1- </a:t>
            </a:r>
            <a:fld id="{7C2F938E-ACA0-4878-8A61-B27EA009CA28}" type="slidenum">
              <a:rPr lang="en-US"/>
              <a:pPr/>
              <a:t>‹#›</a:t>
            </a:fld>
            <a:endParaRPr lang="en-CA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900"/>
              <a:t>Copyright © 2009Pearson Education, Inc.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w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5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830798" y="2425927"/>
            <a:ext cx="5410200" cy="1905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153</a:t>
            </a:r>
          </a:p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Stats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Starts Here </a:t>
            </a:r>
          </a:p>
        </p:txBody>
      </p:sp>
      <p:pic>
        <p:nvPicPr>
          <p:cNvPr id="489483" name="Picture 11" descr="C:\Documents and Settings\acalise\Local Settings\Temporary Internet Files\Content.IE5\AMPJ8KV4\MP9003827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743200" cy="1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4" name="Picture 12" descr="C:\Documents and Settings\acalise\Local Settings\Temporary Internet Files\Content.IE5\H1JK1DHY\MP90039009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61439"/>
            <a:ext cx="2971800" cy="21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5" name="Picture 13" descr="C:\Documents and Settings\acalise\Local Settings\Temporary Internet Files\Content.IE5\9G7R3XJ4\MC90019983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98" y="3967395"/>
            <a:ext cx="2133600" cy="222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6" name="Picture 14" descr="C:\Documents and Settings\acalise\Local Settings\Temporary Internet Files\Content.IE5\PNSYT0OR\MC900441705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13" y="3449356"/>
            <a:ext cx="2536371" cy="253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umb3rs - Intr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14800" y="47852"/>
            <a:ext cx="4953000" cy="2724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3D30F304-515B-4365-8F60-6D5ADA7223F2}" type="slidenum">
              <a:rPr lang="en-US"/>
              <a:pPr/>
              <a:t>10</a:t>
            </a:fld>
            <a:endParaRPr lang="en-CA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What and Why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hlink"/>
                </a:solidFill>
              </a:rPr>
              <a:t>Variables</a:t>
            </a:r>
            <a:r>
              <a:rPr lang="en-US"/>
              <a:t> are characteristics recorded about each individual. </a:t>
            </a:r>
          </a:p>
          <a:p>
            <a:pPr>
              <a:lnSpc>
                <a:spcPct val="90000"/>
              </a:lnSpc>
            </a:pPr>
            <a:r>
              <a:rPr lang="en-US"/>
              <a:t>The variables should have a name that identify </a:t>
            </a:r>
            <a:r>
              <a:rPr lang="en-US" i="1"/>
              <a:t>What</a:t>
            </a:r>
            <a:r>
              <a:rPr lang="en-US"/>
              <a:t> has been measured.</a:t>
            </a:r>
          </a:p>
          <a:p>
            <a:pPr>
              <a:lnSpc>
                <a:spcPct val="90000"/>
              </a:lnSpc>
            </a:pPr>
            <a:r>
              <a:rPr lang="en-US"/>
              <a:t>To understand variables, you must </a:t>
            </a:r>
            <a:r>
              <a:rPr lang="en-US" i="1"/>
              <a:t>Think </a:t>
            </a:r>
            <a:r>
              <a:rPr lang="en-US"/>
              <a:t>about what you want to know.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3B3073F4-67D6-41CB-9D2C-1438CCC5A743}" type="slidenum">
              <a:rPr lang="en-US"/>
              <a:pPr/>
              <a:t>11</a:t>
            </a:fld>
            <a:endParaRPr lang="en-CA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and Why (cont.)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1430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>
                <a:solidFill>
                  <a:srgbClr val="0000FF"/>
                </a:solidFill>
              </a:rPr>
              <a:t>categorical (or qualitative</a:t>
            </a:r>
            <a:r>
              <a:rPr lang="en-US" u="sng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 variable </a:t>
            </a:r>
            <a:r>
              <a:rPr lang="en-US" dirty="0"/>
              <a:t>names categories and answers questions about how cases fall into those categories.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Categorical examples: sex, race, ethnicity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>
                <a:solidFill>
                  <a:srgbClr val="0000FF"/>
                </a:solidFill>
              </a:rPr>
              <a:t>quantitative</a:t>
            </a:r>
            <a:r>
              <a:rPr lang="en-US" dirty="0"/>
              <a:t> variable is a measured variable (with units) that answers questions about the quantity of what is being measured.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Quantitative examples: income ($), height (inches), weight (pounds)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0559A0CB-F8F2-4017-B20B-CD4FB83BBA96}" type="slidenum">
              <a:rPr lang="en-US"/>
              <a:pPr/>
              <a:t>12</a:t>
            </a:fld>
            <a:endParaRPr lang="en-CA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What and Why (cont.)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4572000"/>
          </a:xfrm>
        </p:spPr>
        <p:txBody>
          <a:bodyPr/>
          <a:lstStyle/>
          <a:p>
            <a:r>
              <a:rPr lang="en-US" dirty="0"/>
              <a:t>Example: In a student evaluation of instruction at a large university, one question asks students to evaluate the statement “The instructor was generally interested in teaching” on the following scale: 1 = Disagree Strongly; 2 = Disagree;          3 = Neutral; 4 = Agree; 5 = Agree Strongly.</a:t>
            </a:r>
          </a:p>
          <a:p>
            <a:r>
              <a:rPr lang="en-US" dirty="0"/>
              <a:t>Question: Is interest in teaching categorical or quantitative?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3"/>
            <a:ext cx="8305800" cy="534987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294687" cy="4572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Time </a:t>
            </a:r>
            <a:r>
              <a:rPr lang="en-US" dirty="0"/>
              <a:t>it takes to get to </a:t>
            </a:r>
            <a:r>
              <a:rPr lang="en-US" dirty="0" smtClean="0"/>
              <a:t>school in minutes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Height in inches</a:t>
            </a:r>
          </a:p>
          <a:p>
            <a:pPr marL="514350" indent="-514350">
              <a:buAutoNum type="arabicPeriod"/>
            </a:pPr>
            <a:r>
              <a:rPr lang="en-US" dirty="0" smtClean="0"/>
              <a:t>Number </a:t>
            </a:r>
            <a:r>
              <a:rPr lang="en-US" dirty="0"/>
              <a:t>of shoes </a:t>
            </a:r>
            <a:r>
              <a:rPr lang="en-US" dirty="0" smtClean="0"/>
              <a:t>owned</a:t>
            </a:r>
          </a:p>
          <a:p>
            <a:pPr marL="514350" indent="-514350">
              <a:buAutoNum type="arabicPeriod"/>
            </a:pPr>
            <a:r>
              <a:rPr lang="en-US" dirty="0" smtClean="0"/>
              <a:t>Gender</a:t>
            </a:r>
          </a:p>
          <a:p>
            <a:pPr marL="514350" indent="-514350">
              <a:buAutoNum type="arabicPeriod"/>
            </a:pPr>
            <a:r>
              <a:rPr lang="en-US" dirty="0" smtClean="0"/>
              <a:t>Hair </a:t>
            </a:r>
            <a:r>
              <a:rPr lang="en-US" dirty="0"/>
              <a:t>color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Age </a:t>
            </a:r>
            <a:r>
              <a:rPr lang="en-US" dirty="0"/>
              <a:t>of Oscar </a:t>
            </a:r>
            <a:r>
              <a:rPr lang="en-US" dirty="0" smtClean="0"/>
              <a:t>winners in years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Temperature </a:t>
            </a:r>
            <a:r>
              <a:rPr lang="en-US" dirty="0"/>
              <a:t>of a cup of </a:t>
            </a:r>
            <a:r>
              <a:rPr lang="en-US" dirty="0" smtClean="0"/>
              <a:t>coffee in C</a:t>
            </a:r>
            <a:r>
              <a:rPr lang="en-US" sz="2000" baseline="66000" dirty="0" smtClean="0"/>
              <a:t>o</a:t>
            </a:r>
            <a:endParaRPr lang="en-US" sz="2000" baseline="66000" dirty="0" smtClean="0"/>
          </a:p>
          <a:p>
            <a:pPr marL="514350" indent="-514350">
              <a:buAutoNum type="arabicPeriod"/>
            </a:pPr>
            <a:r>
              <a:rPr lang="en-US" dirty="0" smtClean="0"/>
              <a:t>Type </a:t>
            </a:r>
            <a:r>
              <a:rPr lang="en-US" dirty="0"/>
              <a:t>of pain </a:t>
            </a:r>
            <a:r>
              <a:rPr lang="en-US" dirty="0" smtClean="0"/>
              <a:t>medication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Jellybean flavors</a:t>
            </a:r>
          </a:p>
          <a:p>
            <a:pPr marL="514350" indent="-514350">
              <a:buAutoNum type="arabicPeriod"/>
            </a:pPr>
            <a:r>
              <a:rPr lang="en-US" dirty="0" smtClean="0"/>
              <a:t>Hours </a:t>
            </a:r>
            <a:r>
              <a:rPr lang="en-US" dirty="0" smtClean="0"/>
              <a:t>spent on </a:t>
            </a:r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1- </a:t>
            </a:r>
            <a:fld id="{84CA5C99-55D5-4343-B128-0A24B1D3DCA4}" type="slidenum">
              <a:rPr lang="en-US" smtClean="0"/>
              <a:pPr/>
              <a:t>13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151687" y="733246"/>
            <a:ext cx="2286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400" dirty="0" smtClean="0">
                <a:latin typeface="+mn-lt"/>
              </a:rPr>
              <a:t>Q</a:t>
            </a:r>
            <a:endParaRPr lang="en-US" sz="3400" dirty="0">
              <a:latin typeface="+mn-lt"/>
            </a:endParaRPr>
          </a:p>
          <a:p>
            <a:pPr marL="514350" indent="-514350">
              <a:buAutoNum type="arabicPeriod"/>
            </a:pPr>
            <a:r>
              <a:rPr lang="en-US" sz="3400" dirty="0" smtClean="0">
                <a:latin typeface="+mn-lt"/>
              </a:rPr>
              <a:t>Q</a:t>
            </a:r>
          </a:p>
          <a:p>
            <a:pPr marL="514350" indent="-514350">
              <a:buAutoNum type="arabicPeriod"/>
            </a:pPr>
            <a:r>
              <a:rPr lang="en-US" sz="3400" dirty="0" smtClean="0">
                <a:latin typeface="+mn-lt"/>
              </a:rPr>
              <a:t>Q</a:t>
            </a:r>
          </a:p>
          <a:p>
            <a:pPr marL="514350" indent="-514350">
              <a:buAutoNum type="arabicPeriod"/>
            </a:pPr>
            <a:r>
              <a:rPr lang="en-US" sz="3400" dirty="0" smtClean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 smtClean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 smtClean="0">
                <a:latin typeface="+mn-lt"/>
              </a:rPr>
              <a:t>Q</a:t>
            </a:r>
          </a:p>
          <a:p>
            <a:pPr marL="514350" indent="-514350">
              <a:buAutoNum type="arabicPeriod"/>
            </a:pPr>
            <a:r>
              <a:rPr lang="en-US" sz="3400" dirty="0" smtClean="0">
                <a:latin typeface="+mn-lt"/>
              </a:rPr>
              <a:t>Q</a:t>
            </a:r>
            <a:endParaRPr lang="en-US" sz="3400" dirty="0">
              <a:latin typeface="+mn-lt"/>
            </a:endParaRPr>
          </a:p>
          <a:p>
            <a:pPr marL="514350" indent="-514350">
              <a:buAutoNum type="arabicPeriod"/>
            </a:pPr>
            <a:r>
              <a:rPr lang="en-US" sz="3400" dirty="0" smtClean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 smtClean="0">
                <a:latin typeface="+mn-lt"/>
              </a:rPr>
              <a:t>C</a:t>
            </a:r>
            <a:endParaRPr lang="en-US" sz="3400" dirty="0">
              <a:latin typeface="+mn-lt"/>
            </a:endParaRPr>
          </a:p>
          <a:p>
            <a:pPr marL="514350" indent="-514350">
              <a:buAutoNum type="arabicPeriod"/>
            </a:pPr>
            <a:r>
              <a:rPr lang="en-US" sz="3400" dirty="0" smtClean="0">
                <a:latin typeface="+mn-lt"/>
              </a:rPr>
              <a:t>Q</a:t>
            </a:r>
          </a:p>
          <a:p>
            <a:endParaRPr lang="en-US" sz="2800" dirty="0" smtClean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94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8EF753B5-338F-4146-8C4B-6D90287450C9}" type="slidenum">
              <a:rPr lang="en-US"/>
              <a:pPr/>
              <a:t>14</a:t>
            </a:fld>
            <a:endParaRPr lang="en-CA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92881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What Can Go Wrong?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94687" cy="4572000"/>
          </a:xfrm>
          <a:ln/>
        </p:spPr>
        <p:txBody>
          <a:bodyPr/>
          <a:lstStyle/>
          <a:p>
            <a:r>
              <a:rPr lang="en-US" dirty="0"/>
              <a:t>Don’t label a variable as categorical or quantitative without thinking about the question you want it to answer.</a:t>
            </a:r>
          </a:p>
          <a:p>
            <a:r>
              <a:rPr lang="en-US" dirty="0"/>
              <a:t>Just because your variable’s values are numbers, don’t assume that it’s quantitative.</a:t>
            </a:r>
          </a:p>
          <a:p>
            <a:r>
              <a:rPr lang="en-US" dirty="0"/>
              <a:t>Always be skeptical—don’t take data for granted.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9D93777F-2329-49AC-9C2B-FDA2B49BABD1}" type="slidenum">
              <a:rPr lang="en-US"/>
              <a:pPr/>
              <a:t>15</a:t>
            </a:fld>
            <a:endParaRPr lang="en-CA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92881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What have we learned? (cont.)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914400"/>
            <a:ext cx="8294687" cy="4572000"/>
          </a:xfrm>
          <a:ln/>
        </p:spPr>
        <p:txBody>
          <a:bodyPr/>
          <a:lstStyle/>
          <a:p>
            <a:r>
              <a:rPr lang="en-US" dirty="0"/>
              <a:t>We treat variables as </a:t>
            </a:r>
            <a:r>
              <a:rPr lang="en-US" i="1" dirty="0"/>
              <a:t>categorical</a:t>
            </a:r>
            <a:r>
              <a:rPr lang="en-US" dirty="0"/>
              <a:t> or </a:t>
            </a:r>
            <a:r>
              <a:rPr lang="en-US" i="1" dirty="0"/>
              <a:t>quantitative.</a:t>
            </a:r>
            <a:endParaRPr lang="en-US" dirty="0"/>
          </a:p>
          <a:p>
            <a:pPr lvl="1"/>
            <a:r>
              <a:rPr lang="en-US" dirty="0"/>
              <a:t>Categorical variables identify a category for each case.</a:t>
            </a:r>
          </a:p>
          <a:p>
            <a:pPr lvl="1"/>
            <a:r>
              <a:rPr lang="en-US" dirty="0"/>
              <a:t>Quantitative variables record measurements or amounts of something and must have units.</a:t>
            </a:r>
          </a:p>
          <a:p>
            <a:pPr lvl="1"/>
            <a:r>
              <a:rPr lang="en-US" dirty="0"/>
              <a:t>Some variables can be treated as categorical or quantitative depending on what we want to learn from them.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2009 Pearson Education, Inc. </a:t>
            </a:r>
          </a:p>
        </p:txBody>
      </p:sp>
      <p:sp>
        <p:nvSpPr>
          <p:cNvPr id="561155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85800"/>
            <a:ext cx="8382000" cy="19050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Displaying and Describing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</a:rPr>
              <a:t>Categorical Data </a:t>
            </a:r>
          </a:p>
        </p:txBody>
      </p:sp>
      <p:pic>
        <p:nvPicPr>
          <p:cNvPr id="3074" name="Picture 2" descr="C:\Users\acalise2\AppData\Local\Microsoft\Windows\Temporary Internet Files\Content.IE5\SMNEXYI1\bar-chart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800"/>
            <a:ext cx="4210050" cy="2886075"/>
          </a:xfrm>
          <a:prstGeom prst="rect">
            <a:avLst/>
          </a:prstGeom>
          <a:noFill/>
        </p:spPr>
      </p:pic>
      <p:pic>
        <p:nvPicPr>
          <p:cNvPr id="3075" name="Picture 3" descr="C:\Users\acalise2\AppData\Local\Microsoft\Windows\Temporary Internet Files\Content.IE5\0USQY1WE\chart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590800"/>
            <a:ext cx="3604054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380"/>
            <a:ext cx="8305800" cy="992187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Graphs for Categorical Data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989807"/>
            <a:ext cx="8294687" cy="45720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Bar Charts</a:t>
            </a:r>
          </a:p>
          <a:p>
            <a:pPr marL="514350" indent="-514350">
              <a:buAutoNum type="arabicParenR"/>
            </a:pPr>
            <a:r>
              <a:rPr lang="en-US" dirty="0" smtClean="0"/>
              <a:t>Pie Charts</a:t>
            </a:r>
          </a:p>
          <a:p>
            <a:pPr marL="514350" indent="-514350">
              <a:buAutoNum type="arabicParenR"/>
            </a:pPr>
            <a:r>
              <a:rPr lang="en-US" dirty="0" smtClean="0"/>
              <a:t>Frequency Table (Two-Way Table)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1- </a:t>
            </a:r>
            <a:fld id="{84CA5C99-55D5-4343-B128-0A24B1D3DCA4}" type="slidenum">
              <a:rPr lang="en-US" smtClean="0"/>
              <a:pPr/>
              <a:t>17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2590800"/>
            <a:ext cx="2743200" cy="2739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75" y="3228384"/>
            <a:ext cx="3171825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00" y="2870068"/>
            <a:ext cx="3189287" cy="21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95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3181" y="6172200"/>
            <a:ext cx="1905000" cy="457200"/>
          </a:xfrm>
        </p:spPr>
        <p:txBody>
          <a:bodyPr/>
          <a:lstStyle/>
          <a:p>
            <a:r>
              <a:rPr lang="en-US"/>
              <a:t>Slide 1- </a:t>
            </a:r>
            <a:fld id="{8C1870FD-1162-4C14-8DBC-C22A667920E8}" type="slidenum">
              <a:rPr lang="en-US"/>
              <a:pPr/>
              <a:t>18</a:t>
            </a:fld>
            <a:endParaRPr lang="en-CA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443" y="-22860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Tables: Making Piles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443" y="8382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 can “pile” the data by counting the number of data values in each category of interest.</a:t>
            </a:r>
          </a:p>
          <a:p>
            <a:pPr>
              <a:lnSpc>
                <a:spcPct val="90000"/>
              </a:lnSpc>
            </a:pPr>
            <a:r>
              <a:rPr lang="en-US" dirty="0"/>
              <a:t>We can organize these </a:t>
            </a:r>
            <a:r>
              <a:rPr lang="en-US" dirty="0">
                <a:solidFill>
                  <a:schemeClr val="hlink"/>
                </a:solidFill>
              </a:rPr>
              <a:t>counts</a:t>
            </a:r>
            <a:r>
              <a:rPr lang="en-US" dirty="0"/>
              <a:t> into a </a:t>
            </a:r>
            <a:r>
              <a:rPr lang="en-US" dirty="0">
                <a:solidFill>
                  <a:schemeClr val="hlink"/>
                </a:solidFill>
              </a:rPr>
              <a:t>frequency table</a:t>
            </a:r>
            <a:r>
              <a:rPr lang="en-US" dirty="0"/>
              <a:t>, which records the totals and the category names.</a:t>
            </a:r>
          </a:p>
        </p:txBody>
      </p:sp>
      <p:pic>
        <p:nvPicPr>
          <p:cNvPr id="565252" name="Picture 4" descr="ta03-0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93" y="2743200"/>
            <a:ext cx="513517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2B47B6B3-B2F1-4DE4-B59F-378E351D1F20}" type="slidenum">
              <a:rPr lang="en-US"/>
              <a:pPr/>
              <a:t>19</a:t>
            </a:fld>
            <a:endParaRPr lang="en-CA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Tables: Making Piles (cont.)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71575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>
                <a:solidFill>
                  <a:srgbClr val="0000FF"/>
                </a:solidFill>
              </a:rPr>
              <a:t>relative frequency table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similar, but gives the percentages (instead of counts) for each category.</a:t>
            </a:r>
          </a:p>
        </p:txBody>
      </p:sp>
      <p:pic>
        <p:nvPicPr>
          <p:cNvPr id="567300" name="Picture 4" descr="ta03-0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2286000"/>
            <a:ext cx="575618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33D31273-75A5-4356-8F65-12CCA2C22BD5}" type="slidenum">
              <a:rPr lang="en-US"/>
              <a:pPr/>
              <a:t>2</a:t>
            </a:fld>
            <a:endParaRPr lang="en-CA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676391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Stats Starts Here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6239"/>
            <a:ext cx="8294687" cy="4725987"/>
          </a:xfrm>
          <a:ln/>
        </p:spPr>
        <p:txBody>
          <a:bodyPr/>
          <a:lstStyle/>
          <a:p>
            <a:r>
              <a:rPr lang="en-US" dirty="0" smtClean="0"/>
              <a:t>According to 100% of people surveyed, this is the greatest class ever offered in college.</a:t>
            </a:r>
          </a:p>
          <a:p>
            <a:r>
              <a:rPr lang="en-US" dirty="0" smtClean="0"/>
              <a:t>List of people surveyed: ME</a:t>
            </a:r>
          </a:p>
          <a:p>
            <a:endParaRPr lang="en-US" dirty="0"/>
          </a:p>
        </p:txBody>
      </p:sp>
      <p:pic>
        <p:nvPicPr>
          <p:cNvPr id="500740" name="Picture 4" descr="Pink tissue pap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083" y="1686186"/>
            <a:ext cx="367291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0741" name="Picture 5" descr="Pink tissue pap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2280830"/>
            <a:ext cx="5352327" cy="321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13BFB7AB-DD00-4FA5-AAA4-EA6C1CF0371A}" type="slidenum">
              <a:rPr lang="en-US"/>
              <a:pPr/>
              <a:t>20</a:t>
            </a:fld>
            <a:endParaRPr lang="en-CA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58737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Bar Charts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33450"/>
            <a:ext cx="8294687" cy="4572000"/>
          </a:xfrm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A </a:t>
            </a:r>
            <a:r>
              <a:rPr lang="en-US" sz="2400" u="sng" dirty="0">
                <a:solidFill>
                  <a:srgbClr val="0000FF"/>
                </a:solidFill>
              </a:rPr>
              <a:t>bar chart </a:t>
            </a:r>
            <a:r>
              <a:rPr lang="en-US" sz="2400" dirty="0"/>
              <a:t>displays the distribution of a categorical variable, showing the counts for each category next to each other for easy comparison.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 bar chart stays true                                                                            to the area principle.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Thus, a better display                                                                           for the ship data is: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200" dirty="0"/>
          </a:p>
        </p:txBody>
      </p:sp>
      <p:pic>
        <p:nvPicPr>
          <p:cNvPr id="573444" name="Picture 4" descr="03-0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133600"/>
            <a:ext cx="530757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8C09AF80-052A-4FEA-B983-53E6CC115F27}" type="slidenum">
              <a:rPr lang="en-US"/>
              <a:pPr/>
              <a:t>21</a:t>
            </a:fld>
            <a:endParaRPr lang="en-CA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Bar Charts (cont.)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011237"/>
            <a:ext cx="8294687" cy="4572000"/>
          </a:xfrm>
          <a:ln/>
        </p:spPr>
        <p:txBody>
          <a:bodyPr/>
          <a:lstStyle/>
          <a:p>
            <a:r>
              <a:rPr lang="en-US" sz="2400" dirty="0"/>
              <a:t>A </a:t>
            </a:r>
            <a:r>
              <a:rPr lang="en-US" sz="2400" u="sng" dirty="0">
                <a:solidFill>
                  <a:srgbClr val="0000FF"/>
                </a:solidFill>
              </a:rPr>
              <a:t>relative frequency bar chart </a:t>
            </a:r>
            <a:r>
              <a:rPr lang="en-US" sz="2400" dirty="0"/>
              <a:t>displays the relative </a:t>
            </a:r>
            <a:r>
              <a:rPr lang="en-US" sz="2400" i="1" dirty="0"/>
              <a:t>proportion</a:t>
            </a:r>
            <a:r>
              <a:rPr lang="en-US" sz="2400" dirty="0"/>
              <a:t> of counts for each category.</a:t>
            </a:r>
          </a:p>
          <a:p>
            <a:r>
              <a:rPr lang="en-US" sz="2400" dirty="0"/>
              <a:t>A relative frequency bar chart also stays true to the area principle. </a:t>
            </a:r>
          </a:p>
          <a:p>
            <a:r>
              <a:rPr lang="en-US" sz="2400" dirty="0"/>
              <a:t>Replacing counts                                                                                   with percentages                                                                                    in the ship data:</a:t>
            </a:r>
          </a:p>
          <a:p>
            <a:pPr>
              <a:buFont typeface="Wingdings" pitchFamily="2" charset="2"/>
              <a:buNone/>
            </a:pPr>
            <a:endParaRPr lang="en-US" sz="2200" dirty="0"/>
          </a:p>
        </p:txBody>
      </p:sp>
      <p:pic>
        <p:nvPicPr>
          <p:cNvPr id="575492" name="Picture 4" descr="03-0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514600"/>
            <a:ext cx="512064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117AE722-3902-427F-8151-CB57E4169DDC}" type="slidenum">
              <a:rPr lang="en-US"/>
              <a:pPr/>
              <a:t>22</a:t>
            </a:fld>
            <a:endParaRPr lang="en-CA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2187"/>
            <a:ext cx="8294687" cy="4572000"/>
          </a:xfrm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When you are interested in parts of the whole, a </a:t>
            </a:r>
            <a:r>
              <a:rPr lang="en-US" sz="2400" u="sng" dirty="0">
                <a:solidFill>
                  <a:srgbClr val="0000FF"/>
                </a:solidFill>
              </a:rPr>
              <a:t>pie chart </a:t>
            </a:r>
            <a:r>
              <a:rPr lang="en-US" sz="2400" dirty="0"/>
              <a:t>might be your display of choice. 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Pie charts show the whole                                                        group of cases as a circle.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They slice the circle into                                                        pieces whose size is                                                          proportional to the                                                              fraction of the whole                                                                      in each category.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"/>
            <a:ext cx="8305800" cy="838200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Pie Charts</a:t>
            </a:r>
          </a:p>
        </p:txBody>
      </p:sp>
      <p:pic>
        <p:nvPicPr>
          <p:cNvPr id="577540" name="Picture 4" descr="03-0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933575"/>
            <a:ext cx="4267200" cy="363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8E2AE4E5-50FB-472C-B207-26B2FE64A582}" type="slidenum">
              <a:rPr lang="en-US"/>
              <a:pPr/>
              <a:t>23</a:t>
            </a:fld>
            <a:endParaRPr lang="en-CA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36513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Contingency Tables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1430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A </a:t>
            </a:r>
            <a:r>
              <a:rPr lang="en-US" sz="2200" u="sng" dirty="0">
                <a:solidFill>
                  <a:srgbClr val="0000FF"/>
                </a:solidFill>
              </a:rPr>
              <a:t>contingency table</a:t>
            </a:r>
            <a:r>
              <a:rPr lang="en-US" sz="2200" dirty="0"/>
              <a:t> allows us to look at two categorical variables together.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It shows how individuals are distributed along each variable, contingent on the value of the other variable.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Example: we can examine the class of ticket and whether a person survived the </a:t>
            </a:r>
            <a:r>
              <a:rPr lang="en-US" sz="2200" i="1" dirty="0"/>
              <a:t>Titanic</a:t>
            </a:r>
            <a:r>
              <a:rPr lang="en-US" sz="2200" dirty="0"/>
              <a:t>: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579588" name="Picture 4" descr="ta03-0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124200"/>
            <a:ext cx="7048500" cy="310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1D1F5CAC-D20F-4F44-B4EE-F68E926A451C}" type="slidenum">
              <a:rPr lang="en-US"/>
              <a:pPr/>
              <a:t>24</a:t>
            </a:fld>
            <a:endParaRPr lang="en-CA"/>
          </a:p>
        </p:txBody>
      </p:sp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Contingency Tables (cont.)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9906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The margins of the table, both on the right and on the bottom, give totals and the frequency distributions for each of the variables.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Each frequency distribution is called a </a:t>
            </a:r>
            <a:r>
              <a:rPr lang="en-US" sz="2200" u="sng" dirty="0">
                <a:solidFill>
                  <a:srgbClr val="0000FF"/>
                </a:solidFill>
              </a:rPr>
              <a:t>marginal distribution </a:t>
            </a:r>
            <a:r>
              <a:rPr lang="en-US" sz="2200" dirty="0"/>
              <a:t>of its respective variable.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The marginal distribution of </a:t>
            </a:r>
            <a:r>
              <a:rPr lang="en-US" sz="2200" i="1" dirty="0"/>
              <a:t>Survival</a:t>
            </a:r>
            <a:r>
              <a:rPr lang="en-US" sz="2200" dirty="0"/>
              <a:t> is: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</p:txBody>
      </p:sp>
      <p:pic>
        <p:nvPicPr>
          <p:cNvPr id="581636" name="Picture 4" descr="ta03-0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691572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6738" y="5961063"/>
            <a:ext cx="1905000" cy="457200"/>
          </a:xfrm>
        </p:spPr>
        <p:txBody>
          <a:bodyPr/>
          <a:lstStyle/>
          <a:p>
            <a:r>
              <a:rPr lang="en-US"/>
              <a:t>Slide 1- </a:t>
            </a:r>
            <a:fld id="{A3AAEF33-005A-480E-A6AE-92D8E77C0264}" type="slidenum">
              <a:rPr lang="en-US"/>
              <a:pPr/>
              <a:t>25</a:t>
            </a:fld>
            <a:endParaRPr lang="en-CA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-136523"/>
            <a:ext cx="8305800" cy="798828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Contingency Tables (cont.)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67672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Each </a:t>
            </a:r>
            <a:r>
              <a:rPr lang="en-US" sz="2200" dirty="0">
                <a:solidFill>
                  <a:schemeClr val="hlink"/>
                </a:solidFill>
              </a:rPr>
              <a:t>cell</a:t>
            </a:r>
            <a:r>
              <a:rPr lang="en-US" sz="2200" dirty="0"/>
              <a:t> of the table gives the count for a combination of values of the two values.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For example, the second cell in the crew column tells us that 673 crew members died when the </a:t>
            </a:r>
            <a:r>
              <a:rPr lang="en-US" sz="2200" i="1" dirty="0"/>
              <a:t>Titanic</a:t>
            </a:r>
            <a:r>
              <a:rPr lang="en-US" sz="2200" dirty="0"/>
              <a:t> sunk.</a:t>
            </a:r>
          </a:p>
        </p:txBody>
      </p:sp>
      <p:grpSp>
        <p:nvGrpSpPr>
          <p:cNvPr id="583684" name="Group 4"/>
          <p:cNvGrpSpPr>
            <a:grpSpLocks/>
          </p:cNvGrpSpPr>
          <p:nvPr/>
        </p:nvGrpSpPr>
        <p:grpSpPr bwMode="auto">
          <a:xfrm>
            <a:off x="685800" y="2023492"/>
            <a:ext cx="7458075" cy="3158108"/>
            <a:chOff x="792" y="2090"/>
            <a:chExt cx="4296" cy="1894"/>
          </a:xfrm>
        </p:grpSpPr>
        <p:pic>
          <p:nvPicPr>
            <p:cNvPr id="583685" name="Picture 5" descr="ta03-04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2090"/>
              <a:ext cx="4296" cy="1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686" name="Oval 6" descr="Pink tissue paper"/>
            <p:cNvSpPr>
              <a:spLocks noChangeArrowheads="1"/>
            </p:cNvSpPr>
            <p:nvPr/>
          </p:nvSpPr>
          <p:spPr bwMode="auto">
            <a:xfrm>
              <a:off x="3840" y="3248"/>
              <a:ext cx="432" cy="240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45288" y="5970588"/>
            <a:ext cx="1905000" cy="457200"/>
          </a:xfrm>
        </p:spPr>
        <p:txBody>
          <a:bodyPr/>
          <a:lstStyle/>
          <a:p>
            <a:r>
              <a:rPr lang="en-US"/>
              <a:t>Slide 1- </a:t>
            </a:r>
            <a:fld id="{98BCE4D5-7851-4485-A5ED-0C824B4EE74B}" type="slidenum">
              <a:rPr lang="en-US"/>
              <a:pPr/>
              <a:t>26</a:t>
            </a:fld>
            <a:endParaRPr lang="en-CA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26999"/>
            <a:ext cx="8305800" cy="812799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Conditional Distributions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76" y="762000"/>
            <a:ext cx="8294687" cy="4572000"/>
          </a:xfrm>
          <a:ln/>
        </p:spPr>
        <p:txBody>
          <a:bodyPr/>
          <a:lstStyle/>
          <a:p>
            <a:r>
              <a:rPr lang="en-US" dirty="0"/>
              <a:t>A </a:t>
            </a:r>
            <a:r>
              <a:rPr lang="en-US" u="sng" dirty="0">
                <a:solidFill>
                  <a:srgbClr val="0000FF"/>
                </a:solidFill>
              </a:rPr>
              <a:t>conditional distribution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shows the distribution of one variable for just the individuals who satisfy some condition on another variable.</a:t>
            </a:r>
          </a:p>
          <a:p>
            <a:pPr lvl="1"/>
            <a:r>
              <a:rPr lang="en-US" dirty="0"/>
              <a:t>The following is the conditional distribution of ticket </a:t>
            </a:r>
            <a:r>
              <a:rPr lang="en-US" i="1" dirty="0"/>
              <a:t>Class</a:t>
            </a:r>
            <a:r>
              <a:rPr lang="en-US" dirty="0"/>
              <a:t>, conditional on having survived:</a:t>
            </a:r>
          </a:p>
        </p:txBody>
      </p:sp>
      <p:pic>
        <p:nvPicPr>
          <p:cNvPr id="585732" name="Picture 4" descr="ta03-07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25" y="3048000"/>
            <a:ext cx="78941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25056" y="6062472"/>
            <a:ext cx="1905000" cy="457200"/>
          </a:xfrm>
        </p:spPr>
        <p:txBody>
          <a:bodyPr/>
          <a:lstStyle/>
          <a:p>
            <a:r>
              <a:rPr lang="en-US"/>
              <a:t>Slide 1- </a:t>
            </a:r>
            <a:fld id="{61514280-7A1A-4CAA-850F-9EC9277B4240}" type="slidenum">
              <a:rPr lang="en-US"/>
              <a:pPr/>
              <a:t>27</a:t>
            </a:fld>
            <a:endParaRPr lang="en-CA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368" y="-35115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Conditional Distributions (cont.)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481" y="1261872"/>
            <a:ext cx="8294687" cy="4572000"/>
          </a:xfrm>
          <a:ln/>
        </p:spPr>
        <p:txBody>
          <a:bodyPr/>
          <a:lstStyle/>
          <a:p>
            <a:pPr lvl="1"/>
            <a:r>
              <a:rPr lang="en-US"/>
              <a:t>The following is the conditional distribution of ticket </a:t>
            </a:r>
            <a:r>
              <a:rPr lang="en-US" i="1"/>
              <a:t>Class</a:t>
            </a:r>
            <a:r>
              <a:rPr lang="en-US"/>
              <a:t>, conditional on having perished:</a:t>
            </a:r>
          </a:p>
          <a:p>
            <a:endParaRPr lang="en-US"/>
          </a:p>
        </p:txBody>
      </p:sp>
      <p:pic>
        <p:nvPicPr>
          <p:cNvPr id="587780" name="Picture 4" descr="ta03-08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62" y="2296763"/>
            <a:ext cx="7262812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34200" y="5904706"/>
            <a:ext cx="1905000" cy="457200"/>
          </a:xfrm>
        </p:spPr>
        <p:txBody>
          <a:bodyPr/>
          <a:lstStyle/>
          <a:p>
            <a:r>
              <a:rPr lang="en-US"/>
              <a:t>Slide 1- </a:t>
            </a:r>
            <a:fld id="{6CEA7246-4789-40EF-9906-5E6C12784411}" type="slidenum">
              <a:rPr lang="en-US"/>
              <a:pPr/>
              <a:t>28</a:t>
            </a:fld>
            <a:endParaRPr lang="en-CA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2" y="-192881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Conditional Distributions (cont.)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04106"/>
            <a:ext cx="8170862" cy="4572000"/>
          </a:xfrm>
          <a:ln/>
        </p:spPr>
        <p:txBody>
          <a:bodyPr/>
          <a:lstStyle/>
          <a:p>
            <a:r>
              <a:rPr lang="en-US" sz="2600" dirty="0"/>
              <a:t>The conditional distributions tell us that there is a difference in class for those who survived and those who perished.</a:t>
            </a:r>
          </a:p>
          <a:p>
            <a:endParaRPr lang="en-US" sz="2600" dirty="0"/>
          </a:p>
          <a:p>
            <a:r>
              <a:rPr lang="en-US" sz="2600" dirty="0"/>
              <a:t>This is better                                                                    shown with                                                                           pie charts of                                                                           the two                                                                distributions: </a:t>
            </a:r>
          </a:p>
        </p:txBody>
      </p:sp>
      <p:pic>
        <p:nvPicPr>
          <p:cNvPr id="589828" name="Picture 4" descr="03-06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2" y="2288381"/>
            <a:ext cx="528637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50088" y="5904706"/>
            <a:ext cx="1905000" cy="457200"/>
          </a:xfrm>
        </p:spPr>
        <p:txBody>
          <a:bodyPr/>
          <a:lstStyle/>
          <a:p>
            <a:r>
              <a:rPr lang="en-US"/>
              <a:t>Slide 1- </a:t>
            </a:r>
            <a:fld id="{5D0C9F6D-ACB0-435C-904B-1ECD9416F518}" type="slidenum">
              <a:rPr lang="en-US"/>
              <a:pPr/>
              <a:t>29</a:t>
            </a:fld>
            <a:endParaRPr lang="en-CA"/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92881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Conditional Distributions (cont.)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074" y="914400"/>
            <a:ext cx="8458200" cy="4525963"/>
          </a:xfrm>
          <a:ln/>
        </p:spPr>
        <p:txBody>
          <a:bodyPr/>
          <a:lstStyle/>
          <a:p>
            <a:r>
              <a:rPr lang="en-US" dirty="0"/>
              <a:t>We see that the distribution of </a:t>
            </a:r>
            <a:r>
              <a:rPr lang="en-US" i="1" dirty="0"/>
              <a:t>Class </a:t>
            </a:r>
            <a:r>
              <a:rPr lang="en-US" dirty="0"/>
              <a:t>for the survivors is different from that of the </a:t>
            </a:r>
            <a:r>
              <a:rPr lang="en-US" dirty="0" err="1"/>
              <a:t>nonsurvivors</a:t>
            </a:r>
            <a:r>
              <a:rPr lang="en-US" dirty="0"/>
              <a:t>.</a:t>
            </a:r>
          </a:p>
          <a:p>
            <a:r>
              <a:rPr lang="en-US" dirty="0"/>
              <a:t>This leads us to believe that </a:t>
            </a:r>
            <a:r>
              <a:rPr lang="en-US" i="1" dirty="0"/>
              <a:t>Class</a:t>
            </a:r>
            <a:r>
              <a:rPr lang="en-US" dirty="0"/>
              <a:t> and </a:t>
            </a:r>
            <a:r>
              <a:rPr lang="en-US" i="1" dirty="0"/>
              <a:t>Survival</a:t>
            </a:r>
            <a:r>
              <a:rPr lang="en-US" dirty="0"/>
              <a:t> are associated, that they are not independent.</a:t>
            </a:r>
          </a:p>
          <a:p>
            <a:r>
              <a:rPr lang="en-US" dirty="0"/>
              <a:t>The variables would be considered </a:t>
            </a:r>
            <a:r>
              <a:rPr lang="en-US" u="sng" dirty="0">
                <a:solidFill>
                  <a:srgbClr val="0000FF"/>
                </a:solidFill>
              </a:rPr>
              <a:t>independent</a:t>
            </a:r>
            <a:r>
              <a:rPr lang="en-US" dirty="0"/>
              <a:t> when the distribution of one variable in a contingency table is the same for all categories of the other variable.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F6EA18EB-FA6C-4C46-BE77-EFF408D21D2A}" type="slidenum">
              <a:rPr lang="en-US"/>
              <a:pPr/>
              <a:t>3</a:t>
            </a:fld>
            <a:endParaRPr lang="en-CA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92881"/>
            <a:ext cx="8305800" cy="802481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(Are?) Statistics?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1792"/>
            <a:ext cx="9144000" cy="4572000"/>
          </a:xfrm>
          <a:ln/>
        </p:spPr>
        <p:txBody>
          <a:bodyPr/>
          <a:lstStyle/>
          <a:p>
            <a:r>
              <a:rPr lang="en-US" dirty="0"/>
              <a:t>Statistics (the discipline) is a way of reasoning, a collection of tools and methods, designed to help us understand the world.</a:t>
            </a:r>
          </a:p>
          <a:p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 (plural) are particular calculations made from </a:t>
            </a: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sample of data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/>
              <a:t>Data are values with a context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Statistics About?</a:t>
            </a:r>
          </a:p>
          <a:p>
            <a:r>
              <a:rPr lang="en-US" dirty="0"/>
              <a:t>Statistics is about variation.</a:t>
            </a:r>
          </a:p>
          <a:p>
            <a:r>
              <a:rPr lang="en-US" dirty="0"/>
              <a:t>All measurements are imperfect, since there is variation that we cannot see.</a:t>
            </a:r>
          </a:p>
          <a:p>
            <a:r>
              <a:rPr lang="en-US" dirty="0"/>
              <a:t>Statistics helps us to understand the real, imperfect world in which we live. 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5481FEA1-AF69-4670-BB73-A5CBDFE429F4}" type="slidenum">
              <a:rPr lang="en-US"/>
              <a:pPr/>
              <a:t>30</a:t>
            </a:fld>
            <a:endParaRPr lang="en-CA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92881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Segmented Bar Charts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9257" y="990600"/>
            <a:ext cx="4070350" cy="4572000"/>
          </a:xfrm>
          <a:ln/>
        </p:spPr>
        <p:txBody>
          <a:bodyPr/>
          <a:lstStyle/>
          <a:p>
            <a:r>
              <a:rPr lang="en-US" sz="2400"/>
              <a:t>A </a:t>
            </a:r>
            <a:r>
              <a:rPr lang="en-US" sz="2400">
                <a:solidFill>
                  <a:schemeClr val="hlink"/>
                </a:solidFill>
              </a:rPr>
              <a:t>segmented bar chart</a:t>
            </a:r>
            <a:r>
              <a:rPr lang="en-US" sz="2400"/>
              <a:t> displays the same information as a pie chart, but in the form of bars instead of circles.</a:t>
            </a:r>
          </a:p>
          <a:p>
            <a:r>
              <a:rPr lang="en-US" sz="2400"/>
              <a:t>Here is the segmented bar chart for ticket </a:t>
            </a:r>
            <a:r>
              <a:rPr lang="en-US" sz="2400" i="1"/>
              <a:t>Class</a:t>
            </a:r>
            <a:r>
              <a:rPr lang="en-US" sz="2400"/>
              <a:t> by </a:t>
            </a:r>
            <a:r>
              <a:rPr lang="en-US" sz="2400" i="1"/>
              <a:t>Survival</a:t>
            </a:r>
            <a:r>
              <a:rPr lang="en-US" sz="2400"/>
              <a:t> status:</a:t>
            </a:r>
          </a:p>
        </p:txBody>
      </p:sp>
      <p:sp>
        <p:nvSpPr>
          <p:cNvPr id="593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8850" y="1600200"/>
            <a:ext cx="4070350" cy="4572000"/>
          </a:xfrm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  </a:t>
            </a:r>
          </a:p>
        </p:txBody>
      </p:sp>
      <p:pic>
        <p:nvPicPr>
          <p:cNvPr id="593925" name="Picture 5" descr="03_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85" y="914400"/>
            <a:ext cx="4184015" cy="49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21488" y="5904706"/>
            <a:ext cx="1905000" cy="457200"/>
          </a:xfrm>
        </p:spPr>
        <p:txBody>
          <a:bodyPr/>
          <a:lstStyle/>
          <a:p>
            <a:r>
              <a:rPr lang="en-US"/>
              <a:t>Slide 1- </a:t>
            </a:r>
            <a:fld id="{DD15400E-F35B-4794-AE88-63D6D4EB42B0}" type="slidenum">
              <a:rPr lang="en-US"/>
              <a:pPr/>
              <a:t>31</a:t>
            </a:fld>
            <a:endParaRPr lang="en-CA"/>
          </a:p>
        </p:txBody>
      </p:sp>
      <p:pic>
        <p:nvPicPr>
          <p:cNvPr id="595970" name="Picture 2" descr="ait03-p3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35900"/>
            <a:ext cx="71628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610600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Don’t violate the area principle.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While some people might like the pie chart on the left better, it is harder to compare fractions of the whole, which a well-done pie chart does.</a:t>
            </a:r>
          </a:p>
        </p:txBody>
      </p:sp>
      <p:sp>
        <p:nvSpPr>
          <p:cNvPr id="595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-192881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What Can Go Wrong?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4338" y="5868987"/>
            <a:ext cx="1905000" cy="457200"/>
          </a:xfrm>
        </p:spPr>
        <p:txBody>
          <a:bodyPr/>
          <a:lstStyle/>
          <a:p>
            <a:r>
              <a:rPr lang="en-US"/>
              <a:t>Slide 1- </a:t>
            </a:r>
            <a:fld id="{A51759B9-0494-4EC6-B028-A4D957D7EE77}" type="slidenum">
              <a:rPr lang="en-US"/>
              <a:pPr/>
              <a:t>32</a:t>
            </a:fld>
            <a:endParaRPr lang="en-CA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-22860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What Can Go Wrong? (cont.)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896937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Keep it honest—make sure your display shows what it says it shows.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This plot of the percentage of high-school students who engage in specified dangerous behaviors has a problem. Can you see it?</a:t>
            </a:r>
          </a:p>
        </p:txBody>
      </p:sp>
      <p:pic>
        <p:nvPicPr>
          <p:cNvPr id="598020" name="Picture 4" descr="ait03-p30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418147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8" y="1981200"/>
            <a:ext cx="2185147" cy="17335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FFD58B43-A625-46E1-938A-788125002131}" type="slidenum">
              <a:rPr lang="en-US"/>
              <a:pPr/>
              <a:t>33</a:t>
            </a:fld>
            <a:endParaRPr lang="en-CA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2881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What Can Go Wrong? (cont.)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Don’t confuse similar-sounding percentages—pay particular attention to the wording of the context.</a:t>
            </a:r>
          </a:p>
          <a:p>
            <a:pPr>
              <a:lnSpc>
                <a:spcPct val="90000"/>
              </a:lnSpc>
            </a:pPr>
            <a:r>
              <a:rPr lang="en-US" dirty="0"/>
              <a:t>Don’t forget to look at the variables separately too—examine the marginal distributions, since it is important to know how many cases are in each category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Example: 20% of 100 (20) is a big difference from 21% of 10000 (2100)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4C1BEDB0-639A-4828-8135-93ED78ADCEC8}" type="slidenum">
              <a:rPr lang="en-US"/>
              <a:pPr/>
              <a:t>34</a:t>
            </a:fld>
            <a:endParaRPr lang="en-CA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5349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What Can Go Wrong? (cont.)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874776"/>
            <a:ext cx="8294687" cy="4572000"/>
          </a:xfrm>
          <a:ln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/>
              <a:t>Be sure to use enough individuals! </a:t>
            </a:r>
          </a:p>
          <a:p>
            <a:pPr lvl="1">
              <a:lnSpc>
                <a:spcPct val="120000"/>
              </a:lnSpc>
            </a:pPr>
            <a:r>
              <a:rPr lang="en-US"/>
              <a:t>Do not make a report like “We found that 66.67% of the rats improved their performance with training. The other rat died.”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F1E02E6D-20C1-4DC9-9513-1BBC2F06600E}" type="slidenum">
              <a:rPr lang="en-US"/>
              <a:pPr/>
              <a:t>35</a:t>
            </a:fld>
            <a:endParaRPr lang="en-CA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87"/>
            <a:ext cx="8305800" cy="992187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What have we learned? 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We can summarize categorical data by counting the number of cases in each category (expressing these as counts or percents).</a:t>
            </a:r>
          </a:p>
          <a:p>
            <a:pPr>
              <a:lnSpc>
                <a:spcPct val="90000"/>
              </a:lnSpc>
            </a:pPr>
            <a:r>
              <a:rPr lang="en-US"/>
              <a:t>We can display the distribution in a bar chart or pie chart.</a:t>
            </a:r>
          </a:p>
          <a:p>
            <a:pPr>
              <a:lnSpc>
                <a:spcPct val="90000"/>
              </a:lnSpc>
            </a:pPr>
            <a:r>
              <a:rPr lang="en-US"/>
              <a:t>And, we can examine two-way tables called contingency tables, examining marginal and/or conditional distributions of the variables.</a:t>
            </a:r>
          </a:p>
          <a:p>
            <a:pPr>
              <a:lnSpc>
                <a:spcPct val="90000"/>
              </a:lnSpc>
            </a:pPr>
            <a:r>
              <a:rPr lang="en-US"/>
              <a:t>If conditional distributions of one variable are the same for every category of the other, the variables are independent.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945A1989-7292-4C5F-B76F-7B9A7786C66D}" type="slidenum">
              <a:rPr lang="en-US"/>
              <a:pPr/>
              <a:t>4</a:t>
            </a:fld>
            <a:endParaRPr lang="en-CA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733425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Think, Show, Tell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914400"/>
            <a:ext cx="8280400" cy="4572000"/>
          </a:xfrm>
          <a:ln/>
        </p:spPr>
        <p:txBody>
          <a:bodyPr/>
          <a:lstStyle/>
          <a:p>
            <a:pPr>
              <a:lnSpc>
                <a:spcPct val="145000"/>
              </a:lnSpc>
            </a:pPr>
            <a:r>
              <a:rPr lang="en-US" sz="2400" dirty="0"/>
              <a:t>There are three simple steps to doing Statistics right: </a:t>
            </a:r>
          </a:p>
          <a:p>
            <a:pPr lvl="1">
              <a:lnSpc>
                <a:spcPct val="14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/>
              <a:t>                 first. Know where you’re headed and why. </a:t>
            </a:r>
          </a:p>
          <a:p>
            <a:pPr lvl="1">
              <a:lnSpc>
                <a:spcPct val="14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/>
              <a:t>                 is about the mechanics of calculating statistics and graphical displays, which are important (but are not the most important part of Statistics).</a:t>
            </a:r>
          </a:p>
          <a:p>
            <a:pPr lvl="1">
              <a:lnSpc>
                <a:spcPct val="14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FF0066"/>
                </a:solidFill>
              </a:rPr>
              <a:t>                 </a:t>
            </a:r>
            <a:r>
              <a:rPr lang="en-US" sz="2400" dirty="0"/>
              <a:t>what you’ve learned. You must explain your results so that someone else can understand your conclusions.</a:t>
            </a:r>
            <a:endParaRPr lang="en-US" sz="2400" dirty="0">
              <a:solidFill>
                <a:srgbClr val="FF0066"/>
              </a:solidFill>
            </a:endParaRPr>
          </a:p>
        </p:txBody>
      </p:sp>
      <p:pic>
        <p:nvPicPr>
          <p:cNvPr id="503813" name="Picture 5" descr="Thi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617662"/>
            <a:ext cx="10668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14" name="Picture 6" descr="Sh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246312"/>
            <a:ext cx="10604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3815" name="Picture 7" descr="T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890962"/>
            <a:ext cx="10604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20D30298-C52E-4B3B-9AB0-4E3F92EEE27B}" type="slidenum">
              <a:rPr lang="en-US"/>
              <a:pPr/>
              <a:t>5</a:t>
            </a:fld>
            <a:endParaRPr lang="en-CA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6873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What Are Data?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143000"/>
            <a:ext cx="8294687" cy="4572000"/>
          </a:xfrm>
          <a:ln/>
        </p:spPr>
        <p:txBody>
          <a:bodyPr/>
          <a:lstStyle/>
          <a:p>
            <a:r>
              <a:rPr lang="en-US" dirty="0"/>
              <a:t>Data can be numbers, record names, or other labels.</a:t>
            </a:r>
          </a:p>
          <a:p>
            <a:r>
              <a:rPr lang="en-US" dirty="0"/>
              <a:t>Not all data represented by numbers are numerical data (e.g., 1=male, 2=female).</a:t>
            </a:r>
          </a:p>
          <a:p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are useless without their context…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534987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Exam (FICTIONAL DATA)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94687" cy="4572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class average last semester was a 94 on the final exam.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was out of 500 points!!!!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A group of individuals averaged a 78% on an algebra exam……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group of individuals were 7 year olds…</a:t>
            </a:r>
          </a:p>
          <a:p>
            <a:r>
              <a:rPr lang="en-US" dirty="0" smtClean="0"/>
              <a:t>Or…the group of individuals were Algebra teachers!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1- </a:t>
            </a:r>
            <a:fld id="{84CA5C99-55D5-4343-B128-0A24B1D3DCA4}" type="slidenum">
              <a:rPr lang="en-US" smtClean="0"/>
              <a:pPr/>
              <a:t>6</a:t>
            </a:fld>
            <a:endParaRPr lang="en-CA"/>
          </a:p>
        </p:txBody>
      </p:sp>
      <p:pic>
        <p:nvPicPr>
          <p:cNvPr id="1026" name="Picture 2" descr="C:\Users\acalise2\AppData\Local\Microsoft\Windows\Temporary Internet Files\Content.IE5\0USQY1WE\test_-_multiple_choi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2162556" cy="139487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92881"/>
            <a:ext cx="8305800" cy="992187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Dream Job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3" y="990600"/>
            <a:ext cx="8294687" cy="4572000"/>
          </a:xfrm>
        </p:spPr>
        <p:txBody>
          <a:bodyPr/>
          <a:lstStyle/>
          <a:p>
            <a:r>
              <a:rPr lang="en-US" dirty="0" smtClean="0"/>
              <a:t>The average salary at a company that has 25 employees is $8,500,000 per year.</a:t>
            </a:r>
          </a:p>
          <a:p>
            <a:r>
              <a:rPr lang="en-US" dirty="0" smtClean="0"/>
              <a:t>Would you like to be hired by this company?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CEO makes </a:t>
            </a:r>
          </a:p>
          <a:p>
            <a:pPr>
              <a:buNone/>
            </a:pPr>
            <a:r>
              <a:rPr lang="en-US" dirty="0" smtClean="0"/>
              <a:t>$212,400,000 per year…</a:t>
            </a:r>
          </a:p>
          <a:p>
            <a:pPr>
              <a:buNone/>
            </a:pPr>
            <a:r>
              <a:rPr lang="en-US" dirty="0" smtClean="0"/>
              <a:t>The other 24 employees </a:t>
            </a:r>
          </a:p>
          <a:p>
            <a:pPr>
              <a:buNone/>
            </a:pPr>
            <a:r>
              <a:rPr lang="en-US" dirty="0" smtClean="0"/>
              <a:t>Average $4,166.67 per/year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1- </a:t>
            </a:r>
            <a:fld id="{84CA5C99-55D5-4343-B128-0A24B1D3DCA4}" type="slidenum">
              <a:rPr lang="en-US" smtClean="0"/>
              <a:pPr/>
              <a:t>7</a:t>
            </a:fld>
            <a:endParaRPr lang="en-CA"/>
          </a:p>
        </p:txBody>
      </p:sp>
      <p:pic>
        <p:nvPicPr>
          <p:cNvPr id="2050" name="Picture 2" descr="C:\Users\acalise2\AppData\Local\Microsoft\Windows\Temporary Internet Files\Content.IE5\LQFM39MG\mone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988" y="26670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721DC84D-9D27-48C6-81B3-C8417106F5B4}" type="slidenum">
              <a:rPr lang="en-US"/>
              <a:pPr/>
              <a:t>8</a:t>
            </a:fld>
            <a:endParaRPr lang="en-CA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4884"/>
            <a:ext cx="8305800" cy="992187"/>
          </a:xfrm>
        </p:spPr>
        <p:txBody>
          <a:bodyPr/>
          <a:lstStyle/>
          <a:p>
            <a:r>
              <a:rPr lang="en-US" dirty="0"/>
              <a:t>The “W’s”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937" y="964153"/>
            <a:ext cx="8294687" cy="4572000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To provide context we need the W’s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Who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What (and in what units)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When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Where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Why (if possible)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and How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of the data.</a:t>
            </a:r>
          </a:p>
          <a:p>
            <a:pPr>
              <a:lnSpc>
                <a:spcPct val="80000"/>
              </a:lnSpc>
            </a:pPr>
            <a:r>
              <a:rPr lang="en-US" dirty="0"/>
              <a:t>Note: the answers to “who” and “what” are essential.</a:t>
            </a:r>
          </a:p>
        </p:txBody>
      </p:sp>
      <p:pic>
        <p:nvPicPr>
          <p:cNvPr id="524292" name="Picture 4" descr="2__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31950"/>
            <a:ext cx="274320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F10154AF-8874-442C-8264-B081D8EB50A6}" type="slidenum">
              <a:rPr lang="en-US"/>
              <a:pPr/>
              <a:t>9</a:t>
            </a:fld>
            <a:endParaRPr lang="en-CA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Who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94687" cy="4572000"/>
          </a:xfrm>
          <a:ln/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Who</a:t>
            </a:r>
            <a:r>
              <a:rPr lang="en-US" dirty="0"/>
              <a:t> of the data tells us the individual </a:t>
            </a:r>
            <a:r>
              <a:rPr lang="en-US" dirty="0">
                <a:solidFill>
                  <a:schemeClr val="hlink"/>
                </a:solidFill>
              </a:rPr>
              <a:t>cases </a:t>
            </a:r>
            <a:r>
              <a:rPr lang="en-US" dirty="0"/>
              <a:t>about which (or whom) we have collected data.</a:t>
            </a:r>
          </a:p>
          <a:p>
            <a:pPr lvl="1"/>
            <a:r>
              <a:rPr lang="en-US" dirty="0"/>
              <a:t>Individuals who answer a survey are called </a:t>
            </a:r>
            <a:r>
              <a:rPr lang="en-US" dirty="0">
                <a:solidFill>
                  <a:schemeClr val="hlink"/>
                </a:solidFill>
              </a:rPr>
              <a:t>respondents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People on whom we experiment are called </a:t>
            </a:r>
            <a:r>
              <a:rPr lang="en-US" dirty="0">
                <a:solidFill>
                  <a:schemeClr val="hlink"/>
                </a:solidFill>
              </a:rPr>
              <a:t>subjects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or </a:t>
            </a:r>
            <a:r>
              <a:rPr lang="en-US" dirty="0">
                <a:solidFill>
                  <a:schemeClr val="hlink"/>
                </a:solidFill>
              </a:rPr>
              <a:t>participants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Animals, plants, and inanimate subjects are called </a:t>
            </a:r>
            <a:r>
              <a:rPr lang="en-US" dirty="0">
                <a:solidFill>
                  <a:schemeClr val="hlink"/>
                </a:solidFill>
              </a:rPr>
              <a:t>experimental units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884</TotalTime>
  <Words>1778</Words>
  <Application>Microsoft Office PowerPoint</Application>
  <PresentationFormat>Letter Paper (8.5x11 in)</PresentationFormat>
  <Paragraphs>242</Paragraphs>
  <Slides>35</Slides>
  <Notes>31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Tahoma</vt:lpstr>
      <vt:lpstr>Wingdings</vt:lpstr>
      <vt:lpstr>Blends</vt:lpstr>
      <vt:lpstr>PowerPoint Presentation</vt:lpstr>
      <vt:lpstr>Stats Starts Here</vt:lpstr>
      <vt:lpstr>What Is (Are?) Statistics?</vt:lpstr>
      <vt:lpstr>Think, Show, Tell</vt:lpstr>
      <vt:lpstr>What Are Data?</vt:lpstr>
      <vt:lpstr>The Exam (FICTIONAL DATA)</vt:lpstr>
      <vt:lpstr>Dream Job</vt:lpstr>
      <vt:lpstr>The “W’s”</vt:lpstr>
      <vt:lpstr>Who</vt:lpstr>
      <vt:lpstr>What and Why</vt:lpstr>
      <vt:lpstr>What and Why (cont.)</vt:lpstr>
      <vt:lpstr>What and Why (cont.)</vt:lpstr>
      <vt:lpstr>Examples</vt:lpstr>
      <vt:lpstr>What Can Go Wrong?</vt:lpstr>
      <vt:lpstr>What have we learned? (cont.)</vt:lpstr>
      <vt:lpstr>PowerPoint Presentation</vt:lpstr>
      <vt:lpstr>Types of Graphs for Categorical Data</vt:lpstr>
      <vt:lpstr>Frequency Tables: Making Piles</vt:lpstr>
      <vt:lpstr>Frequency Tables: Making Piles (cont.)</vt:lpstr>
      <vt:lpstr>Bar Charts</vt:lpstr>
      <vt:lpstr>Bar Charts (cont.)</vt:lpstr>
      <vt:lpstr>Pie Charts</vt:lpstr>
      <vt:lpstr>Contingency Tables</vt:lpstr>
      <vt:lpstr>Contingency Tables (cont.)</vt:lpstr>
      <vt:lpstr>Contingency Tables (cont.)</vt:lpstr>
      <vt:lpstr>Conditional Distributions</vt:lpstr>
      <vt:lpstr>Conditional Distributions (cont.)</vt:lpstr>
      <vt:lpstr>Conditional Distributions (cont.)</vt:lpstr>
      <vt:lpstr>Conditional Distributions (cont.)</vt:lpstr>
      <vt:lpstr>Segmented Bar Charts</vt:lpstr>
      <vt:lpstr>What Can Go Wrong?</vt:lpstr>
      <vt:lpstr>What Can Go Wrong? (cont.)</vt:lpstr>
      <vt:lpstr>What Can Go Wrong? (cont.)</vt:lpstr>
      <vt:lpstr>What Can Go Wrong? (cont.)</vt:lpstr>
      <vt:lpstr>What have we learned? </vt:lpstr>
    </vt:vector>
  </TitlesOfParts>
  <Company>Addison Wesley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Addison Wesley</dc:creator>
  <cp:lastModifiedBy>Calise, Anthony J.</cp:lastModifiedBy>
  <cp:revision>52</cp:revision>
  <cp:lastPrinted>2001-11-04T00:51:13Z</cp:lastPrinted>
  <dcterms:created xsi:type="dcterms:W3CDTF">2005-02-25T19:46:41Z</dcterms:created>
  <dcterms:modified xsi:type="dcterms:W3CDTF">2018-01-29T18:21:51Z</dcterms:modified>
</cp:coreProperties>
</file>