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6" r:id="rId2"/>
  </p:sldMasterIdLst>
  <p:notesMasterIdLst>
    <p:notesMasterId r:id="rId26"/>
  </p:notesMasterIdLst>
  <p:handoutMasterIdLst>
    <p:handoutMasterId r:id="rId27"/>
  </p:handoutMasterIdLst>
  <p:sldIdLst>
    <p:sldId id="291" r:id="rId3"/>
    <p:sldId id="294" r:id="rId4"/>
    <p:sldId id="273" r:id="rId5"/>
    <p:sldId id="345" r:id="rId6"/>
    <p:sldId id="346" r:id="rId7"/>
    <p:sldId id="303" r:id="rId8"/>
    <p:sldId id="299" r:id="rId9"/>
    <p:sldId id="275" r:id="rId10"/>
    <p:sldId id="358" r:id="rId11"/>
    <p:sldId id="349" r:id="rId12"/>
    <p:sldId id="352" r:id="rId13"/>
    <p:sldId id="286" r:id="rId14"/>
    <p:sldId id="353" r:id="rId15"/>
    <p:sldId id="309" r:id="rId16"/>
    <p:sldId id="293" r:id="rId17"/>
    <p:sldId id="347" r:id="rId18"/>
    <p:sldId id="321" r:id="rId19"/>
    <p:sldId id="354" r:id="rId20"/>
    <p:sldId id="355" r:id="rId21"/>
    <p:sldId id="356" r:id="rId22"/>
    <p:sldId id="300" r:id="rId23"/>
    <p:sldId id="302" r:id="rId24"/>
    <p:sldId id="357" r:id="rId25"/>
  </p:sldIdLst>
  <p:sldSz cx="9144000" cy="6858000" type="letter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16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FF0000"/>
    <a:srgbClr val="F9E28F"/>
    <a:srgbClr val="F9E497"/>
    <a:srgbClr val="FCF094"/>
    <a:srgbClr val="FCED80"/>
    <a:srgbClr val="FDE27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7BBF88-7782-407F-A7D3-62813E3C6B2B}" v="135" dt="2023-01-18T20:42:26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73" autoAdjust="0"/>
  </p:normalViewPr>
  <p:slideViewPr>
    <p:cSldViewPr snapToObjects="1">
      <p:cViewPr varScale="1">
        <p:scale>
          <a:sx n="67" d="100"/>
          <a:sy n="67" d="100"/>
        </p:scale>
        <p:origin x="1260" y="40"/>
      </p:cViewPr>
      <p:guideLst>
        <p:guide orient="horz" pos="3120"/>
        <p:guide pos="1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48"/>
    </p:cViewPr>
  </p:sorterViewPr>
  <p:notesViewPr>
    <p:cSldViewPr snapToObjects="1">
      <p:cViewPr>
        <p:scale>
          <a:sx n="100" d="100"/>
          <a:sy n="100" d="100"/>
        </p:scale>
        <p:origin x="-780" y="21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ise, Anthony J." userId="793fc3b1-1a2a-431b-8bb5-959a5637ad6e" providerId="ADAL" clId="{AD7BBF88-7782-407F-A7D3-62813E3C6B2B}"/>
    <pc:docChg chg="undo redo custSel addSld delSld modSld addMainMaster delMainMaster">
      <pc:chgData name="Calise, Anthony J." userId="793fc3b1-1a2a-431b-8bb5-959a5637ad6e" providerId="ADAL" clId="{AD7BBF88-7782-407F-A7D3-62813E3C6B2B}" dt="2023-01-18T20:42:26.995" v="348" actId="1076"/>
      <pc:docMkLst>
        <pc:docMk/>
      </pc:docMkLst>
      <pc:sldChg chg="modSp">
        <pc:chgData name="Calise, Anthony J." userId="793fc3b1-1a2a-431b-8bb5-959a5637ad6e" providerId="ADAL" clId="{AD7BBF88-7782-407F-A7D3-62813E3C6B2B}" dt="2023-01-18T18:48:42.236" v="9" actId="1076"/>
        <pc:sldMkLst>
          <pc:docMk/>
          <pc:sldMk cId="0" sldId="273"/>
        </pc:sldMkLst>
        <pc:picChg chg="mod">
          <ac:chgData name="Calise, Anthony J." userId="793fc3b1-1a2a-431b-8bb5-959a5637ad6e" providerId="ADAL" clId="{AD7BBF88-7782-407F-A7D3-62813E3C6B2B}" dt="2023-01-18T18:48:42.236" v="9" actId="1076"/>
          <ac:picMkLst>
            <pc:docMk/>
            <pc:sldMk cId="0" sldId="273"/>
            <ac:picMk id="4" creationId="{B69E46DA-0ADF-74B5-9D92-9931850B9445}"/>
          </ac:picMkLst>
        </pc:picChg>
      </pc:sldChg>
      <pc:sldChg chg="addSp delSp modSp mod">
        <pc:chgData name="Calise, Anthony J." userId="793fc3b1-1a2a-431b-8bb5-959a5637ad6e" providerId="ADAL" clId="{AD7BBF88-7782-407F-A7D3-62813E3C6B2B}" dt="2023-01-18T18:50:59.958" v="54" actId="20577"/>
        <pc:sldMkLst>
          <pc:docMk/>
          <pc:sldMk cId="0" sldId="275"/>
        </pc:sldMkLst>
        <pc:spChg chg="add del mod">
          <ac:chgData name="Calise, Anthony J." userId="793fc3b1-1a2a-431b-8bb5-959a5637ad6e" providerId="ADAL" clId="{AD7BBF88-7782-407F-A7D3-62813E3C6B2B}" dt="2023-01-18T18:50:59.958" v="54" actId="20577"/>
          <ac:spMkLst>
            <pc:docMk/>
            <pc:sldMk cId="0" sldId="275"/>
            <ac:spMk id="2" creationId="{E9DD6C30-AAD6-47B6-B0F0-283400506910}"/>
          </ac:spMkLst>
        </pc:spChg>
        <pc:spChg chg="mod">
          <ac:chgData name="Calise, Anthony J." userId="793fc3b1-1a2a-431b-8bb5-959a5637ad6e" providerId="ADAL" clId="{AD7BBF88-7782-407F-A7D3-62813E3C6B2B}" dt="2023-01-18T18:50:41.126" v="47" actId="14100"/>
          <ac:spMkLst>
            <pc:docMk/>
            <pc:sldMk cId="0" sldId="275"/>
            <ac:spMk id="3" creationId="{ADFF1619-789F-4ACC-B4CB-3513BCADCF91}"/>
          </ac:spMkLst>
        </pc:spChg>
        <pc:spChg chg="add del mod">
          <ac:chgData name="Calise, Anthony J." userId="793fc3b1-1a2a-431b-8bb5-959a5637ad6e" providerId="ADAL" clId="{AD7BBF88-7782-407F-A7D3-62813E3C6B2B}" dt="2023-01-18T18:50:30.730" v="42" actId="478"/>
          <ac:spMkLst>
            <pc:docMk/>
            <pc:sldMk cId="0" sldId="275"/>
            <ac:spMk id="4" creationId="{A530649B-F1FE-BC3B-9F12-41352A786759}"/>
          </ac:spMkLst>
        </pc:spChg>
      </pc:sldChg>
      <pc:sldChg chg="del">
        <pc:chgData name="Calise, Anthony J." userId="793fc3b1-1a2a-431b-8bb5-959a5637ad6e" providerId="ADAL" clId="{AD7BBF88-7782-407F-A7D3-62813E3C6B2B}" dt="2023-01-18T19:00:25.770" v="281" actId="47"/>
        <pc:sldMkLst>
          <pc:docMk/>
          <pc:sldMk cId="0" sldId="276"/>
        </pc:sldMkLst>
      </pc:sldChg>
      <pc:sldChg chg="delSp modSp del modAnim">
        <pc:chgData name="Calise, Anthony J." userId="793fc3b1-1a2a-431b-8bb5-959a5637ad6e" providerId="ADAL" clId="{AD7BBF88-7782-407F-A7D3-62813E3C6B2B}" dt="2023-01-18T18:48:22.984" v="6" actId="47"/>
        <pc:sldMkLst>
          <pc:docMk/>
          <pc:sldMk cId="0" sldId="287"/>
        </pc:sldMkLst>
        <pc:spChg chg="mod">
          <ac:chgData name="Calise, Anthony J." userId="793fc3b1-1a2a-431b-8bb5-959a5637ad6e" providerId="ADAL" clId="{AD7BBF88-7782-407F-A7D3-62813E3C6B2B}" dt="2023-01-18T18:47:44.913" v="5" actId="1076"/>
          <ac:spMkLst>
            <pc:docMk/>
            <pc:sldMk cId="0" sldId="287"/>
            <ac:spMk id="62466" creationId="{091749C7-0835-53AF-633E-4158A884C82B}"/>
          </ac:spMkLst>
        </pc:spChg>
        <pc:spChg chg="del">
          <ac:chgData name="Calise, Anthony J." userId="793fc3b1-1a2a-431b-8bb5-959a5637ad6e" providerId="ADAL" clId="{AD7BBF88-7782-407F-A7D3-62813E3C6B2B}" dt="2023-01-18T18:47:41.052" v="4" actId="478"/>
          <ac:spMkLst>
            <pc:docMk/>
            <pc:sldMk cId="0" sldId="287"/>
            <ac:spMk id="62467" creationId="{DF63D9E1-7451-A44E-EC08-42A9D4572271}"/>
          </ac:spMkLst>
        </pc:spChg>
        <pc:spChg chg="del mod">
          <ac:chgData name="Calise, Anthony J." userId="793fc3b1-1a2a-431b-8bb5-959a5637ad6e" providerId="ADAL" clId="{AD7BBF88-7782-407F-A7D3-62813E3C6B2B}" dt="2023-01-18T18:47:34.334" v="1" actId="478"/>
          <ac:spMkLst>
            <pc:docMk/>
            <pc:sldMk cId="0" sldId="287"/>
            <ac:spMk id="62469" creationId="{68AF1198-7572-A1A8-BA43-D6B805F2E6E3}"/>
          </ac:spMkLst>
        </pc:spChg>
        <pc:spChg chg="del">
          <ac:chgData name="Calise, Anthony J." userId="793fc3b1-1a2a-431b-8bb5-959a5637ad6e" providerId="ADAL" clId="{AD7BBF88-7782-407F-A7D3-62813E3C6B2B}" dt="2023-01-18T18:47:39.331" v="3" actId="478"/>
          <ac:spMkLst>
            <pc:docMk/>
            <pc:sldMk cId="0" sldId="287"/>
            <ac:spMk id="62471" creationId="{D0F0D3A4-29AD-902C-12CC-E302805A88BB}"/>
          </ac:spMkLst>
        </pc:spChg>
        <pc:grpChg chg="del">
          <ac:chgData name="Calise, Anthony J." userId="793fc3b1-1a2a-431b-8bb5-959a5637ad6e" providerId="ADAL" clId="{AD7BBF88-7782-407F-A7D3-62813E3C6B2B}" dt="2023-01-18T18:47:35.926" v="2" actId="478"/>
          <ac:grpSpMkLst>
            <pc:docMk/>
            <pc:sldMk cId="0" sldId="287"/>
            <ac:grpSpMk id="62474" creationId="{DEC1379B-86E0-7E92-3BB0-4A603CACBE92}"/>
          </ac:grpSpMkLst>
        </pc:grpChg>
      </pc:sldChg>
      <pc:sldChg chg="delSp add del modAnim">
        <pc:chgData name="Calise, Anthony J." userId="793fc3b1-1a2a-431b-8bb5-959a5637ad6e" providerId="ADAL" clId="{AD7BBF88-7782-407F-A7D3-62813E3C6B2B}" dt="2023-01-18T18:49:47.750" v="31" actId="47"/>
        <pc:sldMkLst>
          <pc:docMk/>
          <pc:sldMk cId="0" sldId="288"/>
        </pc:sldMkLst>
        <pc:spChg chg="del">
          <ac:chgData name="Calise, Anthony J." userId="793fc3b1-1a2a-431b-8bb5-959a5637ad6e" providerId="ADAL" clId="{AD7BBF88-7782-407F-A7D3-62813E3C6B2B}" dt="2023-01-18T18:48:54.845" v="12" actId="478"/>
          <ac:spMkLst>
            <pc:docMk/>
            <pc:sldMk cId="0" sldId="288"/>
            <ac:spMk id="65543" creationId="{F328A2F5-8C34-EEA6-45B9-BABAC9B0C86A}"/>
          </ac:spMkLst>
        </pc:spChg>
        <pc:spChg chg="del">
          <ac:chgData name="Calise, Anthony J." userId="793fc3b1-1a2a-431b-8bb5-959a5637ad6e" providerId="ADAL" clId="{AD7BBF88-7782-407F-A7D3-62813E3C6B2B}" dt="2023-01-18T18:48:52.679" v="11" actId="478"/>
          <ac:spMkLst>
            <pc:docMk/>
            <pc:sldMk cId="0" sldId="288"/>
            <ac:spMk id="65544" creationId="{8E1ABDD7-90EB-AE3C-9F3F-39A71CFCFABE}"/>
          </ac:spMkLst>
        </pc:spChg>
      </pc:sldChg>
      <pc:sldChg chg="modSp">
        <pc:chgData name="Calise, Anthony J." userId="793fc3b1-1a2a-431b-8bb5-959a5637ad6e" providerId="ADAL" clId="{AD7BBF88-7782-407F-A7D3-62813E3C6B2B}" dt="2023-01-18T20:42:26.995" v="348" actId="1076"/>
        <pc:sldMkLst>
          <pc:docMk/>
          <pc:sldMk cId="0" sldId="294"/>
        </pc:sldMkLst>
        <pc:spChg chg="mod">
          <ac:chgData name="Calise, Anthony J." userId="793fc3b1-1a2a-431b-8bb5-959a5637ad6e" providerId="ADAL" clId="{AD7BBF88-7782-407F-A7D3-62813E3C6B2B}" dt="2023-01-18T20:42:21.107" v="345" actId="20577"/>
          <ac:spMkLst>
            <pc:docMk/>
            <pc:sldMk cId="0" sldId="294"/>
            <ac:spMk id="500739" creationId="{00000000-0000-0000-0000-000000000000}"/>
          </ac:spMkLst>
        </pc:spChg>
        <pc:picChg chg="mod">
          <ac:chgData name="Calise, Anthony J." userId="793fc3b1-1a2a-431b-8bb5-959a5637ad6e" providerId="ADAL" clId="{AD7BBF88-7782-407F-A7D3-62813E3C6B2B}" dt="2023-01-18T20:42:26.995" v="348" actId="1076"/>
          <ac:picMkLst>
            <pc:docMk/>
            <pc:sldMk cId="0" sldId="294"/>
            <ac:picMk id="500740" creationId="{00000000-0000-0000-0000-000000000000}"/>
          </ac:picMkLst>
        </pc:picChg>
        <pc:picChg chg="mod">
          <ac:chgData name="Calise, Anthony J." userId="793fc3b1-1a2a-431b-8bb5-959a5637ad6e" providerId="ADAL" clId="{AD7BBF88-7782-407F-A7D3-62813E3C6B2B}" dt="2023-01-18T20:42:25.949" v="347" actId="1076"/>
          <ac:picMkLst>
            <pc:docMk/>
            <pc:sldMk cId="0" sldId="294"/>
            <ac:picMk id="500741" creationId="{00000000-0000-0000-0000-000000000000}"/>
          </ac:picMkLst>
        </pc:picChg>
      </pc:sldChg>
      <pc:sldChg chg="del">
        <pc:chgData name="Calise, Anthony J." userId="793fc3b1-1a2a-431b-8bb5-959a5637ad6e" providerId="ADAL" clId="{AD7BBF88-7782-407F-A7D3-62813E3C6B2B}" dt="2023-01-18T18:48:46.807" v="10" actId="47"/>
        <pc:sldMkLst>
          <pc:docMk/>
          <pc:sldMk cId="0" sldId="295"/>
        </pc:sldMkLst>
      </pc:sldChg>
      <pc:sldChg chg="add del">
        <pc:chgData name="Calise, Anthony J." userId="793fc3b1-1a2a-431b-8bb5-959a5637ad6e" providerId="ADAL" clId="{AD7BBF88-7782-407F-A7D3-62813E3C6B2B}" dt="2023-01-18T18:49:49.941" v="32" actId="47"/>
        <pc:sldMkLst>
          <pc:docMk/>
          <pc:sldMk cId="0" sldId="298"/>
        </pc:sldMkLst>
      </pc:sldChg>
      <pc:sldChg chg="addSp delSp modSp modAnim">
        <pc:chgData name="Calise, Anthony J." userId="793fc3b1-1a2a-431b-8bb5-959a5637ad6e" providerId="ADAL" clId="{AD7BBF88-7782-407F-A7D3-62813E3C6B2B}" dt="2023-01-18T18:49:45.486" v="28" actId="478"/>
        <pc:sldMkLst>
          <pc:docMk/>
          <pc:sldMk cId="0" sldId="299"/>
        </pc:sldMkLst>
        <pc:spChg chg="add del mod">
          <ac:chgData name="Calise, Anthony J." userId="793fc3b1-1a2a-431b-8bb5-959a5637ad6e" providerId="ADAL" clId="{AD7BBF88-7782-407F-A7D3-62813E3C6B2B}" dt="2023-01-18T18:49:44.936" v="26" actId="478"/>
          <ac:spMkLst>
            <pc:docMk/>
            <pc:sldMk cId="0" sldId="299"/>
            <ac:spMk id="80900" creationId="{B5E78DB7-FFFD-7CA5-2E6B-93BE9EE5FA54}"/>
          </ac:spMkLst>
        </pc:spChg>
        <pc:spChg chg="add del">
          <ac:chgData name="Calise, Anthony J." userId="793fc3b1-1a2a-431b-8bb5-959a5637ad6e" providerId="ADAL" clId="{AD7BBF88-7782-407F-A7D3-62813E3C6B2B}" dt="2023-01-18T18:49:44.754" v="25" actId="478"/>
          <ac:spMkLst>
            <pc:docMk/>
            <pc:sldMk cId="0" sldId="299"/>
            <ac:spMk id="80901" creationId="{CBDF9C34-6BB4-A553-ED1C-8378483A8374}"/>
          </ac:spMkLst>
        </pc:spChg>
        <pc:spChg chg="add del">
          <ac:chgData name="Calise, Anthony J." userId="793fc3b1-1a2a-431b-8bb5-959a5637ad6e" providerId="ADAL" clId="{AD7BBF88-7782-407F-A7D3-62813E3C6B2B}" dt="2023-01-18T18:49:44.555" v="24" actId="478"/>
          <ac:spMkLst>
            <pc:docMk/>
            <pc:sldMk cId="0" sldId="299"/>
            <ac:spMk id="80902" creationId="{AA0765C7-33E2-FF96-E97A-EF2D01B768C6}"/>
          </ac:spMkLst>
        </pc:spChg>
        <pc:spChg chg="add del mod">
          <ac:chgData name="Calise, Anthony J." userId="793fc3b1-1a2a-431b-8bb5-959a5637ad6e" providerId="ADAL" clId="{AD7BBF88-7782-407F-A7D3-62813E3C6B2B}" dt="2023-01-18T18:49:44.120" v="23" actId="478"/>
          <ac:spMkLst>
            <pc:docMk/>
            <pc:sldMk cId="0" sldId="299"/>
            <ac:spMk id="80903" creationId="{9B7446B8-39C0-7A22-3779-3B86F8BD2C90}"/>
          </ac:spMkLst>
        </pc:spChg>
        <pc:spChg chg="add del">
          <ac:chgData name="Calise, Anthony J." userId="793fc3b1-1a2a-431b-8bb5-959a5637ad6e" providerId="ADAL" clId="{AD7BBF88-7782-407F-A7D3-62813E3C6B2B}" dt="2023-01-18T18:49:45.297" v="27" actId="478"/>
          <ac:spMkLst>
            <pc:docMk/>
            <pc:sldMk cId="0" sldId="299"/>
            <ac:spMk id="80904" creationId="{9DF1415E-1326-4EA0-A6D7-06D246DFF892}"/>
          </ac:spMkLst>
        </pc:spChg>
        <pc:spChg chg="add del">
          <ac:chgData name="Calise, Anthony J." userId="793fc3b1-1a2a-431b-8bb5-959a5637ad6e" providerId="ADAL" clId="{AD7BBF88-7782-407F-A7D3-62813E3C6B2B}" dt="2023-01-18T18:49:45.486" v="28" actId="478"/>
          <ac:spMkLst>
            <pc:docMk/>
            <pc:sldMk cId="0" sldId="299"/>
            <ac:spMk id="80905" creationId="{933E4FED-1563-D140-9F84-C4A426F1C264}"/>
          </ac:spMkLst>
        </pc:spChg>
      </pc:sldChg>
      <pc:sldChg chg="addSp delSp modAnim">
        <pc:chgData name="Calise, Anthony J." userId="793fc3b1-1a2a-431b-8bb5-959a5637ad6e" providerId="ADAL" clId="{AD7BBF88-7782-407F-A7D3-62813E3C6B2B}" dt="2023-01-18T19:02:02.753" v="288" actId="478"/>
        <pc:sldMkLst>
          <pc:docMk/>
          <pc:sldMk cId="3285682904" sldId="352"/>
        </pc:sldMkLst>
        <pc:spChg chg="add del">
          <ac:chgData name="Calise, Anthony J." userId="793fc3b1-1a2a-431b-8bb5-959a5637ad6e" providerId="ADAL" clId="{AD7BBF88-7782-407F-A7D3-62813E3C6B2B}" dt="2023-01-18T19:02:02.753" v="288" actId="478"/>
          <ac:spMkLst>
            <pc:docMk/>
            <pc:sldMk cId="3285682904" sldId="352"/>
            <ac:spMk id="60420" creationId="{EF0B2027-BF6B-D14C-C271-02D71036E58A}"/>
          </ac:spMkLst>
        </pc:spChg>
      </pc:sldChg>
      <pc:sldChg chg="addSp delSp modSp mod">
        <pc:chgData name="Calise, Anthony J." userId="793fc3b1-1a2a-431b-8bb5-959a5637ad6e" providerId="ADAL" clId="{AD7BBF88-7782-407F-A7D3-62813E3C6B2B}" dt="2023-01-18T19:01:16.897" v="286" actId="33524"/>
        <pc:sldMkLst>
          <pc:docMk/>
          <pc:sldMk cId="561961108" sldId="358"/>
        </pc:sldMkLst>
        <pc:spChg chg="add mod">
          <ac:chgData name="Calise, Anthony J." userId="793fc3b1-1a2a-431b-8bb5-959a5637ad6e" providerId="ADAL" clId="{AD7BBF88-7782-407F-A7D3-62813E3C6B2B}" dt="2023-01-18T19:01:16.897" v="286" actId="33524"/>
          <ac:spMkLst>
            <pc:docMk/>
            <pc:sldMk cId="561961108" sldId="358"/>
            <ac:spMk id="4" creationId="{FE1F63A7-7F66-7634-09C3-2331E85F48B8}"/>
          </ac:spMkLst>
        </pc:spChg>
        <pc:spChg chg="add mod">
          <ac:chgData name="Calise, Anthony J." userId="793fc3b1-1a2a-431b-8bb5-959a5637ad6e" providerId="ADAL" clId="{AD7BBF88-7782-407F-A7D3-62813E3C6B2B}" dt="2023-01-18T19:01:01.334" v="284" actId="1076"/>
          <ac:spMkLst>
            <pc:docMk/>
            <pc:sldMk cId="561961108" sldId="358"/>
            <ac:spMk id="5" creationId="{1BB9DD42-CF49-01C2-84F9-D3131DA998B3}"/>
          </ac:spMkLst>
        </pc:spChg>
        <pc:spChg chg="add mod">
          <ac:chgData name="Calise, Anthony J." userId="793fc3b1-1a2a-431b-8bb5-959a5637ad6e" providerId="ADAL" clId="{AD7BBF88-7782-407F-A7D3-62813E3C6B2B}" dt="2023-01-18T19:01:01.334" v="284" actId="1076"/>
          <ac:spMkLst>
            <pc:docMk/>
            <pc:sldMk cId="561961108" sldId="358"/>
            <ac:spMk id="6" creationId="{9FBCD126-6897-87CA-9895-4910C788987B}"/>
          </ac:spMkLst>
        </pc:spChg>
        <pc:spChg chg="add mod">
          <ac:chgData name="Calise, Anthony J." userId="793fc3b1-1a2a-431b-8bb5-959a5637ad6e" providerId="ADAL" clId="{AD7BBF88-7782-407F-A7D3-62813E3C6B2B}" dt="2023-01-18T19:01:01.334" v="284" actId="1076"/>
          <ac:spMkLst>
            <pc:docMk/>
            <pc:sldMk cId="561961108" sldId="358"/>
            <ac:spMk id="7" creationId="{9B948DF2-C723-B2A7-17E9-31C8FEE44226}"/>
          </ac:spMkLst>
        </pc:spChg>
        <pc:spChg chg="add mod">
          <ac:chgData name="Calise, Anthony J." userId="793fc3b1-1a2a-431b-8bb5-959a5637ad6e" providerId="ADAL" clId="{AD7BBF88-7782-407F-A7D3-62813E3C6B2B}" dt="2023-01-18T19:01:01.334" v="284" actId="1076"/>
          <ac:spMkLst>
            <pc:docMk/>
            <pc:sldMk cId="561961108" sldId="358"/>
            <ac:spMk id="8" creationId="{9FC8824C-D69C-38BC-939B-8EB2A7190BE4}"/>
          </ac:spMkLst>
        </pc:spChg>
        <pc:picChg chg="add del">
          <ac:chgData name="Calise, Anthony J." userId="793fc3b1-1a2a-431b-8bb5-959a5637ad6e" providerId="ADAL" clId="{AD7BBF88-7782-407F-A7D3-62813E3C6B2B}" dt="2023-01-18T18:53:56.140" v="67" actId="478"/>
          <ac:picMkLst>
            <pc:docMk/>
            <pc:sldMk cId="561961108" sldId="358"/>
            <ac:picMk id="2" creationId="{ED9D12CF-3B9D-2645-B025-A89A33602D5D}"/>
          </ac:picMkLst>
        </pc:picChg>
        <pc:picChg chg="add mod modCrop">
          <ac:chgData name="Calise, Anthony J." userId="793fc3b1-1a2a-431b-8bb5-959a5637ad6e" providerId="ADAL" clId="{AD7BBF88-7782-407F-A7D3-62813E3C6B2B}" dt="2023-01-18T19:01:05.842" v="285" actId="1076"/>
          <ac:picMkLst>
            <pc:docMk/>
            <pc:sldMk cId="561961108" sldId="358"/>
            <ac:picMk id="3" creationId="{51F24BE4-3D67-B13A-CE45-954C641ABC4D}"/>
          </ac:picMkLst>
        </pc:picChg>
        <pc:picChg chg="mod">
          <ac:chgData name="Calise, Anthony J." userId="793fc3b1-1a2a-431b-8bb5-959a5637ad6e" providerId="ADAL" clId="{AD7BBF88-7782-407F-A7D3-62813E3C6B2B}" dt="2023-01-18T19:01:01.334" v="284" actId="1076"/>
          <ac:picMkLst>
            <pc:docMk/>
            <pc:sldMk cId="561961108" sldId="358"/>
            <ac:picMk id="91138" creationId="{EA8D10FC-D062-27CC-EA22-F07981B022D3}"/>
          </ac:picMkLst>
        </pc:picChg>
        <pc:picChg chg="mod">
          <ac:chgData name="Calise, Anthony J." userId="793fc3b1-1a2a-431b-8bb5-959a5637ad6e" providerId="ADAL" clId="{AD7BBF88-7782-407F-A7D3-62813E3C6B2B}" dt="2023-01-18T19:01:01.334" v="284" actId="1076"/>
          <ac:picMkLst>
            <pc:docMk/>
            <pc:sldMk cId="561961108" sldId="358"/>
            <ac:picMk id="91139" creationId="{2D9493A3-68A2-F2F9-7ACF-46A6CB8FF1FE}"/>
          </ac:picMkLst>
        </pc:picChg>
        <pc:picChg chg="del">
          <ac:chgData name="Calise, Anthony J." userId="793fc3b1-1a2a-431b-8bb5-959a5637ad6e" providerId="ADAL" clId="{AD7BBF88-7782-407F-A7D3-62813E3C6B2B}" dt="2023-01-18T18:51:25.514" v="58" actId="478"/>
          <ac:picMkLst>
            <pc:docMk/>
            <pc:sldMk cId="561961108" sldId="358"/>
            <ac:picMk id="91140" creationId="{171147D0-074A-2466-7354-46DFF1EF10F2}"/>
          </ac:picMkLst>
        </pc:picChg>
        <pc:picChg chg="mod">
          <ac:chgData name="Calise, Anthony J." userId="793fc3b1-1a2a-431b-8bb5-959a5637ad6e" providerId="ADAL" clId="{AD7BBF88-7782-407F-A7D3-62813E3C6B2B}" dt="2023-01-18T19:01:01.334" v="284" actId="1076"/>
          <ac:picMkLst>
            <pc:docMk/>
            <pc:sldMk cId="561961108" sldId="358"/>
            <ac:picMk id="91141" creationId="{0E479AA0-1564-9B36-BAE6-8B75813579AD}"/>
          </ac:picMkLst>
        </pc:picChg>
      </pc:sldChg>
      <pc:sldMasterChg chg="add del addSldLayout delSldLayout">
        <pc:chgData name="Calise, Anthony J." userId="793fc3b1-1a2a-431b-8bb5-959a5637ad6e" providerId="ADAL" clId="{AD7BBF88-7782-407F-A7D3-62813E3C6B2B}" dt="2023-01-18T18:49:49.941" v="32" actId="47"/>
        <pc:sldMasterMkLst>
          <pc:docMk/>
          <pc:sldMasterMk cId="2839139584" sldId="2147483662"/>
        </pc:sldMasterMkLst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4027173746" sldId="2147483663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1987338622" sldId="2147483664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1156055508" sldId="2147483665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3427556921" sldId="2147483666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2870194280" sldId="2147483667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2920702269" sldId="2147483668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1869850514" sldId="2147483669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1500072120" sldId="2147483670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2183506192" sldId="2147483671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625472313" sldId="2147483672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970733294" sldId="2147483673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2788988480" sldId="2147483674"/>
          </pc:sldLayoutMkLst>
        </pc:sldLayoutChg>
        <pc:sldLayoutChg chg="add del">
          <pc:chgData name="Calise, Anthony J." userId="793fc3b1-1a2a-431b-8bb5-959a5637ad6e" providerId="ADAL" clId="{AD7BBF88-7782-407F-A7D3-62813E3C6B2B}" dt="2023-01-18T18:49:49.941" v="32" actId="47"/>
          <pc:sldLayoutMkLst>
            <pc:docMk/>
            <pc:sldMasterMk cId="2839139584" sldId="2147483662"/>
            <pc:sldLayoutMk cId="840989086" sldId="2147483675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0F103E8E-FC40-4552-8ABF-567A0432D9E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865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34" charset="0"/>
              </a:defRPr>
            </a:lvl1pPr>
          </a:lstStyle>
          <a:p>
            <a:endParaRPr lang="en-CA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CE3E11E8-128F-49C6-BE9D-C6431E26600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5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DD71-0BE5-4A60-B92A-6717DE98BCEE}" type="slidenum">
              <a:rPr lang="en-CA"/>
              <a:pPr/>
              <a:t>1</a:t>
            </a:fld>
            <a:endParaRPr lang="en-CA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2A74E8-3A7D-4EFB-9372-01C43FC2C037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8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2C73-92D3-4348-96CB-2500A5320729}" type="slidenum">
              <a:rPr lang="en-CA"/>
              <a:pPr/>
              <a:t>2</a:t>
            </a:fld>
            <a:endParaRPr lang="en-CA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E13B4-C535-4B91-AF24-5120520ABCF0}" type="slidenum">
              <a:rPr lang="en-CA"/>
              <a:pPr/>
              <a:t>6</a:t>
            </a:fld>
            <a:endParaRPr lang="en-CA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13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382FF5-543F-7937-F238-E35D757871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AF023F-F99C-419B-88FC-457A2783C7F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2AA8481F-8ABC-F4C1-6DE2-A369BC2785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7A1B8A31-147A-5137-E0F7-48199D2067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Give several examples of different variables</a:t>
            </a:r>
          </a:p>
        </p:txBody>
      </p:sp>
    </p:spTree>
    <p:extLst>
      <p:ext uri="{BB962C8B-B14F-4D97-AF65-F5344CB8AC3E}">
        <p14:creationId xmlns:p14="http://schemas.microsoft.com/office/powerpoint/2010/main" val="73711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06FF7-DD1A-5053-6CA9-4D79A49179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67BB8-1D21-468E-A48D-D9BE92254E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C0BC1988-45A5-1A32-8D36-1BD255267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35E7BFE5-1BE9-39E9-4935-5CB1105212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CB9F-0ABF-4849-B2C0-64E55988833C}" type="slidenum">
              <a:rPr lang="en-CA"/>
              <a:pPr/>
              <a:t>14</a:t>
            </a:fld>
            <a:endParaRPr lang="en-CA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9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573B43-741E-4D0F-9443-FB37E9B0A9B1}" type="slidenum">
              <a:rPr lang="en-CA"/>
              <a:pPr/>
              <a:t>17</a:t>
            </a:fld>
            <a:endParaRPr lang="en-CA"/>
          </a:p>
        </p:txBody>
      </p:sp>
      <p:sp>
        <p:nvSpPr>
          <p:cNvPr id="56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46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1262CE-91BB-4E00-A8CA-C1DDD025E5CF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6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8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BFE340-4049-4002-AA02-0AC3E8768CA3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74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7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5" name="Rectangle 39"/>
          <p:cNvSpPr>
            <a:spLocks noChangeArrowheads="1"/>
          </p:cNvSpPr>
          <p:nvPr/>
        </p:nvSpPr>
        <p:spPr bwMode="gray">
          <a:xfrm rot="5400000">
            <a:off x="2133600" y="-2133600"/>
            <a:ext cx="4876800" cy="91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99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kumimoji="1" lang="en-US" sz="3200">
              <a:latin typeface="Tahoma" pitchFamily="34" charset="0"/>
            </a:endParaRPr>
          </a:p>
        </p:txBody>
      </p:sp>
      <p:sp>
        <p:nvSpPr>
          <p:cNvPr id="4125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/>
              <a:t>Copyright © 2009 Pearson Education, Inc. </a:t>
            </a:r>
          </a:p>
        </p:txBody>
      </p:sp>
      <p:sp>
        <p:nvSpPr>
          <p:cNvPr id="4126" name="Rectangle 30" descr="Pink tissue paper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52400"/>
            <a:ext cx="5486400" cy="2286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 wrap="none" anchor="ctr"/>
          <a:lstStyle>
            <a:lvl1pPr>
              <a:defRPr sz="66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pic>
        <p:nvPicPr>
          <p:cNvPr id="4131" name="Picture 35" descr="awtri_4c UPDATE_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9950"/>
            <a:ext cx="684213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34" name="Rectangle 38" descr="Pink tissue paper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400" y="2590800"/>
            <a:ext cx="5410200" cy="1905000"/>
          </a:xfrm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</a:extLst>
        </p:spPr>
        <p:txBody>
          <a:bodyPr/>
          <a:lstStyle>
            <a:lvl1pPr marL="0" indent="0">
              <a:buFont typeface="Wingdings" pitchFamily="2" charset="2"/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C2161E4-7C43-4239-9A39-73A629E5CDA5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75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3213"/>
            <a:ext cx="2076450" cy="58689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3213"/>
            <a:ext cx="6076950" cy="58689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047A5D8-0715-4564-AC25-E4EB834779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617710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3213"/>
            <a:ext cx="8305800" cy="5868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0088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BA6E02B-9760-442D-8CEA-22E50FA009C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791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8316E-065B-ABD7-1DED-207317F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3C60D-20F8-DB6A-05C0-EFA98D3C5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519D7-49E6-FB0F-693F-8458131E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9B5E3-257D-A7C0-91D4-226E29BE1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465FF-3353-8BB1-6F84-95CEBD7C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4F788-727F-4270-9126-C3AF41905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224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E35D6-5828-0031-3BD1-F9283AAF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9A7FE-E034-F07C-B8B7-2A10851FE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B2B27-D616-3816-FEBD-6CF70A83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A91C9-C3CC-DE8C-7DC5-602ACE99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5E78-639C-403E-CD7D-097A6B6B7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76BF3-9052-494B-8070-5DC57AE417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95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43C1-A076-86C7-CAF4-25D262738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0D45-94A2-F11D-DAF8-8BA526EF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36EE-0EED-6A6E-F73F-AA0FF9D5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F9927-BC23-C686-C64A-8D55F779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0D379-4373-5276-4D4F-9AB152C08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1F59-9F0A-44E7-92C7-8AA929A94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15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EFE9F-8611-D71B-A7F2-37A25CCF5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6E24A-54E5-F2DE-87D8-EBB6CF36A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A47884-1037-B6F7-356B-8DB4C8C78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256C7-3EF6-44B0-6B16-758C84C3C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E5183-5690-2D00-CF02-298587C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BD0C-4DF8-50EE-0FEA-F2408DCC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876372-468E-4770-A9E6-923184B58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488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9F9FE-7786-8F8B-A511-3B5CA944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8D628-5A2C-D37C-EB2D-EDBA14230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2045A-4F70-B61B-1A44-A173299B9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D16FA5-8098-FC1B-E508-43A5C3247D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6D2D01-6E78-C8A9-11AB-3F7A5101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10DCC3-EF8D-FB06-102E-39806AED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D1BED0-78C5-870A-2051-5DAEAF68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762C86-B5D7-1DBE-1569-4F21AE020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0E257-C4D1-4A0D-9955-958779BCF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0752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F1F64-DDF0-1375-9D8B-03A56DF5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4E08F-D717-0365-26E3-5778763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BC15A-3170-2BAF-AB29-A0E3B38A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C2CCE6-BF52-9731-F7CE-1D04A121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AAEE-02FE-4843-98B3-DA01E09AB2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219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F80B12-48EE-4AC3-1F43-40804933C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3AAC91-6270-AC8B-2A87-DFB2C08A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902A6-B169-6CBA-3392-BF4D7517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0711B-B373-4A56-B800-EE87FF5EE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84CA5C99-55D5-4343-B128-0A24B1D3DCA4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03130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79F6-57A6-44AE-21FC-A7D93F7C0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35381-D2E7-B979-C523-96E146FBD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0DC55B-A44C-550C-5D1D-01F58E9F1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D125A-92C9-9FEF-A07B-9A41742C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62A84-B7E7-2F52-1E1C-F10986E8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A17C7-11BD-21A0-EF9C-42FF72460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A6723-3E59-41BA-907A-53C827365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395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1B85-08E4-09CC-4A55-0DA9DE02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778AFF-4CCD-DB92-25D7-743334147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A23E-B769-4CE5-76F9-5F1921FCED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A6CFA3-D354-3A69-12A0-2D5BA8A75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65BC7B-B706-7F69-1BAC-AFB432257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92AC8-3164-9E84-63B5-EED998257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87C1A-B078-4E95-9103-179863338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0127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2462B-91EB-2217-A822-93C5DD4F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F88A16-2FCE-C519-487F-C2AB4D553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72905-5074-3143-590C-57129960B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BE4EA-7896-2EDD-8A2C-6CEE9416A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A271F-D47F-E7C6-2408-22E5B309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D7CAD-CF22-4427-80B4-2818594BB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563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8970AA-9F89-6018-C5C1-3272C78537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C5ACB-468A-8555-BFA6-7095A4A2B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A9E9-2619-E847-8F41-C86EB27C3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DF629-CFFF-2D63-4959-41A071665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938FC-5790-9332-BBFB-68BE2895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C8FE9-CFF5-4C20-906B-7BA653B686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363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A934E-3954-5DF9-454A-41B6B7341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5F828-45F0-4328-BB8B-2D5BF5B1F9D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8F654E-BCB0-BEE9-1396-6B99B7310D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E43E6-A136-3012-2281-0FCCFB55C51E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640092-84C2-68D6-A919-47383DD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4D94DDA-CBB9-7138-005C-8C464B76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5CD5A3-F2BB-50F7-9995-74E36814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A86E61-F78B-4B1B-B619-E97960B136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370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F7333-BD75-C2DB-21FD-FC33D7C0B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C90C-E7DA-D450-D2EB-10965BC00EF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BF8D8F-9694-58B2-B420-7C61D60E6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FB850-1D8C-22F9-A025-402E6F5721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0658B-97C4-5837-1644-2275FDCA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385C68-9BBE-A5EA-F930-B882366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9F34B-E33E-442A-981A-28EB943908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47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F30A1753-1C01-44A8-BF0F-7E3EC39361A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15681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13" y="1600200"/>
            <a:ext cx="407035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7263" y="1600200"/>
            <a:ext cx="4071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70071E99-B723-48C2-8AA1-034F33BEC446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10390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1E22DA92-D721-4CB7-A900-41A702A7FD77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71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CCCF5D42-BBE6-442D-AE0C-C735534D1961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5021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39C5ABA4-56A4-44D2-AF3D-0FDE7A5DB51F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933422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5C545F8E-8C9D-44BC-8FCA-D5AC2155C76D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893842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1- </a:t>
            </a:r>
            <a:fld id="{2BAA4128-44A3-4CA4-85C0-5FB475025D73}" type="slidenum">
              <a:rPr lang="en-US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72079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3213"/>
            <a:ext cx="8305800" cy="99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0088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CC3300"/>
                </a:solidFill>
              </a:defRPr>
            </a:lvl1pPr>
          </a:lstStyle>
          <a:p>
            <a:r>
              <a:rPr lang="en-US"/>
              <a:t>Slide 1- </a:t>
            </a:r>
            <a:fld id="{7C2F938E-ACA0-4878-8A61-B27EA009CA28}" type="slidenum">
              <a:rPr lang="en-US"/>
              <a:pPr/>
              <a:t>‹#›</a:t>
            </a:fld>
            <a:endParaRPr lang="en-CA"/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600200"/>
            <a:ext cx="82946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838200" y="6397625"/>
            <a:ext cx="449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sz="900"/>
              <a:t>Copyright © 2009Pearson Education, Inc.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CC3300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9933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CC63C3-692C-ACC3-579A-57D872E9E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65D458-A5DE-D3C2-333F-3E3461660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887FA6-ED69-D108-1102-1100713757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431CF7-8770-0EA1-41D7-7FCA30120D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5B4D18C-9AC1-D604-81AE-936081715A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E340976-00CF-47A6-A3A7-A94B564C0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9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image" Target="../media/image11.jpg"/><Relationship Id="rId18" Type="http://schemas.openxmlformats.org/officeDocument/2006/relationships/image" Target="../media/image15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4.png"/><Relationship Id="rId25" Type="http://schemas.openxmlformats.org/officeDocument/2006/relationships/image" Target="../media/image21.png"/><Relationship Id="rId2" Type="http://schemas.openxmlformats.org/officeDocument/2006/relationships/video" Target="../media/media1.mp4"/><Relationship Id="rId16" Type="http://schemas.openxmlformats.org/officeDocument/2006/relationships/hyperlink" Target="http://striking-notes.blogspot.com/2011_03_01_archive.html" TargetMode="External"/><Relationship Id="rId20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hyperlink" Target="https://en.wikipedia.org/wiki/Towson_Tigers" TargetMode="External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1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toseedreamzz.blogspot.com/2012_03_01_archive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iSCkkSvoM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0E34A29-2E91-28C5-C955-0D589554A2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16" y="13968"/>
            <a:ext cx="2355729" cy="2355729"/>
          </a:xfrm>
          <a:prstGeom prst="rect">
            <a:avLst/>
          </a:prstGeom>
        </p:spPr>
      </p:pic>
      <p:sp>
        <p:nvSpPr>
          <p:cNvPr id="48947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0" y="1524000"/>
            <a:ext cx="5410200" cy="1905000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 110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 </a:t>
            </a:r>
          </a:p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</a:p>
        </p:txBody>
      </p:sp>
      <p:pic>
        <p:nvPicPr>
          <p:cNvPr id="489483" name="Picture 11" descr="C:\Documents and Settings\acalise\Local Settings\Temporary Internet Files\Content.IE5\AMPJ8KV4\MP90038270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2" y="47853"/>
            <a:ext cx="1917054" cy="13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4" name="Picture 12" descr="C:\Documents and Settings\acalise\Local Settings\Temporary Internet Files\Content.IE5\H1JK1DHY\MP900390096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448" y="2882650"/>
            <a:ext cx="1247484" cy="88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5" name="Picture 13" descr="C:\Documents and Settings\acalise\Local Settings\Temporary Internet Files\Content.IE5\9G7R3XJ4\MC9001998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7" y="3420196"/>
            <a:ext cx="1063353" cy="110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9486" name="Picture 14" descr="C:\Documents and Settings\acalise\Local Settings\Temporary Internet Files\Content.IE5\PNSYT0OR\MC900441705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631" y="3346238"/>
            <a:ext cx="1066982" cy="10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mb3rs - Intr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197323" y="41856"/>
            <a:ext cx="4953000" cy="2724150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09B1E5B1-B5B7-11C3-9D80-CAEE6B2D5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7285" y="4579578"/>
            <a:ext cx="4529415" cy="233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4000" b="1" dirty="0">
                <a:solidFill>
                  <a:srgbClr val="00CC00"/>
                </a:solidFill>
                <a:latin typeface="Comic Sans MS" panose="030F0702030302020204" pitchFamily="66" charset="0"/>
              </a:rPr>
              <a:t>The Role of Statistics and the Data Analysis Process</a:t>
            </a:r>
            <a:endParaRPr lang="en-US" altLang="en-US" sz="40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7DD596-1462-61BF-65F3-873D4DFED34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859" y="4326728"/>
            <a:ext cx="801210" cy="8012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66B17-0180-001D-D8B7-ED4CF3166A0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50" y="4407072"/>
            <a:ext cx="806423" cy="691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79E808-6446-1599-1FFD-62EB46B3C90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330" y="4381341"/>
            <a:ext cx="893120" cy="691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3C1E3-1F9F-C606-3121-85D391843E3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31" y="4386074"/>
            <a:ext cx="967593" cy="778221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1F217F2A-240F-5A4A-DF62-44E3EFE83A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5407812" y="5337086"/>
            <a:ext cx="818986" cy="614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496FD1-53F8-6DA5-BFA8-1F7B5A55DC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046050" y="3534448"/>
            <a:ext cx="690562" cy="6905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2C624E-1411-2402-735C-23741CAC6B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94573" y="2766006"/>
            <a:ext cx="875931" cy="875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09D79-9646-9DBA-3D3D-A2B33DD075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172362" y="3354531"/>
            <a:ext cx="761512" cy="7615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1795EDF-D777-C278-B584-B617373C07BD}"/>
              </a:ext>
            </a:extLst>
          </p:cNvPr>
          <p:cNvSpPr txBox="1"/>
          <p:nvPr/>
        </p:nvSpPr>
        <p:spPr>
          <a:xfrm>
            <a:off x="4066769" y="2812160"/>
            <a:ext cx="875931" cy="473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0000FF"/>
                </a:solidFill>
              </a:rPr>
              <a:t>Jobs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99FF407-5DA1-DD35-F5ED-02046106E8F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126742" y="3534781"/>
            <a:ext cx="690563" cy="6905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8CD427-0251-7754-0915-81A9A80E2E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47575" y="3385940"/>
            <a:ext cx="1502933" cy="1000134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947EF28B-8CE5-2C95-53AA-232232A311C0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44" y="2634953"/>
            <a:ext cx="1711629" cy="1100334"/>
          </a:xfrm>
          <a:prstGeom prst="rect">
            <a:avLst/>
          </a:prstGeom>
        </p:spPr>
      </p:pic>
      <p:pic>
        <p:nvPicPr>
          <p:cNvPr id="9" name="Picture 8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78403030-523D-DAF3-FFB0-185CB46B325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5802316" y="2820737"/>
            <a:ext cx="1071015" cy="73721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958FE33-EA96-9C6B-1700-CD52ED051C70}"/>
              </a:ext>
            </a:extLst>
          </p:cNvPr>
          <p:cNvSpPr txBox="1"/>
          <p:nvPr/>
        </p:nvSpPr>
        <p:spPr>
          <a:xfrm>
            <a:off x="4066769" y="4286284"/>
            <a:ext cx="1191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6600"/>
                </a:solidFill>
              </a:rPr>
              <a:t>Sports Teams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D65E9A-4241-3E81-0C5E-DA0A67D4FB1B}"/>
              </a:ext>
            </a:extLst>
          </p:cNvPr>
          <p:cNvSpPr txBox="1"/>
          <p:nvPr/>
        </p:nvSpPr>
        <p:spPr>
          <a:xfrm>
            <a:off x="4046559" y="5655223"/>
            <a:ext cx="138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7030A0"/>
                </a:solidFill>
              </a:rPr>
              <a:t>Hobbies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33EA1E-CCAE-33D3-115A-D792CF8961D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26080" y="6118998"/>
            <a:ext cx="1247707" cy="698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23217C-FEBA-307F-85B7-0B7157BFE08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062271" y="5193799"/>
            <a:ext cx="1538777" cy="11540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FADE5C0-D322-5970-40E6-0EC4B09B646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455570" y="5663240"/>
            <a:ext cx="1651114" cy="1118887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3F800EE-69E8-8C83-4CF9-3E052ABA8E10}"/>
              </a:ext>
            </a:extLst>
          </p:cNvPr>
          <p:cNvCxnSpPr/>
          <p:nvPr/>
        </p:nvCxnSpPr>
        <p:spPr bwMode="auto">
          <a:xfrm flipV="1">
            <a:off x="4114800" y="4276038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A317BA3-8C55-1A1F-9595-184D6C22FFEF}"/>
              </a:ext>
            </a:extLst>
          </p:cNvPr>
          <p:cNvCxnSpPr/>
          <p:nvPr/>
        </p:nvCxnSpPr>
        <p:spPr bwMode="auto">
          <a:xfrm>
            <a:off x="4114800" y="2820737"/>
            <a:ext cx="0" cy="3961390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92DF686-34FF-6FDD-ACEC-5E3E19C90CF3}"/>
              </a:ext>
            </a:extLst>
          </p:cNvPr>
          <p:cNvCxnSpPr/>
          <p:nvPr/>
        </p:nvCxnSpPr>
        <p:spPr bwMode="auto">
          <a:xfrm flipV="1">
            <a:off x="4114800" y="5238451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52C86B9-14E8-DB4B-F0E1-331D92945D26}"/>
              </a:ext>
            </a:extLst>
          </p:cNvPr>
          <p:cNvCxnSpPr/>
          <p:nvPr/>
        </p:nvCxnSpPr>
        <p:spPr bwMode="auto">
          <a:xfrm flipV="1">
            <a:off x="4145134" y="2799724"/>
            <a:ext cx="4846466" cy="10246"/>
          </a:xfrm>
          <a:prstGeom prst="line">
            <a:avLst/>
          </a:prstGeom>
          <a:blipFill dpi="0" rotWithShape="0">
            <a:blip r:embed="rId28"/>
            <a:srcRect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9C6A74BA-E537-E839-7FED-E8505156DC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Descriptive statistics</a:t>
            </a:r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25A3DBA-1239-7C52-39B1-0A8D6A9B4C7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methods of organizing &amp; summarizing data</a:t>
            </a:r>
          </a:p>
        </p:txBody>
      </p:sp>
      <p:sp>
        <p:nvSpPr>
          <p:cNvPr id="56324" name="Rectangle 4">
            <a:extLst>
              <a:ext uri="{FF2B5EF4-FFF2-40B4-BE49-F238E27FC236}">
                <a16:creationId xmlns:a16="http://schemas.microsoft.com/office/drawing/2014/main" id="{249560D1-BE08-BA82-1908-1C41D74BE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953000"/>
            <a:ext cx="320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Create a graph</a:t>
            </a:r>
          </a:p>
        </p:txBody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9CE8A96B-93A9-507B-2505-E7FA5C1D8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52750"/>
            <a:ext cx="8610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If the sample of high school GPAs contained 1,000 numbers, how could the data be organized or summarized?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52D85D0C-EE4C-47F3-4109-7A312138E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334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State the range of GPAs</a:t>
            </a:r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E3D98708-0D02-9074-F275-A751C6F9A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15000"/>
            <a:ext cx="472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Calculate the average GPA</a:t>
            </a:r>
          </a:p>
        </p:txBody>
      </p:sp>
    </p:spTree>
    <p:extLst>
      <p:ext uri="{BB962C8B-B14F-4D97-AF65-F5344CB8AC3E}">
        <p14:creationId xmlns:p14="http://schemas.microsoft.com/office/powerpoint/2010/main" val="26018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 build="p" autoUpdateAnimBg="0" advAuto="1000"/>
      <p:bldP spid="56325" grpId="0" build="p" autoUpdateAnimBg="0" advAuto="1000"/>
      <p:bldP spid="56326" grpId="0" build="p" autoUpdateAnimBg="0" advAuto="1000"/>
      <p:bldP spid="56327" grpId="0" build="p" autoUpdateAnimBg="0" advAuto="100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458C2D45-1791-89D9-1A24-E35AD4988F4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Variable 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9DF010F4-4C01-60F7-C495-1AE34C9061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any characteristic whose value may change from one individual to another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500">
                <a:solidFill>
                  <a:srgbClr val="0000FF"/>
                </a:solidFill>
                <a:latin typeface="Comic Sans MS" panose="030F0702030302020204" pitchFamily="66" charset="0"/>
              </a:rPr>
              <a:t>Suppose we wanted to know the average GPA of high school graduates in the nation this year. Define the variable of interest.</a:t>
            </a:r>
          </a:p>
          <a:p>
            <a:pPr>
              <a:lnSpc>
                <a:spcPct val="90000"/>
              </a:lnSpc>
            </a:pPr>
            <a:endParaRPr lang="en-US" altLang="en-US" sz="350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F1E14687-2AA3-8440-F5EC-FAA9129FD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724525"/>
            <a:ext cx="6858000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350" indent="79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5138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50" marR="0" lvl="0" indent="7938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variable of interest is the GPA of high school graduates</a:t>
            </a:r>
          </a:p>
        </p:txBody>
      </p:sp>
      <p:sp>
        <p:nvSpPr>
          <p:cNvPr id="60420" name="AutoShape 4">
            <a:extLst>
              <a:ext uri="{FF2B5EF4-FFF2-40B4-BE49-F238E27FC236}">
                <a16:creationId xmlns:a16="http://schemas.microsoft.com/office/drawing/2014/main" id="{EF0B2027-BF6B-D14C-C271-02D71036E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962400"/>
            <a:ext cx="7772400" cy="2667000"/>
          </a:xfrm>
          <a:prstGeom prst="wedgeRoundRectCallout">
            <a:avLst>
              <a:gd name="adj1" fmla="val 19199"/>
              <a:gd name="adj2" fmla="val -9934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 this a variable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school?  </a:t>
            </a:r>
          </a:p>
        </p:txBody>
      </p:sp>
      <p:sp>
        <p:nvSpPr>
          <p:cNvPr id="60422" name="Text Box 6">
            <a:extLst>
              <a:ext uri="{FF2B5EF4-FFF2-40B4-BE49-F238E27FC236}">
                <a16:creationId xmlns:a16="http://schemas.microsoft.com/office/drawing/2014/main" id="{72594CD1-F562-A6FD-2DE2-755A0C1F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791200"/>
            <a:ext cx="1524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2856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E46B19D-9F04-1697-060B-8B7340FB85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Data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4B9B113-5E95-A63B-A8A3-8C600767A88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altLang="en-US" sz="3500">
                <a:solidFill>
                  <a:srgbClr val="00CC00"/>
                </a:solidFill>
                <a:latin typeface="Comic Sans MS" panose="030F0702030302020204" pitchFamily="66" charset="0"/>
              </a:rPr>
              <a:t>The values for a variable from individual observations</a:t>
            </a:r>
          </a:p>
        </p:txBody>
      </p:sp>
      <p:sp>
        <p:nvSpPr>
          <p:cNvPr id="61444" name="AutoShape 4">
            <a:extLst>
              <a:ext uri="{FF2B5EF4-FFF2-40B4-BE49-F238E27FC236}">
                <a16:creationId xmlns:a16="http://schemas.microsoft.com/office/drawing/2014/main" id="{EEBE07AA-0225-ECAE-838A-779A0A9FC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81400"/>
            <a:ext cx="7772400" cy="2819400"/>
          </a:xfrm>
          <a:prstGeom prst="wedgeRoundRectCallout">
            <a:avLst>
              <a:gd name="adj1" fmla="val 3718"/>
              <a:gd name="adj2" fmla="val -7989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For this variable . .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number of wrecks per week at the intersection outside . . . What could observations be?</a:t>
            </a:r>
          </a:p>
        </p:txBody>
      </p:sp>
      <p:sp>
        <p:nvSpPr>
          <p:cNvPr id="61445" name="Text Box 5">
            <a:extLst>
              <a:ext uri="{FF2B5EF4-FFF2-40B4-BE49-F238E27FC236}">
                <a16:creationId xmlns:a16="http://schemas.microsoft.com/office/drawing/2014/main" id="{BA40B61A-E20B-24D0-DD3A-AF27A3BB8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638800"/>
            <a:ext cx="25146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0, 1, 2,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animBg="1"/>
      <p:bldP spid="614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EAEFDBF1-58F0-157D-22FA-99E17814AC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848600" cy="1066800"/>
          </a:xfrm>
        </p:spPr>
        <p:txBody>
          <a:bodyPr anchor="ctr"/>
          <a:lstStyle/>
          <a:p>
            <a:r>
              <a:rPr lang="en-US" altLang="en-US" sz="5000" b="1">
                <a:solidFill>
                  <a:srgbClr val="0000FF"/>
                </a:solidFill>
                <a:latin typeface="Comic Sans MS" panose="030F0702030302020204" pitchFamily="66" charset="0"/>
              </a:rPr>
              <a:t>Two types of variables</a:t>
            </a:r>
            <a:endParaRPr lang="en-US" altLang="en-US" sz="5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70659" name="Line 3">
            <a:extLst>
              <a:ext uri="{FF2B5EF4-FFF2-40B4-BE49-F238E27FC236}">
                <a16:creationId xmlns:a16="http://schemas.microsoft.com/office/drawing/2014/main" id="{2228D423-5B2E-AEFB-391F-E195B9EA83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0" name="Line 4">
            <a:extLst>
              <a:ext uri="{FF2B5EF4-FFF2-40B4-BE49-F238E27FC236}">
                <a16:creationId xmlns:a16="http://schemas.microsoft.com/office/drawing/2014/main" id="{A3D86486-A420-ED0B-5D6E-1F78A1DBFF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17526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71008204-B42F-21FF-1E3F-30147F2F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categorical</a:t>
            </a:r>
          </a:p>
        </p:txBody>
      </p:sp>
      <p:sp>
        <p:nvSpPr>
          <p:cNvPr id="70662" name="Text Box 6">
            <a:extLst>
              <a:ext uri="{FF2B5EF4-FFF2-40B4-BE49-F238E27FC236}">
                <a16:creationId xmlns:a16="http://schemas.microsoft.com/office/drawing/2014/main" id="{73378CA6-EB60-28AE-D06C-0BF347BBA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781300"/>
            <a:ext cx="31242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numerical</a:t>
            </a:r>
          </a:p>
        </p:txBody>
      </p:sp>
      <p:pic>
        <p:nvPicPr>
          <p:cNvPr id="3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87CA473-80A9-5AF6-3C36-F2FF286AA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00" y="5943600"/>
            <a:ext cx="1356772" cy="78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B3073F4-67D6-41CB-9D2C-1438CCC5A743}" type="slidenum">
              <a:rPr lang="en-US"/>
              <a:pPr/>
              <a:t>14</a:t>
            </a:fld>
            <a:endParaRPr lang="en-CA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and Why (cont.)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1430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categorical (or qualitative)</a:t>
            </a:r>
            <a:r>
              <a:rPr lang="en-US" dirty="0"/>
              <a:t> variable names categories and answers questions about how cases fall into those categories.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Categorical examples: sex, race, ethnicity</a:t>
            </a:r>
          </a:p>
          <a:p>
            <a:pPr>
              <a:lnSpc>
                <a:spcPct val="90000"/>
              </a:lnSpc>
            </a:pPr>
            <a:r>
              <a:rPr lang="en-US" dirty="0"/>
              <a:t>A </a:t>
            </a:r>
            <a:r>
              <a:rPr lang="en-US" u="sng" dirty="0">
                <a:solidFill>
                  <a:srgbClr val="0000FF"/>
                </a:solidFill>
              </a:rPr>
              <a:t>numerical (or quantitative)</a:t>
            </a:r>
            <a:r>
              <a:rPr lang="en-US" dirty="0"/>
              <a:t> variable is a measured variable (</a:t>
            </a:r>
            <a:r>
              <a:rPr lang="en-US" dirty="0">
                <a:solidFill>
                  <a:srgbClr val="FF0000"/>
                </a:solidFill>
              </a:rPr>
              <a:t>with units</a:t>
            </a:r>
            <a:r>
              <a:rPr lang="en-US" dirty="0"/>
              <a:t>) that answers questions about the quantity of what is being measured.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Quantitative examples: income ($),                   height (inches), weight (pounds)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58C5D-90D0-99E5-6771-C431A7B73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5715000"/>
            <a:ext cx="1359526" cy="7803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74196F8-3ACA-BD8C-2753-54BE6C5CFC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Numerical variables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0774143-5F41-430F-BC1A-B8603B59A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quantitative 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observations or measurements take on numerical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makes sense to </a:t>
            </a:r>
            <a:r>
              <a:rPr lang="en-US" altLang="en-US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average</a:t>
            </a:r>
            <a:r>
              <a:rPr lang="en-US" altLang="en-US" sz="3500" dirty="0">
                <a:solidFill>
                  <a:srgbClr val="00CC00"/>
                </a:solidFill>
                <a:latin typeface="Comic Sans MS" panose="030F0702030302020204" pitchFamily="66" charset="0"/>
              </a:rPr>
              <a:t> these values</a:t>
            </a:r>
          </a:p>
          <a:p>
            <a:endParaRPr lang="en-US" altLang="en-US" sz="3500" dirty="0">
              <a:solidFill>
                <a:srgbClr val="00CC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708" name="AutoShape 4">
            <a:extLst>
              <a:ext uri="{FF2B5EF4-FFF2-40B4-BE49-F238E27FC236}">
                <a16:creationId xmlns:a16="http://schemas.microsoft.com/office/drawing/2014/main" id="{57617640-AD57-152A-D096-59DA8D5A0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572000"/>
            <a:ext cx="7772400" cy="1371600"/>
          </a:xfrm>
          <a:prstGeom prst="wedgeRoundRectCallout">
            <a:avLst>
              <a:gd name="adj1" fmla="val 8699"/>
              <a:gd name="adj2" fmla="val -29571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Can you name any numerical variables?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uiExpand="1" build="p" bldLvl="2" autoUpdateAnimBg="0" advAuto="1000"/>
      <p:bldP spid="7270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5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294687" cy="4572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Time it takes to get to school in minutes</a:t>
            </a:r>
          </a:p>
          <a:p>
            <a:pPr marL="514350" indent="-514350">
              <a:buAutoNum type="arabicPeriod"/>
            </a:pPr>
            <a:r>
              <a:rPr lang="en-US" dirty="0"/>
              <a:t>Height in inches</a:t>
            </a:r>
          </a:p>
          <a:p>
            <a:pPr marL="514350" indent="-514350">
              <a:buAutoNum type="arabicPeriod"/>
            </a:pPr>
            <a:r>
              <a:rPr lang="en-US" dirty="0"/>
              <a:t>Number of shoes owned</a:t>
            </a:r>
          </a:p>
          <a:p>
            <a:pPr marL="514350" indent="-514350">
              <a:buAutoNum type="arabicPeriod"/>
            </a:pPr>
            <a:r>
              <a:rPr lang="en-US" dirty="0"/>
              <a:t>Gender</a:t>
            </a:r>
          </a:p>
          <a:p>
            <a:pPr marL="514350" indent="-514350">
              <a:buAutoNum type="arabicPeriod"/>
            </a:pPr>
            <a:r>
              <a:rPr lang="en-US" dirty="0"/>
              <a:t>Hair color </a:t>
            </a:r>
          </a:p>
          <a:p>
            <a:pPr marL="514350" indent="-514350">
              <a:buAutoNum type="arabicPeriod"/>
            </a:pPr>
            <a:r>
              <a:rPr lang="en-US" dirty="0"/>
              <a:t>Age of Oscar winners in years</a:t>
            </a:r>
          </a:p>
          <a:p>
            <a:pPr marL="514350" indent="-514350">
              <a:buAutoNum type="arabicPeriod"/>
            </a:pPr>
            <a:r>
              <a:rPr lang="en-US" dirty="0"/>
              <a:t>Temperature of a cup of coffee in C</a:t>
            </a:r>
            <a:r>
              <a:rPr lang="en-US" sz="2000" baseline="66000" dirty="0"/>
              <a:t>o</a:t>
            </a:r>
          </a:p>
          <a:p>
            <a:pPr marL="514350" indent="-514350">
              <a:buAutoNum type="arabicPeriod"/>
            </a:pPr>
            <a:r>
              <a:rPr lang="en-US" dirty="0"/>
              <a:t>Type of pain medication</a:t>
            </a:r>
          </a:p>
          <a:p>
            <a:pPr marL="514350" indent="-514350">
              <a:buAutoNum type="arabicPeriod"/>
            </a:pPr>
            <a:r>
              <a:rPr lang="en-US" dirty="0"/>
              <a:t>Jellybean flavors</a:t>
            </a:r>
          </a:p>
          <a:p>
            <a:pPr marL="514350" indent="-514350">
              <a:buAutoNum type="arabicPeriod"/>
            </a:pPr>
            <a:r>
              <a:rPr lang="en-US" dirty="0"/>
              <a:t>Hours spent on Social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16</a:t>
            </a:fld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7151687" y="733246"/>
            <a:ext cx="228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C</a:t>
            </a:r>
          </a:p>
          <a:p>
            <a:pPr marL="514350" indent="-514350">
              <a:buAutoNum type="arabicPeriod"/>
            </a:pPr>
            <a:r>
              <a:rPr lang="en-US" sz="3400" dirty="0">
                <a:latin typeface="+mn-lt"/>
              </a:rPr>
              <a:t>N</a:t>
            </a:r>
          </a:p>
          <a:p>
            <a:endParaRPr lang="en-US" sz="2800" dirty="0">
              <a:latin typeface="+mn-lt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BBD21-30FE-5517-A090-401BE454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010622"/>
            <a:ext cx="135952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947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2009 Pearson Education, Inc. </a:t>
            </a:r>
          </a:p>
        </p:txBody>
      </p:sp>
      <p:sp>
        <p:nvSpPr>
          <p:cNvPr id="561155" name="Rectangle 3" descr="Pink tissue paper"/>
          <p:cNvSpPr>
            <a:spLocks noGrp="1" noChangeArrowheads="1"/>
          </p:cNvSpPr>
          <p:nvPr>
            <p:ph type="subTitle" idx="1"/>
          </p:nvPr>
        </p:nvSpPr>
        <p:spPr>
          <a:xfrm>
            <a:off x="409575" y="685800"/>
            <a:ext cx="8382000" cy="1905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Displaying and Describing</a:t>
            </a:r>
          </a:p>
          <a:p>
            <a:pPr algn="ctr"/>
            <a:r>
              <a:rPr lang="en-US" sz="4800" dirty="0">
                <a:solidFill>
                  <a:srgbClr val="FF0000"/>
                </a:solidFill>
              </a:rPr>
              <a:t>Data </a:t>
            </a:r>
          </a:p>
        </p:txBody>
      </p:sp>
      <p:pic>
        <p:nvPicPr>
          <p:cNvPr id="3074" name="Picture 2" descr="C:\Users\acalise2\AppData\Local\Microsoft\Windows\Temporary Internet Files\Content.IE5\SMNEXYI1\bar-chart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971800"/>
            <a:ext cx="4210050" cy="2886075"/>
          </a:xfrm>
          <a:prstGeom prst="rect">
            <a:avLst/>
          </a:prstGeom>
          <a:noFill/>
        </p:spPr>
      </p:pic>
      <p:pic>
        <p:nvPicPr>
          <p:cNvPr id="3075" name="Picture 3" descr="C:\Users\acalise2\AppData\Local\Microsoft\Windows\Temporary Internet Files\Content.IE5\0USQY1WE\chart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604054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380"/>
            <a:ext cx="8305800" cy="9921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Graphs for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89807"/>
            <a:ext cx="8294687" cy="4572000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Bar Charts</a:t>
            </a:r>
          </a:p>
          <a:p>
            <a:pPr marL="514350" indent="-514350">
              <a:buAutoNum type="arabicParenR"/>
            </a:pPr>
            <a:r>
              <a:rPr lang="en-US" dirty="0"/>
              <a:t>Pie Charts</a:t>
            </a:r>
          </a:p>
          <a:p>
            <a:pPr marL="514350" indent="-514350">
              <a:buAutoNum type="arabicParenR"/>
            </a:pPr>
            <a:r>
              <a:rPr lang="en-US" dirty="0"/>
              <a:t>Frequency Table (Two-Way Table)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4CA5C99-55D5-4343-B128-0A24B1D3DCA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" y="2590800"/>
            <a:ext cx="2743200" cy="27391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75" y="3228384"/>
            <a:ext cx="3171825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900" y="2870068"/>
            <a:ext cx="3189287" cy="2180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8722D3-682D-0748-E68D-2F40A8972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0325" y="5922300"/>
            <a:ext cx="1359526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287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3181" y="6172200"/>
            <a:ext cx="1905000" cy="45720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8C1870FD-1162-4C14-8DBC-C22A667920E8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7443" y="-228600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 Tables: Making Piles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443" y="838200"/>
            <a:ext cx="8294687" cy="4572000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 can “pile” the data by counting the number of data values in each category of interest.</a:t>
            </a:r>
          </a:p>
          <a:p>
            <a:pPr>
              <a:lnSpc>
                <a:spcPct val="90000"/>
              </a:lnSpc>
            </a:pPr>
            <a:r>
              <a:rPr lang="en-US" dirty="0"/>
              <a:t>We can organize these </a:t>
            </a:r>
            <a:r>
              <a:rPr lang="en-US" dirty="0">
                <a:solidFill>
                  <a:schemeClr val="hlink"/>
                </a:solidFill>
              </a:rPr>
              <a:t>counts</a:t>
            </a:r>
            <a:r>
              <a:rPr lang="en-US" dirty="0"/>
              <a:t> into a </a:t>
            </a:r>
            <a:r>
              <a:rPr lang="en-US" dirty="0">
                <a:solidFill>
                  <a:schemeClr val="hlink"/>
                </a:solidFill>
              </a:rPr>
              <a:t>frequency table</a:t>
            </a:r>
            <a:r>
              <a:rPr lang="en-US" dirty="0"/>
              <a:t>, which records the totals and the category names.</a:t>
            </a:r>
          </a:p>
        </p:txBody>
      </p:sp>
      <p:pic>
        <p:nvPicPr>
          <p:cNvPr id="565252" name="Picture 4" descr="ta03-0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93" y="2743200"/>
            <a:ext cx="513517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33D31273-75A5-4356-8F65-12CCA2C22BD5}" type="slidenum">
              <a:rPr lang="en-US"/>
              <a:pPr/>
              <a:t>2</a:t>
            </a:fld>
            <a:endParaRPr lang="en-CA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305800" cy="676391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Stats Starts Here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6239"/>
            <a:ext cx="8294687" cy="4725987"/>
          </a:xfrm>
          <a:ln/>
        </p:spPr>
        <p:txBody>
          <a:bodyPr/>
          <a:lstStyle/>
          <a:p>
            <a:r>
              <a:rPr lang="en-US" dirty="0"/>
              <a:t>Over 99% of people surveyed said this is the greatest class ever offered at Loyola University.</a:t>
            </a:r>
          </a:p>
          <a:p>
            <a:r>
              <a:rPr lang="en-US" dirty="0"/>
              <a:t>List of people surveyed: ME</a:t>
            </a:r>
          </a:p>
          <a:p>
            <a:endParaRPr lang="en-US" dirty="0"/>
          </a:p>
        </p:txBody>
      </p:sp>
      <p:pic>
        <p:nvPicPr>
          <p:cNvPr id="500740" name="Picture 4" descr="Pink tissue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83" y="2057400"/>
            <a:ext cx="367291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0741" name="Picture 5" descr="Pink tissue pap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2880365"/>
            <a:ext cx="5352327" cy="321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3BFB7AB-DD00-4FA5-AAA4-EA6C1CF0371A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58737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Bar Charts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33450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A </a:t>
            </a:r>
            <a:r>
              <a:rPr lang="en-US" sz="2400" u="sng" dirty="0">
                <a:solidFill>
                  <a:srgbClr val="0000FF"/>
                </a:solidFill>
              </a:rPr>
              <a:t>bar chart </a:t>
            </a:r>
            <a:r>
              <a:rPr lang="en-US" sz="2400" dirty="0"/>
              <a:t>displays the distribution of a categorical variable, showing the counts for each category next to each other for easy comparison.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A bar chart stays true                                                                            to the area principle.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Thus, a better display                                                                           for the ship data is: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200" dirty="0"/>
          </a:p>
        </p:txBody>
      </p:sp>
      <p:pic>
        <p:nvPicPr>
          <p:cNvPr id="573444" name="Picture 4" descr="03-0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133600"/>
            <a:ext cx="530757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5AB6CA-CCBD-2947-F537-9ABC6A26C3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03" y="5717281"/>
            <a:ext cx="1359526" cy="78035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61A9B37-2674-CA84-2689-4984EF69B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CEB2806-8B1F-BD06-6CF0-6BF602451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When to Use	</a:t>
            </a:r>
            <a:r>
              <a:rPr lang="en-US" altLang="en-US">
                <a:latin typeface="Comic Sans MS" panose="030F0702030302020204" pitchFamily="66" charset="0"/>
              </a:rPr>
              <a:t>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Categorical data</a:t>
            </a:r>
          </a:p>
          <a:p>
            <a:pPr>
              <a:buFontTx/>
              <a:buNone/>
            </a:pPr>
            <a:endParaRPr lang="en-US" altLang="en-US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How to construct	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horizontal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write the categories or labels below the line at regularly spaced intervals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Draw a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vertical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line; label the scale using frequency or relative frequency</a:t>
            </a:r>
          </a:p>
          <a:p>
            <a:pPr marL="911225" lvl="1"/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Place </a:t>
            </a:r>
            <a:r>
              <a:rPr lang="en-US" altLang="en-US" sz="2600" b="1" u="sng">
                <a:solidFill>
                  <a:srgbClr val="FF0000"/>
                </a:solidFill>
                <a:latin typeface="Comic Sans MS" panose="030F0702030302020204" pitchFamily="66" charset="0"/>
              </a:rPr>
              <a:t>equal-width</a:t>
            </a:r>
            <a:r>
              <a:rPr lang="en-US" altLang="en-US" sz="2600">
                <a:solidFill>
                  <a:srgbClr val="FF0000"/>
                </a:solidFill>
                <a:latin typeface="Comic Sans MS" panose="030F0702030302020204" pitchFamily="66" charset="0"/>
              </a:rPr>
              <a:t> rectangular bars above each category label with a height determined by its frequency or relative frequency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11D9E4-3EED-4AE6-3BCD-8F61D511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92076"/>
            <a:ext cx="1359526" cy="780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27F9CE17-FE83-9B50-0913-7D82CDF0FA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Bar Chart (continued)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C5B763AD-D46F-BE3E-2E37-423C8D5600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to Look For	</a:t>
            </a:r>
            <a:r>
              <a:rPr lang="en-US" altLang="en-US">
                <a:latin typeface="Comic Sans MS" panose="030F0702030302020204" pitchFamily="66" charset="0"/>
              </a:rPr>
              <a:t>	 </a:t>
            </a:r>
          </a:p>
          <a:p>
            <a:pPr>
              <a:buFontTx/>
              <a:buNone/>
            </a:pPr>
            <a:r>
              <a:rPr lang="en-US" altLang="en-US">
                <a:latin typeface="Comic Sans MS" panose="030F0702030302020204" pitchFamily="66" charset="0"/>
              </a:rPr>
              <a:t>		</a:t>
            </a: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Frequently or infrequently occurring 	categories</a:t>
            </a:r>
          </a:p>
          <a:p>
            <a:pPr>
              <a:buFontTx/>
              <a:buNone/>
            </a:pPr>
            <a:endParaRPr lang="en-US" altLang="en-US"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Comic Sans MS" panose="030F0702030302020204" pitchFamily="66" charset="0"/>
              </a:rPr>
              <a:t>Collect the following data and then display the data in a bar chart: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00CC00"/>
                </a:solidFill>
                <a:latin typeface="Comic Sans MS" panose="030F0702030302020204" pitchFamily="66" charset="0"/>
              </a:rPr>
              <a:t>What is your favorite ice cream flavor?</a:t>
            </a:r>
          </a:p>
          <a:p>
            <a:pPr>
              <a:buFontTx/>
              <a:buNone/>
            </a:pPr>
            <a:endParaRPr lang="en-US" altLang="en-US" sz="200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>
              <a:buFontTx/>
              <a:buNone/>
            </a:pPr>
            <a:r>
              <a:rPr lang="en-US" altLang="en-US">
                <a:solidFill>
                  <a:srgbClr val="FF0000"/>
                </a:solidFill>
                <a:latin typeface="Comic Sans MS" panose="030F0702030302020204" pitchFamily="66" charset="0"/>
              </a:rPr>
              <a:t>			Vanilla, chocolate, strawberry, 		or other</a:t>
            </a:r>
          </a:p>
        </p:txBody>
      </p:sp>
      <p:pic>
        <p:nvPicPr>
          <p:cNvPr id="87044" name="Picture 4">
            <a:extLst>
              <a:ext uri="{FF2B5EF4-FFF2-40B4-BE49-F238E27FC236}">
                <a16:creationId xmlns:a16="http://schemas.microsoft.com/office/drawing/2014/main" id="{AA1AF954-C526-A87A-94AA-D409F8B079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5002213"/>
            <a:ext cx="1196975" cy="185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Slide 1- </a:t>
            </a:r>
            <a:fld id="{117AE722-3902-427F-8151-CB57E4169DDC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400" b="1" i="0" u="none" strike="noStrike" kern="1200" cap="none" spc="0" normalizeH="0" baseline="0" noProof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75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992187"/>
            <a:ext cx="8294687" cy="4572000"/>
          </a:xfrm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When you are interested in parts of the whole, a </a:t>
            </a:r>
            <a:r>
              <a:rPr lang="en-US" sz="2400" u="sng" dirty="0">
                <a:solidFill>
                  <a:srgbClr val="0000FF"/>
                </a:solidFill>
              </a:rPr>
              <a:t>pie chart </a:t>
            </a:r>
            <a:r>
              <a:rPr lang="en-US" sz="2400" dirty="0"/>
              <a:t>might be your display of choice. 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Pie charts show the whole                                                        group of cases as a circle.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They slice the circle into                                                        pieces whose size is                                                          proportional to the                                                              fraction of the whole                                                                      in each category.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sz="2400" dirty="0"/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305800" cy="838200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Pie Charts</a:t>
            </a:r>
          </a:p>
        </p:txBody>
      </p:sp>
      <p:pic>
        <p:nvPicPr>
          <p:cNvPr id="577540" name="Picture 4" descr="03-05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888" y="1933575"/>
            <a:ext cx="4267200" cy="363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A90B9371-EFF9-B6B1-9A08-55C0D7385EB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275" y="39688"/>
            <a:ext cx="8229600" cy="469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Helvetica Neue Light" charset="0"/>
                <a:ea typeface="ＭＳ Ｐゴシック" panose="020B0600070205080204" pitchFamily="34" charset="-128"/>
              </a:rPr>
              <a:t>What is Statistics?</a:t>
            </a:r>
          </a:p>
        </p:txBody>
      </p:sp>
      <p:pic>
        <p:nvPicPr>
          <p:cNvPr id="4" name="piSCkkSvoMo">
            <a:extLst>
              <a:ext uri="{FF2B5EF4-FFF2-40B4-BE49-F238E27FC236}">
                <a16:creationId xmlns:a16="http://schemas.microsoft.com/office/drawing/2014/main" id="{B69E46DA-0ADF-74B5-9D92-9931850B9445}"/>
              </a:ext>
            </a:extLst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" y="609600"/>
            <a:ext cx="8458200" cy="6047943"/>
          </a:xfr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8305800" cy="534987"/>
          </a:xfrm>
        </p:spPr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Exam (FICTIONAL DATA)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94687" cy="4572000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The class average last semester was a 94 on the final exam.</a:t>
            </a:r>
          </a:p>
          <a:p>
            <a:r>
              <a:rPr lang="en-US" dirty="0">
                <a:solidFill>
                  <a:srgbClr val="FF0000"/>
                </a:solidFill>
              </a:rPr>
              <a:t>It was out of 500 points!!!!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A group of individuals averaged a 78% on an algebra exam……</a:t>
            </a:r>
          </a:p>
          <a:p>
            <a:r>
              <a:rPr lang="en-US" dirty="0">
                <a:solidFill>
                  <a:srgbClr val="FF0000"/>
                </a:solidFill>
              </a:rPr>
              <a:t>The group of individuals were 7 year olds…</a:t>
            </a:r>
          </a:p>
          <a:p>
            <a:r>
              <a:rPr lang="en-US" dirty="0"/>
              <a:t>Or…the group of individuals were Algebra teachers!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4</a:t>
            </a:fld>
            <a:endParaRPr lang="en-CA"/>
          </a:p>
        </p:txBody>
      </p:sp>
      <p:pic>
        <p:nvPicPr>
          <p:cNvPr id="1026" name="Picture 2" descr="C:\Users\acalise2\AppData\Local\Microsoft\Windows\Temporary Internet Files\Content.IE5\0USQY1WE\test_-_multiple_cho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76400"/>
            <a:ext cx="2162556" cy="139487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92881"/>
            <a:ext cx="8305800" cy="992187"/>
          </a:xfrm>
        </p:spPr>
        <p:txBody>
          <a:bodyPr/>
          <a:lstStyle/>
          <a:p>
            <a:r>
              <a:rPr lang="en-US" u="sng" dirty="0">
                <a:solidFill>
                  <a:srgbClr val="FF0000"/>
                </a:solidFill>
              </a:rPr>
              <a:t>Dream Job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513" y="990600"/>
            <a:ext cx="8294687" cy="4572000"/>
          </a:xfrm>
        </p:spPr>
        <p:txBody>
          <a:bodyPr/>
          <a:lstStyle/>
          <a:p>
            <a:r>
              <a:rPr lang="en-US" dirty="0"/>
              <a:t>The average salary at a company that has 25 employees is $8,500,000 per year.</a:t>
            </a:r>
          </a:p>
          <a:p>
            <a:r>
              <a:rPr lang="en-US" dirty="0"/>
              <a:t>Would you like to be hired by this company?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CEO makes </a:t>
            </a:r>
          </a:p>
          <a:p>
            <a:pPr>
              <a:buNone/>
            </a:pPr>
            <a:r>
              <a:rPr lang="en-US" dirty="0"/>
              <a:t>$212,400,000 per year…</a:t>
            </a:r>
          </a:p>
          <a:p>
            <a:pPr>
              <a:buNone/>
            </a:pPr>
            <a:r>
              <a:rPr lang="en-US" dirty="0"/>
              <a:t>The other 24 employees </a:t>
            </a:r>
          </a:p>
          <a:p>
            <a:pPr>
              <a:buNone/>
            </a:pPr>
            <a:r>
              <a:rPr lang="en-US" dirty="0"/>
              <a:t>Average $4,166.67 per/year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84CA5C99-55D5-4343-B128-0A24B1D3DCA4}" type="slidenum">
              <a:rPr lang="en-US" smtClean="0"/>
              <a:pPr/>
              <a:t>5</a:t>
            </a:fld>
            <a:endParaRPr lang="en-CA"/>
          </a:p>
        </p:txBody>
      </p:sp>
      <p:pic>
        <p:nvPicPr>
          <p:cNvPr id="2050" name="Picture 2" descr="C:\Users\acalise2\AppData\Local\Microsoft\Windows\Temporary Internet Files\Content.IE5\LQFM39MG\mone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988" y="26670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1- </a:t>
            </a:r>
            <a:fld id="{721DC84D-9D27-48C6-81B3-C8417106F5B4}" type="slidenum">
              <a:rPr lang="en-US"/>
              <a:pPr/>
              <a:t>6</a:t>
            </a:fld>
            <a:endParaRPr lang="en-CA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224884"/>
            <a:ext cx="8305800" cy="992187"/>
          </a:xfrm>
        </p:spPr>
        <p:txBody>
          <a:bodyPr/>
          <a:lstStyle/>
          <a:p>
            <a:r>
              <a:rPr lang="en-US" dirty="0"/>
              <a:t>The “W’s”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937" y="964153"/>
            <a:ext cx="8294687" cy="45720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To provide context we need the W’s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Who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What (and in what units)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When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Why (if possible)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and How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of the data.</a:t>
            </a:r>
          </a:p>
          <a:p>
            <a:pPr>
              <a:lnSpc>
                <a:spcPct val="80000"/>
              </a:lnSpc>
            </a:pPr>
            <a:r>
              <a:rPr lang="en-US" dirty="0"/>
              <a:t>Note: the answers to “who” and “what” are essential.</a:t>
            </a:r>
          </a:p>
        </p:txBody>
      </p:sp>
      <p:pic>
        <p:nvPicPr>
          <p:cNvPr id="524292" name="Picture 4" descr="2__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31950"/>
            <a:ext cx="27432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2BE5181E-38A2-4818-1888-2BA37AADA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5000">
                <a:solidFill>
                  <a:srgbClr val="0000FF"/>
                </a:solidFill>
                <a:latin typeface="Comic Sans MS" panose="030F0702030302020204" pitchFamily="66" charset="0"/>
              </a:rPr>
              <a:t>The Data Analysis Process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E8021A67-1E96-6DF2-90D9-6812BD568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Understand the nature of the problem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Decide what to measure and how to measure it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Collect data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000" dirty="0">
              <a:solidFill>
                <a:srgbClr val="00CC00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Summarize data and perform preliminary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00CC00"/>
                </a:solidFill>
                <a:latin typeface="Comic Sans MS" panose="030F0702030302020204" pitchFamily="66" charset="0"/>
              </a:rPr>
              <a:t>Perform formal analysis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Interpret results</a:t>
            </a:r>
          </a:p>
        </p:txBody>
      </p:sp>
      <p:sp>
        <p:nvSpPr>
          <p:cNvPr id="80900" name="AutoShape 4">
            <a:extLst>
              <a:ext uri="{FF2B5EF4-FFF2-40B4-BE49-F238E27FC236}">
                <a16:creationId xmlns:a16="http://schemas.microsoft.com/office/drawing/2014/main" id="{B5E78DB7-FFFD-7CA5-2E6B-93BE9EE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133600"/>
            <a:ext cx="7696200" cy="1219200"/>
          </a:xfrm>
          <a:prstGeom prst="wedgeRoundRectCallout">
            <a:avLst>
              <a:gd name="adj1" fmla="val 13759"/>
              <a:gd name="adj2" fmla="val -76171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have a clear direction before gathering data.</a:t>
            </a:r>
          </a:p>
        </p:txBody>
      </p:sp>
      <p:sp>
        <p:nvSpPr>
          <p:cNvPr id="80901" name="AutoShape 5">
            <a:extLst>
              <a:ext uri="{FF2B5EF4-FFF2-40B4-BE49-F238E27FC236}">
                <a16:creationId xmlns:a16="http://schemas.microsoft.com/office/drawing/2014/main" id="{CBDF9C34-6BB4-A553-ED1C-8378483A8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276600"/>
            <a:ext cx="7924800" cy="1981200"/>
          </a:xfrm>
          <a:prstGeom prst="wedgeRoundRectCallout">
            <a:avLst>
              <a:gd name="adj1" fmla="val 8653"/>
              <a:gd name="adj2" fmla="val -6458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carefully define the variables to be studied and to develop appropriate methods for determining their values.</a:t>
            </a:r>
          </a:p>
        </p:txBody>
      </p:sp>
      <p:sp>
        <p:nvSpPr>
          <p:cNvPr id="80902" name="AutoShape 6">
            <a:extLst>
              <a:ext uri="{FF2B5EF4-FFF2-40B4-BE49-F238E27FC236}">
                <a16:creationId xmlns:a16="http://schemas.microsoft.com/office/drawing/2014/main" id="{AA0765C7-33E2-FF96-E97A-EF2D01B7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730625"/>
            <a:ext cx="7696200" cy="2517775"/>
          </a:xfrm>
          <a:prstGeom prst="wedgeRoundRectCallout">
            <a:avLst>
              <a:gd name="adj1" fmla="val -22093"/>
              <a:gd name="adj2" fmla="val -60278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understand how data is collected because the type of analysis that is appropriate 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depends</a:t>
            </a: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on how the data was collected!</a:t>
            </a:r>
          </a:p>
        </p:txBody>
      </p:sp>
      <p:sp>
        <p:nvSpPr>
          <p:cNvPr id="80903" name="AutoShape 7">
            <a:extLst>
              <a:ext uri="{FF2B5EF4-FFF2-40B4-BE49-F238E27FC236}">
                <a16:creationId xmlns:a16="http://schemas.microsoft.com/office/drawing/2014/main" id="{9B7446B8-39C0-7A22-3779-3B86F8BD2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178425"/>
            <a:ext cx="7924800" cy="1679575"/>
          </a:xfrm>
          <a:prstGeom prst="wedgeRoundRectCallout">
            <a:avLst>
              <a:gd name="adj1" fmla="val 9616"/>
              <a:gd name="adj2" fmla="val -8535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initial analysis provides insight into important characteristics of the data.</a:t>
            </a:r>
          </a:p>
        </p:txBody>
      </p:sp>
      <p:sp>
        <p:nvSpPr>
          <p:cNvPr id="80904" name="AutoShape 8">
            <a:extLst>
              <a:ext uri="{FF2B5EF4-FFF2-40B4-BE49-F238E27FC236}">
                <a16:creationId xmlns:a16="http://schemas.microsoft.com/office/drawing/2014/main" id="{9DF1415E-1326-4EA0-A6D7-06D246DFF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2514600"/>
            <a:ext cx="7696200" cy="1676400"/>
          </a:xfrm>
          <a:prstGeom prst="wedgeRoundRectCallout">
            <a:avLst>
              <a:gd name="adj1" fmla="val -29042"/>
              <a:gd name="adj2" fmla="val 102745"/>
              <a:gd name="adj3" fmla="val 16667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It is important to select and apply the appropriate inferential statistical methods</a:t>
            </a:r>
          </a:p>
        </p:txBody>
      </p:sp>
      <p:sp>
        <p:nvSpPr>
          <p:cNvPr id="80905" name="AutoShape 9">
            <a:extLst>
              <a:ext uri="{FF2B5EF4-FFF2-40B4-BE49-F238E27FC236}">
                <a16:creationId xmlns:a16="http://schemas.microsoft.com/office/drawing/2014/main" id="{933E4FED-1563-D140-9F84-C4A426F1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924800" cy="1679575"/>
          </a:xfrm>
          <a:prstGeom prst="wedgeRoundRectCallout">
            <a:avLst>
              <a:gd name="adj1" fmla="val -10176"/>
              <a:gd name="adj2" fmla="val 86106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This step often leads to the formulation of new research questions.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/>
      <p:bldP spid="80900" grpId="0" animBg="1"/>
      <p:bldP spid="80901" grpId="0" animBg="1"/>
      <p:bldP spid="80902" grpId="0" animBg="1"/>
      <p:bldP spid="80903" grpId="0" animBg="1"/>
      <p:bldP spid="80904" grpId="0" animBg="1"/>
      <p:bldP spid="809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6C30-AAD6-47B6-B0F0-28340050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5" y="152400"/>
            <a:ext cx="7556500" cy="1116013"/>
          </a:xfrm>
        </p:spPr>
        <p:txBody>
          <a:bodyPr/>
          <a:lstStyle/>
          <a:p>
            <a:pPr>
              <a:defRPr/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Graphs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F1619-789F-4ACC-B4CB-3513BCADC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5" y="1143000"/>
            <a:ext cx="7556500" cy="514032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Your options are as follows: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/>
              <a:t>A)  </a:t>
            </a:r>
            <a:r>
              <a:rPr lang="en-US" sz="2800" dirty="0"/>
              <a:t>The months all OMHS students were born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/>
              <a:t>B)  </a:t>
            </a:r>
            <a:r>
              <a:rPr lang="en-US" sz="2800" dirty="0"/>
              <a:t>The distribution of GPA’s at Harvard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3200" dirty="0"/>
              <a:t>C)  </a:t>
            </a:r>
            <a:r>
              <a:rPr lang="en-US" sz="2800" dirty="0"/>
              <a:t>The distribution of SAT scores in Maryland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3200" dirty="0"/>
              <a:t>D)  </a:t>
            </a:r>
            <a:r>
              <a:rPr lang="en-US" sz="2800" dirty="0"/>
              <a:t>The distribution of salaries for students            right out of college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http://onlinestatbook.com/2/introduction/graphics/neg_skew.jpg">
            <a:extLst>
              <a:ext uri="{FF2B5EF4-FFF2-40B4-BE49-F238E27FC236}">
                <a16:creationId xmlns:a16="http://schemas.microsoft.com/office/drawing/2014/main" id="{EA8D10FC-D062-27CC-EA22-F07981B02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63" y="4174763"/>
            <a:ext cx="3373755" cy="214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6" descr="http://t2.gstatic.com/images?q=tbn:ANd9GcSqZd17zzuFs2KmuwYQ5Zk1gcoAoBF3swZC8jbPc3SoSOdwdpIO:www.adelaide.edu.au/mathslearning/resources/statprac1/normal.bmp">
            <a:extLst>
              <a:ext uri="{FF2B5EF4-FFF2-40B4-BE49-F238E27FC236}">
                <a16:creationId xmlns:a16="http://schemas.microsoft.com/office/drawing/2014/main" id="{0E479AA0-1564-9B36-BAE6-8B7581357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19" y="4362875"/>
            <a:ext cx="3162145" cy="203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F24BE4-3D67-B13A-CE45-954C641ABC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84" t="-1556" r="8224" b="10942"/>
          <a:stretch/>
        </p:blipFill>
        <p:spPr>
          <a:xfrm>
            <a:off x="100079" y="1422102"/>
            <a:ext cx="4846320" cy="2651760"/>
          </a:xfrm>
          <a:prstGeom prst="rect">
            <a:avLst/>
          </a:prstGeom>
        </p:spPr>
      </p:pic>
      <p:pic>
        <p:nvPicPr>
          <p:cNvPr id="91139" name="Picture 2" descr="http://2012books.lardbucket.org/books/beginning-project-management-v1.1/section_13/aaccf2a2f1b0f93016bba04a6c860a47.jpg">
            <a:extLst>
              <a:ext uri="{FF2B5EF4-FFF2-40B4-BE49-F238E27FC236}">
                <a16:creationId xmlns:a16="http://schemas.microsoft.com/office/drawing/2014/main" id="{2D9493A3-68A2-F2F9-7ACF-46A6CB8FF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19" y="2517362"/>
            <a:ext cx="3578225" cy="155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1F63A7-7F66-7634-09C3-2331E85F48B8}"/>
              </a:ext>
            </a:extLst>
          </p:cNvPr>
          <p:cNvSpPr txBox="1">
            <a:spLocks/>
          </p:cNvSpPr>
          <p:nvPr/>
        </p:nvSpPr>
        <p:spPr>
          <a:xfrm>
            <a:off x="228600" y="-9525"/>
            <a:ext cx="9067800" cy="514032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A)  The months all Loyola students were born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B)  The distribution of GPAs at Harvard Law School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C)  The distribution of SAT scores in the U.S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US" sz="2800" dirty="0"/>
              <a:t>D)  The distribution of salaries for students right out of college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B9DD42-CF49-01C2-84F9-D3131DA998B3}"/>
              </a:ext>
            </a:extLst>
          </p:cNvPr>
          <p:cNvSpPr txBox="1"/>
          <p:nvPr/>
        </p:nvSpPr>
        <p:spPr>
          <a:xfrm>
            <a:off x="305819" y="2517362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CD126-6897-87CA-9895-4910C788987B}"/>
              </a:ext>
            </a:extLst>
          </p:cNvPr>
          <p:cNvSpPr txBox="1"/>
          <p:nvPr/>
        </p:nvSpPr>
        <p:spPr>
          <a:xfrm>
            <a:off x="3971039" y="244392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948DF2-C723-B2A7-17E9-31C8FEE44226}"/>
              </a:ext>
            </a:extLst>
          </p:cNvPr>
          <p:cNvSpPr txBox="1"/>
          <p:nvPr/>
        </p:nvSpPr>
        <p:spPr>
          <a:xfrm>
            <a:off x="3942464" y="435221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8824C-D69C-38BC-939B-8EB2A7190BE4}"/>
              </a:ext>
            </a:extLst>
          </p:cNvPr>
          <p:cNvSpPr txBox="1"/>
          <p:nvPr/>
        </p:nvSpPr>
        <p:spPr>
          <a:xfrm>
            <a:off x="257175" y="439145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56196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anose="030F0702030302020204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1100</TotalTime>
  <Words>1070</Words>
  <Application>Microsoft Office PowerPoint</Application>
  <PresentationFormat>Letter Paper (8.5x11 in)</PresentationFormat>
  <Paragraphs>175</Paragraphs>
  <Slides>23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Comic Sans MS</vt:lpstr>
      <vt:lpstr>Helvetica Neue Light</vt:lpstr>
      <vt:lpstr>Tahoma</vt:lpstr>
      <vt:lpstr>Wingdings</vt:lpstr>
      <vt:lpstr>Blends</vt:lpstr>
      <vt:lpstr>1_Default Design</vt:lpstr>
      <vt:lpstr>PowerPoint Presentation</vt:lpstr>
      <vt:lpstr>Stats Starts Here</vt:lpstr>
      <vt:lpstr>What is Statistics?</vt:lpstr>
      <vt:lpstr>The Exam (FICTIONAL DATA)</vt:lpstr>
      <vt:lpstr>Dream Job</vt:lpstr>
      <vt:lpstr>The “W’s”</vt:lpstr>
      <vt:lpstr>The Data Analysis Process</vt:lpstr>
      <vt:lpstr>Graphs Exercise</vt:lpstr>
      <vt:lpstr>PowerPoint Presentation</vt:lpstr>
      <vt:lpstr>Descriptive statistics</vt:lpstr>
      <vt:lpstr>Variable </vt:lpstr>
      <vt:lpstr>Data</vt:lpstr>
      <vt:lpstr>Two types of variables</vt:lpstr>
      <vt:lpstr>What and Why (cont.)</vt:lpstr>
      <vt:lpstr>Numerical variables</vt:lpstr>
      <vt:lpstr>Examples</vt:lpstr>
      <vt:lpstr>PowerPoint Presentation</vt:lpstr>
      <vt:lpstr>Types of Graphs for Categorical Data</vt:lpstr>
      <vt:lpstr>Frequency Tables: Making Piles</vt:lpstr>
      <vt:lpstr>Bar Charts</vt:lpstr>
      <vt:lpstr>Bar Chart</vt:lpstr>
      <vt:lpstr>Bar Chart (continued)</vt:lpstr>
      <vt:lpstr>Pie Charts</vt:lpstr>
    </vt:vector>
  </TitlesOfParts>
  <Company>Addison Wesley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Addison Wesley</dc:creator>
  <cp:lastModifiedBy>Calise, Anthony J.</cp:lastModifiedBy>
  <cp:revision>58</cp:revision>
  <cp:lastPrinted>2001-11-04T00:51:13Z</cp:lastPrinted>
  <dcterms:created xsi:type="dcterms:W3CDTF">2005-02-25T19:46:41Z</dcterms:created>
  <dcterms:modified xsi:type="dcterms:W3CDTF">2023-01-18T20:42:36Z</dcterms:modified>
</cp:coreProperties>
</file>