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6" r:id="rId3"/>
  </p:sldMasterIdLst>
  <p:notesMasterIdLst>
    <p:notesMasterId r:id="rId28"/>
  </p:notesMasterIdLst>
  <p:handoutMasterIdLst>
    <p:handoutMasterId r:id="rId29"/>
  </p:handoutMasterIdLst>
  <p:sldIdLst>
    <p:sldId id="291" r:id="rId4"/>
    <p:sldId id="294" r:id="rId5"/>
    <p:sldId id="295" r:id="rId6"/>
    <p:sldId id="287" r:id="rId7"/>
    <p:sldId id="288" r:id="rId8"/>
    <p:sldId id="298" r:id="rId9"/>
    <p:sldId id="345" r:id="rId10"/>
    <p:sldId id="346" r:id="rId11"/>
    <p:sldId id="303" r:id="rId12"/>
    <p:sldId id="299" r:id="rId13"/>
    <p:sldId id="349" r:id="rId14"/>
    <p:sldId id="352" r:id="rId15"/>
    <p:sldId id="286" r:id="rId16"/>
    <p:sldId id="353" r:id="rId17"/>
    <p:sldId id="309" r:id="rId18"/>
    <p:sldId id="293" r:id="rId19"/>
    <p:sldId id="347" r:id="rId20"/>
    <p:sldId id="321" r:id="rId21"/>
    <p:sldId id="354" r:id="rId22"/>
    <p:sldId id="355" r:id="rId23"/>
    <p:sldId id="356" r:id="rId24"/>
    <p:sldId id="300" r:id="rId25"/>
    <p:sldId id="302" r:id="rId26"/>
    <p:sldId id="357" r:id="rId27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3" autoAdjust="0"/>
  </p:normalViewPr>
  <p:slideViewPr>
    <p:cSldViewPr snapToObjects="1">
      <p:cViewPr varScale="1">
        <p:scale>
          <a:sx n="67" d="100"/>
          <a:sy n="67" d="100"/>
        </p:scale>
        <p:origin x="1260" y="3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15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18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262CE-91BB-4E00-A8CA-C1DDD025E5CF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FE340-4049-4002-AA02-0AC3E8768CA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A74E8-3A7D-4EFB-9372-01C43FC2C03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7C8D-8829-4C0B-9B6B-D1645D46DBE5}" type="slidenum">
              <a:rPr lang="en-CA"/>
              <a:pPr/>
              <a:t>3</a:t>
            </a:fld>
            <a:endParaRPr lang="en-CA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011FDE-FA82-40D8-007E-C5E644201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A6457-0A82-40B5-90C3-9976F7D490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0613AC-389F-5AAE-7E24-252E2AC3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27448C-EF35-991B-4F64-D8754A04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34C3EF-1640-3B5E-A751-B22E646DA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DD91D-1CDC-4365-8C6F-FE029113CC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BCF3328-427F-6E76-81A3-F576EDE2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DFF369-442C-6AD1-A459-3A31E4538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3BD116-5702-1915-CEBC-FA4FA6E79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AF503-B194-41C5-B2DD-2142E5DE15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35AC1A0-CD13-25AE-6078-DE61946A7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31D4FEB-910A-D141-65D2-91FCFCFA1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the fact that variability exist in almost everything – provide several examples.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3B4-C535-4B91-AF24-5120520ABCF0}" type="slidenum">
              <a:rPr lang="en-CA"/>
              <a:pPr/>
              <a:t>9</a:t>
            </a:fld>
            <a:endParaRPr lang="en-CA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382FF5-543F-7937-F238-E35D75787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F023F-F99C-419B-88FC-457A2783C7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A8481F-8ABC-F4C1-6DE2-A369BC278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1B8A31-147A-5137-E0F7-48199D20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 several examples of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73711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06FF7-DD1A-5053-6CA9-4D79A4917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7BB8-1D21-468E-A48D-D9BE92254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0BC1988-45A5-1A32-8D36-1BD255267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E7BFE5-1BE9-39E9-4935-5CB11052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5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5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0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7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7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3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98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9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1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57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9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7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63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7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537754" y="2093465"/>
            <a:ext cx="5410200" cy="1905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110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 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" y="47852"/>
            <a:ext cx="27432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38523"/>
            <a:ext cx="2971800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4580"/>
            <a:ext cx="18276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08" y="3346051"/>
            <a:ext cx="1759784" cy="175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800" y="47852"/>
            <a:ext cx="4953000" cy="27241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B1E5B1-B5B7-11C3-9D80-CAEE6B2D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67778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The Role of Statistics and the Data Analysis Process</a:t>
            </a:r>
            <a:endParaRPr lang="en-US" alt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E5181E-38A2-4818-1888-2BA37AADA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The Data Analysis Process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8021A67-1E96-6DF2-90D9-6812BD56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Understand the nature of the problem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Decide what to measure and how to measure it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Collect data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Summarize data and perform preliminary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Perform formal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Interpret results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B5E78DB7-FFFD-7CA5-2E6B-93BE9EE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696200" cy="1219200"/>
          </a:xfrm>
          <a:prstGeom prst="wedgeRoundRectCallout">
            <a:avLst>
              <a:gd name="adj1" fmla="val 13759"/>
              <a:gd name="adj2" fmla="val -76171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have a clear direction before gathering data.</a:t>
            </a: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CBDF9C34-6BB4-A553-ED1C-837848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1981200"/>
          </a:xfrm>
          <a:prstGeom prst="wedgeRoundRectCallout">
            <a:avLst>
              <a:gd name="adj1" fmla="val 8653"/>
              <a:gd name="adj2" fmla="val -64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carefully define the variables to be studied and to develop appropriate methods for determining their values.</a:t>
            </a:r>
          </a:p>
        </p:txBody>
      </p:sp>
      <p:sp>
        <p:nvSpPr>
          <p:cNvPr id="80902" name="AutoShape 6">
            <a:extLst>
              <a:ext uri="{FF2B5EF4-FFF2-40B4-BE49-F238E27FC236}">
                <a16:creationId xmlns:a16="http://schemas.microsoft.com/office/drawing/2014/main" id="{AA0765C7-33E2-FF96-E97A-EF2D01B7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0625"/>
            <a:ext cx="7696200" cy="2517775"/>
          </a:xfrm>
          <a:prstGeom prst="wedgeRoundRectCallout">
            <a:avLst>
              <a:gd name="adj1" fmla="val -22093"/>
              <a:gd name="adj2" fmla="val -60278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understand how data is collected because the type of analysis that is appropriate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depends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how the data was collected!</a:t>
            </a: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9B7446B8-39C0-7A22-3779-3B86F8BD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78425"/>
            <a:ext cx="7924800" cy="1679575"/>
          </a:xfrm>
          <a:prstGeom prst="wedgeRoundRectCallout">
            <a:avLst>
              <a:gd name="adj1" fmla="val 9616"/>
              <a:gd name="adj2" fmla="val -853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initial analysis provides insight into important characteristics of the data.</a:t>
            </a:r>
          </a:p>
        </p:txBody>
      </p:sp>
      <p:sp>
        <p:nvSpPr>
          <p:cNvPr id="80904" name="AutoShape 8">
            <a:extLst>
              <a:ext uri="{FF2B5EF4-FFF2-40B4-BE49-F238E27FC236}">
                <a16:creationId xmlns:a16="http://schemas.microsoft.com/office/drawing/2014/main" id="{9DF1415E-1326-4EA0-A6D7-06D246DF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696200" cy="1676400"/>
          </a:xfrm>
          <a:prstGeom prst="wedgeRoundRectCallout">
            <a:avLst>
              <a:gd name="adj1" fmla="val -29042"/>
              <a:gd name="adj2" fmla="val 10274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select and apply the appropriate inferential statistical methods</a:t>
            </a:r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933E4FED-1563-D140-9F84-C4A426F1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924800" cy="1679575"/>
          </a:xfrm>
          <a:prstGeom prst="wedgeRoundRectCallout">
            <a:avLst>
              <a:gd name="adj1" fmla="val -10176"/>
              <a:gd name="adj2" fmla="val 861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step often leads to the formulation of new research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C6A74BA-E537-E839-7FED-E8505156DC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Descriptive statistics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5A3DBA-1239-7C52-39B1-0A8D6A9B4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methods of organizing &amp; summarizing data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9560D1-BE08-BA82-1908-1C41D74B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Create a graph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9CE8A96B-93A9-507B-2505-E7FA5C1D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275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the sample of high school GPAs contained 1,000 numbers, how could the data be organized or summarized?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2D85D0C-EE4C-47F3-4109-7A312138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State the range of GPAs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E3D98708-0D02-9074-F275-A751C6F9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Calculate the average GPA</a:t>
            </a:r>
          </a:p>
        </p:txBody>
      </p:sp>
    </p:spTree>
    <p:extLst>
      <p:ext uri="{BB962C8B-B14F-4D97-AF65-F5344CB8AC3E}">
        <p14:creationId xmlns:p14="http://schemas.microsoft.com/office/powerpoint/2010/main" val="26018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 advAuto="1000"/>
      <p:bldP spid="56325" grpId="0" build="p" autoUpdateAnimBg="0" advAuto="1000"/>
      <p:bldP spid="56326" grpId="0" build="p" autoUpdateAnimBg="0" advAuto="1000"/>
      <p:bldP spid="56327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58C2D45-1791-89D9-1A24-E35AD4988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Variable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DF010F4-4C01-60F7-C495-1AE34C906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any characteristic whose value may change from one individual to another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 Define the variable of interest.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1E14687-2AA3-8440-F5EC-FAA9129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24525"/>
            <a:ext cx="6858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variable of interest is the GPA of high school graduates</a:t>
            </a: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EF0B2027-BF6B-D14C-C271-02D71036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772400" cy="2667000"/>
          </a:xfrm>
          <a:prstGeom prst="wedgeRoundRectCallout">
            <a:avLst>
              <a:gd name="adj1" fmla="val 19199"/>
              <a:gd name="adj2" fmla="val -993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this a variable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school? 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2594CD1-F562-A6FD-2DE2-755A0C1F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0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8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46B19D-9F04-1697-060B-8B7340FB8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4B9B113-5E95-A63B-A8A3-8C600767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values for a variable from individual observations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EBE07AA-0225-ECAE-838A-779A0A9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7772400" cy="2819400"/>
          </a:xfrm>
          <a:prstGeom prst="wedgeRoundRectCallout">
            <a:avLst>
              <a:gd name="adj1" fmla="val 3718"/>
              <a:gd name="adj2" fmla="val -798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this variable . 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. . . What could observations be?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A40B61A-E20B-24D0-DD3A-AF27A3BB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DBF1-58F0-157D-22FA-99E17814AC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1066800"/>
          </a:xfrm>
        </p:spPr>
        <p:txBody>
          <a:bodyPr anchor="ctr"/>
          <a:lstStyle/>
          <a:p>
            <a:r>
              <a:rPr lang="en-US" altLang="en-US" sz="5000" b="1">
                <a:solidFill>
                  <a:srgbClr val="0000FF"/>
                </a:solidFill>
                <a:latin typeface="Comic Sans MS" panose="030F0702030302020204" pitchFamily="66" charset="0"/>
              </a:rPr>
              <a:t>Two types of variables</a:t>
            </a:r>
            <a:endParaRPr lang="en-US" altLang="en-US" sz="5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228D423-5B2E-AEFB-391F-E195B9EA83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3D86486-A420-ED0B-5D6E-1F78A1DB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1008204-B42F-21FF-1E3F-30147F2F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73378CA6-EB60-28AE-D06C-0BF347BB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numerical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15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</a:t>
            </a:r>
            <a:r>
              <a:rPr lang="en-US" dirty="0"/>
              <a:t> 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numerical (or quantitative)</a:t>
            </a:r>
            <a:r>
              <a:rPr lang="en-US" dirty="0"/>
              <a:t> variable is a measured variable (</a:t>
            </a:r>
            <a:r>
              <a:rPr lang="en-US" dirty="0">
                <a:solidFill>
                  <a:srgbClr val="FF0000"/>
                </a:solidFill>
              </a:rPr>
              <a:t>with units</a:t>
            </a:r>
            <a:r>
              <a:rPr lang="en-US" dirty="0"/>
              <a:t>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                  height (inches), weight (pounds)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4196F8-3ACA-BD8C-2753-54BE6C5C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Numerical variables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774143-5F41-430F-BC1A-B8603B59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quantitative 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observations or measurements take on numerical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makes sense to 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average</a:t>
            </a:r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 these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57617640-AD57-152A-D096-59DA8D5A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7772400" cy="1371600"/>
          </a:xfrm>
          <a:prstGeom prst="wedgeRoundRectCallout">
            <a:avLst>
              <a:gd name="adj1" fmla="val 8699"/>
              <a:gd name="adj2" fmla="val -295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name any numerical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bldLvl="2" autoUpdateAnimBg="0" advAuto="1000"/>
      <p:bldP spid="727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Time it takes to get to school in minutes</a:t>
            </a:r>
          </a:p>
          <a:p>
            <a:pPr marL="514350" indent="-514350">
              <a:buAutoNum type="arabicPeriod"/>
            </a:pPr>
            <a:r>
              <a:rPr lang="en-US" dirty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/>
              <a:t>Number of shoes owned</a:t>
            </a:r>
          </a:p>
          <a:p>
            <a:pPr marL="514350" indent="-514350"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AutoNum type="arabicPeriod"/>
            </a:pPr>
            <a:r>
              <a:rPr lang="en-US" dirty="0"/>
              <a:t>Hair color </a:t>
            </a:r>
          </a:p>
          <a:p>
            <a:pPr marL="514350" indent="-514350">
              <a:buAutoNum type="arabicPeriod"/>
            </a:pPr>
            <a:r>
              <a:rPr lang="en-US" dirty="0"/>
              <a:t>Age of Oscar winners in years</a:t>
            </a:r>
          </a:p>
          <a:p>
            <a:pPr marL="514350" indent="-514350">
              <a:buAutoNum type="arabicPeriod"/>
            </a:pPr>
            <a:r>
              <a:rPr lang="en-US" dirty="0"/>
              <a:t>Temperature of a cup of coffee in C</a:t>
            </a:r>
            <a:r>
              <a:rPr lang="en-US" sz="2000" baseline="66000" dirty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Type of pain medication</a:t>
            </a:r>
          </a:p>
          <a:p>
            <a:pPr marL="514350" indent="-514350">
              <a:buAutoNum type="arabicPeriod"/>
            </a:pPr>
            <a:r>
              <a:rPr lang="en-US" dirty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/>
              <a:t>Hours spent on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17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409575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Bar Charts</a:t>
            </a:r>
          </a:p>
          <a:p>
            <a:pPr marL="514350" indent="-514350">
              <a:buAutoNum type="arabicParenR"/>
            </a:pPr>
            <a:r>
              <a:rPr lang="en-US" dirty="0"/>
              <a:t>Pie Charts</a:t>
            </a:r>
          </a:p>
          <a:p>
            <a:pPr marL="514350" indent="-514350">
              <a:buAutoNum type="arabicParenR"/>
            </a:pPr>
            <a:r>
              <a:rPr lang="en-US" dirty="0"/>
              <a:t>Frequency Table (Two-Way 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4CA5C99-55D5-4343-B128-0A24B1D3DC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8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7639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6239"/>
            <a:ext cx="8294687" cy="4725987"/>
          </a:xfrm>
          <a:ln/>
        </p:spPr>
        <p:txBody>
          <a:bodyPr/>
          <a:lstStyle/>
          <a:p>
            <a:r>
              <a:rPr lang="en-US" dirty="0"/>
              <a:t>According to 100% of people surveyed, this is the greatest class ever offered in college.</a:t>
            </a:r>
          </a:p>
          <a:p>
            <a:r>
              <a:rPr lang="en-US" dirty="0"/>
              <a:t>List of people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83" y="1686186"/>
            <a:ext cx="367291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Pink tissue 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280830"/>
            <a:ext cx="5352327" cy="3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C1870FD-1162-4C14-8DBC-C22A667920E8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3BFB7AB-DD00-4FA5-AAA4-EA6C1CF0371A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61A9B37-2674-CA84-2689-4984EF69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CEB2806-8B1F-BD06-6CF0-6BF602451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When to Use	</a:t>
            </a: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Categorical data</a:t>
            </a:r>
          </a:p>
          <a:p>
            <a:pPr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How to construct	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write the categories or labels below the line at regularly spaced intervals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vertical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label the scale using frequency or relative frequency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equal-width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rectangular bars above each category label with a height determined by its frequency or relative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F9CE17-FE83-9B50-0913-7D82CDF0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B763AD-D46F-BE3E-2E37-423C8D560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to Look For	</a:t>
            </a:r>
            <a:r>
              <a:rPr lang="en-US" altLang="en-US">
                <a:latin typeface="Comic Sans MS" panose="030F0702030302020204" pitchFamily="66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Frequently or infrequently occurring 	categories</a:t>
            </a:r>
          </a:p>
          <a:p>
            <a:pPr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Collect the following data and then display the data in a bar chart: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is your favorite ice cream flavor?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			Vanilla, chocolate, strawberry, 		or other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A1AF954-C526-A87A-94AA-D409F8B07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02213"/>
            <a:ext cx="1196975" cy="185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17AE722-3902-427F-8151-CB57E4169DD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6EA18EB-FA6C-4C46-BE77-EFF408D21D2A}" type="slidenum">
              <a:rPr lang="en-US"/>
              <a:pPr/>
              <a:t>3</a:t>
            </a:fld>
            <a:endParaRPr lang="en-CA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80248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(Are?) Statistics?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792"/>
            <a:ext cx="9144000" cy="4572000"/>
          </a:xfrm>
          <a:ln/>
        </p:spPr>
        <p:txBody>
          <a:bodyPr/>
          <a:lstStyle/>
          <a:p>
            <a:r>
              <a:rPr lang="en-US" dirty="0"/>
              <a:t>Statistics (the discipline) is a way of reasoning, a collection of tools and methods, designed to help us understand the world.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(plural) are particular calculations made from a sample of data.</a:t>
            </a:r>
          </a:p>
          <a:p>
            <a:r>
              <a:rPr lang="en-US" dirty="0"/>
              <a:t>Data are values with a context.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Statistics About?</a:t>
            </a:r>
          </a:p>
          <a:p>
            <a:r>
              <a:rPr lang="en-US" dirty="0"/>
              <a:t>Statistics is about variation.</a:t>
            </a:r>
          </a:p>
          <a:p>
            <a:r>
              <a:rPr lang="en-US" dirty="0"/>
              <a:t>All measurements are imperfect, since there is variation that we cannot see.</a:t>
            </a:r>
          </a:p>
          <a:p>
            <a:r>
              <a:rPr lang="en-US" dirty="0"/>
              <a:t>Statistics helps us to understand the real, imperfect world in which we live. 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91749C7-0835-53AF-633E-4158A884C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F63D9E1-7451-A44E-EC08-42A9D45722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4591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</a:rPr>
              <a:t>To be informed . . .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Extract information from tables, charts and graphs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Follow numerical arguments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Understand the basics of how data should be gathered, summarized, and analyzed to draw statistical conclusions</a:t>
            </a:r>
          </a:p>
        </p:txBody>
      </p:sp>
      <p:grpSp>
        <p:nvGrpSpPr>
          <p:cNvPr id="62474" name="Group 10">
            <a:extLst>
              <a:ext uri="{FF2B5EF4-FFF2-40B4-BE49-F238E27FC236}">
                <a16:creationId xmlns:a16="http://schemas.microsoft.com/office/drawing/2014/main" id="{DEC1379B-86E0-7E92-3BB0-4A603CACBE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4419600" cy="2438400"/>
            <a:chOff x="192" y="1776"/>
            <a:chExt cx="2784" cy="1536"/>
          </a:xfrm>
        </p:grpSpPr>
        <p:sp>
          <p:nvSpPr>
            <p:cNvPr id="62470" name="AutoShape 6">
              <a:extLst>
                <a:ext uri="{FF2B5EF4-FFF2-40B4-BE49-F238E27FC236}">
                  <a16:creationId xmlns:a16="http://schemas.microsoft.com/office/drawing/2014/main" id="{CD53A750-5D69-A6D8-066B-01C7709E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784" cy="1536"/>
            </a:xfrm>
            <a:prstGeom prst="wedgeRoundRectCallout">
              <a:avLst>
                <a:gd name="adj1" fmla="val 11602"/>
                <a:gd name="adj2" fmla="val 36394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62472" name="Picture 8">
              <a:extLst>
                <a:ext uri="{FF2B5EF4-FFF2-40B4-BE49-F238E27FC236}">
                  <a16:creationId xmlns:a16="http://schemas.microsoft.com/office/drawing/2014/main" id="{AF82AE9E-FB5C-9297-6663-BFE93A48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0"/>
              <a:ext cx="222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69" name="AutoShape 5">
            <a:extLst>
              <a:ext uri="{FF2B5EF4-FFF2-40B4-BE49-F238E27FC236}">
                <a16:creationId xmlns:a16="http://schemas.microsoft.com/office/drawing/2014/main" id="{68AF1198-7572-A1A8-BA43-D6B805F2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47800"/>
            <a:ext cx="4419600" cy="2743200"/>
          </a:xfrm>
          <a:prstGeom prst="wedgeRoundRectCallout">
            <a:avLst>
              <a:gd name="adj1" fmla="val -18968"/>
              <a:gd name="adj2" fmla="val 38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dogs help patients with heart failure by reducing stress and anxiety?</a:t>
            </a:r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D0F0D3A4-29AD-902C-12CC-E302805A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419600" cy="2209800"/>
          </a:xfrm>
          <a:prstGeom prst="wedgeRoundRectCallout">
            <a:avLst>
              <a:gd name="adj1" fmla="val -31032"/>
              <a:gd name="adj2" fmla="val 23204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people take a vacation do they really leave work behind?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  <p:bldP spid="62469" grpId="0" animBg="1"/>
      <p:bldP spid="62469" grpId="1" animBg="1"/>
      <p:bldP spid="62471" grpId="0" animBg="1"/>
      <p:bldP spid="624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E37C1C-03D0-5D8F-343C-47C9A2D1F1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 (continued)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0571BF5-9C28-46CC-00CE-369E15599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make informed judgments</a:t>
            </a: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evaluate decisions that affect your life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F328A2F5-8C34-EEA6-45B9-BABAC9B0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82000" cy="1752600"/>
          </a:xfrm>
          <a:prstGeom prst="wedgeRoundRectCallout">
            <a:avLst>
              <a:gd name="adj1" fmla="val 11287"/>
              <a:gd name="adj2" fmla="val -92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choose a particular major, what are your chances of finding a job when you graduate?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8E1ABDD7-90EB-AE3C-9F3F-39A71CFC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2819400"/>
          </a:xfrm>
          <a:prstGeom prst="wedgeRoundRectCallout">
            <a:avLst>
              <a:gd name="adj1" fmla="val -1144"/>
              <a:gd name="adj2" fmla="val 59236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 companies now require drug screening as a condition of employment.  With these screening tests there is a risk of a false-positive reading. Is the risk of a false result acceptable?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65543" grpId="0" animBg="1"/>
      <p:bldP spid="65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F8B5C98-04E9-4B75-5C34-56A5C3F5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What is variability?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96613E3-67F2-17D0-16B7-DAA8872F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you went into a convenience store to purchase a soft drink.  Does every can on the shelf contain exactly 12 ounces?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NO – there may be a little more or less in the various cans due to the variability that is inherent in the filling process.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36EB5DE9-B7C9-28C5-D363-6E1E88AE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892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AutoShape 5">
            <a:extLst>
              <a:ext uri="{FF2B5EF4-FFF2-40B4-BE49-F238E27FC236}">
                <a16:creationId xmlns:a16="http://schemas.microsoft.com/office/drawing/2014/main" id="{905BBED4-AFCF-AC21-4D4A-86536B16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762000"/>
          </a:xfrm>
          <a:prstGeom prst="wedgeRoundRectCallout">
            <a:avLst>
              <a:gd name="adj1" fmla="val -8741"/>
              <a:gd name="adj2" fmla="val -16395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fact, variability is almost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universal!</a:t>
            </a:r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C5B75EC9-B6D9-0EAF-AE6C-F558167D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6096000" cy="1219200"/>
          </a:xfrm>
          <a:prstGeom prst="wedgeRoundRectCallout">
            <a:avLst>
              <a:gd name="adj1" fmla="val 11250"/>
              <a:gd name="adj2" fmla="val 41407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variability that makes life interesting!!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7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Dream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/>
              <a:t>The average salary at a company that has 25 employees is $8,500,000 per year.</a:t>
            </a:r>
          </a:p>
          <a:p>
            <a:r>
              <a:rPr lang="en-US" dirty="0"/>
              <a:t>Would you like to be hired by this company?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CEO makes </a:t>
            </a:r>
          </a:p>
          <a:p>
            <a:pPr>
              <a:buNone/>
            </a:pPr>
            <a:r>
              <a:rPr lang="en-US" dirty="0"/>
              <a:t>$212,400,000 per year…</a:t>
            </a:r>
          </a:p>
          <a:p>
            <a:pPr>
              <a:buNone/>
            </a:pPr>
            <a:r>
              <a:rPr lang="en-US" dirty="0"/>
              <a:t>The other 24 employees </a:t>
            </a:r>
          </a:p>
          <a:p>
            <a:pPr>
              <a:buNone/>
            </a:pPr>
            <a:r>
              <a:rPr lang="en-US" dirty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8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721DC84D-9D27-48C6-81B3-C8417106F5B4}" type="slidenum">
              <a:rPr lang="en-US"/>
              <a:pPr/>
              <a:t>9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4884"/>
            <a:ext cx="8305800" cy="992187"/>
          </a:xfrm>
        </p:spPr>
        <p:txBody>
          <a:bodyPr/>
          <a:lstStyle/>
          <a:p>
            <a:r>
              <a:rPr lang="en-US" dirty="0"/>
              <a:t>The “W’s”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7" y="964153"/>
            <a:ext cx="8294687" cy="4572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provide context we need the W’s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(and in what units)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 (if possible)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How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of the data.</a:t>
            </a:r>
          </a:p>
          <a:p>
            <a:pPr>
              <a:lnSpc>
                <a:spcPct val="80000"/>
              </a:lnSpc>
            </a:pPr>
            <a:r>
              <a:rPr lang="en-US" dirty="0"/>
              <a:t>Note: the answers to “who” and “what” are essential.</a:t>
            </a:r>
          </a:p>
        </p:txBody>
      </p:sp>
      <p:pic>
        <p:nvPicPr>
          <p:cNvPr id="524292" name="Picture 4" descr="2__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1950"/>
            <a:ext cx="2743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912</TotalTime>
  <Words>1305</Words>
  <Application>Microsoft Office PowerPoint</Application>
  <PresentationFormat>Letter Paper (8.5x11 in)</PresentationFormat>
  <Paragraphs>195</Paragraphs>
  <Slides>24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Comic Sans MS</vt:lpstr>
      <vt:lpstr>Tahoma</vt:lpstr>
      <vt:lpstr>Wingdings</vt:lpstr>
      <vt:lpstr>Blends</vt:lpstr>
      <vt:lpstr>Default Design</vt:lpstr>
      <vt:lpstr>1_Default Design</vt:lpstr>
      <vt:lpstr>PowerPoint Presentation</vt:lpstr>
      <vt:lpstr>Stats Starts Here</vt:lpstr>
      <vt:lpstr>What Is (Are?) Statistics?</vt:lpstr>
      <vt:lpstr>Why should one study  statistics?</vt:lpstr>
      <vt:lpstr>Why should one study  statistics? (continued)</vt:lpstr>
      <vt:lpstr>What is variability?</vt:lpstr>
      <vt:lpstr>The Exam (FICTIONAL DATA)</vt:lpstr>
      <vt:lpstr>Dream Job</vt:lpstr>
      <vt:lpstr>The “W’s”</vt:lpstr>
      <vt:lpstr>The Data Analysis Process</vt:lpstr>
      <vt:lpstr>Descriptive statistics</vt:lpstr>
      <vt:lpstr>Variable </vt:lpstr>
      <vt:lpstr>Data</vt:lpstr>
      <vt:lpstr>Two types of variables</vt:lpstr>
      <vt:lpstr>What and Why (cont.)</vt:lpstr>
      <vt:lpstr>Numerical variables</vt:lpstr>
      <vt:lpstr>Examples</vt:lpstr>
      <vt:lpstr>PowerPoint Presentation</vt:lpstr>
      <vt:lpstr>Types of Graphs for Categorical Data</vt:lpstr>
      <vt:lpstr>Frequency Tables: Making Piles</vt:lpstr>
      <vt:lpstr>Bar Charts</vt:lpstr>
      <vt:lpstr>Bar Chart</vt:lpstr>
      <vt:lpstr>Bar Chart (continued)</vt:lpstr>
      <vt:lpstr>Pie Charts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56</cp:revision>
  <cp:lastPrinted>2001-11-04T00:51:13Z</cp:lastPrinted>
  <dcterms:created xsi:type="dcterms:W3CDTF">2005-02-25T19:46:41Z</dcterms:created>
  <dcterms:modified xsi:type="dcterms:W3CDTF">2022-09-08T00:34:55Z</dcterms:modified>
</cp:coreProperties>
</file>