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notesMasterIdLst>
    <p:notesMasterId r:id="rId34"/>
  </p:notesMasterIdLst>
  <p:handoutMasterIdLst>
    <p:handoutMasterId r:id="rId35"/>
  </p:handoutMasterIdLst>
  <p:sldIdLst>
    <p:sldId id="293" r:id="rId4"/>
    <p:sldId id="256" r:id="rId5"/>
    <p:sldId id="291" r:id="rId6"/>
    <p:sldId id="292" r:id="rId7"/>
    <p:sldId id="260" r:id="rId8"/>
    <p:sldId id="263"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Lst>
  <p:sldSz cx="9144000" cy="6858000" type="screen4x3"/>
  <p:notesSz cx="7170738" cy="9477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4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738" cy="4746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62413" y="0"/>
            <a:ext cx="3106737" cy="474663"/>
          </a:xfrm>
          <a:prstGeom prst="rect">
            <a:avLst/>
          </a:prstGeom>
        </p:spPr>
        <p:txBody>
          <a:bodyPr vert="horz" lIns="91440" tIns="45720" rIns="91440" bIns="45720" rtlCol="0"/>
          <a:lstStyle>
            <a:lvl1pPr algn="r">
              <a:defRPr sz="1200"/>
            </a:lvl1pPr>
          </a:lstStyle>
          <a:p>
            <a:fld id="{8CC01DAF-A49F-4CAC-B6D0-6DCED2698D96}" type="datetimeFigureOut">
              <a:rPr lang="en-US" smtClean="0"/>
              <a:pPr/>
              <a:t>9/2/2021</a:t>
            </a:fld>
            <a:endParaRPr lang="en-US"/>
          </a:p>
        </p:txBody>
      </p:sp>
      <p:sp>
        <p:nvSpPr>
          <p:cNvPr id="4" name="Footer Placeholder 3"/>
          <p:cNvSpPr>
            <a:spLocks noGrp="1"/>
          </p:cNvSpPr>
          <p:nvPr>
            <p:ph type="ftr" sz="quarter" idx="2"/>
          </p:nvPr>
        </p:nvSpPr>
        <p:spPr>
          <a:xfrm>
            <a:off x="0" y="9001125"/>
            <a:ext cx="3106738" cy="4746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62413" y="9001125"/>
            <a:ext cx="3106737" cy="474663"/>
          </a:xfrm>
          <a:prstGeom prst="rect">
            <a:avLst/>
          </a:prstGeom>
        </p:spPr>
        <p:txBody>
          <a:bodyPr vert="horz" lIns="91440" tIns="45720" rIns="91440" bIns="45720" rtlCol="0" anchor="b"/>
          <a:lstStyle>
            <a:lvl1pPr algn="r">
              <a:defRPr sz="1200"/>
            </a:lvl1pPr>
          </a:lstStyle>
          <a:p>
            <a:fld id="{07C07D34-2F3A-4D8B-92DF-B2CB3AB0A6D1}" type="slidenum">
              <a:rPr lang="en-US" smtClean="0"/>
              <a:pPr/>
              <a:t>‹#›</a:t>
            </a:fld>
            <a:endParaRPr lang="en-US"/>
          </a:p>
        </p:txBody>
      </p:sp>
    </p:spTree>
    <p:extLst>
      <p:ext uri="{BB962C8B-B14F-4D97-AF65-F5344CB8AC3E}">
        <p14:creationId xmlns:p14="http://schemas.microsoft.com/office/powerpoint/2010/main" val="29317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7320" cy="473869"/>
          </a:xfrm>
          <a:prstGeom prst="rect">
            <a:avLst/>
          </a:prstGeom>
        </p:spPr>
        <p:txBody>
          <a:bodyPr vert="horz" lIns="95125" tIns="47563" rIns="95125" bIns="47563" rtlCol="0"/>
          <a:lstStyle>
            <a:lvl1pPr algn="l">
              <a:defRPr sz="1200"/>
            </a:lvl1pPr>
          </a:lstStyle>
          <a:p>
            <a:endParaRPr lang="en-US"/>
          </a:p>
        </p:txBody>
      </p:sp>
      <p:sp>
        <p:nvSpPr>
          <p:cNvPr id="3" name="Date Placeholder 2"/>
          <p:cNvSpPr>
            <a:spLocks noGrp="1"/>
          </p:cNvSpPr>
          <p:nvPr>
            <p:ph type="dt" idx="1"/>
          </p:nvPr>
        </p:nvSpPr>
        <p:spPr>
          <a:xfrm>
            <a:off x="4061759" y="0"/>
            <a:ext cx="3107320" cy="473869"/>
          </a:xfrm>
          <a:prstGeom prst="rect">
            <a:avLst/>
          </a:prstGeom>
        </p:spPr>
        <p:txBody>
          <a:bodyPr vert="horz" lIns="95125" tIns="47563" rIns="95125" bIns="47563" rtlCol="0"/>
          <a:lstStyle>
            <a:lvl1pPr algn="r">
              <a:defRPr sz="1200"/>
            </a:lvl1pPr>
          </a:lstStyle>
          <a:p>
            <a:fld id="{34B5C94D-C660-461E-8EDA-54A6F4C98934}" type="datetimeFigureOut">
              <a:rPr lang="en-US" smtClean="0"/>
              <a:pPr/>
              <a:t>9/2/2021</a:t>
            </a:fld>
            <a:endParaRPr lang="en-US"/>
          </a:p>
        </p:txBody>
      </p:sp>
      <p:sp>
        <p:nvSpPr>
          <p:cNvPr id="4" name="Slide Image Placeholder 3"/>
          <p:cNvSpPr>
            <a:spLocks noGrp="1" noRot="1" noChangeAspect="1"/>
          </p:cNvSpPr>
          <p:nvPr>
            <p:ph type="sldImg" idx="2"/>
          </p:nvPr>
        </p:nvSpPr>
        <p:spPr>
          <a:xfrm>
            <a:off x="1216025" y="711200"/>
            <a:ext cx="4738688" cy="3554413"/>
          </a:xfrm>
          <a:prstGeom prst="rect">
            <a:avLst/>
          </a:prstGeom>
          <a:noFill/>
          <a:ln w="12700">
            <a:solidFill>
              <a:prstClr val="black"/>
            </a:solidFill>
          </a:ln>
        </p:spPr>
        <p:txBody>
          <a:bodyPr vert="horz" lIns="95125" tIns="47563" rIns="95125" bIns="47563" rtlCol="0" anchor="ctr"/>
          <a:lstStyle/>
          <a:p>
            <a:endParaRPr lang="en-US"/>
          </a:p>
        </p:txBody>
      </p:sp>
      <p:sp>
        <p:nvSpPr>
          <p:cNvPr id="5" name="Notes Placeholder 4"/>
          <p:cNvSpPr>
            <a:spLocks noGrp="1"/>
          </p:cNvSpPr>
          <p:nvPr>
            <p:ph type="body" sz="quarter" idx="3"/>
          </p:nvPr>
        </p:nvSpPr>
        <p:spPr>
          <a:xfrm>
            <a:off x="717074" y="4501753"/>
            <a:ext cx="5736590" cy="4264819"/>
          </a:xfrm>
          <a:prstGeom prst="rect">
            <a:avLst/>
          </a:prstGeom>
        </p:spPr>
        <p:txBody>
          <a:bodyPr vert="horz" lIns="95125" tIns="47563" rIns="95125" bIns="475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001861"/>
            <a:ext cx="3107320" cy="473869"/>
          </a:xfrm>
          <a:prstGeom prst="rect">
            <a:avLst/>
          </a:prstGeom>
        </p:spPr>
        <p:txBody>
          <a:bodyPr vert="horz" lIns="95125" tIns="47563" rIns="95125" bIns="47563" rtlCol="0" anchor="b"/>
          <a:lstStyle>
            <a:lvl1pPr algn="l">
              <a:defRPr sz="1200"/>
            </a:lvl1pPr>
          </a:lstStyle>
          <a:p>
            <a:endParaRPr lang="en-US"/>
          </a:p>
        </p:txBody>
      </p:sp>
      <p:sp>
        <p:nvSpPr>
          <p:cNvPr id="7" name="Slide Number Placeholder 6"/>
          <p:cNvSpPr>
            <a:spLocks noGrp="1"/>
          </p:cNvSpPr>
          <p:nvPr>
            <p:ph type="sldNum" sz="quarter" idx="5"/>
          </p:nvPr>
        </p:nvSpPr>
        <p:spPr>
          <a:xfrm>
            <a:off x="4061759" y="9001861"/>
            <a:ext cx="3107320" cy="473869"/>
          </a:xfrm>
          <a:prstGeom prst="rect">
            <a:avLst/>
          </a:prstGeom>
        </p:spPr>
        <p:txBody>
          <a:bodyPr vert="horz" lIns="95125" tIns="47563" rIns="95125" bIns="47563" rtlCol="0" anchor="b"/>
          <a:lstStyle>
            <a:lvl1pPr algn="r">
              <a:defRPr sz="1200"/>
            </a:lvl1pPr>
          </a:lstStyle>
          <a:p>
            <a:fld id="{66544F60-BB5D-4090-AB06-819ABB6B2D91}" type="slidenum">
              <a:rPr lang="en-US" smtClean="0"/>
              <a:pPr/>
              <a:t>‹#›</a:t>
            </a:fld>
            <a:endParaRPr lang="en-US"/>
          </a:p>
        </p:txBody>
      </p:sp>
    </p:spTree>
    <p:extLst>
      <p:ext uri="{BB962C8B-B14F-4D97-AF65-F5344CB8AC3E}">
        <p14:creationId xmlns:p14="http://schemas.microsoft.com/office/powerpoint/2010/main" val="2163526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Logic"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en.wikipedia.org/wiki/Decision_making" TargetMode="External"/><Relationship Id="rId4" Type="http://schemas.openxmlformats.org/officeDocument/2006/relationships/hyperlink" Target="http://en.wikipedia.org/wiki/Self-evidenc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In traditional </a:t>
            </a:r>
            <a:r>
              <a:rPr lang="en-US" sz="1200" b="0" i="0" u="none" strike="noStrike" kern="1200" dirty="0">
                <a:solidFill>
                  <a:schemeClr val="tx1"/>
                </a:solidFill>
                <a:latin typeface="+mn-lt"/>
                <a:ea typeface="+mn-ea"/>
                <a:cs typeface="+mn-cs"/>
                <a:hlinkClick r:id="rId3" action="ppaction://hlinkfile" tooltip="Logic"/>
              </a:rPr>
              <a:t>logic</a:t>
            </a:r>
            <a:r>
              <a:rPr lang="en-US" sz="1200" b="0" i="0" kern="1200" dirty="0">
                <a:solidFill>
                  <a:schemeClr val="tx1"/>
                </a:solidFill>
                <a:latin typeface="+mn-lt"/>
                <a:ea typeface="+mn-ea"/>
                <a:cs typeface="+mn-cs"/>
              </a:rPr>
              <a:t>, an </a:t>
            </a:r>
            <a:r>
              <a:rPr lang="en-US" sz="1200" b="1" i="0" kern="1200" dirty="0">
                <a:solidFill>
                  <a:schemeClr val="tx1"/>
                </a:solidFill>
                <a:latin typeface="+mn-lt"/>
                <a:ea typeface="+mn-ea"/>
                <a:cs typeface="+mn-cs"/>
              </a:rPr>
              <a:t>axiom</a:t>
            </a:r>
            <a:r>
              <a:rPr lang="en-US" sz="1200" b="0" i="0" kern="1200" dirty="0">
                <a:solidFill>
                  <a:schemeClr val="tx1"/>
                </a:solidFill>
                <a:latin typeface="+mn-lt"/>
                <a:ea typeface="+mn-ea"/>
                <a:cs typeface="+mn-cs"/>
              </a:rPr>
              <a:t> or </a:t>
            </a:r>
            <a:r>
              <a:rPr lang="en-US" sz="1200" b="1" i="0" kern="1200" dirty="0">
                <a:solidFill>
                  <a:schemeClr val="tx1"/>
                </a:solidFill>
                <a:latin typeface="+mn-lt"/>
                <a:ea typeface="+mn-ea"/>
                <a:cs typeface="+mn-cs"/>
              </a:rPr>
              <a:t>postulate</a:t>
            </a:r>
            <a:r>
              <a:rPr lang="en-US" sz="1200" b="0" i="0" kern="1200" dirty="0">
                <a:solidFill>
                  <a:schemeClr val="tx1"/>
                </a:solidFill>
                <a:latin typeface="+mn-lt"/>
                <a:ea typeface="+mn-ea"/>
                <a:cs typeface="+mn-cs"/>
              </a:rPr>
              <a:t> is a proposition that is not proved or demonstrated but considered to be either </a:t>
            </a:r>
            <a:r>
              <a:rPr lang="en-US" sz="1200" b="0" i="0" u="none" strike="noStrike" kern="1200" dirty="0">
                <a:solidFill>
                  <a:schemeClr val="tx1"/>
                </a:solidFill>
                <a:latin typeface="+mn-lt"/>
                <a:ea typeface="+mn-ea"/>
                <a:cs typeface="+mn-cs"/>
                <a:hlinkClick r:id="rId4" action="ppaction://hlinkfile" tooltip="Self-evidence"/>
              </a:rPr>
              <a:t>self-evident</a:t>
            </a:r>
            <a:r>
              <a:rPr lang="en-US" sz="1200" b="0" i="0" kern="1200" dirty="0">
                <a:solidFill>
                  <a:schemeClr val="tx1"/>
                </a:solidFill>
                <a:latin typeface="+mn-lt"/>
                <a:ea typeface="+mn-ea"/>
                <a:cs typeface="+mn-cs"/>
              </a:rPr>
              <a:t>, or subject to necessary </a:t>
            </a:r>
            <a:r>
              <a:rPr lang="en-US" sz="1200" b="0" i="0" u="none" strike="noStrike" kern="1200" dirty="0">
                <a:solidFill>
                  <a:schemeClr val="tx1"/>
                </a:solidFill>
                <a:latin typeface="+mn-lt"/>
                <a:ea typeface="+mn-ea"/>
                <a:cs typeface="+mn-cs"/>
                <a:hlinkClick r:id="rId5" action="ppaction://hlinkfile" tooltip="Decision making"/>
              </a:rPr>
              <a:t>decision</a:t>
            </a:r>
            <a:r>
              <a:rPr lang="en-US" sz="1200" b="0" i="0" kern="1200" dirty="0">
                <a:solidFill>
                  <a:schemeClr val="tx1"/>
                </a:solidFill>
                <a:latin typeface="+mn-lt"/>
                <a:ea typeface="+mn-ea"/>
                <a:cs typeface="+mn-cs"/>
              </a:rPr>
              <a:t>. Therefore, its truth is taken for granted, and serves as a starting point for deducing and inferring other (theory dependent) truths.</a:t>
            </a:r>
            <a:endParaRPr lang="en-US" dirty="0"/>
          </a:p>
        </p:txBody>
      </p:sp>
      <p:sp>
        <p:nvSpPr>
          <p:cNvPr id="4" name="Slide Number Placeholder 3"/>
          <p:cNvSpPr>
            <a:spLocks noGrp="1"/>
          </p:cNvSpPr>
          <p:nvPr>
            <p:ph type="sldNum" sz="quarter" idx="10"/>
          </p:nvPr>
        </p:nvSpPr>
        <p:spPr/>
        <p:txBody>
          <a:bodyPr/>
          <a:lstStyle/>
          <a:p>
            <a:fld id="{66544F60-BB5D-4090-AB06-819ABB6B2D91}" type="slidenum">
              <a:rPr lang="en-US" smtClean="0"/>
              <a:pPr/>
              <a:t>5</a:t>
            </a:fld>
            <a:endParaRPr lang="en-US"/>
          </a:p>
        </p:txBody>
      </p:sp>
    </p:spTree>
    <p:extLst>
      <p:ext uri="{BB962C8B-B14F-4D97-AF65-F5344CB8AC3E}">
        <p14:creationId xmlns:p14="http://schemas.microsoft.com/office/powerpoint/2010/main" val="12856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B4473-BF9F-4F83-822A-AC25822FAF57}" type="slidenum">
              <a:rPr lang="en-US"/>
              <a:pPr/>
              <a:t>7</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3007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794CB-A7F5-484F-9D10-067288BD8ED9}" type="slidenum">
              <a:rPr lang="en-US">
                <a:solidFill>
                  <a:srgbClr val="000000"/>
                </a:solidFill>
              </a:rPr>
              <a:pPr/>
              <a:t>16</a:t>
            </a:fld>
            <a:endParaRPr lang="en-US">
              <a:solidFill>
                <a:srgbClr val="000000"/>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121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6A8A5-BE6B-4FCF-8972-2243C51821EA}" type="slidenum">
              <a:rPr lang="en-US">
                <a:solidFill>
                  <a:srgbClr val="000000"/>
                </a:solidFill>
              </a:rPr>
              <a:pPr/>
              <a:t>17</a:t>
            </a:fld>
            <a:endParaRPr lang="en-US">
              <a:solidFill>
                <a:srgbClr val="000000"/>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4606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5390E-B0B6-41F7-B318-7B3ABEB78F76}" type="slidenum">
              <a:rPr lang="en-US">
                <a:solidFill>
                  <a:srgbClr val="000000"/>
                </a:solidFill>
              </a:rPr>
              <a:pPr/>
              <a:t>30</a:t>
            </a:fld>
            <a:endParaRPr lang="en-US">
              <a:solidFill>
                <a:srgbClr val="000000"/>
              </a:solidFill>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0060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CB97365-EBCA-4027-87D5-99FC1D4DF0BB}" type="datetimeFigureOut">
              <a:rPr lang="en-US" smtClean="0"/>
              <a:pPr/>
              <a:t>9/2/2021</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9/2/2021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9/2/2021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90F84C-BCEB-42F7-8A0E-071673011F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6471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96135B-58DE-493B-9457-5E44598FE1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6247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8332D6-C9B9-464B-B92E-4CE51F67D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0003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B7FAE59-F91A-4757-8556-9299F5EAF8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496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A1AFB75-8F2C-4F43-B32C-3B4642FB14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49541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2B461CA-5987-458A-8A72-62645B7ADB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72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E2BD07-5867-417C-9066-46C4D0D5DB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1711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19440F9-F5BE-4BE2-AC64-E237C76F38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809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9/2/2021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F9D488-2611-4AAD-8D7F-C33EE25FB3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2308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FAF70C-98E2-4E50-A77D-EE06C4CA17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101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E2997D-09B9-46AC-97B8-D87EBB961CC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9593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DCB69-76DE-4393-B8DB-E377762A04D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EA9BBF-23F0-4CCA-8489-5478C485250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B5DAE9-BA4B-4CFF-B2F0-02310DE87ED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3F384C7-4BD0-4842-9EEC-94A9D248A2E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ECFDEC0-6D93-4F6A-AE19-04E3B1FB7E3B}"/>
              </a:ext>
            </a:extLst>
          </p:cNvPr>
          <p:cNvSpPr>
            <a:spLocks noGrp="1"/>
          </p:cNvSpPr>
          <p:nvPr>
            <p:ph type="sldNum" sz="quarter" idx="12"/>
          </p:nvPr>
        </p:nvSpPr>
        <p:spPr/>
        <p:txBody>
          <a:bodyPr/>
          <a:lstStyle>
            <a:lvl1pPr>
              <a:defRPr/>
            </a:lvl1pPr>
          </a:lstStyle>
          <a:p>
            <a:fld id="{19523A2E-77B1-40E3-BB3E-C54216F0C060}" type="slidenum">
              <a:rPr lang="en-US" altLang="en-US"/>
              <a:pPr/>
              <a:t>‹#›</a:t>
            </a:fld>
            <a:endParaRPr lang="en-US" altLang="en-US"/>
          </a:p>
        </p:txBody>
      </p:sp>
    </p:spTree>
    <p:extLst>
      <p:ext uri="{BB962C8B-B14F-4D97-AF65-F5344CB8AC3E}">
        <p14:creationId xmlns:p14="http://schemas.microsoft.com/office/powerpoint/2010/main" val="1946595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C9FB4-5417-4A23-9EA6-3DB6AC2E7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1BCF9-C589-4162-9B91-8123BED639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EC368-934D-44EC-8A8E-23CAF14BBE0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B2EFF7C-DCDB-4322-9367-060F1346576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6251E71-20D5-4CB4-BD29-8B9138C4A5C4}"/>
              </a:ext>
            </a:extLst>
          </p:cNvPr>
          <p:cNvSpPr>
            <a:spLocks noGrp="1"/>
          </p:cNvSpPr>
          <p:nvPr>
            <p:ph type="sldNum" sz="quarter" idx="12"/>
          </p:nvPr>
        </p:nvSpPr>
        <p:spPr/>
        <p:txBody>
          <a:bodyPr/>
          <a:lstStyle>
            <a:lvl1pPr>
              <a:defRPr/>
            </a:lvl1pPr>
          </a:lstStyle>
          <a:p>
            <a:fld id="{DA881FAF-AF0F-4968-9791-2DDDA78D343F}" type="slidenum">
              <a:rPr lang="en-US" altLang="en-US"/>
              <a:pPr/>
              <a:t>‹#›</a:t>
            </a:fld>
            <a:endParaRPr lang="en-US" altLang="en-US"/>
          </a:p>
        </p:txBody>
      </p:sp>
    </p:spTree>
    <p:extLst>
      <p:ext uri="{BB962C8B-B14F-4D97-AF65-F5344CB8AC3E}">
        <p14:creationId xmlns:p14="http://schemas.microsoft.com/office/powerpoint/2010/main" val="1190242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7750-1FE3-45FB-8143-62D609EE3EE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84876B-DE00-466C-ADCC-1DE4B94E9B7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1264F33-CDAE-427C-B9D7-B1B3D56ED6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9D37E3-E9DE-4224-82EE-E1278846724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AA67694-B7FC-482D-BD51-479389F6D128}"/>
              </a:ext>
            </a:extLst>
          </p:cNvPr>
          <p:cNvSpPr>
            <a:spLocks noGrp="1"/>
          </p:cNvSpPr>
          <p:nvPr>
            <p:ph type="sldNum" sz="quarter" idx="12"/>
          </p:nvPr>
        </p:nvSpPr>
        <p:spPr/>
        <p:txBody>
          <a:bodyPr/>
          <a:lstStyle>
            <a:lvl1pPr>
              <a:defRPr/>
            </a:lvl1pPr>
          </a:lstStyle>
          <a:p>
            <a:fld id="{4E0CE4CC-85ED-489B-A86F-F4F972AF0D6D}" type="slidenum">
              <a:rPr lang="en-US" altLang="en-US"/>
              <a:pPr/>
              <a:t>‹#›</a:t>
            </a:fld>
            <a:endParaRPr lang="en-US" altLang="en-US"/>
          </a:p>
        </p:txBody>
      </p:sp>
    </p:spTree>
    <p:extLst>
      <p:ext uri="{BB962C8B-B14F-4D97-AF65-F5344CB8AC3E}">
        <p14:creationId xmlns:p14="http://schemas.microsoft.com/office/powerpoint/2010/main" val="2109475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52A8-B67F-4D34-B4CD-BD1FC420BA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0A9DA-46CE-4C80-9389-3D42079FD6C9}"/>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E5E347-20ED-4580-8969-99E5974A9296}"/>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570AA9-0EDD-4564-86E6-FF01F4D6FBE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D273B08-73AA-4110-8EB3-9BBE7467C94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291A26A-3FE3-4A94-A8A0-60E525B065CD}"/>
              </a:ext>
            </a:extLst>
          </p:cNvPr>
          <p:cNvSpPr>
            <a:spLocks noGrp="1"/>
          </p:cNvSpPr>
          <p:nvPr>
            <p:ph type="sldNum" sz="quarter" idx="12"/>
          </p:nvPr>
        </p:nvSpPr>
        <p:spPr/>
        <p:txBody>
          <a:bodyPr/>
          <a:lstStyle>
            <a:lvl1pPr>
              <a:defRPr/>
            </a:lvl1pPr>
          </a:lstStyle>
          <a:p>
            <a:fld id="{551B4403-0DAE-4CAB-B93B-5F79B42162D3}" type="slidenum">
              <a:rPr lang="en-US" altLang="en-US"/>
              <a:pPr/>
              <a:t>‹#›</a:t>
            </a:fld>
            <a:endParaRPr lang="en-US" altLang="en-US"/>
          </a:p>
        </p:txBody>
      </p:sp>
    </p:spTree>
    <p:extLst>
      <p:ext uri="{BB962C8B-B14F-4D97-AF65-F5344CB8AC3E}">
        <p14:creationId xmlns:p14="http://schemas.microsoft.com/office/powerpoint/2010/main" val="2151047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65BD7-9268-49B5-8C6C-FD0F9F994A5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0BBE91-6029-4B97-A9A4-AF157A0A053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A4E878-9E3B-479D-B9F9-080BF62B72F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A82DE6-2944-4D95-A094-BBBE1449BF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B11874-4672-41AF-9973-ACE2165B09A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E5A8DE-A993-4407-8A8D-98C5A95B487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AF03283-D5BC-4C01-A25E-098F58BD78B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71E9CD8-89EF-47B0-8078-FA8B518560B0}"/>
              </a:ext>
            </a:extLst>
          </p:cNvPr>
          <p:cNvSpPr>
            <a:spLocks noGrp="1"/>
          </p:cNvSpPr>
          <p:nvPr>
            <p:ph type="sldNum" sz="quarter" idx="12"/>
          </p:nvPr>
        </p:nvSpPr>
        <p:spPr/>
        <p:txBody>
          <a:bodyPr/>
          <a:lstStyle>
            <a:lvl1pPr>
              <a:defRPr/>
            </a:lvl1pPr>
          </a:lstStyle>
          <a:p>
            <a:fld id="{FADD3E57-D057-4FF2-A9E1-30A169D2A297}" type="slidenum">
              <a:rPr lang="en-US" altLang="en-US"/>
              <a:pPr/>
              <a:t>‹#›</a:t>
            </a:fld>
            <a:endParaRPr lang="en-US" altLang="en-US"/>
          </a:p>
        </p:txBody>
      </p:sp>
    </p:spTree>
    <p:extLst>
      <p:ext uri="{BB962C8B-B14F-4D97-AF65-F5344CB8AC3E}">
        <p14:creationId xmlns:p14="http://schemas.microsoft.com/office/powerpoint/2010/main" val="1045318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FF7C-702E-416B-9A34-A4B3B92A7E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79368D-A9A8-4638-8E97-9A84B928AF7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40791F73-0086-4054-8759-AF4E4506A1C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36FB8C4-5BB2-4B45-8D02-E25E4505581B}"/>
              </a:ext>
            </a:extLst>
          </p:cNvPr>
          <p:cNvSpPr>
            <a:spLocks noGrp="1"/>
          </p:cNvSpPr>
          <p:nvPr>
            <p:ph type="sldNum" sz="quarter" idx="12"/>
          </p:nvPr>
        </p:nvSpPr>
        <p:spPr/>
        <p:txBody>
          <a:bodyPr/>
          <a:lstStyle>
            <a:lvl1pPr>
              <a:defRPr/>
            </a:lvl1pPr>
          </a:lstStyle>
          <a:p>
            <a:fld id="{D57D2634-0BEB-406F-A3DC-F2654BBF4463}" type="slidenum">
              <a:rPr lang="en-US" altLang="en-US"/>
              <a:pPr/>
              <a:t>‹#›</a:t>
            </a:fld>
            <a:endParaRPr lang="en-US" altLang="en-US"/>
          </a:p>
        </p:txBody>
      </p:sp>
    </p:spTree>
    <p:extLst>
      <p:ext uri="{BB962C8B-B14F-4D97-AF65-F5344CB8AC3E}">
        <p14:creationId xmlns:p14="http://schemas.microsoft.com/office/powerpoint/2010/main" val="1427251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5EC0B7-44E8-4FEA-8788-BA70947DAAC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C30B9DB-7490-4FFC-9AF7-BC4BEBECBFE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30DB6FA-9DF4-4CA3-AB6B-B2B1308A70BA}"/>
              </a:ext>
            </a:extLst>
          </p:cNvPr>
          <p:cNvSpPr>
            <a:spLocks noGrp="1"/>
          </p:cNvSpPr>
          <p:nvPr>
            <p:ph type="sldNum" sz="quarter" idx="12"/>
          </p:nvPr>
        </p:nvSpPr>
        <p:spPr/>
        <p:txBody>
          <a:bodyPr/>
          <a:lstStyle>
            <a:lvl1pPr>
              <a:defRPr/>
            </a:lvl1pPr>
          </a:lstStyle>
          <a:p>
            <a:fld id="{5C8A16F6-480E-4A8C-8D71-132D78E8DBFE}" type="slidenum">
              <a:rPr lang="en-US" altLang="en-US"/>
              <a:pPr/>
              <a:t>‹#›</a:t>
            </a:fld>
            <a:endParaRPr lang="en-US" altLang="en-US"/>
          </a:p>
        </p:txBody>
      </p:sp>
    </p:spTree>
    <p:extLst>
      <p:ext uri="{BB962C8B-B14F-4D97-AF65-F5344CB8AC3E}">
        <p14:creationId xmlns:p14="http://schemas.microsoft.com/office/powerpoint/2010/main" val="378131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9/2/2021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CC12B-8DDF-40B9-9C95-C8A987E8837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22D896-8DEB-4071-97A6-A58554EB85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5A7E0F-D6D7-4D15-A95A-8990BCB3339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183EDC-6114-40D6-AAF7-F8A5F857F42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77D374E-D59C-4C5B-BFC9-BC4310DF04F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9BF339D-15DA-42A8-AEE4-CEDCC3360113}"/>
              </a:ext>
            </a:extLst>
          </p:cNvPr>
          <p:cNvSpPr>
            <a:spLocks noGrp="1"/>
          </p:cNvSpPr>
          <p:nvPr>
            <p:ph type="sldNum" sz="quarter" idx="12"/>
          </p:nvPr>
        </p:nvSpPr>
        <p:spPr/>
        <p:txBody>
          <a:bodyPr/>
          <a:lstStyle>
            <a:lvl1pPr>
              <a:defRPr/>
            </a:lvl1pPr>
          </a:lstStyle>
          <a:p>
            <a:fld id="{8300408D-B3D7-4EBF-8CCA-720A83993C72}" type="slidenum">
              <a:rPr lang="en-US" altLang="en-US"/>
              <a:pPr/>
              <a:t>‹#›</a:t>
            </a:fld>
            <a:endParaRPr lang="en-US" altLang="en-US"/>
          </a:p>
        </p:txBody>
      </p:sp>
    </p:spTree>
    <p:extLst>
      <p:ext uri="{BB962C8B-B14F-4D97-AF65-F5344CB8AC3E}">
        <p14:creationId xmlns:p14="http://schemas.microsoft.com/office/powerpoint/2010/main" val="951022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E8F29-682F-46A1-BEA8-B9C4B351C58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C5652B-2847-4DA1-9046-48678845EAB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D41B25-6EBF-4345-AB44-4D6A2B0E7F0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B219A-D7C6-4CE4-9754-E2923872C88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D88A382-F0CC-4BC5-AFDC-3CBEBEB60C9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7ACBF74-77FF-406D-A512-FBDAE05BEC8E}"/>
              </a:ext>
            </a:extLst>
          </p:cNvPr>
          <p:cNvSpPr>
            <a:spLocks noGrp="1"/>
          </p:cNvSpPr>
          <p:nvPr>
            <p:ph type="sldNum" sz="quarter" idx="12"/>
          </p:nvPr>
        </p:nvSpPr>
        <p:spPr/>
        <p:txBody>
          <a:bodyPr/>
          <a:lstStyle>
            <a:lvl1pPr>
              <a:defRPr/>
            </a:lvl1pPr>
          </a:lstStyle>
          <a:p>
            <a:fld id="{79C61DA3-BD18-4B54-8DA8-EE5DB9AF9497}" type="slidenum">
              <a:rPr lang="en-US" altLang="en-US"/>
              <a:pPr/>
              <a:t>‹#›</a:t>
            </a:fld>
            <a:endParaRPr lang="en-US" altLang="en-US"/>
          </a:p>
        </p:txBody>
      </p:sp>
    </p:spTree>
    <p:extLst>
      <p:ext uri="{BB962C8B-B14F-4D97-AF65-F5344CB8AC3E}">
        <p14:creationId xmlns:p14="http://schemas.microsoft.com/office/powerpoint/2010/main" val="1067707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8DDC-CC42-4107-A5D4-97BB898BA4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9CD2D8-EAFE-4EFB-80CB-960F00B899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7823B-05F2-48CD-8272-27794039869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9F0C0FE-6D94-4531-928C-5D1ACDFB1EF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3DD858B-15E2-4299-9546-72B37EB267CC}"/>
              </a:ext>
            </a:extLst>
          </p:cNvPr>
          <p:cNvSpPr>
            <a:spLocks noGrp="1"/>
          </p:cNvSpPr>
          <p:nvPr>
            <p:ph type="sldNum" sz="quarter" idx="12"/>
          </p:nvPr>
        </p:nvSpPr>
        <p:spPr/>
        <p:txBody>
          <a:bodyPr/>
          <a:lstStyle>
            <a:lvl1pPr>
              <a:defRPr/>
            </a:lvl1pPr>
          </a:lstStyle>
          <a:p>
            <a:fld id="{CA812661-F7A3-4D9A-92EA-C11AAB1B4199}" type="slidenum">
              <a:rPr lang="en-US" altLang="en-US"/>
              <a:pPr/>
              <a:t>‹#›</a:t>
            </a:fld>
            <a:endParaRPr lang="en-US" altLang="en-US"/>
          </a:p>
        </p:txBody>
      </p:sp>
    </p:spTree>
    <p:extLst>
      <p:ext uri="{BB962C8B-B14F-4D97-AF65-F5344CB8AC3E}">
        <p14:creationId xmlns:p14="http://schemas.microsoft.com/office/powerpoint/2010/main" val="831957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1D056-00EA-4D5E-89DD-85389FCAB3BA}"/>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CBC0CD-7CBA-4865-8C40-155D072C75BF}"/>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B8A86-CF18-44DD-A6B2-E45C5066531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8A7A7E5-E26F-4E91-8C99-0E96C0FE3B2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4CB15FC-45AA-41F0-AB83-2BF037F140F3}"/>
              </a:ext>
            </a:extLst>
          </p:cNvPr>
          <p:cNvSpPr>
            <a:spLocks noGrp="1"/>
          </p:cNvSpPr>
          <p:nvPr>
            <p:ph type="sldNum" sz="quarter" idx="12"/>
          </p:nvPr>
        </p:nvSpPr>
        <p:spPr/>
        <p:txBody>
          <a:bodyPr/>
          <a:lstStyle>
            <a:lvl1pPr>
              <a:defRPr/>
            </a:lvl1pPr>
          </a:lstStyle>
          <a:p>
            <a:fld id="{09DA1443-F12C-493A-83C7-9D54975F32DB}" type="slidenum">
              <a:rPr lang="en-US" altLang="en-US"/>
              <a:pPr/>
              <a:t>‹#›</a:t>
            </a:fld>
            <a:endParaRPr lang="en-US" altLang="en-US"/>
          </a:p>
        </p:txBody>
      </p:sp>
    </p:spTree>
    <p:extLst>
      <p:ext uri="{BB962C8B-B14F-4D97-AF65-F5344CB8AC3E}">
        <p14:creationId xmlns:p14="http://schemas.microsoft.com/office/powerpoint/2010/main" val="2862362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A8FE-0DBA-410A-8F56-0B2161C59402}"/>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FC2D92-9175-4EF9-BA92-97B9207644C7}"/>
              </a:ext>
            </a:extLst>
          </p:cNvPr>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56D705-CE79-423B-9F1D-679B501A2E9F}"/>
              </a:ext>
            </a:extLst>
          </p:cNvPr>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971B475-E007-4F63-8792-DE60E0899335}"/>
              </a:ext>
            </a:extLst>
          </p:cNvPr>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09EEDB44-2139-4C8B-A4F9-F44F2DA5620F}"/>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201AB825-17A2-4408-9658-AABD7459B778}"/>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EC42B8E4-3DED-4F9D-BF26-AA1EA9FEAAC1}"/>
              </a:ext>
            </a:extLst>
          </p:cNvPr>
          <p:cNvSpPr>
            <a:spLocks noGrp="1"/>
          </p:cNvSpPr>
          <p:nvPr>
            <p:ph type="sldNum" sz="quarter" idx="12"/>
          </p:nvPr>
        </p:nvSpPr>
        <p:spPr>
          <a:xfrm>
            <a:off x="6553200" y="6248400"/>
            <a:ext cx="1905000" cy="457200"/>
          </a:xfrm>
        </p:spPr>
        <p:txBody>
          <a:bodyPr/>
          <a:lstStyle>
            <a:lvl1pPr>
              <a:defRPr/>
            </a:lvl1pPr>
          </a:lstStyle>
          <a:p>
            <a:fld id="{344C4737-6C6D-4319-9F22-89F035C16811}" type="slidenum">
              <a:rPr lang="en-US" altLang="en-US"/>
              <a:pPr/>
              <a:t>‹#›</a:t>
            </a:fld>
            <a:endParaRPr lang="en-US" altLang="en-US"/>
          </a:p>
        </p:txBody>
      </p:sp>
    </p:spTree>
    <p:extLst>
      <p:ext uri="{BB962C8B-B14F-4D97-AF65-F5344CB8AC3E}">
        <p14:creationId xmlns:p14="http://schemas.microsoft.com/office/powerpoint/2010/main" val="400917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9/2/2021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9/2/2021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7CB97365-EBCA-4027-87D5-99FC1D4DF0BB}" type="datetimeFigureOut">
              <a:rPr lang="en-US" smtClean="0"/>
              <a:pPr/>
              <a:t>9/2/2021</a:t>
            </a:fld>
            <a:endParaRPr lang="en-US"/>
          </a:p>
        </p:txBody>
      </p:sp>
      <p:sp>
        <p:nvSpPr>
          <p:cNvPr id="8" name="Slide Number Placeholder 7"/>
          <p:cNvSpPr>
            <a:spLocks noGrp="1"/>
          </p:cNvSpPr>
          <p:nvPr>
            <p:ph type="sldNum" sz="quarter" idx="11"/>
          </p:nvPr>
        </p:nvSpPr>
        <p:spPr/>
        <p:txBody>
          <a:bodyPr/>
          <a:lstStyle/>
          <a:p>
            <a:fld id="{69E29E33-B620-47F9-BB04-8846C2A5AFCC}" type="slidenum">
              <a:rPr kumimoji="0" lang="en-US" smtClean="0"/>
              <a:pPr/>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9/2/2021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9/2/2021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CB97365-EBCA-4027-87D5-99FC1D4DF0BB}" type="datetimeFigureOut">
              <a:rPr lang="en-US" smtClean="0"/>
              <a:pPr/>
              <a:t>9/2/2021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CB97365-EBCA-4027-87D5-99FC1D4DF0BB}" type="datetimeFigureOut">
              <a:rPr lang="en-US" smtClean="0"/>
              <a:pPr/>
              <a:t>9/2/2021</a:t>
            </a:fld>
            <a:endParaRPr lang="en-US">
              <a:solidFill>
                <a:schemeClr val="tx1">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kumimoji="0" lang="en-US">
              <a:solidFill>
                <a:schemeClr val="tx1">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latin typeface="+mn-lt"/>
              </a:defRPr>
            </a:lvl1pPr>
          </a:lstStyle>
          <a:p>
            <a:pPr eaLnBrk="0" fontAlgn="base" hangingPunct="0">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mn-lt"/>
              </a:defRPr>
            </a:lvl1pPr>
          </a:lstStyle>
          <a:p>
            <a:pPr algn="ctr" eaLnBrk="0" fontAlgn="base" hangingPunct="0">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mn-lt"/>
              </a:defRPr>
            </a:lvl1pPr>
          </a:lstStyle>
          <a:p>
            <a:pPr eaLnBrk="0" fontAlgn="base" hangingPunct="0">
              <a:spcAft>
                <a:spcPct val="0"/>
              </a:spcAft>
            </a:pPr>
            <a:fld id="{C82C1DAA-85EF-4AD2-83B2-6937F3EFB859}" type="slidenum">
              <a:rPr lang="en-US">
                <a:solidFill>
                  <a:srgbClr val="000000"/>
                </a:solidFill>
              </a:rPr>
              <a:pPr eaLnBrk="0" fontAlgn="base" hangingPunct="0">
                <a:spcAft>
                  <a:spcPct val="0"/>
                </a:spcAft>
              </a:pPr>
              <a:t>‹#›</a:t>
            </a:fld>
            <a:endParaRPr lang="en-US">
              <a:solidFill>
                <a:srgbClr val="000000"/>
              </a:solidFill>
            </a:endParaRPr>
          </a:p>
        </p:txBody>
      </p:sp>
      <p:pic>
        <p:nvPicPr>
          <p:cNvPr id="1033" name="Picture 9"/>
          <p:cNvPicPr>
            <a:picLocks noChangeAspect="1" noChangeArrowheads="1"/>
          </p:cNvPicPr>
          <p:nvPr/>
        </p:nvPicPr>
        <p:blipFill>
          <a:blip r:embed="rId13" cstate="print"/>
          <a:srcRect/>
          <a:stretch>
            <a:fillRect/>
          </a:stretch>
        </p:blipFill>
        <p:spPr bwMode="auto">
          <a:xfrm>
            <a:off x="6350" y="6550025"/>
            <a:ext cx="9144000" cy="304800"/>
          </a:xfrm>
          <a:prstGeom prst="rect">
            <a:avLst/>
          </a:prstGeom>
          <a:noFill/>
          <a:ln w="9525">
            <a:noFill/>
            <a:miter lim="800000"/>
            <a:headEnd/>
            <a:tailEnd/>
          </a:ln>
          <a:effectLst/>
        </p:spPr>
      </p:pic>
      <p:sp>
        <p:nvSpPr>
          <p:cNvPr id="1034" name="Text Box 10"/>
          <p:cNvSpPr txBox="1">
            <a:spLocks noChangeArrowheads="1"/>
          </p:cNvSpPr>
          <p:nvPr/>
        </p:nvSpPr>
        <p:spPr bwMode="auto">
          <a:xfrm>
            <a:off x="0" y="6553200"/>
            <a:ext cx="2667000" cy="304800"/>
          </a:xfrm>
          <a:prstGeom prst="rect">
            <a:avLst/>
          </a:prstGeom>
          <a:noFill/>
          <a:ln w="9525">
            <a:noFill/>
            <a:miter lim="800000"/>
            <a:headEnd/>
            <a:tailEnd/>
          </a:ln>
          <a:effectLst/>
        </p:spPr>
        <p:txBody>
          <a:bodyPr wrap="none" anchor="ctr">
            <a:spAutoFit/>
          </a:bodyPr>
          <a:lstStyle/>
          <a:p>
            <a:pPr eaLnBrk="0" fontAlgn="base" hangingPunct="0">
              <a:spcBef>
                <a:spcPct val="50000"/>
              </a:spcBef>
              <a:spcAft>
                <a:spcPct val="0"/>
              </a:spcAft>
            </a:pPr>
            <a:r>
              <a:rPr lang="en-US" sz="1400" b="1">
                <a:solidFill>
                  <a:srgbClr val="FFFFFF"/>
                </a:solidFill>
                <a:latin typeface="Verdana" pitchFamily="34" charset="0"/>
              </a:rPr>
              <a:t>Holt McDougal Geometry</a:t>
            </a:r>
          </a:p>
        </p:txBody>
      </p:sp>
      <p:grpSp>
        <p:nvGrpSpPr>
          <p:cNvPr id="1038" name="Group 14"/>
          <p:cNvGrpSpPr>
            <a:grpSpLocks/>
          </p:cNvGrpSpPr>
          <p:nvPr userDrawn="1"/>
        </p:nvGrpSpPr>
        <p:grpSpPr bwMode="auto">
          <a:xfrm>
            <a:off x="0" y="0"/>
            <a:ext cx="9144000" cy="6858000"/>
            <a:chOff x="0" y="0"/>
            <a:chExt cx="5760" cy="4320"/>
          </a:xfrm>
        </p:grpSpPr>
        <p:pic>
          <p:nvPicPr>
            <p:cNvPr id="1032" name="Picture 8"/>
            <p:cNvPicPr>
              <a:picLocks noChangeAspect="1" noChangeArrowheads="1"/>
            </p:cNvPicPr>
            <p:nvPr/>
          </p:nvPicPr>
          <p:blipFill>
            <a:blip r:embed="rId14" cstate="print"/>
            <a:srcRect/>
            <a:stretch>
              <a:fillRect/>
            </a:stretch>
          </p:blipFill>
          <p:spPr bwMode="auto">
            <a:xfrm>
              <a:off x="0" y="0"/>
              <a:ext cx="5760" cy="461"/>
            </a:xfrm>
            <a:prstGeom prst="rect">
              <a:avLst/>
            </a:prstGeom>
            <a:noFill/>
            <a:ln w="9525">
              <a:noFill/>
              <a:miter lim="800000"/>
              <a:headEnd/>
              <a:tailEnd/>
            </a:ln>
            <a:effectLst/>
          </p:spPr>
        </p:pic>
        <p:pic>
          <p:nvPicPr>
            <p:cNvPr id="1037" name="Picture 13" descr="chater_screen"/>
            <p:cNvPicPr>
              <a:picLocks noChangeAspect="1" noChangeArrowheads="1"/>
            </p:cNvPicPr>
            <p:nvPr userDrawn="1"/>
          </p:nvPicPr>
          <p:blipFill>
            <a:blip r:embed="rId15" cstate="print"/>
            <a:srcRect/>
            <a:stretch>
              <a:fillRect/>
            </a:stretch>
          </p:blipFill>
          <p:spPr bwMode="auto">
            <a:xfrm>
              <a:off x="2574" y="4128"/>
              <a:ext cx="3186" cy="192"/>
            </a:xfrm>
            <a:prstGeom prst="rect">
              <a:avLst/>
            </a:prstGeom>
            <a:noFill/>
          </p:spPr>
        </p:pic>
      </p:grpSp>
      <p:sp>
        <p:nvSpPr>
          <p:cNvPr id="1035" name="Text Box 11"/>
          <p:cNvSpPr txBox="1">
            <a:spLocks noChangeArrowheads="1"/>
          </p:cNvSpPr>
          <p:nvPr/>
        </p:nvSpPr>
        <p:spPr bwMode="auto">
          <a:xfrm>
            <a:off x="158750" y="79375"/>
            <a:ext cx="863600" cy="579438"/>
          </a:xfrm>
          <a:prstGeom prst="rect">
            <a:avLst/>
          </a:prstGeom>
          <a:noFill/>
          <a:ln w="9525">
            <a:noFill/>
            <a:miter lim="800000"/>
            <a:headEnd/>
            <a:tailEnd/>
          </a:ln>
          <a:effectLst/>
        </p:spPr>
        <p:txBody>
          <a:bodyPr wrap="none" anchor="ctr">
            <a:spAutoFit/>
          </a:bodyPr>
          <a:lstStyle/>
          <a:p>
            <a:pPr algn="ctr" eaLnBrk="0" fontAlgn="base" hangingPunct="0">
              <a:spcBef>
                <a:spcPct val="50000"/>
              </a:spcBef>
              <a:spcAft>
                <a:spcPct val="0"/>
              </a:spcAft>
            </a:pPr>
            <a:r>
              <a:rPr lang="en-US" sz="3200" b="1">
                <a:solidFill>
                  <a:srgbClr val="000000"/>
                </a:solidFill>
                <a:latin typeface="Arial Black" pitchFamily="34" charset="0"/>
              </a:rPr>
              <a:t>1-2</a:t>
            </a:r>
            <a:endParaRPr lang="en-US" sz="800">
              <a:solidFill>
                <a:srgbClr val="000000"/>
              </a:solidFill>
              <a:latin typeface="Arial" charset="0"/>
            </a:endParaRPr>
          </a:p>
        </p:txBody>
      </p:sp>
      <p:sp>
        <p:nvSpPr>
          <p:cNvPr id="1036" name="Text Box 12"/>
          <p:cNvSpPr txBox="1">
            <a:spLocks noChangeArrowheads="1"/>
          </p:cNvSpPr>
          <p:nvPr/>
        </p:nvSpPr>
        <p:spPr bwMode="auto">
          <a:xfrm>
            <a:off x="1066800" y="117475"/>
            <a:ext cx="8305800" cy="519113"/>
          </a:xfrm>
          <a:prstGeom prst="rect">
            <a:avLst/>
          </a:prstGeom>
          <a:noFill/>
          <a:ln w="9525">
            <a:noFill/>
            <a:miter lim="800000"/>
            <a:headEnd/>
            <a:tailEnd/>
          </a:ln>
          <a:effectLst/>
        </p:spPr>
        <p:txBody>
          <a:bodyPr anchor="ctr">
            <a:spAutoFit/>
          </a:bodyPr>
          <a:lstStyle/>
          <a:p>
            <a:pPr eaLnBrk="0" fontAlgn="base" hangingPunct="0">
              <a:spcBef>
                <a:spcPct val="50000"/>
              </a:spcBef>
              <a:spcAft>
                <a:spcPct val="0"/>
              </a:spcAft>
            </a:pPr>
            <a:r>
              <a:rPr lang="en-US" sz="2800">
                <a:solidFill>
                  <a:srgbClr val="FFFFFF"/>
                </a:solidFill>
                <a:latin typeface="Arial Black" pitchFamily="34" charset="0"/>
              </a:rPr>
              <a:t>Measuring and Constructing Segments</a:t>
            </a:r>
            <a:endParaRPr lang="en-US" sz="2800">
              <a:solidFill>
                <a:srgbClr val="000000"/>
              </a:solidFill>
              <a:latin typeface="Verdana" pitchFamily="34" charset="0"/>
            </a:endParaRPr>
          </a:p>
        </p:txBody>
      </p:sp>
    </p:spTree>
    <p:extLst>
      <p:ext uri="{BB962C8B-B14F-4D97-AF65-F5344CB8AC3E}">
        <p14:creationId xmlns:p14="http://schemas.microsoft.com/office/powerpoint/2010/main" val="10943775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8400A61-A485-4926-9789-548A78EE973B}"/>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9835C62-5CEF-4578-BB47-53BC4EFFED5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72D3B01-3FA9-455E-911D-48D4C22C05F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8A2E85C2-4C3D-411C-95AB-3DB4E282518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F0B350A2-A0AE-4149-B4AC-0335BAAB6E5F}"/>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54286D6-CFAF-44B7-899D-CEAFCB2B7D79}" type="slidenum">
              <a:rPr lang="en-US" altLang="en-US"/>
              <a:pPr/>
              <a:t>‹#›</a:t>
            </a:fld>
            <a:endParaRPr lang="en-US" altLang="en-US"/>
          </a:p>
        </p:txBody>
      </p:sp>
    </p:spTree>
    <p:extLst>
      <p:ext uri="{BB962C8B-B14F-4D97-AF65-F5344CB8AC3E}">
        <p14:creationId xmlns:p14="http://schemas.microsoft.com/office/powerpoint/2010/main" val="8014157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34.x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A63C3-A103-4E4D-B4FF-E25BC085FD5B}"/>
              </a:ext>
            </a:extLst>
          </p:cNvPr>
          <p:cNvSpPr>
            <a:spLocks noGrp="1"/>
          </p:cNvSpPr>
          <p:nvPr>
            <p:ph type="title"/>
          </p:nvPr>
        </p:nvSpPr>
        <p:spPr>
          <a:xfrm>
            <a:off x="152400" y="90497"/>
            <a:ext cx="7467600" cy="757441"/>
          </a:xfrm>
        </p:spPr>
        <p:txBody>
          <a:bodyPr>
            <a:normAutofit fontScale="90000"/>
          </a:bodyPr>
          <a:lstStyle/>
          <a:p>
            <a:r>
              <a:rPr lang="en-US" b="1" u="sng" dirty="0">
                <a:effectLst>
                  <a:outerShdw blurRad="38100" dist="38100" dir="2700000" algn="tl">
                    <a:srgbClr val="000000">
                      <a:alpha val="43137"/>
                    </a:srgbClr>
                  </a:outerShdw>
                </a:effectLst>
              </a:rPr>
              <a:t>DRILL (9/2)</a:t>
            </a:r>
          </a:p>
        </p:txBody>
      </p:sp>
      <p:pic>
        <p:nvPicPr>
          <p:cNvPr id="4" name="Picture 3">
            <a:extLst>
              <a:ext uri="{FF2B5EF4-FFF2-40B4-BE49-F238E27FC236}">
                <a16:creationId xmlns:a16="http://schemas.microsoft.com/office/drawing/2014/main" id="{5D9C948E-CC3F-4CA5-BB75-587B542B35EE}"/>
              </a:ext>
            </a:extLst>
          </p:cNvPr>
          <p:cNvPicPr>
            <a:picLocks noChangeAspect="1"/>
          </p:cNvPicPr>
          <p:nvPr/>
        </p:nvPicPr>
        <p:blipFill>
          <a:blip r:embed="rId2"/>
          <a:stretch>
            <a:fillRect/>
          </a:stretch>
        </p:blipFill>
        <p:spPr>
          <a:xfrm>
            <a:off x="152400" y="847938"/>
            <a:ext cx="4379286" cy="5846346"/>
          </a:xfrm>
          <a:prstGeom prst="rect">
            <a:avLst/>
          </a:prstGeom>
        </p:spPr>
      </p:pic>
      <p:pic>
        <p:nvPicPr>
          <p:cNvPr id="5" name="Picture 4">
            <a:extLst>
              <a:ext uri="{FF2B5EF4-FFF2-40B4-BE49-F238E27FC236}">
                <a16:creationId xmlns:a16="http://schemas.microsoft.com/office/drawing/2014/main" id="{83385ABF-FF08-4C25-BC64-DF714908381A}"/>
              </a:ext>
            </a:extLst>
          </p:cNvPr>
          <p:cNvPicPr>
            <a:picLocks noChangeAspect="1"/>
          </p:cNvPicPr>
          <p:nvPr/>
        </p:nvPicPr>
        <p:blipFill>
          <a:blip r:embed="rId3"/>
          <a:stretch>
            <a:fillRect/>
          </a:stretch>
        </p:blipFill>
        <p:spPr>
          <a:xfrm>
            <a:off x="4628813" y="770058"/>
            <a:ext cx="4435543" cy="5919513"/>
          </a:xfrm>
          <a:prstGeom prst="rect">
            <a:avLst/>
          </a:prstGeom>
        </p:spPr>
      </p:pic>
    </p:spTree>
    <p:extLst>
      <p:ext uri="{BB962C8B-B14F-4D97-AF65-F5344CB8AC3E}">
        <p14:creationId xmlns:p14="http://schemas.microsoft.com/office/powerpoint/2010/main" val="2028945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Example 1: Finding the Length of a Segment</a:t>
            </a:r>
            <a:endParaRPr lang="en-US" altLang="en-US" sz="2600">
              <a:solidFill>
                <a:srgbClr val="3333CC"/>
              </a:solidFill>
              <a:latin typeface="Arial MT Bl" charset="0"/>
            </a:endParaRPr>
          </a:p>
        </p:txBody>
      </p:sp>
      <p:sp>
        <p:nvSpPr>
          <p:cNvPr id="84997" name="Text Box 5"/>
          <p:cNvSpPr txBox="1">
            <a:spLocks noChangeArrowheads="1"/>
          </p:cNvSpPr>
          <p:nvPr/>
        </p:nvSpPr>
        <p:spPr bwMode="auto">
          <a:xfrm>
            <a:off x="381000" y="1676400"/>
            <a:ext cx="8237538"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400" b="1">
                <a:solidFill>
                  <a:srgbClr val="000000"/>
                </a:solidFill>
                <a:latin typeface="Verdana" pitchFamily="34" charset="0"/>
              </a:rPr>
              <a:t>Find each length.</a:t>
            </a:r>
          </a:p>
        </p:txBody>
      </p:sp>
      <p:sp>
        <p:nvSpPr>
          <p:cNvPr id="85009" name="Text Box 17"/>
          <p:cNvSpPr txBox="1">
            <a:spLocks noChangeArrowheads="1"/>
          </p:cNvSpPr>
          <p:nvPr/>
        </p:nvSpPr>
        <p:spPr bwMode="auto">
          <a:xfrm>
            <a:off x="1600200" y="5181600"/>
            <a:ext cx="1371600" cy="457200"/>
          </a:xfrm>
          <a:prstGeom prst="rect">
            <a:avLst/>
          </a:prstGeom>
          <a:noFill/>
          <a:ln w="9525">
            <a:noFill/>
            <a:miter lim="800000"/>
            <a:headEnd/>
            <a:tailEnd/>
          </a:ln>
          <a:effectLst/>
        </p:spPr>
        <p:txBody>
          <a:bodyPr anchor="ctr">
            <a:spAutoFit/>
          </a:bodyPr>
          <a:lstStyle/>
          <a:p>
            <a:pPr eaLnBrk="0" fontAlgn="base" hangingPunct="0">
              <a:spcBef>
                <a:spcPct val="50000"/>
              </a:spcBef>
              <a:spcAft>
                <a:spcPct val="0"/>
              </a:spcAft>
            </a:pPr>
            <a:r>
              <a:rPr lang="en-US" sz="2400">
                <a:solidFill>
                  <a:srgbClr val="000000"/>
                </a:solidFill>
                <a:latin typeface="Verdana" pitchFamily="34" charset="0"/>
              </a:rPr>
              <a:t>= 2</a:t>
            </a:r>
            <a:endParaRPr lang="en-US" sz="2400">
              <a:solidFill>
                <a:srgbClr val="000000"/>
              </a:solidFill>
              <a:latin typeface="Verdana" pitchFamily="34" charset="0"/>
              <a:sym typeface="Symbol" pitchFamily="18" charset="2"/>
            </a:endParaRPr>
          </a:p>
        </p:txBody>
      </p:sp>
      <p:sp>
        <p:nvSpPr>
          <p:cNvPr id="85016" name="Text Box 24"/>
          <p:cNvSpPr txBox="1">
            <a:spLocks noChangeArrowheads="1"/>
          </p:cNvSpPr>
          <p:nvPr/>
        </p:nvSpPr>
        <p:spPr bwMode="auto">
          <a:xfrm>
            <a:off x="381000" y="3429000"/>
            <a:ext cx="1447800" cy="519113"/>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800" b="1">
                <a:solidFill>
                  <a:srgbClr val="000000"/>
                </a:solidFill>
                <a:latin typeface="Verdana" pitchFamily="34" charset="0"/>
              </a:rPr>
              <a:t>A.  </a:t>
            </a:r>
            <a:r>
              <a:rPr lang="en-US" altLang="en-US" sz="2800" i="1">
                <a:solidFill>
                  <a:srgbClr val="000000"/>
                </a:solidFill>
                <a:latin typeface="Verdana" pitchFamily="34" charset="0"/>
              </a:rPr>
              <a:t>BC</a:t>
            </a:r>
          </a:p>
        </p:txBody>
      </p:sp>
      <p:sp>
        <p:nvSpPr>
          <p:cNvPr id="85017" name="Text Box 25"/>
          <p:cNvSpPr txBox="1">
            <a:spLocks noChangeArrowheads="1"/>
          </p:cNvSpPr>
          <p:nvPr/>
        </p:nvSpPr>
        <p:spPr bwMode="auto">
          <a:xfrm>
            <a:off x="5334000" y="3429000"/>
            <a:ext cx="1447800" cy="519113"/>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800" b="1">
                <a:solidFill>
                  <a:srgbClr val="000000"/>
                </a:solidFill>
                <a:latin typeface="Verdana" pitchFamily="34" charset="0"/>
              </a:rPr>
              <a:t>B.  </a:t>
            </a:r>
            <a:r>
              <a:rPr lang="en-US" altLang="en-US" sz="2800" i="1">
                <a:solidFill>
                  <a:srgbClr val="000000"/>
                </a:solidFill>
                <a:latin typeface="Verdana" pitchFamily="34" charset="0"/>
              </a:rPr>
              <a:t>AC</a:t>
            </a:r>
          </a:p>
        </p:txBody>
      </p:sp>
      <p:pic>
        <p:nvPicPr>
          <p:cNvPr id="85041" name="Picture 49"/>
          <p:cNvPicPr>
            <a:picLocks noChangeAspect="1" noChangeArrowheads="1"/>
          </p:cNvPicPr>
          <p:nvPr/>
        </p:nvPicPr>
        <p:blipFill>
          <a:blip r:embed="rId2" cstate="print"/>
          <a:srcRect/>
          <a:stretch>
            <a:fillRect/>
          </a:stretch>
        </p:blipFill>
        <p:spPr bwMode="auto">
          <a:xfrm>
            <a:off x="1828800" y="2286000"/>
            <a:ext cx="4448175" cy="1200150"/>
          </a:xfrm>
          <a:prstGeom prst="rect">
            <a:avLst/>
          </a:prstGeom>
          <a:noFill/>
          <a:ln w="9525" algn="ctr">
            <a:noFill/>
            <a:miter lim="800000"/>
            <a:headEnd/>
            <a:tailEnd/>
          </a:ln>
          <a:effectLst/>
        </p:spPr>
      </p:pic>
      <p:sp>
        <p:nvSpPr>
          <p:cNvPr id="85042" name="Text Box 50"/>
          <p:cNvSpPr txBox="1">
            <a:spLocks noChangeArrowheads="1"/>
          </p:cNvSpPr>
          <p:nvPr/>
        </p:nvSpPr>
        <p:spPr bwMode="auto">
          <a:xfrm>
            <a:off x="1600200" y="4648200"/>
            <a:ext cx="3276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|1 – 3|</a:t>
            </a:r>
          </a:p>
        </p:txBody>
      </p:sp>
      <p:sp>
        <p:nvSpPr>
          <p:cNvPr id="85043" name="Text Box 51"/>
          <p:cNvSpPr txBox="1">
            <a:spLocks noChangeArrowheads="1"/>
          </p:cNvSpPr>
          <p:nvPr/>
        </p:nvSpPr>
        <p:spPr bwMode="auto">
          <a:xfrm>
            <a:off x="1066800" y="4038600"/>
            <a:ext cx="3276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BC </a:t>
            </a:r>
            <a:r>
              <a:rPr lang="en-US" sz="2400">
                <a:solidFill>
                  <a:srgbClr val="000000"/>
                </a:solidFill>
                <a:latin typeface="Verdana" pitchFamily="34" charset="0"/>
              </a:rPr>
              <a:t>= |1 – 3|</a:t>
            </a:r>
          </a:p>
        </p:txBody>
      </p:sp>
      <p:sp>
        <p:nvSpPr>
          <p:cNvPr id="85044" name="Text Box 52"/>
          <p:cNvSpPr txBox="1">
            <a:spLocks noChangeArrowheads="1"/>
          </p:cNvSpPr>
          <p:nvPr/>
        </p:nvSpPr>
        <p:spPr bwMode="auto">
          <a:xfrm>
            <a:off x="6477000" y="5181600"/>
            <a:ext cx="1371600" cy="457200"/>
          </a:xfrm>
          <a:prstGeom prst="rect">
            <a:avLst/>
          </a:prstGeom>
          <a:noFill/>
          <a:ln w="9525">
            <a:noFill/>
            <a:miter lim="800000"/>
            <a:headEnd/>
            <a:tailEnd/>
          </a:ln>
          <a:effectLst/>
        </p:spPr>
        <p:txBody>
          <a:bodyPr anchor="ctr">
            <a:spAutoFit/>
          </a:bodyPr>
          <a:lstStyle/>
          <a:p>
            <a:pPr eaLnBrk="0" fontAlgn="base" hangingPunct="0">
              <a:spcBef>
                <a:spcPct val="50000"/>
              </a:spcBef>
              <a:spcAft>
                <a:spcPct val="0"/>
              </a:spcAft>
            </a:pPr>
            <a:r>
              <a:rPr lang="en-US" sz="2400">
                <a:solidFill>
                  <a:srgbClr val="000000"/>
                </a:solidFill>
                <a:latin typeface="Verdana" pitchFamily="34" charset="0"/>
              </a:rPr>
              <a:t>= 5</a:t>
            </a:r>
            <a:endParaRPr lang="en-US" sz="2400">
              <a:solidFill>
                <a:srgbClr val="000000"/>
              </a:solidFill>
              <a:latin typeface="Verdana" pitchFamily="34" charset="0"/>
              <a:sym typeface="Symbol" pitchFamily="18" charset="2"/>
            </a:endParaRPr>
          </a:p>
        </p:txBody>
      </p:sp>
      <p:sp>
        <p:nvSpPr>
          <p:cNvPr id="85045" name="Text Box 53"/>
          <p:cNvSpPr txBox="1">
            <a:spLocks noChangeArrowheads="1"/>
          </p:cNvSpPr>
          <p:nvPr/>
        </p:nvSpPr>
        <p:spPr bwMode="auto">
          <a:xfrm>
            <a:off x="6477000" y="4648200"/>
            <a:ext cx="3276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 5|</a:t>
            </a:r>
          </a:p>
        </p:txBody>
      </p:sp>
      <p:sp>
        <p:nvSpPr>
          <p:cNvPr id="85046" name="Text Box 54"/>
          <p:cNvSpPr txBox="1">
            <a:spLocks noChangeArrowheads="1"/>
          </p:cNvSpPr>
          <p:nvPr/>
        </p:nvSpPr>
        <p:spPr bwMode="auto">
          <a:xfrm>
            <a:off x="5943600" y="4038600"/>
            <a:ext cx="3276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AC </a:t>
            </a:r>
            <a:r>
              <a:rPr lang="en-US" sz="2400">
                <a:solidFill>
                  <a:srgbClr val="000000"/>
                </a:solidFill>
                <a:latin typeface="Verdana" pitchFamily="34" charset="0"/>
              </a:rPr>
              <a:t>= |–2 – 3|</a:t>
            </a:r>
          </a:p>
        </p:txBody>
      </p:sp>
    </p:spTree>
    <p:extLst>
      <p:ext uri="{BB962C8B-B14F-4D97-AF65-F5344CB8AC3E}">
        <p14:creationId xmlns:p14="http://schemas.microsoft.com/office/powerpoint/2010/main" val="409783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043"/>
                                        </p:tgtEl>
                                        <p:attrNameLst>
                                          <p:attrName>style.visibility</p:attrName>
                                        </p:attrNameLst>
                                      </p:cBhvr>
                                      <p:to>
                                        <p:strVal val="visible"/>
                                      </p:to>
                                    </p:set>
                                    <p:animEffect transition="in" filter="dissolve">
                                      <p:cBhvr>
                                        <p:cTn id="7" dur="500"/>
                                        <p:tgtEl>
                                          <p:spTgt spid="850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5042"/>
                                        </p:tgtEl>
                                        <p:attrNameLst>
                                          <p:attrName>style.visibility</p:attrName>
                                        </p:attrNameLst>
                                      </p:cBhvr>
                                      <p:to>
                                        <p:strVal val="visible"/>
                                      </p:to>
                                    </p:set>
                                    <p:animEffect transition="in" filter="dissolve">
                                      <p:cBhvr>
                                        <p:cTn id="12" dur="500"/>
                                        <p:tgtEl>
                                          <p:spTgt spid="850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5009"/>
                                        </p:tgtEl>
                                        <p:attrNameLst>
                                          <p:attrName>style.visibility</p:attrName>
                                        </p:attrNameLst>
                                      </p:cBhvr>
                                      <p:to>
                                        <p:strVal val="visible"/>
                                      </p:to>
                                    </p:set>
                                    <p:animEffect transition="in" filter="dissolve">
                                      <p:cBhvr>
                                        <p:cTn id="17" dur="500"/>
                                        <p:tgtEl>
                                          <p:spTgt spid="8500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5046"/>
                                        </p:tgtEl>
                                        <p:attrNameLst>
                                          <p:attrName>style.visibility</p:attrName>
                                        </p:attrNameLst>
                                      </p:cBhvr>
                                      <p:to>
                                        <p:strVal val="visible"/>
                                      </p:to>
                                    </p:set>
                                    <p:animEffect transition="in" filter="dissolve">
                                      <p:cBhvr>
                                        <p:cTn id="22" dur="500"/>
                                        <p:tgtEl>
                                          <p:spTgt spid="8504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5045"/>
                                        </p:tgtEl>
                                        <p:attrNameLst>
                                          <p:attrName>style.visibility</p:attrName>
                                        </p:attrNameLst>
                                      </p:cBhvr>
                                      <p:to>
                                        <p:strVal val="visible"/>
                                      </p:to>
                                    </p:set>
                                    <p:animEffect transition="in" filter="dissolve">
                                      <p:cBhvr>
                                        <p:cTn id="27" dur="500"/>
                                        <p:tgtEl>
                                          <p:spTgt spid="8504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5044"/>
                                        </p:tgtEl>
                                        <p:attrNameLst>
                                          <p:attrName>style.visibility</p:attrName>
                                        </p:attrNameLst>
                                      </p:cBhvr>
                                      <p:to>
                                        <p:strVal val="visible"/>
                                      </p:to>
                                    </p:set>
                                    <p:animEffect transition="in" filter="dissolve">
                                      <p:cBhvr>
                                        <p:cTn id="32" dur="500"/>
                                        <p:tgtEl>
                                          <p:spTgt spid="85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9" grpId="0"/>
      <p:bldP spid="85042" grpId="0"/>
      <p:bldP spid="85043" grpId="0"/>
      <p:bldP spid="85044" grpId="0"/>
      <p:bldP spid="85045" grpId="0"/>
      <p:bldP spid="850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04800" y="1524000"/>
            <a:ext cx="8237538"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400" b="1">
                <a:solidFill>
                  <a:srgbClr val="000000"/>
                </a:solidFill>
                <a:latin typeface="Verdana" pitchFamily="34" charset="0"/>
              </a:rPr>
              <a:t>Find each length.</a:t>
            </a:r>
            <a:endParaRPr lang="en-US" altLang="en-US" sz="2400">
              <a:solidFill>
                <a:srgbClr val="000000"/>
              </a:solidFill>
              <a:latin typeface="Times" pitchFamily="18" charset="0"/>
            </a:endParaRPr>
          </a:p>
        </p:txBody>
      </p:sp>
      <p:sp>
        <p:nvSpPr>
          <p:cNvPr id="38915" name="Text Box 3"/>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FF0000"/>
                </a:solidFill>
                <a:latin typeface="Arial Black" pitchFamily="34" charset="0"/>
              </a:rPr>
              <a:t>Check It Out!</a:t>
            </a:r>
            <a:r>
              <a:rPr lang="en-US" altLang="en-US" sz="2400">
                <a:solidFill>
                  <a:srgbClr val="006699"/>
                </a:solidFill>
                <a:latin typeface="Arial Black" pitchFamily="34" charset="0"/>
              </a:rPr>
              <a:t> Example 1 </a:t>
            </a:r>
            <a:endParaRPr lang="en-US" altLang="en-US" sz="2600">
              <a:solidFill>
                <a:srgbClr val="3333CC"/>
              </a:solidFill>
              <a:latin typeface="Arial MT Bl" charset="0"/>
            </a:endParaRPr>
          </a:p>
        </p:txBody>
      </p:sp>
      <p:sp>
        <p:nvSpPr>
          <p:cNvPr id="38935" name="Text Box 23"/>
          <p:cNvSpPr txBox="1">
            <a:spLocks noChangeArrowheads="1"/>
          </p:cNvSpPr>
          <p:nvPr/>
        </p:nvSpPr>
        <p:spPr bwMode="auto">
          <a:xfrm>
            <a:off x="381000" y="3290888"/>
            <a:ext cx="1828800" cy="519112"/>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800" b="1">
                <a:solidFill>
                  <a:srgbClr val="000000"/>
                </a:solidFill>
                <a:latin typeface="Verdana" pitchFamily="34" charset="0"/>
              </a:rPr>
              <a:t>a.</a:t>
            </a:r>
            <a:r>
              <a:rPr lang="en-US" altLang="en-US" sz="2800" i="1">
                <a:solidFill>
                  <a:srgbClr val="000000"/>
                </a:solidFill>
                <a:latin typeface="Verdana" pitchFamily="34" charset="0"/>
              </a:rPr>
              <a:t> XY</a:t>
            </a:r>
          </a:p>
        </p:txBody>
      </p:sp>
      <p:pic>
        <p:nvPicPr>
          <p:cNvPr id="38994" name="Picture 82"/>
          <p:cNvPicPr>
            <a:picLocks noChangeAspect="1" noChangeArrowheads="1"/>
          </p:cNvPicPr>
          <p:nvPr/>
        </p:nvPicPr>
        <p:blipFill>
          <a:blip r:embed="rId2" cstate="print"/>
          <a:srcRect/>
          <a:stretch>
            <a:fillRect/>
          </a:stretch>
        </p:blipFill>
        <p:spPr bwMode="auto">
          <a:xfrm>
            <a:off x="2133600" y="1981200"/>
            <a:ext cx="5276850" cy="1752600"/>
          </a:xfrm>
          <a:prstGeom prst="rect">
            <a:avLst/>
          </a:prstGeom>
          <a:noFill/>
          <a:ln w="9525" algn="ctr">
            <a:noFill/>
            <a:miter lim="800000"/>
            <a:headEnd/>
            <a:tailEnd/>
          </a:ln>
          <a:effectLst/>
        </p:spPr>
      </p:pic>
      <p:pic>
        <p:nvPicPr>
          <p:cNvPr id="38996" name="Picture 84" descr="1"/>
          <p:cNvPicPr>
            <a:picLocks noChangeAspect="1" noChangeArrowheads="1"/>
          </p:cNvPicPr>
          <p:nvPr/>
        </p:nvPicPr>
        <p:blipFill>
          <a:blip r:embed="rId3" cstate="print"/>
          <a:srcRect/>
          <a:stretch>
            <a:fillRect/>
          </a:stretch>
        </p:blipFill>
        <p:spPr bwMode="auto">
          <a:xfrm>
            <a:off x="1028700" y="3771900"/>
            <a:ext cx="1790700" cy="2552700"/>
          </a:xfrm>
          <a:prstGeom prst="rect">
            <a:avLst/>
          </a:prstGeom>
          <a:noFill/>
        </p:spPr>
      </p:pic>
      <p:pic>
        <p:nvPicPr>
          <p:cNvPr id="38997" name="Picture 85" descr="1"/>
          <p:cNvPicPr>
            <a:picLocks noChangeAspect="1" noChangeArrowheads="1"/>
          </p:cNvPicPr>
          <p:nvPr/>
        </p:nvPicPr>
        <p:blipFill>
          <a:blip r:embed="rId4" cstate="print"/>
          <a:srcRect/>
          <a:stretch>
            <a:fillRect/>
          </a:stretch>
        </p:blipFill>
        <p:spPr bwMode="auto">
          <a:xfrm>
            <a:off x="6400800" y="3771900"/>
            <a:ext cx="2228850" cy="2552700"/>
          </a:xfrm>
          <a:prstGeom prst="rect">
            <a:avLst/>
          </a:prstGeom>
          <a:noFill/>
        </p:spPr>
      </p:pic>
      <p:sp>
        <p:nvSpPr>
          <p:cNvPr id="38999" name="Text Box 87"/>
          <p:cNvSpPr txBox="1">
            <a:spLocks noChangeArrowheads="1"/>
          </p:cNvSpPr>
          <p:nvPr/>
        </p:nvSpPr>
        <p:spPr bwMode="auto">
          <a:xfrm>
            <a:off x="5867400" y="3276600"/>
            <a:ext cx="1600200" cy="519113"/>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800" b="1">
                <a:solidFill>
                  <a:srgbClr val="000000"/>
                </a:solidFill>
                <a:latin typeface="Verdana" pitchFamily="34" charset="0"/>
              </a:rPr>
              <a:t>b.</a:t>
            </a:r>
            <a:r>
              <a:rPr lang="en-US" altLang="en-US" sz="2800" i="1">
                <a:solidFill>
                  <a:srgbClr val="000000"/>
                </a:solidFill>
                <a:latin typeface="Verdana" pitchFamily="34" charset="0"/>
              </a:rPr>
              <a:t> XZ</a:t>
            </a:r>
          </a:p>
        </p:txBody>
      </p:sp>
    </p:spTree>
    <p:extLst>
      <p:ext uri="{BB962C8B-B14F-4D97-AF65-F5344CB8AC3E}">
        <p14:creationId xmlns:p14="http://schemas.microsoft.com/office/powerpoint/2010/main" val="393424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8996"/>
                                        </p:tgtEl>
                                        <p:attrNameLst>
                                          <p:attrName>style.visibility</p:attrName>
                                        </p:attrNameLst>
                                      </p:cBhvr>
                                      <p:to>
                                        <p:strVal val="visible"/>
                                      </p:to>
                                    </p:set>
                                    <p:animEffect transition="in" filter="box(in)">
                                      <p:cBhvr>
                                        <p:cTn id="7" dur="500"/>
                                        <p:tgtEl>
                                          <p:spTgt spid="3899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8997"/>
                                        </p:tgtEl>
                                        <p:attrNameLst>
                                          <p:attrName>style.visibility</p:attrName>
                                        </p:attrNameLst>
                                      </p:cBhvr>
                                      <p:to>
                                        <p:strVal val="visible"/>
                                      </p:to>
                                    </p:set>
                                    <p:animEffect transition="in" filter="box(in)">
                                      <p:cBhvr>
                                        <p:cTn id="12" dur="500"/>
                                        <p:tgtEl>
                                          <p:spTgt spid="38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932" name="Group 180"/>
          <p:cNvGrpSpPr>
            <a:grpSpLocks/>
          </p:cNvGrpSpPr>
          <p:nvPr/>
        </p:nvGrpSpPr>
        <p:grpSpPr bwMode="auto">
          <a:xfrm>
            <a:off x="685800" y="1066800"/>
            <a:ext cx="7924800" cy="1917700"/>
            <a:chOff x="432" y="672"/>
            <a:chExt cx="4992" cy="1208"/>
          </a:xfrm>
        </p:grpSpPr>
        <p:sp>
          <p:nvSpPr>
            <p:cNvPr id="74906" name="Text Box 154"/>
            <p:cNvSpPr txBox="1">
              <a:spLocks noChangeArrowheads="1"/>
            </p:cNvSpPr>
            <p:nvPr/>
          </p:nvSpPr>
          <p:spPr bwMode="auto">
            <a:xfrm>
              <a:off x="432" y="672"/>
              <a:ext cx="4992" cy="120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sz="2400" b="1" u="sng">
                  <a:solidFill>
                    <a:srgbClr val="000000"/>
                  </a:solidFill>
                  <a:latin typeface="Verdana" pitchFamily="34" charset="0"/>
                </a:rPr>
                <a:t>Congruent segments</a:t>
              </a:r>
              <a:r>
                <a:rPr lang="en-US" sz="2400">
                  <a:solidFill>
                    <a:srgbClr val="000000"/>
                  </a:solidFill>
                  <a:latin typeface="Verdana" pitchFamily="34" charset="0"/>
                </a:rPr>
                <a:t> are segments that have the same length. In the diagram, </a:t>
              </a:r>
              <a:r>
                <a:rPr lang="en-US" sz="2400" i="1">
                  <a:solidFill>
                    <a:srgbClr val="000000"/>
                  </a:solidFill>
                  <a:latin typeface="Verdana" pitchFamily="34" charset="0"/>
                </a:rPr>
                <a:t>PQ</a:t>
              </a:r>
              <a:r>
                <a:rPr lang="en-US" sz="2400">
                  <a:solidFill>
                    <a:srgbClr val="000000"/>
                  </a:solidFill>
                  <a:latin typeface="Verdana" pitchFamily="34" charset="0"/>
                </a:rPr>
                <a:t> = </a:t>
              </a:r>
              <a:r>
                <a:rPr lang="en-US" sz="2400" i="1">
                  <a:solidFill>
                    <a:srgbClr val="000000"/>
                  </a:solidFill>
                  <a:latin typeface="Verdana" pitchFamily="34" charset="0"/>
                </a:rPr>
                <a:t>RS</a:t>
              </a:r>
              <a:r>
                <a:rPr lang="en-US" sz="2400">
                  <a:solidFill>
                    <a:srgbClr val="000000"/>
                  </a:solidFill>
                  <a:latin typeface="Verdana" pitchFamily="34" charset="0"/>
                </a:rPr>
                <a:t>, so you can write </a:t>
              </a:r>
              <a:r>
                <a:rPr lang="en-US" sz="2400" i="1">
                  <a:solidFill>
                    <a:srgbClr val="000000"/>
                  </a:solidFill>
                  <a:latin typeface="Verdana" pitchFamily="34" charset="0"/>
                </a:rPr>
                <a:t>PQ</a:t>
              </a:r>
              <a:r>
                <a:rPr lang="en-US" sz="2400">
                  <a:solidFill>
                    <a:srgbClr val="000000"/>
                  </a:solidFill>
                  <a:latin typeface="Verdana" pitchFamily="34" charset="0"/>
                </a:rPr>
                <a:t> </a:t>
              </a:r>
              <a:r>
                <a:rPr lang="en-US" sz="2400">
                  <a:solidFill>
                    <a:srgbClr val="000000"/>
                  </a:solidFill>
                  <a:latin typeface="Verdana" pitchFamily="34" charset="0"/>
                  <a:sym typeface="Symbol" pitchFamily="18" charset="2"/>
                </a:rPr>
                <a:t></a:t>
              </a:r>
              <a:r>
                <a:rPr lang="en-US" sz="2400">
                  <a:solidFill>
                    <a:srgbClr val="000000"/>
                  </a:solidFill>
                  <a:latin typeface="Verdana" pitchFamily="34" charset="0"/>
                </a:rPr>
                <a:t> </a:t>
              </a:r>
              <a:r>
                <a:rPr lang="en-US" sz="2400" i="1">
                  <a:solidFill>
                    <a:srgbClr val="000000"/>
                  </a:solidFill>
                  <a:latin typeface="Verdana" pitchFamily="34" charset="0"/>
                </a:rPr>
                <a:t>RS</a:t>
              </a:r>
              <a:r>
                <a:rPr lang="en-US" sz="2400">
                  <a:solidFill>
                    <a:srgbClr val="000000"/>
                  </a:solidFill>
                  <a:latin typeface="Verdana" pitchFamily="34" charset="0"/>
                </a:rPr>
                <a:t>. This is read as “segment </a:t>
              </a:r>
              <a:r>
                <a:rPr lang="en-US" sz="2400" i="1">
                  <a:solidFill>
                    <a:srgbClr val="000000"/>
                  </a:solidFill>
                  <a:latin typeface="Verdana" pitchFamily="34" charset="0"/>
                </a:rPr>
                <a:t>PQ</a:t>
              </a:r>
              <a:r>
                <a:rPr lang="en-US" sz="2400">
                  <a:solidFill>
                    <a:srgbClr val="000000"/>
                  </a:solidFill>
                  <a:latin typeface="Verdana" pitchFamily="34" charset="0"/>
                </a:rPr>
                <a:t> is congruent to segment </a:t>
              </a:r>
              <a:r>
                <a:rPr lang="en-US" sz="2400" i="1">
                  <a:solidFill>
                    <a:srgbClr val="000000"/>
                  </a:solidFill>
                  <a:latin typeface="Verdana" pitchFamily="34" charset="0"/>
                </a:rPr>
                <a:t>RS</a:t>
              </a:r>
              <a:r>
                <a:rPr lang="en-US" sz="2400">
                  <a:solidFill>
                    <a:srgbClr val="000000"/>
                  </a:solidFill>
                  <a:latin typeface="Verdana" pitchFamily="34" charset="0"/>
                </a:rPr>
                <a:t>.” </a:t>
              </a:r>
              <a:r>
                <a:rPr lang="en-US" sz="2400" b="1" i="1">
                  <a:solidFill>
                    <a:srgbClr val="FF0000"/>
                  </a:solidFill>
                  <a:latin typeface="Verdana" pitchFamily="34" charset="0"/>
                </a:rPr>
                <a:t>Tick marks</a:t>
              </a:r>
              <a:r>
                <a:rPr lang="en-US" sz="2400">
                  <a:solidFill>
                    <a:srgbClr val="000000"/>
                  </a:solidFill>
                  <a:latin typeface="Verdana" pitchFamily="34" charset="0"/>
                </a:rPr>
                <a:t> are used in a figure to show congruent segments.</a:t>
              </a:r>
            </a:p>
          </p:txBody>
        </p:sp>
        <p:sp>
          <p:nvSpPr>
            <p:cNvPr id="74912" name="Line 160"/>
            <p:cNvSpPr>
              <a:spLocks noChangeShapeType="1"/>
            </p:cNvSpPr>
            <p:nvPr/>
          </p:nvSpPr>
          <p:spPr bwMode="auto">
            <a:xfrm>
              <a:off x="1872" y="1188"/>
              <a:ext cx="288" cy="0"/>
            </a:xfrm>
            <a:prstGeom prst="line">
              <a:avLst/>
            </a:prstGeom>
            <a:noFill/>
            <a:ln w="28575">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74928" name="Line 176"/>
            <p:cNvSpPr>
              <a:spLocks noChangeShapeType="1"/>
            </p:cNvSpPr>
            <p:nvPr/>
          </p:nvSpPr>
          <p:spPr bwMode="auto">
            <a:xfrm>
              <a:off x="2382" y="1179"/>
              <a:ext cx="288" cy="0"/>
            </a:xfrm>
            <a:prstGeom prst="line">
              <a:avLst/>
            </a:prstGeom>
            <a:noFill/>
            <a:ln w="28575">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pic>
        <p:nvPicPr>
          <p:cNvPr id="74929" name="Picture 177"/>
          <p:cNvPicPr>
            <a:picLocks noChangeAspect="1" noChangeArrowheads="1"/>
          </p:cNvPicPr>
          <p:nvPr/>
        </p:nvPicPr>
        <p:blipFill>
          <a:blip r:embed="rId2" cstate="print"/>
          <a:srcRect/>
          <a:stretch>
            <a:fillRect/>
          </a:stretch>
        </p:blipFill>
        <p:spPr bwMode="auto">
          <a:xfrm>
            <a:off x="1752600" y="3182757"/>
            <a:ext cx="5334000" cy="2333625"/>
          </a:xfrm>
          <a:prstGeom prst="rect">
            <a:avLst/>
          </a:prstGeom>
          <a:noFill/>
          <a:ln w="9525" algn="ctr">
            <a:noFill/>
            <a:miter lim="800000"/>
            <a:headEnd/>
            <a:tailEnd/>
          </a:ln>
          <a:effectLst/>
        </p:spPr>
      </p:pic>
    </p:spTree>
    <p:extLst>
      <p:ext uri="{BB962C8B-B14F-4D97-AF65-F5344CB8AC3E}">
        <p14:creationId xmlns:p14="http://schemas.microsoft.com/office/powerpoint/2010/main" val="415715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4929"/>
                                        </p:tgtEl>
                                        <p:attrNameLst>
                                          <p:attrName>style.visibility</p:attrName>
                                        </p:attrNameLst>
                                      </p:cBhvr>
                                      <p:to>
                                        <p:strVal val="visible"/>
                                      </p:to>
                                    </p:set>
                                    <p:animEffect transition="in" filter="box(in)">
                                      <p:cBhvr>
                                        <p:cTn id="7" dur="500"/>
                                        <p:tgtEl>
                                          <p:spTgt spid="74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50" name="Text Box 26"/>
          <p:cNvSpPr txBox="1">
            <a:spLocks noChangeArrowheads="1"/>
          </p:cNvSpPr>
          <p:nvPr/>
        </p:nvSpPr>
        <p:spPr bwMode="auto">
          <a:xfrm>
            <a:off x="357981" y="914400"/>
            <a:ext cx="8237538" cy="118745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400" dirty="0">
                <a:solidFill>
                  <a:srgbClr val="000000"/>
                </a:solidFill>
                <a:latin typeface="Verdana" pitchFamily="34" charset="0"/>
              </a:rPr>
              <a:t>In order for you to say that a point </a:t>
            </a:r>
            <a:r>
              <a:rPr lang="en-US" altLang="en-US" sz="2400" i="1" dirty="0">
                <a:solidFill>
                  <a:srgbClr val="000000"/>
                </a:solidFill>
                <a:latin typeface="Verdana" pitchFamily="34" charset="0"/>
              </a:rPr>
              <a:t>B</a:t>
            </a:r>
            <a:r>
              <a:rPr lang="en-US" altLang="en-US" sz="2400" dirty="0">
                <a:solidFill>
                  <a:srgbClr val="000000"/>
                </a:solidFill>
                <a:latin typeface="Verdana" pitchFamily="34" charset="0"/>
              </a:rPr>
              <a:t> is </a:t>
            </a:r>
            <a:r>
              <a:rPr lang="en-US" altLang="en-US" sz="2400" b="1" u="sng" dirty="0">
                <a:solidFill>
                  <a:srgbClr val="000000"/>
                </a:solidFill>
                <a:latin typeface="Verdana" pitchFamily="34" charset="0"/>
              </a:rPr>
              <a:t>between</a:t>
            </a:r>
            <a:r>
              <a:rPr lang="en-US" altLang="en-US" sz="2400" dirty="0">
                <a:solidFill>
                  <a:srgbClr val="000000"/>
                </a:solidFill>
                <a:latin typeface="Verdana" pitchFamily="34" charset="0"/>
              </a:rPr>
              <a:t> two points </a:t>
            </a:r>
            <a:r>
              <a:rPr lang="en-US" altLang="en-US" sz="2400" i="1" dirty="0">
                <a:solidFill>
                  <a:srgbClr val="000000"/>
                </a:solidFill>
                <a:latin typeface="Verdana" pitchFamily="34" charset="0"/>
              </a:rPr>
              <a:t>A</a:t>
            </a:r>
            <a:r>
              <a:rPr lang="en-US" altLang="en-US" sz="2400" dirty="0">
                <a:solidFill>
                  <a:srgbClr val="000000"/>
                </a:solidFill>
                <a:latin typeface="Verdana" pitchFamily="34" charset="0"/>
              </a:rPr>
              <a:t> and </a:t>
            </a:r>
            <a:r>
              <a:rPr lang="en-US" altLang="en-US" sz="2400" i="1" dirty="0">
                <a:solidFill>
                  <a:srgbClr val="000000"/>
                </a:solidFill>
                <a:latin typeface="Verdana" pitchFamily="34" charset="0"/>
              </a:rPr>
              <a:t>C</a:t>
            </a:r>
            <a:r>
              <a:rPr lang="en-US" altLang="en-US" sz="2400" dirty="0">
                <a:solidFill>
                  <a:srgbClr val="000000"/>
                </a:solidFill>
                <a:latin typeface="Verdana" pitchFamily="34" charset="0"/>
              </a:rPr>
              <a:t>, all three points must lie on the same line, and </a:t>
            </a:r>
            <a:r>
              <a:rPr lang="en-US" altLang="en-US" sz="2400" i="1" dirty="0">
                <a:solidFill>
                  <a:srgbClr val="000000"/>
                </a:solidFill>
                <a:latin typeface="Verdana" pitchFamily="34" charset="0"/>
              </a:rPr>
              <a:t>AB</a:t>
            </a:r>
            <a:r>
              <a:rPr lang="en-US" altLang="en-US" sz="2400" dirty="0">
                <a:solidFill>
                  <a:srgbClr val="000000"/>
                </a:solidFill>
                <a:latin typeface="Verdana" pitchFamily="34" charset="0"/>
              </a:rPr>
              <a:t> + </a:t>
            </a:r>
            <a:r>
              <a:rPr lang="en-US" altLang="en-US" sz="2400" i="1" dirty="0">
                <a:solidFill>
                  <a:srgbClr val="000000"/>
                </a:solidFill>
                <a:latin typeface="Verdana" pitchFamily="34" charset="0"/>
              </a:rPr>
              <a:t>BC</a:t>
            </a:r>
            <a:r>
              <a:rPr lang="en-US" altLang="en-US" sz="2400" dirty="0">
                <a:solidFill>
                  <a:srgbClr val="000000"/>
                </a:solidFill>
                <a:latin typeface="Verdana" pitchFamily="34" charset="0"/>
              </a:rPr>
              <a:t> = </a:t>
            </a:r>
            <a:r>
              <a:rPr lang="en-US" altLang="en-US" sz="2400" i="1" dirty="0">
                <a:solidFill>
                  <a:srgbClr val="000000"/>
                </a:solidFill>
                <a:latin typeface="Verdana" pitchFamily="34" charset="0"/>
              </a:rPr>
              <a:t>AC</a:t>
            </a:r>
            <a:r>
              <a:rPr lang="en-US" altLang="en-US" sz="2400" dirty="0">
                <a:solidFill>
                  <a:srgbClr val="000000"/>
                </a:solidFill>
                <a:latin typeface="Verdana" pitchFamily="34" charset="0"/>
              </a:rPr>
              <a:t>.</a:t>
            </a:r>
            <a:endParaRPr lang="en-US" altLang="en-US" sz="2400" dirty="0">
              <a:solidFill>
                <a:srgbClr val="000000"/>
              </a:solidFill>
              <a:latin typeface="Times" pitchFamily="18" charset="0"/>
            </a:endParaRPr>
          </a:p>
        </p:txBody>
      </p:sp>
      <p:pic>
        <p:nvPicPr>
          <p:cNvPr id="103451" name="Picture 27"/>
          <p:cNvPicPr>
            <a:picLocks noChangeAspect="1" noChangeArrowheads="1"/>
          </p:cNvPicPr>
          <p:nvPr/>
        </p:nvPicPr>
        <p:blipFill>
          <a:blip r:embed="rId2" cstate="print"/>
          <a:srcRect/>
          <a:stretch>
            <a:fillRect/>
          </a:stretch>
        </p:blipFill>
        <p:spPr bwMode="auto">
          <a:xfrm>
            <a:off x="9525" y="2362200"/>
            <a:ext cx="8953500" cy="1676400"/>
          </a:xfrm>
          <a:prstGeom prst="rect">
            <a:avLst/>
          </a:prstGeom>
          <a:noFill/>
          <a:ln w="9525" algn="ctr">
            <a:noFill/>
            <a:miter lim="800000"/>
            <a:headEnd/>
            <a:tailEnd/>
          </a:ln>
          <a:effectLst/>
        </p:spPr>
      </p:pic>
    </p:spTree>
    <p:extLst>
      <p:ext uri="{BB962C8B-B14F-4D97-AF65-F5344CB8AC3E}">
        <p14:creationId xmlns:p14="http://schemas.microsoft.com/office/powerpoint/2010/main" val="56585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451"/>
                                        </p:tgtEl>
                                        <p:attrNameLst>
                                          <p:attrName>style.visibility</p:attrName>
                                        </p:attrNameLst>
                                      </p:cBhvr>
                                      <p:to>
                                        <p:strVal val="visible"/>
                                      </p:to>
                                    </p:set>
                                    <p:animEffect transition="in" filter="box(in)">
                                      <p:cBhvr>
                                        <p:cTn id="7" dur="500"/>
                                        <p:tgtEl>
                                          <p:spTgt spid="103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ext Box 4"/>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Example 3A: Using the Segment Addition Postulate</a:t>
            </a:r>
            <a:endParaRPr lang="en-US" altLang="en-US" sz="2600">
              <a:solidFill>
                <a:srgbClr val="3333CC"/>
              </a:solidFill>
              <a:latin typeface="Arial MT Bl" charset="0"/>
            </a:endParaRPr>
          </a:p>
        </p:txBody>
      </p:sp>
      <p:sp>
        <p:nvSpPr>
          <p:cNvPr id="106501" name="Text Box 5"/>
          <p:cNvSpPr txBox="1">
            <a:spLocks noChangeArrowheads="1"/>
          </p:cNvSpPr>
          <p:nvPr/>
        </p:nvSpPr>
        <p:spPr bwMode="auto">
          <a:xfrm>
            <a:off x="381000" y="1600200"/>
            <a:ext cx="8237538" cy="830997"/>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altLang="en-US" sz="2400" b="1" i="1" dirty="0">
                <a:solidFill>
                  <a:srgbClr val="000000"/>
                </a:solidFill>
                <a:latin typeface="Verdana" pitchFamily="34" charset="0"/>
              </a:rPr>
              <a:t>G</a:t>
            </a:r>
            <a:r>
              <a:rPr lang="en-US" altLang="en-US" sz="2400" b="1" dirty="0">
                <a:solidFill>
                  <a:srgbClr val="000000"/>
                </a:solidFill>
                <a:latin typeface="Verdana" pitchFamily="34" charset="0"/>
              </a:rPr>
              <a:t> is between </a:t>
            </a:r>
            <a:r>
              <a:rPr lang="en-US" altLang="en-US" sz="2400" b="1" i="1" dirty="0">
                <a:solidFill>
                  <a:srgbClr val="000000"/>
                </a:solidFill>
                <a:latin typeface="Verdana" pitchFamily="34" charset="0"/>
              </a:rPr>
              <a:t>F</a:t>
            </a:r>
            <a:r>
              <a:rPr lang="en-US" altLang="en-US" sz="2400" b="1" dirty="0">
                <a:solidFill>
                  <a:srgbClr val="000000"/>
                </a:solidFill>
                <a:latin typeface="Verdana" pitchFamily="34" charset="0"/>
              </a:rPr>
              <a:t> and </a:t>
            </a:r>
            <a:r>
              <a:rPr lang="en-US" altLang="en-US" sz="2400" b="1" i="1" dirty="0">
                <a:solidFill>
                  <a:srgbClr val="000000"/>
                </a:solidFill>
                <a:latin typeface="Verdana" pitchFamily="34" charset="0"/>
              </a:rPr>
              <a:t>H</a:t>
            </a:r>
            <a:r>
              <a:rPr lang="en-US" altLang="en-US" sz="2400" b="1" dirty="0">
                <a:solidFill>
                  <a:srgbClr val="000000"/>
                </a:solidFill>
                <a:latin typeface="Verdana" pitchFamily="34" charset="0"/>
              </a:rPr>
              <a:t>, </a:t>
            </a:r>
            <a:r>
              <a:rPr lang="en-US" altLang="en-US" sz="2400" b="1" i="1" dirty="0">
                <a:solidFill>
                  <a:srgbClr val="000000"/>
                </a:solidFill>
                <a:latin typeface="Verdana" pitchFamily="34" charset="0"/>
              </a:rPr>
              <a:t>FG </a:t>
            </a:r>
            <a:r>
              <a:rPr lang="en-US" altLang="en-US" sz="2400" b="1" dirty="0">
                <a:solidFill>
                  <a:srgbClr val="000000"/>
                </a:solidFill>
                <a:latin typeface="Verdana" pitchFamily="34" charset="0"/>
              </a:rPr>
              <a:t>= 6, and </a:t>
            </a:r>
            <a:r>
              <a:rPr lang="en-US" altLang="en-US" sz="2400" b="1" i="1" dirty="0">
                <a:solidFill>
                  <a:srgbClr val="000000"/>
                </a:solidFill>
                <a:latin typeface="Verdana" pitchFamily="34" charset="0"/>
              </a:rPr>
              <a:t>GH</a:t>
            </a:r>
            <a:r>
              <a:rPr lang="en-US" altLang="en-US" sz="2400" b="1" dirty="0">
                <a:solidFill>
                  <a:srgbClr val="000000"/>
                </a:solidFill>
                <a:latin typeface="Verdana" pitchFamily="34" charset="0"/>
              </a:rPr>
              <a:t> = 11.  Find </a:t>
            </a:r>
            <a:r>
              <a:rPr lang="en-US" altLang="en-US" sz="2400" b="1" i="1" dirty="0">
                <a:solidFill>
                  <a:srgbClr val="000000"/>
                </a:solidFill>
                <a:latin typeface="Verdana" pitchFamily="34" charset="0"/>
              </a:rPr>
              <a:t>FH</a:t>
            </a:r>
            <a:r>
              <a:rPr lang="en-US" altLang="en-US" sz="2400" b="1" dirty="0">
                <a:solidFill>
                  <a:srgbClr val="000000"/>
                </a:solidFill>
                <a:latin typeface="Verdana" pitchFamily="34" charset="0"/>
              </a:rPr>
              <a:t>.</a:t>
            </a:r>
          </a:p>
        </p:txBody>
      </p:sp>
      <p:sp>
        <p:nvSpPr>
          <p:cNvPr id="106520" name="Text Box 24"/>
          <p:cNvSpPr txBox="1">
            <a:spLocks noChangeArrowheads="1"/>
          </p:cNvSpPr>
          <p:nvPr/>
        </p:nvSpPr>
        <p:spPr bwMode="auto">
          <a:xfrm>
            <a:off x="1219200" y="3962400"/>
            <a:ext cx="1828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dirty="0">
                <a:solidFill>
                  <a:srgbClr val="000000"/>
                </a:solidFill>
                <a:latin typeface="Verdana" pitchFamily="34" charset="0"/>
              </a:rPr>
              <a:t>FH = </a:t>
            </a:r>
            <a:r>
              <a:rPr lang="en-US" sz="2400" i="1" dirty="0">
                <a:solidFill>
                  <a:srgbClr val="000000"/>
                </a:solidFill>
                <a:latin typeface="Verdana" pitchFamily="34" charset="0"/>
              </a:rPr>
              <a:t>17</a:t>
            </a:r>
          </a:p>
        </p:txBody>
      </p:sp>
      <p:sp>
        <p:nvSpPr>
          <p:cNvPr id="106525" name="Text Box 29"/>
          <p:cNvSpPr txBox="1">
            <a:spLocks noChangeArrowheads="1"/>
          </p:cNvSpPr>
          <p:nvPr/>
        </p:nvSpPr>
        <p:spPr bwMode="auto">
          <a:xfrm>
            <a:off x="1066800" y="2667000"/>
            <a:ext cx="2971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FH </a:t>
            </a:r>
            <a:r>
              <a:rPr lang="en-US" sz="2400">
                <a:solidFill>
                  <a:srgbClr val="000000"/>
                </a:solidFill>
                <a:latin typeface="Verdana" pitchFamily="34" charset="0"/>
              </a:rPr>
              <a:t>= </a:t>
            </a:r>
            <a:r>
              <a:rPr lang="en-US" sz="2400" i="1">
                <a:solidFill>
                  <a:srgbClr val="000000"/>
                </a:solidFill>
                <a:latin typeface="Verdana" pitchFamily="34" charset="0"/>
              </a:rPr>
              <a:t>FG</a:t>
            </a:r>
            <a:r>
              <a:rPr lang="en-US" sz="2400">
                <a:solidFill>
                  <a:srgbClr val="000000"/>
                </a:solidFill>
                <a:latin typeface="Verdana" pitchFamily="34" charset="0"/>
              </a:rPr>
              <a:t> + </a:t>
            </a:r>
            <a:r>
              <a:rPr lang="en-US" sz="2400" i="1">
                <a:solidFill>
                  <a:srgbClr val="000000"/>
                </a:solidFill>
                <a:latin typeface="Verdana" pitchFamily="34" charset="0"/>
              </a:rPr>
              <a:t>GH</a:t>
            </a:r>
          </a:p>
        </p:txBody>
      </p:sp>
      <p:sp>
        <p:nvSpPr>
          <p:cNvPr id="106526" name="Text Box 30"/>
          <p:cNvSpPr txBox="1">
            <a:spLocks noChangeArrowheads="1"/>
          </p:cNvSpPr>
          <p:nvPr/>
        </p:nvSpPr>
        <p:spPr bwMode="auto">
          <a:xfrm>
            <a:off x="3733800" y="2667000"/>
            <a:ext cx="3886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Seg. Add. Postulate</a:t>
            </a:r>
          </a:p>
        </p:txBody>
      </p:sp>
      <p:sp>
        <p:nvSpPr>
          <p:cNvPr id="106527" name="Text Box 31"/>
          <p:cNvSpPr txBox="1">
            <a:spLocks noChangeArrowheads="1"/>
          </p:cNvSpPr>
          <p:nvPr/>
        </p:nvSpPr>
        <p:spPr bwMode="auto">
          <a:xfrm>
            <a:off x="1066800" y="3124200"/>
            <a:ext cx="2971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dirty="0">
                <a:solidFill>
                  <a:srgbClr val="000000"/>
                </a:solidFill>
                <a:latin typeface="Verdana" pitchFamily="34" charset="0"/>
              </a:rPr>
              <a:t>FH</a:t>
            </a:r>
            <a:r>
              <a:rPr lang="en-US" sz="2400" i="1" dirty="0">
                <a:solidFill>
                  <a:srgbClr val="000000"/>
                </a:solidFill>
                <a:latin typeface="Verdana" pitchFamily="34" charset="0"/>
              </a:rPr>
              <a:t> </a:t>
            </a:r>
            <a:r>
              <a:rPr lang="en-US" sz="2400" dirty="0">
                <a:solidFill>
                  <a:srgbClr val="000000"/>
                </a:solidFill>
                <a:latin typeface="Verdana" pitchFamily="34" charset="0"/>
              </a:rPr>
              <a:t>= 6 + </a:t>
            </a:r>
            <a:r>
              <a:rPr lang="en-US" sz="2400" i="1" dirty="0">
                <a:solidFill>
                  <a:srgbClr val="000000"/>
                </a:solidFill>
                <a:latin typeface="Verdana" pitchFamily="34" charset="0"/>
              </a:rPr>
              <a:t>11</a:t>
            </a:r>
          </a:p>
        </p:txBody>
      </p:sp>
      <p:sp>
        <p:nvSpPr>
          <p:cNvPr id="106530" name="Text Box 34"/>
          <p:cNvSpPr txBox="1">
            <a:spLocks noChangeArrowheads="1"/>
          </p:cNvSpPr>
          <p:nvPr/>
        </p:nvSpPr>
        <p:spPr bwMode="auto">
          <a:xfrm>
            <a:off x="3733800" y="31242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Substitute 6 for FG and 11 for FH.</a:t>
            </a:r>
          </a:p>
        </p:txBody>
      </p:sp>
      <p:sp>
        <p:nvSpPr>
          <p:cNvPr id="106531" name="Text Box 35"/>
          <p:cNvSpPr txBox="1">
            <a:spLocks noChangeArrowheads="1"/>
          </p:cNvSpPr>
          <p:nvPr/>
        </p:nvSpPr>
        <p:spPr bwMode="auto">
          <a:xfrm>
            <a:off x="3733800" y="35052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Subtract 6 from both sides.</a:t>
            </a:r>
          </a:p>
        </p:txBody>
      </p:sp>
      <p:sp>
        <p:nvSpPr>
          <p:cNvPr id="106532" name="Text Box 36"/>
          <p:cNvSpPr txBox="1">
            <a:spLocks noChangeArrowheads="1"/>
          </p:cNvSpPr>
          <p:nvPr/>
        </p:nvSpPr>
        <p:spPr bwMode="auto">
          <a:xfrm>
            <a:off x="3733800" y="39624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spTree>
    <p:extLst>
      <p:ext uri="{BB962C8B-B14F-4D97-AF65-F5344CB8AC3E}">
        <p14:creationId xmlns:p14="http://schemas.microsoft.com/office/powerpoint/2010/main" val="267406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525"/>
                                        </p:tgtEl>
                                        <p:attrNameLst>
                                          <p:attrName>style.visibility</p:attrName>
                                        </p:attrNameLst>
                                      </p:cBhvr>
                                      <p:to>
                                        <p:strVal val="visible"/>
                                      </p:to>
                                    </p:set>
                                    <p:anim calcmode="lin" valueType="num">
                                      <p:cBhvr additive="base">
                                        <p:cTn id="7" dur="500" fill="hold"/>
                                        <p:tgtEl>
                                          <p:spTgt spid="106525"/>
                                        </p:tgtEl>
                                        <p:attrNameLst>
                                          <p:attrName>ppt_x</p:attrName>
                                        </p:attrNameLst>
                                      </p:cBhvr>
                                      <p:tavLst>
                                        <p:tav tm="0">
                                          <p:val>
                                            <p:strVal val="#ppt_x"/>
                                          </p:val>
                                        </p:tav>
                                        <p:tav tm="100000">
                                          <p:val>
                                            <p:strVal val="#ppt_x"/>
                                          </p:val>
                                        </p:tav>
                                      </p:tavLst>
                                    </p:anim>
                                    <p:anim calcmode="lin" valueType="num">
                                      <p:cBhvr additive="base">
                                        <p:cTn id="8" dur="500" fill="hold"/>
                                        <p:tgtEl>
                                          <p:spTgt spid="1065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6526"/>
                                        </p:tgtEl>
                                        <p:attrNameLst>
                                          <p:attrName>style.visibility</p:attrName>
                                        </p:attrNameLst>
                                      </p:cBhvr>
                                      <p:to>
                                        <p:strVal val="visible"/>
                                      </p:to>
                                    </p:set>
                                    <p:anim calcmode="lin" valueType="num">
                                      <p:cBhvr additive="base">
                                        <p:cTn id="11" dur="500" fill="hold"/>
                                        <p:tgtEl>
                                          <p:spTgt spid="106526"/>
                                        </p:tgtEl>
                                        <p:attrNameLst>
                                          <p:attrName>ppt_x</p:attrName>
                                        </p:attrNameLst>
                                      </p:cBhvr>
                                      <p:tavLst>
                                        <p:tav tm="0">
                                          <p:val>
                                            <p:strVal val="#ppt_x"/>
                                          </p:val>
                                        </p:tav>
                                        <p:tav tm="100000">
                                          <p:val>
                                            <p:strVal val="#ppt_x"/>
                                          </p:val>
                                        </p:tav>
                                      </p:tavLst>
                                    </p:anim>
                                    <p:anim calcmode="lin" valueType="num">
                                      <p:cBhvr additive="base">
                                        <p:cTn id="12" dur="500" fill="hold"/>
                                        <p:tgtEl>
                                          <p:spTgt spid="1065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6530"/>
                                        </p:tgtEl>
                                        <p:attrNameLst>
                                          <p:attrName>style.visibility</p:attrName>
                                        </p:attrNameLst>
                                      </p:cBhvr>
                                      <p:to>
                                        <p:strVal val="visible"/>
                                      </p:to>
                                    </p:set>
                                    <p:animEffect transition="in" filter="checkerboard(across)">
                                      <p:cBhvr>
                                        <p:cTn id="17" dur="500"/>
                                        <p:tgtEl>
                                          <p:spTgt spid="10653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6527"/>
                                        </p:tgtEl>
                                        <p:attrNameLst>
                                          <p:attrName>style.visibility</p:attrName>
                                        </p:attrNameLst>
                                      </p:cBhvr>
                                      <p:to>
                                        <p:strVal val="visible"/>
                                      </p:to>
                                    </p:set>
                                    <p:animEffect transition="in" filter="checkerboard(across)">
                                      <p:cBhvr>
                                        <p:cTn id="22" dur="500"/>
                                        <p:tgtEl>
                                          <p:spTgt spid="10652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6531"/>
                                        </p:tgtEl>
                                        <p:attrNameLst>
                                          <p:attrName>style.visibility</p:attrName>
                                        </p:attrNameLst>
                                      </p:cBhvr>
                                      <p:to>
                                        <p:strVal val="visible"/>
                                      </p:to>
                                    </p:set>
                                    <p:animEffect transition="in" filter="checkerboard(across)">
                                      <p:cBhvr>
                                        <p:cTn id="27" dur="500"/>
                                        <p:tgtEl>
                                          <p:spTgt spid="10653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6532"/>
                                        </p:tgtEl>
                                        <p:attrNameLst>
                                          <p:attrName>style.visibility</p:attrName>
                                        </p:attrNameLst>
                                      </p:cBhvr>
                                      <p:to>
                                        <p:strVal val="visible"/>
                                      </p:to>
                                    </p:set>
                                    <p:animEffect transition="in" filter="checkerboard(across)">
                                      <p:cBhvr>
                                        <p:cTn id="32" dur="500"/>
                                        <p:tgtEl>
                                          <p:spTgt spid="10653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6520"/>
                                        </p:tgtEl>
                                        <p:attrNameLst>
                                          <p:attrName>style.visibility</p:attrName>
                                        </p:attrNameLst>
                                      </p:cBhvr>
                                      <p:to>
                                        <p:strVal val="visible"/>
                                      </p:to>
                                    </p:set>
                                    <p:animEffect transition="in" filter="checkerboard(across)">
                                      <p:cBhvr>
                                        <p:cTn id="37" dur="500"/>
                                        <p:tgtEl>
                                          <p:spTgt spid="106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20" grpId="0"/>
      <p:bldP spid="106525" grpId="0"/>
      <p:bldP spid="106526" grpId="0"/>
      <p:bldP spid="106527" grpId="0"/>
      <p:bldP spid="106530" grpId="0"/>
      <p:bldP spid="106531" grpId="0"/>
      <p:bldP spid="1065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FF0000"/>
                </a:solidFill>
                <a:latin typeface="Arial Black" pitchFamily="34" charset="0"/>
              </a:rPr>
              <a:t>Check It Out!</a:t>
            </a:r>
            <a:r>
              <a:rPr lang="en-US" altLang="en-US" sz="2400">
                <a:solidFill>
                  <a:srgbClr val="006699"/>
                </a:solidFill>
                <a:latin typeface="Arial Black" pitchFamily="34" charset="0"/>
              </a:rPr>
              <a:t> Example 3a </a:t>
            </a:r>
            <a:endParaRPr lang="en-US" altLang="en-US" sz="2600">
              <a:solidFill>
                <a:srgbClr val="3333CC"/>
              </a:solidFill>
              <a:latin typeface="Arial MT Bl" charset="0"/>
            </a:endParaRPr>
          </a:p>
        </p:txBody>
      </p:sp>
      <p:sp>
        <p:nvSpPr>
          <p:cNvPr id="109573" name="Text Box 5"/>
          <p:cNvSpPr txBox="1">
            <a:spLocks noChangeArrowheads="1"/>
          </p:cNvSpPr>
          <p:nvPr/>
        </p:nvSpPr>
        <p:spPr bwMode="auto">
          <a:xfrm>
            <a:off x="457200" y="1371600"/>
            <a:ext cx="8237538" cy="1052596"/>
          </a:xfrm>
          <a:prstGeom prst="rect">
            <a:avLst/>
          </a:prstGeom>
          <a:noFill/>
          <a:ln w="9525">
            <a:noFill/>
            <a:miter lim="800000"/>
            <a:headEnd/>
            <a:tailEnd/>
          </a:ln>
          <a:effectLst/>
        </p:spPr>
        <p:txBody>
          <a:bodyPr>
            <a:spAutoFit/>
          </a:bodyPr>
          <a:lstStyle/>
          <a:p>
            <a:pPr eaLnBrk="0" fontAlgn="base" hangingPunct="0">
              <a:lnSpc>
                <a:spcPct val="130000"/>
              </a:lnSpc>
              <a:spcBef>
                <a:spcPct val="50000"/>
              </a:spcBef>
              <a:spcAft>
                <a:spcPct val="0"/>
              </a:spcAft>
            </a:pPr>
            <a:r>
              <a:rPr lang="en-US" altLang="en-US" sz="2400" b="1" i="1" dirty="0">
                <a:solidFill>
                  <a:srgbClr val="000000"/>
                </a:solidFill>
                <a:latin typeface="Verdana" pitchFamily="34" charset="0"/>
              </a:rPr>
              <a:t>Y</a:t>
            </a:r>
            <a:r>
              <a:rPr lang="en-US" altLang="en-US" sz="2400" b="1" dirty="0">
                <a:solidFill>
                  <a:srgbClr val="000000"/>
                </a:solidFill>
                <a:latin typeface="Verdana" pitchFamily="34" charset="0"/>
              </a:rPr>
              <a:t> is between </a:t>
            </a:r>
            <a:r>
              <a:rPr lang="en-US" altLang="en-US" sz="2400" b="1" i="1" dirty="0">
                <a:solidFill>
                  <a:srgbClr val="000000"/>
                </a:solidFill>
                <a:latin typeface="Verdana" pitchFamily="34" charset="0"/>
              </a:rPr>
              <a:t>X</a:t>
            </a:r>
            <a:r>
              <a:rPr lang="en-US" altLang="en-US" sz="2400" b="1" dirty="0">
                <a:solidFill>
                  <a:srgbClr val="000000"/>
                </a:solidFill>
                <a:latin typeface="Verdana" pitchFamily="34" charset="0"/>
              </a:rPr>
              <a:t> and </a:t>
            </a:r>
            <a:r>
              <a:rPr lang="en-US" altLang="en-US" sz="2400" b="1" i="1" dirty="0">
                <a:solidFill>
                  <a:srgbClr val="000000"/>
                </a:solidFill>
                <a:latin typeface="Verdana" pitchFamily="34" charset="0"/>
              </a:rPr>
              <a:t>Z</a:t>
            </a:r>
            <a:r>
              <a:rPr lang="en-US" altLang="en-US" sz="2400" b="1" dirty="0">
                <a:solidFill>
                  <a:srgbClr val="000000"/>
                </a:solidFill>
                <a:latin typeface="Verdana" pitchFamily="34" charset="0"/>
              </a:rPr>
              <a:t>, </a:t>
            </a:r>
            <a:r>
              <a:rPr lang="en-US" altLang="en-US" sz="2400" b="1" i="1" dirty="0">
                <a:solidFill>
                  <a:srgbClr val="000000"/>
                </a:solidFill>
                <a:latin typeface="Verdana" pitchFamily="34" charset="0"/>
              </a:rPr>
              <a:t>XZ </a:t>
            </a:r>
            <a:r>
              <a:rPr lang="en-US" altLang="en-US" sz="2400" b="1" dirty="0">
                <a:solidFill>
                  <a:srgbClr val="000000"/>
                </a:solidFill>
                <a:latin typeface="Verdana" pitchFamily="34" charset="0"/>
              </a:rPr>
              <a:t>= 8, and </a:t>
            </a:r>
            <a:r>
              <a:rPr lang="en-US" altLang="en-US" sz="2400" b="1" i="1" dirty="0">
                <a:solidFill>
                  <a:srgbClr val="000000"/>
                </a:solidFill>
                <a:latin typeface="Verdana" pitchFamily="34" charset="0"/>
              </a:rPr>
              <a:t>XY</a:t>
            </a:r>
            <a:r>
              <a:rPr lang="en-US" altLang="en-US" sz="2400" b="1" dirty="0">
                <a:solidFill>
                  <a:srgbClr val="000000"/>
                </a:solidFill>
                <a:latin typeface="Verdana" pitchFamily="34" charset="0"/>
              </a:rPr>
              <a:t> =  3  .  Find </a:t>
            </a:r>
            <a:r>
              <a:rPr lang="en-US" altLang="en-US" sz="2400" b="1" i="1" dirty="0">
                <a:solidFill>
                  <a:srgbClr val="000000"/>
                </a:solidFill>
                <a:latin typeface="Verdana" pitchFamily="34" charset="0"/>
              </a:rPr>
              <a:t>YZ</a:t>
            </a:r>
            <a:r>
              <a:rPr lang="en-US" altLang="en-US" sz="2400" b="1" dirty="0">
                <a:solidFill>
                  <a:srgbClr val="000000"/>
                </a:solidFill>
                <a:latin typeface="Verdana" pitchFamily="34" charset="0"/>
              </a:rPr>
              <a:t>.</a:t>
            </a:r>
          </a:p>
        </p:txBody>
      </p:sp>
      <p:sp>
        <p:nvSpPr>
          <p:cNvPr id="109641" name="Text Box 73"/>
          <p:cNvSpPr txBox="1">
            <a:spLocks noChangeArrowheads="1"/>
          </p:cNvSpPr>
          <p:nvPr/>
        </p:nvSpPr>
        <p:spPr bwMode="auto">
          <a:xfrm>
            <a:off x="1066800" y="2667000"/>
            <a:ext cx="2971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dirty="0">
                <a:solidFill>
                  <a:srgbClr val="000000"/>
                </a:solidFill>
                <a:latin typeface="Verdana" pitchFamily="34" charset="0"/>
              </a:rPr>
              <a:t>XZ </a:t>
            </a:r>
            <a:r>
              <a:rPr lang="en-US" sz="2400" dirty="0">
                <a:solidFill>
                  <a:srgbClr val="000000"/>
                </a:solidFill>
                <a:latin typeface="Verdana" pitchFamily="34" charset="0"/>
              </a:rPr>
              <a:t>= </a:t>
            </a:r>
            <a:r>
              <a:rPr lang="en-US" sz="2400" i="1" dirty="0">
                <a:solidFill>
                  <a:srgbClr val="000000"/>
                </a:solidFill>
                <a:latin typeface="Verdana" pitchFamily="34" charset="0"/>
              </a:rPr>
              <a:t>XY</a:t>
            </a:r>
            <a:r>
              <a:rPr lang="en-US" sz="2400" dirty="0">
                <a:solidFill>
                  <a:srgbClr val="000000"/>
                </a:solidFill>
                <a:latin typeface="Verdana" pitchFamily="34" charset="0"/>
              </a:rPr>
              <a:t> + </a:t>
            </a:r>
            <a:r>
              <a:rPr lang="en-US" sz="2400" i="1" dirty="0">
                <a:solidFill>
                  <a:srgbClr val="000000"/>
                </a:solidFill>
                <a:latin typeface="Verdana" pitchFamily="34" charset="0"/>
              </a:rPr>
              <a:t>YZ</a:t>
            </a:r>
          </a:p>
        </p:txBody>
      </p:sp>
      <p:sp>
        <p:nvSpPr>
          <p:cNvPr id="109642" name="Text Box 74"/>
          <p:cNvSpPr txBox="1">
            <a:spLocks noChangeArrowheads="1"/>
          </p:cNvSpPr>
          <p:nvPr/>
        </p:nvSpPr>
        <p:spPr bwMode="auto">
          <a:xfrm>
            <a:off x="3733800" y="2667000"/>
            <a:ext cx="3886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Seg. Add. Postulate</a:t>
            </a:r>
          </a:p>
        </p:txBody>
      </p:sp>
      <p:sp>
        <p:nvSpPr>
          <p:cNvPr id="109648" name="Text Box 80"/>
          <p:cNvSpPr txBox="1">
            <a:spLocks noChangeArrowheads="1"/>
          </p:cNvSpPr>
          <p:nvPr/>
        </p:nvSpPr>
        <p:spPr bwMode="auto">
          <a:xfrm>
            <a:off x="3733800" y="34290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Substitute the given values.</a:t>
            </a:r>
          </a:p>
        </p:txBody>
      </p:sp>
      <p:sp>
        <p:nvSpPr>
          <p:cNvPr id="109649" name="Text Box 81"/>
          <p:cNvSpPr txBox="1">
            <a:spLocks noChangeArrowheads="1"/>
          </p:cNvSpPr>
          <p:nvPr/>
        </p:nvSpPr>
        <p:spPr bwMode="auto">
          <a:xfrm>
            <a:off x="3733800" y="41148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dirty="0">
                <a:solidFill>
                  <a:srgbClr val="3366FF"/>
                </a:solidFill>
                <a:latin typeface="Arial" charset="0"/>
              </a:rPr>
              <a:t>Subtract 3 from both sides.</a:t>
            </a:r>
          </a:p>
        </p:txBody>
      </p:sp>
      <p:sp>
        <p:nvSpPr>
          <p:cNvPr id="13" name="Text Box 73"/>
          <p:cNvSpPr txBox="1">
            <a:spLocks noChangeArrowheads="1"/>
          </p:cNvSpPr>
          <p:nvPr/>
        </p:nvSpPr>
        <p:spPr bwMode="auto">
          <a:xfrm>
            <a:off x="1104900" y="3429000"/>
            <a:ext cx="2971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dirty="0">
                <a:solidFill>
                  <a:srgbClr val="000000"/>
                </a:solidFill>
                <a:latin typeface="Verdana" pitchFamily="34" charset="0"/>
              </a:rPr>
              <a:t>8 </a:t>
            </a:r>
            <a:r>
              <a:rPr lang="en-US" sz="2400" dirty="0">
                <a:solidFill>
                  <a:srgbClr val="000000"/>
                </a:solidFill>
                <a:latin typeface="Verdana" pitchFamily="34" charset="0"/>
              </a:rPr>
              <a:t>= </a:t>
            </a:r>
            <a:r>
              <a:rPr lang="en-US" sz="2400" i="1" dirty="0">
                <a:solidFill>
                  <a:srgbClr val="000000"/>
                </a:solidFill>
                <a:latin typeface="Verdana" pitchFamily="34" charset="0"/>
              </a:rPr>
              <a:t>3</a:t>
            </a:r>
            <a:r>
              <a:rPr lang="en-US" sz="2400" dirty="0">
                <a:solidFill>
                  <a:srgbClr val="000000"/>
                </a:solidFill>
                <a:latin typeface="Verdana" pitchFamily="34" charset="0"/>
              </a:rPr>
              <a:t> + </a:t>
            </a:r>
            <a:r>
              <a:rPr lang="en-US" sz="2400" i="1" dirty="0">
                <a:solidFill>
                  <a:srgbClr val="000000"/>
                </a:solidFill>
                <a:latin typeface="Verdana" pitchFamily="34" charset="0"/>
              </a:rPr>
              <a:t>YZ</a:t>
            </a:r>
          </a:p>
        </p:txBody>
      </p:sp>
      <p:sp>
        <p:nvSpPr>
          <p:cNvPr id="14" name="Text Box 73"/>
          <p:cNvSpPr txBox="1">
            <a:spLocks noChangeArrowheads="1"/>
          </p:cNvSpPr>
          <p:nvPr/>
        </p:nvSpPr>
        <p:spPr bwMode="auto">
          <a:xfrm>
            <a:off x="1371600" y="4100596"/>
            <a:ext cx="2514600" cy="457200"/>
          </a:xfrm>
          <a:prstGeom prst="rect">
            <a:avLst/>
          </a:prstGeom>
          <a:noFill/>
          <a:ln w="9525" algn="ctr">
            <a:noFill/>
            <a:miter lim="800000"/>
            <a:headEnd/>
            <a:tailEnd/>
          </a:ln>
          <a:effectLst/>
        </p:spPr>
        <p:txBody>
          <a:bodyPr wrap="square">
            <a:spAutoFit/>
          </a:bodyPr>
          <a:lstStyle/>
          <a:p>
            <a:pPr eaLnBrk="0" fontAlgn="base" hangingPunct="0">
              <a:spcBef>
                <a:spcPct val="50000"/>
              </a:spcBef>
              <a:spcAft>
                <a:spcPct val="0"/>
              </a:spcAft>
            </a:pPr>
            <a:r>
              <a:rPr lang="en-US" sz="2400" i="1" dirty="0">
                <a:solidFill>
                  <a:srgbClr val="000000"/>
                </a:solidFill>
                <a:latin typeface="Verdana" pitchFamily="34" charset="0"/>
              </a:rPr>
              <a:t>YZ = 5</a:t>
            </a:r>
          </a:p>
        </p:txBody>
      </p:sp>
    </p:spTree>
    <p:extLst>
      <p:ext uri="{BB962C8B-B14F-4D97-AF65-F5344CB8AC3E}">
        <p14:creationId xmlns:p14="http://schemas.microsoft.com/office/powerpoint/2010/main" val="22616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641"/>
                                        </p:tgtEl>
                                        <p:attrNameLst>
                                          <p:attrName>style.visibility</p:attrName>
                                        </p:attrNameLst>
                                      </p:cBhvr>
                                      <p:to>
                                        <p:strVal val="visible"/>
                                      </p:to>
                                    </p:set>
                                    <p:anim calcmode="lin" valueType="num">
                                      <p:cBhvr additive="base">
                                        <p:cTn id="7" dur="500" fill="hold"/>
                                        <p:tgtEl>
                                          <p:spTgt spid="109641"/>
                                        </p:tgtEl>
                                        <p:attrNameLst>
                                          <p:attrName>ppt_x</p:attrName>
                                        </p:attrNameLst>
                                      </p:cBhvr>
                                      <p:tavLst>
                                        <p:tav tm="0">
                                          <p:val>
                                            <p:strVal val="#ppt_x"/>
                                          </p:val>
                                        </p:tav>
                                        <p:tav tm="100000">
                                          <p:val>
                                            <p:strVal val="#ppt_x"/>
                                          </p:val>
                                        </p:tav>
                                      </p:tavLst>
                                    </p:anim>
                                    <p:anim calcmode="lin" valueType="num">
                                      <p:cBhvr additive="base">
                                        <p:cTn id="8" dur="500" fill="hold"/>
                                        <p:tgtEl>
                                          <p:spTgt spid="1096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9642"/>
                                        </p:tgtEl>
                                        <p:attrNameLst>
                                          <p:attrName>style.visibility</p:attrName>
                                        </p:attrNameLst>
                                      </p:cBhvr>
                                      <p:to>
                                        <p:strVal val="visible"/>
                                      </p:to>
                                    </p:set>
                                    <p:anim calcmode="lin" valueType="num">
                                      <p:cBhvr additive="base">
                                        <p:cTn id="11" dur="500" fill="hold"/>
                                        <p:tgtEl>
                                          <p:spTgt spid="109642"/>
                                        </p:tgtEl>
                                        <p:attrNameLst>
                                          <p:attrName>ppt_x</p:attrName>
                                        </p:attrNameLst>
                                      </p:cBhvr>
                                      <p:tavLst>
                                        <p:tav tm="0">
                                          <p:val>
                                            <p:strVal val="#ppt_x"/>
                                          </p:val>
                                        </p:tav>
                                        <p:tav tm="100000">
                                          <p:val>
                                            <p:strVal val="#ppt_x"/>
                                          </p:val>
                                        </p:tav>
                                      </p:tavLst>
                                    </p:anim>
                                    <p:anim calcmode="lin" valueType="num">
                                      <p:cBhvr additive="base">
                                        <p:cTn id="12" dur="500" fill="hold"/>
                                        <p:tgtEl>
                                          <p:spTgt spid="1096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9648"/>
                                        </p:tgtEl>
                                        <p:attrNameLst>
                                          <p:attrName>style.visibility</p:attrName>
                                        </p:attrNameLst>
                                      </p:cBhvr>
                                      <p:to>
                                        <p:strVal val="visible"/>
                                      </p:to>
                                    </p:set>
                                    <p:animEffect transition="in" filter="checkerboard(across)">
                                      <p:cBhvr>
                                        <p:cTn id="17" dur="500"/>
                                        <p:tgtEl>
                                          <p:spTgt spid="10964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41" grpId="0"/>
      <p:bldP spid="109642" grpId="0"/>
      <p:bldP spid="109648"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ext Box 4"/>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Example 3B: Using the Segment Addition Postulate</a:t>
            </a:r>
          </a:p>
        </p:txBody>
      </p:sp>
      <p:sp>
        <p:nvSpPr>
          <p:cNvPr id="108549" name="Text Box 5"/>
          <p:cNvSpPr txBox="1">
            <a:spLocks noChangeArrowheads="1"/>
          </p:cNvSpPr>
          <p:nvPr/>
        </p:nvSpPr>
        <p:spPr bwMode="auto">
          <a:xfrm>
            <a:off x="381000" y="1447800"/>
            <a:ext cx="4648200" cy="1041400"/>
          </a:xfrm>
          <a:prstGeom prst="rect">
            <a:avLst/>
          </a:prstGeom>
          <a:noFill/>
          <a:ln w="9525">
            <a:noFill/>
            <a:miter lim="800000"/>
            <a:headEnd/>
            <a:tailEnd/>
          </a:ln>
          <a:effectLst/>
        </p:spPr>
        <p:txBody>
          <a:bodyPr>
            <a:spAutoFit/>
          </a:bodyPr>
          <a:lstStyle/>
          <a:p>
            <a:pPr eaLnBrk="0" fontAlgn="base" hangingPunct="0">
              <a:lnSpc>
                <a:spcPct val="130000"/>
              </a:lnSpc>
              <a:spcBef>
                <a:spcPct val="50000"/>
              </a:spcBef>
              <a:spcAft>
                <a:spcPct val="0"/>
              </a:spcAft>
            </a:pPr>
            <a:r>
              <a:rPr lang="en-US" altLang="en-US" sz="2400" b="1" i="1">
                <a:solidFill>
                  <a:srgbClr val="000000"/>
                </a:solidFill>
                <a:latin typeface="Verdana" pitchFamily="34" charset="0"/>
              </a:rPr>
              <a:t>M</a:t>
            </a:r>
            <a:r>
              <a:rPr lang="en-US" altLang="en-US" sz="2400" b="1">
                <a:solidFill>
                  <a:srgbClr val="000000"/>
                </a:solidFill>
                <a:latin typeface="Verdana" pitchFamily="34" charset="0"/>
              </a:rPr>
              <a:t> is between </a:t>
            </a:r>
            <a:r>
              <a:rPr lang="en-US" altLang="en-US" sz="2400" b="1" i="1">
                <a:solidFill>
                  <a:srgbClr val="000000"/>
                </a:solidFill>
                <a:latin typeface="Verdana" pitchFamily="34" charset="0"/>
              </a:rPr>
              <a:t>N</a:t>
            </a:r>
            <a:r>
              <a:rPr lang="en-US" altLang="en-US" sz="2400" b="1">
                <a:solidFill>
                  <a:srgbClr val="000000"/>
                </a:solidFill>
                <a:latin typeface="Verdana" pitchFamily="34" charset="0"/>
              </a:rPr>
              <a:t> and </a:t>
            </a:r>
            <a:r>
              <a:rPr lang="en-US" altLang="en-US" sz="2400" b="1" i="1">
                <a:solidFill>
                  <a:srgbClr val="000000"/>
                </a:solidFill>
                <a:latin typeface="Verdana" pitchFamily="34" charset="0"/>
              </a:rPr>
              <a:t>O</a:t>
            </a:r>
            <a:r>
              <a:rPr lang="en-US" altLang="en-US" sz="2400" b="1">
                <a:solidFill>
                  <a:srgbClr val="000000"/>
                </a:solidFill>
                <a:latin typeface="Verdana" pitchFamily="34" charset="0"/>
              </a:rPr>
              <a:t>.  Find </a:t>
            </a:r>
            <a:r>
              <a:rPr lang="en-US" altLang="en-US" sz="2400" b="1" i="1">
                <a:solidFill>
                  <a:srgbClr val="000000"/>
                </a:solidFill>
                <a:latin typeface="Verdana" pitchFamily="34" charset="0"/>
              </a:rPr>
              <a:t>NO</a:t>
            </a:r>
            <a:r>
              <a:rPr lang="en-US" altLang="en-US" sz="2400" b="1">
                <a:solidFill>
                  <a:srgbClr val="000000"/>
                </a:solidFill>
                <a:latin typeface="Verdana" pitchFamily="34" charset="0"/>
              </a:rPr>
              <a:t>.</a:t>
            </a:r>
          </a:p>
        </p:txBody>
      </p:sp>
      <p:pic>
        <p:nvPicPr>
          <p:cNvPr id="108679" name="Picture 135"/>
          <p:cNvPicPr>
            <a:picLocks noChangeAspect="1" noChangeArrowheads="1"/>
          </p:cNvPicPr>
          <p:nvPr/>
        </p:nvPicPr>
        <p:blipFill>
          <a:blip r:embed="rId3" cstate="print"/>
          <a:srcRect/>
          <a:stretch>
            <a:fillRect/>
          </a:stretch>
        </p:blipFill>
        <p:spPr bwMode="auto">
          <a:xfrm>
            <a:off x="5057775" y="1295400"/>
            <a:ext cx="4086225" cy="1295400"/>
          </a:xfrm>
          <a:prstGeom prst="rect">
            <a:avLst/>
          </a:prstGeom>
          <a:noFill/>
          <a:ln w="9525" algn="ctr">
            <a:noFill/>
            <a:miter lim="800000"/>
            <a:headEnd/>
            <a:tailEnd/>
          </a:ln>
          <a:effectLst/>
        </p:spPr>
      </p:pic>
      <p:sp>
        <p:nvSpPr>
          <p:cNvPr id="108680" name="Text Box 136"/>
          <p:cNvSpPr txBox="1">
            <a:spLocks noChangeArrowheads="1"/>
          </p:cNvSpPr>
          <p:nvPr/>
        </p:nvSpPr>
        <p:spPr bwMode="auto">
          <a:xfrm>
            <a:off x="2133600" y="5257800"/>
            <a:ext cx="1828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10 = 2</a:t>
            </a:r>
            <a:r>
              <a:rPr lang="en-US" sz="2400" i="1">
                <a:solidFill>
                  <a:srgbClr val="000000"/>
                </a:solidFill>
                <a:latin typeface="Verdana" pitchFamily="34" charset="0"/>
              </a:rPr>
              <a:t>x</a:t>
            </a:r>
          </a:p>
        </p:txBody>
      </p:sp>
      <p:sp>
        <p:nvSpPr>
          <p:cNvPr id="108681" name="Text Box 137"/>
          <p:cNvSpPr txBox="1">
            <a:spLocks noChangeArrowheads="1"/>
          </p:cNvSpPr>
          <p:nvPr/>
        </p:nvSpPr>
        <p:spPr bwMode="auto">
          <a:xfrm>
            <a:off x="1066800" y="2667000"/>
            <a:ext cx="2971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NM + MO </a:t>
            </a:r>
            <a:r>
              <a:rPr lang="en-US" sz="2400">
                <a:solidFill>
                  <a:srgbClr val="000000"/>
                </a:solidFill>
                <a:latin typeface="Verdana" pitchFamily="34" charset="0"/>
              </a:rPr>
              <a:t>= </a:t>
            </a:r>
            <a:r>
              <a:rPr lang="en-US" sz="2400" i="1">
                <a:solidFill>
                  <a:srgbClr val="000000"/>
                </a:solidFill>
                <a:latin typeface="Verdana" pitchFamily="34" charset="0"/>
              </a:rPr>
              <a:t>NO</a:t>
            </a:r>
          </a:p>
        </p:txBody>
      </p:sp>
      <p:sp>
        <p:nvSpPr>
          <p:cNvPr id="108682" name="Text Box 138"/>
          <p:cNvSpPr txBox="1">
            <a:spLocks noChangeArrowheads="1"/>
          </p:cNvSpPr>
          <p:nvPr/>
        </p:nvSpPr>
        <p:spPr bwMode="auto">
          <a:xfrm>
            <a:off x="4483100" y="2667000"/>
            <a:ext cx="3886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Seg. Add. Postulate</a:t>
            </a:r>
          </a:p>
        </p:txBody>
      </p:sp>
      <p:sp>
        <p:nvSpPr>
          <p:cNvPr id="108683" name="Text Box 139"/>
          <p:cNvSpPr txBox="1">
            <a:spLocks noChangeArrowheads="1"/>
          </p:cNvSpPr>
          <p:nvPr/>
        </p:nvSpPr>
        <p:spPr bwMode="auto">
          <a:xfrm>
            <a:off x="381000" y="3124200"/>
            <a:ext cx="4648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17 + (3</a:t>
            </a:r>
            <a:r>
              <a:rPr lang="en-US" sz="2400" i="1">
                <a:solidFill>
                  <a:srgbClr val="000000"/>
                </a:solidFill>
                <a:latin typeface="Verdana" pitchFamily="34" charset="0"/>
              </a:rPr>
              <a:t>x</a:t>
            </a:r>
            <a:r>
              <a:rPr lang="en-US" sz="2400">
                <a:solidFill>
                  <a:srgbClr val="000000"/>
                </a:solidFill>
                <a:latin typeface="Verdana" pitchFamily="34" charset="0"/>
              </a:rPr>
              <a:t> – 5) = 5</a:t>
            </a:r>
            <a:r>
              <a:rPr lang="en-US" sz="2400" i="1">
                <a:solidFill>
                  <a:srgbClr val="000000"/>
                </a:solidFill>
                <a:latin typeface="Verdana" pitchFamily="34" charset="0"/>
              </a:rPr>
              <a:t>x</a:t>
            </a:r>
            <a:r>
              <a:rPr lang="en-US" sz="2400">
                <a:solidFill>
                  <a:srgbClr val="000000"/>
                </a:solidFill>
                <a:latin typeface="Verdana" pitchFamily="34" charset="0"/>
              </a:rPr>
              <a:t> + 2</a:t>
            </a:r>
            <a:endParaRPr lang="en-US" sz="2400" i="1">
              <a:solidFill>
                <a:srgbClr val="000000"/>
              </a:solidFill>
              <a:latin typeface="Verdana" pitchFamily="34" charset="0"/>
            </a:endParaRPr>
          </a:p>
        </p:txBody>
      </p:sp>
      <p:sp>
        <p:nvSpPr>
          <p:cNvPr id="108688" name="Text Box 144"/>
          <p:cNvSpPr txBox="1">
            <a:spLocks noChangeArrowheads="1"/>
          </p:cNvSpPr>
          <p:nvPr/>
        </p:nvSpPr>
        <p:spPr bwMode="auto">
          <a:xfrm>
            <a:off x="4483100" y="31242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Substitute the given values</a:t>
            </a:r>
          </a:p>
        </p:txBody>
      </p:sp>
      <p:sp>
        <p:nvSpPr>
          <p:cNvPr id="108689" name="Text Box 145"/>
          <p:cNvSpPr txBox="1">
            <a:spLocks noChangeArrowheads="1"/>
          </p:cNvSpPr>
          <p:nvPr/>
        </p:nvSpPr>
        <p:spPr bwMode="auto">
          <a:xfrm>
            <a:off x="4470400" y="39878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Subtract 2 from both sides.</a:t>
            </a:r>
          </a:p>
        </p:txBody>
      </p:sp>
      <p:sp>
        <p:nvSpPr>
          <p:cNvPr id="108690" name="Text Box 146"/>
          <p:cNvSpPr txBox="1">
            <a:spLocks noChangeArrowheads="1"/>
          </p:cNvSpPr>
          <p:nvPr/>
        </p:nvSpPr>
        <p:spPr bwMode="auto">
          <a:xfrm>
            <a:off x="4457700" y="35814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sp>
        <p:nvSpPr>
          <p:cNvPr id="108691" name="Text Box 147"/>
          <p:cNvSpPr txBox="1">
            <a:spLocks noChangeArrowheads="1"/>
          </p:cNvSpPr>
          <p:nvPr/>
        </p:nvSpPr>
        <p:spPr bwMode="auto">
          <a:xfrm>
            <a:off x="1295400" y="3581400"/>
            <a:ext cx="4648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3</a:t>
            </a:r>
            <a:r>
              <a:rPr lang="en-US" sz="2400" i="1">
                <a:solidFill>
                  <a:srgbClr val="000000"/>
                </a:solidFill>
                <a:latin typeface="Verdana" pitchFamily="34" charset="0"/>
              </a:rPr>
              <a:t>x</a:t>
            </a:r>
            <a:r>
              <a:rPr lang="en-US" sz="2400">
                <a:solidFill>
                  <a:srgbClr val="000000"/>
                </a:solidFill>
                <a:latin typeface="Verdana" pitchFamily="34" charset="0"/>
              </a:rPr>
              <a:t> + 12 = 5</a:t>
            </a:r>
            <a:r>
              <a:rPr lang="en-US" sz="2400" i="1">
                <a:solidFill>
                  <a:srgbClr val="000000"/>
                </a:solidFill>
                <a:latin typeface="Verdana" pitchFamily="34" charset="0"/>
              </a:rPr>
              <a:t>x</a:t>
            </a:r>
            <a:r>
              <a:rPr lang="en-US" sz="2400">
                <a:solidFill>
                  <a:srgbClr val="000000"/>
                </a:solidFill>
                <a:latin typeface="Verdana" pitchFamily="34" charset="0"/>
              </a:rPr>
              <a:t> + 2</a:t>
            </a:r>
            <a:endParaRPr lang="en-US" sz="2400" i="1">
              <a:solidFill>
                <a:srgbClr val="000000"/>
              </a:solidFill>
              <a:latin typeface="Verdana" pitchFamily="34" charset="0"/>
            </a:endParaRPr>
          </a:p>
        </p:txBody>
      </p:sp>
      <p:sp>
        <p:nvSpPr>
          <p:cNvPr id="108693" name="Text Box 149"/>
          <p:cNvSpPr txBox="1">
            <a:spLocks noChangeArrowheads="1"/>
          </p:cNvSpPr>
          <p:nvPr/>
        </p:nvSpPr>
        <p:spPr bwMode="auto">
          <a:xfrm>
            <a:off x="1295400" y="4419600"/>
            <a:ext cx="24384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3</a:t>
            </a:r>
            <a:r>
              <a:rPr lang="en-US" sz="2400" i="1">
                <a:solidFill>
                  <a:srgbClr val="000000"/>
                </a:solidFill>
                <a:latin typeface="Verdana" pitchFamily="34" charset="0"/>
              </a:rPr>
              <a:t>x</a:t>
            </a:r>
            <a:r>
              <a:rPr lang="en-US" sz="2400">
                <a:solidFill>
                  <a:srgbClr val="000000"/>
                </a:solidFill>
                <a:latin typeface="Verdana" pitchFamily="34" charset="0"/>
              </a:rPr>
              <a:t> + 10 = 5</a:t>
            </a:r>
            <a:r>
              <a:rPr lang="en-US" sz="2400" i="1">
                <a:solidFill>
                  <a:srgbClr val="000000"/>
                </a:solidFill>
                <a:latin typeface="Verdana" pitchFamily="34" charset="0"/>
              </a:rPr>
              <a:t>x</a:t>
            </a:r>
          </a:p>
        </p:txBody>
      </p:sp>
      <p:sp>
        <p:nvSpPr>
          <p:cNvPr id="108704" name="Text Box 160"/>
          <p:cNvSpPr txBox="1">
            <a:spLocks noChangeArrowheads="1"/>
          </p:cNvSpPr>
          <p:nvPr/>
        </p:nvSpPr>
        <p:spPr bwMode="auto">
          <a:xfrm>
            <a:off x="2362200" y="6019800"/>
            <a:ext cx="1828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5 = </a:t>
            </a:r>
            <a:r>
              <a:rPr lang="en-US" sz="2400" i="1">
                <a:solidFill>
                  <a:srgbClr val="000000"/>
                </a:solidFill>
                <a:latin typeface="Verdana" pitchFamily="34" charset="0"/>
              </a:rPr>
              <a:t>x</a:t>
            </a:r>
          </a:p>
        </p:txBody>
      </p:sp>
      <p:sp>
        <p:nvSpPr>
          <p:cNvPr id="108706" name="Text Box 162"/>
          <p:cNvSpPr txBox="1">
            <a:spLocks noChangeArrowheads="1"/>
          </p:cNvSpPr>
          <p:nvPr/>
        </p:nvSpPr>
        <p:spPr bwMode="auto">
          <a:xfrm>
            <a:off x="4483100" y="44069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sp>
        <p:nvSpPr>
          <p:cNvPr id="108707" name="Text Box 163"/>
          <p:cNvSpPr txBox="1">
            <a:spLocks noChangeArrowheads="1"/>
          </p:cNvSpPr>
          <p:nvPr/>
        </p:nvSpPr>
        <p:spPr bwMode="auto">
          <a:xfrm>
            <a:off x="4483100" y="48006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Subtract 3x from both sides.</a:t>
            </a:r>
          </a:p>
        </p:txBody>
      </p:sp>
      <p:sp>
        <p:nvSpPr>
          <p:cNvPr id="108708" name="Text Box 164"/>
          <p:cNvSpPr txBox="1">
            <a:spLocks noChangeArrowheads="1"/>
          </p:cNvSpPr>
          <p:nvPr/>
        </p:nvSpPr>
        <p:spPr bwMode="auto">
          <a:xfrm>
            <a:off x="4495800" y="54102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Divide both sides by 2.</a:t>
            </a:r>
          </a:p>
        </p:txBody>
      </p:sp>
    </p:spTree>
    <p:extLst>
      <p:ext uri="{BB962C8B-B14F-4D97-AF65-F5344CB8AC3E}">
        <p14:creationId xmlns:p14="http://schemas.microsoft.com/office/powerpoint/2010/main" val="20618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8681"/>
                                        </p:tgtEl>
                                        <p:attrNameLst>
                                          <p:attrName>style.visibility</p:attrName>
                                        </p:attrNameLst>
                                      </p:cBhvr>
                                      <p:to>
                                        <p:strVal val="visible"/>
                                      </p:to>
                                    </p:set>
                                    <p:animEffect transition="in" filter="box(in)">
                                      <p:cBhvr>
                                        <p:cTn id="7" dur="500"/>
                                        <p:tgtEl>
                                          <p:spTgt spid="10868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8682"/>
                                        </p:tgtEl>
                                        <p:attrNameLst>
                                          <p:attrName>style.visibility</p:attrName>
                                        </p:attrNameLst>
                                      </p:cBhvr>
                                      <p:to>
                                        <p:strVal val="visible"/>
                                      </p:to>
                                    </p:set>
                                    <p:animEffect transition="in" filter="box(in)">
                                      <p:cBhvr>
                                        <p:cTn id="10" dur="500"/>
                                        <p:tgtEl>
                                          <p:spTgt spid="10868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8688"/>
                                        </p:tgtEl>
                                        <p:attrNameLst>
                                          <p:attrName>style.visibility</p:attrName>
                                        </p:attrNameLst>
                                      </p:cBhvr>
                                      <p:to>
                                        <p:strVal val="visible"/>
                                      </p:to>
                                    </p:set>
                                    <p:animEffect transition="in" filter="box(in)">
                                      <p:cBhvr>
                                        <p:cTn id="15" dur="500"/>
                                        <p:tgtEl>
                                          <p:spTgt spid="10868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8683"/>
                                        </p:tgtEl>
                                        <p:attrNameLst>
                                          <p:attrName>style.visibility</p:attrName>
                                        </p:attrNameLst>
                                      </p:cBhvr>
                                      <p:to>
                                        <p:strVal val="visible"/>
                                      </p:to>
                                    </p:set>
                                    <p:animEffect transition="in" filter="box(in)">
                                      <p:cBhvr>
                                        <p:cTn id="20" dur="500"/>
                                        <p:tgtEl>
                                          <p:spTgt spid="10868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8690"/>
                                        </p:tgtEl>
                                        <p:attrNameLst>
                                          <p:attrName>style.visibility</p:attrName>
                                        </p:attrNameLst>
                                      </p:cBhvr>
                                      <p:to>
                                        <p:strVal val="visible"/>
                                      </p:to>
                                    </p:set>
                                    <p:animEffect transition="in" filter="box(in)">
                                      <p:cBhvr>
                                        <p:cTn id="25" dur="500"/>
                                        <p:tgtEl>
                                          <p:spTgt spid="108690"/>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8691"/>
                                        </p:tgtEl>
                                        <p:attrNameLst>
                                          <p:attrName>style.visibility</p:attrName>
                                        </p:attrNameLst>
                                      </p:cBhvr>
                                      <p:to>
                                        <p:strVal val="visible"/>
                                      </p:to>
                                    </p:set>
                                    <p:animEffect transition="in" filter="box(in)">
                                      <p:cBhvr>
                                        <p:cTn id="30" dur="500"/>
                                        <p:tgtEl>
                                          <p:spTgt spid="108691"/>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8689"/>
                                        </p:tgtEl>
                                        <p:attrNameLst>
                                          <p:attrName>style.visibility</p:attrName>
                                        </p:attrNameLst>
                                      </p:cBhvr>
                                      <p:to>
                                        <p:strVal val="visible"/>
                                      </p:to>
                                    </p:set>
                                    <p:animEffect transition="in" filter="box(in)">
                                      <p:cBhvr>
                                        <p:cTn id="35" dur="500"/>
                                        <p:tgtEl>
                                          <p:spTgt spid="10868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8706"/>
                                        </p:tgtEl>
                                        <p:attrNameLst>
                                          <p:attrName>style.visibility</p:attrName>
                                        </p:attrNameLst>
                                      </p:cBhvr>
                                      <p:to>
                                        <p:strVal val="visible"/>
                                      </p:to>
                                    </p:set>
                                    <p:animEffect transition="in" filter="box(in)">
                                      <p:cBhvr>
                                        <p:cTn id="40" dur="500"/>
                                        <p:tgtEl>
                                          <p:spTgt spid="108706"/>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08693"/>
                                        </p:tgtEl>
                                        <p:attrNameLst>
                                          <p:attrName>style.visibility</p:attrName>
                                        </p:attrNameLst>
                                      </p:cBhvr>
                                      <p:to>
                                        <p:strVal val="visible"/>
                                      </p:to>
                                    </p:set>
                                    <p:animEffect transition="in" filter="box(in)">
                                      <p:cBhvr>
                                        <p:cTn id="45" dur="500"/>
                                        <p:tgtEl>
                                          <p:spTgt spid="108693"/>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08707"/>
                                        </p:tgtEl>
                                        <p:attrNameLst>
                                          <p:attrName>style.visibility</p:attrName>
                                        </p:attrNameLst>
                                      </p:cBhvr>
                                      <p:to>
                                        <p:strVal val="visible"/>
                                      </p:to>
                                    </p:set>
                                    <p:animEffect transition="in" filter="box(in)">
                                      <p:cBhvr>
                                        <p:cTn id="50" dur="500"/>
                                        <p:tgtEl>
                                          <p:spTgt spid="108707"/>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08680"/>
                                        </p:tgtEl>
                                        <p:attrNameLst>
                                          <p:attrName>style.visibility</p:attrName>
                                        </p:attrNameLst>
                                      </p:cBhvr>
                                      <p:to>
                                        <p:strVal val="visible"/>
                                      </p:to>
                                    </p:set>
                                    <p:animEffect transition="in" filter="box(in)">
                                      <p:cBhvr>
                                        <p:cTn id="55" dur="500"/>
                                        <p:tgtEl>
                                          <p:spTgt spid="108680"/>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08708"/>
                                        </p:tgtEl>
                                        <p:attrNameLst>
                                          <p:attrName>style.visibility</p:attrName>
                                        </p:attrNameLst>
                                      </p:cBhvr>
                                      <p:to>
                                        <p:strVal val="visible"/>
                                      </p:to>
                                    </p:set>
                                    <p:animEffect transition="in" filter="box(in)">
                                      <p:cBhvr>
                                        <p:cTn id="60" dur="500"/>
                                        <p:tgtEl>
                                          <p:spTgt spid="108708"/>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08704"/>
                                        </p:tgtEl>
                                        <p:attrNameLst>
                                          <p:attrName>style.visibility</p:attrName>
                                        </p:attrNameLst>
                                      </p:cBhvr>
                                      <p:to>
                                        <p:strVal val="visible"/>
                                      </p:to>
                                    </p:set>
                                    <p:animEffect transition="in" filter="box(in)">
                                      <p:cBhvr>
                                        <p:cTn id="65" dur="500"/>
                                        <p:tgtEl>
                                          <p:spTgt spid="108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80" grpId="0"/>
      <p:bldP spid="108681" grpId="0"/>
      <p:bldP spid="108682" grpId="0"/>
      <p:bldP spid="108683" grpId="0"/>
      <p:bldP spid="108688" grpId="0"/>
      <p:bldP spid="108689" grpId="0"/>
      <p:bldP spid="108690" grpId="0"/>
      <p:bldP spid="108691" grpId="0"/>
      <p:bldP spid="108693" grpId="0"/>
      <p:bldP spid="108704" grpId="0"/>
      <p:bldP spid="108706" grpId="0"/>
      <p:bldP spid="108707" grpId="0"/>
      <p:bldP spid="10870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Example 3B Continued</a:t>
            </a:r>
          </a:p>
        </p:txBody>
      </p:sp>
      <p:sp>
        <p:nvSpPr>
          <p:cNvPr id="132099" name="Text Box 3"/>
          <p:cNvSpPr txBox="1">
            <a:spLocks noChangeArrowheads="1"/>
          </p:cNvSpPr>
          <p:nvPr/>
        </p:nvSpPr>
        <p:spPr bwMode="auto">
          <a:xfrm>
            <a:off x="381000" y="1447800"/>
            <a:ext cx="4648200" cy="1041400"/>
          </a:xfrm>
          <a:prstGeom prst="rect">
            <a:avLst/>
          </a:prstGeom>
          <a:noFill/>
          <a:ln w="9525">
            <a:noFill/>
            <a:miter lim="800000"/>
            <a:headEnd/>
            <a:tailEnd/>
          </a:ln>
          <a:effectLst/>
        </p:spPr>
        <p:txBody>
          <a:bodyPr>
            <a:spAutoFit/>
          </a:bodyPr>
          <a:lstStyle/>
          <a:p>
            <a:pPr eaLnBrk="0" fontAlgn="base" hangingPunct="0">
              <a:lnSpc>
                <a:spcPct val="130000"/>
              </a:lnSpc>
              <a:spcBef>
                <a:spcPct val="50000"/>
              </a:spcBef>
              <a:spcAft>
                <a:spcPct val="0"/>
              </a:spcAft>
            </a:pPr>
            <a:r>
              <a:rPr lang="en-US" altLang="en-US" sz="2400" b="1" i="1">
                <a:solidFill>
                  <a:srgbClr val="000000"/>
                </a:solidFill>
                <a:latin typeface="Verdana" pitchFamily="34" charset="0"/>
              </a:rPr>
              <a:t>M</a:t>
            </a:r>
            <a:r>
              <a:rPr lang="en-US" altLang="en-US" sz="2400" b="1">
                <a:solidFill>
                  <a:srgbClr val="000000"/>
                </a:solidFill>
                <a:latin typeface="Verdana" pitchFamily="34" charset="0"/>
              </a:rPr>
              <a:t> is between </a:t>
            </a:r>
            <a:r>
              <a:rPr lang="en-US" altLang="en-US" sz="2400" b="1" i="1">
                <a:solidFill>
                  <a:srgbClr val="000000"/>
                </a:solidFill>
                <a:latin typeface="Verdana" pitchFamily="34" charset="0"/>
              </a:rPr>
              <a:t>N</a:t>
            </a:r>
            <a:r>
              <a:rPr lang="en-US" altLang="en-US" sz="2400" b="1">
                <a:solidFill>
                  <a:srgbClr val="000000"/>
                </a:solidFill>
                <a:latin typeface="Verdana" pitchFamily="34" charset="0"/>
              </a:rPr>
              <a:t> and </a:t>
            </a:r>
            <a:r>
              <a:rPr lang="en-US" altLang="en-US" sz="2400" b="1" i="1">
                <a:solidFill>
                  <a:srgbClr val="000000"/>
                </a:solidFill>
                <a:latin typeface="Verdana" pitchFamily="34" charset="0"/>
              </a:rPr>
              <a:t>O</a:t>
            </a:r>
            <a:r>
              <a:rPr lang="en-US" altLang="en-US" sz="2400" b="1">
                <a:solidFill>
                  <a:srgbClr val="000000"/>
                </a:solidFill>
                <a:latin typeface="Verdana" pitchFamily="34" charset="0"/>
              </a:rPr>
              <a:t>.  Find </a:t>
            </a:r>
            <a:r>
              <a:rPr lang="en-US" altLang="en-US" sz="2400" b="1" i="1">
                <a:solidFill>
                  <a:srgbClr val="000000"/>
                </a:solidFill>
                <a:latin typeface="Verdana" pitchFamily="34" charset="0"/>
              </a:rPr>
              <a:t>NO</a:t>
            </a:r>
            <a:r>
              <a:rPr lang="en-US" altLang="en-US" sz="2400" b="1">
                <a:solidFill>
                  <a:srgbClr val="000000"/>
                </a:solidFill>
                <a:latin typeface="Verdana" pitchFamily="34" charset="0"/>
              </a:rPr>
              <a:t>.</a:t>
            </a:r>
          </a:p>
        </p:txBody>
      </p:sp>
      <p:pic>
        <p:nvPicPr>
          <p:cNvPr id="132101" name="Picture 5"/>
          <p:cNvPicPr>
            <a:picLocks noChangeAspect="1" noChangeArrowheads="1"/>
          </p:cNvPicPr>
          <p:nvPr/>
        </p:nvPicPr>
        <p:blipFill>
          <a:blip r:embed="rId3" cstate="print"/>
          <a:srcRect/>
          <a:stretch>
            <a:fillRect/>
          </a:stretch>
        </p:blipFill>
        <p:spPr bwMode="auto">
          <a:xfrm>
            <a:off x="5057775" y="1295400"/>
            <a:ext cx="4086225" cy="1295400"/>
          </a:xfrm>
          <a:prstGeom prst="rect">
            <a:avLst/>
          </a:prstGeom>
          <a:noFill/>
          <a:ln w="9525" algn="ctr">
            <a:noFill/>
            <a:miter lim="800000"/>
            <a:headEnd/>
            <a:tailEnd/>
          </a:ln>
          <a:effectLst/>
        </p:spPr>
      </p:pic>
      <p:sp>
        <p:nvSpPr>
          <p:cNvPr id="132105" name="Text Box 9"/>
          <p:cNvSpPr txBox="1">
            <a:spLocks noChangeArrowheads="1"/>
          </p:cNvSpPr>
          <p:nvPr/>
        </p:nvSpPr>
        <p:spPr bwMode="auto">
          <a:xfrm>
            <a:off x="1219200" y="2971800"/>
            <a:ext cx="4648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NO</a:t>
            </a:r>
            <a:r>
              <a:rPr lang="en-US" sz="2400">
                <a:solidFill>
                  <a:srgbClr val="000000"/>
                </a:solidFill>
                <a:latin typeface="Verdana" pitchFamily="34" charset="0"/>
              </a:rPr>
              <a:t> = 5</a:t>
            </a:r>
            <a:r>
              <a:rPr lang="en-US" sz="2400" i="1">
                <a:solidFill>
                  <a:srgbClr val="000000"/>
                </a:solidFill>
                <a:latin typeface="Verdana" pitchFamily="34" charset="0"/>
              </a:rPr>
              <a:t>x</a:t>
            </a:r>
            <a:r>
              <a:rPr lang="en-US" sz="2400">
                <a:solidFill>
                  <a:srgbClr val="000000"/>
                </a:solidFill>
                <a:latin typeface="Verdana" pitchFamily="34" charset="0"/>
              </a:rPr>
              <a:t> + 2</a:t>
            </a:r>
            <a:endParaRPr lang="en-US" sz="2400" i="1">
              <a:solidFill>
                <a:srgbClr val="000000"/>
              </a:solidFill>
              <a:latin typeface="Verdana" pitchFamily="34" charset="0"/>
            </a:endParaRPr>
          </a:p>
        </p:txBody>
      </p:sp>
      <p:sp>
        <p:nvSpPr>
          <p:cNvPr id="132110" name="Text Box 14"/>
          <p:cNvSpPr txBox="1">
            <a:spLocks noChangeArrowheads="1"/>
          </p:cNvSpPr>
          <p:nvPr/>
        </p:nvSpPr>
        <p:spPr bwMode="auto">
          <a:xfrm>
            <a:off x="4483100" y="35052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Substitute 5 for x.</a:t>
            </a:r>
          </a:p>
        </p:txBody>
      </p:sp>
      <p:sp>
        <p:nvSpPr>
          <p:cNvPr id="132112" name="Text Box 16"/>
          <p:cNvSpPr txBox="1">
            <a:spLocks noChangeArrowheads="1"/>
          </p:cNvSpPr>
          <p:nvPr/>
        </p:nvSpPr>
        <p:spPr bwMode="auto">
          <a:xfrm>
            <a:off x="4457700" y="39878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sp>
        <p:nvSpPr>
          <p:cNvPr id="132124" name="Text Box 28"/>
          <p:cNvSpPr txBox="1">
            <a:spLocks noChangeArrowheads="1"/>
          </p:cNvSpPr>
          <p:nvPr/>
        </p:nvSpPr>
        <p:spPr bwMode="auto">
          <a:xfrm>
            <a:off x="1828800" y="4038600"/>
            <a:ext cx="1828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27</a:t>
            </a:r>
            <a:r>
              <a:rPr lang="en-US" sz="2400" i="1">
                <a:solidFill>
                  <a:srgbClr val="000000"/>
                </a:solidFill>
                <a:latin typeface="Verdana" pitchFamily="34" charset="0"/>
              </a:rPr>
              <a:t> </a:t>
            </a:r>
          </a:p>
        </p:txBody>
      </p:sp>
      <p:sp>
        <p:nvSpPr>
          <p:cNvPr id="132128" name="Text Box 32"/>
          <p:cNvSpPr txBox="1">
            <a:spLocks noChangeArrowheads="1"/>
          </p:cNvSpPr>
          <p:nvPr/>
        </p:nvSpPr>
        <p:spPr bwMode="auto">
          <a:xfrm>
            <a:off x="1828800" y="3505200"/>
            <a:ext cx="1981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5</a:t>
            </a:r>
            <a:r>
              <a:rPr lang="en-US" sz="2400">
                <a:solidFill>
                  <a:srgbClr val="FF0000"/>
                </a:solidFill>
                <a:latin typeface="Verdana" pitchFamily="34" charset="0"/>
              </a:rPr>
              <a:t>(5) </a:t>
            </a:r>
            <a:r>
              <a:rPr lang="en-US" sz="2400">
                <a:solidFill>
                  <a:srgbClr val="000000"/>
                </a:solidFill>
                <a:latin typeface="Verdana" pitchFamily="34" charset="0"/>
              </a:rPr>
              <a:t>+ 2</a:t>
            </a:r>
            <a:endParaRPr lang="en-US" sz="2400" i="1">
              <a:solidFill>
                <a:srgbClr val="000000"/>
              </a:solidFill>
              <a:latin typeface="Verdana" pitchFamily="34" charset="0"/>
            </a:endParaRPr>
          </a:p>
        </p:txBody>
      </p:sp>
    </p:spTree>
    <p:extLst>
      <p:ext uri="{BB962C8B-B14F-4D97-AF65-F5344CB8AC3E}">
        <p14:creationId xmlns:p14="http://schemas.microsoft.com/office/powerpoint/2010/main" val="182486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2110"/>
                                        </p:tgtEl>
                                        <p:attrNameLst>
                                          <p:attrName>style.visibility</p:attrName>
                                        </p:attrNameLst>
                                      </p:cBhvr>
                                      <p:to>
                                        <p:strVal val="visible"/>
                                      </p:to>
                                    </p:set>
                                    <p:animEffect transition="in" filter="box(in)">
                                      <p:cBhvr>
                                        <p:cTn id="7" dur="500"/>
                                        <p:tgtEl>
                                          <p:spTgt spid="1321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2128"/>
                                        </p:tgtEl>
                                        <p:attrNameLst>
                                          <p:attrName>style.visibility</p:attrName>
                                        </p:attrNameLst>
                                      </p:cBhvr>
                                      <p:to>
                                        <p:strVal val="visible"/>
                                      </p:to>
                                    </p:set>
                                    <p:animEffect transition="in" filter="box(in)">
                                      <p:cBhvr>
                                        <p:cTn id="12" dur="500"/>
                                        <p:tgtEl>
                                          <p:spTgt spid="1321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2112"/>
                                        </p:tgtEl>
                                        <p:attrNameLst>
                                          <p:attrName>style.visibility</p:attrName>
                                        </p:attrNameLst>
                                      </p:cBhvr>
                                      <p:to>
                                        <p:strVal val="visible"/>
                                      </p:to>
                                    </p:set>
                                    <p:animEffect transition="in" filter="box(in)">
                                      <p:cBhvr>
                                        <p:cTn id="17" dur="500"/>
                                        <p:tgtEl>
                                          <p:spTgt spid="1321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2124"/>
                                        </p:tgtEl>
                                        <p:attrNameLst>
                                          <p:attrName>style.visibility</p:attrName>
                                        </p:attrNameLst>
                                      </p:cBhvr>
                                      <p:to>
                                        <p:strVal val="visible"/>
                                      </p:to>
                                    </p:set>
                                    <p:animEffect transition="in" filter="box(in)">
                                      <p:cBhvr>
                                        <p:cTn id="22" dur="500"/>
                                        <p:tgtEl>
                                          <p:spTgt spid="132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0" grpId="0"/>
      <p:bldP spid="132112" grpId="0"/>
      <p:bldP spid="132124" grpId="0"/>
      <p:bldP spid="1321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4"/>
          <p:cNvSpPr txBox="1">
            <a:spLocks noChangeArrowheads="1"/>
          </p:cNvSpPr>
          <p:nvPr/>
        </p:nvSpPr>
        <p:spPr bwMode="auto">
          <a:xfrm>
            <a:off x="381000" y="1524000"/>
            <a:ext cx="8237538" cy="566738"/>
          </a:xfrm>
          <a:prstGeom prst="rect">
            <a:avLst/>
          </a:prstGeom>
          <a:noFill/>
          <a:ln w="9525">
            <a:noFill/>
            <a:miter lim="800000"/>
            <a:headEnd/>
            <a:tailEnd/>
          </a:ln>
          <a:effectLst/>
        </p:spPr>
        <p:txBody>
          <a:bodyPr>
            <a:spAutoFit/>
          </a:bodyPr>
          <a:lstStyle/>
          <a:p>
            <a:pPr eaLnBrk="0" fontAlgn="base" hangingPunct="0">
              <a:lnSpc>
                <a:spcPct val="130000"/>
              </a:lnSpc>
              <a:spcBef>
                <a:spcPct val="50000"/>
              </a:spcBef>
              <a:spcAft>
                <a:spcPct val="0"/>
              </a:spcAft>
            </a:pPr>
            <a:r>
              <a:rPr lang="en-US" altLang="en-US" sz="2400" b="1" i="1">
                <a:solidFill>
                  <a:srgbClr val="000000"/>
                </a:solidFill>
                <a:latin typeface="Verdana" pitchFamily="34" charset="0"/>
              </a:rPr>
              <a:t>E</a:t>
            </a:r>
            <a:r>
              <a:rPr lang="en-US" altLang="en-US" sz="2400" b="1">
                <a:solidFill>
                  <a:srgbClr val="000000"/>
                </a:solidFill>
                <a:latin typeface="Verdana" pitchFamily="34" charset="0"/>
              </a:rPr>
              <a:t> is between </a:t>
            </a:r>
            <a:r>
              <a:rPr lang="en-US" altLang="en-US" sz="2400" b="1" i="1">
                <a:solidFill>
                  <a:srgbClr val="000000"/>
                </a:solidFill>
                <a:latin typeface="Verdana" pitchFamily="34" charset="0"/>
              </a:rPr>
              <a:t>D </a:t>
            </a:r>
            <a:r>
              <a:rPr lang="en-US" altLang="en-US" sz="2400" b="1">
                <a:solidFill>
                  <a:srgbClr val="000000"/>
                </a:solidFill>
                <a:latin typeface="Verdana" pitchFamily="34" charset="0"/>
              </a:rPr>
              <a:t>and </a:t>
            </a:r>
            <a:r>
              <a:rPr lang="en-US" altLang="en-US" sz="2400" b="1" i="1">
                <a:solidFill>
                  <a:srgbClr val="000000"/>
                </a:solidFill>
                <a:latin typeface="Verdana" pitchFamily="34" charset="0"/>
              </a:rPr>
              <a:t>F</a:t>
            </a:r>
            <a:r>
              <a:rPr lang="en-US" altLang="en-US" sz="2400" b="1">
                <a:solidFill>
                  <a:srgbClr val="000000"/>
                </a:solidFill>
                <a:latin typeface="Verdana" pitchFamily="34" charset="0"/>
              </a:rPr>
              <a:t>. Find </a:t>
            </a:r>
            <a:r>
              <a:rPr lang="en-US" altLang="en-US" sz="2400" b="1" i="1">
                <a:solidFill>
                  <a:srgbClr val="000000"/>
                </a:solidFill>
                <a:latin typeface="Verdana" pitchFamily="34" charset="0"/>
              </a:rPr>
              <a:t>DF</a:t>
            </a:r>
            <a:r>
              <a:rPr lang="en-US" altLang="en-US" sz="2400" b="1">
                <a:solidFill>
                  <a:srgbClr val="000000"/>
                </a:solidFill>
                <a:latin typeface="Verdana" pitchFamily="34" charset="0"/>
              </a:rPr>
              <a:t>.</a:t>
            </a:r>
          </a:p>
        </p:txBody>
      </p:sp>
      <p:sp>
        <p:nvSpPr>
          <p:cNvPr id="111621" name="Text Box 5"/>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FF0000"/>
                </a:solidFill>
                <a:latin typeface="Arial Black" pitchFamily="34" charset="0"/>
              </a:rPr>
              <a:t>Check It Out!</a:t>
            </a:r>
            <a:r>
              <a:rPr lang="en-US" altLang="en-US" sz="2400">
                <a:solidFill>
                  <a:srgbClr val="006699"/>
                </a:solidFill>
                <a:latin typeface="Arial Black" pitchFamily="34" charset="0"/>
              </a:rPr>
              <a:t> Example 3b </a:t>
            </a:r>
            <a:endParaRPr lang="en-US" altLang="en-US" sz="2600">
              <a:solidFill>
                <a:srgbClr val="3333CC"/>
              </a:solidFill>
              <a:latin typeface="Arial MT Bl" charset="0"/>
            </a:endParaRPr>
          </a:p>
        </p:txBody>
      </p:sp>
      <p:pic>
        <p:nvPicPr>
          <p:cNvPr id="111648" name="Picture 32"/>
          <p:cNvPicPr>
            <a:picLocks noChangeAspect="1" noChangeArrowheads="1"/>
          </p:cNvPicPr>
          <p:nvPr/>
        </p:nvPicPr>
        <p:blipFill>
          <a:blip r:embed="rId2" cstate="print"/>
          <a:srcRect/>
          <a:stretch>
            <a:fillRect/>
          </a:stretch>
        </p:blipFill>
        <p:spPr bwMode="auto">
          <a:xfrm>
            <a:off x="5915025" y="1447800"/>
            <a:ext cx="3228975" cy="838200"/>
          </a:xfrm>
          <a:prstGeom prst="rect">
            <a:avLst/>
          </a:prstGeom>
          <a:noFill/>
          <a:ln w="9525" algn="ctr">
            <a:noFill/>
            <a:miter lim="800000"/>
            <a:headEnd/>
            <a:tailEnd/>
          </a:ln>
          <a:effectLst/>
        </p:spPr>
      </p:pic>
      <p:sp>
        <p:nvSpPr>
          <p:cNvPr id="111650" name="Text Box 34"/>
          <p:cNvSpPr txBox="1">
            <a:spLocks noChangeArrowheads="1"/>
          </p:cNvSpPr>
          <p:nvPr/>
        </p:nvSpPr>
        <p:spPr bwMode="auto">
          <a:xfrm>
            <a:off x="1219200" y="2514600"/>
            <a:ext cx="2971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DE + EF </a:t>
            </a:r>
            <a:r>
              <a:rPr lang="en-US" sz="2400">
                <a:solidFill>
                  <a:srgbClr val="000000"/>
                </a:solidFill>
                <a:latin typeface="Verdana" pitchFamily="34" charset="0"/>
              </a:rPr>
              <a:t>= </a:t>
            </a:r>
            <a:r>
              <a:rPr lang="en-US" sz="2400" i="1">
                <a:solidFill>
                  <a:srgbClr val="000000"/>
                </a:solidFill>
                <a:latin typeface="Verdana" pitchFamily="34" charset="0"/>
              </a:rPr>
              <a:t>DF</a:t>
            </a:r>
          </a:p>
        </p:txBody>
      </p:sp>
      <p:sp>
        <p:nvSpPr>
          <p:cNvPr id="111651" name="Text Box 35"/>
          <p:cNvSpPr txBox="1">
            <a:spLocks noChangeArrowheads="1"/>
          </p:cNvSpPr>
          <p:nvPr/>
        </p:nvSpPr>
        <p:spPr bwMode="auto">
          <a:xfrm>
            <a:off x="4483100" y="2514600"/>
            <a:ext cx="3886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Seg. Add. Postulate</a:t>
            </a:r>
          </a:p>
        </p:txBody>
      </p:sp>
      <p:sp>
        <p:nvSpPr>
          <p:cNvPr id="111652" name="Text Box 36"/>
          <p:cNvSpPr txBox="1">
            <a:spLocks noChangeArrowheads="1"/>
          </p:cNvSpPr>
          <p:nvPr/>
        </p:nvSpPr>
        <p:spPr bwMode="auto">
          <a:xfrm>
            <a:off x="381000" y="2971800"/>
            <a:ext cx="4648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(3</a:t>
            </a:r>
            <a:r>
              <a:rPr lang="en-US" sz="2400" i="1">
                <a:solidFill>
                  <a:srgbClr val="000000"/>
                </a:solidFill>
                <a:latin typeface="Verdana" pitchFamily="34" charset="0"/>
              </a:rPr>
              <a:t>x</a:t>
            </a:r>
            <a:r>
              <a:rPr lang="en-US" sz="2400">
                <a:solidFill>
                  <a:srgbClr val="000000"/>
                </a:solidFill>
                <a:latin typeface="Verdana" pitchFamily="34" charset="0"/>
              </a:rPr>
              <a:t> – 1) + 13 = 6</a:t>
            </a:r>
            <a:r>
              <a:rPr lang="en-US" sz="2400" i="1">
                <a:solidFill>
                  <a:srgbClr val="000000"/>
                </a:solidFill>
                <a:latin typeface="Verdana" pitchFamily="34" charset="0"/>
              </a:rPr>
              <a:t>x</a:t>
            </a:r>
            <a:r>
              <a:rPr lang="en-US" sz="2400">
                <a:solidFill>
                  <a:srgbClr val="000000"/>
                </a:solidFill>
                <a:latin typeface="Verdana" pitchFamily="34" charset="0"/>
              </a:rPr>
              <a:t> </a:t>
            </a:r>
            <a:endParaRPr lang="en-US" sz="2400" i="1">
              <a:solidFill>
                <a:srgbClr val="000000"/>
              </a:solidFill>
              <a:latin typeface="Verdana" pitchFamily="34" charset="0"/>
            </a:endParaRPr>
          </a:p>
        </p:txBody>
      </p:sp>
      <p:sp>
        <p:nvSpPr>
          <p:cNvPr id="111657" name="Text Box 41"/>
          <p:cNvSpPr txBox="1">
            <a:spLocks noChangeArrowheads="1"/>
          </p:cNvSpPr>
          <p:nvPr/>
        </p:nvSpPr>
        <p:spPr bwMode="auto">
          <a:xfrm>
            <a:off x="4483100" y="29718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Substitute the given values</a:t>
            </a:r>
          </a:p>
        </p:txBody>
      </p:sp>
      <p:sp>
        <p:nvSpPr>
          <p:cNvPr id="111658" name="Text Box 42"/>
          <p:cNvSpPr txBox="1">
            <a:spLocks noChangeArrowheads="1"/>
          </p:cNvSpPr>
          <p:nvPr/>
        </p:nvSpPr>
        <p:spPr bwMode="auto">
          <a:xfrm>
            <a:off x="4470400" y="38354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Subtract 3x from both sides.</a:t>
            </a:r>
          </a:p>
        </p:txBody>
      </p:sp>
      <p:sp>
        <p:nvSpPr>
          <p:cNvPr id="111659" name="Text Box 43"/>
          <p:cNvSpPr txBox="1">
            <a:spLocks noChangeArrowheads="1"/>
          </p:cNvSpPr>
          <p:nvPr/>
        </p:nvSpPr>
        <p:spPr bwMode="auto">
          <a:xfrm>
            <a:off x="1295400" y="3429000"/>
            <a:ext cx="4648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3</a:t>
            </a:r>
            <a:r>
              <a:rPr lang="en-US" sz="2400" i="1">
                <a:solidFill>
                  <a:srgbClr val="000000"/>
                </a:solidFill>
                <a:latin typeface="Verdana" pitchFamily="34" charset="0"/>
              </a:rPr>
              <a:t>x</a:t>
            </a:r>
            <a:r>
              <a:rPr lang="en-US" sz="2400">
                <a:solidFill>
                  <a:srgbClr val="000000"/>
                </a:solidFill>
                <a:latin typeface="Verdana" pitchFamily="34" charset="0"/>
              </a:rPr>
              <a:t> + 12 = 6</a:t>
            </a:r>
            <a:r>
              <a:rPr lang="en-US" sz="2400" i="1">
                <a:solidFill>
                  <a:srgbClr val="000000"/>
                </a:solidFill>
                <a:latin typeface="Verdana" pitchFamily="34" charset="0"/>
              </a:rPr>
              <a:t>x</a:t>
            </a:r>
          </a:p>
        </p:txBody>
      </p:sp>
      <p:sp>
        <p:nvSpPr>
          <p:cNvPr id="111660" name="Text Box 44"/>
          <p:cNvSpPr txBox="1">
            <a:spLocks noChangeArrowheads="1"/>
          </p:cNvSpPr>
          <p:nvPr/>
        </p:nvSpPr>
        <p:spPr bwMode="auto">
          <a:xfrm>
            <a:off x="2133600" y="4267200"/>
            <a:ext cx="24384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12 = 3</a:t>
            </a:r>
            <a:r>
              <a:rPr lang="en-US" sz="2400" i="1">
                <a:solidFill>
                  <a:srgbClr val="000000"/>
                </a:solidFill>
                <a:latin typeface="Verdana" pitchFamily="34" charset="0"/>
              </a:rPr>
              <a:t>x</a:t>
            </a:r>
          </a:p>
        </p:txBody>
      </p:sp>
      <p:sp>
        <p:nvSpPr>
          <p:cNvPr id="111670" name="Text Box 54"/>
          <p:cNvSpPr txBox="1">
            <a:spLocks noChangeArrowheads="1"/>
          </p:cNvSpPr>
          <p:nvPr/>
        </p:nvSpPr>
        <p:spPr bwMode="auto">
          <a:xfrm>
            <a:off x="2362200" y="5562600"/>
            <a:ext cx="1828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4 = </a:t>
            </a:r>
            <a:r>
              <a:rPr lang="en-US" sz="2400" i="1">
                <a:solidFill>
                  <a:srgbClr val="000000"/>
                </a:solidFill>
                <a:latin typeface="Verdana" pitchFamily="34" charset="0"/>
              </a:rPr>
              <a:t>x</a:t>
            </a:r>
          </a:p>
        </p:txBody>
      </p:sp>
      <p:sp>
        <p:nvSpPr>
          <p:cNvPr id="111671" name="Text Box 55"/>
          <p:cNvSpPr txBox="1">
            <a:spLocks noChangeArrowheads="1"/>
          </p:cNvSpPr>
          <p:nvPr/>
        </p:nvSpPr>
        <p:spPr bwMode="auto">
          <a:xfrm>
            <a:off x="4483100" y="42545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sp>
        <p:nvSpPr>
          <p:cNvPr id="111673" name="Text Box 57"/>
          <p:cNvSpPr txBox="1">
            <a:spLocks noChangeArrowheads="1"/>
          </p:cNvSpPr>
          <p:nvPr/>
        </p:nvSpPr>
        <p:spPr bwMode="auto">
          <a:xfrm>
            <a:off x="4495800" y="49530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Divide both sides by 3.</a:t>
            </a:r>
          </a:p>
        </p:txBody>
      </p:sp>
    </p:spTree>
    <p:extLst>
      <p:ext uri="{BB962C8B-B14F-4D97-AF65-F5344CB8AC3E}">
        <p14:creationId xmlns:p14="http://schemas.microsoft.com/office/powerpoint/2010/main" val="103259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1650"/>
                                        </p:tgtEl>
                                        <p:attrNameLst>
                                          <p:attrName>style.visibility</p:attrName>
                                        </p:attrNameLst>
                                      </p:cBhvr>
                                      <p:to>
                                        <p:strVal val="visible"/>
                                      </p:to>
                                    </p:set>
                                    <p:animEffect transition="in" filter="box(in)">
                                      <p:cBhvr>
                                        <p:cTn id="7" dur="500"/>
                                        <p:tgtEl>
                                          <p:spTgt spid="11165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1651"/>
                                        </p:tgtEl>
                                        <p:attrNameLst>
                                          <p:attrName>style.visibility</p:attrName>
                                        </p:attrNameLst>
                                      </p:cBhvr>
                                      <p:to>
                                        <p:strVal val="visible"/>
                                      </p:to>
                                    </p:set>
                                    <p:animEffect transition="in" filter="box(in)">
                                      <p:cBhvr>
                                        <p:cTn id="10" dur="500"/>
                                        <p:tgtEl>
                                          <p:spTgt spid="11165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1657"/>
                                        </p:tgtEl>
                                        <p:attrNameLst>
                                          <p:attrName>style.visibility</p:attrName>
                                        </p:attrNameLst>
                                      </p:cBhvr>
                                      <p:to>
                                        <p:strVal val="visible"/>
                                      </p:to>
                                    </p:set>
                                    <p:animEffect transition="in" filter="box(in)">
                                      <p:cBhvr>
                                        <p:cTn id="15" dur="500"/>
                                        <p:tgtEl>
                                          <p:spTgt spid="11165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1652"/>
                                        </p:tgtEl>
                                        <p:attrNameLst>
                                          <p:attrName>style.visibility</p:attrName>
                                        </p:attrNameLst>
                                      </p:cBhvr>
                                      <p:to>
                                        <p:strVal val="visible"/>
                                      </p:to>
                                    </p:set>
                                    <p:animEffect transition="in" filter="box(in)">
                                      <p:cBhvr>
                                        <p:cTn id="20" dur="500"/>
                                        <p:tgtEl>
                                          <p:spTgt spid="111652"/>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11659"/>
                                        </p:tgtEl>
                                        <p:attrNameLst>
                                          <p:attrName>style.visibility</p:attrName>
                                        </p:attrNameLst>
                                      </p:cBhvr>
                                      <p:to>
                                        <p:strVal val="visible"/>
                                      </p:to>
                                    </p:set>
                                    <p:animEffect transition="in" filter="box(in)">
                                      <p:cBhvr>
                                        <p:cTn id="25" dur="500"/>
                                        <p:tgtEl>
                                          <p:spTgt spid="111659"/>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11658"/>
                                        </p:tgtEl>
                                        <p:attrNameLst>
                                          <p:attrName>style.visibility</p:attrName>
                                        </p:attrNameLst>
                                      </p:cBhvr>
                                      <p:to>
                                        <p:strVal val="visible"/>
                                      </p:to>
                                    </p:set>
                                    <p:animEffect transition="in" filter="box(in)">
                                      <p:cBhvr>
                                        <p:cTn id="30" dur="500"/>
                                        <p:tgtEl>
                                          <p:spTgt spid="11165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11671"/>
                                        </p:tgtEl>
                                        <p:attrNameLst>
                                          <p:attrName>style.visibility</p:attrName>
                                        </p:attrNameLst>
                                      </p:cBhvr>
                                      <p:to>
                                        <p:strVal val="visible"/>
                                      </p:to>
                                    </p:set>
                                    <p:animEffect transition="in" filter="box(in)">
                                      <p:cBhvr>
                                        <p:cTn id="35" dur="500"/>
                                        <p:tgtEl>
                                          <p:spTgt spid="111671"/>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11660"/>
                                        </p:tgtEl>
                                        <p:attrNameLst>
                                          <p:attrName>style.visibility</p:attrName>
                                        </p:attrNameLst>
                                      </p:cBhvr>
                                      <p:to>
                                        <p:strVal val="visible"/>
                                      </p:to>
                                    </p:set>
                                    <p:animEffect transition="in" filter="box(in)">
                                      <p:cBhvr>
                                        <p:cTn id="40" dur="500"/>
                                        <p:tgtEl>
                                          <p:spTgt spid="111660"/>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11673"/>
                                        </p:tgtEl>
                                        <p:attrNameLst>
                                          <p:attrName>style.visibility</p:attrName>
                                        </p:attrNameLst>
                                      </p:cBhvr>
                                      <p:to>
                                        <p:strVal val="visible"/>
                                      </p:to>
                                    </p:set>
                                    <p:animEffect transition="in" filter="box(in)">
                                      <p:cBhvr>
                                        <p:cTn id="45" dur="500"/>
                                        <p:tgtEl>
                                          <p:spTgt spid="111673"/>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11670"/>
                                        </p:tgtEl>
                                        <p:attrNameLst>
                                          <p:attrName>style.visibility</p:attrName>
                                        </p:attrNameLst>
                                      </p:cBhvr>
                                      <p:to>
                                        <p:strVal val="visible"/>
                                      </p:to>
                                    </p:set>
                                    <p:animEffect transition="in" filter="box(in)">
                                      <p:cBhvr>
                                        <p:cTn id="50" dur="500"/>
                                        <p:tgtEl>
                                          <p:spTgt spid="111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50" grpId="0"/>
      <p:bldP spid="111651" grpId="0"/>
      <p:bldP spid="111652" grpId="0"/>
      <p:bldP spid="111657" grpId="0"/>
      <p:bldP spid="111658" grpId="0"/>
      <p:bldP spid="111659" grpId="0"/>
      <p:bldP spid="111660" grpId="0"/>
      <p:bldP spid="111670" grpId="0"/>
      <p:bldP spid="111671" grpId="0"/>
      <p:bldP spid="1116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381000" y="1524000"/>
            <a:ext cx="8237538" cy="566738"/>
          </a:xfrm>
          <a:prstGeom prst="rect">
            <a:avLst/>
          </a:prstGeom>
          <a:noFill/>
          <a:ln w="9525">
            <a:noFill/>
            <a:miter lim="800000"/>
            <a:headEnd/>
            <a:tailEnd/>
          </a:ln>
          <a:effectLst/>
        </p:spPr>
        <p:txBody>
          <a:bodyPr>
            <a:spAutoFit/>
          </a:bodyPr>
          <a:lstStyle/>
          <a:p>
            <a:pPr eaLnBrk="0" fontAlgn="base" hangingPunct="0">
              <a:lnSpc>
                <a:spcPct val="130000"/>
              </a:lnSpc>
              <a:spcBef>
                <a:spcPct val="50000"/>
              </a:spcBef>
              <a:spcAft>
                <a:spcPct val="0"/>
              </a:spcAft>
            </a:pPr>
            <a:r>
              <a:rPr lang="en-US" altLang="en-US" sz="2400" b="1" i="1">
                <a:solidFill>
                  <a:srgbClr val="000000"/>
                </a:solidFill>
                <a:latin typeface="Verdana" pitchFamily="34" charset="0"/>
              </a:rPr>
              <a:t>E</a:t>
            </a:r>
            <a:r>
              <a:rPr lang="en-US" altLang="en-US" sz="2400" b="1">
                <a:solidFill>
                  <a:srgbClr val="000000"/>
                </a:solidFill>
                <a:latin typeface="Verdana" pitchFamily="34" charset="0"/>
              </a:rPr>
              <a:t> is between </a:t>
            </a:r>
            <a:r>
              <a:rPr lang="en-US" altLang="en-US" sz="2400" b="1" i="1">
                <a:solidFill>
                  <a:srgbClr val="000000"/>
                </a:solidFill>
                <a:latin typeface="Verdana" pitchFamily="34" charset="0"/>
              </a:rPr>
              <a:t>D </a:t>
            </a:r>
            <a:r>
              <a:rPr lang="en-US" altLang="en-US" sz="2400" b="1">
                <a:solidFill>
                  <a:srgbClr val="000000"/>
                </a:solidFill>
                <a:latin typeface="Verdana" pitchFamily="34" charset="0"/>
              </a:rPr>
              <a:t>and </a:t>
            </a:r>
            <a:r>
              <a:rPr lang="en-US" altLang="en-US" sz="2400" b="1" i="1">
                <a:solidFill>
                  <a:srgbClr val="000000"/>
                </a:solidFill>
                <a:latin typeface="Verdana" pitchFamily="34" charset="0"/>
              </a:rPr>
              <a:t>F</a:t>
            </a:r>
            <a:r>
              <a:rPr lang="en-US" altLang="en-US" sz="2400" b="1">
                <a:solidFill>
                  <a:srgbClr val="000000"/>
                </a:solidFill>
                <a:latin typeface="Verdana" pitchFamily="34" charset="0"/>
              </a:rPr>
              <a:t>. Find </a:t>
            </a:r>
            <a:r>
              <a:rPr lang="en-US" altLang="en-US" sz="2400" b="1" i="1">
                <a:solidFill>
                  <a:srgbClr val="000000"/>
                </a:solidFill>
                <a:latin typeface="Verdana" pitchFamily="34" charset="0"/>
              </a:rPr>
              <a:t>DF</a:t>
            </a:r>
            <a:r>
              <a:rPr lang="en-US" altLang="en-US" sz="2400" b="1">
                <a:solidFill>
                  <a:srgbClr val="000000"/>
                </a:solidFill>
                <a:latin typeface="Verdana" pitchFamily="34" charset="0"/>
              </a:rPr>
              <a:t>.</a:t>
            </a:r>
          </a:p>
        </p:txBody>
      </p:sp>
      <p:sp>
        <p:nvSpPr>
          <p:cNvPr id="134147" name="Text Box 3"/>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FF0000"/>
                </a:solidFill>
                <a:latin typeface="Arial Black" pitchFamily="34" charset="0"/>
              </a:rPr>
              <a:t>Check It Out!</a:t>
            </a:r>
            <a:r>
              <a:rPr lang="en-US" altLang="en-US" sz="2400">
                <a:solidFill>
                  <a:srgbClr val="006699"/>
                </a:solidFill>
                <a:latin typeface="Arial Black" pitchFamily="34" charset="0"/>
              </a:rPr>
              <a:t> Example 3b Continued </a:t>
            </a:r>
            <a:endParaRPr lang="en-US" altLang="en-US" sz="2600">
              <a:solidFill>
                <a:srgbClr val="3333CC"/>
              </a:solidFill>
              <a:latin typeface="Arial MT Bl" charset="0"/>
            </a:endParaRPr>
          </a:p>
        </p:txBody>
      </p:sp>
      <p:pic>
        <p:nvPicPr>
          <p:cNvPr id="134148" name="Picture 4"/>
          <p:cNvPicPr>
            <a:picLocks noChangeAspect="1" noChangeArrowheads="1"/>
          </p:cNvPicPr>
          <p:nvPr/>
        </p:nvPicPr>
        <p:blipFill>
          <a:blip r:embed="rId2" cstate="print"/>
          <a:srcRect/>
          <a:stretch>
            <a:fillRect/>
          </a:stretch>
        </p:blipFill>
        <p:spPr bwMode="auto">
          <a:xfrm>
            <a:off x="5915025" y="1447800"/>
            <a:ext cx="3228975" cy="838200"/>
          </a:xfrm>
          <a:prstGeom prst="rect">
            <a:avLst/>
          </a:prstGeom>
          <a:noFill/>
          <a:ln w="9525" algn="ctr">
            <a:noFill/>
            <a:miter lim="800000"/>
            <a:headEnd/>
            <a:tailEnd/>
          </a:ln>
          <a:effectLst/>
        </p:spPr>
      </p:pic>
      <p:sp>
        <p:nvSpPr>
          <p:cNvPr id="134171" name="Text Box 27"/>
          <p:cNvSpPr txBox="1">
            <a:spLocks noChangeArrowheads="1"/>
          </p:cNvSpPr>
          <p:nvPr/>
        </p:nvSpPr>
        <p:spPr bwMode="auto">
          <a:xfrm>
            <a:off x="1219200" y="2971800"/>
            <a:ext cx="4648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DF</a:t>
            </a:r>
            <a:r>
              <a:rPr lang="en-US" sz="2400">
                <a:solidFill>
                  <a:srgbClr val="000000"/>
                </a:solidFill>
                <a:latin typeface="Verdana" pitchFamily="34" charset="0"/>
              </a:rPr>
              <a:t> = 6</a:t>
            </a:r>
            <a:r>
              <a:rPr lang="en-US" sz="2400" i="1">
                <a:solidFill>
                  <a:srgbClr val="000000"/>
                </a:solidFill>
                <a:latin typeface="Verdana" pitchFamily="34" charset="0"/>
              </a:rPr>
              <a:t>x</a:t>
            </a:r>
          </a:p>
        </p:txBody>
      </p:sp>
      <p:sp>
        <p:nvSpPr>
          <p:cNvPr id="134172" name="Text Box 28"/>
          <p:cNvSpPr txBox="1">
            <a:spLocks noChangeArrowheads="1"/>
          </p:cNvSpPr>
          <p:nvPr/>
        </p:nvSpPr>
        <p:spPr bwMode="auto">
          <a:xfrm>
            <a:off x="4483100" y="35052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Substitute 4 for x.</a:t>
            </a:r>
          </a:p>
        </p:txBody>
      </p:sp>
      <p:sp>
        <p:nvSpPr>
          <p:cNvPr id="134173" name="Text Box 29"/>
          <p:cNvSpPr txBox="1">
            <a:spLocks noChangeArrowheads="1"/>
          </p:cNvSpPr>
          <p:nvPr/>
        </p:nvSpPr>
        <p:spPr bwMode="auto">
          <a:xfrm>
            <a:off x="4457700" y="39878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sp>
        <p:nvSpPr>
          <p:cNvPr id="134174" name="Text Box 30"/>
          <p:cNvSpPr txBox="1">
            <a:spLocks noChangeArrowheads="1"/>
          </p:cNvSpPr>
          <p:nvPr/>
        </p:nvSpPr>
        <p:spPr bwMode="auto">
          <a:xfrm>
            <a:off x="1828800" y="4038600"/>
            <a:ext cx="1828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24</a:t>
            </a:r>
            <a:r>
              <a:rPr lang="en-US" sz="2400" i="1">
                <a:solidFill>
                  <a:srgbClr val="000000"/>
                </a:solidFill>
                <a:latin typeface="Verdana" pitchFamily="34" charset="0"/>
              </a:rPr>
              <a:t> </a:t>
            </a:r>
          </a:p>
        </p:txBody>
      </p:sp>
      <p:sp>
        <p:nvSpPr>
          <p:cNvPr id="134175" name="Text Box 31"/>
          <p:cNvSpPr txBox="1">
            <a:spLocks noChangeArrowheads="1"/>
          </p:cNvSpPr>
          <p:nvPr/>
        </p:nvSpPr>
        <p:spPr bwMode="auto">
          <a:xfrm>
            <a:off x="1828800" y="3505200"/>
            <a:ext cx="1981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6</a:t>
            </a:r>
            <a:r>
              <a:rPr lang="en-US" sz="2400">
                <a:solidFill>
                  <a:srgbClr val="FF0000"/>
                </a:solidFill>
                <a:latin typeface="Verdana" pitchFamily="34" charset="0"/>
              </a:rPr>
              <a:t>(4)</a:t>
            </a:r>
            <a:endParaRPr lang="en-US" sz="2400" i="1">
              <a:solidFill>
                <a:srgbClr val="000000"/>
              </a:solidFill>
              <a:latin typeface="Verdana" pitchFamily="34" charset="0"/>
            </a:endParaRPr>
          </a:p>
        </p:txBody>
      </p:sp>
    </p:spTree>
    <p:extLst>
      <p:ext uri="{BB962C8B-B14F-4D97-AF65-F5344CB8AC3E}">
        <p14:creationId xmlns:p14="http://schemas.microsoft.com/office/powerpoint/2010/main" val="402295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4172"/>
                                        </p:tgtEl>
                                        <p:attrNameLst>
                                          <p:attrName>style.visibility</p:attrName>
                                        </p:attrNameLst>
                                      </p:cBhvr>
                                      <p:to>
                                        <p:strVal val="visible"/>
                                      </p:to>
                                    </p:set>
                                    <p:animEffect transition="in" filter="box(in)">
                                      <p:cBhvr>
                                        <p:cTn id="7" dur="500"/>
                                        <p:tgtEl>
                                          <p:spTgt spid="13417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4175"/>
                                        </p:tgtEl>
                                        <p:attrNameLst>
                                          <p:attrName>style.visibility</p:attrName>
                                        </p:attrNameLst>
                                      </p:cBhvr>
                                      <p:to>
                                        <p:strVal val="visible"/>
                                      </p:to>
                                    </p:set>
                                    <p:animEffect transition="in" filter="box(in)">
                                      <p:cBhvr>
                                        <p:cTn id="12" dur="500"/>
                                        <p:tgtEl>
                                          <p:spTgt spid="13417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4173"/>
                                        </p:tgtEl>
                                        <p:attrNameLst>
                                          <p:attrName>style.visibility</p:attrName>
                                        </p:attrNameLst>
                                      </p:cBhvr>
                                      <p:to>
                                        <p:strVal val="visible"/>
                                      </p:to>
                                    </p:set>
                                    <p:animEffect transition="in" filter="box(in)">
                                      <p:cBhvr>
                                        <p:cTn id="17" dur="500"/>
                                        <p:tgtEl>
                                          <p:spTgt spid="13417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4174"/>
                                        </p:tgtEl>
                                        <p:attrNameLst>
                                          <p:attrName>style.visibility</p:attrName>
                                        </p:attrNameLst>
                                      </p:cBhvr>
                                      <p:to>
                                        <p:strVal val="visible"/>
                                      </p:to>
                                    </p:set>
                                    <p:animEffect transition="in" filter="box(in)">
                                      <p:cBhvr>
                                        <p:cTn id="22" dur="500"/>
                                        <p:tgtEl>
                                          <p:spTgt spid="134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72" grpId="0"/>
      <p:bldP spid="134173" grpId="0"/>
      <p:bldP spid="134174" grpId="0"/>
      <p:bldP spid="1341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315200" cy="2301240"/>
          </a:xfrm>
        </p:spPr>
        <p:txBody>
          <a:bodyPr>
            <a:normAutofit fontScale="90000"/>
          </a:bodyPr>
          <a:lstStyle/>
          <a:p>
            <a:pPr algn="l"/>
            <a:br>
              <a:rPr lang="en-US" dirty="0"/>
            </a:br>
            <a:r>
              <a:rPr lang="en-US" dirty="0"/>
              <a:t>    </a:t>
            </a:r>
            <a:r>
              <a:rPr lang="en-US" sz="6000" u="sng" dirty="0"/>
              <a:t>Geometry Lesson</a:t>
            </a:r>
            <a:br>
              <a:rPr lang="en-US" dirty="0"/>
            </a:br>
            <a:endParaRPr lang="en-US" dirty="0"/>
          </a:p>
        </p:txBody>
      </p:sp>
      <p:sp>
        <p:nvSpPr>
          <p:cNvPr id="3" name="Rectangle 2"/>
          <p:cNvSpPr/>
          <p:nvPr/>
        </p:nvSpPr>
        <p:spPr>
          <a:xfrm>
            <a:off x="-304800" y="2209800"/>
            <a:ext cx="8763000" cy="193899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6000" b="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Continuation of Lesson 1.1</a:t>
            </a:r>
            <a:endParaRPr lang="en-US" sz="6000" b="1" cap="all" spc="0"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050" name="Picture 2" descr="C:\Users\acalise2\AppData\Local\Microsoft\Windows\Temporary Internet Files\Content.IE5\75Z4XO00\geometry[1].gif"/>
          <p:cNvPicPr>
            <a:picLocks noChangeAspect="1" noChangeArrowheads="1"/>
          </p:cNvPicPr>
          <p:nvPr/>
        </p:nvPicPr>
        <p:blipFill>
          <a:blip r:embed="rId2" cstate="print"/>
          <a:srcRect/>
          <a:stretch>
            <a:fillRect/>
          </a:stretch>
        </p:blipFill>
        <p:spPr bwMode="auto">
          <a:xfrm>
            <a:off x="7467600" y="0"/>
            <a:ext cx="1676400" cy="1528607"/>
          </a:xfrm>
          <a:prstGeom prst="rect">
            <a:avLst/>
          </a:prstGeom>
          <a:noFill/>
        </p:spPr>
      </p:pic>
      <p:pic>
        <p:nvPicPr>
          <p:cNvPr id="2051" name="Picture 3" descr="C:\Users\acalise2\AppData\Local\Microsoft\Windows\Temporary Internet Files\Content.IE5\6ZCFF4SY\geometry-13b1zkq[1].jpg"/>
          <p:cNvPicPr>
            <a:picLocks noChangeAspect="1" noChangeArrowheads="1"/>
          </p:cNvPicPr>
          <p:nvPr/>
        </p:nvPicPr>
        <p:blipFill>
          <a:blip r:embed="rId3" cstate="print"/>
          <a:srcRect/>
          <a:stretch>
            <a:fillRect/>
          </a:stretch>
        </p:blipFill>
        <p:spPr bwMode="auto">
          <a:xfrm>
            <a:off x="457200" y="4495800"/>
            <a:ext cx="1655521" cy="1803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8" name="Group 8"/>
          <p:cNvGrpSpPr>
            <a:grpSpLocks/>
          </p:cNvGrpSpPr>
          <p:nvPr/>
        </p:nvGrpSpPr>
        <p:grpSpPr bwMode="auto">
          <a:xfrm>
            <a:off x="381000" y="1524000"/>
            <a:ext cx="8237538" cy="2441575"/>
            <a:chOff x="240" y="960"/>
            <a:chExt cx="5189" cy="1538"/>
          </a:xfrm>
        </p:grpSpPr>
        <p:sp>
          <p:nvSpPr>
            <p:cNvPr id="112645" name="Text Box 5"/>
            <p:cNvSpPr txBox="1">
              <a:spLocks noChangeArrowheads="1"/>
            </p:cNvSpPr>
            <p:nvPr/>
          </p:nvSpPr>
          <p:spPr bwMode="auto">
            <a:xfrm>
              <a:off x="240" y="960"/>
              <a:ext cx="5189" cy="153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800">
                  <a:solidFill>
                    <a:srgbClr val="000000"/>
                  </a:solidFill>
                  <a:latin typeface="Verdana" pitchFamily="34" charset="0"/>
                </a:rPr>
                <a:t>The </a:t>
              </a:r>
              <a:r>
                <a:rPr lang="en-US" altLang="en-US" sz="2800" b="1" u="sng">
                  <a:solidFill>
                    <a:srgbClr val="000000"/>
                  </a:solidFill>
                  <a:latin typeface="Verdana" pitchFamily="34" charset="0"/>
                </a:rPr>
                <a:t>midpoint</a:t>
              </a:r>
              <a:r>
                <a:rPr lang="en-US" altLang="en-US" sz="2800" b="1">
                  <a:solidFill>
                    <a:srgbClr val="000000"/>
                  </a:solidFill>
                  <a:latin typeface="Verdana" pitchFamily="34" charset="0"/>
                </a:rPr>
                <a:t> </a:t>
              </a:r>
              <a:r>
                <a:rPr lang="en-US" altLang="en-US" sz="2800" i="1">
                  <a:solidFill>
                    <a:srgbClr val="000000"/>
                  </a:solidFill>
                  <a:latin typeface="Verdana" pitchFamily="34" charset="0"/>
                </a:rPr>
                <a:t>M</a:t>
              </a:r>
              <a:r>
                <a:rPr lang="en-US" altLang="en-US" sz="2800">
                  <a:solidFill>
                    <a:srgbClr val="000000"/>
                  </a:solidFill>
                  <a:latin typeface="Verdana" pitchFamily="34" charset="0"/>
                </a:rPr>
                <a:t> of </a:t>
              </a:r>
              <a:r>
                <a:rPr lang="en-US" altLang="en-US" sz="2800" i="1">
                  <a:solidFill>
                    <a:srgbClr val="000000"/>
                  </a:solidFill>
                  <a:latin typeface="Verdana" pitchFamily="34" charset="0"/>
                </a:rPr>
                <a:t>AB</a:t>
              </a:r>
              <a:r>
                <a:rPr lang="en-US" altLang="en-US" sz="2800">
                  <a:solidFill>
                    <a:srgbClr val="000000"/>
                  </a:solidFill>
                  <a:latin typeface="Verdana" pitchFamily="34" charset="0"/>
                </a:rPr>
                <a:t> is the point that </a:t>
              </a:r>
              <a:r>
                <a:rPr lang="en-US" altLang="en-US" sz="2800" b="1" u="sng">
                  <a:solidFill>
                    <a:srgbClr val="000000"/>
                  </a:solidFill>
                  <a:latin typeface="Verdana" pitchFamily="34" charset="0"/>
                </a:rPr>
                <a:t>bisects</a:t>
              </a:r>
              <a:r>
                <a:rPr lang="en-US" altLang="en-US" sz="2800">
                  <a:solidFill>
                    <a:srgbClr val="000000"/>
                  </a:solidFill>
                  <a:latin typeface="Verdana" pitchFamily="34" charset="0"/>
                </a:rPr>
                <a:t>, or divides, the segment into two congruent segments. If </a:t>
              </a:r>
              <a:r>
                <a:rPr lang="en-US" altLang="en-US" sz="2800" i="1">
                  <a:solidFill>
                    <a:srgbClr val="000000"/>
                  </a:solidFill>
                  <a:latin typeface="Verdana" pitchFamily="34" charset="0"/>
                </a:rPr>
                <a:t>M</a:t>
              </a:r>
              <a:r>
                <a:rPr lang="en-US" altLang="en-US" sz="2800">
                  <a:solidFill>
                    <a:srgbClr val="000000"/>
                  </a:solidFill>
                  <a:latin typeface="Verdana" pitchFamily="34" charset="0"/>
                </a:rPr>
                <a:t> is the midpoint of </a:t>
              </a:r>
              <a:r>
                <a:rPr lang="en-US" altLang="en-US" sz="2800" i="1">
                  <a:solidFill>
                    <a:srgbClr val="000000"/>
                  </a:solidFill>
                  <a:latin typeface="Verdana" pitchFamily="34" charset="0"/>
                </a:rPr>
                <a:t>AB</a:t>
              </a:r>
              <a:r>
                <a:rPr lang="en-US" altLang="en-US" sz="2800">
                  <a:solidFill>
                    <a:srgbClr val="000000"/>
                  </a:solidFill>
                  <a:latin typeface="Verdana" pitchFamily="34" charset="0"/>
                </a:rPr>
                <a:t>, then </a:t>
              </a:r>
              <a:r>
                <a:rPr lang="en-US" altLang="en-US" sz="2800" i="1">
                  <a:solidFill>
                    <a:srgbClr val="000000"/>
                  </a:solidFill>
                  <a:latin typeface="Verdana" pitchFamily="34" charset="0"/>
                </a:rPr>
                <a:t>AM</a:t>
              </a:r>
              <a:r>
                <a:rPr lang="en-US" altLang="en-US" sz="2800">
                  <a:solidFill>
                    <a:srgbClr val="000000"/>
                  </a:solidFill>
                  <a:latin typeface="Verdana" pitchFamily="34" charset="0"/>
                </a:rPr>
                <a:t> = </a:t>
              </a:r>
              <a:r>
                <a:rPr lang="en-US" altLang="en-US" sz="2800" i="1">
                  <a:solidFill>
                    <a:srgbClr val="000000"/>
                  </a:solidFill>
                  <a:latin typeface="Verdana" pitchFamily="34" charset="0"/>
                </a:rPr>
                <a:t>MB</a:t>
              </a:r>
              <a:r>
                <a:rPr lang="en-US" altLang="en-US" sz="2800">
                  <a:solidFill>
                    <a:srgbClr val="000000"/>
                  </a:solidFill>
                  <a:latin typeface="Verdana" pitchFamily="34" charset="0"/>
                </a:rPr>
                <a:t>.  </a:t>
              </a:r>
            </a:p>
            <a:p>
              <a:pPr eaLnBrk="0" fontAlgn="base" hangingPunct="0">
                <a:spcBef>
                  <a:spcPct val="50000"/>
                </a:spcBef>
                <a:spcAft>
                  <a:spcPct val="0"/>
                </a:spcAft>
              </a:pPr>
              <a:r>
                <a:rPr lang="en-US" altLang="en-US" sz="2800">
                  <a:solidFill>
                    <a:srgbClr val="000000"/>
                  </a:solidFill>
                  <a:latin typeface="Verdana" pitchFamily="34" charset="0"/>
                </a:rPr>
                <a:t>So if </a:t>
              </a:r>
              <a:r>
                <a:rPr lang="en-US" altLang="en-US" sz="2800" i="1">
                  <a:solidFill>
                    <a:srgbClr val="000000"/>
                  </a:solidFill>
                  <a:latin typeface="Verdana" pitchFamily="34" charset="0"/>
                </a:rPr>
                <a:t>AB</a:t>
              </a:r>
              <a:r>
                <a:rPr lang="en-US" altLang="en-US" sz="2800">
                  <a:solidFill>
                    <a:srgbClr val="000000"/>
                  </a:solidFill>
                  <a:latin typeface="Verdana" pitchFamily="34" charset="0"/>
                </a:rPr>
                <a:t> = 6, then </a:t>
              </a:r>
              <a:r>
                <a:rPr lang="en-US" altLang="en-US" sz="2800" i="1">
                  <a:solidFill>
                    <a:srgbClr val="000000"/>
                  </a:solidFill>
                  <a:latin typeface="Verdana" pitchFamily="34" charset="0"/>
                </a:rPr>
                <a:t>AM</a:t>
              </a:r>
              <a:r>
                <a:rPr lang="en-US" altLang="en-US" sz="2800">
                  <a:solidFill>
                    <a:srgbClr val="000000"/>
                  </a:solidFill>
                  <a:latin typeface="Verdana" pitchFamily="34" charset="0"/>
                </a:rPr>
                <a:t> = 3 and </a:t>
              </a:r>
              <a:r>
                <a:rPr lang="en-US" altLang="en-US" sz="2800" i="1">
                  <a:solidFill>
                    <a:srgbClr val="000000"/>
                  </a:solidFill>
                  <a:latin typeface="Verdana" pitchFamily="34" charset="0"/>
                </a:rPr>
                <a:t>MB</a:t>
              </a:r>
              <a:r>
                <a:rPr lang="en-US" altLang="en-US" sz="2800">
                  <a:solidFill>
                    <a:srgbClr val="000000"/>
                  </a:solidFill>
                  <a:latin typeface="Verdana" pitchFamily="34" charset="0"/>
                </a:rPr>
                <a:t> = 3.</a:t>
              </a:r>
            </a:p>
          </p:txBody>
        </p:sp>
        <p:sp>
          <p:nvSpPr>
            <p:cNvPr id="112646" name="Line 6"/>
            <p:cNvSpPr>
              <a:spLocks noChangeShapeType="1"/>
            </p:cNvSpPr>
            <p:nvPr/>
          </p:nvSpPr>
          <p:spPr bwMode="auto">
            <a:xfrm>
              <a:off x="2600" y="1016"/>
              <a:ext cx="288" cy="0"/>
            </a:xfrm>
            <a:prstGeom prst="line">
              <a:avLst/>
            </a:prstGeom>
            <a:noFill/>
            <a:ln w="19050">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12647" name="Line 7"/>
            <p:cNvSpPr>
              <a:spLocks noChangeShapeType="1"/>
            </p:cNvSpPr>
            <p:nvPr/>
          </p:nvSpPr>
          <p:spPr bwMode="auto">
            <a:xfrm>
              <a:off x="336" y="1824"/>
              <a:ext cx="288" cy="0"/>
            </a:xfrm>
            <a:prstGeom prst="line">
              <a:avLst/>
            </a:prstGeom>
            <a:noFill/>
            <a:ln w="19050">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spTree>
    <p:extLst>
      <p:ext uri="{BB962C8B-B14F-4D97-AF65-F5344CB8AC3E}">
        <p14:creationId xmlns:p14="http://schemas.microsoft.com/office/powerpoint/2010/main" val="3070958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ext Box 4"/>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Example 4: Recreation Application </a:t>
            </a:r>
            <a:endParaRPr lang="en-US" altLang="en-US" sz="2600">
              <a:solidFill>
                <a:srgbClr val="3333CC"/>
              </a:solidFill>
              <a:latin typeface="Arial MT Bl" charset="0"/>
            </a:endParaRPr>
          </a:p>
        </p:txBody>
      </p:sp>
      <p:sp>
        <p:nvSpPr>
          <p:cNvPr id="113670" name="Text Box 6"/>
          <p:cNvSpPr txBox="1">
            <a:spLocks noChangeArrowheads="1"/>
          </p:cNvSpPr>
          <p:nvPr/>
        </p:nvSpPr>
        <p:spPr bwMode="auto">
          <a:xfrm>
            <a:off x="457200" y="1295400"/>
            <a:ext cx="8534400" cy="2282825"/>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400" b="1">
                <a:solidFill>
                  <a:srgbClr val="000000"/>
                </a:solidFill>
                <a:latin typeface="Verdana" pitchFamily="34" charset="0"/>
              </a:rPr>
              <a:t>The map shows the route for a race. You are at </a:t>
            </a:r>
            <a:r>
              <a:rPr lang="en-US" altLang="en-US" sz="2400" b="1" i="1">
                <a:solidFill>
                  <a:srgbClr val="000000"/>
                </a:solidFill>
                <a:latin typeface="Verdana" pitchFamily="34" charset="0"/>
              </a:rPr>
              <a:t>X</a:t>
            </a:r>
            <a:r>
              <a:rPr lang="en-US" altLang="en-US" sz="2400" b="1">
                <a:solidFill>
                  <a:srgbClr val="000000"/>
                </a:solidFill>
                <a:latin typeface="Verdana" pitchFamily="34" charset="0"/>
              </a:rPr>
              <a:t>, 6000 ft from the first checkpoint </a:t>
            </a:r>
            <a:r>
              <a:rPr lang="en-US" altLang="en-US" sz="2400" b="1" i="1">
                <a:solidFill>
                  <a:srgbClr val="000000"/>
                </a:solidFill>
                <a:latin typeface="Verdana" pitchFamily="34" charset="0"/>
              </a:rPr>
              <a:t>C</a:t>
            </a:r>
            <a:r>
              <a:rPr lang="en-US" altLang="en-US" sz="2400" b="1">
                <a:solidFill>
                  <a:srgbClr val="000000"/>
                </a:solidFill>
                <a:latin typeface="Verdana" pitchFamily="34" charset="0"/>
              </a:rPr>
              <a:t>. The second checkpoint </a:t>
            </a:r>
            <a:r>
              <a:rPr lang="en-US" altLang="en-US" sz="2400" b="1" i="1">
                <a:solidFill>
                  <a:srgbClr val="000000"/>
                </a:solidFill>
                <a:latin typeface="Verdana" pitchFamily="34" charset="0"/>
              </a:rPr>
              <a:t>D</a:t>
            </a:r>
            <a:r>
              <a:rPr lang="en-US" altLang="en-US" sz="2400" b="1">
                <a:solidFill>
                  <a:srgbClr val="000000"/>
                </a:solidFill>
                <a:latin typeface="Verdana" pitchFamily="34" charset="0"/>
              </a:rPr>
              <a:t> is located at the midpoint between </a:t>
            </a:r>
            <a:r>
              <a:rPr lang="en-US" altLang="en-US" sz="2400" b="1" i="1">
                <a:solidFill>
                  <a:srgbClr val="000000"/>
                </a:solidFill>
                <a:latin typeface="Verdana" pitchFamily="34" charset="0"/>
              </a:rPr>
              <a:t>C</a:t>
            </a:r>
            <a:r>
              <a:rPr lang="en-US" altLang="en-US" sz="2400" b="1">
                <a:solidFill>
                  <a:srgbClr val="000000"/>
                </a:solidFill>
                <a:latin typeface="Verdana" pitchFamily="34" charset="0"/>
              </a:rPr>
              <a:t> and the end of the race </a:t>
            </a:r>
            <a:r>
              <a:rPr lang="en-US" altLang="en-US" sz="2400" b="1" i="1">
                <a:solidFill>
                  <a:srgbClr val="000000"/>
                </a:solidFill>
                <a:latin typeface="Verdana" pitchFamily="34" charset="0"/>
              </a:rPr>
              <a:t>Y</a:t>
            </a:r>
            <a:r>
              <a:rPr lang="en-US" altLang="en-US" sz="2400" b="1">
                <a:solidFill>
                  <a:srgbClr val="000000"/>
                </a:solidFill>
                <a:latin typeface="Verdana" pitchFamily="34" charset="0"/>
              </a:rPr>
              <a:t>. The total race is 3 miles. How far apart are the 2 checkpoints?</a:t>
            </a:r>
            <a:endParaRPr lang="en-US" altLang="en-US" sz="2400" b="1">
              <a:solidFill>
                <a:srgbClr val="000000"/>
              </a:solidFill>
              <a:latin typeface="Times" pitchFamily="18" charset="0"/>
            </a:endParaRPr>
          </a:p>
        </p:txBody>
      </p:sp>
      <p:pic>
        <p:nvPicPr>
          <p:cNvPr id="113693" name="Picture 29"/>
          <p:cNvPicPr>
            <a:picLocks noChangeAspect="1" noChangeArrowheads="1"/>
          </p:cNvPicPr>
          <p:nvPr/>
        </p:nvPicPr>
        <p:blipFill>
          <a:blip r:embed="rId2" cstate="print"/>
          <a:srcRect/>
          <a:stretch>
            <a:fillRect/>
          </a:stretch>
        </p:blipFill>
        <p:spPr bwMode="auto">
          <a:xfrm>
            <a:off x="2971800" y="3352800"/>
            <a:ext cx="3457575" cy="847725"/>
          </a:xfrm>
          <a:prstGeom prst="rect">
            <a:avLst/>
          </a:prstGeom>
          <a:noFill/>
          <a:ln w="19050" algn="ctr">
            <a:noFill/>
            <a:miter lim="800000"/>
            <a:headEnd/>
            <a:tailEnd/>
          </a:ln>
          <a:effectLst/>
        </p:spPr>
      </p:pic>
      <p:sp>
        <p:nvSpPr>
          <p:cNvPr id="113694" name="Text Box 30"/>
          <p:cNvSpPr txBox="1">
            <a:spLocks noChangeArrowheads="1"/>
          </p:cNvSpPr>
          <p:nvPr/>
        </p:nvSpPr>
        <p:spPr bwMode="auto">
          <a:xfrm>
            <a:off x="762000" y="4267200"/>
            <a:ext cx="3657600" cy="457200"/>
          </a:xfrm>
          <a:prstGeom prst="rect">
            <a:avLst/>
          </a:prstGeom>
          <a:noFill/>
          <a:ln w="19050"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XY </a:t>
            </a:r>
            <a:r>
              <a:rPr lang="en-US" sz="2400">
                <a:solidFill>
                  <a:srgbClr val="000000"/>
                </a:solidFill>
                <a:latin typeface="Verdana" pitchFamily="34" charset="0"/>
              </a:rPr>
              <a:t>= 3(5280 ft)</a:t>
            </a:r>
          </a:p>
        </p:txBody>
      </p:sp>
      <p:sp>
        <p:nvSpPr>
          <p:cNvPr id="113695" name="Text Box 31"/>
          <p:cNvSpPr txBox="1">
            <a:spLocks noChangeArrowheads="1"/>
          </p:cNvSpPr>
          <p:nvPr/>
        </p:nvSpPr>
        <p:spPr bwMode="auto">
          <a:xfrm>
            <a:off x="3810000" y="42672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Convert race distance to feet.</a:t>
            </a:r>
          </a:p>
        </p:txBody>
      </p:sp>
      <p:sp>
        <p:nvSpPr>
          <p:cNvPr id="113696" name="Text Box 32"/>
          <p:cNvSpPr txBox="1">
            <a:spLocks noChangeArrowheads="1"/>
          </p:cNvSpPr>
          <p:nvPr/>
        </p:nvSpPr>
        <p:spPr bwMode="auto">
          <a:xfrm>
            <a:off x="1270000" y="4876800"/>
            <a:ext cx="3657600" cy="457200"/>
          </a:xfrm>
          <a:prstGeom prst="rect">
            <a:avLst/>
          </a:prstGeom>
          <a:noFill/>
          <a:ln w="19050"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15,840 ft</a:t>
            </a:r>
          </a:p>
        </p:txBody>
      </p:sp>
    </p:spTree>
    <p:extLst>
      <p:ext uri="{BB962C8B-B14F-4D97-AF65-F5344CB8AC3E}">
        <p14:creationId xmlns:p14="http://schemas.microsoft.com/office/powerpoint/2010/main" val="52332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3695"/>
                                        </p:tgtEl>
                                        <p:attrNameLst>
                                          <p:attrName>style.visibility</p:attrName>
                                        </p:attrNameLst>
                                      </p:cBhvr>
                                      <p:to>
                                        <p:strVal val="visible"/>
                                      </p:to>
                                    </p:set>
                                    <p:animEffect transition="in" filter="box(out)">
                                      <p:cBhvr>
                                        <p:cTn id="7" dur="500"/>
                                        <p:tgtEl>
                                          <p:spTgt spid="11369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3694"/>
                                        </p:tgtEl>
                                        <p:attrNameLst>
                                          <p:attrName>style.visibility</p:attrName>
                                        </p:attrNameLst>
                                      </p:cBhvr>
                                      <p:to>
                                        <p:strVal val="visible"/>
                                      </p:to>
                                    </p:set>
                                    <p:animEffect transition="in" filter="box(out)">
                                      <p:cBhvr>
                                        <p:cTn id="12" dur="500"/>
                                        <p:tgtEl>
                                          <p:spTgt spid="11369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3696"/>
                                        </p:tgtEl>
                                        <p:attrNameLst>
                                          <p:attrName>style.visibility</p:attrName>
                                        </p:attrNameLst>
                                      </p:cBhvr>
                                      <p:to>
                                        <p:strVal val="visible"/>
                                      </p:to>
                                    </p:set>
                                    <p:animEffect transition="in" filter="box(out)">
                                      <p:cBhvr>
                                        <p:cTn id="17" dur="500"/>
                                        <p:tgtEl>
                                          <p:spTgt spid="113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94" grpId="0"/>
      <p:bldP spid="113695" grpId="0"/>
      <p:bldP spid="1136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Example 4 Continued</a:t>
            </a:r>
            <a:endParaRPr lang="en-US" altLang="en-US" sz="2600">
              <a:solidFill>
                <a:srgbClr val="3333CC"/>
              </a:solidFill>
              <a:latin typeface="Arial MT Bl" charset="0"/>
            </a:endParaRPr>
          </a:p>
        </p:txBody>
      </p:sp>
      <p:pic>
        <p:nvPicPr>
          <p:cNvPr id="135172" name="Picture 4"/>
          <p:cNvPicPr>
            <a:picLocks noChangeAspect="1" noChangeArrowheads="1"/>
          </p:cNvPicPr>
          <p:nvPr/>
        </p:nvPicPr>
        <p:blipFill>
          <a:blip r:embed="rId2" cstate="print"/>
          <a:srcRect/>
          <a:stretch>
            <a:fillRect/>
          </a:stretch>
        </p:blipFill>
        <p:spPr bwMode="auto">
          <a:xfrm>
            <a:off x="2819400" y="1295400"/>
            <a:ext cx="3457575" cy="847725"/>
          </a:xfrm>
          <a:prstGeom prst="rect">
            <a:avLst/>
          </a:prstGeom>
          <a:noFill/>
          <a:ln w="19050" algn="ctr">
            <a:noFill/>
            <a:miter lim="800000"/>
            <a:headEnd/>
            <a:tailEnd/>
          </a:ln>
          <a:effectLst/>
        </p:spPr>
      </p:pic>
      <p:sp>
        <p:nvSpPr>
          <p:cNvPr id="135176" name="Text Box 8"/>
          <p:cNvSpPr txBox="1">
            <a:spLocks noChangeArrowheads="1"/>
          </p:cNvSpPr>
          <p:nvPr/>
        </p:nvSpPr>
        <p:spPr bwMode="auto">
          <a:xfrm>
            <a:off x="762000" y="2286000"/>
            <a:ext cx="3657600" cy="457200"/>
          </a:xfrm>
          <a:prstGeom prst="rect">
            <a:avLst/>
          </a:prstGeom>
          <a:noFill/>
          <a:ln w="19050"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XC </a:t>
            </a:r>
            <a:r>
              <a:rPr lang="en-US" sz="2400">
                <a:solidFill>
                  <a:srgbClr val="000000"/>
                </a:solidFill>
                <a:latin typeface="Verdana" pitchFamily="34" charset="0"/>
              </a:rPr>
              <a:t>+ </a:t>
            </a:r>
            <a:r>
              <a:rPr lang="en-US" sz="2400" i="1">
                <a:solidFill>
                  <a:srgbClr val="000000"/>
                </a:solidFill>
                <a:latin typeface="Verdana" pitchFamily="34" charset="0"/>
              </a:rPr>
              <a:t>CY</a:t>
            </a:r>
            <a:r>
              <a:rPr lang="en-US" sz="2400">
                <a:solidFill>
                  <a:srgbClr val="000000"/>
                </a:solidFill>
                <a:latin typeface="Verdana" pitchFamily="34" charset="0"/>
              </a:rPr>
              <a:t> = </a:t>
            </a:r>
            <a:r>
              <a:rPr lang="en-US" sz="2400" i="1">
                <a:solidFill>
                  <a:srgbClr val="000000"/>
                </a:solidFill>
                <a:latin typeface="Verdana" pitchFamily="34" charset="0"/>
              </a:rPr>
              <a:t>XY</a:t>
            </a:r>
          </a:p>
        </p:txBody>
      </p:sp>
      <p:sp>
        <p:nvSpPr>
          <p:cNvPr id="135177" name="Text Box 9"/>
          <p:cNvSpPr txBox="1">
            <a:spLocks noChangeArrowheads="1"/>
          </p:cNvSpPr>
          <p:nvPr/>
        </p:nvSpPr>
        <p:spPr bwMode="auto">
          <a:xfrm>
            <a:off x="3810000" y="22860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Seg. Add. Post.</a:t>
            </a:r>
          </a:p>
        </p:txBody>
      </p:sp>
      <p:sp>
        <p:nvSpPr>
          <p:cNvPr id="135178" name="Text Box 10"/>
          <p:cNvSpPr txBox="1">
            <a:spLocks noChangeArrowheads="1"/>
          </p:cNvSpPr>
          <p:nvPr/>
        </p:nvSpPr>
        <p:spPr bwMode="auto">
          <a:xfrm>
            <a:off x="381000" y="3035300"/>
            <a:ext cx="3657600" cy="457200"/>
          </a:xfrm>
          <a:prstGeom prst="rect">
            <a:avLst/>
          </a:prstGeom>
          <a:noFill/>
          <a:ln w="19050"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6000 + </a:t>
            </a:r>
            <a:r>
              <a:rPr lang="en-US" sz="2400" i="1">
                <a:solidFill>
                  <a:srgbClr val="000000"/>
                </a:solidFill>
                <a:latin typeface="Verdana" pitchFamily="34" charset="0"/>
              </a:rPr>
              <a:t>CY</a:t>
            </a:r>
            <a:r>
              <a:rPr lang="en-US" sz="2400">
                <a:solidFill>
                  <a:srgbClr val="000000"/>
                </a:solidFill>
                <a:latin typeface="Verdana" pitchFamily="34" charset="0"/>
              </a:rPr>
              <a:t> = 15,840</a:t>
            </a:r>
          </a:p>
        </p:txBody>
      </p:sp>
      <p:sp>
        <p:nvSpPr>
          <p:cNvPr id="135179" name="Text Box 11"/>
          <p:cNvSpPr txBox="1">
            <a:spLocks noChangeArrowheads="1"/>
          </p:cNvSpPr>
          <p:nvPr/>
        </p:nvSpPr>
        <p:spPr bwMode="auto">
          <a:xfrm>
            <a:off x="3810000" y="2835275"/>
            <a:ext cx="5029200" cy="822325"/>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Substitute 6000 for XC and 15,840 for XY.</a:t>
            </a:r>
          </a:p>
        </p:txBody>
      </p:sp>
      <p:sp>
        <p:nvSpPr>
          <p:cNvPr id="135185" name="Text Box 17"/>
          <p:cNvSpPr txBox="1">
            <a:spLocks noChangeArrowheads="1"/>
          </p:cNvSpPr>
          <p:nvPr/>
        </p:nvSpPr>
        <p:spPr bwMode="auto">
          <a:xfrm>
            <a:off x="3810000" y="35814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Subtract 6000 from both sides.</a:t>
            </a:r>
          </a:p>
        </p:txBody>
      </p:sp>
      <p:sp>
        <p:nvSpPr>
          <p:cNvPr id="135186" name="Text Box 18"/>
          <p:cNvSpPr txBox="1">
            <a:spLocks noChangeArrowheads="1"/>
          </p:cNvSpPr>
          <p:nvPr/>
        </p:nvSpPr>
        <p:spPr bwMode="auto">
          <a:xfrm>
            <a:off x="3810000" y="40386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sp>
        <p:nvSpPr>
          <p:cNvPr id="135187" name="Text Box 19"/>
          <p:cNvSpPr txBox="1">
            <a:spLocks noChangeArrowheads="1"/>
          </p:cNvSpPr>
          <p:nvPr/>
        </p:nvSpPr>
        <p:spPr bwMode="auto">
          <a:xfrm>
            <a:off x="1638300" y="4064000"/>
            <a:ext cx="2362200" cy="457200"/>
          </a:xfrm>
          <a:prstGeom prst="rect">
            <a:avLst/>
          </a:prstGeom>
          <a:noFill/>
          <a:ln w="19050"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CY</a:t>
            </a:r>
            <a:r>
              <a:rPr lang="en-US" sz="2400">
                <a:solidFill>
                  <a:srgbClr val="000000"/>
                </a:solidFill>
                <a:latin typeface="Verdana" pitchFamily="34" charset="0"/>
              </a:rPr>
              <a:t> = 9840</a:t>
            </a:r>
          </a:p>
        </p:txBody>
      </p:sp>
      <p:pic>
        <p:nvPicPr>
          <p:cNvPr id="135188" name="Picture 20" descr="1"/>
          <p:cNvPicPr>
            <a:picLocks noChangeAspect="1" noChangeArrowheads="1"/>
          </p:cNvPicPr>
          <p:nvPr/>
        </p:nvPicPr>
        <p:blipFill>
          <a:blip r:embed="rId3" cstate="print"/>
          <a:srcRect/>
          <a:stretch>
            <a:fillRect/>
          </a:stretch>
        </p:blipFill>
        <p:spPr bwMode="auto">
          <a:xfrm>
            <a:off x="1701800" y="4495800"/>
            <a:ext cx="2228850" cy="733425"/>
          </a:xfrm>
          <a:prstGeom prst="rect">
            <a:avLst/>
          </a:prstGeom>
          <a:noFill/>
        </p:spPr>
      </p:pic>
      <p:sp>
        <p:nvSpPr>
          <p:cNvPr id="135189" name="Text Box 21"/>
          <p:cNvSpPr txBox="1">
            <a:spLocks noChangeArrowheads="1"/>
          </p:cNvSpPr>
          <p:nvPr/>
        </p:nvSpPr>
        <p:spPr bwMode="auto">
          <a:xfrm>
            <a:off x="2133600" y="5334000"/>
            <a:ext cx="2362200" cy="457200"/>
          </a:xfrm>
          <a:prstGeom prst="rect">
            <a:avLst/>
          </a:prstGeom>
          <a:noFill/>
          <a:ln w="19050"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4920 ft</a:t>
            </a:r>
          </a:p>
        </p:txBody>
      </p:sp>
      <p:sp>
        <p:nvSpPr>
          <p:cNvPr id="135190" name="Text Box 22"/>
          <p:cNvSpPr txBox="1">
            <a:spLocks noChangeArrowheads="1"/>
          </p:cNvSpPr>
          <p:nvPr/>
        </p:nvSpPr>
        <p:spPr bwMode="auto">
          <a:xfrm>
            <a:off x="304800" y="6019800"/>
            <a:ext cx="6324600" cy="457200"/>
          </a:xfrm>
          <a:prstGeom prst="rect">
            <a:avLst/>
          </a:prstGeom>
          <a:noFill/>
          <a:ln w="19050"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The checkpoints are 4920 ft apart.</a:t>
            </a:r>
          </a:p>
        </p:txBody>
      </p:sp>
      <p:grpSp>
        <p:nvGrpSpPr>
          <p:cNvPr id="135195" name="Group 27"/>
          <p:cNvGrpSpPr>
            <a:grpSpLocks/>
          </p:cNvGrpSpPr>
          <p:nvPr/>
        </p:nvGrpSpPr>
        <p:grpSpPr bwMode="auto">
          <a:xfrm>
            <a:off x="3810000" y="4495800"/>
            <a:ext cx="5029200" cy="685800"/>
            <a:chOff x="2400" y="2832"/>
            <a:chExt cx="3168" cy="432"/>
          </a:xfrm>
        </p:grpSpPr>
        <p:sp>
          <p:nvSpPr>
            <p:cNvPr id="135191" name="Text Box 23"/>
            <p:cNvSpPr txBox="1">
              <a:spLocks noChangeArrowheads="1"/>
            </p:cNvSpPr>
            <p:nvPr/>
          </p:nvSpPr>
          <p:spPr bwMode="auto">
            <a:xfrm>
              <a:off x="2400" y="2928"/>
              <a:ext cx="3168" cy="288"/>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D is the mdpt. of CY, so CD =   CY.</a:t>
              </a:r>
            </a:p>
          </p:txBody>
        </p:sp>
        <p:pic>
          <p:nvPicPr>
            <p:cNvPr id="135193" name="Picture 25" descr="1"/>
            <p:cNvPicPr>
              <a:picLocks noChangeAspect="1" noChangeArrowheads="1"/>
            </p:cNvPicPr>
            <p:nvPr/>
          </p:nvPicPr>
          <p:blipFill>
            <a:blip r:embed="rId4" cstate="print"/>
            <a:srcRect/>
            <a:stretch>
              <a:fillRect/>
            </a:stretch>
          </p:blipFill>
          <p:spPr bwMode="auto">
            <a:xfrm>
              <a:off x="4992" y="2832"/>
              <a:ext cx="159" cy="432"/>
            </a:xfrm>
            <a:prstGeom prst="rect">
              <a:avLst/>
            </a:prstGeom>
            <a:noFill/>
          </p:spPr>
        </p:pic>
        <p:sp>
          <p:nvSpPr>
            <p:cNvPr id="135194" name="Line 26"/>
            <p:cNvSpPr>
              <a:spLocks noChangeShapeType="1"/>
            </p:cNvSpPr>
            <p:nvPr/>
          </p:nvSpPr>
          <p:spPr bwMode="auto">
            <a:xfrm>
              <a:off x="3936" y="2984"/>
              <a:ext cx="240" cy="0"/>
            </a:xfrm>
            <a:prstGeom prst="line">
              <a:avLst/>
            </a:prstGeom>
            <a:noFill/>
            <a:ln w="19050">
              <a:solidFill>
                <a:srgbClr val="3366FF"/>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spTree>
    <p:extLst>
      <p:ext uri="{BB962C8B-B14F-4D97-AF65-F5344CB8AC3E}">
        <p14:creationId xmlns:p14="http://schemas.microsoft.com/office/powerpoint/2010/main" val="113300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179"/>
                                        </p:tgtEl>
                                        <p:attrNameLst>
                                          <p:attrName>style.visibility</p:attrName>
                                        </p:attrNameLst>
                                      </p:cBhvr>
                                      <p:to>
                                        <p:strVal val="visible"/>
                                      </p:to>
                                    </p:set>
                                    <p:animEffect transition="in" filter="wipe(left)">
                                      <p:cBhvr>
                                        <p:cTn id="7" dur="500"/>
                                        <p:tgtEl>
                                          <p:spTgt spid="1351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178"/>
                                        </p:tgtEl>
                                        <p:attrNameLst>
                                          <p:attrName>style.visibility</p:attrName>
                                        </p:attrNameLst>
                                      </p:cBhvr>
                                      <p:to>
                                        <p:strVal val="visible"/>
                                      </p:to>
                                    </p:set>
                                    <p:animEffect transition="in" filter="wipe(left)">
                                      <p:cBhvr>
                                        <p:cTn id="12" dur="500"/>
                                        <p:tgtEl>
                                          <p:spTgt spid="1351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5185"/>
                                        </p:tgtEl>
                                        <p:attrNameLst>
                                          <p:attrName>style.visibility</p:attrName>
                                        </p:attrNameLst>
                                      </p:cBhvr>
                                      <p:to>
                                        <p:strVal val="visible"/>
                                      </p:to>
                                    </p:set>
                                    <p:animEffect transition="in" filter="wipe(left)">
                                      <p:cBhvr>
                                        <p:cTn id="17" dur="500"/>
                                        <p:tgtEl>
                                          <p:spTgt spid="13518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5186"/>
                                        </p:tgtEl>
                                        <p:attrNameLst>
                                          <p:attrName>style.visibility</p:attrName>
                                        </p:attrNameLst>
                                      </p:cBhvr>
                                      <p:to>
                                        <p:strVal val="visible"/>
                                      </p:to>
                                    </p:set>
                                    <p:animEffect transition="in" filter="wipe(left)">
                                      <p:cBhvr>
                                        <p:cTn id="22" dur="500"/>
                                        <p:tgtEl>
                                          <p:spTgt spid="1351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5187"/>
                                        </p:tgtEl>
                                        <p:attrNameLst>
                                          <p:attrName>style.visibility</p:attrName>
                                        </p:attrNameLst>
                                      </p:cBhvr>
                                      <p:to>
                                        <p:strVal val="visible"/>
                                      </p:to>
                                    </p:set>
                                    <p:animEffect transition="in" filter="wipe(left)">
                                      <p:cBhvr>
                                        <p:cTn id="27" dur="500"/>
                                        <p:tgtEl>
                                          <p:spTgt spid="13518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5195"/>
                                        </p:tgtEl>
                                        <p:attrNameLst>
                                          <p:attrName>style.visibility</p:attrName>
                                        </p:attrNameLst>
                                      </p:cBhvr>
                                      <p:to>
                                        <p:strVal val="visible"/>
                                      </p:to>
                                    </p:set>
                                    <p:animEffect transition="in" filter="wipe(left)">
                                      <p:cBhvr>
                                        <p:cTn id="32" dur="500"/>
                                        <p:tgtEl>
                                          <p:spTgt spid="13519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5188"/>
                                        </p:tgtEl>
                                        <p:attrNameLst>
                                          <p:attrName>style.visibility</p:attrName>
                                        </p:attrNameLst>
                                      </p:cBhvr>
                                      <p:to>
                                        <p:strVal val="visible"/>
                                      </p:to>
                                    </p:set>
                                    <p:animEffect transition="in" filter="wipe(left)">
                                      <p:cBhvr>
                                        <p:cTn id="37" dur="500"/>
                                        <p:tgtEl>
                                          <p:spTgt spid="13518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5189"/>
                                        </p:tgtEl>
                                        <p:attrNameLst>
                                          <p:attrName>style.visibility</p:attrName>
                                        </p:attrNameLst>
                                      </p:cBhvr>
                                      <p:to>
                                        <p:strVal val="visible"/>
                                      </p:to>
                                    </p:set>
                                    <p:animEffect transition="in" filter="wipe(left)">
                                      <p:cBhvr>
                                        <p:cTn id="42" dur="500"/>
                                        <p:tgtEl>
                                          <p:spTgt spid="13518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5190"/>
                                        </p:tgtEl>
                                        <p:attrNameLst>
                                          <p:attrName>style.visibility</p:attrName>
                                        </p:attrNameLst>
                                      </p:cBhvr>
                                      <p:to>
                                        <p:strVal val="visible"/>
                                      </p:to>
                                    </p:set>
                                    <p:animEffect transition="in" filter="wipe(left)">
                                      <p:cBhvr>
                                        <p:cTn id="47" dur="500"/>
                                        <p:tgtEl>
                                          <p:spTgt spid="135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8" grpId="0"/>
      <p:bldP spid="135179" grpId="0"/>
      <p:bldP spid="135185" grpId="0"/>
      <p:bldP spid="135186" grpId="0"/>
      <p:bldP spid="135187" grpId="0"/>
      <p:bldP spid="135189" grpId="0"/>
      <p:bldP spid="13519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Text Box 5"/>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FF0000"/>
                </a:solidFill>
                <a:latin typeface="Arial Black" pitchFamily="34" charset="0"/>
              </a:rPr>
              <a:t>Check It Out!</a:t>
            </a:r>
            <a:r>
              <a:rPr lang="en-US" altLang="en-US" sz="2400">
                <a:solidFill>
                  <a:srgbClr val="006699"/>
                </a:solidFill>
                <a:latin typeface="Arial Black" pitchFamily="34" charset="0"/>
              </a:rPr>
              <a:t> Example 4 </a:t>
            </a:r>
            <a:endParaRPr lang="en-US" altLang="en-US" sz="2600">
              <a:solidFill>
                <a:srgbClr val="3333CC"/>
              </a:solidFill>
              <a:latin typeface="Arial MT Bl" charset="0"/>
            </a:endParaRPr>
          </a:p>
        </p:txBody>
      </p:sp>
      <p:sp>
        <p:nvSpPr>
          <p:cNvPr id="114695" name="Text Box 7"/>
          <p:cNvSpPr txBox="1">
            <a:spLocks noChangeArrowheads="1"/>
          </p:cNvSpPr>
          <p:nvPr/>
        </p:nvSpPr>
        <p:spPr bwMode="auto">
          <a:xfrm>
            <a:off x="381000" y="1524000"/>
            <a:ext cx="4648200" cy="264795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altLang="en-US" sz="2400" b="1">
                <a:solidFill>
                  <a:srgbClr val="000000"/>
                </a:solidFill>
                <a:latin typeface="Verdana" pitchFamily="34" charset="0"/>
              </a:rPr>
              <a:t>You are 1182.5 m from the first-aid station. What is the distance to a drink station located at the midpoint between your current location and the first-aid station?</a:t>
            </a:r>
          </a:p>
        </p:txBody>
      </p:sp>
      <p:sp>
        <p:nvSpPr>
          <p:cNvPr id="114696" name="Text Box 8"/>
          <p:cNvSpPr txBox="1">
            <a:spLocks noChangeArrowheads="1"/>
          </p:cNvSpPr>
          <p:nvPr/>
        </p:nvSpPr>
        <p:spPr bwMode="auto">
          <a:xfrm>
            <a:off x="609600" y="4283075"/>
            <a:ext cx="8229600" cy="822325"/>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b="1">
                <a:solidFill>
                  <a:srgbClr val="000000"/>
                </a:solidFill>
                <a:latin typeface="Verdana" pitchFamily="34" charset="0"/>
              </a:rPr>
              <a:t>The distance </a:t>
            </a:r>
            <a:r>
              <a:rPr lang="en-US" sz="2400" b="1" i="1">
                <a:solidFill>
                  <a:srgbClr val="000000"/>
                </a:solidFill>
                <a:latin typeface="Verdana" pitchFamily="34" charset="0"/>
              </a:rPr>
              <a:t>XY</a:t>
            </a:r>
            <a:r>
              <a:rPr lang="en-US" sz="2400" b="1">
                <a:solidFill>
                  <a:srgbClr val="000000"/>
                </a:solidFill>
                <a:latin typeface="Verdana" pitchFamily="34" charset="0"/>
              </a:rPr>
              <a:t> is 1182.5 m. The midpoint would be </a:t>
            </a:r>
          </a:p>
        </p:txBody>
      </p:sp>
      <p:pic>
        <p:nvPicPr>
          <p:cNvPr id="114698" name="Picture 10"/>
          <p:cNvPicPr>
            <a:picLocks noChangeAspect="1" noChangeArrowheads="1"/>
          </p:cNvPicPr>
          <p:nvPr/>
        </p:nvPicPr>
        <p:blipFill>
          <a:blip r:embed="rId2" cstate="print"/>
          <a:srcRect/>
          <a:stretch>
            <a:fillRect/>
          </a:stretch>
        </p:blipFill>
        <p:spPr bwMode="auto">
          <a:xfrm>
            <a:off x="5181600" y="1752600"/>
            <a:ext cx="2771775" cy="2257425"/>
          </a:xfrm>
          <a:prstGeom prst="rect">
            <a:avLst/>
          </a:prstGeom>
          <a:noFill/>
          <a:ln w="19050" algn="ctr">
            <a:noFill/>
            <a:miter lim="800000"/>
            <a:headEnd/>
            <a:tailEnd/>
          </a:ln>
          <a:effectLst/>
        </p:spPr>
      </p:pic>
      <p:grpSp>
        <p:nvGrpSpPr>
          <p:cNvPr id="114702" name="Group 14"/>
          <p:cNvGrpSpPr>
            <a:grpSpLocks/>
          </p:cNvGrpSpPr>
          <p:nvPr/>
        </p:nvGrpSpPr>
        <p:grpSpPr bwMode="auto">
          <a:xfrm>
            <a:off x="3200400" y="4876800"/>
            <a:ext cx="2946400" cy="723900"/>
            <a:chOff x="2016" y="3072"/>
            <a:chExt cx="1856" cy="456"/>
          </a:xfrm>
        </p:grpSpPr>
        <p:pic>
          <p:nvPicPr>
            <p:cNvPr id="114700" name="Picture 12" descr="1"/>
            <p:cNvPicPr>
              <a:picLocks noChangeAspect="1" noChangeArrowheads="1"/>
            </p:cNvPicPr>
            <p:nvPr/>
          </p:nvPicPr>
          <p:blipFill>
            <a:blip r:embed="rId3" cstate="print"/>
            <a:srcRect/>
            <a:stretch>
              <a:fillRect/>
            </a:stretch>
          </p:blipFill>
          <p:spPr bwMode="auto">
            <a:xfrm>
              <a:off x="2016" y="3072"/>
              <a:ext cx="1638" cy="456"/>
            </a:xfrm>
            <a:prstGeom prst="rect">
              <a:avLst/>
            </a:prstGeom>
            <a:noFill/>
          </p:spPr>
        </p:pic>
        <p:sp>
          <p:nvSpPr>
            <p:cNvPr id="114701" name="Text Box 13"/>
            <p:cNvSpPr txBox="1">
              <a:spLocks noChangeArrowheads="1"/>
            </p:cNvSpPr>
            <p:nvPr/>
          </p:nvSpPr>
          <p:spPr bwMode="auto">
            <a:xfrm>
              <a:off x="3536" y="3136"/>
              <a:ext cx="336" cy="288"/>
            </a:xfrm>
            <a:prstGeom prst="rect">
              <a:avLst/>
            </a:prstGeom>
            <a:noFill/>
            <a:ln w="19050" algn="ctr">
              <a:noFill/>
              <a:miter lim="800000"/>
              <a:headEnd/>
              <a:tailEnd/>
            </a:ln>
            <a:effectLst/>
          </p:spPr>
          <p:txBody>
            <a:bodyPr>
              <a:spAutoFit/>
            </a:bodyPr>
            <a:lstStyle/>
            <a:p>
              <a:pPr algn="ctr" eaLnBrk="0" fontAlgn="base" hangingPunct="0">
                <a:spcBef>
                  <a:spcPct val="50000"/>
                </a:spcBef>
                <a:spcAft>
                  <a:spcPct val="0"/>
                </a:spcAft>
              </a:pPr>
              <a:r>
                <a:rPr lang="en-US" sz="2400" b="1">
                  <a:solidFill>
                    <a:srgbClr val="000000"/>
                  </a:solidFill>
                  <a:latin typeface="Verdana" pitchFamily="34" charset="0"/>
                </a:rPr>
                <a:t>.</a:t>
              </a:r>
            </a:p>
          </p:txBody>
        </p:sp>
      </p:grpSp>
    </p:spTree>
    <p:extLst>
      <p:ext uri="{BB962C8B-B14F-4D97-AF65-F5344CB8AC3E}">
        <p14:creationId xmlns:p14="http://schemas.microsoft.com/office/powerpoint/2010/main" val="25262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6"/>
                                        </p:tgtEl>
                                        <p:attrNameLst>
                                          <p:attrName>style.visibility</p:attrName>
                                        </p:attrNameLst>
                                      </p:cBhvr>
                                      <p:to>
                                        <p:strVal val="visible"/>
                                      </p:to>
                                    </p:set>
                                    <p:anim calcmode="lin" valueType="num">
                                      <p:cBhvr additive="base">
                                        <p:cTn id="7" dur="500" fill="hold"/>
                                        <p:tgtEl>
                                          <p:spTgt spid="114696"/>
                                        </p:tgtEl>
                                        <p:attrNameLst>
                                          <p:attrName>ppt_x</p:attrName>
                                        </p:attrNameLst>
                                      </p:cBhvr>
                                      <p:tavLst>
                                        <p:tav tm="0">
                                          <p:val>
                                            <p:strVal val="#ppt_x"/>
                                          </p:val>
                                        </p:tav>
                                        <p:tav tm="100000">
                                          <p:val>
                                            <p:strVal val="#ppt_x"/>
                                          </p:val>
                                        </p:tav>
                                      </p:tavLst>
                                    </p:anim>
                                    <p:anim calcmode="lin" valueType="num">
                                      <p:cBhvr additive="base">
                                        <p:cTn id="8" dur="500" fill="hold"/>
                                        <p:tgtEl>
                                          <p:spTgt spid="1146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114702"/>
                                        </p:tgtEl>
                                        <p:attrNameLst>
                                          <p:attrName>style.visibility</p:attrName>
                                        </p:attrNameLst>
                                      </p:cBhvr>
                                      <p:to>
                                        <p:strVal val="visible"/>
                                      </p:to>
                                    </p:set>
                                    <p:animEffect transition="in" filter="box(in)">
                                      <p:cBhvr>
                                        <p:cTn id="12" dur="500"/>
                                        <p:tgtEl>
                                          <p:spTgt spid="114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Text Box 4"/>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Example 5: Using Midpoints to Find Lengths</a:t>
            </a:r>
            <a:endParaRPr lang="en-US" altLang="en-US" sz="2600">
              <a:solidFill>
                <a:srgbClr val="3333CC"/>
              </a:solidFill>
              <a:latin typeface="Arial MT Bl" charset="0"/>
            </a:endParaRPr>
          </a:p>
        </p:txBody>
      </p:sp>
      <p:sp>
        <p:nvSpPr>
          <p:cNvPr id="117768" name="Line 8"/>
          <p:cNvSpPr>
            <a:spLocks noChangeShapeType="1"/>
          </p:cNvSpPr>
          <p:nvPr/>
        </p:nvSpPr>
        <p:spPr bwMode="auto">
          <a:xfrm flipV="1">
            <a:off x="1600200" y="3048000"/>
            <a:ext cx="5181600" cy="0"/>
          </a:xfrm>
          <a:prstGeom prst="line">
            <a:avLst/>
          </a:prstGeom>
          <a:noFill/>
          <a:ln w="76200">
            <a:solidFill>
              <a:schemeClr val="tx1"/>
            </a:solidFill>
            <a:round/>
            <a:headEnd type="oval" w="med" len="med"/>
            <a:tailEnd type="oval" w="med" len="me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17769" name="Text Box 9"/>
          <p:cNvSpPr txBox="1">
            <a:spLocks noChangeArrowheads="1"/>
          </p:cNvSpPr>
          <p:nvPr/>
        </p:nvSpPr>
        <p:spPr bwMode="auto">
          <a:xfrm>
            <a:off x="3886200" y="24384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D</a:t>
            </a:r>
          </a:p>
        </p:txBody>
      </p:sp>
      <p:sp>
        <p:nvSpPr>
          <p:cNvPr id="117770" name="Text Box 10"/>
          <p:cNvSpPr txBox="1">
            <a:spLocks noChangeArrowheads="1"/>
          </p:cNvSpPr>
          <p:nvPr/>
        </p:nvSpPr>
        <p:spPr bwMode="auto">
          <a:xfrm>
            <a:off x="6553200" y="25146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F</a:t>
            </a:r>
          </a:p>
        </p:txBody>
      </p:sp>
      <p:sp>
        <p:nvSpPr>
          <p:cNvPr id="117771" name="Oval 11"/>
          <p:cNvSpPr>
            <a:spLocks noChangeArrowheads="1"/>
          </p:cNvSpPr>
          <p:nvPr/>
        </p:nvSpPr>
        <p:spPr bwMode="auto">
          <a:xfrm>
            <a:off x="4038600" y="2946400"/>
            <a:ext cx="228600" cy="228600"/>
          </a:xfrm>
          <a:prstGeom prst="ellipse">
            <a:avLst/>
          </a:prstGeom>
          <a:solidFill>
            <a:srgbClr val="FF0000"/>
          </a:solidFill>
          <a:ln w="9525" algn="ctr">
            <a:solidFill>
              <a:srgbClr val="FF0000"/>
            </a:solidFill>
            <a:round/>
            <a:headEnd/>
            <a:tailEnd/>
          </a:ln>
          <a:effectLst/>
        </p:spPr>
        <p:txBody>
          <a:bodyPr wrap="none"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17772" name="Text Box 12"/>
          <p:cNvSpPr txBox="1">
            <a:spLocks noChangeArrowheads="1"/>
          </p:cNvSpPr>
          <p:nvPr/>
        </p:nvSpPr>
        <p:spPr bwMode="auto">
          <a:xfrm>
            <a:off x="1371600" y="24384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E</a:t>
            </a:r>
          </a:p>
        </p:txBody>
      </p:sp>
      <p:sp>
        <p:nvSpPr>
          <p:cNvPr id="117773" name="Text Box 13"/>
          <p:cNvSpPr txBox="1">
            <a:spLocks noChangeArrowheads="1"/>
          </p:cNvSpPr>
          <p:nvPr/>
        </p:nvSpPr>
        <p:spPr bwMode="auto">
          <a:xfrm>
            <a:off x="2133600" y="2514600"/>
            <a:ext cx="1524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4</a:t>
            </a:r>
            <a:r>
              <a:rPr lang="en-US" sz="2400" i="1">
                <a:solidFill>
                  <a:srgbClr val="000000"/>
                </a:solidFill>
                <a:latin typeface="Verdana" pitchFamily="34" charset="0"/>
              </a:rPr>
              <a:t>x</a:t>
            </a:r>
            <a:r>
              <a:rPr lang="en-US" sz="2400">
                <a:solidFill>
                  <a:srgbClr val="000000"/>
                </a:solidFill>
                <a:latin typeface="Verdana" pitchFamily="34" charset="0"/>
              </a:rPr>
              <a:t> + 6</a:t>
            </a:r>
          </a:p>
        </p:txBody>
      </p:sp>
      <p:sp>
        <p:nvSpPr>
          <p:cNvPr id="117774" name="Text Box 14"/>
          <p:cNvSpPr txBox="1">
            <a:spLocks noChangeArrowheads="1"/>
          </p:cNvSpPr>
          <p:nvPr/>
        </p:nvSpPr>
        <p:spPr bwMode="auto">
          <a:xfrm>
            <a:off x="4724400" y="2527300"/>
            <a:ext cx="1752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7</a:t>
            </a:r>
            <a:r>
              <a:rPr lang="en-US" sz="2400" i="1">
                <a:solidFill>
                  <a:srgbClr val="000000"/>
                </a:solidFill>
                <a:latin typeface="Verdana" pitchFamily="34" charset="0"/>
              </a:rPr>
              <a:t>x</a:t>
            </a:r>
            <a:r>
              <a:rPr lang="en-US" sz="2400">
                <a:solidFill>
                  <a:srgbClr val="000000"/>
                </a:solidFill>
                <a:latin typeface="Verdana" pitchFamily="34" charset="0"/>
              </a:rPr>
              <a:t> – 9</a:t>
            </a:r>
          </a:p>
        </p:txBody>
      </p:sp>
      <p:sp>
        <p:nvSpPr>
          <p:cNvPr id="117779" name="Text Box 19"/>
          <p:cNvSpPr txBox="1">
            <a:spLocks noChangeArrowheads="1"/>
          </p:cNvSpPr>
          <p:nvPr/>
        </p:nvSpPr>
        <p:spPr bwMode="auto">
          <a:xfrm>
            <a:off x="304800" y="4038600"/>
            <a:ext cx="3276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4</a:t>
            </a:r>
            <a:r>
              <a:rPr lang="en-US" sz="2400" i="1">
                <a:solidFill>
                  <a:srgbClr val="000000"/>
                </a:solidFill>
                <a:latin typeface="Verdana" pitchFamily="34" charset="0"/>
              </a:rPr>
              <a:t>x</a:t>
            </a:r>
            <a:r>
              <a:rPr lang="en-US" sz="2400">
                <a:solidFill>
                  <a:srgbClr val="000000"/>
                </a:solidFill>
                <a:latin typeface="Verdana" pitchFamily="34" charset="0"/>
              </a:rPr>
              <a:t> + 6 =  7</a:t>
            </a:r>
            <a:r>
              <a:rPr lang="en-US" sz="2400" i="1">
                <a:solidFill>
                  <a:srgbClr val="000000"/>
                </a:solidFill>
                <a:latin typeface="Verdana" pitchFamily="34" charset="0"/>
              </a:rPr>
              <a:t>x</a:t>
            </a:r>
            <a:r>
              <a:rPr lang="en-US" sz="2400">
                <a:solidFill>
                  <a:srgbClr val="000000"/>
                </a:solidFill>
                <a:latin typeface="Verdana" pitchFamily="34" charset="0"/>
              </a:rPr>
              <a:t> – 9</a:t>
            </a:r>
          </a:p>
        </p:txBody>
      </p:sp>
      <p:sp>
        <p:nvSpPr>
          <p:cNvPr id="117782" name="Text Box 22"/>
          <p:cNvSpPr txBox="1">
            <a:spLocks noChangeArrowheads="1"/>
          </p:cNvSpPr>
          <p:nvPr/>
        </p:nvSpPr>
        <p:spPr bwMode="auto">
          <a:xfrm>
            <a:off x="1181100" y="4876800"/>
            <a:ext cx="3048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6 = 3</a:t>
            </a:r>
            <a:r>
              <a:rPr lang="en-US" sz="2400" i="1">
                <a:solidFill>
                  <a:srgbClr val="000000"/>
                </a:solidFill>
                <a:latin typeface="Verdana" pitchFamily="34" charset="0"/>
              </a:rPr>
              <a:t>x</a:t>
            </a:r>
            <a:r>
              <a:rPr lang="en-US" sz="2400">
                <a:solidFill>
                  <a:srgbClr val="000000"/>
                </a:solidFill>
                <a:latin typeface="Verdana" pitchFamily="34" charset="0"/>
              </a:rPr>
              <a:t> – 9</a:t>
            </a:r>
          </a:p>
        </p:txBody>
      </p:sp>
      <p:sp>
        <p:nvSpPr>
          <p:cNvPr id="117785" name="Text Box 25"/>
          <p:cNvSpPr txBox="1">
            <a:spLocks noChangeArrowheads="1"/>
          </p:cNvSpPr>
          <p:nvPr/>
        </p:nvSpPr>
        <p:spPr bwMode="auto">
          <a:xfrm>
            <a:off x="990600" y="5715000"/>
            <a:ext cx="1524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dirty="0">
                <a:solidFill>
                  <a:srgbClr val="000000"/>
                </a:solidFill>
                <a:latin typeface="Verdana" pitchFamily="34" charset="0"/>
              </a:rPr>
              <a:t>15 = 3</a:t>
            </a:r>
            <a:r>
              <a:rPr lang="en-US" sz="2400" i="1" dirty="0">
                <a:solidFill>
                  <a:srgbClr val="000000"/>
                </a:solidFill>
                <a:latin typeface="Verdana" pitchFamily="34" charset="0"/>
              </a:rPr>
              <a:t>x</a:t>
            </a:r>
          </a:p>
        </p:txBody>
      </p:sp>
      <p:sp>
        <p:nvSpPr>
          <p:cNvPr id="117802" name="Text Box 42"/>
          <p:cNvSpPr txBox="1">
            <a:spLocks noChangeArrowheads="1"/>
          </p:cNvSpPr>
          <p:nvPr/>
        </p:nvSpPr>
        <p:spPr bwMode="auto">
          <a:xfrm>
            <a:off x="304800" y="3276600"/>
            <a:ext cx="3962400" cy="457200"/>
          </a:xfrm>
          <a:prstGeom prst="rect">
            <a:avLst/>
          </a:prstGeom>
          <a:noFill/>
          <a:ln w="19050" algn="ctr">
            <a:noFill/>
            <a:miter lim="800000"/>
            <a:headEnd/>
            <a:tailEnd/>
          </a:ln>
          <a:effectLst/>
        </p:spPr>
        <p:txBody>
          <a:bodyPr>
            <a:spAutoFit/>
          </a:bodyPr>
          <a:lstStyle/>
          <a:p>
            <a:pPr eaLnBrk="0" fontAlgn="base" hangingPunct="0">
              <a:spcBef>
                <a:spcPct val="50000"/>
              </a:spcBef>
              <a:spcAft>
                <a:spcPct val="0"/>
              </a:spcAft>
            </a:pPr>
            <a:r>
              <a:rPr lang="en-US" sz="2400" b="1">
                <a:solidFill>
                  <a:srgbClr val="000000"/>
                </a:solidFill>
                <a:latin typeface="Verdana" pitchFamily="34" charset="0"/>
              </a:rPr>
              <a:t>Step 1  </a:t>
            </a:r>
            <a:r>
              <a:rPr lang="en-US" sz="2400">
                <a:solidFill>
                  <a:srgbClr val="000000"/>
                </a:solidFill>
                <a:latin typeface="Verdana" pitchFamily="34" charset="0"/>
              </a:rPr>
              <a:t>Solve for </a:t>
            </a:r>
            <a:r>
              <a:rPr lang="en-US" sz="2400" i="1">
                <a:solidFill>
                  <a:srgbClr val="000000"/>
                </a:solidFill>
                <a:latin typeface="Verdana" pitchFamily="34" charset="0"/>
              </a:rPr>
              <a:t>x</a:t>
            </a:r>
            <a:r>
              <a:rPr lang="en-US" sz="2400">
                <a:solidFill>
                  <a:srgbClr val="000000"/>
                </a:solidFill>
                <a:latin typeface="Verdana" pitchFamily="34" charset="0"/>
              </a:rPr>
              <a:t>.</a:t>
            </a:r>
          </a:p>
        </p:txBody>
      </p:sp>
      <p:sp>
        <p:nvSpPr>
          <p:cNvPr id="117803" name="Text Box 43"/>
          <p:cNvSpPr txBox="1">
            <a:spLocks noChangeArrowheads="1"/>
          </p:cNvSpPr>
          <p:nvPr/>
        </p:nvSpPr>
        <p:spPr bwMode="auto">
          <a:xfrm>
            <a:off x="914400" y="3657600"/>
            <a:ext cx="2362200" cy="457200"/>
          </a:xfrm>
          <a:prstGeom prst="rect">
            <a:avLst/>
          </a:prstGeom>
          <a:noFill/>
          <a:ln w="19050"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ED</a:t>
            </a:r>
            <a:r>
              <a:rPr lang="en-US" sz="2400">
                <a:solidFill>
                  <a:srgbClr val="000000"/>
                </a:solidFill>
                <a:latin typeface="Verdana" pitchFamily="34" charset="0"/>
              </a:rPr>
              <a:t> = </a:t>
            </a:r>
            <a:r>
              <a:rPr lang="en-US" sz="2400" i="1">
                <a:solidFill>
                  <a:srgbClr val="000000"/>
                </a:solidFill>
                <a:latin typeface="Verdana" pitchFamily="34" charset="0"/>
              </a:rPr>
              <a:t>DF</a:t>
            </a:r>
          </a:p>
        </p:txBody>
      </p:sp>
      <p:sp>
        <p:nvSpPr>
          <p:cNvPr id="117813" name="Text Box 53"/>
          <p:cNvSpPr txBox="1">
            <a:spLocks noChangeArrowheads="1"/>
          </p:cNvSpPr>
          <p:nvPr/>
        </p:nvSpPr>
        <p:spPr bwMode="auto">
          <a:xfrm>
            <a:off x="3124200" y="4064000"/>
            <a:ext cx="6477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Substitute 4x + 6 for ED and 7x – 9 for DF.</a:t>
            </a:r>
          </a:p>
        </p:txBody>
      </p:sp>
      <p:grpSp>
        <p:nvGrpSpPr>
          <p:cNvPr id="117815" name="Group 55"/>
          <p:cNvGrpSpPr>
            <a:grpSpLocks/>
          </p:cNvGrpSpPr>
          <p:nvPr/>
        </p:nvGrpSpPr>
        <p:grpSpPr bwMode="auto">
          <a:xfrm>
            <a:off x="3124200" y="3657600"/>
            <a:ext cx="2971800" cy="457200"/>
            <a:chOff x="2496" y="2304"/>
            <a:chExt cx="1872" cy="288"/>
          </a:xfrm>
        </p:grpSpPr>
        <p:sp>
          <p:nvSpPr>
            <p:cNvPr id="117812" name="Text Box 52"/>
            <p:cNvSpPr txBox="1">
              <a:spLocks noChangeArrowheads="1"/>
            </p:cNvSpPr>
            <p:nvPr/>
          </p:nvSpPr>
          <p:spPr bwMode="auto">
            <a:xfrm>
              <a:off x="2496" y="2304"/>
              <a:ext cx="1872" cy="288"/>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D is the mdpt. of EF.</a:t>
              </a:r>
            </a:p>
          </p:txBody>
        </p:sp>
        <p:sp>
          <p:nvSpPr>
            <p:cNvPr id="117814" name="Line 54"/>
            <p:cNvSpPr>
              <a:spLocks noChangeShapeType="1"/>
            </p:cNvSpPr>
            <p:nvPr/>
          </p:nvSpPr>
          <p:spPr bwMode="auto">
            <a:xfrm>
              <a:off x="4024" y="2352"/>
              <a:ext cx="240" cy="0"/>
            </a:xfrm>
            <a:prstGeom prst="line">
              <a:avLst/>
            </a:prstGeom>
            <a:noFill/>
            <a:ln w="19050">
              <a:solidFill>
                <a:srgbClr val="3366FF"/>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sp>
        <p:nvSpPr>
          <p:cNvPr id="117816" name="Text Box 56"/>
          <p:cNvSpPr txBox="1">
            <a:spLocks noChangeArrowheads="1"/>
          </p:cNvSpPr>
          <p:nvPr/>
        </p:nvSpPr>
        <p:spPr bwMode="auto">
          <a:xfrm>
            <a:off x="3124200" y="4495800"/>
            <a:ext cx="4191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Subtract 4x from both sides.</a:t>
            </a:r>
          </a:p>
        </p:txBody>
      </p:sp>
      <p:sp>
        <p:nvSpPr>
          <p:cNvPr id="117817" name="Text Box 57"/>
          <p:cNvSpPr txBox="1">
            <a:spLocks noChangeArrowheads="1"/>
          </p:cNvSpPr>
          <p:nvPr/>
        </p:nvSpPr>
        <p:spPr bwMode="auto">
          <a:xfrm>
            <a:off x="3124200" y="4876800"/>
            <a:ext cx="4191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sp>
        <p:nvSpPr>
          <p:cNvPr id="117818" name="Text Box 58"/>
          <p:cNvSpPr txBox="1">
            <a:spLocks noChangeArrowheads="1"/>
          </p:cNvSpPr>
          <p:nvPr/>
        </p:nvSpPr>
        <p:spPr bwMode="auto">
          <a:xfrm>
            <a:off x="3124200" y="5334000"/>
            <a:ext cx="4191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Add 9 to both sides.</a:t>
            </a:r>
          </a:p>
        </p:txBody>
      </p:sp>
      <p:sp>
        <p:nvSpPr>
          <p:cNvPr id="117819" name="Text Box 59"/>
          <p:cNvSpPr txBox="1">
            <a:spLocks noChangeArrowheads="1"/>
          </p:cNvSpPr>
          <p:nvPr/>
        </p:nvSpPr>
        <p:spPr bwMode="auto">
          <a:xfrm>
            <a:off x="3124200" y="5715000"/>
            <a:ext cx="4191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grpSp>
        <p:nvGrpSpPr>
          <p:cNvPr id="117821" name="Group 61"/>
          <p:cNvGrpSpPr>
            <a:grpSpLocks/>
          </p:cNvGrpSpPr>
          <p:nvPr/>
        </p:nvGrpSpPr>
        <p:grpSpPr bwMode="auto">
          <a:xfrm>
            <a:off x="609600" y="1524000"/>
            <a:ext cx="7543800" cy="822325"/>
            <a:chOff x="384" y="960"/>
            <a:chExt cx="4752" cy="518"/>
          </a:xfrm>
        </p:grpSpPr>
        <p:sp>
          <p:nvSpPr>
            <p:cNvPr id="117765" name="Text Box 5"/>
            <p:cNvSpPr txBox="1">
              <a:spLocks noChangeArrowheads="1"/>
            </p:cNvSpPr>
            <p:nvPr/>
          </p:nvSpPr>
          <p:spPr bwMode="auto">
            <a:xfrm>
              <a:off x="384" y="960"/>
              <a:ext cx="4752" cy="51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400" b="1" i="1">
                  <a:solidFill>
                    <a:srgbClr val="000000"/>
                  </a:solidFill>
                  <a:latin typeface="Verdana" pitchFamily="34" charset="0"/>
                </a:rPr>
                <a:t>D</a:t>
              </a:r>
              <a:r>
                <a:rPr lang="en-US" altLang="en-US" sz="2400" b="1">
                  <a:solidFill>
                    <a:srgbClr val="000000"/>
                  </a:solidFill>
                  <a:latin typeface="Verdana" pitchFamily="34" charset="0"/>
                </a:rPr>
                <a:t> is the midpoint of </a:t>
              </a:r>
              <a:r>
                <a:rPr lang="en-US" altLang="en-US" sz="2400" b="1" i="1">
                  <a:solidFill>
                    <a:srgbClr val="000000"/>
                  </a:solidFill>
                  <a:latin typeface="Verdana" pitchFamily="34" charset="0"/>
                </a:rPr>
                <a:t>EF</a:t>
              </a:r>
              <a:r>
                <a:rPr lang="en-US" altLang="en-US" sz="2400" b="1">
                  <a:solidFill>
                    <a:srgbClr val="000000"/>
                  </a:solidFill>
                  <a:latin typeface="Verdana" pitchFamily="34" charset="0"/>
                </a:rPr>
                <a:t>, </a:t>
              </a:r>
              <a:r>
                <a:rPr lang="en-US" altLang="en-US" sz="2400" b="1" i="1">
                  <a:solidFill>
                    <a:srgbClr val="000000"/>
                  </a:solidFill>
                  <a:latin typeface="Verdana" pitchFamily="34" charset="0"/>
                </a:rPr>
                <a:t>ED</a:t>
              </a:r>
              <a:r>
                <a:rPr lang="en-US" altLang="en-US" sz="2400" b="1">
                  <a:solidFill>
                    <a:srgbClr val="000000"/>
                  </a:solidFill>
                  <a:latin typeface="Verdana" pitchFamily="34" charset="0"/>
                </a:rPr>
                <a:t> = 4</a:t>
              </a:r>
              <a:r>
                <a:rPr lang="en-US" altLang="en-US" sz="2400" b="1" i="1">
                  <a:solidFill>
                    <a:srgbClr val="000000"/>
                  </a:solidFill>
                  <a:latin typeface="Verdana" pitchFamily="34" charset="0"/>
                </a:rPr>
                <a:t>x</a:t>
              </a:r>
              <a:r>
                <a:rPr lang="en-US" altLang="en-US" sz="2400" b="1">
                  <a:solidFill>
                    <a:srgbClr val="000000"/>
                  </a:solidFill>
                  <a:latin typeface="Verdana" pitchFamily="34" charset="0"/>
                </a:rPr>
                <a:t> + 6, and </a:t>
              </a:r>
              <a:r>
                <a:rPr lang="en-US" altLang="en-US" sz="2400" b="1" i="1">
                  <a:solidFill>
                    <a:srgbClr val="000000"/>
                  </a:solidFill>
                  <a:latin typeface="Verdana" pitchFamily="34" charset="0"/>
                </a:rPr>
                <a:t>DF</a:t>
              </a:r>
              <a:r>
                <a:rPr lang="en-US" altLang="en-US" sz="2400" b="1">
                  <a:solidFill>
                    <a:srgbClr val="000000"/>
                  </a:solidFill>
                  <a:latin typeface="Verdana" pitchFamily="34" charset="0"/>
                </a:rPr>
                <a:t> = 7</a:t>
              </a:r>
              <a:r>
                <a:rPr lang="en-US" altLang="en-US" sz="2400" b="1" i="1">
                  <a:solidFill>
                    <a:srgbClr val="000000"/>
                  </a:solidFill>
                  <a:latin typeface="Verdana" pitchFamily="34" charset="0"/>
                </a:rPr>
                <a:t>x</a:t>
              </a:r>
              <a:r>
                <a:rPr lang="en-US" altLang="en-US" sz="2400" b="1">
                  <a:solidFill>
                    <a:srgbClr val="000000"/>
                  </a:solidFill>
                  <a:latin typeface="Verdana" pitchFamily="34" charset="0"/>
                </a:rPr>
                <a:t> – 9. Find </a:t>
              </a:r>
              <a:r>
                <a:rPr lang="en-US" altLang="en-US" sz="2400" b="1" i="1">
                  <a:solidFill>
                    <a:srgbClr val="000000"/>
                  </a:solidFill>
                  <a:latin typeface="Verdana" pitchFamily="34" charset="0"/>
                </a:rPr>
                <a:t>ED</a:t>
              </a:r>
              <a:r>
                <a:rPr lang="en-US" altLang="en-US" sz="2400" b="1">
                  <a:solidFill>
                    <a:srgbClr val="000000"/>
                  </a:solidFill>
                  <a:latin typeface="Verdana" pitchFamily="34" charset="0"/>
                </a:rPr>
                <a:t>, </a:t>
              </a:r>
              <a:r>
                <a:rPr lang="en-US" altLang="en-US" sz="2400" b="1" i="1">
                  <a:solidFill>
                    <a:srgbClr val="000000"/>
                  </a:solidFill>
                  <a:latin typeface="Verdana" pitchFamily="34" charset="0"/>
                </a:rPr>
                <a:t>DF</a:t>
              </a:r>
              <a:r>
                <a:rPr lang="en-US" altLang="en-US" sz="2400" b="1">
                  <a:solidFill>
                    <a:srgbClr val="000000"/>
                  </a:solidFill>
                  <a:latin typeface="Verdana" pitchFamily="34" charset="0"/>
                </a:rPr>
                <a:t>, and </a:t>
              </a:r>
              <a:r>
                <a:rPr lang="en-US" altLang="en-US" sz="2400" b="1" i="1">
                  <a:solidFill>
                    <a:srgbClr val="000000"/>
                  </a:solidFill>
                  <a:latin typeface="Verdana" pitchFamily="34" charset="0"/>
                </a:rPr>
                <a:t>EF</a:t>
              </a:r>
              <a:r>
                <a:rPr lang="en-US" altLang="en-US" sz="2400" b="1">
                  <a:solidFill>
                    <a:srgbClr val="000000"/>
                  </a:solidFill>
                  <a:latin typeface="Verdana" pitchFamily="34" charset="0"/>
                </a:rPr>
                <a:t>.</a:t>
              </a:r>
              <a:endParaRPr lang="en-US" altLang="en-US" sz="2400" b="1">
                <a:solidFill>
                  <a:srgbClr val="000000"/>
                </a:solidFill>
                <a:latin typeface="Times" pitchFamily="18" charset="0"/>
              </a:endParaRPr>
            </a:p>
          </p:txBody>
        </p:sp>
        <p:sp>
          <p:nvSpPr>
            <p:cNvPr id="117820" name="Line 60"/>
            <p:cNvSpPr>
              <a:spLocks noChangeShapeType="1"/>
            </p:cNvSpPr>
            <p:nvPr/>
          </p:nvSpPr>
          <p:spPr bwMode="auto">
            <a:xfrm>
              <a:off x="2640" y="1008"/>
              <a:ext cx="288" cy="0"/>
            </a:xfrm>
            <a:prstGeom prst="line">
              <a:avLst/>
            </a:prstGeom>
            <a:noFill/>
            <a:ln w="28575">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spTree>
    <p:extLst>
      <p:ext uri="{BB962C8B-B14F-4D97-AF65-F5344CB8AC3E}">
        <p14:creationId xmlns:p14="http://schemas.microsoft.com/office/powerpoint/2010/main" val="1183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7802"/>
                                        </p:tgtEl>
                                        <p:attrNameLst>
                                          <p:attrName>style.visibility</p:attrName>
                                        </p:attrNameLst>
                                      </p:cBhvr>
                                      <p:to>
                                        <p:strVal val="visible"/>
                                      </p:to>
                                    </p:set>
                                    <p:animEffect transition="in" filter="box(in)">
                                      <p:cBhvr>
                                        <p:cTn id="7" dur="500"/>
                                        <p:tgtEl>
                                          <p:spTgt spid="1178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7815"/>
                                        </p:tgtEl>
                                        <p:attrNameLst>
                                          <p:attrName>style.visibility</p:attrName>
                                        </p:attrNameLst>
                                      </p:cBhvr>
                                      <p:to>
                                        <p:strVal val="visible"/>
                                      </p:to>
                                    </p:set>
                                    <p:animEffect transition="in" filter="box(in)">
                                      <p:cBhvr>
                                        <p:cTn id="12" dur="500"/>
                                        <p:tgtEl>
                                          <p:spTgt spid="1178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7803"/>
                                        </p:tgtEl>
                                        <p:attrNameLst>
                                          <p:attrName>style.visibility</p:attrName>
                                        </p:attrNameLst>
                                      </p:cBhvr>
                                      <p:to>
                                        <p:strVal val="visible"/>
                                      </p:to>
                                    </p:set>
                                    <p:animEffect transition="in" filter="box(in)">
                                      <p:cBhvr>
                                        <p:cTn id="17" dur="500"/>
                                        <p:tgtEl>
                                          <p:spTgt spid="11780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7813"/>
                                        </p:tgtEl>
                                        <p:attrNameLst>
                                          <p:attrName>style.visibility</p:attrName>
                                        </p:attrNameLst>
                                      </p:cBhvr>
                                      <p:to>
                                        <p:strVal val="visible"/>
                                      </p:to>
                                    </p:set>
                                    <p:animEffect transition="in" filter="box(in)">
                                      <p:cBhvr>
                                        <p:cTn id="22" dur="500"/>
                                        <p:tgtEl>
                                          <p:spTgt spid="1178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7779"/>
                                        </p:tgtEl>
                                        <p:attrNameLst>
                                          <p:attrName>style.visibility</p:attrName>
                                        </p:attrNameLst>
                                      </p:cBhvr>
                                      <p:to>
                                        <p:strVal val="visible"/>
                                      </p:to>
                                    </p:set>
                                    <p:animEffect transition="in" filter="box(in)">
                                      <p:cBhvr>
                                        <p:cTn id="27" dur="500"/>
                                        <p:tgtEl>
                                          <p:spTgt spid="11777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7816"/>
                                        </p:tgtEl>
                                        <p:attrNameLst>
                                          <p:attrName>style.visibility</p:attrName>
                                        </p:attrNameLst>
                                      </p:cBhvr>
                                      <p:to>
                                        <p:strVal val="visible"/>
                                      </p:to>
                                    </p:set>
                                    <p:animEffect transition="in" filter="box(in)">
                                      <p:cBhvr>
                                        <p:cTn id="32" dur="500"/>
                                        <p:tgtEl>
                                          <p:spTgt spid="11781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7817"/>
                                        </p:tgtEl>
                                        <p:attrNameLst>
                                          <p:attrName>style.visibility</p:attrName>
                                        </p:attrNameLst>
                                      </p:cBhvr>
                                      <p:to>
                                        <p:strVal val="visible"/>
                                      </p:to>
                                    </p:set>
                                    <p:animEffect transition="in" filter="box(in)">
                                      <p:cBhvr>
                                        <p:cTn id="37" dur="500"/>
                                        <p:tgtEl>
                                          <p:spTgt spid="1178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7782"/>
                                        </p:tgtEl>
                                        <p:attrNameLst>
                                          <p:attrName>style.visibility</p:attrName>
                                        </p:attrNameLst>
                                      </p:cBhvr>
                                      <p:to>
                                        <p:strVal val="visible"/>
                                      </p:to>
                                    </p:set>
                                    <p:animEffect transition="in" filter="box(in)">
                                      <p:cBhvr>
                                        <p:cTn id="42" dur="500"/>
                                        <p:tgtEl>
                                          <p:spTgt spid="11778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17818"/>
                                        </p:tgtEl>
                                        <p:attrNameLst>
                                          <p:attrName>style.visibility</p:attrName>
                                        </p:attrNameLst>
                                      </p:cBhvr>
                                      <p:to>
                                        <p:strVal val="visible"/>
                                      </p:to>
                                    </p:set>
                                    <p:animEffect transition="in" filter="box(in)">
                                      <p:cBhvr>
                                        <p:cTn id="47" dur="500"/>
                                        <p:tgtEl>
                                          <p:spTgt spid="11781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17819"/>
                                        </p:tgtEl>
                                        <p:attrNameLst>
                                          <p:attrName>style.visibility</p:attrName>
                                        </p:attrNameLst>
                                      </p:cBhvr>
                                      <p:to>
                                        <p:strVal val="visible"/>
                                      </p:to>
                                    </p:set>
                                    <p:animEffect transition="in" filter="box(in)">
                                      <p:cBhvr>
                                        <p:cTn id="52" dur="500"/>
                                        <p:tgtEl>
                                          <p:spTgt spid="117819"/>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17785"/>
                                        </p:tgtEl>
                                        <p:attrNameLst>
                                          <p:attrName>style.visibility</p:attrName>
                                        </p:attrNameLst>
                                      </p:cBhvr>
                                      <p:to>
                                        <p:strVal val="visible"/>
                                      </p:to>
                                    </p:set>
                                    <p:animEffect transition="in" filter="box(in)">
                                      <p:cBhvr>
                                        <p:cTn id="57" dur="500"/>
                                        <p:tgtEl>
                                          <p:spTgt spid="117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9" grpId="0"/>
      <p:bldP spid="117782" grpId="0"/>
      <p:bldP spid="117785" grpId="0"/>
      <p:bldP spid="117802" grpId="0"/>
      <p:bldP spid="117803" grpId="0"/>
      <p:bldP spid="117813" grpId="0"/>
      <p:bldP spid="117816" grpId="0"/>
      <p:bldP spid="117817" grpId="0"/>
      <p:bldP spid="117818" grpId="0"/>
      <p:bldP spid="1178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Example 5 Continued</a:t>
            </a:r>
            <a:endParaRPr lang="en-US" altLang="en-US" sz="2600">
              <a:solidFill>
                <a:srgbClr val="3333CC"/>
              </a:solidFill>
              <a:latin typeface="Arial MT Bl" charset="0"/>
            </a:endParaRPr>
          </a:p>
        </p:txBody>
      </p:sp>
      <p:sp>
        <p:nvSpPr>
          <p:cNvPr id="137220" name="Line 4"/>
          <p:cNvSpPr>
            <a:spLocks noChangeShapeType="1"/>
          </p:cNvSpPr>
          <p:nvPr/>
        </p:nvSpPr>
        <p:spPr bwMode="auto">
          <a:xfrm flipV="1">
            <a:off x="1600200" y="3048000"/>
            <a:ext cx="5181600" cy="0"/>
          </a:xfrm>
          <a:prstGeom prst="line">
            <a:avLst/>
          </a:prstGeom>
          <a:noFill/>
          <a:ln w="76200">
            <a:solidFill>
              <a:schemeClr val="tx1"/>
            </a:solidFill>
            <a:round/>
            <a:headEnd type="oval" w="med" len="med"/>
            <a:tailEnd type="oval" w="med" len="me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37221" name="Text Box 5"/>
          <p:cNvSpPr txBox="1">
            <a:spLocks noChangeArrowheads="1"/>
          </p:cNvSpPr>
          <p:nvPr/>
        </p:nvSpPr>
        <p:spPr bwMode="auto">
          <a:xfrm>
            <a:off x="3886200" y="24384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D</a:t>
            </a:r>
          </a:p>
        </p:txBody>
      </p:sp>
      <p:sp>
        <p:nvSpPr>
          <p:cNvPr id="137222" name="Text Box 6"/>
          <p:cNvSpPr txBox="1">
            <a:spLocks noChangeArrowheads="1"/>
          </p:cNvSpPr>
          <p:nvPr/>
        </p:nvSpPr>
        <p:spPr bwMode="auto">
          <a:xfrm>
            <a:off x="6553200" y="25146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F</a:t>
            </a:r>
          </a:p>
        </p:txBody>
      </p:sp>
      <p:sp>
        <p:nvSpPr>
          <p:cNvPr id="137223" name="Oval 7"/>
          <p:cNvSpPr>
            <a:spLocks noChangeArrowheads="1"/>
          </p:cNvSpPr>
          <p:nvPr/>
        </p:nvSpPr>
        <p:spPr bwMode="auto">
          <a:xfrm>
            <a:off x="4038600" y="2946400"/>
            <a:ext cx="228600" cy="228600"/>
          </a:xfrm>
          <a:prstGeom prst="ellipse">
            <a:avLst/>
          </a:prstGeom>
          <a:solidFill>
            <a:srgbClr val="FF0000"/>
          </a:solidFill>
          <a:ln w="9525" algn="ctr">
            <a:solidFill>
              <a:srgbClr val="FF0000"/>
            </a:solidFill>
            <a:round/>
            <a:headEnd/>
            <a:tailEnd/>
          </a:ln>
          <a:effectLst/>
        </p:spPr>
        <p:txBody>
          <a:bodyPr wrap="none"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37224" name="Text Box 8"/>
          <p:cNvSpPr txBox="1">
            <a:spLocks noChangeArrowheads="1"/>
          </p:cNvSpPr>
          <p:nvPr/>
        </p:nvSpPr>
        <p:spPr bwMode="auto">
          <a:xfrm>
            <a:off x="1371600" y="24384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E</a:t>
            </a:r>
          </a:p>
        </p:txBody>
      </p:sp>
      <p:sp>
        <p:nvSpPr>
          <p:cNvPr id="137225" name="Text Box 9"/>
          <p:cNvSpPr txBox="1">
            <a:spLocks noChangeArrowheads="1"/>
          </p:cNvSpPr>
          <p:nvPr/>
        </p:nvSpPr>
        <p:spPr bwMode="auto">
          <a:xfrm>
            <a:off x="2133600" y="2514600"/>
            <a:ext cx="1524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4</a:t>
            </a:r>
            <a:r>
              <a:rPr lang="en-US" sz="2400" i="1">
                <a:solidFill>
                  <a:srgbClr val="000000"/>
                </a:solidFill>
                <a:latin typeface="Verdana" pitchFamily="34" charset="0"/>
              </a:rPr>
              <a:t>x</a:t>
            </a:r>
            <a:r>
              <a:rPr lang="en-US" sz="2400">
                <a:solidFill>
                  <a:srgbClr val="000000"/>
                </a:solidFill>
                <a:latin typeface="Verdana" pitchFamily="34" charset="0"/>
              </a:rPr>
              <a:t> + 6</a:t>
            </a:r>
          </a:p>
        </p:txBody>
      </p:sp>
      <p:sp>
        <p:nvSpPr>
          <p:cNvPr id="137226" name="Text Box 10"/>
          <p:cNvSpPr txBox="1">
            <a:spLocks noChangeArrowheads="1"/>
          </p:cNvSpPr>
          <p:nvPr/>
        </p:nvSpPr>
        <p:spPr bwMode="auto">
          <a:xfrm>
            <a:off x="4724400" y="2527300"/>
            <a:ext cx="1752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7</a:t>
            </a:r>
            <a:r>
              <a:rPr lang="en-US" sz="2400" i="1">
                <a:solidFill>
                  <a:srgbClr val="000000"/>
                </a:solidFill>
                <a:latin typeface="Verdana" pitchFamily="34" charset="0"/>
              </a:rPr>
              <a:t>x</a:t>
            </a:r>
            <a:r>
              <a:rPr lang="en-US" sz="2400">
                <a:solidFill>
                  <a:srgbClr val="000000"/>
                </a:solidFill>
                <a:latin typeface="Verdana" pitchFamily="34" charset="0"/>
              </a:rPr>
              <a:t> – 9</a:t>
            </a:r>
          </a:p>
        </p:txBody>
      </p:sp>
      <p:sp>
        <p:nvSpPr>
          <p:cNvPr id="137230" name="Text Box 14"/>
          <p:cNvSpPr txBox="1">
            <a:spLocks noChangeArrowheads="1"/>
          </p:cNvSpPr>
          <p:nvPr/>
        </p:nvSpPr>
        <p:spPr bwMode="auto">
          <a:xfrm>
            <a:off x="1219200" y="4267200"/>
            <a:ext cx="12954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x</a:t>
            </a:r>
            <a:r>
              <a:rPr lang="en-US" sz="2400">
                <a:solidFill>
                  <a:srgbClr val="000000"/>
                </a:solidFill>
                <a:latin typeface="Verdana" pitchFamily="34" charset="0"/>
              </a:rPr>
              <a:t> = 5</a:t>
            </a:r>
          </a:p>
        </p:txBody>
      </p:sp>
      <p:grpSp>
        <p:nvGrpSpPr>
          <p:cNvPr id="137241" name="Group 25"/>
          <p:cNvGrpSpPr>
            <a:grpSpLocks/>
          </p:cNvGrpSpPr>
          <p:nvPr/>
        </p:nvGrpSpPr>
        <p:grpSpPr bwMode="auto">
          <a:xfrm>
            <a:off x="990600" y="3505200"/>
            <a:ext cx="1524000" cy="457200"/>
            <a:chOff x="3264" y="2352"/>
            <a:chExt cx="960" cy="288"/>
          </a:xfrm>
        </p:grpSpPr>
        <p:sp>
          <p:nvSpPr>
            <p:cNvPr id="137244" name="Text Box 28"/>
            <p:cNvSpPr txBox="1">
              <a:spLocks noChangeArrowheads="1"/>
            </p:cNvSpPr>
            <p:nvPr/>
          </p:nvSpPr>
          <p:spPr bwMode="auto">
            <a:xfrm>
              <a:off x="3264" y="2352"/>
              <a:ext cx="960" cy="288"/>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dirty="0">
                  <a:solidFill>
                    <a:srgbClr val="000000"/>
                  </a:solidFill>
                  <a:latin typeface="Verdana" pitchFamily="34" charset="0"/>
                </a:rPr>
                <a:t>15    3</a:t>
              </a:r>
              <a:r>
                <a:rPr lang="en-US" sz="2400" i="1" dirty="0">
                  <a:solidFill>
                    <a:srgbClr val="000000"/>
                  </a:solidFill>
                  <a:latin typeface="Verdana" pitchFamily="34" charset="0"/>
                </a:rPr>
                <a:t>x</a:t>
              </a:r>
            </a:p>
          </p:txBody>
        </p:sp>
        <p:sp>
          <p:nvSpPr>
            <p:cNvPr id="137246" name="Text Box 30"/>
            <p:cNvSpPr txBox="1">
              <a:spLocks noChangeArrowheads="1"/>
            </p:cNvSpPr>
            <p:nvPr/>
          </p:nvSpPr>
          <p:spPr bwMode="auto">
            <a:xfrm>
              <a:off x="3504" y="2352"/>
              <a:ext cx="432" cy="288"/>
            </a:xfrm>
            <a:prstGeom prst="rect">
              <a:avLst/>
            </a:prstGeom>
            <a:noFill/>
            <a:ln w="19050" algn="ctr">
              <a:noFill/>
              <a:miter lim="800000"/>
              <a:headEnd/>
              <a:tailEnd/>
            </a:ln>
            <a:effectLst/>
          </p:spPr>
          <p:txBody>
            <a:bodyPr>
              <a:spAutoFit/>
            </a:bodyPr>
            <a:lstStyle/>
            <a:p>
              <a:pPr algn="ctr" eaLnBrk="0" fontAlgn="base" hangingPunct="0">
                <a:spcBef>
                  <a:spcPct val="50000"/>
                </a:spcBef>
                <a:spcAft>
                  <a:spcPct val="0"/>
                </a:spcAft>
              </a:pPr>
              <a:r>
                <a:rPr lang="en-US" sz="2400" dirty="0">
                  <a:solidFill>
                    <a:srgbClr val="000000"/>
                  </a:solidFill>
                  <a:latin typeface="Verdana" pitchFamily="34" charset="0"/>
                </a:rPr>
                <a:t>= </a:t>
              </a:r>
            </a:p>
          </p:txBody>
        </p:sp>
      </p:grpSp>
      <p:sp>
        <p:nvSpPr>
          <p:cNvPr id="137255" name="Text Box 39"/>
          <p:cNvSpPr txBox="1">
            <a:spLocks noChangeArrowheads="1"/>
          </p:cNvSpPr>
          <p:nvPr/>
        </p:nvSpPr>
        <p:spPr bwMode="auto">
          <a:xfrm>
            <a:off x="2667000" y="3581400"/>
            <a:ext cx="4191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Divide both sides by 3.</a:t>
            </a:r>
          </a:p>
        </p:txBody>
      </p:sp>
      <p:sp>
        <p:nvSpPr>
          <p:cNvPr id="137256" name="Text Box 40"/>
          <p:cNvSpPr txBox="1">
            <a:spLocks noChangeArrowheads="1"/>
          </p:cNvSpPr>
          <p:nvPr/>
        </p:nvSpPr>
        <p:spPr bwMode="auto">
          <a:xfrm>
            <a:off x="2667000" y="4267200"/>
            <a:ext cx="4191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grpSp>
        <p:nvGrpSpPr>
          <p:cNvPr id="137258" name="Group 42"/>
          <p:cNvGrpSpPr>
            <a:grpSpLocks/>
          </p:cNvGrpSpPr>
          <p:nvPr/>
        </p:nvGrpSpPr>
        <p:grpSpPr bwMode="auto">
          <a:xfrm>
            <a:off x="609600" y="1524000"/>
            <a:ext cx="7543800" cy="822325"/>
            <a:chOff x="384" y="960"/>
            <a:chExt cx="4752" cy="518"/>
          </a:xfrm>
        </p:grpSpPr>
        <p:sp>
          <p:nvSpPr>
            <p:cNvPr id="137259" name="Text Box 43"/>
            <p:cNvSpPr txBox="1">
              <a:spLocks noChangeArrowheads="1"/>
            </p:cNvSpPr>
            <p:nvPr/>
          </p:nvSpPr>
          <p:spPr bwMode="auto">
            <a:xfrm>
              <a:off x="384" y="960"/>
              <a:ext cx="4752" cy="51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400" b="1" i="1">
                  <a:solidFill>
                    <a:srgbClr val="000000"/>
                  </a:solidFill>
                  <a:latin typeface="Verdana" pitchFamily="34" charset="0"/>
                </a:rPr>
                <a:t>D</a:t>
              </a:r>
              <a:r>
                <a:rPr lang="en-US" altLang="en-US" sz="2400" b="1">
                  <a:solidFill>
                    <a:srgbClr val="000000"/>
                  </a:solidFill>
                  <a:latin typeface="Verdana" pitchFamily="34" charset="0"/>
                </a:rPr>
                <a:t> is the midpoint of </a:t>
              </a:r>
              <a:r>
                <a:rPr lang="en-US" altLang="en-US" sz="2400" b="1" i="1">
                  <a:solidFill>
                    <a:srgbClr val="000000"/>
                  </a:solidFill>
                  <a:latin typeface="Verdana" pitchFamily="34" charset="0"/>
                </a:rPr>
                <a:t>EF</a:t>
              </a:r>
              <a:r>
                <a:rPr lang="en-US" altLang="en-US" sz="2400" b="1">
                  <a:solidFill>
                    <a:srgbClr val="000000"/>
                  </a:solidFill>
                  <a:latin typeface="Verdana" pitchFamily="34" charset="0"/>
                </a:rPr>
                <a:t>, </a:t>
              </a:r>
              <a:r>
                <a:rPr lang="en-US" altLang="en-US" sz="2400" b="1" i="1">
                  <a:solidFill>
                    <a:srgbClr val="000000"/>
                  </a:solidFill>
                  <a:latin typeface="Verdana" pitchFamily="34" charset="0"/>
                </a:rPr>
                <a:t>ED</a:t>
              </a:r>
              <a:r>
                <a:rPr lang="en-US" altLang="en-US" sz="2400" b="1">
                  <a:solidFill>
                    <a:srgbClr val="000000"/>
                  </a:solidFill>
                  <a:latin typeface="Verdana" pitchFamily="34" charset="0"/>
                </a:rPr>
                <a:t> = 4</a:t>
              </a:r>
              <a:r>
                <a:rPr lang="en-US" altLang="en-US" sz="2400" b="1" i="1">
                  <a:solidFill>
                    <a:srgbClr val="000000"/>
                  </a:solidFill>
                  <a:latin typeface="Verdana" pitchFamily="34" charset="0"/>
                </a:rPr>
                <a:t>x</a:t>
              </a:r>
              <a:r>
                <a:rPr lang="en-US" altLang="en-US" sz="2400" b="1">
                  <a:solidFill>
                    <a:srgbClr val="000000"/>
                  </a:solidFill>
                  <a:latin typeface="Verdana" pitchFamily="34" charset="0"/>
                </a:rPr>
                <a:t> + 6, and </a:t>
              </a:r>
              <a:r>
                <a:rPr lang="en-US" altLang="en-US" sz="2400" b="1" i="1">
                  <a:solidFill>
                    <a:srgbClr val="000000"/>
                  </a:solidFill>
                  <a:latin typeface="Verdana" pitchFamily="34" charset="0"/>
                </a:rPr>
                <a:t>DF</a:t>
              </a:r>
              <a:r>
                <a:rPr lang="en-US" altLang="en-US" sz="2400" b="1">
                  <a:solidFill>
                    <a:srgbClr val="000000"/>
                  </a:solidFill>
                  <a:latin typeface="Verdana" pitchFamily="34" charset="0"/>
                </a:rPr>
                <a:t> = 7</a:t>
              </a:r>
              <a:r>
                <a:rPr lang="en-US" altLang="en-US" sz="2400" b="1" i="1">
                  <a:solidFill>
                    <a:srgbClr val="000000"/>
                  </a:solidFill>
                  <a:latin typeface="Verdana" pitchFamily="34" charset="0"/>
                </a:rPr>
                <a:t>x</a:t>
              </a:r>
              <a:r>
                <a:rPr lang="en-US" altLang="en-US" sz="2400" b="1">
                  <a:solidFill>
                    <a:srgbClr val="000000"/>
                  </a:solidFill>
                  <a:latin typeface="Verdana" pitchFamily="34" charset="0"/>
                </a:rPr>
                <a:t> – 9. Find </a:t>
              </a:r>
              <a:r>
                <a:rPr lang="en-US" altLang="en-US" sz="2400" b="1" i="1">
                  <a:solidFill>
                    <a:srgbClr val="000000"/>
                  </a:solidFill>
                  <a:latin typeface="Verdana" pitchFamily="34" charset="0"/>
                </a:rPr>
                <a:t>ED</a:t>
              </a:r>
              <a:r>
                <a:rPr lang="en-US" altLang="en-US" sz="2400" b="1">
                  <a:solidFill>
                    <a:srgbClr val="000000"/>
                  </a:solidFill>
                  <a:latin typeface="Verdana" pitchFamily="34" charset="0"/>
                </a:rPr>
                <a:t>, </a:t>
              </a:r>
              <a:r>
                <a:rPr lang="en-US" altLang="en-US" sz="2400" b="1" i="1">
                  <a:solidFill>
                    <a:srgbClr val="000000"/>
                  </a:solidFill>
                  <a:latin typeface="Verdana" pitchFamily="34" charset="0"/>
                </a:rPr>
                <a:t>DF</a:t>
              </a:r>
              <a:r>
                <a:rPr lang="en-US" altLang="en-US" sz="2400" b="1">
                  <a:solidFill>
                    <a:srgbClr val="000000"/>
                  </a:solidFill>
                  <a:latin typeface="Verdana" pitchFamily="34" charset="0"/>
                </a:rPr>
                <a:t>, and </a:t>
              </a:r>
              <a:r>
                <a:rPr lang="en-US" altLang="en-US" sz="2400" b="1" i="1">
                  <a:solidFill>
                    <a:srgbClr val="000000"/>
                  </a:solidFill>
                  <a:latin typeface="Verdana" pitchFamily="34" charset="0"/>
                </a:rPr>
                <a:t>EF</a:t>
              </a:r>
              <a:r>
                <a:rPr lang="en-US" altLang="en-US" sz="2400" b="1">
                  <a:solidFill>
                    <a:srgbClr val="000000"/>
                  </a:solidFill>
                  <a:latin typeface="Verdana" pitchFamily="34" charset="0"/>
                </a:rPr>
                <a:t>.</a:t>
              </a:r>
              <a:endParaRPr lang="en-US" altLang="en-US" sz="2400" b="1">
                <a:solidFill>
                  <a:srgbClr val="000000"/>
                </a:solidFill>
                <a:latin typeface="Times" pitchFamily="18" charset="0"/>
              </a:endParaRPr>
            </a:p>
          </p:txBody>
        </p:sp>
        <p:sp>
          <p:nvSpPr>
            <p:cNvPr id="137260" name="Line 44"/>
            <p:cNvSpPr>
              <a:spLocks noChangeShapeType="1"/>
            </p:cNvSpPr>
            <p:nvPr/>
          </p:nvSpPr>
          <p:spPr bwMode="auto">
            <a:xfrm>
              <a:off x="2640" y="1008"/>
              <a:ext cx="288" cy="0"/>
            </a:xfrm>
            <a:prstGeom prst="line">
              <a:avLst/>
            </a:prstGeom>
            <a:noFill/>
            <a:ln w="28575">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spTree>
    <p:extLst>
      <p:ext uri="{BB962C8B-B14F-4D97-AF65-F5344CB8AC3E}">
        <p14:creationId xmlns:p14="http://schemas.microsoft.com/office/powerpoint/2010/main" val="35342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7255"/>
                                        </p:tgtEl>
                                        <p:attrNameLst>
                                          <p:attrName>style.visibility</p:attrName>
                                        </p:attrNameLst>
                                      </p:cBhvr>
                                      <p:to>
                                        <p:strVal val="visible"/>
                                      </p:to>
                                    </p:set>
                                    <p:animEffect transition="in" filter="box(in)">
                                      <p:cBhvr>
                                        <p:cTn id="7" dur="500"/>
                                        <p:tgtEl>
                                          <p:spTgt spid="1372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7241"/>
                                        </p:tgtEl>
                                        <p:attrNameLst>
                                          <p:attrName>style.visibility</p:attrName>
                                        </p:attrNameLst>
                                      </p:cBhvr>
                                      <p:to>
                                        <p:strVal val="visible"/>
                                      </p:to>
                                    </p:set>
                                    <p:animEffect transition="in" filter="box(in)">
                                      <p:cBhvr>
                                        <p:cTn id="12" dur="500"/>
                                        <p:tgtEl>
                                          <p:spTgt spid="13724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7256"/>
                                        </p:tgtEl>
                                        <p:attrNameLst>
                                          <p:attrName>style.visibility</p:attrName>
                                        </p:attrNameLst>
                                      </p:cBhvr>
                                      <p:to>
                                        <p:strVal val="visible"/>
                                      </p:to>
                                    </p:set>
                                    <p:animEffect transition="in" filter="box(in)">
                                      <p:cBhvr>
                                        <p:cTn id="17" dur="500"/>
                                        <p:tgtEl>
                                          <p:spTgt spid="13725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7230"/>
                                        </p:tgtEl>
                                        <p:attrNameLst>
                                          <p:attrName>style.visibility</p:attrName>
                                        </p:attrNameLst>
                                      </p:cBhvr>
                                      <p:to>
                                        <p:strVal val="visible"/>
                                      </p:to>
                                    </p:set>
                                    <p:animEffect transition="in" filter="box(in)">
                                      <p:cBhvr>
                                        <p:cTn id="22" dur="500"/>
                                        <p:tgtEl>
                                          <p:spTgt spid="137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0" grpId="0"/>
      <p:bldP spid="137255" grpId="0"/>
      <p:bldP spid="1372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Example 5 Continued</a:t>
            </a:r>
            <a:endParaRPr lang="en-US" altLang="en-US" sz="2600">
              <a:solidFill>
                <a:srgbClr val="3333CC"/>
              </a:solidFill>
              <a:latin typeface="Arial MT Bl" charset="0"/>
            </a:endParaRPr>
          </a:p>
        </p:txBody>
      </p:sp>
      <p:sp>
        <p:nvSpPr>
          <p:cNvPr id="136196" name="Line 4"/>
          <p:cNvSpPr>
            <a:spLocks noChangeShapeType="1"/>
          </p:cNvSpPr>
          <p:nvPr/>
        </p:nvSpPr>
        <p:spPr bwMode="auto">
          <a:xfrm flipV="1">
            <a:off x="1600200" y="3048000"/>
            <a:ext cx="5181600" cy="0"/>
          </a:xfrm>
          <a:prstGeom prst="line">
            <a:avLst/>
          </a:prstGeom>
          <a:noFill/>
          <a:ln w="76200">
            <a:solidFill>
              <a:schemeClr val="tx1"/>
            </a:solidFill>
            <a:round/>
            <a:headEnd type="oval" w="med" len="med"/>
            <a:tailEnd type="oval" w="med" len="me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36197" name="Text Box 5"/>
          <p:cNvSpPr txBox="1">
            <a:spLocks noChangeArrowheads="1"/>
          </p:cNvSpPr>
          <p:nvPr/>
        </p:nvSpPr>
        <p:spPr bwMode="auto">
          <a:xfrm>
            <a:off x="3886200" y="24384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D</a:t>
            </a:r>
          </a:p>
        </p:txBody>
      </p:sp>
      <p:sp>
        <p:nvSpPr>
          <p:cNvPr id="136198" name="Text Box 6"/>
          <p:cNvSpPr txBox="1">
            <a:spLocks noChangeArrowheads="1"/>
          </p:cNvSpPr>
          <p:nvPr/>
        </p:nvSpPr>
        <p:spPr bwMode="auto">
          <a:xfrm>
            <a:off x="6553200" y="25146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F</a:t>
            </a:r>
          </a:p>
        </p:txBody>
      </p:sp>
      <p:sp>
        <p:nvSpPr>
          <p:cNvPr id="136199" name="Oval 7"/>
          <p:cNvSpPr>
            <a:spLocks noChangeArrowheads="1"/>
          </p:cNvSpPr>
          <p:nvPr/>
        </p:nvSpPr>
        <p:spPr bwMode="auto">
          <a:xfrm>
            <a:off x="4038600" y="2946400"/>
            <a:ext cx="228600" cy="228600"/>
          </a:xfrm>
          <a:prstGeom prst="ellipse">
            <a:avLst/>
          </a:prstGeom>
          <a:solidFill>
            <a:srgbClr val="FF0000"/>
          </a:solidFill>
          <a:ln w="9525" algn="ctr">
            <a:solidFill>
              <a:srgbClr val="FF0000"/>
            </a:solidFill>
            <a:round/>
            <a:headEnd/>
            <a:tailEnd/>
          </a:ln>
          <a:effectLst/>
        </p:spPr>
        <p:txBody>
          <a:bodyPr wrap="none"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36200" name="Text Box 8"/>
          <p:cNvSpPr txBox="1">
            <a:spLocks noChangeArrowheads="1"/>
          </p:cNvSpPr>
          <p:nvPr/>
        </p:nvSpPr>
        <p:spPr bwMode="auto">
          <a:xfrm>
            <a:off x="1371600" y="24384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E</a:t>
            </a:r>
          </a:p>
        </p:txBody>
      </p:sp>
      <p:sp>
        <p:nvSpPr>
          <p:cNvPr id="136201" name="Text Box 9"/>
          <p:cNvSpPr txBox="1">
            <a:spLocks noChangeArrowheads="1"/>
          </p:cNvSpPr>
          <p:nvPr/>
        </p:nvSpPr>
        <p:spPr bwMode="auto">
          <a:xfrm>
            <a:off x="2133600" y="2514600"/>
            <a:ext cx="1524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4</a:t>
            </a:r>
            <a:r>
              <a:rPr lang="en-US" sz="2400" i="1">
                <a:solidFill>
                  <a:srgbClr val="000000"/>
                </a:solidFill>
                <a:latin typeface="Verdana" pitchFamily="34" charset="0"/>
              </a:rPr>
              <a:t>x</a:t>
            </a:r>
            <a:r>
              <a:rPr lang="en-US" sz="2400">
                <a:solidFill>
                  <a:srgbClr val="000000"/>
                </a:solidFill>
                <a:latin typeface="Verdana" pitchFamily="34" charset="0"/>
              </a:rPr>
              <a:t> + 6</a:t>
            </a:r>
          </a:p>
        </p:txBody>
      </p:sp>
      <p:sp>
        <p:nvSpPr>
          <p:cNvPr id="136202" name="Text Box 10"/>
          <p:cNvSpPr txBox="1">
            <a:spLocks noChangeArrowheads="1"/>
          </p:cNvSpPr>
          <p:nvPr/>
        </p:nvSpPr>
        <p:spPr bwMode="auto">
          <a:xfrm>
            <a:off x="4724400" y="2527300"/>
            <a:ext cx="1752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7</a:t>
            </a:r>
            <a:r>
              <a:rPr lang="en-US" sz="2400" i="1">
                <a:solidFill>
                  <a:srgbClr val="000000"/>
                </a:solidFill>
                <a:latin typeface="Verdana" pitchFamily="34" charset="0"/>
              </a:rPr>
              <a:t>x</a:t>
            </a:r>
            <a:r>
              <a:rPr lang="en-US" sz="2400">
                <a:solidFill>
                  <a:srgbClr val="000000"/>
                </a:solidFill>
                <a:latin typeface="Verdana" pitchFamily="34" charset="0"/>
              </a:rPr>
              <a:t> – 9</a:t>
            </a:r>
          </a:p>
        </p:txBody>
      </p:sp>
      <p:sp>
        <p:nvSpPr>
          <p:cNvPr id="136215" name="Text Box 23"/>
          <p:cNvSpPr txBox="1">
            <a:spLocks noChangeArrowheads="1"/>
          </p:cNvSpPr>
          <p:nvPr/>
        </p:nvSpPr>
        <p:spPr bwMode="auto">
          <a:xfrm>
            <a:off x="381000" y="39624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ED</a:t>
            </a:r>
            <a:r>
              <a:rPr lang="en-US" sz="2400">
                <a:solidFill>
                  <a:srgbClr val="000000"/>
                </a:solidFill>
                <a:latin typeface="Verdana" pitchFamily="34" charset="0"/>
              </a:rPr>
              <a:t> = 4</a:t>
            </a:r>
            <a:r>
              <a:rPr lang="en-US" sz="2400" i="1">
                <a:solidFill>
                  <a:srgbClr val="000000"/>
                </a:solidFill>
                <a:latin typeface="Verdana" pitchFamily="34" charset="0"/>
              </a:rPr>
              <a:t>x</a:t>
            </a:r>
            <a:r>
              <a:rPr lang="en-US" sz="2400">
                <a:solidFill>
                  <a:srgbClr val="000000"/>
                </a:solidFill>
                <a:latin typeface="Verdana" pitchFamily="34" charset="0"/>
              </a:rPr>
              <a:t> + 6</a:t>
            </a:r>
          </a:p>
        </p:txBody>
      </p:sp>
      <p:sp>
        <p:nvSpPr>
          <p:cNvPr id="136216" name="Text Box 24"/>
          <p:cNvSpPr txBox="1">
            <a:spLocks noChangeArrowheads="1"/>
          </p:cNvSpPr>
          <p:nvPr/>
        </p:nvSpPr>
        <p:spPr bwMode="auto">
          <a:xfrm>
            <a:off x="914400" y="43434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4</a:t>
            </a:r>
            <a:r>
              <a:rPr lang="en-US" sz="2400">
                <a:solidFill>
                  <a:srgbClr val="FF0000"/>
                </a:solidFill>
                <a:latin typeface="Verdana" pitchFamily="34" charset="0"/>
              </a:rPr>
              <a:t>(5)</a:t>
            </a:r>
            <a:r>
              <a:rPr lang="en-US" sz="2400">
                <a:solidFill>
                  <a:srgbClr val="000000"/>
                </a:solidFill>
                <a:latin typeface="Verdana" pitchFamily="34" charset="0"/>
              </a:rPr>
              <a:t> + 6</a:t>
            </a:r>
          </a:p>
        </p:txBody>
      </p:sp>
      <p:sp>
        <p:nvSpPr>
          <p:cNvPr id="136217" name="Text Box 25"/>
          <p:cNvSpPr txBox="1">
            <a:spLocks noChangeArrowheads="1"/>
          </p:cNvSpPr>
          <p:nvPr/>
        </p:nvSpPr>
        <p:spPr bwMode="auto">
          <a:xfrm>
            <a:off x="914400" y="47244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26</a:t>
            </a:r>
          </a:p>
        </p:txBody>
      </p:sp>
      <p:sp>
        <p:nvSpPr>
          <p:cNvPr id="136218" name="Text Box 26"/>
          <p:cNvSpPr txBox="1">
            <a:spLocks noChangeArrowheads="1"/>
          </p:cNvSpPr>
          <p:nvPr/>
        </p:nvSpPr>
        <p:spPr bwMode="auto">
          <a:xfrm>
            <a:off x="2895600" y="39624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DF</a:t>
            </a:r>
            <a:r>
              <a:rPr lang="en-US" sz="2400">
                <a:solidFill>
                  <a:srgbClr val="000000"/>
                </a:solidFill>
                <a:latin typeface="Verdana" pitchFamily="34" charset="0"/>
              </a:rPr>
              <a:t> = 7</a:t>
            </a:r>
            <a:r>
              <a:rPr lang="en-US" sz="2400" i="1">
                <a:solidFill>
                  <a:srgbClr val="000000"/>
                </a:solidFill>
                <a:latin typeface="Verdana" pitchFamily="34" charset="0"/>
              </a:rPr>
              <a:t>x</a:t>
            </a:r>
            <a:r>
              <a:rPr lang="en-US" sz="2400">
                <a:solidFill>
                  <a:srgbClr val="000000"/>
                </a:solidFill>
                <a:latin typeface="Verdana" pitchFamily="34" charset="0"/>
              </a:rPr>
              <a:t> – 9</a:t>
            </a:r>
          </a:p>
        </p:txBody>
      </p:sp>
      <p:sp>
        <p:nvSpPr>
          <p:cNvPr id="136219" name="Text Box 27"/>
          <p:cNvSpPr txBox="1">
            <a:spLocks noChangeArrowheads="1"/>
          </p:cNvSpPr>
          <p:nvPr/>
        </p:nvSpPr>
        <p:spPr bwMode="auto">
          <a:xfrm>
            <a:off x="3429000" y="43434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7</a:t>
            </a:r>
            <a:r>
              <a:rPr lang="en-US" sz="2400">
                <a:solidFill>
                  <a:srgbClr val="FF0000"/>
                </a:solidFill>
                <a:latin typeface="Verdana" pitchFamily="34" charset="0"/>
              </a:rPr>
              <a:t>(5)</a:t>
            </a:r>
            <a:r>
              <a:rPr lang="en-US" sz="2400">
                <a:solidFill>
                  <a:srgbClr val="000000"/>
                </a:solidFill>
                <a:latin typeface="Verdana" pitchFamily="34" charset="0"/>
              </a:rPr>
              <a:t> – 9</a:t>
            </a:r>
          </a:p>
        </p:txBody>
      </p:sp>
      <p:sp>
        <p:nvSpPr>
          <p:cNvPr id="136220" name="Text Box 28"/>
          <p:cNvSpPr txBox="1">
            <a:spLocks noChangeArrowheads="1"/>
          </p:cNvSpPr>
          <p:nvPr/>
        </p:nvSpPr>
        <p:spPr bwMode="auto">
          <a:xfrm>
            <a:off x="3429000" y="47244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26</a:t>
            </a:r>
          </a:p>
        </p:txBody>
      </p:sp>
      <p:sp>
        <p:nvSpPr>
          <p:cNvPr id="136222" name="Text Box 30"/>
          <p:cNvSpPr txBox="1">
            <a:spLocks noChangeArrowheads="1"/>
          </p:cNvSpPr>
          <p:nvPr/>
        </p:nvSpPr>
        <p:spPr bwMode="auto">
          <a:xfrm>
            <a:off x="5791200" y="39624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EF</a:t>
            </a:r>
            <a:r>
              <a:rPr lang="en-US" sz="2400">
                <a:solidFill>
                  <a:srgbClr val="000000"/>
                </a:solidFill>
                <a:latin typeface="Verdana" pitchFamily="34" charset="0"/>
              </a:rPr>
              <a:t> = </a:t>
            </a:r>
            <a:r>
              <a:rPr lang="en-US" sz="2400" i="1">
                <a:solidFill>
                  <a:srgbClr val="000000"/>
                </a:solidFill>
                <a:latin typeface="Verdana" pitchFamily="34" charset="0"/>
              </a:rPr>
              <a:t>ED</a:t>
            </a:r>
            <a:r>
              <a:rPr lang="en-US" sz="2400">
                <a:solidFill>
                  <a:srgbClr val="000000"/>
                </a:solidFill>
                <a:latin typeface="Verdana" pitchFamily="34" charset="0"/>
              </a:rPr>
              <a:t> + </a:t>
            </a:r>
            <a:r>
              <a:rPr lang="en-US" sz="2400" i="1">
                <a:solidFill>
                  <a:srgbClr val="000000"/>
                </a:solidFill>
                <a:latin typeface="Verdana" pitchFamily="34" charset="0"/>
              </a:rPr>
              <a:t>DF</a:t>
            </a:r>
          </a:p>
        </p:txBody>
      </p:sp>
      <p:sp>
        <p:nvSpPr>
          <p:cNvPr id="136223" name="Text Box 31"/>
          <p:cNvSpPr txBox="1">
            <a:spLocks noChangeArrowheads="1"/>
          </p:cNvSpPr>
          <p:nvPr/>
        </p:nvSpPr>
        <p:spPr bwMode="auto">
          <a:xfrm>
            <a:off x="6248400" y="43434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a:t>
            </a:r>
            <a:r>
              <a:rPr lang="en-US" sz="2400">
                <a:solidFill>
                  <a:srgbClr val="FF0000"/>
                </a:solidFill>
                <a:latin typeface="Verdana" pitchFamily="34" charset="0"/>
              </a:rPr>
              <a:t>26</a:t>
            </a:r>
            <a:r>
              <a:rPr lang="en-US" sz="2400">
                <a:solidFill>
                  <a:srgbClr val="000000"/>
                </a:solidFill>
                <a:latin typeface="Verdana" pitchFamily="34" charset="0"/>
              </a:rPr>
              <a:t> + </a:t>
            </a:r>
            <a:r>
              <a:rPr lang="en-US" sz="2400">
                <a:solidFill>
                  <a:srgbClr val="FF0000"/>
                </a:solidFill>
                <a:latin typeface="Verdana" pitchFamily="34" charset="0"/>
              </a:rPr>
              <a:t>26</a:t>
            </a:r>
          </a:p>
        </p:txBody>
      </p:sp>
      <p:sp>
        <p:nvSpPr>
          <p:cNvPr id="136224" name="Text Box 32"/>
          <p:cNvSpPr txBox="1">
            <a:spLocks noChangeArrowheads="1"/>
          </p:cNvSpPr>
          <p:nvPr/>
        </p:nvSpPr>
        <p:spPr bwMode="auto">
          <a:xfrm>
            <a:off x="6248400" y="4708525"/>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52</a:t>
            </a:r>
          </a:p>
        </p:txBody>
      </p:sp>
      <p:sp>
        <p:nvSpPr>
          <p:cNvPr id="136226" name="Text Box 34"/>
          <p:cNvSpPr txBox="1">
            <a:spLocks noChangeArrowheads="1"/>
          </p:cNvSpPr>
          <p:nvPr/>
        </p:nvSpPr>
        <p:spPr bwMode="auto">
          <a:xfrm>
            <a:off x="304800" y="3352800"/>
            <a:ext cx="6248400" cy="457200"/>
          </a:xfrm>
          <a:prstGeom prst="rect">
            <a:avLst/>
          </a:prstGeom>
          <a:noFill/>
          <a:ln w="19050" algn="ctr">
            <a:noFill/>
            <a:miter lim="800000"/>
            <a:headEnd/>
            <a:tailEnd/>
          </a:ln>
          <a:effectLst/>
        </p:spPr>
        <p:txBody>
          <a:bodyPr>
            <a:spAutoFit/>
          </a:bodyPr>
          <a:lstStyle/>
          <a:p>
            <a:pPr eaLnBrk="0" fontAlgn="base" hangingPunct="0">
              <a:spcBef>
                <a:spcPct val="50000"/>
              </a:spcBef>
              <a:spcAft>
                <a:spcPct val="0"/>
              </a:spcAft>
            </a:pPr>
            <a:r>
              <a:rPr lang="en-US" sz="2400" b="1">
                <a:solidFill>
                  <a:srgbClr val="000000"/>
                </a:solidFill>
                <a:latin typeface="Verdana" pitchFamily="34" charset="0"/>
              </a:rPr>
              <a:t>Step 2  </a:t>
            </a:r>
            <a:r>
              <a:rPr lang="en-US" altLang="en-US" sz="2400">
                <a:solidFill>
                  <a:srgbClr val="000000"/>
                </a:solidFill>
                <a:latin typeface="Verdana" pitchFamily="34" charset="0"/>
              </a:rPr>
              <a:t>Find </a:t>
            </a:r>
            <a:r>
              <a:rPr lang="en-US" altLang="en-US" sz="2400" i="1">
                <a:solidFill>
                  <a:srgbClr val="000000"/>
                </a:solidFill>
                <a:latin typeface="Verdana" pitchFamily="34" charset="0"/>
              </a:rPr>
              <a:t>ED</a:t>
            </a:r>
            <a:r>
              <a:rPr lang="en-US" altLang="en-US" sz="2400">
                <a:solidFill>
                  <a:srgbClr val="000000"/>
                </a:solidFill>
                <a:latin typeface="Verdana" pitchFamily="34" charset="0"/>
              </a:rPr>
              <a:t>, </a:t>
            </a:r>
            <a:r>
              <a:rPr lang="en-US" altLang="en-US" sz="2400" i="1">
                <a:solidFill>
                  <a:srgbClr val="000000"/>
                </a:solidFill>
                <a:latin typeface="Verdana" pitchFamily="34" charset="0"/>
              </a:rPr>
              <a:t>DF</a:t>
            </a:r>
            <a:r>
              <a:rPr lang="en-US" altLang="en-US" sz="2400">
                <a:solidFill>
                  <a:srgbClr val="000000"/>
                </a:solidFill>
                <a:latin typeface="Verdana" pitchFamily="34" charset="0"/>
              </a:rPr>
              <a:t>, and </a:t>
            </a:r>
            <a:r>
              <a:rPr lang="en-US" altLang="en-US" sz="2400" i="1">
                <a:solidFill>
                  <a:srgbClr val="000000"/>
                </a:solidFill>
                <a:latin typeface="Verdana" pitchFamily="34" charset="0"/>
              </a:rPr>
              <a:t>EF</a:t>
            </a:r>
            <a:r>
              <a:rPr lang="en-US" altLang="en-US" sz="2400">
                <a:solidFill>
                  <a:srgbClr val="000000"/>
                </a:solidFill>
                <a:latin typeface="Verdana" pitchFamily="34" charset="0"/>
              </a:rPr>
              <a:t>.</a:t>
            </a:r>
          </a:p>
        </p:txBody>
      </p:sp>
      <p:grpSp>
        <p:nvGrpSpPr>
          <p:cNvPr id="136227" name="Group 35"/>
          <p:cNvGrpSpPr>
            <a:grpSpLocks/>
          </p:cNvGrpSpPr>
          <p:nvPr/>
        </p:nvGrpSpPr>
        <p:grpSpPr bwMode="auto">
          <a:xfrm>
            <a:off x="609600" y="1524000"/>
            <a:ext cx="7543800" cy="822325"/>
            <a:chOff x="384" y="960"/>
            <a:chExt cx="4752" cy="518"/>
          </a:xfrm>
        </p:grpSpPr>
        <p:sp>
          <p:nvSpPr>
            <p:cNvPr id="136228" name="Text Box 36"/>
            <p:cNvSpPr txBox="1">
              <a:spLocks noChangeArrowheads="1"/>
            </p:cNvSpPr>
            <p:nvPr/>
          </p:nvSpPr>
          <p:spPr bwMode="auto">
            <a:xfrm>
              <a:off x="384" y="960"/>
              <a:ext cx="4752" cy="51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400" b="1" i="1">
                  <a:solidFill>
                    <a:srgbClr val="000000"/>
                  </a:solidFill>
                  <a:latin typeface="Verdana" pitchFamily="34" charset="0"/>
                </a:rPr>
                <a:t>D</a:t>
              </a:r>
              <a:r>
                <a:rPr lang="en-US" altLang="en-US" sz="2400" b="1">
                  <a:solidFill>
                    <a:srgbClr val="000000"/>
                  </a:solidFill>
                  <a:latin typeface="Verdana" pitchFamily="34" charset="0"/>
                </a:rPr>
                <a:t> is the midpoint of </a:t>
              </a:r>
              <a:r>
                <a:rPr lang="en-US" altLang="en-US" sz="2400" b="1" i="1">
                  <a:solidFill>
                    <a:srgbClr val="000000"/>
                  </a:solidFill>
                  <a:latin typeface="Verdana" pitchFamily="34" charset="0"/>
                </a:rPr>
                <a:t>EF</a:t>
              </a:r>
              <a:r>
                <a:rPr lang="en-US" altLang="en-US" sz="2400" b="1">
                  <a:solidFill>
                    <a:srgbClr val="000000"/>
                  </a:solidFill>
                  <a:latin typeface="Verdana" pitchFamily="34" charset="0"/>
                </a:rPr>
                <a:t>, </a:t>
              </a:r>
              <a:r>
                <a:rPr lang="en-US" altLang="en-US" sz="2400" b="1" i="1">
                  <a:solidFill>
                    <a:srgbClr val="000000"/>
                  </a:solidFill>
                  <a:latin typeface="Verdana" pitchFamily="34" charset="0"/>
                </a:rPr>
                <a:t>ED</a:t>
              </a:r>
              <a:r>
                <a:rPr lang="en-US" altLang="en-US" sz="2400" b="1">
                  <a:solidFill>
                    <a:srgbClr val="000000"/>
                  </a:solidFill>
                  <a:latin typeface="Verdana" pitchFamily="34" charset="0"/>
                </a:rPr>
                <a:t> = 4</a:t>
              </a:r>
              <a:r>
                <a:rPr lang="en-US" altLang="en-US" sz="2400" b="1" i="1">
                  <a:solidFill>
                    <a:srgbClr val="000000"/>
                  </a:solidFill>
                  <a:latin typeface="Verdana" pitchFamily="34" charset="0"/>
                </a:rPr>
                <a:t>x</a:t>
              </a:r>
              <a:r>
                <a:rPr lang="en-US" altLang="en-US" sz="2400" b="1">
                  <a:solidFill>
                    <a:srgbClr val="000000"/>
                  </a:solidFill>
                  <a:latin typeface="Verdana" pitchFamily="34" charset="0"/>
                </a:rPr>
                <a:t> + 6, and </a:t>
              </a:r>
              <a:r>
                <a:rPr lang="en-US" altLang="en-US" sz="2400" b="1" i="1">
                  <a:solidFill>
                    <a:srgbClr val="000000"/>
                  </a:solidFill>
                  <a:latin typeface="Verdana" pitchFamily="34" charset="0"/>
                </a:rPr>
                <a:t>DF</a:t>
              </a:r>
              <a:r>
                <a:rPr lang="en-US" altLang="en-US" sz="2400" b="1">
                  <a:solidFill>
                    <a:srgbClr val="000000"/>
                  </a:solidFill>
                  <a:latin typeface="Verdana" pitchFamily="34" charset="0"/>
                </a:rPr>
                <a:t> = 7</a:t>
              </a:r>
              <a:r>
                <a:rPr lang="en-US" altLang="en-US" sz="2400" b="1" i="1">
                  <a:solidFill>
                    <a:srgbClr val="000000"/>
                  </a:solidFill>
                  <a:latin typeface="Verdana" pitchFamily="34" charset="0"/>
                </a:rPr>
                <a:t>x</a:t>
              </a:r>
              <a:r>
                <a:rPr lang="en-US" altLang="en-US" sz="2400" b="1">
                  <a:solidFill>
                    <a:srgbClr val="000000"/>
                  </a:solidFill>
                  <a:latin typeface="Verdana" pitchFamily="34" charset="0"/>
                </a:rPr>
                <a:t> – 9. Find </a:t>
              </a:r>
              <a:r>
                <a:rPr lang="en-US" altLang="en-US" sz="2400" b="1" i="1">
                  <a:solidFill>
                    <a:srgbClr val="000000"/>
                  </a:solidFill>
                  <a:latin typeface="Verdana" pitchFamily="34" charset="0"/>
                </a:rPr>
                <a:t>ED</a:t>
              </a:r>
              <a:r>
                <a:rPr lang="en-US" altLang="en-US" sz="2400" b="1">
                  <a:solidFill>
                    <a:srgbClr val="000000"/>
                  </a:solidFill>
                  <a:latin typeface="Verdana" pitchFamily="34" charset="0"/>
                </a:rPr>
                <a:t>, </a:t>
              </a:r>
              <a:r>
                <a:rPr lang="en-US" altLang="en-US" sz="2400" b="1" i="1">
                  <a:solidFill>
                    <a:srgbClr val="000000"/>
                  </a:solidFill>
                  <a:latin typeface="Verdana" pitchFamily="34" charset="0"/>
                </a:rPr>
                <a:t>DF</a:t>
              </a:r>
              <a:r>
                <a:rPr lang="en-US" altLang="en-US" sz="2400" b="1">
                  <a:solidFill>
                    <a:srgbClr val="000000"/>
                  </a:solidFill>
                  <a:latin typeface="Verdana" pitchFamily="34" charset="0"/>
                </a:rPr>
                <a:t>, and </a:t>
              </a:r>
              <a:r>
                <a:rPr lang="en-US" altLang="en-US" sz="2400" b="1" i="1">
                  <a:solidFill>
                    <a:srgbClr val="000000"/>
                  </a:solidFill>
                  <a:latin typeface="Verdana" pitchFamily="34" charset="0"/>
                </a:rPr>
                <a:t>EF</a:t>
              </a:r>
              <a:r>
                <a:rPr lang="en-US" altLang="en-US" sz="2400" b="1">
                  <a:solidFill>
                    <a:srgbClr val="000000"/>
                  </a:solidFill>
                  <a:latin typeface="Verdana" pitchFamily="34" charset="0"/>
                </a:rPr>
                <a:t>.</a:t>
              </a:r>
              <a:endParaRPr lang="en-US" altLang="en-US" sz="2400" b="1">
                <a:solidFill>
                  <a:srgbClr val="000000"/>
                </a:solidFill>
                <a:latin typeface="Times" pitchFamily="18" charset="0"/>
              </a:endParaRPr>
            </a:p>
          </p:txBody>
        </p:sp>
        <p:sp>
          <p:nvSpPr>
            <p:cNvPr id="136229" name="Line 37"/>
            <p:cNvSpPr>
              <a:spLocks noChangeShapeType="1"/>
            </p:cNvSpPr>
            <p:nvPr/>
          </p:nvSpPr>
          <p:spPr bwMode="auto">
            <a:xfrm>
              <a:off x="2640" y="1008"/>
              <a:ext cx="288" cy="0"/>
            </a:xfrm>
            <a:prstGeom prst="line">
              <a:avLst/>
            </a:prstGeom>
            <a:noFill/>
            <a:ln w="28575">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spTree>
    <p:extLst>
      <p:ext uri="{BB962C8B-B14F-4D97-AF65-F5344CB8AC3E}">
        <p14:creationId xmlns:p14="http://schemas.microsoft.com/office/powerpoint/2010/main" val="354127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6215"/>
                                        </p:tgtEl>
                                        <p:attrNameLst>
                                          <p:attrName>style.visibility</p:attrName>
                                        </p:attrNameLst>
                                      </p:cBhvr>
                                      <p:to>
                                        <p:strVal val="visible"/>
                                      </p:to>
                                    </p:set>
                                    <p:animEffect transition="in" filter="box(in)">
                                      <p:cBhvr>
                                        <p:cTn id="7" dur="500"/>
                                        <p:tgtEl>
                                          <p:spTgt spid="1362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6216"/>
                                        </p:tgtEl>
                                        <p:attrNameLst>
                                          <p:attrName>style.visibility</p:attrName>
                                        </p:attrNameLst>
                                      </p:cBhvr>
                                      <p:to>
                                        <p:strVal val="visible"/>
                                      </p:to>
                                    </p:set>
                                    <p:animEffect transition="in" filter="box(in)">
                                      <p:cBhvr>
                                        <p:cTn id="10" dur="500"/>
                                        <p:tgtEl>
                                          <p:spTgt spid="13621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6217"/>
                                        </p:tgtEl>
                                        <p:attrNameLst>
                                          <p:attrName>style.visibility</p:attrName>
                                        </p:attrNameLst>
                                      </p:cBhvr>
                                      <p:to>
                                        <p:strVal val="visible"/>
                                      </p:to>
                                    </p:set>
                                    <p:animEffect transition="in" filter="box(in)">
                                      <p:cBhvr>
                                        <p:cTn id="13" dur="500"/>
                                        <p:tgtEl>
                                          <p:spTgt spid="13621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6218"/>
                                        </p:tgtEl>
                                        <p:attrNameLst>
                                          <p:attrName>style.visibility</p:attrName>
                                        </p:attrNameLst>
                                      </p:cBhvr>
                                      <p:to>
                                        <p:strVal val="visible"/>
                                      </p:to>
                                    </p:set>
                                    <p:animEffect transition="in" filter="box(in)">
                                      <p:cBhvr>
                                        <p:cTn id="18" dur="500"/>
                                        <p:tgtEl>
                                          <p:spTgt spid="13621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36219"/>
                                        </p:tgtEl>
                                        <p:attrNameLst>
                                          <p:attrName>style.visibility</p:attrName>
                                        </p:attrNameLst>
                                      </p:cBhvr>
                                      <p:to>
                                        <p:strVal val="visible"/>
                                      </p:to>
                                    </p:set>
                                    <p:animEffect transition="in" filter="box(in)">
                                      <p:cBhvr>
                                        <p:cTn id="21" dur="500"/>
                                        <p:tgtEl>
                                          <p:spTgt spid="136219"/>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36220"/>
                                        </p:tgtEl>
                                        <p:attrNameLst>
                                          <p:attrName>style.visibility</p:attrName>
                                        </p:attrNameLst>
                                      </p:cBhvr>
                                      <p:to>
                                        <p:strVal val="visible"/>
                                      </p:to>
                                    </p:set>
                                    <p:animEffect transition="in" filter="box(in)">
                                      <p:cBhvr>
                                        <p:cTn id="24" dur="500"/>
                                        <p:tgtEl>
                                          <p:spTgt spid="13622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36222"/>
                                        </p:tgtEl>
                                        <p:attrNameLst>
                                          <p:attrName>style.visibility</p:attrName>
                                        </p:attrNameLst>
                                      </p:cBhvr>
                                      <p:to>
                                        <p:strVal val="visible"/>
                                      </p:to>
                                    </p:set>
                                    <p:animEffect transition="in" filter="box(in)">
                                      <p:cBhvr>
                                        <p:cTn id="29" dur="500"/>
                                        <p:tgtEl>
                                          <p:spTgt spid="136222"/>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36223"/>
                                        </p:tgtEl>
                                        <p:attrNameLst>
                                          <p:attrName>style.visibility</p:attrName>
                                        </p:attrNameLst>
                                      </p:cBhvr>
                                      <p:to>
                                        <p:strVal val="visible"/>
                                      </p:to>
                                    </p:set>
                                    <p:animEffect transition="in" filter="box(in)">
                                      <p:cBhvr>
                                        <p:cTn id="32" dur="500"/>
                                        <p:tgtEl>
                                          <p:spTgt spid="136223"/>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36224"/>
                                        </p:tgtEl>
                                        <p:attrNameLst>
                                          <p:attrName>style.visibility</p:attrName>
                                        </p:attrNameLst>
                                      </p:cBhvr>
                                      <p:to>
                                        <p:strVal val="visible"/>
                                      </p:to>
                                    </p:set>
                                    <p:animEffect transition="in" filter="box(in)">
                                      <p:cBhvr>
                                        <p:cTn id="35" dur="500"/>
                                        <p:tgtEl>
                                          <p:spTgt spid="136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15" grpId="0"/>
      <p:bldP spid="136216" grpId="0"/>
      <p:bldP spid="136217" grpId="0"/>
      <p:bldP spid="136218" grpId="0"/>
      <p:bldP spid="136219" grpId="0"/>
      <p:bldP spid="136220" grpId="0"/>
      <p:bldP spid="136222" grpId="0"/>
      <p:bldP spid="136223" grpId="0"/>
      <p:bldP spid="1362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Text Box 4"/>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FF0000"/>
                </a:solidFill>
                <a:latin typeface="Arial Black" pitchFamily="34" charset="0"/>
              </a:rPr>
              <a:t>Check It Out!</a:t>
            </a:r>
            <a:r>
              <a:rPr lang="en-US" altLang="en-US" sz="2400">
                <a:solidFill>
                  <a:srgbClr val="006699"/>
                </a:solidFill>
                <a:latin typeface="Arial Black" pitchFamily="34" charset="0"/>
              </a:rPr>
              <a:t> Example 5 </a:t>
            </a:r>
            <a:endParaRPr lang="en-US" altLang="en-US" sz="2600">
              <a:solidFill>
                <a:srgbClr val="3333CC"/>
              </a:solidFill>
              <a:latin typeface="Arial MT Bl" charset="0"/>
            </a:endParaRPr>
          </a:p>
        </p:txBody>
      </p:sp>
      <p:sp>
        <p:nvSpPr>
          <p:cNvPr id="118790" name="Text Box 6"/>
          <p:cNvSpPr txBox="1">
            <a:spLocks noChangeArrowheads="1"/>
          </p:cNvSpPr>
          <p:nvPr/>
        </p:nvSpPr>
        <p:spPr bwMode="auto">
          <a:xfrm>
            <a:off x="381000" y="1524000"/>
            <a:ext cx="8305800" cy="895350"/>
          </a:xfrm>
          <a:prstGeom prst="rect">
            <a:avLst/>
          </a:prstGeom>
          <a:noFill/>
          <a:ln w="9525">
            <a:noFill/>
            <a:miter lim="800000"/>
            <a:headEnd/>
            <a:tailEnd/>
          </a:ln>
          <a:effectLst/>
        </p:spPr>
        <p:txBody>
          <a:bodyPr>
            <a:spAutoFit/>
          </a:bodyPr>
          <a:lstStyle/>
          <a:p>
            <a:pPr eaLnBrk="0" fontAlgn="base" hangingPunct="0">
              <a:spcBef>
                <a:spcPct val="20000"/>
              </a:spcBef>
              <a:spcAft>
                <a:spcPct val="0"/>
              </a:spcAft>
            </a:pPr>
            <a:r>
              <a:rPr lang="en-US" altLang="en-US" sz="2400" b="1" i="1">
                <a:solidFill>
                  <a:srgbClr val="000000"/>
                </a:solidFill>
                <a:latin typeface="Verdana" pitchFamily="34" charset="0"/>
              </a:rPr>
              <a:t>S</a:t>
            </a:r>
            <a:r>
              <a:rPr lang="en-US" altLang="en-US" sz="2400" b="1">
                <a:solidFill>
                  <a:srgbClr val="000000"/>
                </a:solidFill>
                <a:latin typeface="Verdana" pitchFamily="34" charset="0"/>
              </a:rPr>
              <a:t> is the midpoint of </a:t>
            </a:r>
            <a:r>
              <a:rPr lang="en-US" altLang="en-US" sz="2400" b="1" i="1">
                <a:solidFill>
                  <a:srgbClr val="000000"/>
                </a:solidFill>
                <a:latin typeface="Verdana" pitchFamily="34" charset="0"/>
              </a:rPr>
              <a:t>RT</a:t>
            </a:r>
            <a:r>
              <a:rPr lang="en-US" altLang="en-US" sz="2400" b="1">
                <a:solidFill>
                  <a:srgbClr val="000000"/>
                </a:solidFill>
                <a:latin typeface="Verdana" pitchFamily="34" charset="0"/>
              </a:rPr>
              <a:t>, </a:t>
            </a:r>
            <a:r>
              <a:rPr lang="en-US" altLang="en-US" sz="2400" b="1" i="1">
                <a:solidFill>
                  <a:srgbClr val="000000"/>
                </a:solidFill>
                <a:latin typeface="Verdana" pitchFamily="34" charset="0"/>
              </a:rPr>
              <a:t>RS</a:t>
            </a:r>
            <a:r>
              <a:rPr lang="en-US" altLang="en-US" sz="2400" b="1">
                <a:solidFill>
                  <a:srgbClr val="000000"/>
                </a:solidFill>
                <a:latin typeface="Verdana" pitchFamily="34" charset="0"/>
              </a:rPr>
              <a:t> = –2</a:t>
            </a:r>
            <a:r>
              <a:rPr lang="en-US" altLang="en-US" sz="2400" b="1" i="1">
                <a:solidFill>
                  <a:srgbClr val="000000"/>
                </a:solidFill>
                <a:latin typeface="Verdana" pitchFamily="34" charset="0"/>
              </a:rPr>
              <a:t>x</a:t>
            </a:r>
            <a:r>
              <a:rPr lang="en-US" altLang="en-US" sz="2400" b="1">
                <a:solidFill>
                  <a:srgbClr val="000000"/>
                </a:solidFill>
                <a:latin typeface="Verdana" pitchFamily="34" charset="0"/>
              </a:rPr>
              <a:t>, and </a:t>
            </a:r>
          </a:p>
          <a:p>
            <a:pPr eaLnBrk="0" fontAlgn="base" hangingPunct="0">
              <a:spcBef>
                <a:spcPct val="20000"/>
              </a:spcBef>
              <a:spcAft>
                <a:spcPct val="0"/>
              </a:spcAft>
            </a:pPr>
            <a:r>
              <a:rPr lang="en-US" altLang="en-US" sz="2400" b="1" i="1">
                <a:solidFill>
                  <a:srgbClr val="000000"/>
                </a:solidFill>
                <a:latin typeface="Verdana" pitchFamily="34" charset="0"/>
              </a:rPr>
              <a:t>ST</a:t>
            </a:r>
            <a:r>
              <a:rPr lang="en-US" altLang="en-US" sz="2400" b="1">
                <a:solidFill>
                  <a:srgbClr val="000000"/>
                </a:solidFill>
                <a:latin typeface="Verdana" pitchFamily="34" charset="0"/>
              </a:rPr>
              <a:t> = –3</a:t>
            </a:r>
            <a:r>
              <a:rPr lang="en-US" altLang="en-US" sz="2400" b="1" i="1">
                <a:solidFill>
                  <a:srgbClr val="000000"/>
                </a:solidFill>
                <a:latin typeface="Verdana" pitchFamily="34" charset="0"/>
              </a:rPr>
              <a:t>x</a:t>
            </a:r>
            <a:r>
              <a:rPr lang="en-US" altLang="en-US" sz="2400" b="1">
                <a:solidFill>
                  <a:srgbClr val="000000"/>
                </a:solidFill>
                <a:latin typeface="Verdana" pitchFamily="34" charset="0"/>
              </a:rPr>
              <a:t> – 2.  Find </a:t>
            </a:r>
            <a:r>
              <a:rPr lang="en-US" altLang="en-US" sz="2400" b="1" i="1">
                <a:solidFill>
                  <a:srgbClr val="000000"/>
                </a:solidFill>
                <a:latin typeface="Verdana" pitchFamily="34" charset="0"/>
              </a:rPr>
              <a:t>RS</a:t>
            </a:r>
            <a:r>
              <a:rPr lang="en-US" altLang="en-US" sz="2400" b="1">
                <a:solidFill>
                  <a:srgbClr val="000000"/>
                </a:solidFill>
                <a:latin typeface="Verdana" pitchFamily="34" charset="0"/>
              </a:rPr>
              <a:t>, </a:t>
            </a:r>
            <a:r>
              <a:rPr lang="en-US" altLang="en-US" sz="2400" b="1" i="1">
                <a:solidFill>
                  <a:srgbClr val="000000"/>
                </a:solidFill>
                <a:latin typeface="Verdana" pitchFamily="34" charset="0"/>
              </a:rPr>
              <a:t>ST</a:t>
            </a:r>
            <a:r>
              <a:rPr lang="en-US" altLang="en-US" sz="2400" b="1">
                <a:solidFill>
                  <a:srgbClr val="000000"/>
                </a:solidFill>
                <a:latin typeface="Verdana" pitchFamily="34" charset="0"/>
              </a:rPr>
              <a:t>, and </a:t>
            </a:r>
            <a:r>
              <a:rPr lang="en-US" altLang="en-US" sz="2400" b="1" i="1">
                <a:solidFill>
                  <a:srgbClr val="000000"/>
                </a:solidFill>
                <a:latin typeface="Verdana" pitchFamily="34" charset="0"/>
              </a:rPr>
              <a:t>RT</a:t>
            </a:r>
            <a:r>
              <a:rPr lang="en-US" altLang="en-US" sz="2400" b="1">
                <a:solidFill>
                  <a:srgbClr val="000000"/>
                </a:solidFill>
                <a:latin typeface="Verdana" pitchFamily="34" charset="0"/>
              </a:rPr>
              <a:t>.</a:t>
            </a:r>
          </a:p>
        </p:txBody>
      </p:sp>
      <p:sp>
        <p:nvSpPr>
          <p:cNvPr id="118791" name="Line 7"/>
          <p:cNvSpPr>
            <a:spLocks noChangeShapeType="1"/>
          </p:cNvSpPr>
          <p:nvPr/>
        </p:nvSpPr>
        <p:spPr bwMode="auto">
          <a:xfrm flipV="1">
            <a:off x="1371600" y="3276600"/>
            <a:ext cx="5181600" cy="0"/>
          </a:xfrm>
          <a:prstGeom prst="line">
            <a:avLst/>
          </a:prstGeom>
          <a:noFill/>
          <a:ln w="76200">
            <a:solidFill>
              <a:schemeClr val="tx1"/>
            </a:solidFill>
            <a:round/>
            <a:headEnd type="oval" w="med" len="med"/>
            <a:tailEnd type="oval" w="med" len="me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18792" name="Text Box 8"/>
          <p:cNvSpPr txBox="1">
            <a:spLocks noChangeArrowheads="1"/>
          </p:cNvSpPr>
          <p:nvPr/>
        </p:nvSpPr>
        <p:spPr bwMode="auto">
          <a:xfrm>
            <a:off x="3733800" y="27432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S</a:t>
            </a:r>
          </a:p>
        </p:txBody>
      </p:sp>
      <p:sp>
        <p:nvSpPr>
          <p:cNvPr id="118793" name="Text Box 9"/>
          <p:cNvSpPr txBox="1">
            <a:spLocks noChangeArrowheads="1"/>
          </p:cNvSpPr>
          <p:nvPr/>
        </p:nvSpPr>
        <p:spPr bwMode="auto">
          <a:xfrm>
            <a:off x="6324600" y="27432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T</a:t>
            </a:r>
          </a:p>
        </p:txBody>
      </p:sp>
      <p:sp>
        <p:nvSpPr>
          <p:cNvPr id="118794" name="Oval 10"/>
          <p:cNvSpPr>
            <a:spLocks noChangeArrowheads="1"/>
          </p:cNvSpPr>
          <p:nvPr/>
        </p:nvSpPr>
        <p:spPr bwMode="auto">
          <a:xfrm>
            <a:off x="3810000" y="3162300"/>
            <a:ext cx="228600" cy="228600"/>
          </a:xfrm>
          <a:prstGeom prst="ellipse">
            <a:avLst/>
          </a:prstGeom>
          <a:solidFill>
            <a:srgbClr val="FF0000"/>
          </a:solidFill>
          <a:ln w="9525" algn="ctr">
            <a:solidFill>
              <a:srgbClr val="FF0000"/>
            </a:solidFill>
            <a:round/>
            <a:headEnd/>
            <a:tailEnd/>
          </a:ln>
          <a:effectLst/>
        </p:spPr>
        <p:txBody>
          <a:bodyPr wrap="none"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18795" name="Text Box 11"/>
          <p:cNvSpPr txBox="1">
            <a:spLocks noChangeArrowheads="1"/>
          </p:cNvSpPr>
          <p:nvPr/>
        </p:nvSpPr>
        <p:spPr bwMode="auto">
          <a:xfrm>
            <a:off x="1143000" y="26670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R</a:t>
            </a:r>
          </a:p>
        </p:txBody>
      </p:sp>
      <p:sp>
        <p:nvSpPr>
          <p:cNvPr id="118796" name="Text Box 12"/>
          <p:cNvSpPr txBox="1">
            <a:spLocks noChangeArrowheads="1"/>
          </p:cNvSpPr>
          <p:nvPr/>
        </p:nvSpPr>
        <p:spPr bwMode="auto">
          <a:xfrm>
            <a:off x="1981200" y="2819400"/>
            <a:ext cx="1524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–2</a:t>
            </a:r>
            <a:r>
              <a:rPr lang="en-US" sz="2400" i="1">
                <a:solidFill>
                  <a:srgbClr val="000000"/>
                </a:solidFill>
                <a:latin typeface="Verdana" pitchFamily="34" charset="0"/>
              </a:rPr>
              <a:t>x</a:t>
            </a:r>
          </a:p>
        </p:txBody>
      </p:sp>
      <p:sp>
        <p:nvSpPr>
          <p:cNvPr id="118797" name="Text Box 13"/>
          <p:cNvSpPr txBox="1">
            <a:spLocks noChangeArrowheads="1"/>
          </p:cNvSpPr>
          <p:nvPr/>
        </p:nvSpPr>
        <p:spPr bwMode="auto">
          <a:xfrm>
            <a:off x="4572000" y="2819400"/>
            <a:ext cx="1752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–3</a:t>
            </a:r>
            <a:r>
              <a:rPr lang="en-US" sz="2400" i="1">
                <a:solidFill>
                  <a:srgbClr val="000000"/>
                </a:solidFill>
                <a:latin typeface="Verdana" pitchFamily="34" charset="0"/>
              </a:rPr>
              <a:t>x</a:t>
            </a:r>
            <a:r>
              <a:rPr lang="en-US" sz="2400">
                <a:solidFill>
                  <a:srgbClr val="000000"/>
                </a:solidFill>
                <a:latin typeface="Verdana" pitchFamily="34" charset="0"/>
              </a:rPr>
              <a:t> – 2</a:t>
            </a:r>
          </a:p>
        </p:txBody>
      </p:sp>
      <p:sp>
        <p:nvSpPr>
          <p:cNvPr id="118835" name="Text Box 51"/>
          <p:cNvSpPr txBox="1">
            <a:spLocks noChangeArrowheads="1"/>
          </p:cNvSpPr>
          <p:nvPr/>
        </p:nvSpPr>
        <p:spPr bwMode="auto">
          <a:xfrm>
            <a:off x="812800" y="4495800"/>
            <a:ext cx="3276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–2</a:t>
            </a:r>
            <a:r>
              <a:rPr lang="en-US" sz="2400" i="1">
                <a:solidFill>
                  <a:srgbClr val="000000"/>
                </a:solidFill>
                <a:latin typeface="Verdana" pitchFamily="34" charset="0"/>
              </a:rPr>
              <a:t>x</a:t>
            </a:r>
            <a:r>
              <a:rPr lang="en-US" sz="2400">
                <a:solidFill>
                  <a:srgbClr val="000000"/>
                </a:solidFill>
                <a:latin typeface="Verdana" pitchFamily="34" charset="0"/>
              </a:rPr>
              <a:t> = –3</a:t>
            </a:r>
            <a:r>
              <a:rPr lang="en-US" sz="2400" i="1">
                <a:solidFill>
                  <a:srgbClr val="000000"/>
                </a:solidFill>
                <a:latin typeface="Verdana" pitchFamily="34" charset="0"/>
              </a:rPr>
              <a:t>x</a:t>
            </a:r>
            <a:r>
              <a:rPr lang="en-US" sz="2400">
                <a:solidFill>
                  <a:srgbClr val="000000"/>
                </a:solidFill>
                <a:latin typeface="Verdana" pitchFamily="34" charset="0"/>
              </a:rPr>
              <a:t> – 2</a:t>
            </a:r>
          </a:p>
        </p:txBody>
      </p:sp>
      <p:sp>
        <p:nvSpPr>
          <p:cNvPr id="118836" name="Text Box 52"/>
          <p:cNvSpPr txBox="1">
            <a:spLocks noChangeArrowheads="1"/>
          </p:cNvSpPr>
          <p:nvPr/>
        </p:nvSpPr>
        <p:spPr bwMode="auto">
          <a:xfrm>
            <a:off x="1181100" y="5562600"/>
            <a:ext cx="3048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x</a:t>
            </a:r>
            <a:r>
              <a:rPr lang="en-US" sz="2400">
                <a:solidFill>
                  <a:srgbClr val="000000"/>
                </a:solidFill>
                <a:latin typeface="Verdana" pitchFamily="34" charset="0"/>
              </a:rPr>
              <a:t> = –2</a:t>
            </a:r>
          </a:p>
        </p:txBody>
      </p:sp>
      <p:sp>
        <p:nvSpPr>
          <p:cNvPr id="118838" name="Text Box 54"/>
          <p:cNvSpPr txBox="1">
            <a:spLocks noChangeArrowheads="1"/>
          </p:cNvSpPr>
          <p:nvPr/>
        </p:nvSpPr>
        <p:spPr bwMode="auto">
          <a:xfrm>
            <a:off x="304800" y="3657600"/>
            <a:ext cx="3962400" cy="457200"/>
          </a:xfrm>
          <a:prstGeom prst="rect">
            <a:avLst/>
          </a:prstGeom>
          <a:noFill/>
          <a:ln w="19050" algn="ctr">
            <a:noFill/>
            <a:miter lim="800000"/>
            <a:headEnd/>
            <a:tailEnd/>
          </a:ln>
          <a:effectLst/>
        </p:spPr>
        <p:txBody>
          <a:bodyPr>
            <a:spAutoFit/>
          </a:bodyPr>
          <a:lstStyle/>
          <a:p>
            <a:pPr eaLnBrk="0" fontAlgn="base" hangingPunct="0">
              <a:spcBef>
                <a:spcPct val="50000"/>
              </a:spcBef>
              <a:spcAft>
                <a:spcPct val="0"/>
              </a:spcAft>
            </a:pPr>
            <a:r>
              <a:rPr lang="en-US" sz="2400" b="1">
                <a:solidFill>
                  <a:srgbClr val="000000"/>
                </a:solidFill>
                <a:latin typeface="Verdana" pitchFamily="34" charset="0"/>
              </a:rPr>
              <a:t>Step 1  </a:t>
            </a:r>
            <a:r>
              <a:rPr lang="en-US" sz="2400">
                <a:solidFill>
                  <a:srgbClr val="000000"/>
                </a:solidFill>
                <a:latin typeface="Verdana" pitchFamily="34" charset="0"/>
              </a:rPr>
              <a:t>Solve for </a:t>
            </a:r>
            <a:r>
              <a:rPr lang="en-US" sz="2400" i="1">
                <a:solidFill>
                  <a:srgbClr val="000000"/>
                </a:solidFill>
                <a:latin typeface="Verdana" pitchFamily="34" charset="0"/>
              </a:rPr>
              <a:t>x</a:t>
            </a:r>
            <a:r>
              <a:rPr lang="en-US" sz="2400">
                <a:solidFill>
                  <a:srgbClr val="000000"/>
                </a:solidFill>
                <a:latin typeface="Verdana" pitchFamily="34" charset="0"/>
              </a:rPr>
              <a:t>.</a:t>
            </a:r>
          </a:p>
        </p:txBody>
      </p:sp>
      <p:sp>
        <p:nvSpPr>
          <p:cNvPr id="118839" name="Text Box 55"/>
          <p:cNvSpPr txBox="1">
            <a:spLocks noChangeArrowheads="1"/>
          </p:cNvSpPr>
          <p:nvPr/>
        </p:nvSpPr>
        <p:spPr bwMode="auto">
          <a:xfrm>
            <a:off x="914400" y="4038600"/>
            <a:ext cx="2362200" cy="457200"/>
          </a:xfrm>
          <a:prstGeom prst="rect">
            <a:avLst/>
          </a:prstGeom>
          <a:noFill/>
          <a:ln w="19050"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RS</a:t>
            </a:r>
            <a:r>
              <a:rPr lang="en-US" sz="2400">
                <a:solidFill>
                  <a:srgbClr val="000000"/>
                </a:solidFill>
                <a:latin typeface="Verdana" pitchFamily="34" charset="0"/>
              </a:rPr>
              <a:t> = </a:t>
            </a:r>
            <a:r>
              <a:rPr lang="en-US" sz="2400" i="1">
                <a:solidFill>
                  <a:srgbClr val="000000"/>
                </a:solidFill>
                <a:latin typeface="Verdana" pitchFamily="34" charset="0"/>
              </a:rPr>
              <a:t>ST</a:t>
            </a:r>
          </a:p>
        </p:txBody>
      </p:sp>
      <p:sp>
        <p:nvSpPr>
          <p:cNvPr id="118848" name="Text Box 64"/>
          <p:cNvSpPr txBox="1">
            <a:spLocks noChangeArrowheads="1"/>
          </p:cNvSpPr>
          <p:nvPr/>
        </p:nvSpPr>
        <p:spPr bwMode="auto">
          <a:xfrm>
            <a:off x="3124200" y="4495800"/>
            <a:ext cx="6477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Substitute –2x for RS and –3x – 2 for ST.</a:t>
            </a:r>
          </a:p>
        </p:txBody>
      </p:sp>
      <p:grpSp>
        <p:nvGrpSpPr>
          <p:cNvPr id="118849" name="Group 65"/>
          <p:cNvGrpSpPr>
            <a:grpSpLocks/>
          </p:cNvGrpSpPr>
          <p:nvPr/>
        </p:nvGrpSpPr>
        <p:grpSpPr bwMode="auto">
          <a:xfrm>
            <a:off x="3124200" y="4038600"/>
            <a:ext cx="2971800" cy="457200"/>
            <a:chOff x="2496" y="2304"/>
            <a:chExt cx="1872" cy="288"/>
          </a:xfrm>
        </p:grpSpPr>
        <p:sp>
          <p:nvSpPr>
            <p:cNvPr id="118850" name="Text Box 66"/>
            <p:cNvSpPr txBox="1">
              <a:spLocks noChangeArrowheads="1"/>
            </p:cNvSpPr>
            <p:nvPr/>
          </p:nvSpPr>
          <p:spPr bwMode="auto">
            <a:xfrm>
              <a:off x="2496" y="2304"/>
              <a:ext cx="1872" cy="288"/>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 is the mdpt. of RT.</a:t>
              </a:r>
            </a:p>
          </p:txBody>
        </p:sp>
        <p:sp>
          <p:nvSpPr>
            <p:cNvPr id="118851" name="Line 67"/>
            <p:cNvSpPr>
              <a:spLocks noChangeShapeType="1"/>
            </p:cNvSpPr>
            <p:nvPr/>
          </p:nvSpPr>
          <p:spPr bwMode="auto">
            <a:xfrm>
              <a:off x="4024" y="2352"/>
              <a:ext cx="240" cy="0"/>
            </a:xfrm>
            <a:prstGeom prst="line">
              <a:avLst/>
            </a:prstGeom>
            <a:noFill/>
            <a:ln w="19050">
              <a:solidFill>
                <a:srgbClr val="3366FF"/>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sp>
        <p:nvSpPr>
          <p:cNvPr id="118852" name="Text Box 68"/>
          <p:cNvSpPr txBox="1">
            <a:spLocks noChangeArrowheads="1"/>
          </p:cNvSpPr>
          <p:nvPr/>
        </p:nvSpPr>
        <p:spPr bwMode="auto">
          <a:xfrm>
            <a:off x="3124200" y="5029200"/>
            <a:ext cx="4191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Add 3x to both sides.</a:t>
            </a:r>
          </a:p>
        </p:txBody>
      </p:sp>
      <p:sp>
        <p:nvSpPr>
          <p:cNvPr id="118853" name="Text Box 69"/>
          <p:cNvSpPr txBox="1">
            <a:spLocks noChangeArrowheads="1"/>
          </p:cNvSpPr>
          <p:nvPr/>
        </p:nvSpPr>
        <p:spPr bwMode="auto">
          <a:xfrm>
            <a:off x="3124200" y="5562600"/>
            <a:ext cx="4191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spTree>
    <p:extLst>
      <p:ext uri="{BB962C8B-B14F-4D97-AF65-F5344CB8AC3E}">
        <p14:creationId xmlns:p14="http://schemas.microsoft.com/office/powerpoint/2010/main" val="325458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8838"/>
                                        </p:tgtEl>
                                        <p:attrNameLst>
                                          <p:attrName>style.visibility</p:attrName>
                                        </p:attrNameLst>
                                      </p:cBhvr>
                                      <p:to>
                                        <p:strVal val="visible"/>
                                      </p:to>
                                    </p:set>
                                    <p:animEffect transition="in" filter="box(in)">
                                      <p:cBhvr>
                                        <p:cTn id="7" dur="500"/>
                                        <p:tgtEl>
                                          <p:spTgt spid="11883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8849"/>
                                        </p:tgtEl>
                                        <p:attrNameLst>
                                          <p:attrName>style.visibility</p:attrName>
                                        </p:attrNameLst>
                                      </p:cBhvr>
                                      <p:to>
                                        <p:strVal val="visible"/>
                                      </p:to>
                                    </p:set>
                                    <p:animEffect transition="in" filter="box(in)">
                                      <p:cBhvr>
                                        <p:cTn id="12" dur="500"/>
                                        <p:tgtEl>
                                          <p:spTgt spid="11884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8839"/>
                                        </p:tgtEl>
                                        <p:attrNameLst>
                                          <p:attrName>style.visibility</p:attrName>
                                        </p:attrNameLst>
                                      </p:cBhvr>
                                      <p:to>
                                        <p:strVal val="visible"/>
                                      </p:to>
                                    </p:set>
                                    <p:animEffect transition="in" filter="box(in)">
                                      <p:cBhvr>
                                        <p:cTn id="17" dur="500"/>
                                        <p:tgtEl>
                                          <p:spTgt spid="11883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8848"/>
                                        </p:tgtEl>
                                        <p:attrNameLst>
                                          <p:attrName>style.visibility</p:attrName>
                                        </p:attrNameLst>
                                      </p:cBhvr>
                                      <p:to>
                                        <p:strVal val="visible"/>
                                      </p:to>
                                    </p:set>
                                    <p:animEffect transition="in" filter="box(in)">
                                      <p:cBhvr>
                                        <p:cTn id="22" dur="500"/>
                                        <p:tgtEl>
                                          <p:spTgt spid="11884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8835"/>
                                        </p:tgtEl>
                                        <p:attrNameLst>
                                          <p:attrName>style.visibility</p:attrName>
                                        </p:attrNameLst>
                                      </p:cBhvr>
                                      <p:to>
                                        <p:strVal val="visible"/>
                                      </p:to>
                                    </p:set>
                                    <p:animEffect transition="in" filter="box(in)">
                                      <p:cBhvr>
                                        <p:cTn id="27" dur="500"/>
                                        <p:tgtEl>
                                          <p:spTgt spid="11883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8852"/>
                                        </p:tgtEl>
                                        <p:attrNameLst>
                                          <p:attrName>style.visibility</p:attrName>
                                        </p:attrNameLst>
                                      </p:cBhvr>
                                      <p:to>
                                        <p:strVal val="visible"/>
                                      </p:to>
                                    </p:set>
                                    <p:animEffect transition="in" filter="box(in)">
                                      <p:cBhvr>
                                        <p:cTn id="32" dur="500"/>
                                        <p:tgtEl>
                                          <p:spTgt spid="11885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8853"/>
                                        </p:tgtEl>
                                        <p:attrNameLst>
                                          <p:attrName>style.visibility</p:attrName>
                                        </p:attrNameLst>
                                      </p:cBhvr>
                                      <p:to>
                                        <p:strVal val="visible"/>
                                      </p:to>
                                    </p:set>
                                    <p:animEffect transition="in" filter="box(in)">
                                      <p:cBhvr>
                                        <p:cTn id="37" dur="500"/>
                                        <p:tgtEl>
                                          <p:spTgt spid="11885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8836"/>
                                        </p:tgtEl>
                                        <p:attrNameLst>
                                          <p:attrName>style.visibility</p:attrName>
                                        </p:attrNameLst>
                                      </p:cBhvr>
                                      <p:to>
                                        <p:strVal val="visible"/>
                                      </p:to>
                                    </p:set>
                                    <p:animEffect transition="in" filter="box(in)">
                                      <p:cBhvr>
                                        <p:cTn id="42" dur="500"/>
                                        <p:tgtEl>
                                          <p:spTgt spid="118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35" grpId="0"/>
      <p:bldP spid="118836" grpId="0"/>
      <p:bldP spid="118838" grpId="0"/>
      <p:bldP spid="118839" grpId="0"/>
      <p:bldP spid="118848" grpId="0"/>
      <p:bldP spid="118852" grpId="0"/>
      <p:bldP spid="1188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FF0000"/>
                </a:solidFill>
                <a:latin typeface="Arial Black" pitchFamily="34" charset="0"/>
              </a:rPr>
              <a:t>Check It Out!</a:t>
            </a:r>
            <a:r>
              <a:rPr lang="en-US" altLang="en-US" sz="2400">
                <a:solidFill>
                  <a:srgbClr val="006699"/>
                </a:solidFill>
                <a:latin typeface="Arial Black" pitchFamily="34" charset="0"/>
              </a:rPr>
              <a:t> Example 5 Continued</a:t>
            </a:r>
            <a:endParaRPr lang="en-US" altLang="en-US" sz="2600">
              <a:solidFill>
                <a:srgbClr val="3333CC"/>
              </a:solidFill>
              <a:latin typeface="Arial MT Bl" charset="0"/>
            </a:endParaRPr>
          </a:p>
        </p:txBody>
      </p:sp>
      <p:sp>
        <p:nvSpPr>
          <p:cNvPr id="138243" name="Text Box 3"/>
          <p:cNvSpPr txBox="1">
            <a:spLocks noChangeArrowheads="1"/>
          </p:cNvSpPr>
          <p:nvPr/>
        </p:nvSpPr>
        <p:spPr bwMode="auto">
          <a:xfrm>
            <a:off x="381000" y="1524000"/>
            <a:ext cx="8305800" cy="895350"/>
          </a:xfrm>
          <a:prstGeom prst="rect">
            <a:avLst/>
          </a:prstGeom>
          <a:noFill/>
          <a:ln w="9525">
            <a:noFill/>
            <a:miter lim="800000"/>
            <a:headEnd/>
            <a:tailEnd/>
          </a:ln>
          <a:effectLst/>
        </p:spPr>
        <p:txBody>
          <a:bodyPr>
            <a:spAutoFit/>
          </a:bodyPr>
          <a:lstStyle/>
          <a:p>
            <a:pPr eaLnBrk="0" fontAlgn="base" hangingPunct="0">
              <a:spcBef>
                <a:spcPct val="20000"/>
              </a:spcBef>
              <a:spcAft>
                <a:spcPct val="0"/>
              </a:spcAft>
            </a:pPr>
            <a:r>
              <a:rPr lang="en-US" altLang="en-US" sz="2400" b="1" i="1">
                <a:solidFill>
                  <a:srgbClr val="000000"/>
                </a:solidFill>
                <a:latin typeface="Verdana" pitchFamily="34" charset="0"/>
              </a:rPr>
              <a:t>S</a:t>
            </a:r>
            <a:r>
              <a:rPr lang="en-US" altLang="en-US" sz="2400" b="1">
                <a:solidFill>
                  <a:srgbClr val="000000"/>
                </a:solidFill>
                <a:latin typeface="Verdana" pitchFamily="34" charset="0"/>
              </a:rPr>
              <a:t> is the midpoint of </a:t>
            </a:r>
            <a:r>
              <a:rPr lang="en-US" altLang="en-US" sz="2400" b="1" i="1">
                <a:solidFill>
                  <a:srgbClr val="000000"/>
                </a:solidFill>
                <a:latin typeface="Verdana" pitchFamily="34" charset="0"/>
              </a:rPr>
              <a:t>RT</a:t>
            </a:r>
            <a:r>
              <a:rPr lang="en-US" altLang="en-US" sz="2400" b="1">
                <a:solidFill>
                  <a:srgbClr val="000000"/>
                </a:solidFill>
                <a:latin typeface="Verdana" pitchFamily="34" charset="0"/>
              </a:rPr>
              <a:t>, </a:t>
            </a:r>
            <a:r>
              <a:rPr lang="en-US" altLang="en-US" sz="2400" b="1" i="1">
                <a:solidFill>
                  <a:srgbClr val="000000"/>
                </a:solidFill>
                <a:latin typeface="Verdana" pitchFamily="34" charset="0"/>
              </a:rPr>
              <a:t>RS</a:t>
            </a:r>
            <a:r>
              <a:rPr lang="en-US" altLang="en-US" sz="2400" b="1">
                <a:solidFill>
                  <a:srgbClr val="000000"/>
                </a:solidFill>
                <a:latin typeface="Verdana" pitchFamily="34" charset="0"/>
              </a:rPr>
              <a:t> = –2</a:t>
            </a:r>
            <a:r>
              <a:rPr lang="en-US" altLang="en-US" sz="2400" b="1" i="1">
                <a:solidFill>
                  <a:srgbClr val="000000"/>
                </a:solidFill>
                <a:latin typeface="Verdana" pitchFamily="34" charset="0"/>
              </a:rPr>
              <a:t>x</a:t>
            </a:r>
            <a:r>
              <a:rPr lang="en-US" altLang="en-US" sz="2400" b="1">
                <a:solidFill>
                  <a:srgbClr val="000000"/>
                </a:solidFill>
                <a:latin typeface="Verdana" pitchFamily="34" charset="0"/>
              </a:rPr>
              <a:t>, and </a:t>
            </a:r>
          </a:p>
          <a:p>
            <a:pPr eaLnBrk="0" fontAlgn="base" hangingPunct="0">
              <a:spcBef>
                <a:spcPct val="20000"/>
              </a:spcBef>
              <a:spcAft>
                <a:spcPct val="0"/>
              </a:spcAft>
            </a:pPr>
            <a:r>
              <a:rPr lang="en-US" altLang="en-US" sz="2400" b="1" i="1">
                <a:solidFill>
                  <a:srgbClr val="000000"/>
                </a:solidFill>
                <a:latin typeface="Verdana" pitchFamily="34" charset="0"/>
              </a:rPr>
              <a:t>ST</a:t>
            </a:r>
            <a:r>
              <a:rPr lang="en-US" altLang="en-US" sz="2400" b="1">
                <a:solidFill>
                  <a:srgbClr val="000000"/>
                </a:solidFill>
                <a:latin typeface="Verdana" pitchFamily="34" charset="0"/>
              </a:rPr>
              <a:t> = –3</a:t>
            </a:r>
            <a:r>
              <a:rPr lang="en-US" altLang="en-US" sz="2400" b="1" i="1">
                <a:solidFill>
                  <a:srgbClr val="000000"/>
                </a:solidFill>
                <a:latin typeface="Verdana" pitchFamily="34" charset="0"/>
              </a:rPr>
              <a:t>x</a:t>
            </a:r>
            <a:r>
              <a:rPr lang="en-US" altLang="en-US" sz="2400" b="1">
                <a:solidFill>
                  <a:srgbClr val="000000"/>
                </a:solidFill>
                <a:latin typeface="Verdana" pitchFamily="34" charset="0"/>
              </a:rPr>
              <a:t> – 2.  Find </a:t>
            </a:r>
            <a:r>
              <a:rPr lang="en-US" altLang="en-US" sz="2400" b="1" i="1">
                <a:solidFill>
                  <a:srgbClr val="000000"/>
                </a:solidFill>
                <a:latin typeface="Verdana" pitchFamily="34" charset="0"/>
              </a:rPr>
              <a:t>RS</a:t>
            </a:r>
            <a:r>
              <a:rPr lang="en-US" altLang="en-US" sz="2400" b="1">
                <a:solidFill>
                  <a:srgbClr val="000000"/>
                </a:solidFill>
                <a:latin typeface="Verdana" pitchFamily="34" charset="0"/>
              </a:rPr>
              <a:t>, </a:t>
            </a:r>
            <a:r>
              <a:rPr lang="en-US" altLang="en-US" sz="2400" b="1" i="1">
                <a:solidFill>
                  <a:srgbClr val="000000"/>
                </a:solidFill>
                <a:latin typeface="Verdana" pitchFamily="34" charset="0"/>
              </a:rPr>
              <a:t>ST</a:t>
            </a:r>
            <a:r>
              <a:rPr lang="en-US" altLang="en-US" sz="2400" b="1">
                <a:solidFill>
                  <a:srgbClr val="000000"/>
                </a:solidFill>
                <a:latin typeface="Verdana" pitchFamily="34" charset="0"/>
              </a:rPr>
              <a:t>, and </a:t>
            </a:r>
            <a:r>
              <a:rPr lang="en-US" altLang="en-US" sz="2400" b="1" i="1">
                <a:solidFill>
                  <a:srgbClr val="000000"/>
                </a:solidFill>
                <a:latin typeface="Verdana" pitchFamily="34" charset="0"/>
              </a:rPr>
              <a:t>RT</a:t>
            </a:r>
            <a:r>
              <a:rPr lang="en-US" altLang="en-US" sz="2400" b="1">
                <a:solidFill>
                  <a:srgbClr val="000000"/>
                </a:solidFill>
                <a:latin typeface="Verdana" pitchFamily="34" charset="0"/>
              </a:rPr>
              <a:t>.</a:t>
            </a:r>
          </a:p>
        </p:txBody>
      </p:sp>
      <p:sp>
        <p:nvSpPr>
          <p:cNvPr id="138244" name="Line 4"/>
          <p:cNvSpPr>
            <a:spLocks noChangeShapeType="1"/>
          </p:cNvSpPr>
          <p:nvPr/>
        </p:nvSpPr>
        <p:spPr bwMode="auto">
          <a:xfrm flipV="1">
            <a:off x="1371600" y="3276600"/>
            <a:ext cx="5181600" cy="0"/>
          </a:xfrm>
          <a:prstGeom prst="line">
            <a:avLst/>
          </a:prstGeom>
          <a:noFill/>
          <a:ln w="76200">
            <a:solidFill>
              <a:schemeClr val="tx1"/>
            </a:solidFill>
            <a:round/>
            <a:headEnd type="oval" w="med" len="med"/>
            <a:tailEnd type="oval" w="med" len="me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38245" name="Text Box 5"/>
          <p:cNvSpPr txBox="1">
            <a:spLocks noChangeArrowheads="1"/>
          </p:cNvSpPr>
          <p:nvPr/>
        </p:nvSpPr>
        <p:spPr bwMode="auto">
          <a:xfrm>
            <a:off x="3733800" y="27432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S</a:t>
            </a:r>
          </a:p>
        </p:txBody>
      </p:sp>
      <p:sp>
        <p:nvSpPr>
          <p:cNvPr id="138246" name="Text Box 6"/>
          <p:cNvSpPr txBox="1">
            <a:spLocks noChangeArrowheads="1"/>
          </p:cNvSpPr>
          <p:nvPr/>
        </p:nvSpPr>
        <p:spPr bwMode="auto">
          <a:xfrm>
            <a:off x="6324600" y="27432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T</a:t>
            </a:r>
          </a:p>
        </p:txBody>
      </p:sp>
      <p:sp>
        <p:nvSpPr>
          <p:cNvPr id="138247" name="Oval 7"/>
          <p:cNvSpPr>
            <a:spLocks noChangeArrowheads="1"/>
          </p:cNvSpPr>
          <p:nvPr/>
        </p:nvSpPr>
        <p:spPr bwMode="auto">
          <a:xfrm>
            <a:off x="3810000" y="3162300"/>
            <a:ext cx="228600" cy="228600"/>
          </a:xfrm>
          <a:prstGeom prst="ellipse">
            <a:avLst/>
          </a:prstGeom>
          <a:solidFill>
            <a:srgbClr val="FF0000"/>
          </a:solidFill>
          <a:ln w="9525" algn="ctr">
            <a:solidFill>
              <a:srgbClr val="FF0000"/>
            </a:solidFill>
            <a:round/>
            <a:headEnd/>
            <a:tailEnd/>
          </a:ln>
          <a:effectLst/>
        </p:spPr>
        <p:txBody>
          <a:bodyPr wrap="none"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38248" name="Text Box 8"/>
          <p:cNvSpPr txBox="1">
            <a:spLocks noChangeArrowheads="1"/>
          </p:cNvSpPr>
          <p:nvPr/>
        </p:nvSpPr>
        <p:spPr bwMode="auto">
          <a:xfrm>
            <a:off x="1143000" y="26670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R</a:t>
            </a:r>
          </a:p>
        </p:txBody>
      </p:sp>
      <p:sp>
        <p:nvSpPr>
          <p:cNvPr id="138249" name="Text Box 9"/>
          <p:cNvSpPr txBox="1">
            <a:spLocks noChangeArrowheads="1"/>
          </p:cNvSpPr>
          <p:nvPr/>
        </p:nvSpPr>
        <p:spPr bwMode="auto">
          <a:xfrm>
            <a:off x="2133600" y="2819400"/>
            <a:ext cx="1524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–2</a:t>
            </a:r>
            <a:r>
              <a:rPr lang="en-US" sz="2400" i="1">
                <a:solidFill>
                  <a:srgbClr val="000000"/>
                </a:solidFill>
                <a:latin typeface="Verdana" pitchFamily="34" charset="0"/>
              </a:rPr>
              <a:t>x</a:t>
            </a:r>
          </a:p>
        </p:txBody>
      </p:sp>
      <p:sp>
        <p:nvSpPr>
          <p:cNvPr id="138250" name="Text Box 10"/>
          <p:cNvSpPr txBox="1">
            <a:spLocks noChangeArrowheads="1"/>
          </p:cNvSpPr>
          <p:nvPr/>
        </p:nvSpPr>
        <p:spPr bwMode="auto">
          <a:xfrm>
            <a:off x="4572000" y="2819400"/>
            <a:ext cx="1752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–3</a:t>
            </a:r>
            <a:r>
              <a:rPr lang="en-US" sz="2400" i="1">
                <a:solidFill>
                  <a:srgbClr val="000000"/>
                </a:solidFill>
                <a:latin typeface="Verdana" pitchFamily="34" charset="0"/>
              </a:rPr>
              <a:t>x</a:t>
            </a:r>
            <a:r>
              <a:rPr lang="en-US" sz="2400">
                <a:solidFill>
                  <a:srgbClr val="000000"/>
                </a:solidFill>
                <a:latin typeface="Verdana" pitchFamily="34" charset="0"/>
              </a:rPr>
              <a:t> – 2</a:t>
            </a:r>
          </a:p>
        </p:txBody>
      </p:sp>
      <p:sp>
        <p:nvSpPr>
          <p:cNvPr id="138262" name="Text Box 22"/>
          <p:cNvSpPr txBox="1">
            <a:spLocks noChangeArrowheads="1"/>
          </p:cNvSpPr>
          <p:nvPr/>
        </p:nvSpPr>
        <p:spPr bwMode="auto">
          <a:xfrm>
            <a:off x="381000" y="42672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RS</a:t>
            </a:r>
            <a:r>
              <a:rPr lang="en-US" sz="2400">
                <a:solidFill>
                  <a:srgbClr val="000000"/>
                </a:solidFill>
                <a:latin typeface="Verdana" pitchFamily="34" charset="0"/>
              </a:rPr>
              <a:t> = –2</a:t>
            </a:r>
            <a:r>
              <a:rPr lang="en-US" sz="2400" i="1">
                <a:solidFill>
                  <a:srgbClr val="000000"/>
                </a:solidFill>
                <a:latin typeface="Verdana" pitchFamily="34" charset="0"/>
              </a:rPr>
              <a:t>x</a:t>
            </a:r>
            <a:endParaRPr lang="en-US" sz="2400">
              <a:solidFill>
                <a:srgbClr val="000000"/>
              </a:solidFill>
              <a:latin typeface="Verdana" pitchFamily="34" charset="0"/>
            </a:endParaRPr>
          </a:p>
        </p:txBody>
      </p:sp>
      <p:sp>
        <p:nvSpPr>
          <p:cNvPr id="138263" name="Text Box 23"/>
          <p:cNvSpPr txBox="1">
            <a:spLocks noChangeArrowheads="1"/>
          </p:cNvSpPr>
          <p:nvPr/>
        </p:nvSpPr>
        <p:spPr bwMode="auto">
          <a:xfrm>
            <a:off x="914400" y="46482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–2</a:t>
            </a:r>
            <a:r>
              <a:rPr lang="en-US" sz="2400">
                <a:solidFill>
                  <a:srgbClr val="FF0000"/>
                </a:solidFill>
                <a:latin typeface="Verdana" pitchFamily="34" charset="0"/>
              </a:rPr>
              <a:t>(–2)</a:t>
            </a:r>
            <a:endParaRPr lang="en-US" sz="2400">
              <a:solidFill>
                <a:srgbClr val="000000"/>
              </a:solidFill>
              <a:latin typeface="Verdana" pitchFamily="34" charset="0"/>
            </a:endParaRPr>
          </a:p>
        </p:txBody>
      </p:sp>
      <p:sp>
        <p:nvSpPr>
          <p:cNvPr id="138264" name="Text Box 24"/>
          <p:cNvSpPr txBox="1">
            <a:spLocks noChangeArrowheads="1"/>
          </p:cNvSpPr>
          <p:nvPr/>
        </p:nvSpPr>
        <p:spPr bwMode="auto">
          <a:xfrm>
            <a:off x="914400" y="50292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4</a:t>
            </a:r>
          </a:p>
        </p:txBody>
      </p:sp>
      <p:sp>
        <p:nvSpPr>
          <p:cNvPr id="138265" name="Text Box 25"/>
          <p:cNvSpPr txBox="1">
            <a:spLocks noChangeArrowheads="1"/>
          </p:cNvSpPr>
          <p:nvPr/>
        </p:nvSpPr>
        <p:spPr bwMode="auto">
          <a:xfrm>
            <a:off x="2895600" y="42672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ST</a:t>
            </a:r>
            <a:r>
              <a:rPr lang="en-US" sz="2400">
                <a:solidFill>
                  <a:srgbClr val="000000"/>
                </a:solidFill>
                <a:latin typeface="Verdana" pitchFamily="34" charset="0"/>
              </a:rPr>
              <a:t> = –3</a:t>
            </a:r>
            <a:r>
              <a:rPr lang="en-US" sz="2400" i="1">
                <a:solidFill>
                  <a:srgbClr val="000000"/>
                </a:solidFill>
                <a:latin typeface="Verdana" pitchFamily="34" charset="0"/>
              </a:rPr>
              <a:t>x</a:t>
            </a:r>
            <a:r>
              <a:rPr lang="en-US" sz="2400">
                <a:solidFill>
                  <a:srgbClr val="000000"/>
                </a:solidFill>
                <a:latin typeface="Verdana" pitchFamily="34" charset="0"/>
              </a:rPr>
              <a:t> – 2</a:t>
            </a:r>
          </a:p>
        </p:txBody>
      </p:sp>
      <p:sp>
        <p:nvSpPr>
          <p:cNvPr id="138266" name="Text Box 26"/>
          <p:cNvSpPr txBox="1">
            <a:spLocks noChangeArrowheads="1"/>
          </p:cNvSpPr>
          <p:nvPr/>
        </p:nvSpPr>
        <p:spPr bwMode="auto">
          <a:xfrm>
            <a:off x="3429000" y="46482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–3</a:t>
            </a:r>
            <a:r>
              <a:rPr lang="en-US" sz="2400">
                <a:solidFill>
                  <a:srgbClr val="FF0000"/>
                </a:solidFill>
                <a:latin typeface="Verdana" pitchFamily="34" charset="0"/>
              </a:rPr>
              <a:t>(–2)</a:t>
            </a:r>
            <a:r>
              <a:rPr lang="en-US" sz="2400">
                <a:solidFill>
                  <a:srgbClr val="000000"/>
                </a:solidFill>
                <a:latin typeface="Verdana" pitchFamily="34" charset="0"/>
              </a:rPr>
              <a:t> – 2</a:t>
            </a:r>
          </a:p>
        </p:txBody>
      </p:sp>
      <p:sp>
        <p:nvSpPr>
          <p:cNvPr id="138267" name="Text Box 27"/>
          <p:cNvSpPr txBox="1">
            <a:spLocks noChangeArrowheads="1"/>
          </p:cNvSpPr>
          <p:nvPr/>
        </p:nvSpPr>
        <p:spPr bwMode="auto">
          <a:xfrm>
            <a:off x="3429000" y="50292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4</a:t>
            </a:r>
          </a:p>
        </p:txBody>
      </p:sp>
      <p:sp>
        <p:nvSpPr>
          <p:cNvPr id="138268" name="Text Box 28"/>
          <p:cNvSpPr txBox="1">
            <a:spLocks noChangeArrowheads="1"/>
          </p:cNvSpPr>
          <p:nvPr/>
        </p:nvSpPr>
        <p:spPr bwMode="auto">
          <a:xfrm>
            <a:off x="5791200" y="42672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RT</a:t>
            </a:r>
            <a:r>
              <a:rPr lang="en-US" sz="2400">
                <a:solidFill>
                  <a:srgbClr val="000000"/>
                </a:solidFill>
                <a:latin typeface="Verdana" pitchFamily="34" charset="0"/>
              </a:rPr>
              <a:t> = </a:t>
            </a:r>
            <a:r>
              <a:rPr lang="en-US" sz="2400" i="1">
                <a:solidFill>
                  <a:srgbClr val="000000"/>
                </a:solidFill>
                <a:latin typeface="Verdana" pitchFamily="34" charset="0"/>
              </a:rPr>
              <a:t>RS</a:t>
            </a:r>
            <a:r>
              <a:rPr lang="en-US" sz="2400">
                <a:solidFill>
                  <a:srgbClr val="000000"/>
                </a:solidFill>
                <a:latin typeface="Verdana" pitchFamily="34" charset="0"/>
              </a:rPr>
              <a:t> + </a:t>
            </a:r>
            <a:r>
              <a:rPr lang="en-US" sz="2400" i="1">
                <a:solidFill>
                  <a:srgbClr val="000000"/>
                </a:solidFill>
                <a:latin typeface="Verdana" pitchFamily="34" charset="0"/>
              </a:rPr>
              <a:t>ST</a:t>
            </a:r>
          </a:p>
        </p:txBody>
      </p:sp>
      <p:sp>
        <p:nvSpPr>
          <p:cNvPr id="138269" name="Text Box 29"/>
          <p:cNvSpPr txBox="1">
            <a:spLocks noChangeArrowheads="1"/>
          </p:cNvSpPr>
          <p:nvPr/>
        </p:nvSpPr>
        <p:spPr bwMode="auto">
          <a:xfrm>
            <a:off x="6248400" y="46482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a:t>
            </a:r>
            <a:r>
              <a:rPr lang="en-US" sz="2400">
                <a:solidFill>
                  <a:srgbClr val="FF0000"/>
                </a:solidFill>
                <a:latin typeface="Verdana" pitchFamily="34" charset="0"/>
              </a:rPr>
              <a:t>4</a:t>
            </a:r>
            <a:r>
              <a:rPr lang="en-US" sz="2400">
                <a:solidFill>
                  <a:srgbClr val="000000"/>
                </a:solidFill>
                <a:latin typeface="Verdana" pitchFamily="34" charset="0"/>
              </a:rPr>
              <a:t> + </a:t>
            </a:r>
            <a:r>
              <a:rPr lang="en-US" sz="2400">
                <a:solidFill>
                  <a:srgbClr val="FF0000"/>
                </a:solidFill>
                <a:latin typeface="Verdana" pitchFamily="34" charset="0"/>
              </a:rPr>
              <a:t>4</a:t>
            </a:r>
          </a:p>
        </p:txBody>
      </p:sp>
      <p:sp>
        <p:nvSpPr>
          <p:cNvPr id="138270" name="Text Box 30"/>
          <p:cNvSpPr txBox="1">
            <a:spLocks noChangeArrowheads="1"/>
          </p:cNvSpPr>
          <p:nvPr/>
        </p:nvSpPr>
        <p:spPr bwMode="auto">
          <a:xfrm>
            <a:off x="6248400" y="5013325"/>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8</a:t>
            </a:r>
          </a:p>
        </p:txBody>
      </p:sp>
      <p:sp>
        <p:nvSpPr>
          <p:cNvPr id="138271" name="Text Box 31"/>
          <p:cNvSpPr txBox="1">
            <a:spLocks noChangeArrowheads="1"/>
          </p:cNvSpPr>
          <p:nvPr/>
        </p:nvSpPr>
        <p:spPr bwMode="auto">
          <a:xfrm>
            <a:off x="304800" y="3657600"/>
            <a:ext cx="6248400" cy="457200"/>
          </a:xfrm>
          <a:prstGeom prst="rect">
            <a:avLst/>
          </a:prstGeom>
          <a:noFill/>
          <a:ln w="19050" algn="ctr">
            <a:noFill/>
            <a:miter lim="800000"/>
            <a:headEnd/>
            <a:tailEnd/>
          </a:ln>
          <a:effectLst/>
        </p:spPr>
        <p:txBody>
          <a:bodyPr>
            <a:spAutoFit/>
          </a:bodyPr>
          <a:lstStyle/>
          <a:p>
            <a:pPr eaLnBrk="0" fontAlgn="base" hangingPunct="0">
              <a:spcBef>
                <a:spcPct val="50000"/>
              </a:spcBef>
              <a:spcAft>
                <a:spcPct val="0"/>
              </a:spcAft>
            </a:pPr>
            <a:r>
              <a:rPr lang="en-US" sz="2400" b="1">
                <a:solidFill>
                  <a:srgbClr val="000000"/>
                </a:solidFill>
                <a:latin typeface="Verdana" pitchFamily="34" charset="0"/>
              </a:rPr>
              <a:t>Step 2  </a:t>
            </a:r>
            <a:r>
              <a:rPr lang="en-US" altLang="en-US" sz="2400">
                <a:solidFill>
                  <a:srgbClr val="000000"/>
                </a:solidFill>
                <a:latin typeface="Verdana" pitchFamily="34" charset="0"/>
              </a:rPr>
              <a:t>Find </a:t>
            </a:r>
            <a:r>
              <a:rPr lang="en-US" altLang="en-US" sz="2400" i="1">
                <a:solidFill>
                  <a:srgbClr val="000000"/>
                </a:solidFill>
                <a:latin typeface="Verdana" pitchFamily="34" charset="0"/>
              </a:rPr>
              <a:t>RS</a:t>
            </a:r>
            <a:r>
              <a:rPr lang="en-US" altLang="en-US" sz="2400">
                <a:solidFill>
                  <a:srgbClr val="000000"/>
                </a:solidFill>
                <a:latin typeface="Verdana" pitchFamily="34" charset="0"/>
              </a:rPr>
              <a:t>, </a:t>
            </a:r>
            <a:r>
              <a:rPr lang="en-US" altLang="en-US" sz="2400" i="1">
                <a:solidFill>
                  <a:srgbClr val="000000"/>
                </a:solidFill>
                <a:latin typeface="Verdana" pitchFamily="34" charset="0"/>
              </a:rPr>
              <a:t>ST</a:t>
            </a:r>
            <a:r>
              <a:rPr lang="en-US" altLang="en-US" sz="2400">
                <a:solidFill>
                  <a:srgbClr val="000000"/>
                </a:solidFill>
                <a:latin typeface="Verdana" pitchFamily="34" charset="0"/>
              </a:rPr>
              <a:t>, and </a:t>
            </a:r>
            <a:r>
              <a:rPr lang="en-US" altLang="en-US" sz="2400" i="1">
                <a:solidFill>
                  <a:srgbClr val="000000"/>
                </a:solidFill>
                <a:latin typeface="Verdana" pitchFamily="34" charset="0"/>
              </a:rPr>
              <a:t>RT</a:t>
            </a:r>
            <a:r>
              <a:rPr lang="en-US" altLang="en-US" sz="2400">
                <a:solidFill>
                  <a:srgbClr val="000000"/>
                </a:solidFill>
                <a:latin typeface="Verdana" pitchFamily="34" charset="0"/>
              </a:rPr>
              <a:t>.</a:t>
            </a:r>
          </a:p>
        </p:txBody>
      </p:sp>
    </p:spTree>
    <p:extLst>
      <p:ext uri="{BB962C8B-B14F-4D97-AF65-F5344CB8AC3E}">
        <p14:creationId xmlns:p14="http://schemas.microsoft.com/office/powerpoint/2010/main" val="225586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8262"/>
                                        </p:tgtEl>
                                        <p:attrNameLst>
                                          <p:attrName>style.visibility</p:attrName>
                                        </p:attrNameLst>
                                      </p:cBhvr>
                                      <p:to>
                                        <p:strVal val="visible"/>
                                      </p:to>
                                    </p:set>
                                    <p:animEffect transition="in" filter="box(in)">
                                      <p:cBhvr>
                                        <p:cTn id="7" dur="500"/>
                                        <p:tgtEl>
                                          <p:spTgt spid="13826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8263"/>
                                        </p:tgtEl>
                                        <p:attrNameLst>
                                          <p:attrName>style.visibility</p:attrName>
                                        </p:attrNameLst>
                                      </p:cBhvr>
                                      <p:to>
                                        <p:strVal val="visible"/>
                                      </p:to>
                                    </p:set>
                                    <p:animEffect transition="in" filter="box(in)">
                                      <p:cBhvr>
                                        <p:cTn id="10" dur="500"/>
                                        <p:tgtEl>
                                          <p:spTgt spid="13826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8264"/>
                                        </p:tgtEl>
                                        <p:attrNameLst>
                                          <p:attrName>style.visibility</p:attrName>
                                        </p:attrNameLst>
                                      </p:cBhvr>
                                      <p:to>
                                        <p:strVal val="visible"/>
                                      </p:to>
                                    </p:set>
                                    <p:animEffect transition="in" filter="box(in)">
                                      <p:cBhvr>
                                        <p:cTn id="13" dur="500"/>
                                        <p:tgtEl>
                                          <p:spTgt spid="13826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8265"/>
                                        </p:tgtEl>
                                        <p:attrNameLst>
                                          <p:attrName>style.visibility</p:attrName>
                                        </p:attrNameLst>
                                      </p:cBhvr>
                                      <p:to>
                                        <p:strVal val="visible"/>
                                      </p:to>
                                    </p:set>
                                    <p:animEffect transition="in" filter="box(in)">
                                      <p:cBhvr>
                                        <p:cTn id="18" dur="500"/>
                                        <p:tgtEl>
                                          <p:spTgt spid="13826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38266"/>
                                        </p:tgtEl>
                                        <p:attrNameLst>
                                          <p:attrName>style.visibility</p:attrName>
                                        </p:attrNameLst>
                                      </p:cBhvr>
                                      <p:to>
                                        <p:strVal val="visible"/>
                                      </p:to>
                                    </p:set>
                                    <p:animEffect transition="in" filter="box(in)">
                                      <p:cBhvr>
                                        <p:cTn id="21" dur="500"/>
                                        <p:tgtEl>
                                          <p:spTgt spid="13826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38267"/>
                                        </p:tgtEl>
                                        <p:attrNameLst>
                                          <p:attrName>style.visibility</p:attrName>
                                        </p:attrNameLst>
                                      </p:cBhvr>
                                      <p:to>
                                        <p:strVal val="visible"/>
                                      </p:to>
                                    </p:set>
                                    <p:animEffect transition="in" filter="box(in)">
                                      <p:cBhvr>
                                        <p:cTn id="24" dur="500"/>
                                        <p:tgtEl>
                                          <p:spTgt spid="138267"/>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38268"/>
                                        </p:tgtEl>
                                        <p:attrNameLst>
                                          <p:attrName>style.visibility</p:attrName>
                                        </p:attrNameLst>
                                      </p:cBhvr>
                                      <p:to>
                                        <p:strVal val="visible"/>
                                      </p:to>
                                    </p:set>
                                    <p:animEffect transition="in" filter="box(in)">
                                      <p:cBhvr>
                                        <p:cTn id="29" dur="500"/>
                                        <p:tgtEl>
                                          <p:spTgt spid="13826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38269"/>
                                        </p:tgtEl>
                                        <p:attrNameLst>
                                          <p:attrName>style.visibility</p:attrName>
                                        </p:attrNameLst>
                                      </p:cBhvr>
                                      <p:to>
                                        <p:strVal val="visible"/>
                                      </p:to>
                                    </p:set>
                                    <p:animEffect transition="in" filter="box(in)">
                                      <p:cBhvr>
                                        <p:cTn id="32" dur="500"/>
                                        <p:tgtEl>
                                          <p:spTgt spid="138269"/>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38270"/>
                                        </p:tgtEl>
                                        <p:attrNameLst>
                                          <p:attrName>style.visibility</p:attrName>
                                        </p:attrNameLst>
                                      </p:cBhvr>
                                      <p:to>
                                        <p:strVal val="visible"/>
                                      </p:to>
                                    </p:set>
                                    <p:animEffect transition="in" filter="box(in)">
                                      <p:cBhvr>
                                        <p:cTn id="35" dur="500"/>
                                        <p:tgtEl>
                                          <p:spTgt spid="138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62" grpId="0"/>
      <p:bldP spid="138263" grpId="0"/>
      <p:bldP spid="138264" grpId="0"/>
      <p:bldP spid="138265" grpId="0"/>
      <p:bldP spid="138266" grpId="0"/>
      <p:bldP spid="138267" grpId="0"/>
      <p:bldP spid="138268" grpId="0"/>
      <p:bldP spid="138269" grpId="0"/>
      <p:bldP spid="13827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ext Box 4"/>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Lesson Quiz: Part I</a:t>
            </a:r>
          </a:p>
        </p:txBody>
      </p:sp>
      <p:sp>
        <p:nvSpPr>
          <p:cNvPr id="119813" name="Text Box 5"/>
          <p:cNvSpPr txBox="1">
            <a:spLocks noChangeArrowheads="1"/>
          </p:cNvSpPr>
          <p:nvPr/>
        </p:nvSpPr>
        <p:spPr bwMode="auto">
          <a:xfrm>
            <a:off x="304800" y="1524000"/>
            <a:ext cx="8839200" cy="822325"/>
          </a:xfrm>
          <a:prstGeom prst="rect">
            <a:avLst/>
          </a:prstGeom>
          <a:noFill/>
          <a:ln w="9525">
            <a:noFill/>
            <a:miter lim="800000"/>
            <a:headEnd/>
            <a:tailEnd/>
          </a:ln>
          <a:effectLst/>
        </p:spPr>
        <p:txBody>
          <a:bodyPr>
            <a:spAutoFit/>
          </a:bodyPr>
          <a:lstStyle/>
          <a:p>
            <a:pPr marL="457200" indent="-457200" eaLnBrk="0" fontAlgn="base" hangingPunct="0">
              <a:spcBef>
                <a:spcPct val="50000"/>
              </a:spcBef>
              <a:spcAft>
                <a:spcPct val="0"/>
              </a:spcAft>
            </a:pPr>
            <a:r>
              <a:rPr lang="en-US" altLang="en-US" sz="2400" b="1">
                <a:solidFill>
                  <a:srgbClr val="000000"/>
                </a:solidFill>
                <a:latin typeface="Verdana" pitchFamily="34" charset="0"/>
              </a:rPr>
              <a:t>1. </a:t>
            </a:r>
            <a:r>
              <a:rPr lang="en-US" altLang="en-US" sz="2400" i="1">
                <a:solidFill>
                  <a:srgbClr val="000000"/>
                </a:solidFill>
                <a:latin typeface="Verdana" pitchFamily="34" charset="0"/>
              </a:rPr>
              <a:t>M</a:t>
            </a:r>
            <a:r>
              <a:rPr lang="en-US" altLang="en-US" sz="2400">
                <a:solidFill>
                  <a:srgbClr val="000000"/>
                </a:solidFill>
                <a:latin typeface="Verdana" pitchFamily="34" charset="0"/>
              </a:rPr>
              <a:t> is between </a:t>
            </a:r>
            <a:r>
              <a:rPr lang="en-US" altLang="en-US" sz="2400" i="1">
                <a:solidFill>
                  <a:srgbClr val="000000"/>
                </a:solidFill>
                <a:latin typeface="Verdana" pitchFamily="34" charset="0"/>
              </a:rPr>
              <a:t>N</a:t>
            </a:r>
            <a:r>
              <a:rPr lang="en-US" altLang="en-US" sz="2400">
                <a:solidFill>
                  <a:srgbClr val="000000"/>
                </a:solidFill>
                <a:latin typeface="Verdana" pitchFamily="34" charset="0"/>
              </a:rPr>
              <a:t> and </a:t>
            </a:r>
            <a:r>
              <a:rPr lang="en-US" altLang="en-US" sz="2400" i="1">
                <a:solidFill>
                  <a:srgbClr val="000000"/>
                </a:solidFill>
                <a:latin typeface="Verdana" pitchFamily="34" charset="0"/>
              </a:rPr>
              <a:t>O</a:t>
            </a:r>
            <a:r>
              <a:rPr lang="en-US" altLang="en-US" sz="2400">
                <a:solidFill>
                  <a:srgbClr val="000000"/>
                </a:solidFill>
                <a:latin typeface="Verdana" pitchFamily="34" charset="0"/>
              </a:rPr>
              <a:t>.  </a:t>
            </a:r>
            <a:r>
              <a:rPr lang="en-US" altLang="en-US" sz="2400" i="1">
                <a:solidFill>
                  <a:srgbClr val="000000"/>
                </a:solidFill>
                <a:latin typeface="Verdana" pitchFamily="34" charset="0"/>
              </a:rPr>
              <a:t>MO</a:t>
            </a:r>
            <a:r>
              <a:rPr lang="en-US" altLang="en-US" sz="2400">
                <a:solidFill>
                  <a:srgbClr val="000000"/>
                </a:solidFill>
                <a:latin typeface="Verdana" pitchFamily="34" charset="0"/>
              </a:rPr>
              <a:t> = 15, and </a:t>
            </a:r>
            <a:r>
              <a:rPr lang="en-US" altLang="en-US" sz="2400" i="1">
                <a:solidFill>
                  <a:srgbClr val="000000"/>
                </a:solidFill>
                <a:latin typeface="Verdana" pitchFamily="34" charset="0"/>
              </a:rPr>
              <a:t>MN</a:t>
            </a:r>
            <a:r>
              <a:rPr lang="en-US" altLang="en-US" sz="2400">
                <a:solidFill>
                  <a:srgbClr val="000000"/>
                </a:solidFill>
                <a:latin typeface="Verdana" pitchFamily="34" charset="0"/>
              </a:rPr>
              <a:t> = 7.6.  Find </a:t>
            </a:r>
            <a:r>
              <a:rPr lang="en-US" altLang="en-US" sz="2400" i="1">
                <a:solidFill>
                  <a:srgbClr val="000000"/>
                </a:solidFill>
                <a:latin typeface="Verdana" pitchFamily="34" charset="0"/>
              </a:rPr>
              <a:t>NO</a:t>
            </a:r>
            <a:r>
              <a:rPr lang="en-US" altLang="en-US" sz="2400">
                <a:solidFill>
                  <a:srgbClr val="000000"/>
                </a:solidFill>
                <a:latin typeface="Verdana" pitchFamily="34" charset="0"/>
              </a:rPr>
              <a:t>.</a:t>
            </a:r>
          </a:p>
        </p:txBody>
      </p:sp>
      <p:sp>
        <p:nvSpPr>
          <p:cNvPr id="119822" name="Text Box 14"/>
          <p:cNvSpPr txBox="1">
            <a:spLocks noChangeArrowheads="1"/>
          </p:cNvSpPr>
          <p:nvPr/>
        </p:nvSpPr>
        <p:spPr bwMode="auto">
          <a:xfrm>
            <a:off x="762000" y="2286000"/>
            <a:ext cx="2133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FF0000"/>
                </a:solidFill>
                <a:latin typeface="Verdana" pitchFamily="34" charset="0"/>
              </a:rPr>
              <a:t>22.6</a:t>
            </a:r>
            <a:endParaRPr lang="en-US" sz="2400" i="1">
              <a:solidFill>
                <a:srgbClr val="FF0000"/>
              </a:solidFill>
              <a:latin typeface="Verdana" pitchFamily="34" charset="0"/>
            </a:endParaRPr>
          </a:p>
        </p:txBody>
      </p:sp>
      <p:grpSp>
        <p:nvGrpSpPr>
          <p:cNvPr id="119825" name="Group 17"/>
          <p:cNvGrpSpPr>
            <a:grpSpLocks/>
          </p:cNvGrpSpPr>
          <p:nvPr/>
        </p:nvGrpSpPr>
        <p:grpSpPr bwMode="auto">
          <a:xfrm>
            <a:off x="304800" y="2803525"/>
            <a:ext cx="8229600" cy="822325"/>
            <a:chOff x="192" y="1766"/>
            <a:chExt cx="5184" cy="518"/>
          </a:xfrm>
        </p:grpSpPr>
        <p:sp>
          <p:nvSpPr>
            <p:cNvPr id="119823" name="Text Box 15"/>
            <p:cNvSpPr txBox="1">
              <a:spLocks noChangeArrowheads="1"/>
            </p:cNvSpPr>
            <p:nvPr/>
          </p:nvSpPr>
          <p:spPr bwMode="auto">
            <a:xfrm>
              <a:off x="192" y="1766"/>
              <a:ext cx="5184" cy="518"/>
            </a:xfrm>
            <a:prstGeom prst="rect">
              <a:avLst/>
            </a:prstGeom>
            <a:noFill/>
            <a:ln w="9525">
              <a:noFill/>
              <a:miter lim="800000"/>
              <a:headEnd/>
              <a:tailEnd/>
            </a:ln>
            <a:effectLst/>
          </p:spPr>
          <p:txBody>
            <a:bodyPr>
              <a:spAutoFit/>
            </a:bodyPr>
            <a:lstStyle/>
            <a:p>
              <a:pPr marL="517525" indent="-517525" eaLnBrk="0" fontAlgn="base" hangingPunct="0">
                <a:spcBef>
                  <a:spcPct val="50000"/>
                </a:spcBef>
                <a:spcAft>
                  <a:spcPct val="0"/>
                </a:spcAft>
              </a:pPr>
              <a:r>
                <a:rPr lang="en-US" altLang="en-US" sz="2400" b="1">
                  <a:solidFill>
                    <a:srgbClr val="000000"/>
                  </a:solidFill>
                  <a:latin typeface="Verdana" pitchFamily="34" charset="0"/>
                </a:rPr>
                <a:t>2. </a:t>
              </a:r>
              <a:r>
                <a:rPr lang="en-US" altLang="en-US" sz="2400">
                  <a:solidFill>
                    <a:srgbClr val="000000"/>
                  </a:solidFill>
                  <a:latin typeface="Verdana" pitchFamily="34" charset="0"/>
                </a:rPr>
                <a:t> </a:t>
              </a:r>
              <a:r>
                <a:rPr lang="en-US" altLang="en-US" sz="2400" i="1">
                  <a:solidFill>
                    <a:srgbClr val="000000"/>
                  </a:solidFill>
                  <a:latin typeface="Verdana" pitchFamily="34" charset="0"/>
                </a:rPr>
                <a:t>S</a:t>
              </a:r>
              <a:r>
                <a:rPr lang="en-US" altLang="en-US" sz="2400">
                  <a:solidFill>
                    <a:srgbClr val="000000"/>
                  </a:solidFill>
                  <a:latin typeface="Verdana" pitchFamily="34" charset="0"/>
                </a:rPr>
                <a:t> is the midpoint of </a:t>
              </a:r>
              <a:r>
                <a:rPr lang="en-US" altLang="en-US" sz="2400" i="1">
                  <a:solidFill>
                    <a:srgbClr val="000000"/>
                  </a:solidFill>
                  <a:latin typeface="Verdana" pitchFamily="34" charset="0"/>
                </a:rPr>
                <a:t>TV</a:t>
              </a:r>
              <a:r>
                <a:rPr lang="en-US" altLang="en-US" sz="2400">
                  <a:solidFill>
                    <a:srgbClr val="000000"/>
                  </a:solidFill>
                  <a:latin typeface="Verdana" pitchFamily="34" charset="0"/>
                </a:rPr>
                <a:t>, </a:t>
              </a:r>
              <a:r>
                <a:rPr lang="en-US" altLang="en-US" sz="2400" i="1">
                  <a:solidFill>
                    <a:srgbClr val="000000"/>
                  </a:solidFill>
                  <a:latin typeface="Verdana" pitchFamily="34" charset="0"/>
                </a:rPr>
                <a:t>TS</a:t>
              </a:r>
              <a:r>
                <a:rPr lang="en-US" altLang="en-US" sz="2400">
                  <a:solidFill>
                    <a:srgbClr val="000000"/>
                  </a:solidFill>
                  <a:latin typeface="Verdana" pitchFamily="34" charset="0"/>
                </a:rPr>
                <a:t> = 4x – 7, and </a:t>
              </a:r>
            </a:p>
            <a:p>
              <a:pPr marL="517525" indent="-517525" eaLnBrk="0" fontAlgn="base" hangingPunct="0">
                <a:spcBef>
                  <a:spcPct val="0"/>
                </a:spcBef>
                <a:spcAft>
                  <a:spcPct val="0"/>
                </a:spcAft>
              </a:pPr>
              <a:r>
                <a:rPr lang="en-US" altLang="en-US" sz="2400">
                  <a:solidFill>
                    <a:srgbClr val="000000"/>
                  </a:solidFill>
                  <a:latin typeface="Verdana" pitchFamily="34" charset="0"/>
                </a:rPr>
                <a:t>	</a:t>
              </a:r>
              <a:r>
                <a:rPr lang="en-US" altLang="en-US" sz="2400" i="1">
                  <a:solidFill>
                    <a:srgbClr val="000000"/>
                  </a:solidFill>
                  <a:latin typeface="Verdana" pitchFamily="34" charset="0"/>
                </a:rPr>
                <a:t>SV</a:t>
              </a:r>
              <a:r>
                <a:rPr lang="en-US" altLang="en-US" sz="2400">
                  <a:solidFill>
                    <a:srgbClr val="000000"/>
                  </a:solidFill>
                  <a:latin typeface="Verdana" pitchFamily="34" charset="0"/>
                </a:rPr>
                <a:t> = 5</a:t>
              </a:r>
              <a:r>
                <a:rPr lang="en-US" altLang="en-US" sz="2400" i="1">
                  <a:solidFill>
                    <a:srgbClr val="000000"/>
                  </a:solidFill>
                  <a:latin typeface="Verdana" pitchFamily="34" charset="0"/>
                </a:rPr>
                <a:t>x</a:t>
              </a:r>
              <a:r>
                <a:rPr lang="en-US" altLang="en-US" sz="2400">
                  <a:solidFill>
                    <a:srgbClr val="000000"/>
                  </a:solidFill>
                  <a:latin typeface="Verdana" pitchFamily="34" charset="0"/>
                </a:rPr>
                <a:t> – 15.  Find </a:t>
              </a:r>
              <a:r>
                <a:rPr lang="en-US" altLang="en-US" sz="2400" i="1">
                  <a:solidFill>
                    <a:srgbClr val="000000"/>
                  </a:solidFill>
                  <a:latin typeface="Verdana" pitchFamily="34" charset="0"/>
                </a:rPr>
                <a:t>TS</a:t>
              </a:r>
              <a:r>
                <a:rPr lang="en-US" altLang="en-US" sz="2400">
                  <a:solidFill>
                    <a:srgbClr val="000000"/>
                  </a:solidFill>
                  <a:latin typeface="Verdana" pitchFamily="34" charset="0"/>
                </a:rPr>
                <a:t>, </a:t>
              </a:r>
              <a:r>
                <a:rPr lang="en-US" altLang="en-US" sz="2400" i="1">
                  <a:solidFill>
                    <a:srgbClr val="000000"/>
                  </a:solidFill>
                  <a:latin typeface="Verdana" pitchFamily="34" charset="0"/>
                </a:rPr>
                <a:t>SV</a:t>
              </a:r>
              <a:r>
                <a:rPr lang="en-US" altLang="en-US" sz="2400">
                  <a:solidFill>
                    <a:srgbClr val="000000"/>
                  </a:solidFill>
                  <a:latin typeface="Verdana" pitchFamily="34" charset="0"/>
                </a:rPr>
                <a:t>, and </a:t>
              </a:r>
              <a:r>
                <a:rPr lang="en-US" altLang="en-US" sz="2400" i="1">
                  <a:solidFill>
                    <a:srgbClr val="000000"/>
                  </a:solidFill>
                  <a:latin typeface="Verdana" pitchFamily="34" charset="0"/>
                </a:rPr>
                <a:t>TV</a:t>
              </a:r>
              <a:r>
                <a:rPr lang="en-US" altLang="en-US" sz="2400">
                  <a:solidFill>
                    <a:srgbClr val="000000"/>
                  </a:solidFill>
                  <a:latin typeface="Verdana" pitchFamily="34" charset="0"/>
                </a:rPr>
                <a:t>.</a:t>
              </a:r>
            </a:p>
          </p:txBody>
        </p:sp>
        <p:sp>
          <p:nvSpPr>
            <p:cNvPr id="119824" name="Line 16"/>
            <p:cNvSpPr>
              <a:spLocks noChangeShapeType="1"/>
            </p:cNvSpPr>
            <p:nvPr/>
          </p:nvSpPr>
          <p:spPr bwMode="auto">
            <a:xfrm>
              <a:off x="2552" y="1816"/>
              <a:ext cx="288" cy="0"/>
            </a:xfrm>
            <a:prstGeom prst="line">
              <a:avLst/>
            </a:prstGeom>
            <a:noFill/>
            <a:ln w="19050">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sp>
        <p:nvSpPr>
          <p:cNvPr id="119826" name="Text Box 18"/>
          <p:cNvSpPr txBox="1">
            <a:spLocks noChangeArrowheads="1"/>
          </p:cNvSpPr>
          <p:nvPr/>
        </p:nvSpPr>
        <p:spPr bwMode="auto">
          <a:xfrm>
            <a:off x="914400" y="3581400"/>
            <a:ext cx="2133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FF0000"/>
                </a:solidFill>
                <a:latin typeface="Verdana" pitchFamily="34" charset="0"/>
              </a:rPr>
              <a:t>25, 25, 50</a:t>
            </a:r>
            <a:endParaRPr lang="en-US" sz="2400" i="1">
              <a:solidFill>
                <a:srgbClr val="FF0000"/>
              </a:solidFill>
              <a:latin typeface="Verdana" pitchFamily="34" charset="0"/>
            </a:endParaRPr>
          </a:p>
        </p:txBody>
      </p:sp>
    </p:spTree>
    <p:extLst>
      <p:ext uri="{BB962C8B-B14F-4D97-AF65-F5344CB8AC3E}">
        <p14:creationId xmlns:p14="http://schemas.microsoft.com/office/powerpoint/2010/main" val="168569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22"/>
                                        </p:tgtEl>
                                        <p:attrNameLst>
                                          <p:attrName>style.visibility</p:attrName>
                                        </p:attrNameLst>
                                      </p:cBhvr>
                                      <p:to>
                                        <p:strVal val="visible"/>
                                      </p:to>
                                    </p:set>
                                    <p:anim calcmode="lin" valueType="num">
                                      <p:cBhvr additive="base">
                                        <p:cTn id="7" dur="500" fill="hold"/>
                                        <p:tgtEl>
                                          <p:spTgt spid="119822"/>
                                        </p:tgtEl>
                                        <p:attrNameLst>
                                          <p:attrName>ppt_x</p:attrName>
                                        </p:attrNameLst>
                                      </p:cBhvr>
                                      <p:tavLst>
                                        <p:tav tm="0">
                                          <p:val>
                                            <p:strVal val="#ppt_x"/>
                                          </p:val>
                                        </p:tav>
                                        <p:tav tm="100000">
                                          <p:val>
                                            <p:strVal val="#ppt_x"/>
                                          </p:val>
                                        </p:tav>
                                      </p:tavLst>
                                    </p:anim>
                                    <p:anim calcmode="lin" valueType="num">
                                      <p:cBhvr additive="base">
                                        <p:cTn id="8" dur="500" fill="hold"/>
                                        <p:tgtEl>
                                          <p:spTgt spid="1198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826"/>
                                        </p:tgtEl>
                                        <p:attrNameLst>
                                          <p:attrName>style.visibility</p:attrName>
                                        </p:attrNameLst>
                                      </p:cBhvr>
                                      <p:to>
                                        <p:strVal val="visible"/>
                                      </p:to>
                                    </p:set>
                                    <p:anim calcmode="lin" valueType="num">
                                      <p:cBhvr additive="base">
                                        <p:cTn id="13" dur="500" fill="hold"/>
                                        <p:tgtEl>
                                          <p:spTgt spid="119826"/>
                                        </p:tgtEl>
                                        <p:attrNameLst>
                                          <p:attrName>ppt_x</p:attrName>
                                        </p:attrNameLst>
                                      </p:cBhvr>
                                      <p:tavLst>
                                        <p:tav tm="0">
                                          <p:val>
                                            <p:strVal val="#ppt_x"/>
                                          </p:val>
                                        </p:tav>
                                        <p:tav tm="100000">
                                          <p:val>
                                            <p:strVal val="#ppt_x"/>
                                          </p:val>
                                        </p:tav>
                                      </p:tavLst>
                                    </p:anim>
                                    <p:anim calcmode="lin" valueType="num">
                                      <p:cBhvr additive="base">
                                        <p:cTn id="14" dur="500" fill="hold"/>
                                        <p:tgtEl>
                                          <p:spTgt spid="1198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2" grpId="0"/>
      <p:bldP spid="11982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3FBE70E-5247-42E7-AD9E-69D24ADBCE88}"/>
              </a:ext>
            </a:extLst>
          </p:cNvPr>
          <p:cNvSpPr>
            <a:spLocks noGrp="1" noChangeArrowheads="1"/>
          </p:cNvSpPr>
          <p:nvPr>
            <p:ph type="title"/>
          </p:nvPr>
        </p:nvSpPr>
        <p:spPr>
          <a:xfrm>
            <a:off x="685800" y="0"/>
            <a:ext cx="7772400" cy="1143000"/>
          </a:xfrm>
        </p:spPr>
        <p:txBody>
          <a:bodyPr/>
          <a:lstStyle/>
          <a:p>
            <a:r>
              <a:rPr lang="en-US" altLang="en-US" b="1" i="1" u="sng">
                <a:effectLst>
                  <a:outerShdw blurRad="38100" dist="38100" dir="2700000" algn="tl">
                    <a:srgbClr val="FFFFFF"/>
                  </a:outerShdw>
                </a:effectLst>
              </a:rPr>
              <a:t>Angles</a:t>
            </a:r>
          </a:p>
        </p:txBody>
      </p:sp>
      <p:sp>
        <p:nvSpPr>
          <p:cNvPr id="24579" name="Rectangle 3">
            <a:extLst>
              <a:ext uri="{FF2B5EF4-FFF2-40B4-BE49-F238E27FC236}">
                <a16:creationId xmlns:a16="http://schemas.microsoft.com/office/drawing/2014/main" id="{0968693B-E456-46ED-9DC7-5545ABD6D12F}"/>
              </a:ext>
            </a:extLst>
          </p:cNvPr>
          <p:cNvSpPr>
            <a:spLocks noGrp="1" noChangeArrowheads="1"/>
          </p:cNvSpPr>
          <p:nvPr>
            <p:ph type="body" sz="half" idx="1"/>
          </p:nvPr>
        </p:nvSpPr>
        <p:spPr>
          <a:xfrm>
            <a:off x="381000" y="990600"/>
            <a:ext cx="8077200" cy="4114800"/>
          </a:xfrm>
        </p:spPr>
        <p:txBody>
          <a:bodyPr/>
          <a:lstStyle/>
          <a:p>
            <a:pPr>
              <a:buFontTx/>
              <a:buNone/>
            </a:pPr>
            <a:r>
              <a:rPr lang="en-US" altLang="en-US"/>
              <a:t>*  An angle is made up of two rays that share the same endpoint.</a:t>
            </a:r>
          </a:p>
        </p:txBody>
      </p:sp>
      <p:graphicFrame>
        <p:nvGraphicFramePr>
          <p:cNvPr id="24594" name="Object 18">
            <a:extLst>
              <a:ext uri="{FF2B5EF4-FFF2-40B4-BE49-F238E27FC236}">
                <a16:creationId xmlns:a16="http://schemas.microsoft.com/office/drawing/2014/main" id="{FF0E3A51-AD88-4AA5-8D3C-B45B3B96ACA5}"/>
              </a:ext>
            </a:extLst>
          </p:cNvPr>
          <p:cNvGraphicFramePr>
            <a:graphicFrameLocks noChangeAspect="1"/>
          </p:cNvGraphicFramePr>
          <p:nvPr>
            <p:ph sz="quarter" idx="2"/>
          </p:nvPr>
        </p:nvGraphicFramePr>
        <p:xfrm>
          <a:off x="762000" y="5486400"/>
          <a:ext cx="1676400" cy="649288"/>
        </p:xfrm>
        <a:graphic>
          <a:graphicData uri="http://schemas.openxmlformats.org/presentationml/2006/ole">
            <mc:AlternateContent xmlns:mc="http://schemas.openxmlformats.org/markup-compatibility/2006">
              <mc:Choice xmlns:v="urn:schemas-microsoft-com:vml" Requires="v">
                <p:oleObj name="Equation" r:id="rId2" imgW="457200" imgH="177480" progId="Equation.3">
                  <p:embed/>
                </p:oleObj>
              </mc:Choice>
              <mc:Fallback>
                <p:oleObj name="Equation" r:id="rId2" imgW="457200" imgH="177480" progId="Equation.3">
                  <p:embed/>
                  <p:pic>
                    <p:nvPicPr>
                      <p:cNvPr id="24594" name="Object 18">
                        <a:extLst>
                          <a:ext uri="{FF2B5EF4-FFF2-40B4-BE49-F238E27FC236}">
                            <a16:creationId xmlns:a16="http://schemas.microsoft.com/office/drawing/2014/main" id="{FF0E3A51-AD88-4AA5-8D3C-B45B3B96A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486400"/>
                        <a:ext cx="16764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0" name="Line 4">
            <a:extLst>
              <a:ext uri="{FF2B5EF4-FFF2-40B4-BE49-F238E27FC236}">
                <a16:creationId xmlns:a16="http://schemas.microsoft.com/office/drawing/2014/main" id="{BB9723EA-4B02-465F-A4F1-0BF0ED83D48E}"/>
              </a:ext>
            </a:extLst>
          </p:cNvPr>
          <p:cNvSpPr>
            <a:spLocks noChangeShapeType="1"/>
          </p:cNvSpPr>
          <p:nvPr/>
        </p:nvSpPr>
        <p:spPr bwMode="auto">
          <a:xfrm flipH="1">
            <a:off x="762000" y="2438400"/>
            <a:ext cx="1524000" cy="1676400"/>
          </a:xfrm>
          <a:prstGeom prst="line">
            <a:avLst/>
          </a:prstGeom>
          <a:noFill/>
          <a:ln w="666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81" name="Line 5">
            <a:extLst>
              <a:ext uri="{FF2B5EF4-FFF2-40B4-BE49-F238E27FC236}">
                <a16:creationId xmlns:a16="http://schemas.microsoft.com/office/drawing/2014/main" id="{F1BAAC1F-3E73-4ACE-BAC9-D05264EAC1E8}"/>
              </a:ext>
            </a:extLst>
          </p:cNvPr>
          <p:cNvSpPr>
            <a:spLocks noChangeShapeType="1"/>
          </p:cNvSpPr>
          <p:nvPr/>
        </p:nvSpPr>
        <p:spPr bwMode="auto">
          <a:xfrm>
            <a:off x="762000" y="4114800"/>
            <a:ext cx="2362200" cy="0"/>
          </a:xfrm>
          <a:prstGeom prst="line">
            <a:avLst/>
          </a:prstGeom>
          <a:noFill/>
          <a:ln w="666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82" name="Line 6">
            <a:extLst>
              <a:ext uri="{FF2B5EF4-FFF2-40B4-BE49-F238E27FC236}">
                <a16:creationId xmlns:a16="http://schemas.microsoft.com/office/drawing/2014/main" id="{09553584-6653-48C8-9DA1-F8D3A533E8AE}"/>
              </a:ext>
            </a:extLst>
          </p:cNvPr>
          <p:cNvSpPr>
            <a:spLocks noChangeShapeType="1"/>
          </p:cNvSpPr>
          <p:nvPr/>
        </p:nvSpPr>
        <p:spPr bwMode="auto">
          <a:xfrm>
            <a:off x="2286000" y="2438400"/>
            <a:ext cx="0" cy="304800"/>
          </a:xfrm>
          <a:prstGeom prst="line">
            <a:avLst/>
          </a:prstGeom>
          <a:noFill/>
          <a:ln w="666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83" name="Line 7">
            <a:extLst>
              <a:ext uri="{FF2B5EF4-FFF2-40B4-BE49-F238E27FC236}">
                <a16:creationId xmlns:a16="http://schemas.microsoft.com/office/drawing/2014/main" id="{1E675347-6583-48B5-84F5-689D26596F71}"/>
              </a:ext>
            </a:extLst>
          </p:cNvPr>
          <p:cNvSpPr>
            <a:spLocks noChangeShapeType="1"/>
          </p:cNvSpPr>
          <p:nvPr/>
        </p:nvSpPr>
        <p:spPr bwMode="auto">
          <a:xfrm>
            <a:off x="2895600" y="3886200"/>
            <a:ext cx="228600" cy="228600"/>
          </a:xfrm>
          <a:prstGeom prst="line">
            <a:avLst/>
          </a:prstGeom>
          <a:noFill/>
          <a:ln w="666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84" name="Line 8">
            <a:extLst>
              <a:ext uri="{FF2B5EF4-FFF2-40B4-BE49-F238E27FC236}">
                <a16:creationId xmlns:a16="http://schemas.microsoft.com/office/drawing/2014/main" id="{50183F0F-1902-43F2-A1F0-EC2750192A6C}"/>
              </a:ext>
            </a:extLst>
          </p:cNvPr>
          <p:cNvSpPr>
            <a:spLocks noChangeShapeType="1"/>
          </p:cNvSpPr>
          <p:nvPr/>
        </p:nvSpPr>
        <p:spPr bwMode="auto">
          <a:xfrm flipH="1">
            <a:off x="2895600" y="4114800"/>
            <a:ext cx="228600" cy="228600"/>
          </a:xfrm>
          <a:prstGeom prst="line">
            <a:avLst/>
          </a:prstGeom>
          <a:noFill/>
          <a:ln w="666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85" name="Line 9">
            <a:extLst>
              <a:ext uri="{FF2B5EF4-FFF2-40B4-BE49-F238E27FC236}">
                <a16:creationId xmlns:a16="http://schemas.microsoft.com/office/drawing/2014/main" id="{D5F0E13E-D5FE-4131-87A9-571E8ECA6920}"/>
              </a:ext>
            </a:extLst>
          </p:cNvPr>
          <p:cNvSpPr>
            <a:spLocks noChangeShapeType="1"/>
          </p:cNvSpPr>
          <p:nvPr/>
        </p:nvSpPr>
        <p:spPr bwMode="auto">
          <a:xfrm>
            <a:off x="1981200" y="2362200"/>
            <a:ext cx="304800" cy="76200"/>
          </a:xfrm>
          <a:prstGeom prst="line">
            <a:avLst/>
          </a:prstGeom>
          <a:noFill/>
          <a:ln w="666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86" name="Text Box 10">
            <a:extLst>
              <a:ext uri="{FF2B5EF4-FFF2-40B4-BE49-F238E27FC236}">
                <a16:creationId xmlns:a16="http://schemas.microsoft.com/office/drawing/2014/main" id="{0EC0CA53-57E8-4E34-B63A-976B069F8C53}"/>
              </a:ext>
            </a:extLst>
          </p:cNvPr>
          <p:cNvSpPr txBox="1">
            <a:spLocks noChangeArrowheads="1"/>
          </p:cNvSpPr>
          <p:nvPr/>
        </p:nvSpPr>
        <p:spPr bwMode="auto">
          <a:xfrm>
            <a:off x="3886200" y="2286000"/>
            <a:ext cx="5257800"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To name an angle we either can use the one point where the vertex is located if there is only one angle, otherwise we must use three points making sure the vertex is in the middle.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p:txBody>
      </p:sp>
      <p:sp>
        <p:nvSpPr>
          <p:cNvPr id="24587" name="Text Box 11">
            <a:extLst>
              <a:ext uri="{FF2B5EF4-FFF2-40B4-BE49-F238E27FC236}">
                <a16:creationId xmlns:a16="http://schemas.microsoft.com/office/drawing/2014/main" id="{7F3F05C6-5663-418C-8B19-507D6328A80F}"/>
              </a:ext>
            </a:extLst>
          </p:cNvPr>
          <p:cNvSpPr txBox="1">
            <a:spLocks noChangeArrowheads="1"/>
          </p:cNvSpPr>
          <p:nvPr/>
        </p:nvSpPr>
        <p:spPr bwMode="auto">
          <a:xfrm>
            <a:off x="1524000" y="2514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24588" name="Text Box 12">
            <a:extLst>
              <a:ext uri="{FF2B5EF4-FFF2-40B4-BE49-F238E27FC236}">
                <a16:creationId xmlns:a16="http://schemas.microsoft.com/office/drawing/2014/main" id="{44ADD6B5-369E-4A6F-AF39-F4A5BBD4716B}"/>
              </a:ext>
            </a:extLst>
          </p:cNvPr>
          <p:cNvSpPr txBox="1">
            <a:spLocks noChangeArrowheads="1"/>
          </p:cNvSpPr>
          <p:nvPr/>
        </p:nvSpPr>
        <p:spPr bwMode="auto">
          <a:xfrm>
            <a:off x="2286000" y="4114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
            </a:r>
          </a:p>
        </p:txBody>
      </p:sp>
      <p:sp>
        <p:nvSpPr>
          <p:cNvPr id="24589" name="Text Box 13">
            <a:extLst>
              <a:ext uri="{FF2B5EF4-FFF2-40B4-BE49-F238E27FC236}">
                <a16:creationId xmlns:a16="http://schemas.microsoft.com/office/drawing/2014/main" id="{93589577-C67D-4C8E-8B06-2E0DBFE6309B}"/>
              </a:ext>
            </a:extLst>
          </p:cNvPr>
          <p:cNvSpPr txBox="1">
            <a:spLocks noChangeArrowheads="1"/>
          </p:cNvSpPr>
          <p:nvPr/>
        </p:nvSpPr>
        <p:spPr bwMode="auto">
          <a:xfrm>
            <a:off x="381000" y="3886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p>
        </p:txBody>
      </p:sp>
      <p:sp>
        <p:nvSpPr>
          <p:cNvPr id="24590" name="Oval 14">
            <a:extLst>
              <a:ext uri="{FF2B5EF4-FFF2-40B4-BE49-F238E27FC236}">
                <a16:creationId xmlns:a16="http://schemas.microsoft.com/office/drawing/2014/main" id="{6A83998D-8B3E-41BD-BE20-7E877689210D}"/>
              </a:ext>
            </a:extLst>
          </p:cNvPr>
          <p:cNvSpPr>
            <a:spLocks noChangeArrowheads="1"/>
          </p:cNvSpPr>
          <p:nvPr/>
        </p:nvSpPr>
        <p:spPr bwMode="auto">
          <a:xfrm>
            <a:off x="685800" y="4038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91" name="Oval 15">
            <a:extLst>
              <a:ext uri="{FF2B5EF4-FFF2-40B4-BE49-F238E27FC236}">
                <a16:creationId xmlns:a16="http://schemas.microsoft.com/office/drawing/2014/main" id="{2D83994D-3F53-4C21-851E-FBCC913A0D6E}"/>
              </a:ext>
            </a:extLst>
          </p:cNvPr>
          <p:cNvSpPr>
            <a:spLocks noChangeArrowheads="1"/>
          </p:cNvSpPr>
          <p:nvPr/>
        </p:nvSpPr>
        <p:spPr bwMode="auto">
          <a:xfrm>
            <a:off x="1828800" y="2819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92" name="Oval 16">
            <a:extLst>
              <a:ext uri="{FF2B5EF4-FFF2-40B4-BE49-F238E27FC236}">
                <a16:creationId xmlns:a16="http://schemas.microsoft.com/office/drawing/2014/main" id="{CB48A436-5B64-4936-B776-D406DCF151BF}"/>
              </a:ext>
            </a:extLst>
          </p:cNvPr>
          <p:cNvSpPr>
            <a:spLocks noChangeArrowheads="1"/>
          </p:cNvSpPr>
          <p:nvPr/>
        </p:nvSpPr>
        <p:spPr bwMode="auto">
          <a:xfrm>
            <a:off x="2438400" y="4038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24596" name="Object 20">
            <a:extLst>
              <a:ext uri="{FF2B5EF4-FFF2-40B4-BE49-F238E27FC236}">
                <a16:creationId xmlns:a16="http://schemas.microsoft.com/office/drawing/2014/main" id="{6DCD0E95-9548-4327-A9EE-B3C0B09842F8}"/>
              </a:ext>
            </a:extLst>
          </p:cNvPr>
          <p:cNvGraphicFramePr>
            <a:graphicFrameLocks noChangeAspect="1"/>
          </p:cNvGraphicFramePr>
          <p:nvPr>
            <p:ph sz="quarter" idx="3"/>
          </p:nvPr>
        </p:nvGraphicFramePr>
        <p:xfrm>
          <a:off x="1143000" y="4724400"/>
          <a:ext cx="914400" cy="593725"/>
        </p:xfrm>
        <a:graphic>
          <a:graphicData uri="http://schemas.openxmlformats.org/presentationml/2006/ole">
            <mc:AlternateContent xmlns:mc="http://schemas.openxmlformats.org/markup-compatibility/2006">
              <mc:Choice xmlns:v="urn:schemas-microsoft-com:vml" Requires="v">
                <p:oleObj name="Equation" r:id="rId4" imgW="253800" imgH="164880" progId="Equation.3">
                  <p:embed/>
                </p:oleObj>
              </mc:Choice>
              <mc:Fallback>
                <p:oleObj name="Equation" r:id="rId4" imgW="253800" imgH="164880" progId="Equation.3">
                  <p:embed/>
                  <p:pic>
                    <p:nvPicPr>
                      <p:cNvPr id="24596" name="Object 20">
                        <a:extLst>
                          <a:ext uri="{FF2B5EF4-FFF2-40B4-BE49-F238E27FC236}">
                            <a16:creationId xmlns:a16="http://schemas.microsoft.com/office/drawing/2014/main" id="{6DCD0E95-9548-4327-A9EE-B3C0B09842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724400"/>
                        <a:ext cx="914400"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20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4591"/>
                                        </p:tgtEl>
                                        <p:attrNameLst>
                                          <p:attrName>style.visibility</p:attrName>
                                        </p:attrNameLst>
                                      </p:cBhvr>
                                      <p:to>
                                        <p:strVal val="visible"/>
                                      </p:to>
                                    </p:set>
                                    <p:animEffect transition="in" filter="box(in)">
                                      <p:cBhvr>
                                        <p:cTn id="17" dur="500"/>
                                        <p:tgtEl>
                                          <p:spTgt spid="24591"/>
                                        </p:tgtEl>
                                      </p:cBhvr>
                                    </p:animEffect>
                                  </p:childTnLst>
                                </p:cTn>
                              </p:par>
                              <p:par>
                                <p:cTn id="18" presetID="4" presetClass="entr" presetSubtype="16" fill="hold" nodeType="withEffect">
                                  <p:stCondLst>
                                    <p:cond delay="0"/>
                                  </p:stCondLst>
                                  <p:childTnLst>
                                    <p:set>
                                      <p:cBhvr>
                                        <p:cTn id="19" dur="1" fill="hold">
                                          <p:stCondLst>
                                            <p:cond delay="0"/>
                                          </p:stCondLst>
                                        </p:cTn>
                                        <p:tgtEl>
                                          <p:spTgt spid="24590"/>
                                        </p:tgtEl>
                                        <p:attrNameLst>
                                          <p:attrName>style.visibility</p:attrName>
                                        </p:attrNameLst>
                                      </p:cBhvr>
                                      <p:to>
                                        <p:strVal val="visible"/>
                                      </p:to>
                                    </p:set>
                                    <p:animEffect transition="in" filter="box(in)">
                                      <p:cBhvr>
                                        <p:cTn id="20" dur="500"/>
                                        <p:tgtEl>
                                          <p:spTgt spid="24590"/>
                                        </p:tgtEl>
                                      </p:cBhvr>
                                    </p:animEffect>
                                  </p:childTnLst>
                                </p:cTn>
                              </p:par>
                              <p:par>
                                <p:cTn id="21" presetID="4" presetClass="entr" presetSubtype="16" fill="hold" nodeType="withEffect">
                                  <p:stCondLst>
                                    <p:cond delay="0"/>
                                  </p:stCondLst>
                                  <p:childTnLst>
                                    <p:set>
                                      <p:cBhvr>
                                        <p:cTn id="22" dur="1" fill="hold">
                                          <p:stCondLst>
                                            <p:cond delay="0"/>
                                          </p:stCondLst>
                                        </p:cTn>
                                        <p:tgtEl>
                                          <p:spTgt spid="24592"/>
                                        </p:tgtEl>
                                        <p:attrNameLst>
                                          <p:attrName>style.visibility</p:attrName>
                                        </p:attrNameLst>
                                      </p:cBhvr>
                                      <p:to>
                                        <p:strVal val="visible"/>
                                      </p:to>
                                    </p:set>
                                    <p:animEffect transition="in" filter="box(in)">
                                      <p:cBhvr>
                                        <p:cTn id="23" dur="500"/>
                                        <p:tgtEl>
                                          <p:spTgt spid="2459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4589"/>
                                        </p:tgtEl>
                                        <p:attrNameLst>
                                          <p:attrName>style.visibility</p:attrName>
                                        </p:attrNameLst>
                                      </p:cBhvr>
                                      <p:to>
                                        <p:strVal val="visible"/>
                                      </p:to>
                                    </p:set>
                                    <p:animEffect transition="in" filter="box(in)">
                                      <p:cBhvr>
                                        <p:cTn id="26" dur="500"/>
                                        <p:tgtEl>
                                          <p:spTgt spid="2458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4587"/>
                                        </p:tgtEl>
                                        <p:attrNameLst>
                                          <p:attrName>style.visibility</p:attrName>
                                        </p:attrNameLst>
                                      </p:cBhvr>
                                      <p:to>
                                        <p:strVal val="visible"/>
                                      </p:to>
                                    </p:set>
                                    <p:animEffect transition="in" filter="box(in)">
                                      <p:cBhvr>
                                        <p:cTn id="29" dur="500"/>
                                        <p:tgtEl>
                                          <p:spTgt spid="24587"/>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4588"/>
                                        </p:tgtEl>
                                        <p:attrNameLst>
                                          <p:attrName>style.visibility</p:attrName>
                                        </p:attrNameLst>
                                      </p:cBhvr>
                                      <p:to>
                                        <p:strVal val="visible"/>
                                      </p:to>
                                    </p:set>
                                    <p:animEffect transition="in" filter="box(in)">
                                      <p:cBhvr>
                                        <p:cTn id="32" dur="500"/>
                                        <p:tgtEl>
                                          <p:spTgt spid="2458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24582"/>
                                        </p:tgtEl>
                                        <p:attrNameLst>
                                          <p:attrName>style.visibility</p:attrName>
                                        </p:attrNameLst>
                                      </p:cBhvr>
                                      <p:to>
                                        <p:strVal val="visible"/>
                                      </p:to>
                                    </p:set>
                                    <p:animEffect transition="in" filter="box(in)">
                                      <p:cBhvr>
                                        <p:cTn id="37" dur="500"/>
                                        <p:tgtEl>
                                          <p:spTgt spid="24582"/>
                                        </p:tgtEl>
                                      </p:cBhvr>
                                    </p:animEffect>
                                  </p:childTnLst>
                                </p:cTn>
                              </p:par>
                              <p:par>
                                <p:cTn id="38" presetID="4" presetClass="entr" presetSubtype="16" fill="hold" nodeType="withEffect">
                                  <p:stCondLst>
                                    <p:cond delay="0"/>
                                  </p:stCondLst>
                                  <p:childTnLst>
                                    <p:set>
                                      <p:cBhvr>
                                        <p:cTn id="39" dur="1" fill="hold">
                                          <p:stCondLst>
                                            <p:cond delay="0"/>
                                          </p:stCondLst>
                                        </p:cTn>
                                        <p:tgtEl>
                                          <p:spTgt spid="24580"/>
                                        </p:tgtEl>
                                        <p:attrNameLst>
                                          <p:attrName>style.visibility</p:attrName>
                                        </p:attrNameLst>
                                      </p:cBhvr>
                                      <p:to>
                                        <p:strVal val="visible"/>
                                      </p:to>
                                    </p:set>
                                    <p:animEffect transition="in" filter="box(in)">
                                      <p:cBhvr>
                                        <p:cTn id="40" dur="500"/>
                                        <p:tgtEl>
                                          <p:spTgt spid="24580"/>
                                        </p:tgtEl>
                                      </p:cBhvr>
                                    </p:animEffect>
                                  </p:childTnLst>
                                </p:cTn>
                              </p:par>
                              <p:par>
                                <p:cTn id="41" presetID="4" presetClass="entr" presetSubtype="16" fill="hold" nodeType="withEffect">
                                  <p:stCondLst>
                                    <p:cond delay="0"/>
                                  </p:stCondLst>
                                  <p:childTnLst>
                                    <p:set>
                                      <p:cBhvr>
                                        <p:cTn id="42" dur="1" fill="hold">
                                          <p:stCondLst>
                                            <p:cond delay="0"/>
                                          </p:stCondLst>
                                        </p:cTn>
                                        <p:tgtEl>
                                          <p:spTgt spid="24585"/>
                                        </p:tgtEl>
                                        <p:attrNameLst>
                                          <p:attrName>style.visibility</p:attrName>
                                        </p:attrNameLst>
                                      </p:cBhvr>
                                      <p:to>
                                        <p:strVal val="visible"/>
                                      </p:to>
                                    </p:set>
                                    <p:animEffect transition="in" filter="box(in)">
                                      <p:cBhvr>
                                        <p:cTn id="43" dur="500"/>
                                        <p:tgtEl>
                                          <p:spTgt spid="24585"/>
                                        </p:tgtEl>
                                      </p:cBhvr>
                                    </p:animEffect>
                                  </p:childTnLst>
                                </p:cTn>
                              </p:par>
                              <p:par>
                                <p:cTn id="44" presetID="4" presetClass="entr" presetSubtype="16" fill="hold" nodeType="withEffect">
                                  <p:stCondLst>
                                    <p:cond delay="0"/>
                                  </p:stCondLst>
                                  <p:childTnLst>
                                    <p:set>
                                      <p:cBhvr>
                                        <p:cTn id="45" dur="1" fill="hold">
                                          <p:stCondLst>
                                            <p:cond delay="0"/>
                                          </p:stCondLst>
                                        </p:cTn>
                                        <p:tgtEl>
                                          <p:spTgt spid="24581"/>
                                        </p:tgtEl>
                                        <p:attrNameLst>
                                          <p:attrName>style.visibility</p:attrName>
                                        </p:attrNameLst>
                                      </p:cBhvr>
                                      <p:to>
                                        <p:strVal val="visible"/>
                                      </p:to>
                                    </p:set>
                                    <p:animEffect transition="in" filter="box(in)">
                                      <p:cBhvr>
                                        <p:cTn id="46" dur="500"/>
                                        <p:tgtEl>
                                          <p:spTgt spid="24581"/>
                                        </p:tgtEl>
                                      </p:cBhvr>
                                    </p:animEffect>
                                  </p:childTnLst>
                                </p:cTn>
                              </p:par>
                              <p:par>
                                <p:cTn id="47" presetID="4" presetClass="entr" presetSubtype="16" fill="hold" nodeType="withEffect">
                                  <p:stCondLst>
                                    <p:cond delay="0"/>
                                  </p:stCondLst>
                                  <p:childTnLst>
                                    <p:set>
                                      <p:cBhvr>
                                        <p:cTn id="48" dur="1" fill="hold">
                                          <p:stCondLst>
                                            <p:cond delay="0"/>
                                          </p:stCondLst>
                                        </p:cTn>
                                        <p:tgtEl>
                                          <p:spTgt spid="24584"/>
                                        </p:tgtEl>
                                        <p:attrNameLst>
                                          <p:attrName>style.visibility</p:attrName>
                                        </p:attrNameLst>
                                      </p:cBhvr>
                                      <p:to>
                                        <p:strVal val="visible"/>
                                      </p:to>
                                    </p:set>
                                    <p:animEffect transition="in" filter="box(in)">
                                      <p:cBhvr>
                                        <p:cTn id="49" dur="500"/>
                                        <p:tgtEl>
                                          <p:spTgt spid="24584"/>
                                        </p:tgtEl>
                                      </p:cBhvr>
                                    </p:animEffect>
                                  </p:childTnLst>
                                </p:cTn>
                              </p:par>
                              <p:par>
                                <p:cTn id="50" presetID="4" presetClass="entr" presetSubtype="16" fill="hold" nodeType="withEffect">
                                  <p:stCondLst>
                                    <p:cond delay="0"/>
                                  </p:stCondLst>
                                  <p:childTnLst>
                                    <p:set>
                                      <p:cBhvr>
                                        <p:cTn id="51" dur="1" fill="hold">
                                          <p:stCondLst>
                                            <p:cond delay="0"/>
                                          </p:stCondLst>
                                        </p:cTn>
                                        <p:tgtEl>
                                          <p:spTgt spid="24583"/>
                                        </p:tgtEl>
                                        <p:attrNameLst>
                                          <p:attrName>style.visibility</p:attrName>
                                        </p:attrNameLst>
                                      </p:cBhvr>
                                      <p:to>
                                        <p:strVal val="visible"/>
                                      </p:to>
                                    </p:set>
                                    <p:animEffect transition="in" filter="box(in)">
                                      <p:cBhvr>
                                        <p:cTn id="52" dur="500"/>
                                        <p:tgtEl>
                                          <p:spTgt spid="2458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4586"/>
                                        </p:tgtEl>
                                        <p:attrNameLst>
                                          <p:attrName>style.visibility</p:attrName>
                                        </p:attrNameLst>
                                      </p:cBhvr>
                                      <p:to>
                                        <p:strVal val="visible"/>
                                      </p:to>
                                    </p:set>
                                    <p:animEffect transition="in" filter="box(in)">
                                      <p:cBhvr>
                                        <p:cTn id="57" dur="500"/>
                                        <p:tgtEl>
                                          <p:spTgt spid="2458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24596"/>
                                        </p:tgtEl>
                                        <p:attrNameLst>
                                          <p:attrName>style.visibility</p:attrName>
                                        </p:attrNameLst>
                                      </p:cBhvr>
                                      <p:to>
                                        <p:strVal val="visible"/>
                                      </p:to>
                                    </p:set>
                                    <p:animEffect transition="in" filter="box(in)">
                                      <p:cBhvr>
                                        <p:cTn id="62" dur="500"/>
                                        <p:tgtEl>
                                          <p:spTgt spid="24596"/>
                                        </p:tgtEl>
                                      </p:cBhvr>
                                    </p:animEffect>
                                  </p:childTnLst>
                                </p:cTn>
                              </p:par>
                              <p:par>
                                <p:cTn id="63" presetID="4" presetClass="entr" presetSubtype="16" fill="hold" nodeType="withEffect">
                                  <p:stCondLst>
                                    <p:cond delay="0"/>
                                  </p:stCondLst>
                                  <p:childTnLst>
                                    <p:set>
                                      <p:cBhvr>
                                        <p:cTn id="64" dur="1" fill="hold">
                                          <p:stCondLst>
                                            <p:cond delay="0"/>
                                          </p:stCondLst>
                                        </p:cTn>
                                        <p:tgtEl>
                                          <p:spTgt spid="24594"/>
                                        </p:tgtEl>
                                        <p:attrNameLst>
                                          <p:attrName>style.visibility</p:attrName>
                                        </p:attrNameLst>
                                      </p:cBhvr>
                                      <p:to>
                                        <p:strVal val="visible"/>
                                      </p:to>
                                    </p:set>
                                    <p:animEffect transition="in" filter="box(in)">
                                      <p:cBhvr>
                                        <p:cTn id="65" dur="500"/>
                                        <p:tgtEl>
                                          <p:spTgt spid="24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P spid="24586" grpId="0"/>
      <p:bldP spid="24587" grpId="0"/>
      <p:bldP spid="24588" grpId="0"/>
      <p:bldP spid="2458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7" name="Text Box 11"/>
          <p:cNvSpPr txBox="1">
            <a:spLocks noChangeArrowheads="1"/>
          </p:cNvSpPr>
          <p:nvPr/>
        </p:nvSpPr>
        <p:spPr bwMode="auto">
          <a:xfrm>
            <a:off x="381000" y="1524000"/>
            <a:ext cx="8229600" cy="830997"/>
          </a:xfrm>
          <a:prstGeom prst="rect">
            <a:avLst/>
          </a:prstGeom>
          <a:noFill/>
          <a:ln w="9525">
            <a:noFill/>
            <a:miter lim="800000"/>
            <a:headEnd/>
            <a:tailEnd/>
          </a:ln>
          <a:effectLst/>
        </p:spPr>
        <p:txBody>
          <a:bodyPr>
            <a:spAutoFit/>
          </a:bodyPr>
          <a:lstStyle/>
          <a:p>
            <a:pPr marL="457200" indent="-457200" eaLnBrk="0" fontAlgn="base" hangingPunct="0">
              <a:spcBef>
                <a:spcPct val="0"/>
              </a:spcBef>
              <a:spcAft>
                <a:spcPct val="0"/>
              </a:spcAft>
            </a:pPr>
            <a:r>
              <a:rPr lang="en-US" altLang="en-US" sz="2400" b="1" dirty="0">
                <a:solidFill>
                  <a:srgbClr val="000000"/>
                </a:solidFill>
                <a:latin typeface="Verdana" pitchFamily="34" charset="0"/>
              </a:rPr>
              <a:t>3.</a:t>
            </a:r>
            <a:r>
              <a:rPr lang="en-US" altLang="en-US" sz="2400" dirty="0">
                <a:solidFill>
                  <a:srgbClr val="000000"/>
                </a:solidFill>
                <a:latin typeface="Verdana" pitchFamily="34" charset="0"/>
              </a:rPr>
              <a:t>  </a:t>
            </a:r>
            <a:r>
              <a:rPr lang="en-US" altLang="en-US" sz="2400" i="1" dirty="0">
                <a:solidFill>
                  <a:srgbClr val="000000"/>
                </a:solidFill>
                <a:latin typeface="Verdana" pitchFamily="34" charset="0"/>
              </a:rPr>
              <a:t>LH </a:t>
            </a:r>
            <a:r>
              <a:rPr lang="en-US" altLang="en-US" sz="2400" dirty="0">
                <a:solidFill>
                  <a:srgbClr val="000000"/>
                </a:solidFill>
                <a:latin typeface="Verdana" pitchFamily="34" charset="0"/>
              </a:rPr>
              <a:t>bisects</a:t>
            </a:r>
            <a:r>
              <a:rPr lang="en-US" altLang="en-US" sz="2400" i="1" dirty="0">
                <a:solidFill>
                  <a:srgbClr val="000000"/>
                </a:solidFill>
                <a:latin typeface="Verdana" pitchFamily="34" charset="0"/>
              </a:rPr>
              <a:t> GK </a:t>
            </a:r>
            <a:r>
              <a:rPr lang="en-US" altLang="en-US" sz="2400" dirty="0">
                <a:solidFill>
                  <a:srgbClr val="000000"/>
                </a:solidFill>
                <a:latin typeface="Verdana" pitchFamily="34" charset="0"/>
              </a:rPr>
              <a:t>at</a:t>
            </a:r>
            <a:r>
              <a:rPr lang="en-US" altLang="en-US" sz="2400" i="1" dirty="0">
                <a:solidFill>
                  <a:srgbClr val="000000"/>
                </a:solidFill>
                <a:latin typeface="Verdana" pitchFamily="34" charset="0"/>
              </a:rPr>
              <a:t> M. GM </a:t>
            </a:r>
            <a:r>
              <a:rPr lang="en-US" altLang="en-US" sz="2400" dirty="0">
                <a:solidFill>
                  <a:srgbClr val="000000"/>
                </a:solidFill>
                <a:latin typeface="Verdana" pitchFamily="34" charset="0"/>
              </a:rPr>
              <a:t>=</a:t>
            </a:r>
            <a:r>
              <a:rPr lang="en-US" altLang="en-US" sz="2400" i="1" dirty="0">
                <a:solidFill>
                  <a:srgbClr val="000000"/>
                </a:solidFill>
                <a:latin typeface="Verdana" pitchFamily="34" charset="0"/>
              </a:rPr>
              <a:t> </a:t>
            </a:r>
            <a:r>
              <a:rPr lang="en-US" altLang="en-US" sz="2400" dirty="0">
                <a:solidFill>
                  <a:srgbClr val="000000"/>
                </a:solidFill>
                <a:latin typeface="Verdana" pitchFamily="34" charset="0"/>
              </a:rPr>
              <a:t>2</a:t>
            </a:r>
            <a:r>
              <a:rPr lang="en-US" altLang="en-US" sz="2400" i="1" dirty="0">
                <a:solidFill>
                  <a:srgbClr val="000000"/>
                </a:solidFill>
                <a:latin typeface="Verdana" pitchFamily="34" charset="0"/>
              </a:rPr>
              <a:t>x </a:t>
            </a:r>
            <a:r>
              <a:rPr lang="en-US" altLang="en-US" sz="2400" dirty="0">
                <a:solidFill>
                  <a:srgbClr val="000000"/>
                </a:solidFill>
                <a:latin typeface="Verdana" pitchFamily="34" charset="0"/>
              </a:rPr>
              <a:t>+ 6, and</a:t>
            </a:r>
            <a:r>
              <a:rPr lang="en-US" altLang="en-US" sz="2400" i="1" dirty="0">
                <a:solidFill>
                  <a:srgbClr val="000000"/>
                </a:solidFill>
                <a:latin typeface="Verdana" pitchFamily="34" charset="0"/>
              </a:rPr>
              <a:t> </a:t>
            </a:r>
          </a:p>
          <a:p>
            <a:pPr marL="457200" indent="-457200" eaLnBrk="0" fontAlgn="base" hangingPunct="0">
              <a:spcBef>
                <a:spcPct val="0"/>
              </a:spcBef>
              <a:spcAft>
                <a:spcPct val="0"/>
              </a:spcAft>
            </a:pPr>
            <a:r>
              <a:rPr lang="en-US" altLang="en-US" sz="2400" i="1" dirty="0">
                <a:solidFill>
                  <a:srgbClr val="000000"/>
                </a:solidFill>
                <a:latin typeface="Verdana" pitchFamily="34" charset="0"/>
              </a:rPr>
              <a:t>	GK = </a:t>
            </a:r>
            <a:r>
              <a:rPr lang="en-US" altLang="en-US" sz="2400" dirty="0">
                <a:solidFill>
                  <a:srgbClr val="000000"/>
                </a:solidFill>
                <a:latin typeface="Verdana" pitchFamily="34" charset="0"/>
              </a:rPr>
              <a:t>24.</a:t>
            </a:r>
            <a:r>
              <a:rPr lang="en-US" altLang="en-US" sz="2400" i="1" dirty="0">
                <a:solidFill>
                  <a:srgbClr val="000000"/>
                </a:solidFill>
                <a:latin typeface="Verdana" pitchFamily="34" charset="0"/>
              </a:rPr>
              <a:t> </a:t>
            </a:r>
            <a:r>
              <a:rPr lang="en-US" altLang="en-US" sz="2400" dirty="0">
                <a:solidFill>
                  <a:srgbClr val="000000"/>
                </a:solidFill>
                <a:latin typeface="Verdana" pitchFamily="34" charset="0"/>
              </a:rPr>
              <a:t>Find</a:t>
            </a:r>
            <a:r>
              <a:rPr lang="en-US" altLang="en-US" sz="2400" i="1" dirty="0">
                <a:solidFill>
                  <a:srgbClr val="000000"/>
                </a:solidFill>
                <a:latin typeface="Verdana" pitchFamily="34" charset="0"/>
              </a:rPr>
              <a:t> x.</a:t>
            </a:r>
            <a:endParaRPr lang="en-US" altLang="en-US" sz="2400" dirty="0">
              <a:solidFill>
                <a:srgbClr val="000000"/>
              </a:solidFill>
              <a:latin typeface="Verdana" pitchFamily="34" charset="0"/>
            </a:endParaRPr>
          </a:p>
        </p:txBody>
      </p:sp>
      <p:sp>
        <p:nvSpPr>
          <p:cNvPr id="121877" name="Text Box 21"/>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Lesson Quiz: Part II</a:t>
            </a:r>
          </a:p>
        </p:txBody>
      </p:sp>
      <p:sp>
        <p:nvSpPr>
          <p:cNvPr id="121878" name="Line 22"/>
          <p:cNvSpPr>
            <a:spLocks noChangeShapeType="1"/>
          </p:cNvSpPr>
          <p:nvPr/>
        </p:nvSpPr>
        <p:spPr bwMode="auto">
          <a:xfrm>
            <a:off x="1016000" y="1600200"/>
            <a:ext cx="381000" cy="0"/>
          </a:xfrm>
          <a:prstGeom prst="line">
            <a:avLst/>
          </a:prstGeom>
          <a:noFill/>
          <a:ln w="28575">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21879" name="Line 23"/>
          <p:cNvSpPr>
            <a:spLocks noChangeShapeType="1"/>
          </p:cNvSpPr>
          <p:nvPr/>
        </p:nvSpPr>
        <p:spPr bwMode="auto">
          <a:xfrm>
            <a:off x="2654300" y="1612900"/>
            <a:ext cx="533400" cy="0"/>
          </a:xfrm>
          <a:prstGeom prst="line">
            <a:avLst/>
          </a:prstGeom>
          <a:noFill/>
          <a:ln w="28575">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pic>
        <p:nvPicPr>
          <p:cNvPr id="121890" name="Picture 34"/>
          <p:cNvPicPr>
            <a:picLocks noChangeAspect="1" noChangeArrowheads="1"/>
          </p:cNvPicPr>
          <p:nvPr/>
        </p:nvPicPr>
        <p:blipFill>
          <a:blip r:embed="rId3" cstate="print"/>
          <a:srcRect/>
          <a:stretch>
            <a:fillRect/>
          </a:stretch>
        </p:blipFill>
        <p:spPr bwMode="auto">
          <a:xfrm>
            <a:off x="3733800" y="1981200"/>
            <a:ext cx="2524125" cy="1819275"/>
          </a:xfrm>
          <a:prstGeom prst="rect">
            <a:avLst/>
          </a:prstGeom>
          <a:noFill/>
          <a:ln w="19050" algn="ctr">
            <a:noFill/>
            <a:miter lim="800000"/>
            <a:headEnd/>
            <a:tailEnd/>
          </a:ln>
          <a:effectLst/>
        </p:spPr>
      </p:pic>
      <p:sp>
        <p:nvSpPr>
          <p:cNvPr id="121891" name="Text Box 35"/>
          <p:cNvSpPr txBox="1">
            <a:spLocks noChangeArrowheads="1"/>
          </p:cNvSpPr>
          <p:nvPr/>
        </p:nvSpPr>
        <p:spPr bwMode="auto">
          <a:xfrm>
            <a:off x="1600200" y="2590800"/>
            <a:ext cx="533400" cy="457200"/>
          </a:xfrm>
          <a:prstGeom prst="rect">
            <a:avLst/>
          </a:prstGeom>
          <a:noFill/>
          <a:ln w="19050" algn="ctr">
            <a:noFill/>
            <a:miter lim="800000"/>
            <a:headEnd/>
            <a:tailEnd/>
          </a:ln>
          <a:effectLst/>
        </p:spPr>
        <p:txBody>
          <a:bodyPr>
            <a:spAutoFit/>
          </a:bodyPr>
          <a:lstStyle/>
          <a:p>
            <a:pPr algn="ctr" eaLnBrk="0" fontAlgn="base" hangingPunct="0">
              <a:spcBef>
                <a:spcPct val="50000"/>
              </a:spcBef>
              <a:spcAft>
                <a:spcPct val="0"/>
              </a:spcAft>
            </a:pPr>
            <a:r>
              <a:rPr lang="en-US" sz="2400">
                <a:solidFill>
                  <a:srgbClr val="FF0000"/>
                </a:solidFill>
                <a:latin typeface="Verdana" pitchFamily="34" charset="0"/>
              </a:rPr>
              <a:t>3</a:t>
            </a:r>
          </a:p>
        </p:txBody>
      </p:sp>
    </p:spTree>
    <p:extLst>
      <p:ext uri="{BB962C8B-B14F-4D97-AF65-F5344CB8AC3E}">
        <p14:creationId xmlns:p14="http://schemas.microsoft.com/office/powerpoint/2010/main" val="9468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891"/>
                                        </p:tgtEl>
                                        <p:attrNameLst>
                                          <p:attrName>style.visibility</p:attrName>
                                        </p:attrNameLst>
                                      </p:cBhvr>
                                      <p:to>
                                        <p:strVal val="visible"/>
                                      </p:to>
                                    </p:set>
                                    <p:animEffect transition="in" filter="dissolve">
                                      <p:cBhvr>
                                        <p:cTn id="7" dur="500"/>
                                        <p:tgtEl>
                                          <p:spTgt spid="121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5EAEDB5-2212-4098-9409-3710496673F0}"/>
              </a:ext>
            </a:extLst>
          </p:cNvPr>
          <p:cNvSpPr>
            <a:spLocks noGrp="1" noChangeArrowheads="1"/>
          </p:cNvSpPr>
          <p:nvPr>
            <p:ph type="body" idx="1"/>
          </p:nvPr>
        </p:nvSpPr>
        <p:spPr>
          <a:xfrm>
            <a:off x="304800" y="304800"/>
            <a:ext cx="8382000" cy="5638800"/>
          </a:xfrm>
        </p:spPr>
        <p:txBody>
          <a:bodyPr/>
          <a:lstStyle/>
          <a:p>
            <a:pPr>
              <a:buFontTx/>
              <a:buNone/>
            </a:pPr>
            <a:r>
              <a:rPr lang="en-US" altLang="en-US" sz="4800" b="1" i="1" u="sng"/>
              <a:t>Naming Angles</a:t>
            </a:r>
            <a:endParaRPr lang="en-US" altLang="en-US" sz="4800"/>
          </a:p>
        </p:txBody>
      </p:sp>
      <p:sp>
        <p:nvSpPr>
          <p:cNvPr id="28675" name="Line 3">
            <a:extLst>
              <a:ext uri="{FF2B5EF4-FFF2-40B4-BE49-F238E27FC236}">
                <a16:creationId xmlns:a16="http://schemas.microsoft.com/office/drawing/2014/main" id="{E921B72A-D94F-4240-90CD-43D40463DE42}"/>
              </a:ext>
            </a:extLst>
          </p:cNvPr>
          <p:cNvSpPr>
            <a:spLocks noChangeShapeType="1"/>
          </p:cNvSpPr>
          <p:nvPr/>
        </p:nvSpPr>
        <p:spPr bwMode="auto">
          <a:xfrm>
            <a:off x="2514600" y="1752600"/>
            <a:ext cx="1676400" cy="213360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6" name="Line 4">
            <a:extLst>
              <a:ext uri="{FF2B5EF4-FFF2-40B4-BE49-F238E27FC236}">
                <a16:creationId xmlns:a16="http://schemas.microsoft.com/office/drawing/2014/main" id="{0C2F9C3D-67BF-4D74-84C0-81E43338CD03}"/>
              </a:ext>
            </a:extLst>
          </p:cNvPr>
          <p:cNvSpPr>
            <a:spLocks noChangeShapeType="1"/>
          </p:cNvSpPr>
          <p:nvPr/>
        </p:nvSpPr>
        <p:spPr bwMode="auto">
          <a:xfrm flipV="1">
            <a:off x="4191000" y="1752600"/>
            <a:ext cx="1524000" cy="213360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7" name="Line 5">
            <a:extLst>
              <a:ext uri="{FF2B5EF4-FFF2-40B4-BE49-F238E27FC236}">
                <a16:creationId xmlns:a16="http://schemas.microsoft.com/office/drawing/2014/main" id="{17FAC56F-A96C-4C21-A7B7-2F00A4479B8F}"/>
              </a:ext>
            </a:extLst>
          </p:cNvPr>
          <p:cNvSpPr>
            <a:spLocks noChangeShapeType="1"/>
          </p:cNvSpPr>
          <p:nvPr/>
        </p:nvSpPr>
        <p:spPr bwMode="auto">
          <a:xfrm>
            <a:off x="914400" y="3886200"/>
            <a:ext cx="68580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8" name="Text Box 6">
            <a:extLst>
              <a:ext uri="{FF2B5EF4-FFF2-40B4-BE49-F238E27FC236}">
                <a16:creationId xmlns:a16="http://schemas.microsoft.com/office/drawing/2014/main" id="{C9033D8C-FAAE-427F-8D71-F86042AC7BC4}"/>
              </a:ext>
            </a:extLst>
          </p:cNvPr>
          <p:cNvSpPr txBox="1">
            <a:spLocks noChangeArrowheads="1"/>
          </p:cNvSpPr>
          <p:nvPr/>
        </p:nvSpPr>
        <p:spPr bwMode="auto">
          <a:xfrm>
            <a:off x="5029200" y="16764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a:t>
            </a:r>
          </a:p>
        </p:txBody>
      </p:sp>
      <p:sp>
        <p:nvSpPr>
          <p:cNvPr id="28679" name="Text Box 7">
            <a:extLst>
              <a:ext uri="{FF2B5EF4-FFF2-40B4-BE49-F238E27FC236}">
                <a16:creationId xmlns:a16="http://schemas.microsoft.com/office/drawing/2014/main" id="{E127B7AA-7B1B-4658-B841-8531CA6B07CE}"/>
              </a:ext>
            </a:extLst>
          </p:cNvPr>
          <p:cNvSpPr txBox="1">
            <a:spLocks noChangeArrowheads="1"/>
          </p:cNvSpPr>
          <p:nvPr/>
        </p:nvSpPr>
        <p:spPr bwMode="auto">
          <a:xfrm>
            <a:off x="2895600" y="19050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t>
            </a:r>
          </a:p>
        </p:txBody>
      </p:sp>
      <p:sp>
        <p:nvSpPr>
          <p:cNvPr id="28680" name="Text Box 8">
            <a:extLst>
              <a:ext uri="{FF2B5EF4-FFF2-40B4-BE49-F238E27FC236}">
                <a16:creationId xmlns:a16="http://schemas.microsoft.com/office/drawing/2014/main" id="{F90EF9DC-303D-434A-988E-8D83903A1709}"/>
              </a:ext>
            </a:extLst>
          </p:cNvPr>
          <p:cNvSpPr txBox="1">
            <a:spLocks noChangeArrowheads="1"/>
          </p:cNvSpPr>
          <p:nvPr/>
        </p:nvSpPr>
        <p:spPr bwMode="auto">
          <a:xfrm>
            <a:off x="1447800" y="38862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28681" name="Text Box 9">
            <a:extLst>
              <a:ext uri="{FF2B5EF4-FFF2-40B4-BE49-F238E27FC236}">
                <a16:creationId xmlns:a16="http://schemas.microsoft.com/office/drawing/2014/main" id="{CBB64570-827D-4A54-A3F7-9A5DFC282A9B}"/>
              </a:ext>
            </a:extLst>
          </p:cNvPr>
          <p:cNvSpPr txBox="1">
            <a:spLocks noChangeArrowheads="1"/>
          </p:cNvSpPr>
          <p:nvPr/>
        </p:nvSpPr>
        <p:spPr bwMode="auto">
          <a:xfrm>
            <a:off x="3962400" y="38862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
            </a:r>
          </a:p>
        </p:txBody>
      </p:sp>
      <p:sp>
        <p:nvSpPr>
          <p:cNvPr id="28682" name="Text Box 10">
            <a:extLst>
              <a:ext uri="{FF2B5EF4-FFF2-40B4-BE49-F238E27FC236}">
                <a16:creationId xmlns:a16="http://schemas.microsoft.com/office/drawing/2014/main" id="{859A33AE-68B2-4EBB-94C7-2CF483D68767}"/>
              </a:ext>
            </a:extLst>
          </p:cNvPr>
          <p:cNvSpPr txBox="1">
            <a:spLocks noChangeArrowheads="1"/>
          </p:cNvSpPr>
          <p:nvPr/>
        </p:nvSpPr>
        <p:spPr bwMode="auto">
          <a:xfrm>
            <a:off x="6781800" y="38862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ox(in)">
                                      <p:cBhvr>
                                        <p:cTn id="7" dur="500"/>
                                        <p:tgtEl>
                                          <p:spTgt spid="2867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8679"/>
                                        </p:tgtEl>
                                        <p:attrNameLst>
                                          <p:attrName>style.visibility</p:attrName>
                                        </p:attrNameLst>
                                      </p:cBhvr>
                                      <p:to>
                                        <p:strVal val="visible"/>
                                      </p:to>
                                    </p:set>
                                    <p:animEffect transition="in" filter="box(in)">
                                      <p:cBhvr>
                                        <p:cTn id="10" dur="500"/>
                                        <p:tgtEl>
                                          <p:spTgt spid="2867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8680"/>
                                        </p:tgtEl>
                                        <p:attrNameLst>
                                          <p:attrName>style.visibility</p:attrName>
                                        </p:attrNameLst>
                                      </p:cBhvr>
                                      <p:to>
                                        <p:strVal val="visible"/>
                                      </p:to>
                                    </p:set>
                                    <p:animEffect transition="in" filter="box(in)">
                                      <p:cBhvr>
                                        <p:cTn id="13" dur="500"/>
                                        <p:tgtEl>
                                          <p:spTgt spid="2868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8681"/>
                                        </p:tgtEl>
                                        <p:attrNameLst>
                                          <p:attrName>style.visibility</p:attrName>
                                        </p:attrNameLst>
                                      </p:cBhvr>
                                      <p:to>
                                        <p:strVal val="visible"/>
                                      </p:to>
                                    </p:set>
                                    <p:animEffect transition="in" filter="box(in)">
                                      <p:cBhvr>
                                        <p:cTn id="16" dur="500"/>
                                        <p:tgtEl>
                                          <p:spTgt spid="2868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8682"/>
                                        </p:tgtEl>
                                        <p:attrNameLst>
                                          <p:attrName>style.visibility</p:attrName>
                                        </p:attrNameLst>
                                      </p:cBhvr>
                                      <p:to>
                                        <p:strVal val="visible"/>
                                      </p:to>
                                    </p:set>
                                    <p:animEffect transition="in" filter="box(in)">
                                      <p:cBhvr>
                                        <p:cTn id="19"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79" grpId="0"/>
      <p:bldP spid="28680" grpId="0"/>
      <p:bldP spid="28681" grpId="0"/>
      <p:bldP spid="286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6" y="0"/>
            <a:ext cx="7467600" cy="1143000"/>
          </a:xfrm>
        </p:spPr>
        <p:txBody>
          <a:bodyPr/>
          <a:lstStyle/>
          <a:p>
            <a:r>
              <a:rPr lang="en-US" u="sng" dirty="0"/>
              <a:t>What is a postulate?</a:t>
            </a:r>
          </a:p>
        </p:txBody>
      </p:sp>
      <p:sp>
        <p:nvSpPr>
          <p:cNvPr id="4" name="Text Box 17"/>
          <p:cNvSpPr txBox="1">
            <a:spLocks noGrp="1" noChangeArrowheads="1"/>
          </p:cNvSpPr>
          <p:nvPr>
            <p:ph idx="1"/>
          </p:nvPr>
        </p:nvSpPr>
        <p:spPr bwMode="auto">
          <a:xfrm>
            <a:off x="76200" y="1143000"/>
            <a:ext cx="8229600" cy="2062103"/>
          </a:xfrm>
          <a:prstGeom prst="rect">
            <a:avLst/>
          </a:prstGeom>
          <a:noFill/>
          <a:ln w="9525">
            <a:noFill/>
            <a:miter lim="800000"/>
            <a:headEnd/>
            <a:tailEnd/>
          </a:ln>
          <a:effectLst/>
        </p:spPr>
        <p:txBody>
          <a:bodyPr wrap="square">
            <a:spAutoFit/>
          </a:bodyPr>
          <a:lstStyle/>
          <a:p>
            <a:pPr algn="l"/>
            <a:r>
              <a:rPr lang="en-US" sz="3200" b="0" dirty="0"/>
              <a:t>A </a:t>
            </a:r>
            <a:r>
              <a:rPr lang="en-US" sz="3200" u="sng" dirty="0"/>
              <a:t>postulate</a:t>
            </a:r>
            <a:r>
              <a:rPr lang="en-US" sz="3200" b="0" dirty="0"/>
              <a:t>, or </a:t>
            </a:r>
            <a:r>
              <a:rPr lang="en-US" sz="3200" b="0" i="1" dirty="0"/>
              <a:t>axiom</a:t>
            </a:r>
            <a:r>
              <a:rPr lang="en-US" sz="3200" b="0" dirty="0"/>
              <a:t>, is a statement that is accepted as true without proof. Postulates about points, lines, and planes help describe geometric properties.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normAutofit fontScale="90000"/>
          </a:bodyPr>
          <a:lstStyle/>
          <a:p>
            <a:r>
              <a:rPr lang="en-US" b="1" u="sng" dirty="0">
                <a:effectLst>
                  <a:outerShdw blurRad="38100" dist="38100" dir="2700000" algn="tl">
                    <a:srgbClr val="000000">
                      <a:alpha val="43137"/>
                    </a:srgbClr>
                  </a:outerShdw>
                </a:effectLst>
              </a:rPr>
              <a:t>Points, Lines, and Planes Postulates</a:t>
            </a:r>
          </a:p>
        </p:txBody>
      </p:sp>
      <p:pic>
        <p:nvPicPr>
          <p:cNvPr id="4" name="Picture 61"/>
          <p:cNvPicPr>
            <a:picLocks noChangeAspect="1" noChangeArrowheads="1"/>
          </p:cNvPicPr>
          <p:nvPr/>
        </p:nvPicPr>
        <p:blipFill>
          <a:blip r:embed="rId2" cstate="print"/>
          <a:srcRect/>
          <a:stretch>
            <a:fillRect/>
          </a:stretch>
        </p:blipFill>
        <p:spPr bwMode="auto">
          <a:xfrm>
            <a:off x="0" y="4343400"/>
            <a:ext cx="9144000" cy="1905000"/>
          </a:xfrm>
          <a:prstGeom prst="rect">
            <a:avLst/>
          </a:prstGeom>
          <a:noFill/>
          <a:ln w="9525" algn="ctr">
            <a:noFill/>
            <a:miter lim="800000"/>
            <a:headEnd/>
            <a:tailEnd/>
          </a:ln>
          <a:effectLst/>
        </p:spPr>
      </p:pic>
      <p:pic>
        <p:nvPicPr>
          <p:cNvPr id="5" name="Picture 31"/>
          <p:cNvPicPr>
            <a:picLocks noChangeAspect="1" noChangeArrowheads="1"/>
          </p:cNvPicPr>
          <p:nvPr/>
        </p:nvPicPr>
        <p:blipFill>
          <a:blip r:embed="rId3" cstate="print"/>
          <a:srcRect/>
          <a:stretch>
            <a:fillRect/>
          </a:stretch>
        </p:blipFill>
        <p:spPr bwMode="auto">
          <a:xfrm>
            <a:off x="0" y="762000"/>
            <a:ext cx="9147641" cy="3429000"/>
          </a:xfrm>
          <a:prstGeom prst="rect">
            <a:avLst/>
          </a:prstGeom>
          <a:noFill/>
          <a:ln w="9525" algn="ctr">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24882" y="703684"/>
            <a:ext cx="9144000" cy="457200"/>
          </a:xfrm>
          <a:prstGeom prst="rect">
            <a:avLst/>
          </a:prstGeom>
          <a:noFill/>
          <a:ln w="9525">
            <a:noFill/>
            <a:miter lim="800000"/>
            <a:headEnd/>
            <a:tailEnd/>
          </a:ln>
          <a:effectLst/>
        </p:spPr>
        <p:txBody>
          <a:bodyPr anchor="ctr">
            <a:spAutoFit/>
          </a:bodyPr>
          <a:lstStyle/>
          <a:p>
            <a:r>
              <a:rPr lang="en-US" altLang="en-US" sz="2400" b="0" dirty="0">
                <a:solidFill>
                  <a:srgbClr val="006699"/>
                </a:solidFill>
                <a:latin typeface="Arial Black" pitchFamily="34" charset="0"/>
              </a:rPr>
              <a:t>Lesson Quiz: Part I</a:t>
            </a:r>
          </a:p>
        </p:txBody>
      </p:sp>
      <p:sp>
        <p:nvSpPr>
          <p:cNvPr id="17503" name="Text Box 95"/>
          <p:cNvSpPr txBox="1">
            <a:spLocks noChangeArrowheads="1"/>
          </p:cNvSpPr>
          <p:nvPr/>
        </p:nvSpPr>
        <p:spPr bwMode="auto">
          <a:xfrm>
            <a:off x="228600" y="1195096"/>
            <a:ext cx="4419600" cy="457200"/>
          </a:xfrm>
          <a:prstGeom prst="rect">
            <a:avLst/>
          </a:prstGeom>
          <a:noFill/>
          <a:ln w="9525">
            <a:noFill/>
            <a:miter lim="800000"/>
            <a:headEnd/>
            <a:tailEnd/>
          </a:ln>
          <a:effectLst/>
        </p:spPr>
        <p:txBody>
          <a:bodyPr>
            <a:spAutoFit/>
          </a:bodyPr>
          <a:lstStyle/>
          <a:p>
            <a:pPr algn="l"/>
            <a:r>
              <a:rPr lang="en-US" altLang="en-US" sz="2400" dirty="0">
                <a:solidFill>
                  <a:schemeClr val="bg1"/>
                </a:solidFill>
              </a:rPr>
              <a:t>1. </a:t>
            </a:r>
            <a:r>
              <a:rPr lang="en-US" altLang="en-US" sz="2400" b="0" dirty="0">
                <a:solidFill>
                  <a:schemeClr val="bg1"/>
                </a:solidFill>
              </a:rPr>
              <a:t>Two opposite rays.</a:t>
            </a:r>
          </a:p>
        </p:txBody>
      </p:sp>
      <p:sp>
        <p:nvSpPr>
          <p:cNvPr id="17505" name="Text Box 97"/>
          <p:cNvSpPr txBox="1">
            <a:spLocks noChangeArrowheads="1"/>
          </p:cNvSpPr>
          <p:nvPr/>
        </p:nvSpPr>
        <p:spPr bwMode="auto">
          <a:xfrm>
            <a:off x="211494" y="3160358"/>
            <a:ext cx="7924800" cy="457200"/>
          </a:xfrm>
          <a:prstGeom prst="rect">
            <a:avLst/>
          </a:prstGeom>
          <a:noFill/>
          <a:ln w="9525">
            <a:noFill/>
            <a:miter lim="800000"/>
            <a:headEnd/>
            <a:tailEnd/>
          </a:ln>
          <a:effectLst/>
        </p:spPr>
        <p:txBody>
          <a:bodyPr>
            <a:spAutoFit/>
          </a:bodyPr>
          <a:lstStyle/>
          <a:p>
            <a:pPr algn="l"/>
            <a:r>
              <a:rPr lang="en-US" altLang="en-US" sz="2400">
                <a:solidFill>
                  <a:schemeClr val="bg1"/>
                </a:solidFill>
              </a:rPr>
              <a:t>3.  </a:t>
            </a:r>
            <a:r>
              <a:rPr lang="en-US" altLang="en-US" sz="2400" b="0">
                <a:solidFill>
                  <a:schemeClr val="bg1"/>
                </a:solidFill>
              </a:rPr>
              <a:t>The intersection of plane </a:t>
            </a:r>
            <a:r>
              <a:rPr lang="en-US" altLang="en-US" sz="2400" b="0">
                <a:solidFill>
                  <a:schemeClr val="bg1"/>
                </a:solidFill>
                <a:latin typeface="Monotype Corsiva" pitchFamily="66" charset="0"/>
              </a:rPr>
              <a:t>N</a:t>
            </a:r>
            <a:r>
              <a:rPr lang="en-US" altLang="en-US" sz="2400" b="0">
                <a:solidFill>
                  <a:schemeClr val="bg1"/>
                </a:solidFill>
              </a:rPr>
              <a:t>  and plane </a:t>
            </a:r>
            <a:r>
              <a:rPr lang="en-US" altLang="en-US" sz="2400" b="0">
                <a:solidFill>
                  <a:schemeClr val="bg1"/>
                </a:solidFill>
                <a:latin typeface="Monotype Corsiva" pitchFamily="66" charset="0"/>
              </a:rPr>
              <a:t>T</a:t>
            </a:r>
            <a:r>
              <a:rPr lang="en-US" altLang="en-US" sz="2400" b="0">
                <a:solidFill>
                  <a:schemeClr val="bg1"/>
                </a:solidFill>
              </a:rPr>
              <a:t>.</a:t>
            </a:r>
          </a:p>
        </p:txBody>
      </p:sp>
      <p:sp>
        <p:nvSpPr>
          <p:cNvPr id="17506" name="Text Box 98"/>
          <p:cNvSpPr txBox="1">
            <a:spLocks noChangeArrowheads="1"/>
          </p:cNvSpPr>
          <p:nvPr/>
        </p:nvSpPr>
        <p:spPr bwMode="auto">
          <a:xfrm>
            <a:off x="228600" y="4073593"/>
            <a:ext cx="5638800" cy="457200"/>
          </a:xfrm>
          <a:prstGeom prst="rect">
            <a:avLst/>
          </a:prstGeom>
          <a:noFill/>
          <a:ln w="9525">
            <a:noFill/>
            <a:miter lim="800000"/>
            <a:headEnd/>
            <a:tailEnd/>
          </a:ln>
          <a:effectLst/>
        </p:spPr>
        <p:txBody>
          <a:bodyPr>
            <a:spAutoFit/>
          </a:bodyPr>
          <a:lstStyle/>
          <a:p>
            <a:pPr algn="l"/>
            <a:r>
              <a:rPr lang="en-US" altLang="en-US" sz="2400" dirty="0">
                <a:solidFill>
                  <a:schemeClr val="bg1"/>
                </a:solidFill>
              </a:rPr>
              <a:t>4.  </a:t>
            </a:r>
            <a:r>
              <a:rPr lang="en-US" altLang="en-US" sz="2400" b="0" dirty="0">
                <a:solidFill>
                  <a:schemeClr val="bg1"/>
                </a:solidFill>
              </a:rPr>
              <a:t>A plane containing </a:t>
            </a:r>
            <a:r>
              <a:rPr lang="en-US" altLang="en-US" sz="2400" b="0" i="1" dirty="0">
                <a:solidFill>
                  <a:schemeClr val="bg1"/>
                </a:solidFill>
              </a:rPr>
              <a:t>E</a:t>
            </a:r>
            <a:r>
              <a:rPr lang="en-US" altLang="en-US" sz="2400" b="0" dirty="0">
                <a:solidFill>
                  <a:schemeClr val="bg1"/>
                </a:solidFill>
              </a:rPr>
              <a:t>, </a:t>
            </a:r>
            <a:r>
              <a:rPr lang="en-US" altLang="en-US" sz="2400" b="0" i="1" dirty="0">
                <a:solidFill>
                  <a:schemeClr val="bg1"/>
                </a:solidFill>
              </a:rPr>
              <a:t>D</a:t>
            </a:r>
            <a:r>
              <a:rPr lang="en-US" altLang="en-US" sz="2400" b="0" dirty="0">
                <a:solidFill>
                  <a:schemeClr val="bg1"/>
                </a:solidFill>
              </a:rPr>
              <a:t>, and </a:t>
            </a:r>
            <a:r>
              <a:rPr lang="en-US" altLang="en-US" sz="2400" b="0" i="1" dirty="0">
                <a:solidFill>
                  <a:schemeClr val="bg1"/>
                </a:solidFill>
              </a:rPr>
              <a:t>B</a:t>
            </a:r>
            <a:r>
              <a:rPr lang="en-US" altLang="en-US" sz="2400" b="0" dirty="0">
                <a:solidFill>
                  <a:schemeClr val="bg1"/>
                </a:solidFill>
              </a:rPr>
              <a:t>.</a:t>
            </a:r>
          </a:p>
        </p:txBody>
      </p:sp>
      <p:grpSp>
        <p:nvGrpSpPr>
          <p:cNvPr id="2" name="Group 117"/>
          <p:cNvGrpSpPr>
            <a:grpSpLocks/>
          </p:cNvGrpSpPr>
          <p:nvPr/>
        </p:nvGrpSpPr>
        <p:grpSpPr bwMode="auto">
          <a:xfrm>
            <a:off x="228600" y="2223796"/>
            <a:ext cx="4419600" cy="457200"/>
            <a:chOff x="192" y="1776"/>
            <a:chExt cx="2784" cy="288"/>
          </a:xfrm>
        </p:grpSpPr>
        <p:sp>
          <p:nvSpPr>
            <p:cNvPr id="17504" name="Text Box 96"/>
            <p:cNvSpPr txBox="1">
              <a:spLocks noChangeArrowheads="1"/>
            </p:cNvSpPr>
            <p:nvPr/>
          </p:nvSpPr>
          <p:spPr bwMode="auto">
            <a:xfrm>
              <a:off x="192" y="1776"/>
              <a:ext cx="2784" cy="288"/>
            </a:xfrm>
            <a:prstGeom prst="rect">
              <a:avLst/>
            </a:prstGeom>
            <a:noFill/>
            <a:ln w="9525">
              <a:noFill/>
              <a:miter lim="800000"/>
              <a:headEnd/>
              <a:tailEnd/>
            </a:ln>
            <a:effectLst/>
          </p:spPr>
          <p:txBody>
            <a:bodyPr>
              <a:spAutoFit/>
            </a:bodyPr>
            <a:lstStyle/>
            <a:p>
              <a:pPr algn="l"/>
              <a:r>
                <a:rPr lang="en-US" altLang="en-US" sz="2400" dirty="0">
                  <a:solidFill>
                    <a:schemeClr val="bg1"/>
                  </a:solidFill>
                </a:rPr>
                <a:t>2.  </a:t>
              </a:r>
              <a:r>
                <a:rPr lang="en-US" altLang="en-US" sz="2400" b="0" dirty="0">
                  <a:solidFill>
                    <a:schemeClr val="bg1"/>
                  </a:solidFill>
                </a:rPr>
                <a:t>A point on BC.</a:t>
              </a:r>
            </a:p>
          </p:txBody>
        </p:sp>
        <p:sp>
          <p:nvSpPr>
            <p:cNvPr id="17507" name="Line 99"/>
            <p:cNvSpPr>
              <a:spLocks noChangeShapeType="1"/>
            </p:cNvSpPr>
            <p:nvPr/>
          </p:nvSpPr>
          <p:spPr bwMode="auto">
            <a:xfrm>
              <a:off x="1392" y="1824"/>
              <a:ext cx="336" cy="0"/>
            </a:xfrm>
            <a:prstGeom prst="line">
              <a:avLst/>
            </a:prstGeom>
            <a:noFill/>
            <a:ln w="28575">
              <a:solidFill>
                <a:schemeClr val="bg1"/>
              </a:solidFill>
              <a:round/>
              <a:headEnd/>
              <a:tailEnd type="triangle" w="med" len="med"/>
            </a:ln>
            <a:effectLst/>
          </p:spPr>
          <p:txBody>
            <a:bodyPr anchor="ctr">
              <a:spAutoFit/>
            </a:bodyPr>
            <a:lstStyle/>
            <a:p>
              <a:endParaRPr lang="en-US">
                <a:solidFill>
                  <a:schemeClr val="bg1"/>
                </a:solidFill>
              </a:endParaRPr>
            </a:p>
          </p:txBody>
        </p:sp>
      </p:grpSp>
      <p:grpSp>
        <p:nvGrpSpPr>
          <p:cNvPr id="3" name="Group 116"/>
          <p:cNvGrpSpPr>
            <a:grpSpLocks/>
          </p:cNvGrpSpPr>
          <p:nvPr/>
        </p:nvGrpSpPr>
        <p:grpSpPr bwMode="auto">
          <a:xfrm>
            <a:off x="727788" y="1728496"/>
            <a:ext cx="2286000" cy="457200"/>
            <a:chOff x="672" y="1488"/>
            <a:chExt cx="1440" cy="444"/>
          </a:xfrm>
        </p:grpSpPr>
        <p:sp>
          <p:nvSpPr>
            <p:cNvPr id="17508" name="Text Box 100"/>
            <p:cNvSpPr txBox="1">
              <a:spLocks noChangeArrowheads="1"/>
            </p:cNvSpPr>
            <p:nvPr/>
          </p:nvSpPr>
          <p:spPr bwMode="auto">
            <a:xfrm>
              <a:off x="672" y="1488"/>
              <a:ext cx="1440" cy="444"/>
            </a:xfrm>
            <a:prstGeom prst="rect">
              <a:avLst/>
            </a:prstGeom>
            <a:noFill/>
            <a:ln w="9525">
              <a:noFill/>
              <a:miter lim="800000"/>
              <a:headEnd/>
              <a:tailEnd/>
            </a:ln>
            <a:effectLst/>
          </p:spPr>
          <p:txBody>
            <a:bodyPr>
              <a:spAutoFit/>
            </a:bodyPr>
            <a:lstStyle/>
            <a:p>
              <a:pPr algn="l"/>
              <a:r>
                <a:rPr lang="en-US" altLang="en-US" sz="2400" i="1" dirty="0">
                  <a:solidFill>
                    <a:srgbClr val="FF0000"/>
                  </a:solidFill>
                </a:rPr>
                <a:t>CB</a:t>
              </a:r>
              <a:r>
                <a:rPr lang="en-US" altLang="en-US" sz="2400" dirty="0">
                  <a:solidFill>
                    <a:srgbClr val="FF0000"/>
                  </a:solidFill>
                </a:rPr>
                <a:t> and </a:t>
              </a:r>
              <a:r>
                <a:rPr lang="en-US" altLang="en-US" sz="2400" i="1" dirty="0">
                  <a:solidFill>
                    <a:srgbClr val="FF0000"/>
                  </a:solidFill>
                </a:rPr>
                <a:t>CD</a:t>
              </a:r>
              <a:endParaRPr lang="en-US" altLang="en-US" sz="2400" b="0" i="1" dirty="0">
                <a:solidFill>
                  <a:srgbClr val="FF0000"/>
                </a:solidFill>
              </a:endParaRPr>
            </a:p>
          </p:txBody>
        </p:sp>
        <p:sp>
          <p:nvSpPr>
            <p:cNvPr id="17509" name="Line 101"/>
            <p:cNvSpPr>
              <a:spLocks noChangeShapeType="1"/>
            </p:cNvSpPr>
            <p:nvPr/>
          </p:nvSpPr>
          <p:spPr bwMode="auto">
            <a:xfrm>
              <a:off x="737" y="1562"/>
              <a:ext cx="328" cy="0"/>
            </a:xfrm>
            <a:prstGeom prst="line">
              <a:avLst/>
            </a:prstGeom>
            <a:noFill/>
            <a:ln w="28575">
              <a:solidFill>
                <a:srgbClr val="FF0000"/>
              </a:solidFill>
              <a:round/>
              <a:headEnd/>
              <a:tailEnd type="triangle" w="med" len="med"/>
            </a:ln>
            <a:effectLst/>
          </p:spPr>
          <p:txBody>
            <a:bodyPr anchor="ctr">
              <a:spAutoFit/>
            </a:bodyPr>
            <a:lstStyle/>
            <a:p>
              <a:endParaRPr lang="en-US"/>
            </a:p>
          </p:txBody>
        </p:sp>
        <p:sp>
          <p:nvSpPr>
            <p:cNvPr id="17510" name="Line 102"/>
            <p:cNvSpPr>
              <a:spLocks noChangeShapeType="1"/>
            </p:cNvSpPr>
            <p:nvPr/>
          </p:nvSpPr>
          <p:spPr bwMode="auto">
            <a:xfrm>
              <a:off x="1409" y="1562"/>
              <a:ext cx="328" cy="0"/>
            </a:xfrm>
            <a:prstGeom prst="line">
              <a:avLst/>
            </a:prstGeom>
            <a:noFill/>
            <a:ln w="28575">
              <a:solidFill>
                <a:srgbClr val="FF0000"/>
              </a:solidFill>
              <a:round/>
              <a:headEnd/>
              <a:tailEnd type="triangle" w="med" len="med"/>
            </a:ln>
            <a:effectLst/>
          </p:spPr>
          <p:txBody>
            <a:bodyPr anchor="ctr">
              <a:spAutoFit/>
            </a:bodyPr>
            <a:lstStyle/>
            <a:p>
              <a:endParaRPr lang="en-US"/>
            </a:p>
          </p:txBody>
        </p:sp>
      </p:grpSp>
      <p:sp>
        <p:nvSpPr>
          <p:cNvPr id="17514" name="Text Box 106"/>
          <p:cNvSpPr txBox="1">
            <a:spLocks noChangeArrowheads="1"/>
          </p:cNvSpPr>
          <p:nvPr/>
        </p:nvSpPr>
        <p:spPr bwMode="auto">
          <a:xfrm>
            <a:off x="710682" y="2604990"/>
            <a:ext cx="3810000" cy="457200"/>
          </a:xfrm>
          <a:prstGeom prst="rect">
            <a:avLst/>
          </a:prstGeom>
          <a:noFill/>
          <a:ln w="9525">
            <a:noFill/>
            <a:miter lim="800000"/>
            <a:headEnd/>
            <a:tailEnd/>
          </a:ln>
          <a:effectLst/>
        </p:spPr>
        <p:txBody>
          <a:bodyPr>
            <a:spAutoFit/>
          </a:bodyPr>
          <a:lstStyle/>
          <a:p>
            <a:pPr algn="l"/>
            <a:r>
              <a:rPr lang="en-US" altLang="en-US" sz="2400" dirty="0">
                <a:solidFill>
                  <a:srgbClr val="FF0000"/>
                </a:solidFill>
              </a:rPr>
              <a:t>Possible answer:</a:t>
            </a:r>
            <a:r>
              <a:rPr lang="en-US" altLang="en-US" sz="2400" i="1" dirty="0">
                <a:solidFill>
                  <a:srgbClr val="FF0000"/>
                </a:solidFill>
              </a:rPr>
              <a:t> D</a:t>
            </a:r>
            <a:endParaRPr lang="en-US" altLang="en-US" sz="2400" b="0" i="1" dirty="0">
              <a:solidFill>
                <a:srgbClr val="FF0000"/>
              </a:solidFill>
            </a:endParaRPr>
          </a:p>
        </p:txBody>
      </p:sp>
      <p:grpSp>
        <p:nvGrpSpPr>
          <p:cNvPr id="4" name="Group 118"/>
          <p:cNvGrpSpPr>
            <a:grpSpLocks/>
          </p:cNvGrpSpPr>
          <p:nvPr/>
        </p:nvGrpSpPr>
        <p:grpSpPr bwMode="auto">
          <a:xfrm>
            <a:off x="685800" y="3640694"/>
            <a:ext cx="4267200" cy="457200"/>
            <a:chOff x="528" y="2832"/>
            <a:chExt cx="2688" cy="288"/>
          </a:xfrm>
        </p:grpSpPr>
        <p:sp>
          <p:nvSpPr>
            <p:cNvPr id="17517" name="Text Box 109"/>
            <p:cNvSpPr txBox="1">
              <a:spLocks noChangeArrowheads="1"/>
            </p:cNvSpPr>
            <p:nvPr/>
          </p:nvSpPr>
          <p:spPr bwMode="auto">
            <a:xfrm>
              <a:off x="528" y="2832"/>
              <a:ext cx="2688" cy="288"/>
            </a:xfrm>
            <a:prstGeom prst="rect">
              <a:avLst/>
            </a:prstGeom>
            <a:noFill/>
            <a:ln w="9525">
              <a:noFill/>
              <a:miter lim="800000"/>
              <a:headEnd/>
              <a:tailEnd/>
            </a:ln>
            <a:effectLst/>
          </p:spPr>
          <p:txBody>
            <a:bodyPr>
              <a:spAutoFit/>
            </a:bodyPr>
            <a:lstStyle/>
            <a:p>
              <a:pPr algn="l"/>
              <a:r>
                <a:rPr lang="en-US" altLang="en-US" sz="2400" dirty="0">
                  <a:solidFill>
                    <a:srgbClr val="FF0000"/>
                  </a:solidFill>
                </a:rPr>
                <a:t>Possible answer:</a:t>
              </a:r>
              <a:r>
                <a:rPr lang="en-US" altLang="en-US" sz="2400" i="1" dirty="0">
                  <a:solidFill>
                    <a:srgbClr val="FF0000"/>
                  </a:solidFill>
                </a:rPr>
                <a:t> BD</a:t>
              </a:r>
              <a:endParaRPr lang="en-US" altLang="en-US" sz="2400" b="0" i="1" dirty="0">
                <a:solidFill>
                  <a:srgbClr val="FF0000"/>
                </a:solidFill>
              </a:endParaRPr>
            </a:p>
          </p:txBody>
        </p:sp>
        <p:sp>
          <p:nvSpPr>
            <p:cNvPr id="17518" name="Line 110"/>
            <p:cNvSpPr>
              <a:spLocks noChangeShapeType="1"/>
            </p:cNvSpPr>
            <p:nvPr/>
          </p:nvSpPr>
          <p:spPr bwMode="auto">
            <a:xfrm>
              <a:off x="2064" y="2880"/>
              <a:ext cx="320" cy="0"/>
            </a:xfrm>
            <a:prstGeom prst="line">
              <a:avLst/>
            </a:prstGeom>
            <a:noFill/>
            <a:ln w="28575">
              <a:solidFill>
                <a:srgbClr val="FF0000"/>
              </a:solidFill>
              <a:round/>
              <a:headEnd type="triangle" w="med" len="med"/>
              <a:tailEnd type="triangle" w="med" len="med"/>
            </a:ln>
            <a:effectLst/>
          </p:spPr>
          <p:txBody>
            <a:bodyPr anchor="ctr">
              <a:spAutoFit/>
            </a:bodyPr>
            <a:lstStyle/>
            <a:p>
              <a:endParaRPr lang="en-US"/>
            </a:p>
          </p:txBody>
        </p:sp>
      </p:grpSp>
      <p:sp>
        <p:nvSpPr>
          <p:cNvPr id="17521" name="Text Box 113"/>
          <p:cNvSpPr txBox="1">
            <a:spLocks noChangeArrowheads="1"/>
          </p:cNvSpPr>
          <p:nvPr/>
        </p:nvSpPr>
        <p:spPr bwMode="auto">
          <a:xfrm>
            <a:off x="737119" y="4570252"/>
            <a:ext cx="3200400" cy="457200"/>
          </a:xfrm>
          <a:prstGeom prst="rect">
            <a:avLst/>
          </a:prstGeom>
          <a:noFill/>
          <a:ln w="9525">
            <a:noFill/>
            <a:miter lim="800000"/>
            <a:headEnd/>
            <a:tailEnd/>
          </a:ln>
          <a:effectLst/>
        </p:spPr>
        <p:txBody>
          <a:bodyPr>
            <a:spAutoFit/>
          </a:bodyPr>
          <a:lstStyle/>
          <a:p>
            <a:pPr algn="l"/>
            <a:r>
              <a:rPr lang="en-US" altLang="en-US" sz="2400">
                <a:solidFill>
                  <a:srgbClr val="FF0000"/>
                </a:solidFill>
              </a:rPr>
              <a:t>Plane </a:t>
            </a:r>
            <a:r>
              <a:rPr lang="en-US" altLang="en-US" sz="2400">
                <a:solidFill>
                  <a:srgbClr val="FF0000"/>
                </a:solidFill>
                <a:latin typeface="Monotype Corsiva" pitchFamily="66" charset="0"/>
              </a:rPr>
              <a:t>T</a:t>
            </a:r>
            <a:endParaRPr lang="en-US" altLang="en-US" sz="2400" b="0" i="1">
              <a:solidFill>
                <a:srgbClr val="FF0000"/>
              </a:solidFill>
              <a:latin typeface="Monotype Corsiva" pitchFamily="66" charset="0"/>
            </a:endParaRPr>
          </a:p>
        </p:txBody>
      </p:sp>
      <p:pic>
        <p:nvPicPr>
          <p:cNvPr id="17523" name="Picture 115"/>
          <p:cNvPicPr>
            <a:picLocks noChangeAspect="1" noChangeArrowheads="1"/>
          </p:cNvPicPr>
          <p:nvPr/>
        </p:nvPicPr>
        <p:blipFill>
          <a:blip r:embed="rId4" cstate="print"/>
          <a:srcRect/>
          <a:stretch>
            <a:fillRect/>
          </a:stretch>
        </p:blipFill>
        <p:spPr bwMode="auto">
          <a:xfrm>
            <a:off x="4751388" y="713015"/>
            <a:ext cx="4135437" cy="2461763"/>
          </a:xfrm>
          <a:prstGeom prst="rect">
            <a:avLst/>
          </a:prstGeom>
          <a:noFill/>
          <a:ln w="9525" algn="ctr">
            <a:noFill/>
            <a:miter lim="800000"/>
            <a:headEnd/>
            <a:tailEnd/>
          </a:ln>
          <a:effectLst/>
        </p:spPr>
      </p:pic>
      <p:sp>
        <p:nvSpPr>
          <p:cNvPr id="19" name="Rectangle 18"/>
          <p:cNvSpPr/>
          <p:nvPr/>
        </p:nvSpPr>
        <p:spPr>
          <a:xfrm>
            <a:off x="838200" y="0"/>
            <a:ext cx="6019800" cy="707886"/>
          </a:xfrm>
          <a:prstGeom prst="rect">
            <a:avLst/>
          </a:prstGeom>
        </p:spPr>
        <p:txBody>
          <a:bodyPr wrap="square">
            <a:spAutoFit/>
          </a:bodyPr>
          <a:lstStyle/>
          <a:p>
            <a:r>
              <a:rPr lang="en-US" sz="4000" b="1" i="1" u="sng" dirty="0">
                <a:solidFill>
                  <a:schemeClr val="bg1"/>
                </a:solidFill>
              </a:rPr>
              <a:t>Wrap-Up (PRACTICE)</a:t>
            </a:r>
          </a:p>
        </p:txBody>
      </p:sp>
      <p:sp>
        <p:nvSpPr>
          <p:cNvPr id="20" name="Text Box 19"/>
          <p:cNvSpPr txBox="1">
            <a:spLocks noChangeArrowheads="1"/>
          </p:cNvSpPr>
          <p:nvPr/>
        </p:nvSpPr>
        <p:spPr bwMode="auto">
          <a:xfrm>
            <a:off x="236376" y="4986828"/>
            <a:ext cx="7772400" cy="457200"/>
          </a:xfrm>
          <a:prstGeom prst="rect">
            <a:avLst/>
          </a:prstGeom>
          <a:noFill/>
          <a:ln w="9525">
            <a:noFill/>
            <a:miter lim="800000"/>
            <a:headEnd/>
            <a:tailEnd/>
          </a:ln>
          <a:effectLst/>
        </p:spPr>
        <p:txBody>
          <a:bodyPr>
            <a:spAutoFit/>
          </a:bodyPr>
          <a:lstStyle/>
          <a:p>
            <a:pPr algn="l"/>
            <a:r>
              <a:rPr lang="en-US" altLang="en-US" sz="2400" dirty="0">
                <a:solidFill>
                  <a:schemeClr val="bg1"/>
                </a:solidFill>
              </a:rPr>
              <a:t>5. </a:t>
            </a:r>
            <a:r>
              <a:rPr lang="en-US" altLang="en-US" sz="2400" b="0" dirty="0">
                <a:solidFill>
                  <a:schemeClr val="bg1"/>
                </a:solidFill>
              </a:rPr>
              <a:t>a ray with endpoint </a:t>
            </a:r>
            <a:r>
              <a:rPr lang="en-US" altLang="en-US" sz="2400" b="0" i="1" dirty="0">
                <a:solidFill>
                  <a:schemeClr val="bg1"/>
                </a:solidFill>
              </a:rPr>
              <a:t>P</a:t>
            </a:r>
            <a:r>
              <a:rPr lang="en-US" altLang="en-US" sz="2400" b="0" dirty="0">
                <a:solidFill>
                  <a:schemeClr val="bg1"/>
                </a:solidFill>
              </a:rPr>
              <a:t> that passes through </a:t>
            </a:r>
            <a:r>
              <a:rPr lang="en-US" altLang="en-US" sz="2400" b="0" i="1" dirty="0">
                <a:solidFill>
                  <a:schemeClr val="bg1"/>
                </a:solidFill>
              </a:rPr>
              <a:t>Q</a:t>
            </a:r>
          </a:p>
        </p:txBody>
      </p:sp>
      <p:pic>
        <p:nvPicPr>
          <p:cNvPr id="21" name="Picture 21"/>
          <p:cNvPicPr>
            <a:picLocks noChangeAspect="1" noChangeArrowheads="1"/>
          </p:cNvPicPr>
          <p:nvPr/>
        </p:nvPicPr>
        <p:blipFill>
          <a:blip r:embed="rId5" cstate="print"/>
          <a:srcRect/>
          <a:stretch>
            <a:fillRect/>
          </a:stretch>
        </p:blipFill>
        <p:spPr bwMode="auto">
          <a:xfrm>
            <a:off x="2097833" y="5599926"/>
            <a:ext cx="2971800" cy="1017373"/>
          </a:xfrm>
          <a:prstGeom prst="rect">
            <a:avLst/>
          </a:prstGeom>
          <a:noFill/>
          <a:ln w="9525" algn="ctr">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514"/>
                                        </p:tgtEl>
                                        <p:attrNameLst>
                                          <p:attrName>style.visibility</p:attrName>
                                        </p:attrNameLst>
                                      </p:cBhvr>
                                      <p:to>
                                        <p:strVal val="visible"/>
                                      </p:to>
                                    </p:set>
                                    <p:anim calcmode="lin" valueType="num">
                                      <p:cBhvr additive="base">
                                        <p:cTn id="13" dur="500" fill="hold"/>
                                        <p:tgtEl>
                                          <p:spTgt spid="17514"/>
                                        </p:tgtEl>
                                        <p:attrNameLst>
                                          <p:attrName>ppt_x</p:attrName>
                                        </p:attrNameLst>
                                      </p:cBhvr>
                                      <p:tavLst>
                                        <p:tav tm="0">
                                          <p:val>
                                            <p:strVal val="#ppt_x"/>
                                          </p:val>
                                        </p:tav>
                                        <p:tav tm="100000">
                                          <p:val>
                                            <p:strVal val="#ppt_x"/>
                                          </p:val>
                                        </p:tav>
                                      </p:tavLst>
                                    </p:anim>
                                    <p:anim calcmode="lin" valueType="num">
                                      <p:cBhvr additive="base">
                                        <p:cTn id="14" dur="500" fill="hold"/>
                                        <p:tgtEl>
                                          <p:spTgt spid="175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521"/>
                                        </p:tgtEl>
                                        <p:attrNameLst>
                                          <p:attrName>style.visibility</p:attrName>
                                        </p:attrNameLst>
                                      </p:cBhvr>
                                      <p:to>
                                        <p:strVal val="visible"/>
                                      </p:to>
                                    </p:set>
                                    <p:anim calcmode="lin" valueType="num">
                                      <p:cBhvr additive="base">
                                        <p:cTn id="25" dur="500" fill="hold"/>
                                        <p:tgtEl>
                                          <p:spTgt spid="17521"/>
                                        </p:tgtEl>
                                        <p:attrNameLst>
                                          <p:attrName>ppt_x</p:attrName>
                                        </p:attrNameLst>
                                      </p:cBhvr>
                                      <p:tavLst>
                                        <p:tav tm="0">
                                          <p:val>
                                            <p:strVal val="#ppt_x"/>
                                          </p:val>
                                        </p:tav>
                                        <p:tav tm="100000">
                                          <p:val>
                                            <p:strVal val="#ppt_x"/>
                                          </p:val>
                                        </p:tav>
                                      </p:tavLst>
                                    </p:anim>
                                    <p:anim calcmode="lin" valueType="num">
                                      <p:cBhvr additive="base">
                                        <p:cTn id="26" dur="500" fill="hold"/>
                                        <p:tgtEl>
                                          <p:spTgt spid="175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4" grpId="0"/>
      <p:bldP spid="175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447800"/>
            <a:ext cx="7315200" cy="4114800"/>
          </a:xfrm>
        </p:spPr>
        <p:txBody>
          <a:bodyPr>
            <a:noAutofit/>
          </a:bodyPr>
          <a:lstStyle/>
          <a:p>
            <a:r>
              <a:rPr lang="en-US" sz="6000" dirty="0"/>
              <a:t>Honors</a:t>
            </a:r>
            <a:br>
              <a:rPr lang="en-US" sz="6000" dirty="0"/>
            </a:br>
            <a:r>
              <a:rPr lang="en-US" sz="6000" dirty="0"/>
              <a:t>Geometry Lesson</a:t>
            </a:r>
            <a:br>
              <a:rPr lang="en-US" sz="6000" dirty="0"/>
            </a:br>
            <a:r>
              <a:rPr lang="en-US" sz="6000" dirty="0"/>
              <a:t>A2</a:t>
            </a:r>
          </a:p>
        </p:txBody>
      </p:sp>
    </p:spTree>
    <p:extLst>
      <p:ext uri="{BB962C8B-B14F-4D97-AF65-F5344CB8AC3E}">
        <p14:creationId xmlns:p14="http://schemas.microsoft.com/office/powerpoint/2010/main" val="278240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90" name="Group 14"/>
          <p:cNvGrpSpPr>
            <a:grpSpLocks/>
          </p:cNvGrpSpPr>
          <p:nvPr/>
        </p:nvGrpSpPr>
        <p:grpSpPr bwMode="auto">
          <a:xfrm>
            <a:off x="1219200" y="4267200"/>
            <a:ext cx="6992938" cy="1143000"/>
            <a:chOff x="624" y="2544"/>
            <a:chExt cx="4405" cy="720"/>
          </a:xfrm>
        </p:grpSpPr>
        <p:sp>
          <p:nvSpPr>
            <p:cNvPr id="101381" name="Rectangle 5"/>
            <p:cNvSpPr>
              <a:spLocks noChangeArrowheads="1"/>
            </p:cNvSpPr>
            <p:nvPr/>
          </p:nvSpPr>
          <p:spPr bwMode="auto">
            <a:xfrm>
              <a:off x="2723" y="2784"/>
              <a:ext cx="2306" cy="288"/>
            </a:xfrm>
            <a:prstGeom prst="rect">
              <a:avLst/>
            </a:prstGeom>
            <a:noFill/>
            <a:ln w="9525" algn="ctr">
              <a:noFill/>
              <a:miter lim="800000"/>
              <a:headEnd/>
              <a:tailEnd/>
            </a:ln>
            <a:effectLst/>
          </p:spPr>
          <p:txBody>
            <a:bodyPr wrap="none">
              <a:spAutoFit/>
            </a:bodyPr>
            <a:lstStyle/>
            <a:p>
              <a:pPr algn="ctr" eaLnBrk="0" fontAlgn="base" hangingPunct="0">
                <a:spcBef>
                  <a:spcPct val="50000"/>
                </a:spcBef>
                <a:spcAft>
                  <a:spcPct val="0"/>
                </a:spcAft>
              </a:pPr>
              <a:r>
                <a:rPr lang="en-US" sz="2400" i="1">
                  <a:solidFill>
                    <a:srgbClr val="FF0000"/>
                  </a:solidFill>
                  <a:latin typeface="Verdana" pitchFamily="34" charset="0"/>
                </a:rPr>
                <a:t>A</a:t>
              </a:r>
              <a:r>
                <a:rPr lang="en-US" sz="2400" i="1">
                  <a:solidFill>
                    <a:srgbClr val="3333CC"/>
                  </a:solidFill>
                  <a:latin typeface="Verdana" pitchFamily="34" charset="0"/>
                </a:rPr>
                <a:t>B</a:t>
              </a:r>
              <a:r>
                <a:rPr lang="en-US" sz="2400">
                  <a:solidFill>
                    <a:srgbClr val="000000"/>
                  </a:solidFill>
                  <a:latin typeface="Verdana" pitchFamily="34" charset="0"/>
                </a:rPr>
                <a:t> = </a:t>
              </a:r>
              <a:r>
                <a:rPr lang="en-US" sz="2400" i="1">
                  <a:solidFill>
                    <a:srgbClr val="000000"/>
                  </a:solidFill>
                  <a:latin typeface="Verdana" pitchFamily="34" charset="0"/>
                </a:rPr>
                <a:t>|</a:t>
              </a:r>
              <a:r>
                <a:rPr lang="en-US" sz="2400" i="1">
                  <a:solidFill>
                    <a:srgbClr val="FF0000"/>
                  </a:solidFill>
                  <a:latin typeface="Verdana" pitchFamily="34" charset="0"/>
                </a:rPr>
                <a:t>a</a:t>
              </a:r>
              <a:r>
                <a:rPr lang="en-US" sz="2400">
                  <a:solidFill>
                    <a:srgbClr val="000000"/>
                  </a:solidFill>
                  <a:latin typeface="Verdana" pitchFamily="34" charset="0"/>
                </a:rPr>
                <a:t> – </a:t>
              </a:r>
              <a:r>
                <a:rPr lang="en-US" sz="2400" i="1">
                  <a:solidFill>
                    <a:srgbClr val="3333CC"/>
                  </a:solidFill>
                  <a:latin typeface="Verdana" pitchFamily="34" charset="0"/>
                </a:rPr>
                <a:t>b</a:t>
              </a:r>
              <a:r>
                <a:rPr lang="en-US" sz="2400" i="1">
                  <a:solidFill>
                    <a:srgbClr val="000000"/>
                  </a:solidFill>
                  <a:latin typeface="Verdana" pitchFamily="34" charset="0"/>
                </a:rPr>
                <a:t>|</a:t>
              </a:r>
              <a:r>
                <a:rPr lang="en-US" sz="2400">
                  <a:solidFill>
                    <a:srgbClr val="000000"/>
                  </a:solidFill>
                  <a:latin typeface="Verdana" pitchFamily="34" charset="0"/>
                </a:rPr>
                <a:t> or |</a:t>
              </a:r>
              <a:r>
                <a:rPr lang="en-US" sz="2400" i="1">
                  <a:solidFill>
                    <a:srgbClr val="3333CC"/>
                  </a:solidFill>
                  <a:latin typeface="Verdana" pitchFamily="34" charset="0"/>
                </a:rPr>
                <a:t>b</a:t>
              </a:r>
              <a:r>
                <a:rPr lang="en-US" sz="2400">
                  <a:solidFill>
                    <a:srgbClr val="000000"/>
                  </a:solidFill>
                  <a:latin typeface="Verdana" pitchFamily="34" charset="0"/>
                </a:rPr>
                <a:t> - </a:t>
              </a:r>
              <a:r>
                <a:rPr lang="en-US" sz="2400" i="1">
                  <a:solidFill>
                    <a:srgbClr val="FF0000"/>
                  </a:solidFill>
                  <a:latin typeface="Verdana" pitchFamily="34" charset="0"/>
                </a:rPr>
                <a:t>a</a:t>
              </a:r>
              <a:r>
                <a:rPr lang="en-US" sz="2400">
                  <a:solidFill>
                    <a:srgbClr val="000000"/>
                  </a:solidFill>
                  <a:latin typeface="Verdana" pitchFamily="34" charset="0"/>
                </a:rPr>
                <a:t>|</a:t>
              </a:r>
            </a:p>
          </p:txBody>
        </p:sp>
        <p:grpSp>
          <p:nvGrpSpPr>
            <p:cNvPr id="101389" name="Group 13"/>
            <p:cNvGrpSpPr>
              <a:grpSpLocks/>
            </p:cNvGrpSpPr>
            <p:nvPr/>
          </p:nvGrpSpPr>
          <p:grpSpPr bwMode="auto">
            <a:xfrm>
              <a:off x="624" y="2544"/>
              <a:ext cx="1680" cy="720"/>
              <a:chOff x="624" y="2544"/>
              <a:chExt cx="1680" cy="720"/>
            </a:xfrm>
          </p:grpSpPr>
          <p:sp>
            <p:nvSpPr>
              <p:cNvPr id="101382" name="Line 6"/>
              <p:cNvSpPr>
                <a:spLocks noChangeShapeType="1"/>
              </p:cNvSpPr>
              <p:nvPr/>
            </p:nvSpPr>
            <p:spPr bwMode="auto">
              <a:xfrm>
                <a:off x="624" y="2928"/>
                <a:ext cx="1680" cy="0"/>
              </a:xfrm>
              <a:prstGeom prst="line">
                <a:avLst/>
              </a:prstGeom>
              <a:noFill/>
              <a:ln w="38100">
                <a:solidFill>
                  <a:schemeClr val="tx1"/>
                </a:solidFill>
                <a:round/>
                <a:headEnd type="triangle" w="lg" len="lg"/>
                <a:tailEnd type="triangle" w="lg" len="lg"/>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01383" name="Oval 7"/>
              <p:cNvSpPr>
                <a:spLocks noChangeArrowheads="1"/>
              </p:cNvSpPr>
              <p:nvPr/>
            </p:nvSpPr>
            <p:spPr bwMode="auto">
              <a:xfrm>
                <a:off x="864" y="2880"/>
                <a:ext cx="96" cy="96"/>
              </a:xfrm>
              <a:prstGeom prst="ellipse">
                <a:avLst/>
              </a:prstGeom>
              <a:solidFill>
                <a:srgbClr val="FF0000"/>
              </a:solidFill>
              <a:ln w="9525" algn="ctr">
                <a:solidFill>
                  <a:srgbClr val="FF0000"/>
                </a:solidFill>
                <a:round/>
                <a:headEnd/>
                <a:tailEnd/>
              </a:ln>
              <a:effectLst/>
            </p:spPr>
            <p:txBody>
              <a:bodyPr wrap="none"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01384" name="Oval 8"/>
              <p:cNvSpPr>
                <a:spLocks noChangeArrowheads="1"/>
              </p:cNvSpPr>
              <p:nvPr/>
            </p:nvSpPr>
            <p:spPr bwMode="auto">
              <a:xfrm>
                <a:off x="1920" y="2880"/>
                <a:ext cx="96" cy="96"/>
              </a:xfrm>
              <a:prstGeom prst="ellipse">
                <a:avLst/>
              </a:prstGeom>
              <a:solidFill>
                <a:schemeClr val="accent2"/>
              </a:solidFill>
              <a:ln w="9525" algn="ctr">
                <a:solidFill>
                  <a:schemeClr val="accent2"/>
                </a:solidFill>
                <a:round/>
                <a:headEnd/>
                <a:tailEnd/>
              </a:ln>
              <a:effectLst/>
            </p:spPr>
            <p:txBody>
              <a:bodyPr wrap="none"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01385" name="Text Box 9"/>
              <p:cNvSpPr txBox="1">
                <a:spLocks noChangeArrowheads="1"/>
              </p:cNvSpPr>
              <p:nvPr/>
            </p:nvSpPr>
            <p:spPr bwMode="auto">
              <a:xfrm>
                <a:off x="720" y="2544"/>
                <a:ext cx="384" cy="288"/>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FF0000"/>
                    </a:solidFill>
                    <a:latin typeface="Verdana" pitchFamily="34" charset="0"/>
                  </a:rPr>
                  <a:t>A</a:t>
                </a:r>
              </a:p>
            </p:txBody>
          </p:sp>
          <p:sp>
            <p:nvSpPr>
              <p:cNvPr id="101386" name="Text Box 10"/>
              <p:cNvSpPr txBox="1">
                <a:spLocks noChangeArrowheads="1"/>
              </p:cNvSpPr>
              <p:nvPr/>
            </p:nvSpPr>
            <p:spPr bwMode="auto">
              <a:xfrm>
                <a:off x="720" y="2976"/>
                <a:ext cx="384" cy="288"/>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FF0000"/>
                    </a:solidFill>
                    <a:latin typeface="Verdana" pitchFamily="34" charset="0"/>
                  </a:rPr>
                  <a:t>a</a:t>
                </a:r>
              </a:p>
            </p:txBody>
          </p:sp>
          <p:sp>
            <p:nvSpPr>
              <p:cNvPr id="101387" name="Text Box 11"/>
              <p:cNvSpPr txBox="1">
                <a:spLocks noChangeArrowheads="1"/>
              </p:cNvSpPr>
              <p:nvPr/>
            </p:nvSpPr>
            <p:spPr bwMode="auto">
              <a:xfrm>
                <a:off x="1776" y="2544"/>
                <a:ext cx="384" cy="288"/>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3333CC"/>
                    </a:solidFill>
                    <a:latin typeface="Verdana" pitchFamily="34" charset="0"/>
                  </a:rPr>
                  <a:t>B</a:t>
                </a:r>
              </a:p>
            </p:txBody>
          </p:sp>
          <p:sp>
            <p:nvSpPr>
              <p:cNvPr id="101388" name="Text Box 12"/>
              <p:cNvSpPr txBox="1">
                <a:spLocks noChangeArrowheads="1"/>
              </p:cNvSpPr>
              <p:nvPr/>
            </p:nvSpPr>
            <p:spPr bwMode="auto">
              <a:xfrm>
                <a:off x="1776" y="2976"/>
                <a:ext cx="384" cy="288"/>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3333CC"/>
                    </a:solidFill>
                    <a:latin typeface="Verdana" pitchFamily="34" charset="0"/>
                  </a:rPr>
                  <a:t>b</a:t>
                </a:r>
              </a:p>
            </p:txBody>
          </p:sp>
        </p:grpSp>
      </p:grpSp>
      <p:grpSp>
        <p:nvGrpSpPr>
          <p:cNvPr id="101392" name="Group 16"/>
          <p:cNvGrpSpPr>
            <a:grpSpLocks/>
          </p:cNvGrpSpPr>
          <p:nvPr/>
        </p:nvGrpSpPr>
        <p:grpSpPr bwMode="auto">
          <a:xfrm>
            <a:off x="838200" y="1162050"/>
            <a:ext cx="7315200" cy="2647950"/>
            <a:chOff x="528" y="732"/>
            <a:chExt cx="4608" cy="1668"/>
          </a:xfrm>
        </p:grpSpPr>
        <p:sp>
          <p:nvSpPr>
            <p:cNvPr id="101380" name="Text Box 4"/>
            <p:cNvSpPr txBox="1">
              <a:spLocks noChangeArrowheads="1"/>
            </p:cNvSpPr>
            <p:nvPr/>
          </p:nvSpPr>
          <p:spPr bwMode="auto">
            <a:xfrm>
              <a:off x="528" y="732"/>
              <a:ext cx="4608" cy="166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The </a:t>
              </a:r>
              <a:r>
                <a:rPr lang="en-US" sz="2400" b="1" u="sng">
                  <a:solidFill>
                    <a:srgbClr val="000000"/>
                  </a:solidFill>
                  <a:latin typeface="Verdana" pitchFamily="34" charset="0"/>
                </a:rPr>
                <a:t>distance</a:t>
              </a:r>
              <a:r>
                <a:rPr lang="en-US" sz="2400">
                  <a:solidFill>
                    <a:srgbClr val="000000"/>
                  </a:solidFill>
                  <a:latin typeface="Verdana" pitchFamily="34" charset="0"/>
                </a:rPr>
                <a:t> between any two points is the absolute value of the difference of the coordinates.  If the coordinates of points </a:t>
              </a:r>
              <a:r>
                <a:rPr lang="en-US" sz="2400" i="1">
                  <a:solidFill>
                    <a:srgbClr val="FF0000"/>
                  </a:solidFill>
                  <a:latin typeface="Verdana" pitchFamily="34" charset="0"/>
                </a:rPr>
                <a:t>A</a:t>
              </a:r>
              <a:r>
                <a:rPr lang="en-US" sz="2400">
                  <a:solidFill>
                    <a:srgbClr val="000000"/>
                  </a:solidFill>
                  <a:latin typeface="Verdana" pitchFamily="34" charset="0"/>
                </a:rPr>
                <a:t> and </a:t>
              </a:r>
              <a:r>
                <a:rPr lang="en-US" sz="2400" i="1">
                  <a:solidFill>
                    <a:srgbClr val="3333CC"/>
                  </a:solidFill>
                  <a:latin typeface="Verdana" pitchFamily="34" charset="0"/>
                </a:rPr>
                <a:t>B</a:t>
              </a:r>
              <a:r>
                <a:rPr lang="en-US" sz="2400">
                  <a:solidFill>
                    <a:srgbClr val="000000"/>
                  </a:solidFill>
                  <a:latin typeface="Verdana" pitchFamily="34" charset="0"/>
                </a:rPr>
                <a:t> are </a:t>
              </a:r>
              <a:r>
                <a:rPr lang="en-US" sz="2400" i="1">
                  <a:solidFill>
                    <a:srgbClr val="FF0000"/>
                  </a:solidFill>
                  <a:latin typeface="Verdana" pitchFamily="34" charset="0"/>
                </a:rPr>
                <a:t>a</a:t>
              </a:r>
              <a:r>
                <a:rPr lang="en-US" sz="2400">
                  <a:solidFill>
                    <a:srgbClr val="000000"/>
                  </a:solidFill>
                  <a:latin typeface="Verdana" pitchFamily="34" charset="0"/>
                </a:rPr>
                <a:t> and </a:t>
              </a:r>
              <a:r>
                <a:rPr lang="en-US" sz="2400" i="1">
                  <a:solidFill>
                    <a:srgbClr val="3333CC"/>
                  </a:solidFill>
                  <a:latin typeface="Verdana" pitchFamily="34" charset="0"/>
                </a:rPr>
                <a:t>b</a:t>
              </a:r>
              <a:r>
                <a:rPr lang="en-US" sz="2400">
                  <a:solidFill>
                    <a:srgbClr val="000000"/>
                  </a:solidFill>
                  <a:latin typeface="Verdana" pitchFamily="34" charset="0"/>
                </a:rPr>
                <a:t>, then the distance between </a:t>
              </a:r>
              <a:r>
                <a:rPr lang="en-US" sz="2400" i="1">
                  <a:solidFill>
                    <a:srgbClr val="FF0000"/>
                  </a:solidFill>
                  <a:latin typeface="Verdana" pitchFamily="34" charset="0"/>
                </a:rPr>
                <a:t>A</a:t>
              </a:r>
              <a:r>
                <a:rPr lang="en-US" sz="2400">
                  <a:solidFill>
                    <a:srgbClr val="000000"/>
                  </a:solidFill>
                  <a:latin typeface="Verdana" pitchFamily="34" charset="0"/>
                </a:rPr>
                <a:t> and </a:t>
              </a:r>
              <a:r>
                <a:rPr lang="en-US" sz="2400" i="1">
                  <a:solidFill>
                    <a:srgbClr val="3333CC"/>
                  </a:solidFill>
                  <a:latin typeface="Verdana" pitchFamily="34" charset="0"/>
                </a:rPr>
                <a:t>B</a:t>
              </a:r>
              <a:r>
                <a:rPr lang="en-US" sz="2400">
                  <a:solidFill>
                    <a:srgbClr val="000000"/>
                  </a:solidFill>
                  <a:latin typeface="Verdana" pitchFamily="34" charset="0"/>
                </a:rPr>
                <a:t> is |</a:t>
              </a:r>
              <a:r>
                <a:rPr lang="en-US" sz="2400" i="1">
                  <a:solidFill>
                    <a:srgbClr val="FF0000"/>
                  </a:solidFill>
                  <a:latin typeface="Verdana" pitchFamily="34" charset="0"/>
                </a:rPr>
                <a:t>a</a:t>
              </a:r>
              <a:r>
                <a:rPr lang="en-US" sz="2400">
                  <a:solidFill>
                    <a:srgbClr val="000000"/>
                  </a:solidFill>
                  <a:latin typeface="Verdana" pitchFamily="34" charset="0"/>
                </a:rPr>
                <a:t> – </a:t>
              </a:r>
              <a:r>
                <a:rPr lang="en-US" sz="2400" i="1">
                  <a:solidFill>
                    <a:srgbClr val="3333CC"/>
                  </a:solidFill>
                  <a:latin typeface="Verdana" pitchFamily="34" charset="0"/>
                </a:rPr>
                <a:t>b</a:t>
              </a:r>
              <a:r>
                <a:rPr lang="en-US" sz="2400">
                  <a:solidFill>
                    <a:srgbClr val="000000"/>
                  </a:solidFill>
                  <a:latin typeface="Verdana" pitchFamily="34" charset="0"/>
                </a:rPr>
                <a:t>| or |</a:t>
              </a:r>
              <a:r>
                <a:rPr lang="en-US" sz="2400" i="1">
                  <a:solidFill>
                    <a:srgbClr val="3333CC"/>
                  </a:solidFill>
                  <a:latin typeface="Verdana" pitchFamily="34" charset="0"/>
                </a:rPr>
                <a:t>b</a:t>
              </a:r>
              <a:r>
                <a:rPr lang="en-US" sz="2400">
                  <a:solidFill>
                    <a:srgbClr val="000000"/>
                  </a:solidFill>
                  <a:latin typeface="Verdana" pitchFamily="34" charset="0"/>
                </a:rPr>
                <a:t> – </a:t>
              </a:r>
              <a:r>
                <a:rPr lang="en-US" sz="2400" i="1">
                  <a:solidFill>
                    <a:srgbClr val="FF0000"/>
                  </a:solidFill>
                  <a:latin typeface="Verdana" pitchFamily="34" charset="0"/>
                </a:rPr>
                <a:t>a</a:t>
              </a:r>
              <a:r>
                <a:rPr lang="en-US" sz="2400">
                  <a:solidFill>
                    <a:srgbClr val="000000"/>
                  </a:solidFill>
                  <a:latin typeface="Verdana" pitchFamily="34" charset="0"/>
                </a:rPr>
                <a:t>|.  The distance between </a:t>
              </a:r>
              <a:r>
                <a:rPr lang="en-US" sz="2400" i="1">
                  <a:solidFill>
                    <a:srgbClr val="FF0000"/>
                  </a:solidFill>
                  <a:latin typeface="Verdana" pitchFamily="34" charset="0"/>
                </a:rPr>
                <a:t>A</a:t>
              </a:r>
              <a:r>
                <a:rPr lang="en-US" sz="2400">
                  <a:solidFill>
                    <a:srgbClr val="000000"/>
                  </a:solidFill>
                  <a:latin typeface="Verdana" pitchFamily="34" charset="0"/>
                </a:rPr>
                <a:t> and </a:t>
              </a:r>
              <a:r>
                <a:rPr lang="en-US" sz="2400" i="1">
                  <a:solidFill>
                    <a:srgbClr val="3333CC"/>
                  </a:solidFill>
                  <a:latin typeface="Verdana" pitchFamily="34" charset="0"/>
                </a:rPr>
                <a:t>B</a:t>
              </a:r>
              <a:r>
                <a:rPr lang="en-US" sz="2400">
                  <a:solidFill>
                    <a:srgbClr val="000000"/>
                  </a:solidFill>
                  <a:latin typeface="Verdana" pitchFamily="34" charset="0"/>
                </a:rPr>
                <a:t> is also called the </a:t>
              </a:r>
              <a:r>
                <a:rPr lang="en-US" sz="2400" b="1" u="sng">
                  <a:solidFill>
                    <a:srgbClr val="000000"/>
                  </a:solidFill>
                  <a:latin typeface="Verdana" pitchFamily="34" charset="0"/>
                </a:rPr>
                <a:t>length</a:t>
              </a:r>
              <a:r>
                <a:rPr lang="en-US" sz="2400">
                  <a:solidFill>
                    <a:srgbClr val="000000"/>
                  </a:solidFill>
                  <a:latin typeface="Verdana" pitchFamily="34" charset="0"/>
                </a:rPr>
                <a:t> of </a:t>
              </a:r>
              <a:r>
                <a:rPr lang="en-US" sz="2400" i="1">
                  <a:solidFill>
                    <a:srgbClr val="FF0000"/>
                  </a:solidFill>
                  <a:latin typeface="Verdana" pitchFamily="34" charset="0"/>
                </a:rPr>
                <a:t>A</a:t>
              </a:r>
              <a:r>
                <a:rPr lang="en-US" sz="2400" i="1">
                  <a:solidFill>
                    <a:srgbClr val="3333CC"/>
                  </a:solidFill>
                  <a:latin typeface="Verdana" pitchFamily="34" charset="0"/>
                </a:rPr>
                <a:t>B</a:t>
              </a:r>
              <a:r>
                <a:rPr lang="en-US" sz="2400">
                  <a:solidFill>
                    <a:srgbClr val="000000"/>
                  </a:solidFill>
                  <a:latin typeface="Verdana" pitchFamily="34" charset="0"/>
                </a:rPr>
                <a:t>, or </a:t>
              </a:r>
              <a:r>
                <a:rPr lang="en-US" sz="2400" i="1">
                  <a:solidFill>
                    <a:srgbClr val="FF0000"/>
                  </a:solidFill>
                  <a:latin typeface="Verdana" pitchFamily="34" charset="0"/>
                </a:rPr>
                <a:t>A</a:t>
              </a:r>
              <a:r>
                <a:rPr lang="en-US" sz="2400" i="1">
                  <a:solidFill>
                    <a:srgbClr val="3333CC"/>
                  </a:solidFill>
                  <a:latin typeface="Verdana" pitchFamily="34" charset="0"/>
                </a:rPr>
                <a:t>B</a:t>
              </a:r>
              <a:r>
                <a:rPr lang="en-US" sz="2400">
                  <a:solidFill>
                    <a:srgbClr val="000000"/>
                  </a:solidFill>
                  <a:latin typeface="Verdana" pitchFamily="34" charset="0"/>
                </a:rPr>
                <a:t>.</a:t>
              </a:r>
            </a:p>
          </p:txBody>
        </p:sp>
        <p:sp>
          <p:nvSpPr>
            <p:cNvPr id="101391" name="Line 15"/>
            <p:cNvSpPr>
              <a:spLocks noChangeShapeType="1"/>
            </p:cNvSpPr>
            <p:nvPr/>
          </p:nvSpPr>
          <p:spPr bwMode="auto">
            <a:xfrm>
              <a:off x="585" y="2160"/>
              <a:ext cx="288" cy="0"/>
            </a:xfrm>
            <a:prstGeom prst="line">
              <a:avLst/>
            </a:prstGeom>
            <a:noFill/>
            <a:ln w="25400">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spTree>
    <p:extLst>
      <p:ext uri="{BB962C8B-B14F-4D97-AF65-F5344CB8AC3E}">
        <p14:creationId xmlns:p14="http://schemas.microsoft.com/office/powerpoint/2010/main" val="1591521980"/>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New Design">
  <a:themeElements>
    <a:clrScheme name="New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ew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FF"/>
        </a:solidFill>
        <a:ln w="190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CCCCFF"/>
        </a:solidFill>
        <a:ln w="190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New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143</TotalTime>
  <Words>1571</Words>
  <Application>Microsoft Office PowerPoint</Application>
  <PresentationFormat>On-screen Show (4:3)</PresentationFormat>
  <Paragraphs>230</Paragraphs>
  <Slides>30</Slides>
  <Notes>5</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4" baseType="lpstr">
      <vt:lpstr>Arial</vt:lpstr>
      <vt:lpstr>Arial Black</vt:lpstr>
      <vt:lpstr>Arial MT Bl</vt:lpstr>
      <vt:lpstr>Calibri</vt:lpstr>
      <vt:lpstr>Franklin Gothic Book</vt:lpstr>
      <vt:lpstr>Monotype Corsiva</vt:lpstr>
      <vt:lpstr>Times</vt:lpstr>
      <vt:lpstr>Times New Roman</vt:lpstr>
      <vt:lpstr>Verdana</vt:lpstr>
      <vt:lpstr>Wingdings 2</vt:lpstr>
      <vt:lpstr>Technic</vt:lpstr>
      <vt:lpstr>New Design</vt:lpstr>
      <vt:lpstr>Default Design</vt:lpstr>
      <vt:lpstr>Microsoft Equation 3.0</vt:lpstr>
      <vt:lpstr>DRILL (9/2)</vt:lpstr>
      <vt:lpstr>     Geometry Lesson </vt:lpstr>
      <vt:lpstr>Angles</vt:lpstr>
      <vt:lpstr>PowerPoint Presentation</vt:lpstr>
      <vt:lpstr>What is a postulate?</vt:lpstr>
      <vt:lpstr>Points, Lines, and Planes Postulates</vt:lpstr>
      <vt:lpstr>PowerPoint Presentation</vt:lpstr>
      <vt:lpstr>Honors Geometry Lesson 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 Geometry Lesson A1.2</dc:title>
  <dc:creator>mstauffer</dc:creator>
  <cp:lastModifiedBy>Calise, Anthony J.</cp:lastModifiedBy>
  <cp:revision>29</cp:revision>
  <dcterms:created xsi:type="dcterms:W3CDTF">2010-08-18T17:19:27Z</dcterms:created>
  <dcterms:modified xsi:type="dcterms:W3CDTF">2021-09-02T11:00:14Z</dcterms:modified>
</cp:coreProperties>
</file>