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60" r:id="rId3"/>
    <p:sldId id="259" r:id="rId4"/>
    <p:sldId id="266" r:id="rId5"/>
    <p:sldId id="268" r:id="rId6"/>
    <p:sldId id="301" r:id="rId7"/>
    <p:sldId id="302" r:id="rId8"/>
    <p:sldId id="319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261" r:id="rId28"/>
    <p:sldId id="322" r:id="rId29"/>
    <p:sldId id="323" r:id="rId30"/>
    <p:sldId id="324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25" r:id="rId53"/>
    <p:sldId id="326" r:id="rId54"/>
    <p:sldId id="327" r:id="rId55"/>
    <p:sldId id="328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3" autoAdjust="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EF94-CA93-43F4-8AEA-842A44CE993D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7C18-FF83-4311-8AF7-013FDBA6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7C18-FF83-4311-8AF7-013FDBA66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3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7C18-FF83-4311-8AF7-013FDBA66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3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81000" y="914400"/>
            <a:ext cx="3581400" cy="46482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7200" dirty="0">
                <a:solidFill>
                  <a:srgbClr val="FEE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1219200"/>
            <a:ext cx="2971800" cy="1600200"/>
          </a:xfrm>
        </p:spPr>
        <p:txBody>
          <a:bodyPr/>
          <a:lstStyle>
            <a:lvl1pPr>
              <a:defRPr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685800" y="3352800"/>
            <a:ext cx="2971800" cy="19050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2" descr="\\10.10.10.51\pb1\Project\232_Series\54100 Blitzer PowerPoint Lecture Slides\Intermediate Algebra, 7e\Template\0134178947_Blitzer_Cov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6477"/>
            <a:ext cx="4334256" cy="55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/>
              <a:t>Definition of Natural Number Exponent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59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5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85.wmf"/><Relationship Id="rId7" Type="http://schemas.openxmlformats.org/officeDocument/2006/relationships/image" Target="../media/image90.wmf"/><Relationship Id="rId12" Type="http://schemas.openxmlformats.org/officeDocument/2006/relationships/image" Target="../media/image84.png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6.bin"/><Relationship Id="rId3" Type="http://schemas.openxmlformats.org/officeDocument/2006/relationships/image" Target="../media/image85.wmf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9.wmf"/><Relationship Id="rId2" Type="http://schemas.openxmlformats.org/officeDocument/2006/relationships/oleObject" Target="../embeddings/oleObject91.bin"/><Relationship Id="rId16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8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0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/>
          <a:lstStyle/>
          <a:p>
            <a:pPr lvl="0" eaLnBrk="0" hangingPunct="0">
              <a:spcBef>
                <a:spcPts val="0"/>
              </a:spcBef>
            </a:pPr>
            <a:r>
              <a:rPr lang="en-US" sz="4400" dirty="0">
                <a:solidFill>
                  <a:srgbClr val="FFFFFF"/>
                </a:solidFill>
              </a:rPr>
              <a:t>Section 2.1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Introduction </a:t>
            </a:r>
          </a:p>
          <a:p>
            <a:pPr marL="342900" indent="-342900" algn="ctr"/>
            <a:r>
              <a:rPr lang="en-US" dirty="0"/>
              <a:t>to Functions</a:t>
            </a:r>
          </a:p>
          <a:p>
            <a:pPr marL="342900" indent="-342900"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2a.</a:t>
            </a:r>
            <a:r>
              <a:rPr lang="en-US" dirty="0"/>
              <a:t>	Determine whether the relation is a 	function: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 	</a:t>
            </a:r>
            <a:r>
              <a:rPr lang="en-US" dirty="0"/>
              <a:t>5 corresponds to both 6 and 7. If any 	element in the domain corresponds to 	more than one element in the range, 	the relation is not a function. </a:t>
            </a:r>
          </a:p>
          <a:p>
            <a:r>
              <a:rPr lang="en-US" dirty="0"/>
              <a:t>	Thus, the relation is not a function.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46598"/>
              </p:ext>
            </p:extLst>
          </p:nvPr>
        </p:nvGraphicFramePr>
        <p:xfrm>
          <a:off x="3111500" y="1679575"/>
          <a:ext cx="481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200" imgH="558720" progId="Equation.DSMT4">
                  <p:embed/>
                </p:oleObj>
              </mc:Choice>
              <mc:Fallback>
                <p:oleObj name="Equation" r:id="rId2" imgW="481320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679575"/>
                        <a:ext cx="4813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05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2b.</a:t>
            </a:r>
            <a:r>
              <a:rPr lang="en-US" dirty="0"/>
              <a:t>	Determine whether the relation is a 	function: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 	</a:t>
            </a:r>
            <a:r>
              <a:rPr lang="en-US" dirty="0"/>
              <a:t>Every element in the domain 	corresponds to exactly one element in 	the range. No two ordered pairs in the 	given relation have the same first 	component and different second 	components. </a:t>
            </a:r>
          </a:p>
          <a:p>
            <a:pPr>
              <a:spcBef>
                <a:spcPts val="500"/>
              </a:spcBef>
            </a:pPr>
            <a:r>
              <a:rPr lang="en-US" dirty="0"/>
              <a:t>	Thus, the relation is a function.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81475"/>
              </p:ext>
            </p:extLst>
          </p:nvPr>
        </p:nvGraphicFramePr>
        <p:xfrm>
          <a:off x="3112325" y="1664525"/>
          <a:ext cx="481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200" imgH="558720" progId="Equation.DSMT4">
                  <p:embed/>
                </p:oleObj>
              </mc:Choice>
              <mc:Fallback>
                <p:oleObj name="Equation" r:id="rId2" imgW="48132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325" y="1664525"/>
                        <a:ext cx="4813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3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Evaluate a function.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2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Functions as Equations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Functions</a:t>
            </a:r>
            <a:r>
              <a:rPr lang="en-US" sz="2800" dirty="0"/>
              <a:t> are usually given in terms of equations rather than as sets of ordered pairs.</a:t>
            </a:r>
          </a:p>
          <a:p>
            <a:pPr>
              <a:spcBef>
                <a:spcPct val="50000"/>
              </a:spcBef>
              <a:spcAft>
                <a:spcPts val="2400"/>
              </a:spcAft>
            </a:pPr>
            <a:r>
              <a:rPr lang="en-US" sz="2800" dirty="0"/>
              <a:t>For example, consider the function </a:t>
            </a:r>
          </a:p>
          <a:p>
            <a:pPr>
              <a:spcBef>
                <a:spcPct val="50000"/>
              </a:spcBef>
              <a:spcAft>
                <a:spcPts val="2400"/>
              </a:spcAft>
            </a:pPr>
            <a:r>
              <a:rPr lang="en-US" sz="2800" dirty="0"/>
              <a:t>For each value of </a:t>
            </a:r>
            <a:r>
              <a:rPr lang="en-US" sz="2800" i="1" dirty="0"/>
              <a:t>x</a:t>
            </a:r>
            <a:r>
              <a:rPr lang="en-US" sz="2800" dirty="0"/>
              <a:t>, there is one and only one value of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variable </a:t>
            </a:r>
            <a:r>
              <a:rPr lang="en-US" sz="2800" i="1" dirty="0"/>
              <a:t>x</a:t>
            </a:r>
            <a:r>
              <a:rPr lang="en-US" sz="2800" dirty="0"/>
              <a:t> is called the </a:t>
            </a:r>
            <a:r>
              <a:rPr lang="en-US" sz="2800" b="1" dirty="0"/>
              <a:t>independent</a:t>
            </a:r>
            <a:r>
              <a:rPr lang="en-US" sz="2800" dirty="0"/>
              <a:t> variable and the variable </a:t>
            </a:r>
            <a:r>
              <a:rPr lang="en-US" sz="2800" i="1" dirty="0"/>
              <a:t>y</a:t>
            </a:r>
            <a:r>
              <a:rPr lang="en-US" sz="2800" dirty="0"/>
              <a:t> is called the </a:t>
            </a:r>
            <a:r>
              <a:rPr lang="en-US" sz="2800" b="1" dirty="0"/>
              <a:t>dependent</a:t>
            </a:r>
            <a:r>
              <a:rPr lang="en-US" sz="2800" dirty="0"/>
              <a:t> variable.</a:t>
            </a:r>
          </a:p>
          <a:p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94603"/>
              </p:ext>
            </p:extLst>
          </p:nvPr>
        </p:nvGraphicFramePr>
        <p:xfrm>
          <a:off x="6153850" y="2618613"/>
          <a:ext cx="173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406080" progId="Equation.DSMT4">
                  <p:embed/>
                </p:oleObj>
              </mc:Choice>
              <mc:Fallback>
                <p:oleObj name="Equation" r:id="rId2" imgW="173988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850" y="2618613"/>
                        <a:ext cx="173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59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Function Notation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If an equation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gives only one value of </a:t>
            </a:r>
            <a:r>
              <a:rPr lang="en-US" sz="2800" i="1" dirty="0"/>
              <a:t>y</a:t>
            </a:r>
            <a:r>
              <a:rPr lang="en-US" sz="2800" dirty="0"/>
              <a:t> for each value of </a:t>
            </a:r>
            <a:r>
              <a:rPr lang="en-US" sz="2800" i="1" dirty="0"/>
              <a:t>x</a:t>
            </a:r>
            <a:r>
              <a:rPr lang="en-US" sz="2800" dirty="0"/>
              <a:t>, then the variable </a:t>
            </a:r>
            <a:r>
              <a:rPr lang="en-US" sz="2800" i="1" dirty="0"/>
              <a:t>y</a:t>
            </a:r>
            <a:r>
              <a:rPr lang="en-US" sz="2800" dirty="0"/>
              <a:t> is a function of the variable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When an equation represents a function, the function is often named by a letter such as </a:t>
            </a:r>
            <a:r>
              <a:rPr lang="en-US" sz="2800" i="1" dirty="0"/>
              <a:t>f, g, h, F, G,</a:t>
            </a:r>
            <a:r>
              <a:rPr lang="en-US" sz="2800" dirty="0"/>
              <a:t> or </a:t>
            </a:r>
            <a:r>
              <a:rPr lang="en-US" sz="2800" i="1" dirty="0"/>
              <a:t>H.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i="1" dirty="0"/>
              <a:t>The output value, the y value, is often denoted by f(x), read “f of x” or “f at x”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notation         does not mean “</a:t>
            </a:r>
            <a:r>
              <a:rPr lang="en-US" sz="2800" i="1" dirty="0"/>
              <a:t>f times x</a:t>
            </a:r>
            <a:r>
              <a:rPr lang="en-US" sz="2800" dirty="0"/>
              <a:t>”. The notation describes the value of the function </a:t>
            </a:r>
            <a:r>
              <a:rPr lang="en-US" sz="2800" i="1" dirty="0"/>
              <a:t>f</a:t>
            </a:r>
            <a:r>
              <a:rPr lang="en-US" sz="2800" dirty="0"/>
              <a:t> at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26286"/>
              </p:ext>
            </p:extLst>
          </p:nvPr>
        </p:nvGraphicFramePr>
        <p:xfrm>
          <a:off x="2667000" y="5257800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533160" progId="Equation.DSMT4">
                  <p:embed/>
                </p:oleObj>
              </mc:Choice>
              <mc:Fallback>
                <p:oleObj name="Equation" r:id="rId2" imgW="7999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57800"/>
                        <a:ext cx="800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75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82000" cy="4953000"/>
          </a:xfrm>
        </p:spPr>
        <p:txBody>
          <a:bodyPr>
            <a:noAutofit/>
          </a:bodyPr>
          <a:lstStyle/>
          <a:p>
            <a:r>
              <a:rPr lang="en-US" sz="2800" dirty="0"/>
              <a:t>Find the indicated function value:		</a:t>
            </a:r>
          </a:p>
          <a:p>
            <a:r>
              <a:rPr lang="en-US" dirty="0"/>
              <a:t>		    for</a:t>
            </a:r>
          </a:p>
          <a:p>
            <a:endParaRPr lang="en-US" sz="2800" dirty="0"/>
          </a:p>
          <a:p>
            <a:pPr>
              <a:spcAft>
                <a:spcPts val="1500"/>
              </a:spcAft>
            </a:pPr>
            <a:r>
              <a:rPr lang="en-US" sz="2800" dirty="0"/>
              <a:t>					Replace </a:t>
            </a:r>
            <a:r>
              <a:rPr lang="en-US" sz="2800" i="1" dirty="0"/>
              <a:t>x</a:t>
            </a:r>
            <a:r>
              <a:rPr lang="en-US" sz="2800" dirty="0"/>
              <a:t> with 3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				Evaluate the exponent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				Multiply</a:t>
            </a:r>
          </a:p>
          <a:p>
            <a:r>
              <a:rPr lang="en-US" sz="2800" dirty="0"/>
              <a:t>					Add and Subtract</a:t>
            </a:r>
          </a:p>
          <a:p>
            <a:endParaRPr lang="en-US" sz="2800" dirty="0"/>
          </a:p>
          <a:p>
            <a:r>
              <a:rPr lang="en-US" sz="2800" dirty="0"/>
              <a:t>				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38434"/>
              </p:ext>
            </p:extLst>
          </p:nvPr>
        </p:nvGraphicFramePr>
        <p:xfrm>
          <a:off x="2133600" y="1677163"/>
          <a:ext cx="447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70120" imgH="558720" progId="Equation.DSMT4">
                  <p:embed/>
                </p:oleObj>
              </mc:Choice>
              <mc:Fallback>
                <p:oleObj name="Equation" r:id="rId2" imgW="4470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0" y="1677163"/>
                        <a:ext cx="4470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03313"/>
              </p:ext>
            </p:extLst>
          </p:nvPr>
        </p:nvGraphicFramePr>
        <p:xfrm>
          <a:off x="952500" y="2714175"/>
          <a:ext cx="3708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360" imgH="2412720" progId="Equation.DSMT4">
                  <p:embed/>
                </p:oleObj>
              </mc:Choice>
              <mc:Fallback>
                <p:oleObj name="Equation" r:id="rId4" imgW="3708360" imgH="241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2714175"/>
                        <a:ext cx="3708400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49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05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Find the indicated function value:		</a:t>
            </a:r>
            <a:r>
              <a:rPr lang="en-US" dirty="0"/>
              <a:t>	</a:t>
            </a:r>
            <a:r>
              <a:rPr lang="en-US" sz="3600" dirty="0"/>
              <a:t>		</a:t>
            </a:r>
            <a:r>
              <a:rPr lang="en-US" dirty="0"/>
              <a:t>for</a:t>
            </a:r>
          </a:p>
          <a:p>
            <a:endParaRPr lang="en-US" sz="2800" dirty="0"/>
          </a:p>
          <a:p>
            <a:pPr>
              <a:spcAft>
                <a:spcPts val="1600"/>
              </a:spcAft>
            </a:pPr>
            <a:r>
              <a:rPr lang="en-US" sz="2800" dirty="0"/>
              <a:t>					Replace </a:t>
            </a:r>
            <a:r>
              <a:rPr lang="en-US" sz="2800" i="1" dirty="0"/>
              <a:t>z</a:t>
            </a:r>
            <a:r>
              <a:rPr lang="en-US" sz="2800" dirty="0"/>
              <a:t> with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4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				Evaluate the exponent</a:t>
            </a:r>
          </a:p>
          <a:p>
            <a:pPr>
              <a:spcAft>
                <a:spcPts val="400"/>
              </a:spcAft>
            </a:pPr>
            <a:r>
              <a:rPr lang="en-US" sz="2800" dirty="0"/>
              <a:t>					Multiply</a:t>
            </a:r>
          </a:p>
          <a:p>
            <a:r>
              <a:rPr lang="en-US" sz="2800" dirty="0"/>
              <a:t>					Add</a:t>
            </a:r>
          </a:p>
          <a:p>
            <a:endParaRPr lang="en-US" sz="2800" dirty="0"/>
          </a:p>
          <a:p>
            <a:r>
              <a:rPr lang="en-US" sz="2800" dirty="0"/>
              <a:t>				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9380"/>
              </p:ext>
            </p:extLst>
          </p:nvPr>
        </p:nvGraphicFramePr>
        <p:xfrm>
          <a:off x="1371600" y="1712025"/>
          <a:ext cx="427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680" imgH="558720" progId="Equation.DSMT4">
                  <p:embed/>
                </p:oleObj>
              </mc:Choice>
              <mc:Fallback>
                <p:oleObj name="Equation" r:id="rId2" imgW="4279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1712025"/>
                        <a:ext cx="4279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08574"/>
              </p:ext>
            </p:extLst>
          </p:nvPr>
        </p:nvGraphicFramePr>
        <p:xfrm>
          <a:off x="819150" y="2758188"/>
          <a:ext cx="3975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2412720" progId="Equation.DSMT4">
                  <p:embed/>
                </p:oleObj>
              </mc:Choice>
              <mc:Fallback>
                <p:oleObj name="Equation" r:id="rId4" imgW="3974760" imgH="241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150" y="2758188"/>
                        <a:ext cx="3975100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68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3a.</a:t>
            </a:r>
            <a:r>
              <a:rPr lang="en-US" dirty="0"/>
              <a:t>	Find         for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481862"/>
              </p:ext>
            </p:extLst>
          </p:nvPr>
        </p:nvGraphicFramePr>
        <p:xfrm>
          <a:off x="3870450" y="1227200"/>
          <a:ext cx="241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533160" progId="Equation.DSMT4">
                  <p:embed/>
                </p:oleObj>
              </mc:Choice>
              <mc:Fallback>
                <p:oleObj name="Equation" r:id="rId2" imgW="24127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0450" y="1227200"/>
                        <a:ext cx="2413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1231"/>
              </p:ext>
            </p:extLst>
          </p:nvPr>
        </p:nvGraphicFramePr>
        <p:xfrm>
          <a:off x="1514475" y="2146300"/>
          <a:ext cx="2565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1714320" progId="Equation.DSMT4">
                  <p:embed/>
                </p:oleObj>
              </mc:Choice>
              <mc:Fallback>
                <p:oleObj name="Equation" r:id="rId4" imgW="25653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4475" y="2146300"/>
                        <a:ext cx="25654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17105"/>
              </p:ext>
            </p:extLst>
          </p:nvPr>
        </p:nvGraphicFramePr>
        <p:xfrm>
          <a:off x="2413000" y="1219200"/>
          <a:ext cx="78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533160" progId="Equation.DSMT4">
                  <p:embed/>
                </p:oleObj>
              </mc:Choice>
              <mc:Fallback>
                <p:oleObj name="Equation" r:id="rId6" imgW="7873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219200"/>
                        <a:ext cx="78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34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3b.</a:t>
            </a:r>
            <a:r>
              <a:rPr lang="en-US" dirty="0"/>
              <a:t>	Find </a:t>
            </a:r>
            <a:r>
              <a:rPr lang="en-US" i="1" dirty="0"/>
              <a:t>         </a:t>
            </a:r>
            <a:r>
              <a:rPr lang="en-US" dirty="0"/>
              <a:t> for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46173"/>
              </p:ext>
            </p:extLst>
          </p:nvPr>
        </p:nvGraphicFramePr>
        <p:xfrm>
          <a:off x="4078100" y="1100138"/>
          <a:ext cx="2895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480" imgH="634680" progId="Equation.DSMT4">
                  <p:embed/>
                </p:oleObj>
              </mc:Choice>
              <mc:Fallback>
                <p:oleObj name="Equation" r:id="rId2" imgW="28954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8100" y="1100138"/>
                        <a:ext cx="2895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56010"/>
              </p:ext>
            </p:extLst>
          </p:nvPr>
        </p:nvGraphicFramePr>
        <p:xfrm>
          <a:off x="1568450" y="2036763"/>
          <a:ext cx="3581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280" imgH="1955520" progId="Equation.DSMT4">
                  <p:embed/>
                </p:oleObj>
              </mc:Choice>
              <mc:Fallback>
                <p:oleObj name="Equation" r:id="rId4" imgW="358128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450" y="2036763"/>
                        <a:ext cx="35814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69822"/>
              </p:ext>
            </p:extLst>
          </p:nvPr>
        </p:nvGraphicFramePr>
        <p:xfrm>
          <a:off x="2397825" y="1202375"/>
          <a:ext cx="109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533160" progId="Equation.DSMT4">
                  <p:embed/>
                </p:oleObj>
              </mc:Choice>
              <mc:Fallback>
                <p:oleObj name="Equation" r:id="rId6" imgW="10918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825" y="1202375"/>
                        <a:ext cx="109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92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3c.</a:t>
            </a:r>
            <a:r>
              <a:rPr lang="en-US" dirty="0"/>
              <a:t>	Find </a:t>
            </a:r>
            <a:r>
              <a:rPr lang="en-US" i="1" dirty="0"/>
              <a:t>          </a:t>
            </a:r>
            <a:r>
              <a:rPr lang="en-US" dirty="0"/>
              <a:t>for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78682"/>
              </p:ext>
            </p:extLst>
          </p:nvPr>
        </p:nvGraphicFramePr>
        <p:xfrm>
          <a:off x="4101025" y="1110425"/>
          <a:ext cx="3060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634680" progId="Equation.DSMT4">
                  <p:embed/>
                </p:oleObj>
              </mc:Choice>
              <mc:Fallback>
                <p:oleObj name="Equation" r:id="rId2" imgW="3060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01025" y="1110425"/>
                        <a:ext cx="3060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72531"/>
              </p:ext>
            </p:extLst>
          </p:nvPr>
        </p:nvGraphicFramePr>
        <p:xfrm>
          <a:off x="1431925" y="2036763"/>
          <a:ext cx="44958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95680" imgH="1955520" progId="Equation.DSMT4">
                  <p:embed/>
                </p:oleObj>
              </mc:Choice>
              <mc:Fallback>
                <p:oleObj name="Equation" r:id="rId4" imgW="449568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1925" y="2036763"/>
                        <a:ext cx="44958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05538"/>
              </p:ext>
            </p:extLst>
          </p:nvPr>
        </p:nvGraphicFramePr>
        <p:xfrm>
          <a:off x="2381000" y="121425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533160" progId="Equation.DSMT4">
                  <p:embed/>
                </p:oleObj>
              </mc:Choice>
              <mc:Fallback>
                <p:oleObj name="Equation" r:id="rId6" imgW="10666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000" y="1214250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97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 vert="horz" wrap="none" tIns="457200" bIns="457200" spcCol="0"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Relation</a:t>
            </a:r>
            <a:endParaRPr lang="en-US" sz="3200" spc="-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Definition of a </a:t>
            </a:r>
            <a:r>
              <a:rPr lang="en-US" b="1" dirty="0"/>
              <a:t>Relation</a:t>
            </a:r>
          </a:p>
          <a:p>
            <a:pPr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dirty="0"/>
              <a:t>relation</a:t>
            </a:r>
            <a:r>
              <a:rPr lang="en-US" dirty="0"/>
              <a:t> is any set of ordered pairs.  </a:t>
            </a:r>
          </a:p>
          <a:p>
            <a:pPr>
              <a:spcBef>
                <a:spcPct val="50000"/>
              </a:spcBef>
            </a:pPr>
            <a:r>
              <a:rPr lang="en-US" dirty="0"/>
              <a:t>The set of all </a:t>
            </a:r>
            <a:r>
              <a:rPr lang="en-US" dirty="0">
                <a:solidFill>
                  <a:srgbClr val="0000A8"/>
                </a:solidFill>
              </a:rPr>
              <a:t>first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components of the ordered pairs is called the </a:t>
            </a:r>
            <a:r>
              <a:rPr lang="en-US" b="1" dirty="0"/>
              <a:t>domain</a:t>
            </a:r>
            <a:r>
              <a:rPr lang="en-US" dirty="0"/>
              <a:t> of the relation </a:t>
            </a:r>
          </a:p>
          <a:p>
            <a:pPr>
              <a:spcBef>
                <a:spcPct val="50000"/>
              </a:spcBef>
            </a:pPr>
            <a:r>
              <a:rPr lang="en-US" dirty="0"/>
              <a:t>and the set of all </a:t>
            </a:r>
            <a:r>
              <a:rPr lang="en-US" dirty="0">
                <a:solidFill>
                  <a:srgbClr val="0000A8"/>
                </a:solidFill>
              </a:rPr>
              <a:t>second</a:t>
            </a:r>
            <a:r>
              <a:rPr lang="en-US" dirty="0"/>
              <a:t> components is called the </a:t>
            </a:r>
            <a:r>
              <a:rPr lang="en-US" b="1" dirty="0"/>
              <a:t>range</a:t>
            </a:r>
            <a:r>
              <a:rPr lang="en-US" dirty="0"/>
              <a:t> of the relation.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3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3d.</a:t>
            </a:r>
            <a:r>
              <a:rPr lang="en-US" dirty="0"/>
              <a:t>	Find </a:t>
            </a:r>
            <a:r>
              <a:rPr lang="en-US" i="1" dirty="0"/>
              <a:t>               </a:t>
            </a:r>
            <a:r>
              <a:rPr lang="en-US" dirty="0"/>
              <a:t>for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82604"/>
              </p:ext>
            </p:extLst>
          </p:nvPr>
        </p:nvGraphicFramePr>
        <p:xfrm>
          <a:off x="4673600" y="1220788"/>
          <a:ext cx="241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533160" progId="Equation.DSMT4">
                  <p:embed/>
                </p:oleObj>
              </mc:Choice>
              <mc:Fallback>
                <p:oleObj name="Equation" r:id="rId2" imgW="24127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3600" y="1220788"/>
                        <a:ext cx="2413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44214"/>
              </p:ext>
            </p:extLst>
          </p:nvPr>
        </p:nvGraphicFramePr>
        <p:xfrm>
          <a:off x="1511300" y="2157413"/>
          <a:ext cx="39751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1714320" progId="Equation.DSMT4">
                  <p:embed/>
                </p:oleObj>
              </mc:Choice>
              <mc:Fallback>
                <p:oleObj name="Equation" r:id="rId4" imgW="39747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300" y="2157413"/>
                        <a:ext cx="39751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94948"/>
              </p:ext>
            </p:extLst>
          </p:nvPr>
        </p:nvGraphicFramePr>
        <p:xfrm>
          <a:off x="2426525" y="1214250"/>
          <a:ext cx="151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533160" progId="Equation.DSMT4">
                  <p:embed/>
                </p:oleObj>
              </mc:Choice>
              <mc:Fallback>
                <p:oleObj name="Equation" r:id="rId6" imgW="15112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525" y="1214250"/>
                        <a:ext cx="1511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81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3e.</a:t>
            </a:r>
            <a:r>
              <a:rPr lang="en-US" dirty="0"/>
              <a:t>	Function </a:t>
            </a:r>
            <a:r>
              <a:rPr lang="en-US" i="1" dirty="0"/>
              <a:t>g </a:t>
            </a:r>
            <a:r>
              <a:rPr lang="en-US" dirty="0"/>
              <a:t>is defined by the following 	table: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				Find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95683"/>
              </p:ext>
            </p:extLst>
          </p:nvPr>
        </p:nvGraphicFramePr>
        <p:xfrm>
          <a:off x="1564575" y="2209800"/>
          <a:ext cx="19177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3708360" progId="Equation.DSMT4">
                  <p:embed/>
                </p:oleObj>
              </mc:Choice>
              <mc:Fallback>
                <p:oleObj name="Equation" r:id="rId2" imgW="191736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4575" y="2209800"/>
                        <a:ext cx="19177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59519"/>
              </p:ext>
            </p:extLst>
          </p:nvPr>
        </p:nvGraphicFramePr>
        <p:xfrm>
          <a:off x="5181600" y="5386450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533160" progId="Equation.DSMT4">
                  <p:embed/>
                </p:oleObj>
              </mc:Choice>
              <mc:Fallback>
                <p:oleObj name="Equation" r:id="rId4" imgW="88884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86450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26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	To find </a:t>
            </a:r>
            <a:r>
              <a:rPr lang="en-US" i="1" dirty="0"/>
              <a:t>         </a:t>
            </a:r>
            <a:r>
              <a:rPr lang="en-US" dirty="0"/>
              <a:t>locate 1 in the </a:t>
            </a:r>
            <a:r>
              <a:rPr lang="en-US" i="1" dirty="0"/>
              <a:t>x</a:t>
            </a:r>
            <a:r>
              <a:rPr lang="en-US" dirty="0"/>
              <a:t>-column.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				When the input is 1, the 				output is 0.</a:t>
            </a:r>
          </a:p>
          <a:p>
            <a:pPr>
              <a:spcAft>
                <a:spcPts val="1200"/>
              </a:spcAft>
            </a:pPr>
            <a:r>
              <a:rPr lang="en-US" dirty="0"/>
              <a:t>				Thus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32095"/>
              </p:ext>
            </p:extLst>
          </p:nvPr>
        </p:nvGraphicFramePr>
        <p:xfrm>
          <a:off x="1509713" y="1793875"/>
          <a:ext cx="1981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3809880" progId="Equation.DSMT4">
                  <p:embed/>
                </p:oleObj>
              </mc:Choice>
              <mc:Fallback>
                <p:oleObj name="Equation" r:id="rId2" imgW="1981080" imgH="380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713" y="1793875"/>
                        <a:ext cx="19812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71955"/>
              </p:ext>
            </p:extLst>
          </p:nvPr>
        </p:nvGraphicFramePr>
        <p:xfrm>
          <a:off x="5254563" y="5384800"/>
          <a:ext cx="151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533160" progId="Equation.DSMT4">
                  <p:embed/>
                </p:oleObj>
              </mc:Choice>
              <mc:Fallback>
                <p:oleObj name="Equation" r:id="rId4" imgW="15112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563" y="5384800"/>
                        <a:ext cx="15113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68491"/>
              </p:ext>
            </p:extLst>
          </p:nvPr>
        </p:nvGraphicFramePr>
        <p:xfrm>
          <a:off x="2843150" y="1219200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533160" progId="Equation.DSMT4">
                  <p:embed/>
                </p:oleObj>
              </mc:Choice>
              <mc:Fallback>
                <p:oleObj name="Equation" r:id="rId6" imgW="88884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150" y="1219200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1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3f.</a:t>
            </a:r>
            <a:r>
              <a:rPr lang="en-US" dirty="0"/>
              <a:t>	Function </a:t>
            </a:r>
            <a:r>
              <a:rPr lang="en-US" i="1" dirty="0"/>
              <a:t>g </a:t>
            </a:r>
            <a:r>
              <a:rPr lang="en-US" dirty="0"/>
              <a:t>is defined by the following 	table: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				Find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29164"/>
              </p:ext>
            </p:extLst>
          </p:nvPr>
        </p:nvGraphicFramePr>
        <p:xfrm>
          <a:off x="1609725" y="2209800"/>
          <a:ext cx="18288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708360" progId="Equation.DSMT4">
                  <p:embed/>
                </p:oleObj>
              </mc:Choice>
              <mc:Fallback>
                <p:oleObj name="Equation" r:id="rId2" imgW="182880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9725" y="2209800"/>
                        <a:ext cx="18288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827"/>
              </p:ext>
            </p:extLst>
          </p:nvPr>
        </p:nvGraphicFramePr>
        <p:xfrm>
          <a:off x="5092700" y="4673600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431640" progId="Equation.DSMT4">
                  <p:embed/>
                </p:oleObj>
              </mc:Choice>
              <mc:Fallback>
                <p:oleObj name="Equation" r:id="rId4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673600"/>
                        <a:ext cx="1536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19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       Locate 3 in the         column. Note that it            </a:t>
            </a:r>
            <a:br>
              <a:rPr lang="en-US" dirty="0"/>
            </a:br>
            <a:r>
              <a:rPr lang="en-US" dirty="0"/>
              <a:t>       occurs twice, when         and when </a:t>
            </a:r>
          </a:p>
          <a:p>
            <a:r>
              <a:rPr lang="en-US" dirty="0"/>
              <a:t> </a:t>
            </a:r>
          </a:p>
          <a:p>
            <a:endParaRPr lang="en-US" sz="5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				 Thus, </a:t>
            </a:r>
            <a:r>
              <a:rPr lang="en-US" i="1" dirty="0"/>
              <a:t>        </a:t>
            </a:r>
            <a:r>
              <a:rPr lang="en-US" dirty="0"/>
              <a:t> or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24086"/>
              </p:ext>
            </p:extLst>
          </p:nvPr>
        </p:nvGraphicFramePr>
        <p:xfrm>
          <a:off x="4893625" y="1740725"/>
          <a:ext cx="91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55320" progId="Equation.DSMT4">
                  <p:embed/>
                </p:oleObj>
              </mc:Choice>
              <mc:Fallback>
                <p:oleObj name="Equation" r:id="rId2" imgW="914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3625" y="1740725"/>
                        <a:ext cx="914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29230"/>
              </p:ext>
            </p:extLst>
          </p:nvPr>
        </p:nvGraphicFramePr>
        <p:xfrm>
          <a:off x="7677400" y="1752600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42720" progId="Equation.DSMT4">
                  <p:embed/>
                </p:oleObj>
              </mc:Choice>
              <mc:Fallback>
                <p:oleObj name="Equation" r:id="rId4" imgW="10159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400" y="1752600"/>
                        <a:ext cx="101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64632"/>
              </p:ext>
            </p:extLst>
          </p:nvPr>
        </p:nvGraphicFramePr>
        <p:xfrm>
          <a:off x="5479800" y="5681025"/>
          <a:ext cx="91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55320" progId="Equation.DSMT4">
                  <p:embed/>
                </p:oleObj>
              </mc:Choice>
              <mc:Fallback>
                <p:oleObj name="Equation" r:id="rId6" imgW="91440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800" y="5681025"/>
                        <a:ext cx="914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75330"/>
              </p:ext>
            </p:extLst>
          </p:nvPr>
        </p:nvGraphicFramePr>
        <p:xfrm>
          <a:off x="6908800" y="5679375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342720" progId="Equation.DSMT4">
                  <p:embed/>
                </p:oleObj>
              </mc:Choice>
              <mc:Fallback>
                <p:oleObj name="Equation" r:id="rId8" imgW="101592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679375"/>
                        <a:ext cx="101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80370"/>
              </p:ext>
            </p:extLst>
          </p:nvPr>
        </p:nvGraphicFramePr>
        <p:xfrm>
          <a:off x="4217225" y="1259775"/>
          <a:ext cx="800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225" y="1259775"/>
                        <a:ext cx="800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86813"/>
              </p:ext>
            </p:extLst>
          </p:nvPr>
        </p:nvGraphicFramePr>
        <p:xfrm>
          <a:off x="1527175" y="2260600"/>
          <a:ext cx="19939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93680" imgH="3911400" progId="Equation.DSMT4">
                  <p:embed/>
                </p:oleObj>
              </mc:Choice>
              <mc:Fallback>
                <p:oleObj name="Equation" r:id="rId12" imgW="1993680" imgH="3911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260600"/>
                        <a:ext cx="19939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94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/>
          <a:lstStyle/>
          <a:p>
            <a:pPr lvl="0" eaLnBrk="0" hangingPunct="0">
              <a:spcBef>
                <a:spcPts val="0"/>
              </a:spcBef>
            </a:pPr>
            <a:r>
              <a:rPr lang="en-US" sz="4400" dirty="0">
                <a:solidFill>
                  <a:srgbClr val="FFFFFF"/>
                </a:solidFill>
              </a:rPr>
              <a:t>Section 2.2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Graphs </a:t>
            </a:r>
          </a:p>
          <a:p>
            <a:pPr marL="342900" indent="-342900" algn="ctr"/>
            <a:r>
              <a:rPr lang="en-US" dirty="0"/>
              <a:t>of Functions</a:t>
            </a:r>
          </a:p>
          <a:p>
            <a:pPr marL="342900" indent="-342900"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5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Graph functions by plotting points.</a:t>
            </a:r>
          </a:p>
        </p:txBody>
      </p:sp>
    </p:spTree>
    <p:extLst>
      <p:ext uri="{BB962C8B-B14F-4D97-AF65-F5344CB8AC3E}">
        <p14:creationId xmlns:p14="http://schemas.microsoft.com/office/powerpoint/2010/main" val="3121488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Graphs of Functions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The graph of a function is the graph of its ordered pairs.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For example, the graph of            is the set of points           satisfying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0050" y="4056063"/>
          <a:ext cx="119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31640" progId="Equation.DSMT4">
                  <p:embed/>
                </p:oleObj>
              </mc:Choice>
              <mc:Fallback>
                <p:oleObj name="Equation" r:id="rId2" imgW="1193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4056063"/>
                        <a:ext cx="119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99638" y="4595050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431640" progId="Equation.DSMT4">
                  <p:embed/>
                </p:oleObj>
              </mc:Choice>
              <mc:Fallback>
                <p:oleObj name="Equation" r:id="rId4" imgW="12697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638" y="4595050"/>
                        <a:ext cx="127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69175" y="44958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533160" progId="Equation.DSMT4">
                  <p:embed/>
                </p:oleObj>
              </mc:Choice>
              <mc:Fallback>
                <p:oleObj name="Equation" r:id="rId6" imgW="106668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175" y="4495800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1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Graph the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26550" y="1227838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457200" progId="Equation.DSMT4">
                  <p:embed/>
                </p:oleObj>
              </mc:Choice>
              <mc:Fallback>
                <p:oleObj name="Equation" r:id="rId3" imgW="228600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6550" y="1227838"/>
                        <a:ext cx="228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Placeholder 1"/>
          <p:cNvGraphicFramePr>
            <a:graphicFrameLocks/>
          </p:cNvGraphicFramePr>
          <p:nvPr/>
        </p:nvGraphicFramePr>
        <p:xfrm>
          <a:off x="533400" y="1688592"/>
          <a:ext cx="8241474" cy="440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A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Ordered Pair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Symbol" pitchFamily="18" charset="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Symbol" pitchFamily="18" charset="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78025" y="2716213"/>
          <a:ext cx="422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28920" imgH="457200" progId="Equation.DSMT4">
                  <p:embed/>
                </p:oleObj>
              </mc:Choice>
              <mc:Fallback>
                <p:oleObj name="Equation" r:id="rId5" imgW="4228920" imgH="457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8025" y="2716213"/>
                        <a:ext cx="4229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58975" y="3402013"/>
          <a:ext cx="419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760" imgH="457200" progId="Equation.DSMT4">
                  <p:embed/>
                </p:oleObj>
              </mc:Choice>
              <mc:Fallback>
                <p:oleObj name="Equation" r:id="rId7" imgW="4190760" imgH="457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975" y="3402013"/>
                        <a:ext cx="419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58975" y="4087813"/>
          <a:ext cx="396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62160" imgH="457200" progId="Equation.DSMT4">
                  <p:embed/>
                </p:oleObj>
              </mc:Choice>
              <mc:Fallback>
                <p:oleObj name="Equation" r:id="rId9" imgW="3962160" imgH="457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975" y="4087813"/>
                        <a:ext cx="396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58975" y="4797425"/>
          <a:ext cx="435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56000" imgH="457200" progId="Equation.DSMT4">
                  <p:embed/>
                </p:oleObj>
              </mc:Choice>
              <mc:Fallback>
                <p:oleObj name="Equation" r:id="rId11" imgW="435600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8975" y="4797425"/>
                        <a:ext cx="4356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55800" y="5507038"/>
          <a:ext cx="444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4920" imgH="457200" progId="Equation.DSMT4">
                  <p:embed/>
                </p:oleObj>
              </mc:Choice>
              <mc:Fallback>
                <p:oleObj name="Equation" r:id="rId13" imgW="4444920" imgH="457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5800" y="5507038"/>
                        <a:ext cx="444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67550" y="2716213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457200" progId="Equation.DSMT4">
                  <p:embed/>
                </p:oleObj>
              </mc:Choice>
              <mc:Fallback>
                <p:oleObj name="Equation" r:id="rId15" imgW="990360" imgH="457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67550" y="2716213"/>
                        <a:ext cx="990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086600" y="3384550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457200" progId="Equation.DSMT4">
                  <p:embed/>
                </p:oleObj>
              </mc:Choice>
              <mc:Fallback>
                <p:oleObj name="Equation" r:id="rId17" imgW="95220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6600" y="3384550"/>
                        <a:ext cx="952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062788" y="4087813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457200" progId="Equation.DSMT4">
                  <p:embed/>
                </p:oleObj>
              </mc:Choice>
              <mc:Fallback>
                <p:oleObj name="Equation" r:id="rId19" imgW="711000" imgH="457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62788" y="4087813"/>
                        <a:ext cx="711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56438" y="4792663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14400" imgH="457200" progId="Equation.DSMT4">
                  <p:embed/>
                </p:oleObj>
              </mc:Choice>
              <mc:Fallback>
                <p:oleObj name="Equation" r:id="rId21" imgW="914400" imgH="457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56438" y="4792663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056438" y="5484813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90360" imgH="457200" progId="Equation.DSMT4">
                  <p:embed/>
                </p:oleObj>
              </mc:Choice>
              <mc:Fallback>
                <p:oleObj name="Equation" r:id="rId23" imgW="990360" imgH="4572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56438" y="5484813"/>
                        <a:ext cx="990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048000" y="1981200"/>
          <a:ext cx="170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01720" imgH="393480" progId="Equation.DSMT4">
                  <p:embed/>
                </p:oleObj>
              </mc:Choice>
              <mc:Fallback>
                <p:oleObj name="Equation" r:id="rId25" imgW="1701720" imgH="393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1701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415213" y="2209800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12520" imgH="393480" progId="Equation.DSMT4">
                  <p:embed/>
                </p:oleObj>
              </mc:Choice>
              <mc:Fallback>
                <p:oleObj name="Equation" r:id="rId27" imgW="81252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3" y="2209800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8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0400" y="1666875"/>
            <a:ext cx="2514600" cy="3667125"/>
            <a:chOff x="3352800" y="2438400"/>
            <a:chExt cx="1828800" cy="2667000"/>
          </a:xfrm>
        </p:grpSpPr>
        <p:graphicFrame>
          <p:nvGraphicFramePr>
            <p:cNvPr id="42" name="Object 84"/>
            <p:cNvGraphicFramePr>
              <a:graphicFrameLocks noChangeAspect="1"/>
            </p:cNvGraphicFramePr>
            <p:nvPr/>
          </p:nvGraphicFramePr>
          <p:xfrm>
            <a:off x="4419600" y="4114800"/>
            <a:ext cx="152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02" imgH="114102" progId="Equation.3">
                    <p:embed/>
                  </p:oleObj>
                </mc:Choice>
                <mc:Fallback>
                  <p:oleObj name="Equation" r:id="rId3" imgW="114102" imgH="114102" progId="Equation.3">
                    <p:embed/>
                    <p:pic>
                      <p:nvPicPr>
                        <p:cNvPr id="42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4114800"/>
                          <a:ext cx="1524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5"/>
            <p:cNvGraphicFramePr>
              <a:graphicFrameLocks noChangeAspect="1"/>
            </p:cNvGraphicFramePr>
            <p:nvPr/>
          </p:nvGraphicFramePr>
          <p:xfrm>
            <a:off x="3962400" y="3124200"/>
            <a:ext cx="152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102" imgH="114102" progId="Equation.3">
                    <p:embed/>
                  </p:oleObj>
                </mc:Choice>
                <mc:Fallback>
                  <p:oleObj name="Equation" r:id="rId5" imgW="114102" imgH="114102" progId="Equation.3">
                    <p:embed/>
                    <p:pic>
                      <p:nvPicPr>
                        <p:cNvPr id="43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124200"/>
                          <a:ext cx="1524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90"/>
            <p:cNvGraphicFramePr>
              <a:graphicFrameLocks noChangeAspect="1"/>
            </p:cNvGraphicFramePr>
            <p:nvPr/>
          </p:nvGraphicFramePr>
          <p:xfrm>
            <a:off x="3733800" y="2667000"/>
            <a:ext cx="152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102" imgH="114102" progId="Equation.3">
                    <p:embed/>
                  </p:oleObj>
                </mc:Choice>
                <mc:Fallback>
                  <p:oleObj name="Equation" r:id="rId7" imgW="114102" imgH="114102" progId="Equation.3">
                    <p:embed/>
                    <p:pic>
                      <p:nvPicPr>
                        <p:cNvPr id="44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2667000"/>
                          <a:ext cx="1524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93"/>
            <p:cNvGraphicFramePr>
              <a:graphicFrameLocks noChangeAspect="1"/>
            </p:cNvGraphicFramePr>
            <p:nvPr/>
          </p:nvGraphicFramePr>
          <p:xfrm>
            <a:off x="4191000" y="3581400"/>
            <a:ext cx="152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4102" imgH="114102" progId="Equation.3">
                    <p:embed/>
                  </p:oleObj>
                </mc:Choice>
                <mc:Fallback>
                  <p:oleObj name="Equation" r:id="rId8" imgW="114102" imgH="114102" progId="Equation.3">
                    <p:embed/>
                    <p:pic>
                      <p:nvPicPr>
                        <p:cNvPr id="45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3581400"/>
                          <a:ext cx="1524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114"/>
            <p:cNvSpPr>
              <a:spLocks noChangeShapeType="1"/>
            </p:cNvSpPr>
            <p:nvPr/>
          </p:nvSpPr>
          <p:spPr bwMode="auto">
            <a:xfrm>
              <a:off x="4267200" y="25146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115"/>
            <p:cNvSpPr>
              <a:spLocks noChangeShapeType="1"/>
            </p:cNvSpPr>
            <p:nvPr/>
          </p:nvSpPr>
          <p:spPr bwMode="auto">
            <a:xfrm>
              <a:off x="3352800" y="38862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117"/>
            <p:cNvSpPr>
              <a:spLocks noChangeShapeType="1"/>
            </p:cNvSpPr>
            <p:nvPr/>
          </p:nvSpPr>
          <p:spPr bwMode="auto">
            <a:xfrm>
              <a:off x="4191000" y="3505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118"/>
            <p:cNvSpPr>
              <a:spLocks noChangeShapeType="1"/>
            </p:cNvSpPr>
            <p:nvPr/>
          </p:nvSpPr>
          <p:spPr bwMode="auto">
            <a:xfrm>
              <a:off x="4191000" y="3352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119"/>
            <p:cNvSpPr>
              <a:spLocks noChangeShapeType="1"/>
            </p:cNvSpPr>
            <p:nvPr/>
          </p:nvSpPr>
          <p:spPr bwMode="auto">
            <a:xfrm>
              <a:off x="41910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120"/>
            <p:cNvSpPr>
              <a:spLocks noChangeShapeType="1"/>
            </p:cNvSpPr>
            <p:nvPr/>
          </p:nvSpPr>
          <p:spPr bwMode="auto">
            <a:xfrm>
              <a:off x="4191000" y="3048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121"/>
            <p:cNvSpPr>
              <a:spLocks noChangeShapeType="1"/>
            </p:cNvSpPr>
            <p:nvPr/>
          </p:nvSpPr>
          <p:spPr bwMode="auto">
            <a:xfrm>
              <a:off x="4191000" y="2895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Line 122"/>
            <p:cNvSpPr>
              <a:spLocks noChangeShapeType="1"/>
            </p:cNvSpPr>
            <p:nvPr/>
          </p:nvSpPr>
          <p:spPr bwMode="auto">
            <a:xfrm>
              <a:off x="4191000" y="2743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123"/>
            <p:cNvSpPr>
              <a:spLocks noChangeShapeType="1"/>
            </p:cNvSpPr>
            <p:nvPr/>
          </p:nvSpPr>
          <p:spPr bwMode="auto">
            <a:xfrm>
              <a:off x="4191000" y="4038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124"/>
            <p:cNvSpPr>
              <a:spLocks noChangeShapeType="1"/>
            </p:cNvSpPr>
            <p:nvPr/>
          </p:nvSpPr>
          <p:spPr bwMode="auto">
            <a:xfrm>
              <a:off x="41910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Line 125"/>
            <p:cNvSpPr>
              <a:spLocks noChangeShapeType="1"/>
            </p:cNvSpPr>
            <p:nvPr/>
          </p:nvSpPr>
          <p:spPr bwMode="auto">
            <a:xfrm>
              <a:off x="4191000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126"/>
            <p:cNvSpPr>
              <a:spLocks noChangeShapeType="1"/>
            </p:cNvSpPr>
            <p:nvPr/>
          </p:nvSpPr>
          <p:spPr bwMode="auto">
            <a:xfrm>
              <a:off x="4191000" y="4495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127"/>
            <p:cNvSpPr>
              <a:spLocks noChangeShapeType="1"/>
            </p:cNvSpPr>
            <p:nvPr/>
          </p:nvSpPr>
          <p:spPr bwMode="auto">
            <a:xfrm>
              <a:off x="4191000" y="4648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128"/>
            <p:cNvSpPr>
              <a:spLocks noChangeShapeType="1"/>
            </p:cNvSpPr>
            <p:nvPr/>
          </p:nvSpPr>
          <p:spPr bwMode="auto">
            <a:xfrm flipH="1">
              <a:off x="4495800" y="3810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Line 129"/>
            <p:cNvSpPr>
              <a:spLocks noChangeShapeType="1"/>
            </p:cNvSpPr>
            <p:nvPr/>
          </p:nvSpPr>
          <p:spPr bwMode="auto">
            <a:xfrm flipH="1">
              <a:off x="4724400" y="3810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ine 130"/>
            <p:cNvSpPr>
              <a:spLocks noChangeShapeType="1"/>
            </p:cNvSpPr>
            <p:nvPr/>
          </p:nvSpPr>
          <p:spPr bwMode="auto">
            <a:xfrm flipH="1">
              <a:off x="3810000" y="3810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ine 131"/>
            <p:cNvSpPr>
              <a:spLocks noChangeShapeType="1"/>
            </p:cNvSpPr>
            <p:nvPr/>
          </p:nvSpPr>
          <p:spPr bwMode="auto">
            <a:xfrm flipH="1">
              <a:off x="4038600" y="3810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132"/>
            <p:cNvSpPr>
              <a:spLocks noChangeShapeType="1"/>
            </p:cNvSpPr>
            <p:nvPr/>
          </p:nvSpPr>
          <p:spPr bwMode="auto">
            <a:xfrm>
              <a:off x="3657600" y="2438400"/>
              <a:ext cx="1295400" cy="2667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46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Find the domain and range of a relation.</a:t>
            </a:r>
          </a:p>
        </p:txBody>
      </p:sp>
    </p:spTree>
    <p:extLst>
      <p:ext uri="{BB962C8B-B14F-4D97-AF65-F5344CB8AC3E}">
        <p14:creationId xmlns:p14="http://schemas.microsoft.com/office/powerpoint/2010/main" val="408543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spc="-130" dirty="0"/>
              <a:t>1.</a:t>
            </a:r>
            <a:r>
              <a:rPr lang="en-US" sz="2800" spc="-130" dirty="0"/>
              <a:t>	</a:t>
            </a:r>
            <a:r>
              <a:rPr lang="en-US" dirty="0"/>
              <a:t>Graph the functions                 and                              		              in the same rectangular 	coordinate system. Select integers for 	</a:t>
            </a:r>
            <a:r>
              <a:rPr lang="en-US" i="1" dirty="0"/>
              <a:t>x</a:t>
            </a:r>
            <a:r>
              <a:rPr lang="en-US" dirty="0"/>
              <a:t>, starting with       and ending with 2. 	How is the graph of </a:t>
            </a:r>
            <a:r>
              <a:rPr lang="en-US" i="1" dirty="0"/>
              <a:t>g </a:t>
            </a:r>
            <a:r>
              <a:rPr lang="en-US" dirty="0"/>
              <a:t>related to the 	graph of </a:t>
            </a:r>
            <a:r>
              <a:rPr lang="en-US" i="1" dirty="0"/>
              <a:t>f </a:t>
            </a:r>
            <a:r>
              <a:rPr lang="en-US" dirty="0"/>
              <a:t>?</a:t>
            </a:r>
          </a:p>
          <a:p>
            <a:r>
              <a:rPr lang="en-US" sz="2800" dirty="0"/>
              <a:t>						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1600" y="1216725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533160" progId="Equation.DSMT4">
                  <p:embed/>
                </p:oleObj>
              </mc:Choice>
              <mc:Fallback>
                <p:oleObj name="Equation" r:id="rId2" imgW="1676160" imgH="533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1600" y="1216725"/>
                        <a:ext cx="1676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59625" y="1700150"/>
          <a:ext cx="233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533160" progId="Equation.DSMT4">
                  <p:embed/>
                </p:oleObj>
              </mc:Choice>
              <mc:Fallback>
                <p:oleObj name="Equation" r:id="rId4" imgW="2336760" imgH="533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625" y="1700150"/>
                        <a:ext cx="233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71325" y="2718625"/>
          <a:ext cx="469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342720" progId="Equation.DSMT4">
                  <p:embed/>
                </p:oleObj>
              </mc:Choice>
              <mc:Fallback>
                <p:oleObj name="Equation" r:id="rId6" imgW="469800" imgH="342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325" y="2718625"/>
                        <a:ext cx="469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45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spc="-130" dirty="0"/>
              <a:t>	</a:t>
            </a:r>
            <a:r>
              <a:rPr lang="en-US" dirty="0"/>
              <a:t>Make a table for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62100" y="2006600"/>
          <a:ext cx="62103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0000" imgH="3708360" progId="Equation.DSMT4">
                  <p:embed/>
                </p:oleObj>
              </mc:Choice>
              <mc:Fallback>
                <p:oleObj name="Equation" r:id="rId2" imgW="6210000" imgH="3708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006600"/>
                        <a:ext cx="62103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29138" y="1233488"/>
          <a:ext cx="173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533160" progId="Equation.DSMT4">
                  <p:embed/>
                </p:oleObj>
              </mc:Choice>
              <mc:Fallback>
                <p:oleObj name="Equation" r:id="rId4" imgW="1739880" imgH="533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1233488"/>
                        <a:ext cx="173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43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spc="-130" dirty="0"/>
              <a:t>	</a:t>
            </a:r>
            <a:r>
              <a:rPr lang="en-US" dirty="0"/>
              <a:t>Make a table for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2006600"/>
          <a:ext cx="6934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33960" imgH="3708360" progId="Equation.DSMT4">
                  <p:embed/>
                </p:oleObj>
              </mc:Choice>
              <mc:Fallback>
                <p:oleObj name="Equation" r:id="rId2" imgW="6933960" imgH="3708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06600"/>
                        <a:ext cx="69342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7550" y="1193800"/>
          <a:ext cx="241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533160" progId="Equation.DSMT4">
                  <p:embed/>
                </p:oleObj>
              </mc:Choice>
              <mc:Fallback>
                <p:oleObj name="Equation" r:id="rId4" imgW="2412720" imgH="533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7550" y="1193800"/>
                        <a:ext cx="2413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973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spc="-130" dirty="0"/>
              <a:t>	</a:t>
            </a:r>
            <a:r>
              <a:rPr lang="en-US" dirty="0"/>
              <a:t>Plot the points and draw the lines that 	pass through them.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dirty="0"/>
              <a:t>The graph of </a:t>
            </a:r>
            <a:r>
              <a:rPr lang="en-US" i="1" dirty="0"/>
              <a:t>g</a:t>
            </a:r>
            <a:r>
              <a:rPr lang="en-US" dirty="0"/>
              <a:t> is the graph of </a:t>
            </a:r>
            <a:r>
              <a:rPr lang="en-US" i="1" dirty="0"/>
              <a:t>f</a:t>
            </a:r>
            <a:r>
              <a:rPr lang="en-US" dirty="0"/>
              <a:t> shifted 	down by 3 units.</a:t>
            </a:r>
          </a:p>
          <a:p>
            <a:endParaRPr lang="en-US" sz="2800" dirty="0"/>
          </a:p>
        </p:txBody>
      </p:sp>
      <p:pic>
        <p:nvPicPr>
          <p:cNvPr id="65539" name="Picture 3" descr="cp2-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7" y="2209800"/>
            <a:ext cx="3623016" cy="24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68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Use the vertical line test to identify functions.</a:t>
            </a:r>
          </a:p>
        </p:txBody>
      </p:sp>
    </p:spTree>
    <p:extLst>
      <p:ext uri="{BB962C8B-B14F-4D97-AF65-F5344CB8AC3E}">
        <p14:creationId xmlns:p14="http://schemas.microsoft.com/office/powerpoint/2010/main" val="1541158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 Vertical Line Test for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any vertical line intersects a graph in more than one point, the graph does not define </a:t>
            </a:r>
            <a:r>
              <a:rPr lang="en-US" i="1" dirty="0"/>
              <a:t>y </a:t>
            </a:r>
            <a:r>
              <a:rPr lang="en-US" dirty="0"/>
              <a:t>as a function of </a:t>
            </a:r>
            <a:r>
              <a:rPr lang="en-US" i="1" dirty="0"/>
              <a:t>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2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Use the vertical line test to identify graphs in which </a:t>
            </a:r>
            <a:r>
              <a:rPr lang="en-US" i="1" dirty="0"/>
              <a:t>y</a:t>
            </a:r>
            <a:r>
              <a:rPr lang="en-US" dirty="0"/>
              <a:t> is a function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048000"/>
            <a:ext cx="8229600" cy="2590800"/>
            <a:chOff x="457200" y="2819400"/>
            <a:chExt cx="8229600" cy="2590800"/>
          </a:xfrm>
        </p:grpSpPr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16002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4572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75438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64008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34290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 rot="-259157">
              <a:off x="457200" y="3886200"/>
              <a:ext cx="2246313" cy="712788"/>
            </a:xfrm>
            <a:custGeom>
              <a:avLst/>
              <a:gdLst>
                <a:gd name="T0" fmla="*/ 0 w 1415"/>
                <a:gd name="T1" fmla="*/ 2147483647 h 449"/>
                <a:gd name="T2" fmla="*/ 2147483647 w 1415"/>
                <a:gd name="T3" fmla="*/ 2147483647 h 449"/>
                <a:gd name="T4" fmla="*/ 2147483647 w 1415"/>
                <a:gd name="T5" fmla="*/ 2147483647 h 449"/>
                <a:gd name="T6" fmla="*/ 2147483647 w 1415"/>
                <a:gd name="T7" fmla="*/ 2147483647 h 449"/>
                <a:gd name="T8" fmla="*/ 2147483647 w 1415"/>
                <a:gd name="T9" fmla="*/ 2147483647 h 449"/>
                <a:gd name="T10" fmla="*/ 2147483647 w 1415"/>
                <a:gd name="T11" fmla="*/ 2147483647 h 449"/>
                <a:gd name="T12" fmla="*/ 2147483647 w 1415"/>
                <a:gd name="T13" fmla="*/ 2147483647 h 449"/>
                <a:gd name="T14" fmla="*/ 2147483647 w 1415"/>
                <a:gd name="T15" fmla="*/ 2147483647 h 449"/>
                <a:gd name="T16" fmla="*/ 2147483647 w 1415"/>
                <a:gd name="T17" fmla="*/ 2147483647 h 449"/>
                <a:gd name="T18" fmla="*/ 2147483647 w 1415"/>
                <a:gd name="T19" fmla="*/ 2147483647 h 449"/>
                <a:gd name="T20" fmla="*/ 2147483647 w 1415"/>
                <a:gd name="T21" fmla="*/ 2147483647 h 449"/>
                <a:gd name="T22" fmla="*/ 2147483647 w 1415"/>
                <a:gd name="T23" fmla="*/ 2147483647 h 449"/>
                <a:gd name="T24" fmla="*/ 2147483647 w 1415"/>
                <a:gd name="T25" fmla="*/ 2147483647 h 449"/>
                <a:gd name="T26" fmla="*/ 2147483647 w 1415"/>
                <a:gd name="T27" fmla="*/ 0 h 449"/>
                <a:gd name="T28" fmla="*/ 2147483647 w 1415"/>
                <a:gd name="T29" fmla="*/ 2147483647 h 449"/>
                <a:gd name="T30" fmla="*/ 2147483647 w 1415"/>
                <a:gd name="T31" fmla="*/ 2147483647 h 449"/>
                <a:gd name="T32" fmla="*/ 2147483647 w 1415"/>
                <a:gd name="T33" fmla="*/ 2147483647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5"/>
                <a:gd name="T52" fmla="*/ 0 h 449"/>
                <a:gd name="T53" fmla="*/ 1415 w 1415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5" h="449">
                  <a:moveTo>
                    <a:pt x="0" y="432"/>
                  </a:moveTo>
                  <a:cubicBezTo>
                    <a:pt x="45" y="399"/>
                    <a:pt x="74" y="361"/>
                    <a:pt x="102" y="313"/>
                  </a:cubicBezTo>
                  <a:cubicBezTo>
                    <a:pt x="130" y="265"/>
                    <a:pt x="139" y="218"/>
                    <a:pt x="186" y="186"/>
                  </a:cubicBezTo>
                  <a:cubicBezTo>
                    <a:pt x="204" y="136"/>
                    <a:pt x="239" y="123"/>
                    <a:pt x="288" y="110"/>
                  </a:cubicBezTo>
                  <a:cubicBezTo>
                    <a:pt x="350" y="121"/>
                    <a:pt x="416" y="118"/>
                    <a:pt x="474" y="144"/>
                  </a:cubicBezTo>
                  <a:cubicBezTo>
                    <a:pt x="633" y="215"/>
                    <a:pt x="418" y="138"/>
                    <a:pt x="534" y="178"/>
                  </a:cubicBezTo>
                  <a:cubicBezTo>
                    <a:pt x="609" y="235"/>
                    <a:pt x="578" y="214"/>
                    <a:pt x="627" y="246"/>
                  </a:cubicBezTo>
                  <a:cubicBezTo>
                    <a:pt x="647" y="275"/>
                    <a:pt x="673" y="286"/>
                    <a:pt x="695" y="313"/>
                  </a:cubicBezTo>
                  <a:cubicBezTo>
                    <a:pt x="737" y="364"/>
                    <a:pt x="774" y="427"/>
                    <a:pt x="839" y="449"/>
                  </a:cubicBezTo>
                  <a:cubicBezTo>
                    <a:pt x="856" y="446"/>
                    <a:pt x="873" y="446"/>
                    <a:pt x="889" y="440"/>
                  </a:cubicBezTo>
                  <a:cubicBezTo>
                    <a:pt x="943" y="418"/>
                    <a:pt x="1040" y="292"/>
                    <a:pt x="1076" y="246"/>
                  </a:cubicBezTo>
                  <a:cubicBezTo>
                    <a:pt x="1088" y="205"/>
                    <a:pt x="1114" y="182"/>
                    <a:pt x="1143" y="152"/>
                  </a:cubicBezTo>
                  <a:cubicBezTo>
                    <a:pt x="1161" y="103"/>
                    <a:pt x="1140" y="150"/>
                    <a:pt x="1177" y="102"/>
                  </a:cubicBezTo>
                  <a:cubicBezTo>
                    <a:pt x="1207" y="63"/>
                    <a:pt x="1221" y="28"/>
                    <a:pt x="1262" y="0"/>
                  </a:cubicBezTo>
                  <a:cubicBezTo>
                    <a:pt x="1291" y="40"/>
                    <a:pt x="1311" y="78"/>
                    <a:pt x="1338" y="119"/>
                  </a:cubicBezTo>
                  <a:cubicBezTo>
                    <a:pt x="1349" y="171"/>
                    <a:pt x="1368" y="226"/>
                    <a:pt x="1398" y="271"/>
                  </a:cubicBezTo>
                  <a:cubicBezTo>
                    <a:pt x="1407" y="311"/>
                    <a:pt x="1401" y="295"/>
                    <a:pt x="1415" y="322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3630613" y="3402013"/>
              <a:ext cx="1774825" cy="1720850"/>
            </a:xfrm>
            <a:custGeom>
              <a:avLst/>
              <a:gdLst>
                <a:gd name="T0" fmla="*/ 0 w 1118"/>
                <a:gd name="T1" fmla="*/ 2147483647 h 1084"/>
                <a:gd name="T2" fmla="*/ 2147483647 w 1118"/>
                <a:gd name="T3" fmla="*/ 2147483647 h 1084"/>
                <a:gd name="T4" fmla="*/ 2147483647 w 1118"/>
                <a:gd name="T5" fmla="*/ 2147483647 h 1084"/>
                <a:gd name="T6" fmla="*/ 2147483647 w 1118"/>
                <a:gd name="T7" fmla="*/ 2147483647 h 1084"/>
                <a:gd name="T8" fmla="*/ 2147483647 w 1118"/>
                <a:gd name="T9" fmla="*/ 2147483647 h 1084"/>
                <a:gd name="T10" fmla="*/ 2147483647 w 1118"/>
                <a:gd name="T11" fmla="*/ 2147483647 h 1084"/>
                <a:gd name="T12" fmla="*/ 2147483647 w 1118"/>
                <a:gd name="T13" fmla="*/ 2147483647 h 1084"/>
                <a:gd name="T14" fmla="*/ 2147483647 w 1118"/>
                <a:gd name="T15" fmla="*/ 2147483647 h 1084"/>
                <a:gd name="T16" fmla="*/ 2147483647 w 1118"/>
                <a:gd name="T17" fmla="*/ 2147483647 h 1084"/>
                <a:gd name="T18" fmla="*/ 2147483647 w 1118"/>
                <a:gd name="T19" fmla="*/ 2147483647 h 1084"/>
                <a:gd name="T20" fmla="*/ 2147483647 w 1118"/>
                <a:gd name="T21" fmla="*/ 2147483647 h 1084"/>
                <a:gd name="T22" fmla="*/ 2147483647 w 1118"/>
                <a:gd name="T23" fmla="*/ 2147483647 h 1084"/>
                <a:gd name="T24" fmla="*/ 2147483647 w 1118"/>
                <a:gd name="T25" fmla="*/ 2147483647 h 1084"/>
                <a:gd name="T26" fmla="*/ 2147483647 w 1118"/>
                <a:gd name="T27" fmla="*/ 2147483647 h 1084"/>
                <a:gd name="T28" fmla="*/ 2147483647 w 1118"/>
                <a:gd name="T29" fmla="*/ 2147483647 h 1084"/>
                <a:gd name="T30" fmla="*/ 2147483647 w 1118"/>
                <a:gd name="T31" fmla="*/ 2147483647 h 1084"/>
                <a:gd name="T32" fmla="*/ 2147483647 w 1118"/>
                <a:gd name="T33" fmla="*/ 2147483647 h 1084"/>
                <a:gd name="T34" fmla="*/ 2147483647 w 1118"/>
                <a:gd name="T35" fmla="*/ 2147483647 h 1084"/>
                <a:gd name="T36" fmla="*/ 2147483647 w 1118"/>
                <a:gd name="T37" fmla="*/ 2147483647 h 1084"/>
                <a:gd name="T38" fmla="*/ 2147483647 w 1118"/>
                <a:gd name="T39" fmla="*/ 2147483647 h 1084"/>
                <a:gd name="T40" fmla="*/ 2147483647 w 1118"/>
                <a:gd name="T41" fmla="*/ 2147483647 h 1084"/>
                <a:gd name="T42" fmla="*/ 2147483647 w 1118"/>
                <a:gd name="T43" fmla="*/ 2147483647 h 1084"/>
                <a:gd name="T44" fmla="*/ 2147483647 w 1118"/>
                <a:gd name="T45" fmla="*/ 2147483647 h 10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8"/>
                <a:gd name="T70" fmla="*/ 0 h 1084"/>
                <a:gd name="T71" fmla="*/ 1118 w 1118"/>
                <a:gd name="T72" fmla="*/ 1084 h 10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8" h="1084">
                  <a:moveTo>
                    <a:pt x="0" y="76"/>
                  </a:moveTo>
                  <a:cubicBezTo>
                    <a:pt x="156" y="71"/>
                    <a:pt x="271" y="67"/>
                    <a:pt x="415" y="42"/>
                  </a:cubicBezTo>
                  <a:cubicBezTo>
                    <a:pt x="518" y="0"/>
                    <a:pt x="631" y="17"/>
                    <a:pt x="737" y="42"/>
                  </a:cubicBezTo>
                  <a:cubicBezTo>
                    <a:pt x="774" y="61"/>
                    <a:pt x="813" y="79"/>
                    <a:pt x="847" y="102"/>
                  </a:cubicBezTo>
                  <a:cubicBezTo>
                    <a:pt x="889" y="165"/>
                    <a:pt x="877" y="133"/>
                    <a:pt x="889" y="195"/>
                  </a:cubicBezTo>
                  <a:cubicBezTo>
                    <a:pt x="886" y="220"/>
                    <a:pt x="889" y="247"/>
                    <a:pt x="881" y="271"/>
                  </a:cubicBezTo>
                  <a:cubicBezTo>
                    <a:pt x="866" y="315"/>
                    <a:pt x="815" y="352"/>
                    <a:pt x="779" y="373"/>
                  </a:cubicBezTo>
                  <a:cubicBezTo>
                    <a:pt x="700" y="420"/>
                    <a:pt x="607" y="453"/>
                    <a:pt x="517" y="474"/>
                  </a:cubicBezTo>
                  <a:cubicBezTo>
                    <a:pt x="446" y="510"/>
                    <a:pt x="373" y="552"/>
                    <a:pt x="297" y="576"/>
                  </a:cubicBezTo>
                  <a:cubicBezTo>
                    <a:pt x="223" y="673"/>
                    <a:pt x="322" y="550"/>
                    <a:pt x="237" y="635"/>
                  </a:cubicBezTo>
                  <a:cubicBezTo>
                    <a:pt x="207" y="665"/>
                    <a:pt x="197" y="708"/>
                    <a:pt x="178" y="745"/>
                  </a:cubicBezTo>
                  <a:cubicBezTo>
                    <a:pt x="170" y="816"/>
                    <a:pt x="162" y="833"/>
                    <a:pt x="178" y="906"/>
                  </a:cubicBezTo>
                  <a:cubicBezTo>
                    <a:pt x="201" y="1009"/>
                    <a:pt x="368" y="1067"/>
                    <a:pt x="457" y="1084"/>
                  </a:cubicBezTo>
                  <a:cubicBezTo>
                    <a:pt x="502" y="1081"/>
                    <a:pt x="548" y="1081"/>
                    <a:pt x="593" y="1076"/>
                  </a:cubicBezTo>
                  <a:cubicBezTo>
                    <a:pt x="624" y="1073"/>
                    <a:pt x="618" y="1060"/>
                    <a:pt x="644" y="1042"/>
                  </a:cubicBezTo>
                  <a:cubicBezTo>
                    <a:pt x="683" y="1014"/>
                    <a:pt x="725" y="997"/>
                    <a:pt x="762" y="966"/>
                  </a:cubicBezTo>
                  <a:cubicBezTo>
                    <a:pt x="793" y="941"/>
                    <a:pt x="815" y="922"/>
                    <a:pt x="839" y="889"/>
                  </a:cubicBezTo>
                  <a:cubicBezTo>
                    <a:pt x="851" y="873"/>
                    <a:pt x="873" y="839"/>
                    <a:pt x="873" y="839"/>
                  </a:cubicBezTo>
                  <a:cubicBezTo>
                    <a:pt x="878" y="822"/>
                    <a:pt x="883" y="805"/>
                    <a:pt x="889" y="788"/>
                  </a:cubicBezTo>
                  <a:cubicBezTo>
                    <a:pt x="892" y="779"/>
                    <a:pt x="898" y="762"/>
                    <a:pt x="898" y="762"/>
                  </a:cubicBezTo>
                  <a:cubicBezTo>
                    <a:pt x="910" y="690"/>
                    <a:pt x="908" y="594"/>
                    <a:pt x="949" y="534"/>
                  </a:cubicBezTo>
                  <a:cubicBezTo>
                    <a:pt x="968" y="472"/>
                    <a:pt x="992" y="449"/>
                    <a:pt x="1050" y="432"/>
                  </a:cubicBezTo>
                  <a:cubicBezTo>
                    <a:pt x="1073" y="425"/>
                    <a:pt x="1094" y="415"/>
                    <a:pt x="1118" y="415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6535738" y="3429000"/>
              <a:ext cx="2138362" cy="1747838"/>
            </a:xfrm>
            <a:custGeom>
              <a:avLst/>
              <a:gdLst>
                <a:gd name="T0" fmla="*/ 0 w 1347"/>
                <a:gd name="T1" fmla="*/ 0 h 1101"/>
                <a:gd name="T2" fmla="*/ 2147483647 w 1347"/>
                <a:gd name="T3" fmla="*/ 2147483647 h 1101"/>
                <a:gd name="T4" fmla="*/ 2147483647 w 1347"/>
                <a:gd name="T5" fmla="*/ 2147483647 h 1101"/>
                <a:gd name="T6" fmla="*/ 2147483647 w 1347"/>
                <a:gd name="T7" fmla="*/ 2147483647 h 1101"/>
                <a:gd name="T8" fmla="*/ 2147483647 w 1347"/>
                <a:gd name="T9" fmla="*/ 2147483647 h 1101"/>
                <a:gd name="T10" fmla="*/ 2147483647 w 1347"/>
                <a:gd name="T11" fmla="*/ 2147483647 h 1101"/>
                <a:gd name="T12" fmla="*/ 2147483647 w 1347"/>
                <a:gd name="T13" fmla="*/ 2147483647 h 1101"/>
                <a:gd name="T14" fmla="*/ 2147483647 w 1347"/>
                <a:gd name="T15" fmla="*/ 2147483647 h 1101"/>
                <a:gd name="T16" fmla="*/ 2147483647 w 1347"/>
                <a:gd name="T17" fmla="*/ 2147483647 h 1101"/>
                <a:gd name="T18" fmla="*/ 2147483647 w 1347"/>
                <a:gd name="T19" fmla="*/ 2147483647 h 1101"/>
                <a:gd name="T20" fmla="*/ 2147483647 w 1347"/>
                <a:gd name="T21" fmla="*/ 2147483647 h 1101"/>
                <a:gd name="T22" fmla="*/ 2147483647 w 1347"/>
                <a:gd name="T23" fmla="*/ 2147483647 h 1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7"/>
                <a:gd name="T37" fmla="*/ 0 h 1101"/>
                <a:gd name="T38" fmla="*/ 1347 w 1347"/>
                <a:gd name="T39" fmla="*/ 1101 h 1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7" h="1101">
                  <a:moveTo>
                    <a:pt x="0" y="0"/>
                  </a:moveTo>
                  <a:cubicBezTo>
                    <a:pt x="11" y="71"/>
                    <a:pt x="38" y="107"/>
                    <a:pt x="84" y="161"/>
                  </a:cubicBezTo>
                  <a:cubicBezTo>
                    <a:pt x="129" y="213"/>
                    <a:pt x="162" y="264"/>
                    <a:pt x="211" y="313"/>
                  </a:cubicBezTo>
                  <a:cubicBezTo>
                    <a:pt x="230" y="332"/>
                    <a:pt x="257" y="336"/>
                    <a:pt x="279" y="347"/>
                  </a:cubicBezTo>
                  <a:cubicBezTo>
                    <a:pt x="432" y="423"/>
                    <a:pt x="580" y="418"/>
                    <a:pt x="754" y="424"/>
                  </a:cubicBezTo>
                  <a:cubicBezTo>
                    <a:pt x="804" y="432"/>
                    <a:pt x="847" y="437"/>
                    <a:pt x="889" y="466"/>
                  </a:cubicBezTo>
                  <a:cubicBezTo>
                    <a:pt x="920" y="512"/>
                    <a:pt x="897" y="481"/>
                    <a:pt x="957" y="542"/>
                  </a:cubicBezTo>
                  <a:cubicBezTo>
                    <a:pt x="965" y="551"/>
                    <a:pt x="982" y="568"/>
                    <a:pt x="982" y="568"/>
                  </a:cubicBezTo>
                  <a:cubicBezTo>
                    <a:pt x="994" y="601"/>
                    <a:pt x="1004" y="615"/>
                    <a:pt x="1033" y="635"/>
                  </a:cubicBezTo>
                  <a:cubicBezTo>
                    <a:pt x="1060" y="689"/>
                    <a:pt x="1064" y="753"/>
                    <a:pt x="1118" y="788"/>
                  </a:cubicBezTo>
                  <a:cubicBezTo>
                    <a:pt x="1142" y="889"/>
                    <a:pt x="1241" y="958"/>
                    <a:pt x="1296" y="1042"/>
                  </a:cubicBezTo>
                  <a:cubicBezTo>
                    <a:pt x="1306" y="1072"/>
                    <a:pt x="1318" y="1087"/>
                    <a:pt x="1347" y="1101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Box 51" descr="Blue tissue paper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(a)</a:t>
              </a:r>
            </a:p>
          </p:txBody>
        </p:sp>
        <p:sp>
          <p:nvSpPr>
            <p:cNvPr id="30" name="Text Box 52" descr="Blue tissue paper"/>
            <p:cNvSpPr txBox="1">
              <a:spLocks noChangeArrowheads="1"/>
            </p:cNvSpPr>
            <p:nvPr/>
          </p:nvSpPr>
          <p:spPr bwMode="auto">
            <a:xfrm>
              <a:off x="3429000" y="28194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(b)</a:t>
              </a:r>
            </a:p>
          </p:txBody>
        </p:sp>
        <p:sp>
          <p:nvSpPr>
            <p:cNvPr id="31" name="Text Box 53" descr="Blue tissue paper"/>
            <p:cNvSpPr txBox="1">
              <a:spLocks noChangeArrowheads="1"/>
            </p:cNvSpPr>
            <p:nvPr/>
          </p:nvSpPr>
          <p:spPr bwMode="auto">
            <a:xfrm>
              <a:off x="6400799" y="2819400"/>
              <a:ext cx="9429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807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1371600"/>
            <a:ext cx="8229600" cy="3188732"/>
            <a:chOff x="457200" y="2819400"/>
            <a:chExt cx="8229600" cy="3188732"/>
          </a:xfrm>
        </p:grpSpPr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16002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4572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75438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4008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45720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429000" y="4343400"/>
              <a:ext cx="228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 rot="-259157">
              <a:off x="457200" y="3886200"/>
              <a:ext cx="2246313" cy="712788"/>
            </a:xfrm>
            <a:custGeom>
              <a:avLst/>
              <a:gdLst>
                <a:gd name="T0" fmla="*/ 0 w 1415"/>
                <a:gd name="T1" fmla="*/ 2147483647 h 449"/>
                <a:gd name="T2" fmla="*/ 2147483647 w 1415"/>
                <a:gd name="T3" fmla="*/ 2147483647 h 449"/>
                <a:gd name="T4" fmla="*/ 2147483647 w 1415"/>
                <a:gd name="T5" fmla="*/ 2147483647 h 449"/>
                <a:gd name="T6" fmla="*/ 2147483647 w 1415"/>
                <a:gd name="T7" fmla="*/ 2147483647 h 449"/>
                <a:gd name="T8" fmla="*/ 2147483647 w 1415"/>
                <a:gd name="T9" fmla="*/ 2147483647 h 449"/>
                <a:gd name="T10" fmla="*/ 2147483647 w 1415"/>
                <a:gd name="T11" fmla="*/ 2147483647 h 449"/>
                <a:gd name="T12" fmla="*/ 2147483647 w 1415"/>
                <a:gd name="T13" fmla="*/ 2147483647 h 449"/>
                <a:gd name="T14" fmla="*/ 2147483647 w 1415"/>
                <a:gd name="T15" fmla="*/ 2147483647 h 449"/>
                <a:gd name="T16" fmla="*/ 2147483647 w 1415"/>
                <a:gd name="T17" fmla="*/ 2147483647 h 449"/>
                <a:gd name="T18" fmla="*/ 2147483647 w 1415"/>
                <a:gd name="T19" fmla="*/ 2147483647 h 449"/>
                <a:gd name="T20" fmla="*/ 2147483647 w 1415"/>
                <a:gd name="T21" fmla="*/ 2147483647 h 449"/>
                <a:gd name="T22" fmla="*/ 2147483647 w 1415"/>
                <a:gd name="T23" fmla="*/ 2147483647 h 449"/>
                <a:gd name="T24" fmla="*/ 2147483647 w 1415"/>
                <a:gd name="T25" fmla="*/ 2147483647 h 449"/>
                <a:gd name="T26" fmla="*/ 2147483647 w 1415"/>
                <a:gd name="T27" fmla="*/ 0 h 449"/>
                <a:gd name="T28" fmla="*/ 2147483647 w 1415"/>
                <a:gd name="T29" fmla="*/ 2147483647 h 449"/>
                <a:gd name="T30" fmla="*/ 2147483647 w 1415"/>
                <a:gd name="T31" fmla="*/ 2147483647 h 449"/>
                <a:gd name="T32" fmla="*/ 2147483647 w 1415"/>
                <a:gd name="T33" fmla="*/ 2147483647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5"/>
                <a:gd name="T52" fmla="*/ 0 h 449"/>
                <a:gd name="T53" fmla="*/ 1415 w 1415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5" h="449">
                  <a:moveTo>
                    <a:pt x="0" y="432"/>
                  </a:moveTo>
                  <a:cubicBezTo>
                    <a:pt x="45" y="399"/>
                    <a:pt x="74" y="361"/>
                    <a:pt x="102" y="313"/>
                  </a:cubicBezTo>
                  <a:cubicBezTo>
                    <a:pt x="130" y="265"/>
                    <a:pt x="139" y="218"/>
                    <a:pt x="186" y="186"/>
                  </a:cubicBezTo>
                  <a:cubicBezTo>
                    <a:pt x="204" y="136"/>
                    <a:pt x="239" y="123"/>
                    <a:pt x="288" y="110"/>
                  </a:cubicBezTo>
                  <a:cubicBezTo>
                    <a:pt x="350" y="121"/>
                    <a:pt x="416" y="118"/>
                    <a:pt x="474" y="144"/>
                  </a:cubicBezTo>
                  <a:cubicBezTo>
                    <a:pt x="633" y="215"/>
                    <a:pt x="418" y="138"/>
                    <a:pt x="534" y="178"/>
                  </a:cubicBezTo>
                  <a:cubicBezTo>
                    <a:pt x="609" y="235"/>
                    <a:pt x="578" y="214"/>
                    <a:pt x="627" y="246"/>
                  </a:cubicBezTo>
                  <a:cubicBezTo>
                    <a:pt x="647" y="275"/>
                    <a:pt x="673" y="286"/>
                    <a:pt x="695" y="313"/>
                  </a:cubicBezTo>
                  <a:cubicBezTo>
                    <a:pt x="737" y="364"/>
                    <a:pt x="774" y="427"/>
                    <a:pt x="839" y="449"/>
                  </a:cubicBezTo>
                  <a:cubicBezTo>
                    <a:pt x="856" y="446"/>
                    <a:pt x="873" y="446"/>
                    <a:pt x="889" y="440"/>
                  </a:cubicBezTo>
                  <a:cubicBezTo>
                    <a:pt x="943" y="418"/>
                    <a:pt x="1040" y="292"/>
                    <a:pt x="1076" y="246"/>
                  </a:cubicBezTo>
                  <a:cubicBezTo>
                    <a:pt x="1088" y="205"/>
                    <a:pt x="1114" y="182"/>
                    <a:pt x="1143" y="152"/>
                  </a:cubicBezTo>
                  <a:cubicBezTo>
                    <a:pt x="1161" y="103"/>
                    <a:pt x="1140" y="150"/>
                    <a:pt x="1177" y="102"/>
                  </a:cubicBezTo>
                  <a:cubicBezTo>
                    <a:pt x="1207" y="63"/>
                    <a:pt x="1221" y="28"/>
                    <a:pt x="1262" y="0"/>
                  </a:cubicBezTo>
                  <a:cubicBezTo>
                    <a:pt x="1291" y="40"/>
                    <a:pt x="1311" y="78"/>
                    <a:pt x="1338" y="119"/>
                  </a:cubicBezTo>
                  <a:cubicBezTo>
                    <a:pt x="1349" y="171"/>
                    <a:pt x="1368" y="226"/>
                    <a:pt x="1398" y="271"/>
                  </a:cubicBezTo>
                  <a:cubicBezTo>
                    <a:pt x="1407" y="311"/>
                    <a:pt x="1401" y="295"/>
                    <a:pt x="1415" y="322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3630613" y="3402013"/>
              <a:ext cx="1774825" cy="1720850"/>
            </a:xfrm>
            <a:custGeom>
              <a:avLst/>
              <a:gdLst>
                <a:gd name="T0" fmla="*/ 0 w 1118"/>
                <a:gd name="T1" fmla="*/ 2147483647 h 1084"/>
                <a:gd name="T2" fmla="*/ 2147483647 w 1118"/>
                <a:gd name="T3" fmla="*/ 2147483647 h 1084"/>
                <a:gd name="T4" fmla="*/ 2147483647 w 1118"/>
                <a:gd name="T5" fmla="*/ 2147483647 h 1084"/>
                <a:gd name="T6" fmla="*/ 2147483647 w 1118"/>
                <a:gd name="T7" fmla="*/ 2147483647 h 1084"/>
                <a:gd name="T8" fmla="*/ 2147483647 w 1118"/>
                <a:gd name="T9" fmla="*/ 2147483647 h 1084"/>
                <a:gd name="T10" fmla="*/ 2147483647 w 1118"/>
                <a:gd name="T11" fmla="*/ 2147483647 h 1084"/>
                <a:gd name="T12" fmla="*/ 2147483647 w 1118"/>
                <a:gd name="T13" fmla="*/ 2147483647 h 1084"/>
                <a:gd name="T14" fmla="*/ 2147483647 w 1118"/>
                <a:gd name="T15" fmla="*/ 2147483647 h 1084"/>
                <a:gd name="T16" fmla="*/ 2147483647 w 1118"/>
                <a:gd name="T17" fmla="*/ 2147483647 h 1084"/>
                <a:gd name="T18" fmla="*/ 2147483647 w 1118"/>
                <a:gd name="T19" fmla="*/ 2147483647 h 1084"/>
                <a:gd name="T20" fmla="*/ 2147483647 w 1118"/>
                <a:gd name="T21" fmla="*/ 2147483647 h 1084"/>
                <a:gd name="T22" fmla="*/ 2147483647 w 1118"/>
                <a:gd name="T23" fmla="*/ 2147483647 h 1084"/>
                <a:gd name="T24" fmla="*/ 2147483647 w 1118"/>
                <a:gd name="T25" fmla="*/ 2147483647 h 1084"/>
                <a:gd name="T26" fmla="*/ 2147483647 w 1118"/>
                <a:gd name="T27" fmla="*/ 2147483647 h 1084"/>
                <a:gd name="T28" fmla="*/ 2147483647 w 1118"/>
                <a:gd name="T29" fmla="*/ 2147483647 h 1084"/>
                <a:gd name="T30" fmla="*/ 2147483647 w 1118"/>
                <a:gd name="T31" fmla="*/ 2147483647 h 1084"/>
                <a:gd name="T32" fmla="*/ 2147483647 w 1118"/>
                <a:gd name="T33" fmla="*/ 2147483647 h 1084"/>
                <a:gd name="T34" fmla="*/ 2147483647 w 1118"/>
                <a:gd name="T35" fmla="*/ 2147483647 h 1084"/>
                <a:gd name="T36" fmla="*/ 2147483647 w 1118"/>
                <a:gd name="T37" fmla="*/ 2147483647 h 1084"/>
                <a:gd name="T38" fmla="*/ 2147483647 w 1118"/>
                <a:gd name="T39" fmla="*/ 2147483647 h 1084"/>
                <a:gd name="T40" fmla="*/ 2147483647 w 1118"/>
                <a:gd name="T41" fmla="*/ 2147483647 h 1084"/>
                <a:gd name="T42" fmla="*/ 2147483647 w 1118"/>
                <a:gd name="T43" fmla="*/ 2147483647 h 1084"/>
                <a:gd name="T44" fmla="*/ 2147483647 w 1118"/>
                <a:gd name="T45" fmla="*/ 2147483647 h 10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8"/>
                <a:gd name="T70" fmla="*/ 0 h 1084"/>
                <a:gd name="T71" fmla="*/ 1118 w 1118"/>
                <a:gd name="T72" fmla="*/ 1084 h 10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8" h="1084">
                  <a:moveTo>
                    <a:pt x="0" y="76"/>
                  </a:moveTo>
                  <a:cubicBezTo>
                    <a:pt x="156" y="71"/>
                    <a:pt x="271" y="67"/>
                    <a:pt x="415" y="42"/>
                  </a:cubicBezTo>
                  <a:cubicBezTo>
                    <a:pt x="518" y="0"/>
                    <a:pt x="631" y="17"/>
                    <a:pt x="737" y="42"/>
                  </a:cubicBezTo>
                  <a:cubicBezTo>
                    <a:pt x="774" y="61"/>
                    <a:pt x="813" y="79"/>
                    <a:pt x="847" y="102"/>
                  </a:cubicBezTo>
                  <a:cubicBezTo>
                    <a:pt x="889" y="165"/>
                    <a:pt x="877" y="133"/>
                    <a:pt x="889" y="195"/>
                  </a:cubicBezTo>
                  <a:cubicBezTo>
                    <a:pt x="886" y="220"/>
                    <a:pt x="889" y="247"/>
                    <a:pt x="881" y="271"/>
                  </a:cubicBezTo>
                  <a:cubicBezTo>
                    <a:pt x="866" y="315"/>
                    <a:pt x="815" y="352"/>
                    <a:pt x="779" y="373"/>
                  </a:cubicBezTo>
                  <a:cubicBezTo>
                    <a:pt x="700" y="420"/>
                    <a:pt x="607" y="453"/>
                    <a:pt x="517" y="474"/>
                  </a:cubicBezTo>
                  <a:cubicBezTo>
                    <a:pt x="446" y="510"/>
                    <a:pt x="373" y="552"/>
                    <a:pt x="297" y="576"/>
                  </a:cubicBezTo>
                  <a:cubicBezTo>
                    <a:pt x="223" y="673"/>
                    <a:pt x="322" y="550"/>
                    <a:pt x="237" y="635"/>
                  </a:cubicBezTo>
                  <a:cubicBezTo>
                    <a:pt x="207" y="665"/>
                    <a:pt x="197" y="708"/>
                    <a:pt x="178" y="745"/>
                  </a:cubicBezTo>
                  <a:cubicBezTo>
                    <a:pt x="170" y="816"/>
                    <a:pt x="162" y="833"/>
                    <a:pt x="178" y="906"/>
                  </a:cubicBezTo>
                  <a:cubicBezTo>
                    <a:pt x="201" y="1009"/>
                    <a:pt x="368" y="1067"/>
                    <a:pt x="457" y="1084"/>
                  </a:cubicBezTo>
                  <a:cubicBezTo>
                    <a:pt x="502" y="1081"/>
                    <a:pt x="548" y="1081"/>
                    <a:pt x="593" y="1076"/>
                  </a:cubicBezTo>
                  <a:cubicBezTo>
                    <a:pt x="624" y="1073"/>
                    <a:pt x="618" y="1060"/>
                    <a:pt x="644" y="1042"/>
                  </a:cubicBezTo>
                  <a:cubicBezTo>
                    <a:pt x="683" y="1014"/>
                    <a:pt x="725" y="997"/>
                    <a:pt x="762" y="966"/>
                  </a:cubicBezTo>
                  <a:cubicBezTo>
                    <a:pt x="793" y="941"/>
                    <a:pt x="815" y="922"/>
                    <a:pt x="839" y="889"/>
                  </a:cubicBezTo>
                  <a:cubicBezTo>
                    <a:pt x="851" y="873"/>
                    <a:pt x="873" y="839"/>
                    <a:pt x="873" y="839"/>
                  </a:cubicBezTo>
                  <a:cubicBezTo>
                    <a:pt x="878" y="822"/>
                    <a:pt x="883" y="805"/>
                    <a:pt x="889" y="788"/>
                  </a:cubicBezTo>
                  <a:cubicBezTo>
                    <a:pt x="892" y="779"/>
                    <a:pt x="898" y="762"/>
                    <a:pt x="898" y="762"/>
                  </a:cubicBezTo>
                  <a:cubicBezTo>
                    <a:pt x="910" y="690"/>
                    <a:pt x="908" y="594"/>
                    <a:pt x="949" y="534"/>
                  </a:cubicBezTo>
                  <a:cubicBezTo>
                    <a:pt x="968" y="472"/>
                    <a:pt x="992" y="449"/>
                    <a:pt x="1050" y="432"/>
                  </a:cubicBezTo>
                  <a:cubicBezTo>
                    <a:pt x="1073" y="425"/>
                    <a:pt x="1094" y="415"/>
                    <a:pt x="1118" y="415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6535738" y="3429000"/>
              <a:ext cx="2138362" cy="1747838"/>
            </a:xfrm>
            <a:custGeom>
              <a:avLst/>
              <a:gdLst>
                <a:gd name="T0" fmla="*/ 0 w 1347"/>
                <a:gd name="T1" fmla="*/ 0 h 1101"/>
                <a:gd name="T2" fmla="*/ 2147483647 w 1347"/>
                <a:gd name="T3" fmla="*/ 2147483647 h 1101"/>
                <a:gd name="T4" fmla="*/ 2147483647 w 1347"/>
                <a:gd name="T5" fmla="*/ 2147483647 h 1101"/>
                <a:gd name="T6" fmla="*/ 2147483647 w 1347"/>
                <a:gd name="T7" fmla="*/ 2147483647 h 1101"/>
                <a:gd name="T8" fmla="*/ 2147483647 w 1347"/>
                <a:gd name="T9" fmla="*/ 2147483647 h 1101"/>
                <a:gd name="T10" fmla="*/ 2147483647 w 1347"/>
                <a:gd name="T11" fmla="*/ 2147483647 h 1101"/>
                <a:gd name="T12" fmla="*/ 2147483647 w 1347"/>
                <a:gd name="T13" fmla="*/ 2147483647 h 1101"/>
                <a:gd name="T14" fmla="*/ 2147483647 w 1347"/>
                <a:gd name="T15" fmla="*/ 2147483647 h 1101"/>
                <a:gd name="T16" fmla="*/ 2147483647 w 1347"/>
                <a:gd name="T17" fmla="*/ 2147483647 h 1101"/>
                <a:gd name="T18" fmla="*/ 2147483647 w 1347"/>
                <a:gd name="T19" fmla="*/ 2147483647 h 1101"/>
                <a:gd name="T20" fmla="*/ 2147483647 w 1347"/>
                <a:gd name="T21" fmla="*/ 2147483647 h 1101"/>
                <a:gd name="T22" fmla="*/ 2147483647 w 1347"/>
                <a:gd name="T23" fmla="*/ 2147483647 h 1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7"/>
                <a:gd name="T37" fmla="*/ 0 h 1101"/>
                <a:gd name="T38" fmla="*/ 1347 w 1347"/>
                <a:gd name="T39" fmla="*/ 1101 h 1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7" h="1101">
                  <a:moveTo>
                    <a:pt x="0" y="0"/>
                  </a:moveTo>
                  <a:cubicBezTo>
                    <a:pt x="11" y="71"/>
                    <a:pt x="38" y="107"/>
                    <a:pt x="84" y="161"/>
                  </a:cubicBezTo>
                  <a:cubicBezTo>
                    <a:pt x="129" y="213"/>
                    <a:pt x="162" y="264"/>
                    <a:pt x="211" y="313"/>
                  </a:cubicBezTo>
                  <a:cubicBezTo>
                    <a:pt x="230" y="332"/>
                    <a:pt x="257" y="336"/>
                    <a:pt x="279" y="347"/>
                  </a:cubicBezTo>
                  <a:cubicBezTo>
                    <a:pt x="432" y="423"/>
                    <a:pt x="580" y="418"/>
                    <a:pt x="754" y="424"/>
                  </a:cubicBezTo>
                  <a:cubicBezTo>
                    <a:pt x="804" y="432"/>
                    <a:pt x="847" y="437"/>
                    <a:pt x="889" y="466"/>
                  </a:cubicBezTo>
                  <a:cubicBezTo>
                    <a:pt x="920" y="512"/>
                    <a:pt x="897" y="481"/>
                    <a:pt x="957" y="542"/>
                  </a:cubicBezTo>
                  <a:cubicBezTo>
                    <a:pt x="965" y="551"/>
                    <a:pt x="982" y="568"/>
                    <a:pt x="982" y="568"/>
                  </a:cubicBezTo>
                  <a:cubicBezTo>
                    <a:pt x="994" y="601"/>
                    <a:pt x="1004" y="615"/>
                    <a:pt x="1033" y="635"/>
                  </a:cubicBezTo>
                  <a:cubicBezTo>
                    <a:pt x="1060" y="689"/>
                    <a:pt x="1064" y="753"/>
                    <a:pt x="1118" y="788"/>
                  </a:cubicBezTo>
                  <a:cubicBezTo>
                    <a:pt x="1142" y="889"/>
                    <a:pt x="1241" y="958"/>
                    <a:pt x="1296" y="1042"/>
                  </a:cubicBezTo>
                  <a:cubicBezTo>
                    <a:pt x="1306" y="1072"/>
                    <a:pt x="1318" y="1087"/>
                    <a:pt x="1347" y="1101"/>
                  </a:cubicBezTo>
                </a:path>
              </a:pathLst>
            </a:cu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 Box 19" descr="Blue tissue paper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788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(a)</a:t>
              </a:r>
            </a:p>
          </p:txBody>
        </p:sp>
        <p:sp>
          <p:nvSpPr>
            <p:cNvPr id="68" name="Text Box 20" descr="Blue tissue paper"/>
            <p:cNvSpPr txBox="1">
              <a:spLocks noChangeArrowheads="1"/>
            </p:cNvSpPr>
            <p:nvPr/>
          </p:nvSpPr>
          <p:spPr bwMode="auto">
            <a:xfrm>
              <a:off x="3428999" y="2819400"/>
              <a:ext cx="901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(b)</a:t>
              </a:r>
            </a:p>
          </p:txBody>
        </p:sp>
        <p:sp>
          <p:nvSpPr>
            <p:cNvPr id="69" name="Text Box 21" descr="Blue tissue paper"/>
            <p:cNvSpPr txBox="1">
              <a:spLocks noChangeArrowheads="1"/>
            </p:cNvSpPr>
            <p:nvPr/>
          </p:nvSpPr>
          <p:spPr bwMode="auto">
            <a:xfrm>
              <a:off x="6400800" y="2819400"/>
              <a:ext cx="788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(c)</a:t>
              </a:r>
            </a:p>
          </p:txBody>
        </p:sp>
        <p:sp>
          <p:nvSpPr>
            <p:cNvPr id="70" name="Text Box 22" descr="Blue tissue paper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is a function of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</a:p>
          </p:txBody>
        </p:sp>
        <p:sp>
          <p:nvSpPr>
            <p:cNvPr id="71" name="Text Box 23" descr="Blue tissue paper"/>
            <p:cNvSpPr txBox="1">
              <a:spLocks noChangeArrowheads="1"/>
            </p:cNvSpPr>
            <p:nvPr/>
          </p:nvSpPr>
          <p:spPr bwMode="auto">
            <a:xfrm>
              <a:off x="3276600" y="5638800"/>
              <a:ext cx="2468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is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not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a function of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</a:p>
          </p:txBody>
        </p:sp>
        <p:sp>
          <p:nvSpPr>
            <p:cNvPr id="72" name="Text Box 24" descr="Blue tissue paper"/>
            <p:cNvSpPr txBox="1">
              <a:spLocks noChangeArrowheads="1"/>
            </p:cNvSpPr>
            <p:nvPr/>
          </p:nvSpPr>
          <p:spPr bwMode="auto">
            <a:xfrm>
              <a:off x="6553200" y="5638800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is a function of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</a:p>
          </p:txBody>
        </p: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1219200" y="3276600"/>
              <a:ext cx="0" cy="2133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26"/>
            <p:cNvSpPr>
              <a:spLocks noChangeArrowheads="1"/>
            </p:cNvSpPr>
            <p:nvPr/>
          </p:nvSpPr>
          <p:spPr bwMode="auto">
            <a:xfrm>
              <a:off x="4084638" y="344487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4076700" y="42672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28"/>
            <p:cNvSpPr>
              <a:spLocks noChangeArrowheads="1"/>
            </p:cNvSpPr>
            <p:nvPr/>
          </p:nvSpPr>
          <p:spPr bwMode="auto">
            <a:xfrm>
              <a:off x="7970838" y="41910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7" name="Oval 29"/>
            <p:cNvSpPr>
              <a:spLocks noChangeArrowheads="1"/>
            </p:cNvSpPr>
            <p:nvPr/>
          </p:nvSpPr>
          <p:spPr bwMode="auto">
            <a:xfrm>
              <a:off x="1169988" y="41148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8001000" y="3352800"/>
              <a:ext cx="0" cy="20574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31"/>
            <p:cNvSpPr>
              <a:spLocks noChangeArrowheads="1"/>
            </p:cNvSpPr>
            <p:nvPr/>
          </p:nvSpPr>
          <p:spPr bwMode="auto">
            <a:xfrm>
              <a:off x="4084638" y="501808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>
              <a:off x="4114800" y="3352800"/>
              <a:ext cx="0" cy="20574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>
              <a:off x="4114800" y="348138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34"/>
            <p:cNvSpPr>
              <a:spLocks noChangeShapeType="1"/>
            </p:cNvSpPr>
            <p:nvPr/>
          </p:nvSpPr>
          <p:spPr bwMode="auto">
            <a:xfrm>
              <a:off x="4114800" y="430530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>
              <a:off x="4114800" y="505460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514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			This graph is </a:t>
            </a:r>
            <a:r>
              <a:rPr lang="en-US" sz="2800" i="1" dirty="0"/>
              <a:t>not</a:t>
            </a:r>
            <a:r>
              <a:rPr lang="en-US" sz="2800" dirty="0"/>
              <a:t> a function </a:t>
            </a:r>
            <a:r>
              <a:rPr lang="en-US" sz="2800" i="1" dirty="0"/>
              <a:t>since 			</a:t>
            </a:r>
            <a:r>
              <a:rPr lang="en-US" sz="2800" dirty="0"/>
              <a:t>the blue vertical line indicated, 			intersected three points of the 			graph. Here, three values of </a:t>
            </a:r>
            <a:r>
              <a:rPr lang="en-US" sz="2800" i="1" dirty="0"/>
              <a:t>y 			</a:t>
            </a:r>
            <a:r>
              <a:rPr lang="en-US" sz="2800" dirty="0"/>
              <a:t>correspond to one value of </a:t>
            </a:r>
            <a:r>
              <a:rPr lang="en-US" sz="2800" i="1" dirty="0"/>
              <a:t>x</a:t>
            </a:r>
            <a:r>
              <a:rPr lang="en-US" sz="2800" dirty="0"/>
              <a:t>. For 			example, the points indicated 			might have been 	                        and             . The </a:t>
            </a:r>
            <a:r>
              <a:rPr lang="en-US" sz="2800" i="1" dirty="0"/>
              <a:t>x</a:t>
            </a:r>
            <a:r>
              <a:rPr lang="en-US" sz="2800" dirty="0"/>
              <a:t> value of      then mapped to three distinct </a:t>
            </a:r>
            <a:r>
              <a:rPr lang="en-US" sz="2800" i="1" dirty="0"/>
              <a:t>y</a:t>
            </a:r>
            <a:r>
              <a:rPr lang="en-US" sz="2800" dirty="0"/>
              <a:t> values and not just one. </a:t>
            </a:r>
          </a:p>
          <a:p>
            <a:r>
              <a:rPr lang="en-US" sz="2800" dirty="0"/>
              <a:t>The vertical line test is just a quick visual method for determining whether you have a function.</a:t>
            </a:r>
          </a:p>
          <a:p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73925" y="1154875"/>
            <a:ext cx="2468880" cy="2898847"/>
            <a:chOff x="3276600" y="2819400"/>
            <a:chExt cx="2468880" cy="3188732"/>
          </a:xfrm>
        </p:grpSpPr>
        <p:sp>
          <p:nvSpPr>
            <p:cNvPr id="22" name="Text Box 20" descr="Blue tissue paper"/>
            <p:cNvSpPr txBox="1">
              <a:spLocks noChangeArrowheads="1"/>
            </p:cNvSpPr>
            <p:nvPr/>
          </p:nvSpPr>
          <p:spPr bwMode="auto">
            <a:xfrm>
              <a:off x="3428999" y="2819400"/>
              <a:ext cx="901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(b)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76600" y="3276600"/>
              <a:ext cx="2468880" cy="2731532"/>
              <a:chOff x="3276600" y="3276600"/>
              <a:chExt cx="2468880" cy="2731532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4572000" y="3276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29000" y="4343400"/>
                <a:ext cx="2286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3630613" y="3402013"/>
                <a:ext cx="1774825" cy="1720850"/>
              </a:xfrm>
              <a:custGeom>
                <a:avLst/>
                <a:gdLst>
                  <a:gd name="T0" fmla="*/ 0 w 1118"/>
                  <a:gd name="T1" fmla="*/ 2147483647 h 1084"/>
                  <a:gd name="T2" fmla="*/ 2147483647 w 1118"/>
                  <a:gd name="T3" fmla="*/ 2147483647 h 1084"/>
                  <a:gd name="T4" fmla="*/ 2147483647 w 1118"/>
                  <a:gd name="T5" fmla="*/ 2147483647 h 1084"/>
                  <a:gd name="T6" fmla="*/ 2147483647 w 1118"/>
                  <a:gd name="T7" fmla="*/ 2147483647 h 1084"/>
                  <a:gd name="T8" fmla="*/ 2147483647 w 1118"/>
                  <a:gd name="T9" fmla="*/ 2147483647 h 1084"/>
                  <a:gd name="T10" fmla="*/ 2147483647 w 1118"/>
                  <a:gd name="T11" fmla="*/ 2147483647 h 1084"/>
                  <a:gd name="T12" fmla="*/ 2147483647 w 1118"/>
                  <a:gd name="T13" fmla="*/ 2147483647 h 1084"/>
                  <a:gd name="T14" fmla="*/ 2147483647 w 1118"/>
                  <a:gd name="T15" fmla="*/ 2147483647 h 1084"/>
                  <a:gd name="T16" fmla="*/ 2147483647 w 1118"/>
                  <a:gd name="T17" fmla="*/ 2147483647 h 1084"/>
                  <a:gd name="T18" fmla="*/ 2147483647 w 1118"/>
                  <a:gd name="T19" fmla="*/ 2147483647 h 1084"/>
                  <a:gd name="T20" fmla="*/ 2147483647 w 1118"/>
                  <a:gd name="T21" fmla="*/ 2147483647 h 1084"/>
                  <a:gd name="T22" fmla="*/ 2147483647 w 1118"/>
                  <a:gd name="T23" fmla="*/ 2147483647 h 1084"/>
                  <a:gd name="T24" fmla="*/ 2147483647 w 1118"/>
                  <a:gd name="T25" fmla="*/ 2147483647 h 1084"/>
                  <a:gd name="T26" fmla="*/ 2147483647 w 1118"/>
                  <a:gd name="T27" fmla="*/ 2147483647 h 1084"/>
                  <a:gd name="T28" fmla="*/ 2147483647 w 1118"/>
                  <a:gd name="T29" fmla="*/ 2147483647 h 1084"/>
                  <a:gd name="T30" fmla="*/ 2147483647 w 1118"/>
                  <a:gd name="T31" fmla="*/ 2147483647 h 1084"/>
                  <a:gd name="T32" fmla="*/ 2147483647 w 1118"/>
                  <a:gd name="T33" fmla="*/ 2147483647 h 1084"/>
                  <a:gd name="T34" fmla="*/ 2147483647 w 1118"/>
                  <a:gd name="T35" fmla="*/ 2147483647 h 1084"/>
                  <a:gd name="T36" fmla="*/ 2147483647 w 1118"/>
                  <a:gd name="T37" fmla="*/ 2147483647 h 1084"/>
                  <a:gd name="T38" fmla="*/ 2147483647 w 1118"/>
                  <a:gd name="T39" fmla="*/ 2147483647 h 1084"/>
                  <a:gd name="T40" fmla="*/ 2147483647 w 1118"/>
                  <a:gd name="T41" fmla="*/ 2147483647 h 1084"/>
                  <a:gd name="T42" fmla="*/ 2147483647 w 1118"/>
                  <a:gd name="T43" fmla="*/ 2147483647 h 1084"/>
                  <a:gd name="T44" fmla="*/ 2147483647 w 1118"/>
                  <a:gd name="T45" fmla="*/ 2147483647 h 10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8"/>
                  <a:gd name="T70" fmla="*/ 0 h 1084"/>
                  <a:gd name="T71" fmla="*/ 1118 w 1118"/>
                  <a:gd name="T72" fmla="*/ 1084 h 10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8" h="1084">
                    <a:moveTo>
                      <a:pt x="0" y="76"/>
                    </a:moveTo>
                    <a:cubicBezTo>
                      <a:pt x="156" y="71"/>
                      <a:pt x="271" y="67"/>
                      <a:pt x="415" y="42"/>
                    </a:cubicBezTo>
                    <a:cubicBezTo>
                      <a:pt x="518" y="0"/>
                      <a:pt x="631" y="17"/>
                      <a:pt x="737" y="42"/>
                    </a:cubicBezTo>
                    <a:cubicBezTo>
                      <a:pt x="774" y="61"/>
                      <a:pt x="813" y="79"/>
                      <a:pt x="847" y="102"/>
                    </a:cubicBezTo>
                    <a:cubicBezTo>
                      <a:pt x="889" y="165"/>
                      <a:pt x="877" y="133"/>
                      <a:pt x="889" y="195"/>
                    </a:cubicBezTo>
                    <a:cubicBezTo>
                      <a:pt x="886" y="220"/>
                      <a:pt x="889" y="247"/>
                      <a:pt x="881" y="271"/>
                    </a:cubicBezTo>
                    <a:cubicBezTo>
                      <a:pt x="866" y="315"/>
                      <a:pt x="815" y="352"/>
                      <a:pt x="779" y="373"/>
                    </a:cubicBezTo>
                    <a:cubicBezTo>
                      <a:pt x="700" y="420"/>
                      <a:pt x="607" y="453"/>
                      <a:pt x="517" y="474"/>
                    </a:cubicBezTo>
                    <a:cubicBezTo>
                      <a:pt x="446" y="510"/>
                      <a:pt x="373" y="552"/>
                      <a:pt x="297" y="576"/>
                    </a:cubicBezTo>
                    <a:cubicBezTo>
                      <a:pt x="223" y="673"/>
                      <a:pt x="322" y="550"/>
                      <a:pt x="237" y="635"/>
                    </a:cubicBezTo>
                    <a:cubicBezTo>
                      <a:pt x="207" y="665"/>
                      <a:pt x="197" y="708"/>
                      <a:pt x="178" y="745"/>
                    </a:cubicBezTo>
                    <a:cubicBezTo>
                      <a:pt x="170" y="816"/>
                      <a:pt x="162" y="833"/>
                      <a:pt x="178" y="906"/>
                    </a:cubicBezTo>
                    <a:cubicBezTo>
                      <a:pt x="201" y="1009"/>
                      <a:pt x="368" y="1067"/>
                      <a:pt x="457" y="1084"/>
                    </a:cubicBezTo>
                    <a:cubicBezTo>
                      <a:pt x="502" y="1081"/>
                      <a:pt x="548" y="1081"/>
                      <a:pt x="593" y="1076"/>
                    </a:cubicBezTo>
                    <a:cubicBezTo>
                      <a:pt x="624" y="1073"/>
                      <a:pt x="618" y="1060"/>
                      <a:pt x="644" y="1042"/>
                    </a:cubicBezTo>
                    <a:cubicBezTo>
                      <a:pt x="683" y="1014"/>
                      <a:pt x="725" y="997"/>
                      <a:pt x="762" y="966"/>
                    </a:cubicBezTo>
                    <a:cubicBezTo>
                      <a:pt x="793" y="941"/>
                      <a:pt x="815" y="922"/>
                      <a:pt x="839" y="889"/>
                    </a:cubicBezTo>
                    <a:cubicBezTo>
                      <a:pt x="851" y="873"/>
                      <a:pt x="873" y="839"/>
                      <a:pt x="873" y="839"/>
                    </a:cubicBezTo>
                    <a:cubicBezTo>
                      <a:pt x="878" y="822"/>
                      <a:pt x="883" y="805"/>
                      <a:pt x="889" y="788"/>
                    </a:cubicBezTo>
                    <a:cubicBezTo>
                      <a:pt x="892" y="779"/>
                      <a:pt x="898" y="762"/>
                      <a:pt x="898" y="762"/>
                    </a:cubicBezTo>
                    <a:cubicBezTo>
                      <a:pt x="910" y="690"/>
                      <a:pt x="908" y="594"/>
                      <a:pt x="949" y="534"/>
                    </a:cubicBezTo>
                    <a:cubicBezTo>
                      <a:pt x="968" y="472"/>
                      <a:pt x="992" y="449"/>
                      <a:pt x="1050" y="432"/>
                    </a:cubicBezTo>
                    <a:cubicBezTo>
                      <a:pt x="1073" y="425"/>
                      <a:pt x="1094" y="415"/>
                      <a:pt x="1118" y="415"/>
                    </a:cubicBezTo>
                  </a:path>
                </a:pathLst>
              </a:cu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 Box 23" descr="Blue tissue paper"/>
              <p:cNvSpPr txBox="1">
                <a:spLocks noChangeArrowheads="1"/>
              </p:cNvSpPr>
              <p:nvPr/>
            </p:nvSpPr>
            <p:spPr bwMode="auto">
              <a:xfrm>
                <a:off x="3276600" y="5638800"/>
                <a:ext cx="24688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is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not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a function of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28" name="Oval 26"/>
              <p:cNvSpPr>
                <a:spLocks noChangeArrowheads="1"/>
              </p:cNvSpPr>
              <p:nvPr/>
            </p:nvSpPr>
            <p:spPr bwMode="auto">
              <a:xfrm>
                <a:off x="4084638" y="3444875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4076700" y="4267200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31"/>
              <p:cNvSpPr>
                <a:spLocks noChangeArrowheads="1"/>
              </p:cNvSpPr>
              <p:nvPr/>
            </p:nvSpPr>
            <p:spPr bwMode="auto">
              <a:xfrm>
                <a:off x="4084638" y="5018088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4114800" y="3352800"/>
                <a:ext cx="0" cy="20574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4114800" y="3481388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4114800" y="4305300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>
                <a:off x="4114800" y="5054600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0" y="3779044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DSMT4">
                  <p:embed/>
                </p:oleObj>
              </mc:Choice>
              <mc:Fallback>
                <p:oleObj name="Equation" r:id="rId2" imgW="226060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79044"/>
                        <a:ext cx="226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89495" y="4186051"/>
          <a:ext cx="119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457200" progId="Equation.DSMT4">
                  <p:embed/>
                </p:oleObj>
              </mc:Choice>
              <mc:Fallback>
                <p:oleObj name="Equation" r:id="rId4" imgW="119380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495" y="4186051"/>
                        <a:ext cx="1193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5450" y="4243450"/>
          <a:ext cx="41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17362" progId="Equation.DSMT4">
                  <p:embed/>
                </p:oleObj>
              </mc:Choice>
              <mc:Fallback>
                <p:oleObj name="Equation" r:id="rId6" imgW="418918" imgH="31736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450" y="4243450"/>
                        <a:ext cx="419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9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spc="-130" dirty="0"/>
              <a:t>2.</a:t>
            </a:r>
            <a:r>
              <a:rPr lang="en-US" spc="-130" dirty="0"/>
              <a:t>	</a:t>
            </a:r>
            <a:r>
              <a:rPr lang="en-US" spc="-50" dirty="0"/>
              <a:t>Use the vertical line test to determine if 	the graph represents </a:t>
            </a:r>
            <a:r>
              <a:rPr lang="en-US" i="1" spc="-50" dirty="0"/>
              <a:t>y </a:t>
            </a:r>
            <a:r>
              <a:rPr lang="en-US" spc="-50" dirty="0"/>
              <a:t>as a function of </a:t>
            </a:r>
            <a:r>
              <a:rPr lang="en-US" i="1" spc="-50" dirty="0"/>
              <a:t>x</a:t>
            </a:r>
            <a:r>
              <a:rPr lang="en-US" spc="-50" dirty="0"/>
              <a:t>.</a:t>
            </a:r>
          </a:p>
          <a:p>
            <a:endParaRPr lang="en-US" spc="-50" dirty="0"/>
          </a:p>
          <a:p>
            <a:endParaRPr lang="en-US" spc="-50" dirty="0"/>
          </a:p>
          <a:p>
            <a:endParaRPr lang="en-US" spc="-50" dirty="0"/>
          </a:p>
          <a:p>
            <a:endParaRPr lang="en-US" spc="-50" dirty="0"/>
          </a:p>
          <a:p>
            <a:r>
              <a:rPr lang="en-US" spc="-50" dirty="0"/>
              <a:t>	</a:t>
            </a:r>
            <a:r>
              <a:rPr lang="en-US" dirty="0"/>
              <a:t>The graph passes the vertical line test 	and thus </a:t>
            </a:r>
            <a:r>
              <a:rPr lang="en-US" i="1" dirty="0"/>
              <a:t>y</a:t>
            </a:r>
            <a:r>
              <a:rPr lang="en-US" dirty="0"/>
              <a:t> is a function of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endParaRPr lang="en-US" spc="-50" dirty="0"/>
          </a:p>
        </p:txBody>
      </p:sp>
      <p:pic>
        <p:nvPicPr>
          <p:cNvPr id="67586" name="Picture 2" descr="9-6-4-sol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02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800" dirty="0"/>
              <a:t>Find the domain and range of the relation:</a:t>
            </a:r>
            <a:br>
              <a:rPr lang="en-US" sz="2800" dirty="0"/>
            </a:br>
            <a:r>
              <a:rPr lang="en-US" sz="2800" dirty="0"/>
              <a:t>	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endParaRPr lang="en-US" sz="2800" dirty="0"/>
          </a:p>
          <a:p>
            <a:pPr marL="511175" indent="-511175">
              <a:spcAft>
                <a:spcPts val="1200"/>
              </a:spcAft>
            </a:pPr>
            <a:r>
              <a:rPr lang="en-US" sz="2800" dirty="0"/>
              <a:t>	The domain is the set of all first components. Domain: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</a:t>
            </a:r>
          </a:p>
          <a:p>
            <a:pPr marL="511175" indent="-511175">
              <a:spcAft>
                <a:spcPts val="1200"/>
              </a:spcAft>
            </a:pPr>
            <a:r>
              <a:rPr lang="en-US" sz="2800" dirty="0"/>
              <a:t>	</a:t>
            </a:r>
            <a:r>
              <a:rPr lang="en-US" sz="2800" spc="-50" dirty="0"/>
              <a:t>The range is the set of all second components. </a:t>
            </a:r>
            <a:r>
              <a:rPr lang="en-US" sz="2800" dirty="0"/>
              <a:t>Range:  </a:t>
            </a:r>
          </a:p>
          <a:p>
            <a:r>
              <a:rPr lang="en-US" sz="2800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55643"/>
              </p:ext>
            </p:extLst>
          </p:nvPr>
        </p:nvGraphicFramePr>
        <p:xfrm>
          <a:off x="1066800" y="1752600"/>
          <a:ext cx="5194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94080" imgH="1066680" progId="Equation.DSMT4">
                  <p:embed/>
                </p:oleObj>
              </mc:Choice>
              <mc:Fallback>
                <p:oleObj name="Equation" r:id="rId2" imgW="51940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5194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1947"/>
              </p:ext>
            </p:extLst>
          </p:nvPr>
        </p:nvGraphicFramePr>
        <p:xfrm>
          <a:off x="1143000" y="3993075"/>
          <a:ext cx="298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457200" progId="Equation.DSMT4">
                  <p:embed/>
                </p:oleObj>
              </mc:Choice>
              <mc:Fallback>
                <p:oleObj name="Equation" r:id="rId4" imgW="2984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93075"/>
                        <a:ext cx="298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86533"/>
              </p:ext>
            </p:extLst>
          </p:nvPr>
        </p:nvGraphicFramePr>
        <p:xfrm>
          <a:off x="1104900" y="5638800"/>
          <a:ext cx="415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52600" imgH="457200" progId="Equation.DSMT4">
                  <p:embed/>
                </p:oleObj>
              </mc:Choice>
              <mc:Fallback>
                <p:oleObj name="Equation" r:id="rId6" imgW="4152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638800"/>
                        <a:ext cx="415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981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Obtain information about a function </a:t>
            </a:r>
            <a:br>
              <a:rPr lang="en-US" dirty="0"/>
            </a:br>
            <a:r>
              <a:rPr lang="en-US" dirty="0"/>
              <a:t>from its graph.</a:t>
            </a:r>
          </a:p>
        </p:txBody>
      </p:sp>
    </p:spTree>
    <p:extLst>
      <p:ext uri="{BB962C8B-B14F-4D97-AF65-F5344CB8AC3E}">
        <p14:creationId xmlns:p14="http://schemas.microsoft.com/office/powerpoint/2010/main" val="186603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533400" y="1143000"/>
          <a:ext cx="8229600" cy="46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Obtaining Information from Graphs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closed dot indicates that the graph does not extend beyond this point and the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point belongs to the graph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open dot indicates that the graph does not extend beyond this point and the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point does not belong to the graph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arrow indicates that the graph extends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indefinitely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the direction in which the arrow points.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Graphs of Functions</a:t>
            </a:r>
          </a:p>
        </p:txBody>
      </p:sp>
    </p:spTree>
    <p:extLst>
      <p:ext uri="{BB962C8B-B14F-4D97-AF65-F5344CB8AC3E}">
        <p14:creationId xmlns:p14="http://schemas.microsoft.com/office/powerpoint/2010/main" val="3341334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figure shows the cost of mailing a </a:t>
            </a:r>
            <a:br>
              <a:rPr lang="en-US" dirty="0"/>
            </a:br>
            <a:r>
              <a:rPr lang="en-US" dirty="0"/>
              <a:t>first-class letter, </a:t>
            </a:r>
            <a:r>
              <a:rPr lang="en-US" i="1" dirty="0"/>
              <a:t>        </a:t>
            </a:r>
            <a:r>
              <a:rPr lang="en-US" dirty="0"/>
              <a:t>as a function of its weight, </a:t>
            </a:r>
            <a:r>
              <a:rPr lang="en-US" i="1" dirty="0"/>
              <a:t>x</a:t>
            </a:r>
            <a:r>
              <a:rPr lang="en-US" dirty="0"/>
              <a:t>, in ounces. Use the graph to answer the following questions.</a:t>
            </a:r>
          </a:p>
          <a:p>
            <a:endParaRPr lang="en-US" dirty="0"/>
          </a:p>
        </p:txBody>
      </p:sp>
      <p:pic>
        <p:nvPicPr>
          <p:cNvPr id="6" name="Picture 88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8337"/>
            <a:ext cx="35607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460750" y="1708150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533160" progId="Equation.DSMT4">
                  <p:embed/>
                </p:oleObj>
              </mc:Choice>
              <mc:Fallback>
                <p:oleObj name="Equation" r:id="rId3" imgW="91440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708150"/>
                        <a:ext cx="91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192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dirty="0"/>
              <a:t>(a)	Find </a:t>
            </a:r>
            <a:r>
              <a:rPr lang="en-US" i="1" dirty="0"/>
              <a:t>       </a:t>
            </a:r>
            <a:r>
              <a:rPr lang="en-US" dirty="0"/>
              <a:t> What does this mean in 	terms of the variables in this situation?</a:t>
            </a:r>
          </a:p>
          <a:p>
            <a:pPr>
              <a:spcAft>
                <a:spcPts val="1200"/>
              </a:spcAft>
            </a:pPr>
            <a:r>
              <a:rPr lang="en-US" dirty="0"/>
              <a:t>(b) 	Find </a:t>
            </a:r>
            <a:r>
              <a:rPr lang="en-US" i="1" dirty="0"/>
              <a:t>      </a:t>
            </a:r>
            <a:r>
              <a:rPr lang="en-US" dirty="0"/>
              <a:t>  What does this mean in 	terms of the variables in this situation?</a:t>
            </a:r>
          </a:p>
          <a:p>
            <a:pPr>
              <a:spcAft>
                <a:spcPts val="1200"/>
              </a:spcAft>
            </a:pPr>
            <a:r>
              <a:rPr lang="en-US" dirty="0"/>
              <a:t>(c) 	What is the cost of mailing a letter that 	weighs 1.5 ounces?</a:t>
            </a:r>
          </a:p>
          <a:p>
            <a:r>
              <a:rPr lang="en-US" dirty="0"/>
              <a:t>(d) 	What is the cost of mailing a letter that 	weighs 1.8 ounces?</a:t>
            </a: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3950" y="1197738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533160" progId="Equation.DSMT4">
                  <p:embed/>
                </p:oleObj>
              </mc:Choice>
              <mc:Fallback>
                <p:oleObj name="Equation" r:id="rId2" imgW="88884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197738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70138" y="2428875"/>
          <a:ext cx="90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33160" progId="Equation.DSMT4">
                  <p:embed/>
                </p:oleObj>
              </mc:Choice>
              <mc:Fallback>
                <p:oleObj name="Equation" r:id="rId4" imgW="90144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428875"/>
                        <a:ext cx="901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977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dirty="0"/>
              <a:t>(a)	Find </a:t>
            </a:r>
            <a:r>
              <a:rPr lang="en-US" i="1" dirty="0"/>
              <a:t>        </a:t>
            </a:r>
            <a:r>
              <a:rPr lang="en-US" dirty="0"/>
              <a:t>What does this mean in 	terms of the variables in this situation?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				</a:t>
            </a:r>
            <a:r>
              <a:rPr lang="en-US" i="1" dirty="0"/>
              <a:t>                   </a:t>
            </a:r>
            <a:r>
              <a:rPr lang="en-US" dirty="0"/>
              <a:t>This 					means that when a 					first-class letter 					weighs 3 ounces, 					postage costs </a:t>
            </a:r>
            <a:br>
              <a:rPr lang="en-US" dirty="0"/>
            </a:br>
            <a:r>
              <a:rPr lang="en-US" dirty="0"/>
              <a:t>					83 cents.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44737" y="2421575"/>
            <a:ext cx="3560763" cy="3116263"/>
            <a:chOff x="762000" y="3124200"/>
            <a:chExt cx="3560763" cy="3116263"/>
          </a:xfrm>
        </p:grpSpPr>
        <p:pic>
          <p:nvPicPr>
            <p:cNvPr id="9" name="Picture 62" descr="imag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124200"/>
              <a:ext cx="3560763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600200" y="4624388"/>
              <a:ext cx="1066800" cy="838200"/>
              <a:chOff x="1600200" y="4624388"/>
              <a:chExt cx="1066800" cy="838200"/>
            </a:xfrm>
          </p:grpSpPr>
          <p:sp>
            <p:nvSpPr>
              <p:cNvPr id="11" name="Line 64"/>
              <p:cNvSpPr>
                <a:spLocks noChangeShapeType="1"/>
              </p:cNvSpPr>
              <p:nvPr/>
            </p:nvSpPr>
            <p:spPr bwMode="auto">
              <a:xfrm flipV="1">
                <a:off x="2667000" y="4624388"/>
                <a:ext cx="0" cy="8382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Line 65"/>
              <p:cNvSpPr>
                <a:spLocks noChangeShapeType="1"/>
              </p:cNvSpPr>
              <p:nvPr/>
            </p:nvSpPr>
            <p:spPr bwMode="auto">
              <a:xfrm rot="21540000" flipH="1">
                <a:off x="1600200" y="4660900"/>
                <a:ext cx="1066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93950" y="1209613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533160" progId="Equation.DSMT4">
                  <p:embed/>
                </p:oleObj>
              </mc:Choice>
              <mc:Fallback>
                <p:oleObj name="Equation" r:id="rId3" imgW="88884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209613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81600" y="2412669"/>
          <a:ext cx="208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533160" progId="Equation.DSMT4">
                  <p:embed/>
                </p:oleObj>
              </mc:Choice>
              <mc:Fallback>
                <p:oleObj name="Equation" r:id="rId5" imgW="208260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412669"/>
                        <a:ext cx="2082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6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(b) 	Find </a:t>
            </a:r>
            <a:r>
              <a:rPr lang="en-US" i="1" dirty="0"/>
              <a:t>    </a:t>
            </a:r>
            <a:r>
              <a:rPr lang="en-US" dirty="0"/>
              <a:t>    What does this mean in 	terms of the variables in this situation?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</a:t>
            </a:r>
            <a:r>
              <a:rPr lang="en-US" i="1" dirty="0"/>
              <a:t>                   </a:t>
            </a:r>
            <a:r>
              <a:rPr lang="en-US" dirty="0"/>
              <a:t>This 					means that when a 					first-class letter 					weighs 4 ounces, 					postage costs 						$1.06.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19" name="Picture 9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62" y="2456237"/>
            <a:ext cx="35607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3633712" y="3733800"/>
            <a:ext cx="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2262112" y="3733738"/>
            <a:ext cx="1371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7600" y="1210438"/>
          <a:ext cx="90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533160" progId="Equation.DSMT4">
                  <p:embed/>
                </p:oleObj>
              </mc:Choice>
              <mc:Fallback>
                <p:oleObj name="Equation" r:id="rId3" imgW="90144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210438"/>
                        <a:ext cx="901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81600" y="2590800"/>
          <a:ext cx="207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533160" progId="Equation.DSMT4">
                  <p:embed/>
                </p:oleObj>
              </mc:Choice>
              <mc:Fallback>
                <p:oleObj name="Equation" r:id="rId5" imgW="207000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2070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039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82000" cy="495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(c) 	What is the cost of mailing a letter that 	weighs 1.5 ounces?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                          </a:t>
            </a:r>
            <a:r>
              <a:rPr lang="en-US" spc="-50" dirty="0"/>
              <a:t>This 					means that when a 					first-class letter 						weighs 1.5 ounces, 					postage costs $0.60.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22" name="Picture 9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12" y="2262250"/>
            <a:ext cx="35607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185911" y="4067300"/>
            <a:ext cx="545413" cy="19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2731325" y="4067300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31075" y="2438400"/>
          <a:ext cx="2400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533160" progId="Equation.DSMT4">
                  <p:embed/>
                </p:oleObj>
              </mc:Choice>
              <mc:Fallback>
                <p:oleObj name="Equation" r:id="rId3" imgW="240012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075" y="2438400"/>
                        <a:ext cx="2400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795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82000" cy="495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(d) 	What is the cost of mailing a letter that 	weighs 1.8 ounces?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                         </a:t>
            </a:r>
            <a:r>
              <a:rPr lang="en-US" spc="-50" dirty="0"/>
              <a:t>This 					means that when a 					first-class letter 						weighs 1.8 ounces, 					postage costs $0.60.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12" name="Picture 8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25" y="2286000"/>
            <a:ext cx="35607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158325" y="4091813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825075" y="4102925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24650" y="2482850"/>
          <a:ext cx="2324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444240" progId="Equation.DSMT4">
                  <p:embed/>
                </p:oleObj>
              </mc:Choice>
              <mc:Fallback>
                <p:oleObj name="Equation" r:id="rId3" imgW="2323800" imgH="444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650" y="2482850"/>
                        <a:ext cx="2324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942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spc="-130" dirty="0"/>
              <a:t>3a.</a:t>
            </a:r>
            <a:r>
              <a:rPr lang="en-US" sz="2800" spc="-130" dirty="0"/>
              <a:t>	</a:t>
            </a:r>
            <a:r>
              <a:rPr lang="en-US" sz="2800" dirty="0"/>
              <a:t>The following is the graph of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  <a:endParaRPr lang="en-US" sz="2800" spc="-50" dirty="0"/>
          </a:p>
          <a:p>
            <a:endParaRPr lang="en-US" sz="2800" spc="-50" dirty="0"/>
          </a:p>
          <a:p>
            <a:endParaRPr lang="en-US" sz="2800" spc="-50" dirty="0"/>
          </a:p>
          <a:p>
            <a:endParaRPr lang="en-US" sz="2800" spc="-50" dirty="0"/>
          </a:p>
          <a:p>
            <a:pPr>
              <a:tabLst>
                <a:tab pos="628650" algn="l"/>
                <a:tab pos="914400" algn="l"/>
              </a:tabLst>
            </a:pPr>
            <a:r>
              <a:rPr lang="en-US" sz="2800" dirty="0"/>
              <a:t>	   Use the graph to find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	The graph indicates that to the left of             	 the graph is at a constant height of 2.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	Thus, </a:t>
            </a:r>
          </a:p>
        </p:txBody>
      </p:sp>
      <p:pic>
        <p:nvPicPr>
          <p:cNvPr id="71682" name="Picture 2" descr="LG2-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90800" cy="2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959350" y="2801938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330120" progId="Equation.DSMT4">
                  <p:embed/>
                </p:oleObj>
              </mc:Choice>
              <mc:Fallback>
                <p:oleObj name="Equation" r:id="rId3" imgW="19044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9350" y="2801938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29063" y="32448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457200" progId="Equation.DSMT4">
                  <p:embed/>
                </p:oleObj>
              </mc:Choice>
              <mc:Fallback>
                <p:oleObj name="Equation" r:id="rId5" imgW="126972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063" y="3244850"/>
                        <a:ext cx="1270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78700" y="431965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355320" progId="Equation.DSMT4">
                  <p:embed/>
                </p:oleObj>
              </mc:Choice>
              <mc:Fallback>
                <p:oleObj name="Equation" r:id="rId7" imgW="1079280" imgH="3553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8700" y="4319650"/>
                        <a:ext cx="1079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82025" y="5741988"/>
          <a:ext cx="181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5840" imgH="457200" progId="Equation.DSMT4">
                  <p:embed/>
                </p:oleObj>
              </mc:Choice>
              <mc:Fallback>
                <p:oleObj name="Equation" r:id="rId9" imgW="181584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2025" y="5741988"/>
                        <a:ext cx="1816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258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spc="-130" dirty="0"/>
              <a:t>3b.</a:t>
            </a:r>
            <a:r>
              <a:rPr lang="en-US" sz="2800" spc="-130" dirty="0"/>
              <a:t>	</a:t>
            </a:r>
            <a:r>
              <a:rPr lang="en-US" sz="2800" dirty="0"/>
              <a:t>Use the graph from </a:t>
            </a:r>
            <a:r>
              <a:rPr lang="en-US" sz="2800" i="1" dirty="0"/>
              <a:t>Problem 3a</a:t>
            </a:r>
            <a:r>
              <a:rPr lang="en-US" sz="2800" dirty="0"/>
              <a:t> to find 	</a:t>
            </a:r>
            <a:br>
              <a:rPr lang="en-US" sz="2800" dirty="0"/>
            </a:br>
            <a:r>
              <a:rPr lang="en-US" sz="2800" dirty="0"/>
              <a:t>	the value of </a:t>
            </a:r>
            <a:r>
              <a:rPr lang="en-US" sz="2800" i="1" dirty="0"/>
              <a:t>x</a:t>
            </a:r>
            <a:r>
              <a:rPr lang="en-US" sz="2800" dirty="0"/>
              <a:t> for which </a:t>
            </a:r>
          </a:p>
          <a:p>
            <a:endParaRPr lang="en-US" sz="2800" spc="-50" dirty="0"/>
          </a:p>
          <a:p>
            <a:endParaRPr lang="en-US" sz="2800" spc="-50" dirty="0"/>
          </a:p>
          <a:p>
            <a:r>
              <a:rPr lang="en-US" sz="2800" spc="-50" dirty="0"/>
              <a:t>		</a:t>
            </a:r>
          </a:p>
          <a:p>
            <a:r>
              <a:rPr lang="en-US" sz="2800" spc="-50" dirty="0"/>
              <a:t>	</a:t>
            </a:r>
          </a:p>
          <a:p>
            <a:r>
              <a:rPr lang="en-US" sz="2800" spc="-50" dirty="0"/>
              <a:t>	</a:t>
            </a:r>
            <a:r>
              <a:rPr lang="en-US" sz="2800" dirty="0"/>
              <a:t>The height of the graph is      when </a:t>
            </a:r>
          </a:p>
          <a:p>
            <a:endParaRPr lang="en-US" sz="2800" spc="-50" dirty="0"/>
          </a:p>
          <a:p>
            <a:endParaRPr lang="en-US" sz="2800" spc="-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959350" y="2801938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330120" progId="Equation.DSMT4">
                  <p:embed/>
                </p:oleObj>
              </mc:Choice>
              <mc:Fallback>
                <p:oleObj name="Equation" r:id="rId2" imgW="19044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9350" y="2801938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270313" y="16256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457200" progId="Equation.DSMT4">
                  <p:embed/>
                </p:oleObj>
              </mc:Choice>
              <mc:Fallback>
                <p:oleObj name="Equation" r:id="rId4" imgW="163800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313" y="1625600"/>
                        <a:ext cx="1638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67500" y="4379025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317160" progId="Equation.DSMT4">
                  <p:embed/>
                </p:oleObj>
              </mc:Choice>
              <mc:Fallback>
                <p:oleObj name="Equation" r:id="rId6" imgW="380880" imgH="317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7500" y="4379025"/>
                        <a:ext cx="381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62350" y="4383150"/>
          <a:ext cx="87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17160" progId="Equation.DSMT4">
                  <p:embed/>
                </p:oleObj>
              </mc:Choice>
              <mc:Fallback>
                <p:oleObj name="Equation" r:id="rId8" imgW="87624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2350" y="4383150"/>
                        <a:ext cx="876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27188" y="285115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457200" progId="Equation.DSMT4">
                  <p:embed/>
                </p:oleObj>
              </mc:Choice>
              <mc:Fallback>
                <p:oleObj name="Equation" r:id="rId10" imgW="1409400" imgH="457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27188" y="2851150"/>
                        <a:ext cx="1409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 descr="LG2-2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1050"/>
            <a:ext cx="2311400" cy="22923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04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Determine whether a relation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923541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Identify the domain and range of a </a:t>
            </a:r>
            <a:br>
              <a:rPr lang="en-US" dirty="0"/>
            </a:br>
            <a:r>
              <a:rPr lang="en-US" dirty="0"/>
              <a:t>function from its graph.</a:t>
            </a:r>
          </a:p>
        </p:txBody>
      </p:sp>
    </p:spTree>
    <p:extLst>
      <p:ext uri="{BB962C8B-B14F-4D97-AF65-F5344CB8AC3E}">
        <p14:creationId xmlns:p14="http://schemas.microsoft.com/office/powerpoint/2010/main" val="4102549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Domain and Range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dirty="0"/>
              <a:t>The graph of a function can be used to determine the function’s domain and range.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Domain</a:t>
            </a:r>
            <a:r>
              <a:rPr lang="en-US" dirty="0"/>
              <a:t>:  set of inputs (found on the </a:t>
            </a:r>
            <a:r>
              <a:rPr lang="en-US" i="1" dirty="0"/>
              <a:t>x</a:t>
            </a:r>
            <a:r>
              <a:rPr lang="en-US" dirty="0"/>
              <a:t> axis – the collection of all </a:t>
            </a:r>
            <a:r>
              <a:rPr lang="en-US" i="1" dirty="0"/>
              <a:t>x</a:t>
            </a:r>
            <a:r>
              <a:rPr lang="en-US" dirty="0"/>
              <a:t> values in the graph)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Range</a:t>
            </a:r>
            <a:r>
              <a:rPr lang="en-US" dirty="0"/>
              <a:t>:  set of outputs (found on the </a:t>
            </a:r>
            <a:r>
              <a:rPr lang="en-US" i="1" dirty="0"/>
              <a:t>y</a:t>
            </a:r>
            <a:r>
              <a:rPr lang="en-US" dirty="0"/>
              <a:t> axis – the collection of all </a:t>
            </a:r>
            <a:r>
              <a:rPr lang="en-US" i="1" dirty="0"/>
              <a:t>y</a:t>
            </a:r>
            <a:r>
              <a:rPr lang="en-US" dirty="0"/>
              <a:t> values in the graph)</a:t>
            </a:r>
          </a:p>
        </p:txBody>
      </p:sp>
    </p:spTree>
    <p:extLst>
      <p:ext uri="{BB962C8B-B14F-4D97-AF65-F5344CB8AC3E}">
        <p14:creationId xmlns:p14="http://schemas.microsoft.com/office/powerpoint/2010/main" val="627252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/>
              <a:t>Use the graph of the function to identify its domain and range.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90800" y="3200400"/>
            <a:ext cx="3505200" cy="2819400"/>
            <a:chOff x="2590800" y="2514600"/>
            <a:chExt cx="3505200" cy="2819400"/>
          </a:xfrm>
        </p:grpSpPr>
        <p:sp>
          <p:nvSpPr>
            <p:cNvPr id="7" name="Line 51"/>
            <p:cNvSpPr>
              <a:spLocks noChangeShapeType="1"/>
            </p:cNvSpPr>
            <p:nvPr/>
          </p:nvSpPr>
          <p:spPr bwMode="auto">
            <a:xfrm>
              <a:off x="4343400" y="2514600"/>
              <a:ext cx="0" cy="2819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/>
          </p:nvSpPr>
          <p:spPr bwMode="auto">
            <a:xfrm>
              <a:off x="2590800" y="3962400"/>
              <a:ext cx="3505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H="1">
              <a:off x="3124200" y="31242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5410200" y="3810000"/>
              <a:ext cx="53340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4191000" y="3124200"/>
              <a:ext cx="1219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4267200" y="3733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4267200" y="3505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4267200" y="3048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4267200" y="2819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4267200" y="4191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4267200" y="4419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4267200" y="4648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4267200" y="4876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4267200" y="5105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4572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4800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5029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5257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5486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5715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5943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>
              <a:off x="4114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>
              <a:off x="3886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77"/>
            <p:cNvSpPr>
              <a:spLocks noChangeShapeType="1"/>
            </p:cNvSpPr>
            <p:nvPr/>
          </p:nvSpPr>
          <p:spPr bwMode="auto">
            <a:xfrm>
              <a:off x="3657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78"/>
            <p:cNvSpPr>
              <a:spLocks noChangeShapeType="1"/>
            </p:cNvSpPr>
            <p:nvPr/>
          </p:nvSpPr>
          <p:spPr bwMode="auto">
            <a:xfrm>
              <a:off x="3429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9"/>
            <p:cNvSpPr>
              <a:spLocks noChangeShapeType="1"/>
            </p:cNvSpPr>
            <p:nvPr/>
          </p:nvSpPr>
          <p:spPr bwMode="auto">
            <a:xfrm>
              <a:off x="3200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80"/>
            <p:cNvSpPr>
              <a:spLocks noChangeShapeType="1"/>
            </p:cNvSpPr>
            <p:nvPr/>
          </p:nvSpPr>
          <p:spPr bwMode="auto">
            <a:xfrm>
              <a:off x="2971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81"/>
            <p:cNvSpPr>
              <a:spLocks noChangeShapeType="1"/>
            </p:cNvSpPr>
            <p:nvPr/>
          </p:nvSpPr>
          <p:spPr bwMode="auto">
            <a:xfrm>
              <a:off x="2743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563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To identify the domain, we look from the far left to the far right, identifying all the </a:t>
            </a:r>
            <a:r>
              <a:rPr lang="en-US" sz="2800" i="1" dirty="0"/>
              <a:t>x</a:t>
            </a:r>
            <a:r>
              <a:rPr lang="en-US" sz="2800" dirty="0"/>
              <a:t> values used. There is not a first (smallest) and there is not a last (largest)  </a:t>
            </a:r>
            <a:r>
              <a:rPr lang="en-US" sz="2800" i="1" dirty="0"/>
              <a:t>x</a:t>
            </a:r>
            <a:r>
              <a:rPr lang="en-US" sz="2800" dirty="0"/>
              <a:t> value (indicated by the arrows). Therefore, </a:t>
            </a:r>
            <a:r>
              <a:rPr lang="en-US" sz="2800" i="1" dirty="0"/>
              <a:t>x</a:t>
            </a:r>
            <a:r>
              <a:rPr lang="en-US" sz="2800" dirty="0"/>
              <a:t> takes on all values.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90800" y="3429000"/>
            <a:ext cx="3505200" cy="2819400"/>
            <a:chOff x="2590800" y="2514600"/>
            <a:chExt cx="3505200" cy="2819400"/>
          </a:xfrm>
        </p:grpSpPr>
        <p:sp>
          <p:nvSpPr>
            <p:cNvPr id="7" name="Line 51"/>
            <p:cNvSpPr>
              <a:spLocks noChangeShapeType="1"/>
            </p:cNvSpPr>
            <p:nvPr/>
          </p:nvSpPr>
          <p:spPr bwMode="auto">
            <a:xfrm>
              <a:off x="4343400" y="2514600"/>
              <a:ext cx="0" cy="2819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/>
          </p:nvSpPr>
          <p:spPr bwMode="auto">
            <a:xfrm>
              <a:off x="2590800" y="3962400"/>
              <a:ext cx="3505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H="1">
              <a:off x="3124200" y="31242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5410200" y="3810000"/>
              <a:ext cx="53340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4191000" y="3124200"/>
              <a:ext cx="1219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4267200" y="3733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4267200" y="3505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4267200" y="3048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4267200" y="2819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4267200" y="4191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4267200" y="4419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4267200" y="4648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4267200" y="4876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4267200" y="5105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4572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4800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5029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5257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5486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5715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5943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>
              <a:off x="4114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>
              <a:off x="3886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77"/>
            <p:cNvSpPr>
              <a:spLocks noChangeShapeType="1"/>
            </p:cNvSpPr>
            <p:nvPr/>
          </p:nvSpPr>
          <p:spPr bwMode="auto">
            <a:xfrm>
              <a:off x="3657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78"/>
            <p:cNvSpPr>
              <a:spLocks noChangeShapeType="1"/>
            </p:cNvSpPr>
            <p:nvPr/>
          </p:nvSpPr>
          <p:spPr bwMode="auto">
            <a:xfrm>
              <a:off x="3429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9"/>
            <p:cNvSpPr>
              <a:spLocks noChangeShapeType="1"/>
            </p:cNvSpPr>
            <p:nvPr/>
          </p:nvSpPr>
          <p:spPr bwMode="auto">
            <a:xfrm>
              <a:off x="3200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80"/>
            <p:cNvSpPr>
              <a:spLocks noChangeShapeType="1"/>
            </p:cNvSpPr>
            <p:nvPr/>
          </p:nvSpPr>
          <p:spPr bwMode="auto">
            <a:xfrm>
              <a:off x="2971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81"/>
            <p:cNvSpPr>
              <a:spLocks noChangeShapeType="1"/>
            </p:cNvSpPr>
            <p:nvPr/>
          </p:nvSpPr>
          <p:spPr bwMode="auto">
            <a:xfrm>
              <a:off x="2743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390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To identify the range, we look from the bottom of the graph to the top, identifying all the </a:t>
            </a:r>
            <a:r>
              <a:rPr lang="en-US" sz="2800" i="1" dirty="0"/>
              <a:t>y</a:t>
            </a:r>
            <a:r>
              <a:rPr lang="en-US" sz="2800" dirty="0"/>
              <a:t> values used. There is not a lowest, (as indicated again by the arrows) but there is a highest. </a:t>
            </a:r>
            <a:r>
              <a:rPr lang="en-US" sz="2800" i="1" dirty="0"/>
              <a:t>y</a:t>
            </a:r>
            <a:r>
              <a:rPr lang="en-US" sz="2800" dirty="0"/>
              <a:t> takes on all values up to and including approximately  3.6.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90800" y="3429000"/>
            <a:ext cx="3505200" cy="2819400"/>
            <a:chOff x="2590800" y="2514600"/>
            <a:chExt cx="3505200" cy="2819400"/>
          </a:xfrm>
        </p:grpSpPr>
        <p:sp>
          <p:nvSpPr>
            <p:cNvPr id="7" name="Line 51"/>
            <p:cNvSpPr>
              <a:spLocks noChangeShapeType="1"/>
            </p:cNvSpPr>
            <p:nvPr/>
          </p:nvSpPr>
          <p:spPr bwMode="auto">
            <a:xfrm>
              <a:off x="4343400" y="2514600"/>
              <a:ext cx="0" cy="2819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/>
          </p:nvSpPr>
          <p:spPr bwMode="auto">
            <a:xfrm>
              <a:off x="2590800" y="3962400"/>
              <a:ext cx="3505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H="1">
              <a:off x="3124200" y="31242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5410200" y="3810000"/>
              <a:ext cx="53340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4191000" y="3124200"/>
              <a:ext cx="1219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4267200" y="3733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4267200" y="3505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4267200" y="3048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4267200" y="2819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4267200" y="4191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4267200" y="4419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4267200" y="4648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4267200" y="4876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4267200" y="5105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4572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4800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5029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5257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5486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5715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5943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>
              <a:off x="4114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>
              <a:off x="3886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77"/>
            <p:cNvSpPr>
              <a:spLocks noChangeShapeType="1"/>
            </p:cNvSpPr>
            <p:nvPr/>
          </p:nvSpPr>
          <p:spPr bwMode="auto">
            <a:xfrm>
              <a:off x="3657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78"/>
            <p:cNvSpPr>
              <a:spLocks noChangeShapeType="1"/>
            </p:cNvSpPr>
            <p:nvPr/>
          </p:nvSpPr>
          <p:spPr bwMode="auto">
            <a:xfrm>
              <a:off x="3429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9"/>
            <p:cNvSpPr>
              <a:spLocks noChangeShapeType="1"/>
            </p:cNvSpPr>
            <p:nvPr/>
          </p:nvSpPr>
          <p:spPr bwMode="auto">
            <a:xfrm>
              <a:off x="3200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80"/>
            <p:cNvSpPr>
              <a:spLocks noChangeShapeType="1"/>
            </p:cNvSpPr>
            <p:nvPr/>
          </p:nvSpPr>
          <p:spPr bwMode="auto">
            <a:xfrm>
              <a:off x="2971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81"/>
            <p:cNvSpPr>
              <a:spLocks noChangeShapeType="1"/>
            </p:cNvSpPr>
            <p:nvPr/>
          </p:nvSpPr>
          <p:spPr bwMode="auto">
            <a:xfrm>
              <a:off x="2743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649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	Domain            is a real number</a:t>
            </a:r>
          </a:p>
          <a:p>
            <a:r>
              <a:rPr lang="en-US" sz="2800" dirty="0"/>
              <a:t>	Range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90800" y="1676400"/>
            <a:ext cx="3505200" cy="2819400"/>
            <a:chOff x="2590800" y="2514600"/>
            <a:chExt cx="3505200" cy="2819400"/>
          </a:xfrm>
        </p:grpSpPr>
        <p:sp>
          <p:nvSpPr>
            <p:cNvPr id="7" name="Line 51"/>
            <p:cNvSpPr>
              <a:spLocks noChangeShapeType="1"/>
            </p:cNvSpPr>
            <p:nvPr/>
          </p:nvSpPr>
          <p:spPr bwMode="auto">
            <a:xfrm>
              <a:off x="4343400" y="2514600"/>
              <a:ext cx="0" cy="2819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/>
          </p:nvSpPr>
          <p:spPr bwMode="auto">
            <a:xfrm>
              <a:off x="2590800" y="3962400"/>
              <a:ext cx="3505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H="1">
              <a:off x="3124200" y="31242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5410200" y="3810000"/>
              <a:ext cx="53340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4191000" y="3124200"/>
              <a:ext cx="1219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4267200" y="3733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4267200" y="3505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4267200" y="3048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4267200" y="2819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4267200" y="41910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4267200" y="44196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4267200" y="46482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4267200" y="48768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4267200" y="5105400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4572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4800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5029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5257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5486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5715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5943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>
              <a:off x="4114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76"/>
            <p:cNvSpPr>
              <a:spLocks noChangeShapeType="1"/>
            </p:cNvSpPr>
            <p:nvPr/>
          </p:nvSpPr>
          <p:spPr bwMode="auto">
            <a:xfrm>
              <a:off x="3886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77"/>
            <p:cNvSpPr>
              <a:spLocks noChangeShapeType="1"/>
            </p:cNvSpPr>
            <p:nvPr/>
          </p:nvSpPr>
          <p:spPr bwMode="auto">
            <a:xfrm>
              <a:off x="36576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78"/>
            <p:cNvSpPr>
              <a:spLocks noChangeShapeType="1"/>
            </p:cNvSpPr>
            <p:nvPr/>
          </p:nvSpPr>
          <p:spPr bwMode="auto">
            <a:xfrm>
              <a:off x="34290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9"/>
            <p:cNvSpPr>
              <a:spLocks noChangeShapeType="1"/>
            </p:cNvSpPr>
            <p:nvPr/>
          </p:nvSpPr>
          <p:spPr bwMode="auto">
            <a:xfrm>
              <a:off x="32004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80"/>
            <p:cNvSpPr>
              <a:spLocks noChangeShapeType="1"/>
            </p:cNvSpPr>
            <p:nvPr/>
          </p:nvSpPr>
          <p:spPr bwMode="auto">
            <a:xfrm>
              <a:off x="29718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81"/>
            <p:cNvSpPr>
              <a:spLocks noChangeShapeType="1"/>
            </p:cNvSpPr>
            <p:nvPr/>
          </p:nvSpPr>
          <p:spPr bwMode="auto">
            <a:xfrm>
              <a:off x="2743200" y="388620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19400" y="4712525"/>
          <a:ext cx="387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457200" progId="Equation.DSMT4">
                  <p:embed/>
                </p:oleObj>
              </mc:Choice>
              <mc:Fallback>
                <p:oleObj name="Equation" r:id="rId2" imgW="387324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9400" y="4712525"/>
                        <a:ext cx="3873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56775" y="52324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457200" progId="Equation.DSMT4">
                  <p:embed/>
                </p:oleObj>
              </mc:Choice>
              <mc:Fallback>
                <p:oleObj name="Equation" r:id="rId4" imgW="2184120" imgH="4572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6775" y="5232400"/>
                        <a:ext cx="218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24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4: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b="1" spc="-130" dirty="0"/>
              <a:t>4.</a:t>
            </a:r>
            <a:r>
              <a:rPr lang="en-US" sz="2800" spc="-130" dirty="0"/>
              <a:t>	</a:t>
            </a:r>
            <a:r>
              <a:rPr lang="en-US" sz="2800" dirty="0"/>
              <a:t>Use the graph of the function to </a:t>
            </a:r>
            <a:br>
              <a:rPr lang="en-US" sz="2800" dirty="0"/>
            </a:br>
            <a:r>
              <a:rPr lang="en-US" sz="2800" dirty="0"/>
              <a:t>	identify its domain and its range.</a:t>
            </a:r>
            <a:endParaRPr lang="en-US" sz="2800" spc="-50" dirty="0"/>
          </a:p>
          <a:p>
            <a:pPr>
              <a:spcAft>
                <a:spcPts val="2400"/>
              </a:spcAft>
            </a:pPr>
            <a:r>
              <a:rPr lang="en-US" sz="2800" dirty="0"/>
              <a:t>	Inputs on the </a:t>
            </a:r>
            <a:r>
              <a:rPr lang="en-US" sz="2800" i="1" dirty="0"/>
              <a:t>x</a:t>
            </a:r>
            <a:r>
              <a:rPr lang="en-US" sz="2800" dirty="0"/>
              <a:t>-axis extend from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latin typeface="Symbol" pitchFamily="18" charset="2"/>
              </a:rPr>
              <a:t>      </a:t>
            </a:r>
            <a:r>
              <a:rPr lang="en-US" sz="2800" dirty="0"/>
              <a:t>excluding </a:t>
            </a:r>
            <a:r>
              <a:rPr lang="en-US" sz="2800" dirty="0">
                <a:latin typeface="Symbol" pitchFamily="18" charset="2"/>
              </a:rPr>
              <a:t>      </a:t>
            </a:r>
            <a:r>
              <a:rPr lang="en-US" sz="2800" dirty="0"/>
              <a:t>to 1, including</a:t>
            </a:r>
            <a:br>
              <a:rPr lang="en-US" sz="2800" dirty="0"/>
            </a:br>
            <a:r>
              <a:rPr lang="en-US" sz="2800" dirty="0"/>
              <a:t> 	1. The domain is 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	Outputs on the </a:t>
            </a:r>
            <a:r>
              <a:rPr lang="en-US" sz="2800" i="1" dirty="0"/>
              <a:t>y</a:t>
            </a:r>
            <a:r>
              <a:rPr lang="en-US" sz="2800" dirty="0"/>
              <a:t>-axis extend from  	including </a:t>
            </a:r>
            <a:r>
              <a:rPr lang="en-US" sz="2800" dirty="0">
                <a:latin typeface="Symbol" pitchFamily="18" charset="2"/>
              </a:rPr>
              <a:t>      </a:t>
            </a:r>
            <a:r>
              <a:rPr lang="en-US" sz="2800" dirty="0"/>
              <a:t>to 2, excluding 2.</a:t>
            </a:r>
          </a:p>
          <a:p>
            <a:r>
              <a:rPr lang="en-US" sz="2800" dirty="0"/>
              <a:t>	The range is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spc="-50" dirty="0"/>
          </a:p>
          <a:p>
            <a:r>
              <a:rPr lang="en-US" sz="2800" spc="-50" dirty="0"/>
              <a:t>		</a:t>
            </a:r>
          </a:p>
          <a:p>
            <a:r>
              <a:rPr lang="en-US" sz="2800" spc="-50" dirty="0"/>
              <a:t>	</a:t>
            </a:r>
          </a:p>
          <a:p>
            <a:endParaRPr lang="en-US" sz="2800" spc="-50" dirty="0"/>
          </a:p>
          <a:p>
            <a:endParaRPr lang="en-US" sz="2800" spc="-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959350" y="2801938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330120" progId="Equation.DSMT4">
                  <p:embed/>
                </p:oleObj>
              </mc:Choice>
              <mc:Fallback>
                <p:oleObj name="Equation" r:id="rId2" imgW="19044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9350" y="2801938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26" name="Picture 26" descr="LG2-2-cp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1143000"/>
            <a:ext cx="22526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62250" y="3335975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250" y="3335975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2895600"/>
          <a:ext cx="482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368280" progId="Equation.DSMT4">
                  <p:embed/>
                </p:oleObj>
              </mc:Choice>
              <mc:Fallback>
                <p:oleObj name="Equation" r:id="rId7" imgW="482400" imgH="368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482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74425" y="2895600"/>
          <a:ext cx="482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368280" progId="Equation.DSMT4">
                  <p:embed/>
                </p:oleObj>
              </mc:Choice>
              <mc:Fallback>
                <p:oleObj name="Equation" r:id="rId9" imgW="482400" imgH="368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425" y="2895600"/>
                        <a:ext cx="482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69825" y="4155375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368280" progId="Equation.DSMT4">
                  <p:embed/>
                </p:oleObj>
              </mc:Choice>
              <mc:Fallback>
                <p:oleObj name="Equation" r:id="rId11" imgW="444240" imgH="368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825" y="4155375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0" y="4572000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240" imgH="368280" progId="Equation.DSMT4">
                  <p:embed/>
                </p:oleObj>
              </mc:Choice>
              <mc:Fallback>
                <p:oleObj name="Equation" r:id="rId13" imgW="444240" imgH="368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81400" y="5369625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457200" progId="Equation.DSMT4">
                  <p:embed/>
                </p:oleObj>
              </mc:Choice>
              <mc:Fallback>
                <p:oleObj name="Equation" r:id="rId15" imgW="99036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69625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34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0" cy="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800" dirty="0"/>
              <a:t>Definition of a </a:t>
            </a:r>
            <a:r>
              <a:rPr lang="en-US" sz="2800" b="1" dirty="0"/>
              <a:t>Function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A </a:t>
            </a:r>
            <a:r>
              <a:rPr lang="en-US" sz="2800" b="1" dirty="0"/>
              <a:t>function</a:t>
            </a:r>
            <a:r>
              <a:rPr lang="en-US" sz="2800" dirty="0"/>
              <a:t> is a correspondence from a first set, called the </a:t>
            </a:r>
            <a:r>
              <a:rPr lang="en-US" sz="2800" b="1" dirty="0"/>
              <a:t>domain</a:t>
            </a:r>
            <a:r>
              <a:rPr lang="en-US" sz="2800" dirty="0"/>
              <a:t>, to a second set, called the </a:t>
            </a:r>
            <a:r>
              <a:rPr lang="en-US" sz="2800" b="1" dirty="0"/>
              <a:t>range</a:t>
            </a:r>
            <a:r>
              <a:rPr lang="en-US" sz="2800" dirty="0"/>
              <a:t>, such that each element in the domain corresponds to </a:t>
            </a:r>
            <a:r>
              <a:rPr lang="en-US" sz="2800" i="1" dirty="0"/>
              <a:t>exactly one</a:t>
            </a:r>
            <a:r>
              <a:rPr lang="en-US" sz="2800" dirty="0"/>
              <a:t> element in the range.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(</a:t>
            </a:r>
            <a:r>
              <a:rPr lang="en-US" sz="2800" i="1" dirty="0"/>
              <a:t>Each x corresponds to exactly one y in a function. However, a y value may be the image of more than one x.)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For example, the following relation </a:t>
            </a:r>
            <a:r>
              <a:rPr lang="en-US" sz="2800" b="1" dirty="0"/>
              <a:t>is</a:t>
            </a:r>
            <a:r>
              <a:rPr lang="en-US" sz="2800" dirty="0"/>
              <a:t> a function: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                                           Note that the </a:t>
            </a:r>
            <a:r>
              <a:rPr lang="en-US" sz="2800" i="1" dirty="0"/>
              <a:t>y</a:t>
            </a:r>
            <a:r>
              <a:rPr lang="en-US" sz="2800" dirty="0"/>
              <a:t> value 3 is the image of two </a:t>
            </a:r>
            <a:r>
              <a:rPr lang="en-US" sz="2800" i="1" dirty="0"/>
              <a:t>x</a:t>
            </a:r>
            <a:r>
              <a:rPr lang="en-US" sz="2800" dirty="0"/>
              <a:t> values.</a:t>
            </a:r>
          </a:p>
          <a:p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21880"/>
              </p:ext>
            </p:extLst>
          </p:nvPr>
        </p:nvGraphicFramePr>
        <p:xfrm>
          <a:off x="609600" y="5352800"/>
          <a:ext cx="434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482400" progId="Equation.DSMT4">
                  <p:embed/>
                </p:oleObj>
              </mc:Choice>
              <mc:Fallback>
                <p:oleObj name="Equation" r:id="rId2" imgW="43434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52800"/>
                        <a:ext cx="434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48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Determine whether the following is a function.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Yes, because none of the members of the domain correspond to </a:t>
            </a:r>
            <a:r>
              <a:rPr lang="en-US" i="1" dirty="0"/>
              <a:t>more than one member</a:t>
            </a:r>
            <a:r>
              <a:rPr lang="en-US" dirty="0"/>
              <a:t> of the range.</a:t>
            </a:r>
          </a:p>
          <a:p>
            <a:pPr>
              <a:spcAft>
                <a:spcPts val="1200"/>
              </a:spcAft>
            </a:pPr>
            <a:r>
              <a:rPr lang="en-US" dirty="0"/>
              <a:t>			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52600" y="2362200"/>
            <a:ext cx="4343400" cy="1862554"/>
            <a:chOff x="1752600" y="2438400"/>
            <a:chExt cx="4343400" cy="1862554"/>
          </a:xfrm>
        </p:grpSpPr>
        <p:sp>
          <p:nvSpPr>
            <p:cNvPr id="43" name="Oval 78"/>
            <p:cNvSpPr>
              <a:spLocks noChangeArrowheads="1"/>
            </p:cNvSpPr>
            <p:nvPr/>
          </p:nvSpPr>
          <p:spPr bwMode="auto">
            <a:xfrm>
              <a:off x="1752600" y="2514600"/>
              <a:ext cx="1600200" cy="12192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79"/>
            <p:cNvSpPr>
              <a:spLocks noChangeArrowheads="1"/>
            </p:cNvSpPr>
            <p:nvPr/>
          </p:nvSpPr>
          <p:spPr bwMode="auto">
            <a:xfrm>
              <a:off x="4191000" y="2514600"/>
              <a:ext cx="1905000" cy="990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80" descr="Blue tissue paper"/>
            <p:cNvSpPr txBox="1">
              <a:spLocks noChangeArrowheads="1"/>
            </p:cNvSpPr>
            <p:nvPr/>
          </p:nvSpPr>
          <p:spPr bwMode="auto">
            <a:xfrm>
              <a:off x="2438400" y="24384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6" name="Text Box 81" descr="Blue tissue paper"/>
            <p:cNvSpPr txBox="1">
              <a:spLocks noChangeArrowheads="1"/>
            </p:cNvSpPr>
            <p:nvPr/>
          </p:nvSpPr>
          <p:spPr bwMode="auto">
            <a:xfrm>
              <a:off x="2438400" y="27432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7" name="Text Box 82" descr="Blue tissue paper"/>
            <p:cNvSpPr txBox="1">
              <a:spLocks noChangeArrowheads="1"/>
            </p:cNvSpPr>
            <p:nvPr/>
          </p:nvSpPr>
          <p:spPr bwMode="auto">
            <a:xfrm>
              <a:off x="2438400" y="33528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8" name="Text Box 83" descr="Blue tissue paper"/>
            <p:cNvSpPr txBox="1">
              <a:spLocks noChangeArrowheads="1"/>
            </p:cNvSpPr>
            <p:nvPr/>
          </p:nvSpPr>
          <p:spPr bwMode="auto">
            <a:xfrm>
              <a:off x="2438400" y="30480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9" name="Text Box 86" descr="Blue tissue paper"/>
            <p:cNvSpPr txBox="1">
              <a:spLocks noChangeArrowheads="1"/>
            </p:cNvSpPr>
            <p:nvPr/>
          </p:nvSpPr>
          <p:spPr bwMode="auto">
            <a:xfrm>
              <a:off x="4724400" y="2667000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guitar</a:t>
              </a:r>
            </a:p>
          </p:txBody>
        </p:sp>
        <p:sp>
          <p:nvSpPr>
            <p:cNvPr id="50" name="Text Box 88" descr="Blue tissue paper"/>
            <p:cNvSpPr txBox="1">
              <a:spLocks noChangeArrowheads="1"/>
            </p:cNvSpPr>
            <p:nvPr/>
          </p:nvSpPr>
          <p:spPr bwMode="auto">
            <a:xfrm>
              <a:off x="4724400" y="2895600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violin</a:t>
              </a:r>
            </a:p>
          </p:txBody>
        </p:sp>
        <p:sp>
          <p:nvSpPr>
            <p:cNvPr id="51" name="Text Box 89" descr="Blue tissue paper"/>
            <p:cNvSpPr txBox="1">
              <a:spLocks noChangeArrowheads="1"/>
            </p:cNvSpPr>
            <p:nvPr/>
          </p:nvSpPr>
          <p:spPr bwMode="auto">
            <a:xfrm>
              <a:off x="4724400" y="2438400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drums</a:t>
              </a:r>
            </a:p>
          </p:txBody>
        </p:sp>
        <p:sp>
          <p:nvSpPr>
            <p:cNvPr id="52" name="Text Box 90" descr="Blue tissue paper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flute</a:t>
              </a:r>
            </a:p>
          </p:txBody>
        </p:sp>
        <p:sp>
          <p:nvSpPr>
            <p:cNvPr id="53" name="Line 91"/>
            <p:cNvSpPr>
              <a:spLocks noChangeShapeType="1"/>
            </p:cNvSpPr>
            <p:nvPr/>
          </p:nvSpPr>
          <p:spPr bwMode="auto">
            <a:xfrm>
              <a:off x="2667000" y="2667000"/>
              <a:ext cx="2133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92"/>
            <p:cNvSpPr>
              <a:spLocks noChangeShapeType="1"/>
            </p:cNvSpPr>
            <p:nvPr/>
          </p:nvSpPr>
          <p:spPr bwMode="auto">
            <a:xfrm flipV="1">
              <a:off x="2667000" y="2667000"/>
              <a:ext cx="2133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2667000" y="2895600"/>
              <a:ext cx="2133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4"/>
            <p:cNvSpPr>
              <a:spLocks noChangeShapeType="1"/>
            </p:cNvSpPr>
            <p:nvPr/>
          </p:nvSpPr>
          <p:spPr bwMode="auto">
            <a:xfrm flipV="1">
              <a:off x="2667000" y="27432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96" descr="Blue tissue paper"/>
            <p:cNvSpPr txBox="1">
              <a:spLocks noChangeArrowheads="1"/>
            </p:cNvSpPr>
            <p:nvPr/>
          </p:nvSpPr>
          <p:spPr bwMode="auto">
            <a:xfrm>
              <a:off x="2133600" y="3962400"/>
              <a:ext cx="914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Domain</a:t>
              </a:r>
            </a:p>
          </p:txBody>
        </p:sp>
        <p:sp>
          <p:nvSpPr>
            <p:cNvPr id="58" name="Text Box 97" descr="Blue tissue paper"/>
            <p:cNvSpPr txBox="1">
              <a:spLocks noChangeArrowheads="1"/>
            </p:cNvSpPr>
            <p:nvPr/>
          </p:nvSpPr>
          <p:spPr bwMode="auto">
            <a:xfrm>
              <a:off x="4800600" y="3962400"/>
              <a:ext cx="838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75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Determine whether the following is a function.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No, because one of the members of the domain, 9, corresponds to </a:t>
            </a:r>
            <a:r>
              <a:rPr lang="en-US" i="1" dirty="0"/>
              <a:t>more than one member</a:t>
            </a:r>
            <a:r>
              <a:rPr lang="en-US" dirty="0"/>
              <a:t> of the range.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2362200"/>
            <a:ext cx="4343400" cy="1862554"/>
            <a:chOff x="1752600" y="2438400"/>
            <a:chExt cx="4343400" cy="186255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752600" y="2514600"/>
              <a:ext cx="1600200" cy="12192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191000" y="2514600"/>
              <a:ext cx="1905000" cy="990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1" descr="Blue tissue paper"/>
            <p:cNvSpPr txBox="1">
              <a:spLocks noChangeArrowheads="1"/>
            </p:cNvSpPr>
            <p:nvPr/>
          </p:nvSpPr>
          <p:spPr bwMode="auto">
            <a:xfrm>
              <a:off x="2438400" y="24384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" name="Text Box 12" descr="Blue tissue paper"/>
            <p:cNvSpPr txBox="1">
              <a:spLocks noChangeArrowheads="1"/>
            </p:cNvSpPr>
            <p:nvPr/>
          </p:nvSpPr>
          <p:spPr bwMode="auto">
            <a:xfrm>
              <a:off x="2438400" y="27432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1" name="Text Box 13" descr="Blue tissue paper"/>
            <p:cNvSpPr txBox="1">
              <a:spLocks noChangeArrowheads="1"/>
            </p:cNvSpPr>
            <p:nvPr/>
          </p:nvSpPr>
          <p:spPr bwMode="auto">
            <a:xfrm>
              <a:off x="2438400" y="33528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12" name="Text Box 14" descr="Blue tissue paper"/>
            <p:cNvSpPr txBox="1">
              <a:spLocks noChangeArrowheads="1"/>
            </p:cNvSpPr>
            <p:nvPr/>
          </p:nvSpPr>
          <p:spPr bwMode="auto">
            <a:xfrm>
              <a:off x="2438400" y="3048000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3" name="Text Box 15" descr="Blue tissue paper"/>
            <p:cNvSpPr txBox="1">
              <a:spLocks noChangeArrowheads="1"/>
            </p:cNvSpPr>
            <p:nvPr/>
          </p:nvSpPr>
          <p:spPr bwMode="auto">
            <a:xfrm>
              <a:off x="4724400" y="26670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beetles</a:t>
              </a:r>
            </a:p>
          </p:txBody>
        </p:sp>
        <p:sp>
          <p:nvSpPr>
            <p:cNvPr id="14" name="Text Box 16" descr="Blue tissue paper"/>
            <p:cNvSpPr txBox="1">
              <a:spLocks noChangeArrowheads="1"/>
            </p:cNvSpPr>
            <p:nvPr/>
          </p:nvSpPr>
          <p:spPr bwMode="auto">
            <a:xfrm>
              <a:off x="4724400" y="28956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crickets</a:t>
              </a:r>
            </a:p>
          </p:txBody>
        </p:sp>
        <p:sp>
          <p:nvSpPr>
            <p:cNvPr id="15" name="Text Box 17" descr="Blue tissue paper"/>
            <p:cNvSpPr txBox="1">
              <a:spLocks noChangeArrowheads="1"/>
            </p:cNvSpPr>
            <p:nvPr/>
          </p:nvSpPr>
          <p:spPr bwMode="auto">
            <a:xfrm>
              <a:off x="4724400" y="24384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ants</a:t>
              </a:r>
            </a:p>
          </p:txBody>
        </p:sp>
        <p:sp>
          <p:nvSpPr>
            <p:cNvPr id="16" name="Text Box 18" descr="Blue tissue paper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95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moths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667000" y="2667000"/>
              <a:ext cx="2133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2667000" y="2667000"/>
              <a:ext cx="2133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2667000" y="27432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4" descr="Blue tissue paper"/>
            <p:cNvSpPr txBox="1">
              <a:spLocks noChangeArrowheads="1"/>
            </p:cNvSpPr>
            <p:nvPr/>
          </p:nvSpPr>
          <p:spPr bwMode="auto">
            <a:xfrm>
              <a:off x="2133600" y="3962400"/>
              <a:ext cx="914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Domain</a:t>
              </a:r>
            </a:p>
          </p:txBody>
        </p:sp>
        <p:sp>
          <p:nvSpPr>
            <p:cNvPr id="21" name="Text Box 25" descr="Blue tissue paper"/>
            <p:cNvSpPr txBox="1">
              <a:spLocks noChangeArrowheads="1"/>
            </p:cNvSpPr>
            <p:nvPr/>
          </p:nvSpPr>
          <p:spPr bwMode="auto">
            <a:xfrm>
              <a:off x="4800600" y="3962400"/>
              <a:ext cx="914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Range</a:t>
              </a: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2667000" y="3352800"/>
              <a:ext cx="2057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10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/>
              <a:t>Determine whether each relation is a function: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(a)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      Yes – a function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(b) </a:t>
            </a:r>
          </a:p>
          <a:p>
            <a:pPr marL="628650" indent="-628650">
              <a:spcBef>
                <a:spcPct val="50000"/>
              </a:spcBef>
            </a:pPr>
            <a:r>
              <a:rPr lang="en-US" sz="2800" dirty="0"/>
              <a:t>	No – not a function since 1 is mapped to 2   and 10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(c)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      Yes – a function</a:t>
            </a:r>
          </a:p>
          <a:p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21379"/>
              </p:ext>
            </p:extLst>
          </p:nvPr>
        </p:nvGraphicFramePr>
        <p:xfrm>
          <a:off x="1231075" y="1828800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760" imgH="482400" progId="Equation.DSMT4">
                  <p:embed/>
                </p:oleObj>
              </mc:Choice>
              <mc:Fallback>
                <p:oleObj name="Equation" r:id="rId2" imgW="440676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75" y="1828800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338355"/>
              </p:ext>
            </p:extLst>
          </p:nvPr>
        </p:nvGraphicFramePr>
        <p:xfrm>
          <a:off x="1250868" y="3083626"/>
          <a:ext cx="425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54480" imgH="482400" progId="Equation.DSMT4">
                  <p:embed/>
                </p:oleObj>
              </mc:Choice>
              <mc:Fallback>
                <p:oleObj name="Equation" r:id="rId4" imgW="42544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868" y="3083626"/>
                        <a:ext cx="425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17664"/>
              </p:ext>
            </p:extLst>
          </p:nvPr>
        </p:nvGraphicFramePr>
        <p:xfrm>
          <a:off x="1219200" y="4800600"/>
          <a:ext cx="424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41520" imgH="482400" progId="Equation.DSMT4">
                  <p:embed/>
                </p:oleObj>
              </mc:Choice>
              <mc:Fallback>
                <p:oleObj name="Equation" r:id="rId6" imgW="424152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424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241995"/>
      </p:ext>
    </p:extLst>
  </p:cSld>
  <p:clrMapOvr>
    <a:masterClrMapping/>
  </p:clrMapOvr>
</p:sld>
</file>

<file path=ppt/theme/theme1.xml><?xml version="1.0" encoding="utf-8"?>
<a:theme xmlns:a="http://schemas.openxmlformats.org/drawingml/2006/main" name="Top With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2195</Words>
  <Application>Microsoft Office PowerPoint</Application>
  <PresentationFormat>On-screen Show (4:3)</PresentationFormat>
  <Paragraphs>285</Paragraphs>
  <Slides>56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Wingdings</vt:lpstr>
      <vt:lpstr>Top With Footer</vt:lpstr>
      <vt:lpstr>Equation</vt:lpstr>
      <vt:lpstr>PowerPoint Presentation</vt:lpstr>
      <vt:lpstr>Relation</vt:lpstr>
      <vt:lpstr>Objective 1</vt:lpstr>
      <vt:lpstr> Objective 1: Example</vt:lpstr>
      <vt:lpstr>Objective 2</vt:lpstr>
      <vt:lpstr> Functions</vt:lpstr>
      <vt:lpstr>Example</vt:lpstr>
      <vt:lpstr>Example</vt:lpstr>
      <vt:lpstr>Example</vt:lpstr>
      <vt:lpstr> Objective 2: Example</vt:lpstr>
      <vt:lpstr> Objective 2: Example</vt:lpstr>
      <vt:lpstr>Objective 3</vt:lpstr>
      <vt:lpstr>Functions as Equations</vt:lpstr>
      <vt:lpstr>Function Notation</vt:lpstr>
      <vt:lpstr>Example</vt:lpstr>
      <vt:lpstr>Example</vt:lpstr>
      <vt:lpstr> Objective 3: Example</vt:lpstr>
      <vt:lpstr> Objective 3: Example</vt:lpstr>
      <vt:lpstr> Objective 3: Example</vt:lpstr>
      <vt:lpstr> Objective 3: Example</vt:lpstr>
      <vt:lpstr> Objective 3: Example</vt:lpstr>
      <vt:lpstr> Objective 3: Example (cont)</vt:lpstr>
      <vt:lpstr> Objective 3: Example</vt:lpstr>
      <vt:lpstr> Objective 3: Example (cont)</vt:lpstr>
      <vt:lpstr>PowerPoint Presentation</vt:lpstr>
      <vt:lpstr>Objective 1</vt:lpstr>
      <vt:lpstr>Graphs of Functions </vt:lpstr>
      <vt:lpstr>Example</vt:lpstr>
      <vt:lpstr>Example (cont)</vt:lpstr>
      <vt:lpstr> Objective 1: Example</vt:lpstr>
      <vt:lpstr> Objective 1: Example (cont)</vt:lpstr>
      <vt:lpstr> Objective 1: Example (cont)</vt:lpstr>
      <vt:lpstr> Objective 1: Example (cont)</vt:lpstr>
      <vt:lpstr>Objective 2</vt:lpstr>
      <vt:lpstr>The Vertical Line Test for Functions</vt:lpstr>
      <vt:lpstr>Example</vt:lpstr>
      <vt:lpstr>Example (cont)</vt:lpstr>
      <vt:lpstr>Example (cont)</vt:lpstr>
      <vt:lpstr> Objective 2: Example</vt:lpstr>
      <vt:lpstr>Objective 3</vt:lpstr>
      <vt:lpstr>Graphs of Functions</vt:lpstr>
      <vt:lpstr>Example</vt:lpstr>
      <vt:lpstr>Example (cont)</vt:lpstr>
      <vt:lpstr>Example (cont)</vt:lpstr>
      <vt:lpstr>Example (cont)</vt:lpstr>
      <vt:lpstr>Example (cont)</vt:lpstr>
      <vt:lpstr>Example (cont)</vt:lpstr>
      <vt:lpstr> Objective 3: Example</vt:lpstr>
      <vt:lpstr> Objective 3: Example</vt:lpstr>
      <vt:lpstr>Objective 4</vt:lpstr>
      <vt:lpstr>Domain and Range</vt:lpstr>
      <vt:lpstr>Example</vt:lpstr>
      <vt:lpstr>Example (cont)</vt:lpstr>
      <vt:lpstr>Example (cont)</vt:lpstr>
      <vt:lpstr>Example (cont)</vt:lpstr>
      <vt:lpstr> Objective 4: Example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FTPUSER;Bob Blitzer</dc:creator>
  <cp:lastModifiedBy>Calise, Anthony J.</cp:lastModifiedBy>
  <cp:revision>1428</cp:revision>
  <dcterms:created xsi:type="dcterms:W3CDTF">2015-11-17T05:26:05Z</dcterms:created>
  <dcterms:modified xsi:type="dcterms:W3CDTF">2022-06-27T22:22:15Z</dcterms:modified>
</cp:coreProperties>
</file>