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6" r:id="rId3"/>
  </p:sldMasterIdLst>
  <p:notesMasterIdLst>
    <p:notesMasterId r:id="rId42"/>
  </p:notesMasterIdLst>
  <p:handoutMasterIdLst>
    <p:handoutMasterId r:id="rId43"/>
  </p:handoutMasterIdLst>
  <p:sldIdLst>
    <p:sldId id="356" r:id="rId4"/>
    <p:sldId id="294" r:id="rId5"/>
    <p:sldId id="295" r:id="rId6"/>
    <p:sldId id="287" r:id="rId7"/>
    <p:sldId id="288" r:id="rId8"/>
    <p:sldId id="298" r:id="rId9"/>
    <p:sldId id="345" r:id="rId10"/>
    <p:sldId id="346" r:id="rId11"/>
    <p:sldId id="303" r:id="rId12"/>
    <p:sldId id="299" r:id="rId13"/>
    <p:sldId id="277" r:id="rId14"/>
    <p:sldId id="278" r:id="rId15"/>
    <p:sldId id="279" r:id="rId16"/>
    <p:sldId id="280" r:id="rId17"/>
    <p:sldId id="281" r:id="rId18"/>
    <p:sldId id="349" r:id="rId19"/>
    <p:sldId id="350" r:id="rId20"/>
    <p:sldId id="351" r:id="rId21"/>
    <p:sldId id="352" r:id="rId22"/>
    <p:sldId id="286" r:id="rId23"/>
    <p:sldId id="353" r:id="rId24"/>
    <p:sldId id="309" r:id="rId25"/>
    <p:sldId id="311" r:id="rId26"/>
    <p:sldId id="347" r:id="rId27"/>
    <p:sldId id="293" r:id="rId28"/>
    <p:sldId id="354" r:id="rId29"/>
    <p:sldId id="355" r:id="rId30"/>
    <p:sldId id="297" r:id="rId31"/>
    <p:sldId id="321" r:id="rId32"/>
    <p:sldId id="296" r:id="rId33"/>
    <p:sldId id="307" r:id="rId34"/>
    <p:sldId id="306" r:id="rId35"/>
    <p:sldId id="348" r:id="rId36"/>
    <p:sldId id="327" r:id="rId37"/>
    <p:sldId id="300" r:id="rId38"/>
    <p:sldId id="302" r:id="rId39"/>
    <p:sldId id="329" r:id="rId40"/>
    <p:sldId id="323" r:id="rId41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06863A-BBD2-42B0-99AE-BD3C2FFCDF9D}" v="2" dt="2023-01-18T20:45:0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73" autoAdjust="0"/>
  </p:normalViewPr>
  <p:slideViewPr>
    <p:cSldViewPr snapToObjects="1">
      <p:cViewPr varScale="1">
        <p:scale>
          <a:sx n="67" d="100"/>
          <a:sy n="67" d="100"/>
        </p:scale>
        <p:origin x="1260" y="3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se, Anthony J." userId="793fc3b1-1a2a-431b-8bb5-959a5637ad6e" providerId="ADAL" clId="{8B06863A-BBD2-42B0-99AE-BD3C2FFCDF9D}"/>
    <pc:docChg chg="delSld modSld">
      <pc:chgData name="Calise, Anthony J." userId="793fc3b1-1a2a-431b-8bb5-959a5637ad6e" providerId="ADAL" clId="{8B06863A-BBD2-42B0-99AE-BD3C2FFCDF9D}" dt="2023-01-18T20:45:00.242" v="2" actId="20577"/>
      <pc:docMkLst>
        <pc:docMk/>
      </pc:docMkLst>
      <pc:sldChg chg="del">
        <pc:chgData name="Calise, Anthony J." userId="793fc3b1-1a2a-431b-8bb5-959a5637ad6e" providerId="ADAL" clId="{8B06863A-BBD2-42B0-99AE-BD3C2FFCDF9D}" dt="2023-01-18T20:44:56.535" v="0" actId="47"/>
        <pc:sldMkLst>
          <pc:docMk/>
          <pc:sldMk cId="0" sldId="291"/>
        </pc:sldMkLst>
      </pc:sldChg>
      <pc:sldChg chg="modSp mod">
        <pc:chgData name="Calise, Anthony J." userId="793fc3b1-1a2a-431b-8bb5-959a5637ad6e" providerId="ADAL" clId="{8B06863A-BBD2-42B0-99AE-BD3C2FFCDF9D}" dt="2023-01-18T20:45:00.242" v="2" actId="20577"/>
        <pc:sldMkLst>
          <pc:docMk/>
          <pc:sldMk cId="0" sldId="356"/>
        </pc:sldMkLst>
        <pc:spChg chg="mod">
          <ac:chgData name="Calise, Anthony J." userId="793fc3b1-1a2a-431b-8bb5-959a5637ad6e" providerId="ADAL" clId="{8B06863A-BBD2-42B0-99AE-BD3C2FFCDF9D}" dt="2023-01-18T20:45:00.242" v="2" actId="20577"/>
          <ac:spMkLst>
            <pc:docMk/>
            <pc:sldMk cId="0" sldId="356"/>
            <ac:spMk id="48947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EB21195-3D9D-877C-B1E2-187E45098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5CA6E-3F2B-4F0F-8759-243F0CC9DC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AA9A9DF-3423-B253-A58C-BCE846928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3D26CB0-F324-634D-576F-FC4D6F81F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Organize it –  graph &amp; make some calculations 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0C5E3BE-AED9-6E0C-B6E6-BD110C8B8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6364D2-E92A-4A5B-92AF-2015E54C7F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38729EB-931E-4995-8FBD-CEEBDBA97E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D4A6AD-942A-EAC5-6656-C73FCDBF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Organize it –  graph &amp; make some calculations etc.</a:t>
            </a:r>
          </a:p>
        </p:txBody>
      </p:sp>
    </p:spTree>
    <p:extLst>
      <p:ext uri="{BB962C8B-B14F-4D97-AF65-F5344CB8AC3E}">
        <p14:creationId xmlns:p14="http://schemas.microsoft.com/office/powerpoint/2010/main" val="382202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22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C7F9-54FC-4CDF-AA8C-13352DC7FE44}" type="slidenum">
              <a:rPr lang="en-CA"/>
              <a:pPr/>
              <a:t>23</a:t>
            </a:fld>
            <a:endParaRPr lang="en-CA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29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E340-4049-4002-AA02-0AC3E8768CA3}" type="slidenum">
              <a:rPr lang="en-CA"/>
              <a:pPr/>
              <a:t>34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A74E8-3A7D-4EFB-9372-01C43FC2C037}" type="slidenum">
              <a:rPr lang="en-CA"/>
              <a:pPr/>
              <a:t>37</a:t>
            </a:fld>
            <a:endParaRPr lang="en-CA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62CE-91BB-4E00-A8CA-C1DDD025E5CF}" type="slidenum">
              <a:rPr lang="en-CA"/>
              <a:pPr/>
              <a:t>38</a:t>
            </a:fld>
            <a:endParaRPr lang="en-CA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7C8D-8829-4C0B-9B6B-D1645D46DBE5}" type="slidenum">
              <a:rPr lang="en-CA"/>
              <a:pPr/>
              <a:t>3</a:t>
            </a:fld>
            <a:endParaRPr lang="en-CA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5011FDE-FA82-40D8-007E-C5E644201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A6457-0A82-40B5-90C3-9976F7D49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0613AC-389F-5AAE-7E24-252E2AC3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127448C-EF35-991B-4F64-D8754A04F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34C3EF-1640-3B5E-A751-B22E646DA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DD91D-1CDC-4365-8C6F-FE029113CC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BCF3328-427F-6E76-81A3-F576EDE2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DFF369-442C-6AD1-A459-3A31E4538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come from page 2 &amp; 3.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3BD116-5702-1915-CEBC-FA4FA6E79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AF503-B194-41C5-B2DD-2142E5DE15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35AC1A0-CD13-25AE-6078-DE61946A7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31D4FEB-910A-D141-65D2-91FCFCFA1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the fact that variability exist in almost everything – provide several examples.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9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19364A-DFD1-385D-B19D-C8C115533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F4244-627E-458B-995A-B2463DA557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E170FBF-15AE-3B4A-D581-B29A99143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8AE30C8-F8EF-496A-7203-7CF6474E8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population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97A71D-F3F5-62A0-88E0-82F8771CB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9FF12-1EB2-4AD8-88A7-8380B385DE5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4D4E1DF-9E13-4A84-99A3-73F07B6994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DFD46E-1C72-D365-55B2-FC68C4F6C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Discuss some problems associated with performing a census:</a:t>
            </a:r>
          </a:p>
          <a:p>
            <a:pPr>
              <a:buFontTx/>
              <a:buChar char="•"/>
            </a:pPr>
            <a:r>
              <a:rPr lang="en-US" altLang="en-US"/>
              <a:t>Takes a lot of time</a:t>
            </a:r>
          </a:p>
          <a:p>
            <a:pPr>
              <a:buFontTx/>
              <a:buChar char="•"/>
            </a:pPr>
            <a:r>
              <a:rPr lang="en-US" altLang="en-US"/>
              <a:t>Inaccurate data</a:t>
            </a:r>
          </a:p>
          <a:p>
            <a:pPr>
              <a:buFontTx/>
              <a:buChar char="•"/>
            </a:pPr>
            <a:r>
              <a:rPr lang="en-US" altLang="en-US"/>
              <a:t>Missing data</a:t>
            </a:r>
          </a:p>
          <a:p>
            <a:pPr>
              <a:buFontTx/>
              <a:buChar char="•"/>
            </a:pPr>
            <a:r>
              <a:rPr lang="en-US" altLang="en-US"/>
              <a:t>costly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73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5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5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9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0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72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3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98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98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video" Target="../media/media1.mp4"/><Relationship Id="rId16" Type="http://schemas.openxmlformats.org/officeDocument/2006/relationships/hyperlink" Target="http://striking-notes.blogspot.com/2011_03_01_archive.html" TargetMode="External"/><Relationship Id="rId20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hyperlink" Target="https://en.wikipedia.org/wiki/Towson_Tigers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1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0E34A29-2E91-28C5-C955-0D589554A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16" y="13968"/>
            <a:ext cx="2355729" cy="2355729"/>
          </a:xfrm>
          <a:prstGeom prst="rect">
            <a:avLst/>
          </a:prstGeom>
        </p:spPr>
      </p:pic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210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" y="47853"/>
            <a:ext cx="1917054" cy="13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48" y="2882650"/>
            <a:ext cx="1247484" cy="8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" y="3420196"/>
            <a:ext cx="1063353" cy="1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1" y="3346238"/>
            <a:ext cx="1066982" cy="10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7323" y="41856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285" y="4579578"/>
            <a:ext cx="4529415" cy="23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D596-1462-61BF-65F3-873D4DFED3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59" y="4326728"/>
            <a:ext cx="801210" cy="801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66B17-0180-001D-D8B7-ED4CF3166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0" y="4407072"/>
            <a:ext cx="806423" cy="69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9E808-6446-1599-1FFD-62EB46B3C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30" y="4381341"/>
            <a:ext cx="893120" cy="691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3C1E3-1F9F-C606-3121-85D391843E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31" y="4386074"/>
            <a:ext cx="967593" cy="7782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1F217F2A-240F-5A4A-DF62-44E3EFE83A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07812" y="5337086"/>
            <a:ext cx="818986" cy="61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96FD1-53F8-6DA5-BFA8-1F7B5A55DC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6050" y="3534448"/>
            <a:ext cx="690562" cy="69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2C624E-1411-2402-735C-23741CAC6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4573" y="2766006"/>
            <a:ext cx="875931" cy="875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09D79-9646-9DBA-3D3D-A2B33DD075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2362" y="3354531"/>
            <a:ext cx="761512" cy="761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795EDF-D777-C278-B584-B617373C07BD}"/>
              </a:ext>
            </a:extLst>
          </p:cNvPr>
          <p:cNvSpPr txBox="1"/>
          <p:nvPr/>
        </p:nvSpPr>
        <p:spPr>
          <a:xfrm>
            <a:off x="4066769" y="2812160"/>
            <a:ext cx="875931" cy="47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Jobs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9FF407-5DA1-DD35-F5ED-02046106E8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26742" y="3534781"/>
            <a:ext cx="690563" cy="690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CD427-0251-7754-0915-81A9A80E2E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47575" y="3385940"/>
            <a:ext cx="1502933" cy="10001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7EF28B-8CE5-2C95-53AA-232232A311C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44" y="2634953"/>
            <a:ext cx="1711629" cy="1100334"/>
          </a:xfrm>
          <a:prstGeom prst="rect">
            <a:avLst/>
          </a:prstGeom>
        </p:spPr>
      </p:pic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403030-523D-DAF3-FFB0-185CB46B325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5802316" y="2820737"/>
            <a:ext cx="1071015" cy="737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8FE33-EA96-9C6B-1700-CD52ED051C70}"/>
              </a:ext>
            </a:extLst>
          </p:cNvPr>
          <p:cNvSpPr txBox="1"/>
          <p:nvPr/>
        </p:nvSpPr>
        <p:spPr>
          <a:xfrm>
            <a:off x="4066769" y="4286284"/>
            <a:ext cx="119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Sports Teams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65E9A-4241-3E81-0C5E-DA0A67D4FB1B}"/>
              </a:ext>
            </a:extLst>
          </p:cNvPr>
          <p:cNvSpPr txBox="1"/>
          <p:nvPr/>
        </p:nvSpPr>
        <p:spPr>
          <a:xfrm>
            <a:off x="4046559" y="5655223"/>
            <a:ext cx="138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Hobbies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33EA1E-CCAE-33D3-115A-D792CF8961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6080" y="6118998"/>
            <a:ext cx="1247707" cy="698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23217C-FEBA-307F-85B7-0B7157BFE0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62271" y="5193799"/>
            <a:ext cx="1538777" cy="1154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ADE5C0-D322-5970-40E6-0EC4B09B64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5570" y="5663240"/>
            <a:ext cx="1651114" cy="11188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F800EE-69E8-8C83-4CF9-3E052ABA8E10}"/>
              </a:ext>
            </a:extLst>
          </p:cNvPr>
          <p:cNvCxnSpPr/>
          <p:nvPr/>
        </p:nvCxnSpPr>
        <p:spPr bwMode="auto">
          <a:xfrm flipV="1">
            <a:off x="4114800" y="4276038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317BA3-8C55-1A1F-9595-184D6C22FFEF}"/>
              </a:ext>
            </a:extLst>
          </p:cNvPr>
          <p:cNvCxnSpPr/>
          <p:nvPr/>
        </p:nvCxnSpPr>
        <p:spPr bwMode="auto">
          <a:xfrm>
            <a:off x="4114800" y="2820737"/>
            <a:ext cx="0" cy="3961390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2DF686-34FF-6FDD-ACEC-5E3E19C90CF3}"/>
              </a:ext>
            </a:extLst>
          </p:cNvPr>
          <p:cNvCxnSpPr/>
          <p:nvPr/>
        </p:nvCxnSpPr>
        <p:spPr bwMode="auto">
          <a:xfrm flipV="1">
            <a:off x="4114800" y="5238451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2C86B9-14E8-DB4B-F0E1-331D92945D26}"/>
              </a:ext>
            </a:extLst>
          </p:cNvPr>
          <p:cNvCxnSpPr/>
          <p:nvPr/>
        </p:nvCxnSpPr>
        <p:spPr bwMode="auto">
          <a:xfrm flipV="1">
            <a:off x="4145134" y="2799724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E5181E-38A2-4818-1888-2BA37AADA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The Data Analysis Process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8021A67-1E96-6DF2-90D9-6812BD56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Understand the nature of the problem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Decide what to measure and how to measure it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Collect data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Summarize data and perform preliminary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Perform formal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Interpret results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B5E78DB7-FFFD-7CA5-2E6B-93BE9EE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696200" cy="1219200"/>
          </a:xfrm>
          <a:prstGeom prst="wedgeRoundRectCallout">
            <a:avLst>
              <a:gd name="adj1" fmla="val 13759"/>
              <a:gd name="adj2" fmla="val -7617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have a clear direction before gathering data.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CBDF9C34-6BB4-A553-ED1C-837848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1981200"/>
          </a:xfrm>
          <a:prstGeom prst="wedgeRoundRectCallout">
            <a:avLst>
              <a:gd name="adj1" fmla="val 8653"/>
              <a:gd name="adj2" fmla="val -64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carefully define the variables to be studied and to develop appropriate methods for determining their values.</a:t>
            </a:r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AA0765C7-33E2-FF96-E97A-EF2D01B7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0625"/>
            <a:ext cx="7696200" cy="2517775"/>
          </a:xfrm>
          <a:prstGeom prst="wedgeRoundRectCallout">
            <a:avLst>
              <a:gd name="adj1" fmla="val -22093"/>
              <a:gd name="adj2" fmla="val -6027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understand how data is collected because the type of analysis that is appropriate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how the data was collected!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9B7446B8-39C0-7A22-3779-3B86F8BD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78425"/>
            <a:ext cx="7924800" cy="1679575"/>
          </a:xfrm>
          <a:prstGeom prst="wedgeRoundRectCallout">
            <a:avLst>
              <a:gd name="adj1" fmla="val 9616"/>
              <a:gd name="adj2" fmla="val -85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initial analysis provides insight into important characteristics of the data.</a:t>
            </a: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9DF1415E-1326-4EA0-A6D7-06D246DF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96200" cy="1676400"/>
          </a:xfrm>
          <a:prstGeom prst="wedgeRoundRectCallout">
            <a:avLst>
              <a:gd name="adj1" fmla="val -29042"/>
              <a:gd name="adj2" fmla="val 10274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select and apply the appropriate inferential statistical methods</a:t>
            </a: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933E4FED-1563-D140-9F84-C4A426F1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924800" cy="1679575"/>
          </a:xfrm>
          <a:prstGeom prst="wedgeRoundRectCallout">
            <a:avLst>
              <a:gd name="adj1" fmla="val -10176"/>
              <a:gd name="adj2" fmla="val 861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step often leads to the formulation of new research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F6E3AAB-274D-D76D-838E-0D990288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153400" cy="5181600"/>
          </a:xfrm>
        </p:spPr>
        <p:txBody>
          <a:bodyPr/>
          <a:lstStyle/>
          <a:p>
            <a:pPr marL="60325" indent="4763"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r>
              <a:rPr lang="en-US" altLang="en-US" sz="40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all high schools in the nation.</a:t>
            </a: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9155" name="AutoShape 3">
            <a:extLst>
              <a:ext uri="{FF2B5EF4-FFF2-40B4-BE49-F238E27FC236}">
                <a16:creationId xmlns:a16="http://schemas.microsoft.com/office/drawing/2014/main" id="{603DBAF0-A21B-4FD9-E35A-67D2F2CC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8686800" cy="1371600"/>
          </a:xfrm>
          <a:prstGeom prst="wedgeRoundRectCallout">
            <a:avLst>
              <a:gd name="adj1" fmla="val -11588"/>
              <a:gd name="adj2" fmla="val -83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term would be used to describe “all high school graduates”?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AD6FDF2-1C70-ECB9-FCAD-1504600CD2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Population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94BD473-09C2-CE99-FA3E-AD1FFCAA92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CC00"/>
                </a:solidFill>
              </a:rPr>
              <a:t>The entire  collection of individuals or objects about which information is desired</a:t>
            </a:r>
          </a:p>
          <a:p>
            <a:endParaRPr lang="en-US" altLang="en-US" sz="4000">
              <a:solidFill>
                <a:srgbClr val="00CC00"/>
              </a:solidFill>
            </a:endParaRPr>
          </a:p>
          <a:p>
            <a:r>
              <a:rPr lang="en-US" altLang="en-US" sz="4000">
                <a:solidFill>
                  <a:srgbClr val="00CC00"/>
                </a:solidFill>
              </a:rPr>
              <a:t>A </a:t>
            </a:r>
            <a:r>
              <a:rPr lang="en-US" altLang="en-US" sz="4000" b="1">
                <a:solidFill>
                  <a:srgbClr val="FF0000"/>
                </a:solidFill>
              </a:rPr>
              <a:t>census</a:t>
            </a:r>
            <a:r>
              <a:rPr lang="en-US" altLang="en-US" sz="4000">
                <a:solidFill>
                  <a:srgbClr val="00CC00"/>
                </a:solidFill>
              </a:rPr>
              <a:t> is performed to gather about the entire population</a:t>
            </a:r>
          </a:p>
          <a:p>
            <a:pPr>
              <a:buFontTx/>
              <a:buNone/>
            </a:pPr>
            <a:endParaRPr lang="en-US" altLang="en-US" sz="4000">
              <a:solidFill>
                <a:srgbClr val="00CC00"/>
              </a:solidFill>
            </a:endParaRP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60F9D4DF-9625-42ED-7FD1-BBD30B53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6827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AutoShape 5">
            <a:extLst>
              <a:ext uri="{FF2B5EF4-FFF2-40B4-BE49-F238E27FC236}">
                <a16:creationId xmlns:a16="http://schemas.microsoft.com/office/drawing/2014/main" id="{388C6C2F-520B-E19D-FE10-F4107C57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7772400" cy="2209800"/>
          </a:xfrm>
          <a:prstGeom prst="wedgeRoundRectCallout">
            <a:avLst>
              <a:gd name="adj1" fmla="val 15625"/>
              <a:gd name="adj2" fmla="val -640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call it when you collect data about the entire population?</a:t>
            </a:r>
          </a:p>
        </p:txBody>
      </p:sp>
      <p:sp>
        <p:nvSpPr>
          <p:cNvPr id="51206" name="AutoShape 6">
            <a:extLst>
              <a:ext uri="{FF2B5EF4-FFF2-40B4-BE49-F238E27FC236}">
                <a16:creationId xmlns:a16="http://schemas.microsoft.com/office/drawing/2014/main" id="{286620C4-FE0A-4FE6-366A-0DE3C760B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600"/>
            <a:ext cx="3048000" cy="1981200"/>
          </a:xfrm>
          <a:custGeom>
            <a:avLst/>
            <a:gdLst>
              <a:gd name="G0" fmla="+- 1580 0 0"/>
              <a:gd name="G1" fmla="+- 21600 0 1580"/>
              <a:gd name="G2" fmla="+- 21600 0 15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80" y="10800"/>
                </a:moveTo>
                <a:cubicBezTo>
                  <a:pt x="1580" y="15892"/>
                  <a:pt x="5708" y="20020"/>
                  <a:pt x="10800" y="20020"/>
                </a:cubicBezTo>
                <a:cubicBezTo>
                  <a:pt x="15892" y="20020"/>
                  <a:pt x="20020" y="15892"/>
                  <a:pt x="20020" y="10800"/>
                </a:cubicBezTo>
                <a:cubicBezTo>
                  <a:pt x="20020" y="5708"/>
                  <a:pt x="15892" y="1580"/>
                  <a:pt x="10800" y="1580"/>
                </a:cubicBezTo>
                <a:cubicBezTo>
                  <a:pt x="5708" y="1580"/>
                  <a:pt x="1580" y="5708"/>
                  <a:pt x="158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 autoUpdateAnimBg="0" advAuto="1000"/>
      <p:bldP spid="51205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758B8FB-920C-AFA1-4328-54A62464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all high schools in the nation.</a:t>
            </a:r>
          </a:p>
        </p:txBody>
      </p:sp>
      <p:sp>
        <p:nvSpPr>
          <p:cNvPr id="52227" name="AutoShape 3">
            <a:extLst>
              <a:ext uri="{FF2B5EF4-FFF2-40B4-BE49-F238E27FC236}">
                <a16:creationId xmlns:a16="http://schemas.microsoft.com/office/drawing/2014/main" id="{4CE2EFBC-962F-813D-80B2-5D07E74F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3200"/>
            <a:ext cx="6934200" cy="1295400"/>
          </a:xfrm>
          <a:prstGeom prst="wedgeRoundRectCallout">
            <a:avLst>
              <a:gd name="adj1" fmla="val 11491"/>
              <a:gd name="adj2" fmla="val 836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 might we not want to use a census here?</a:t>
            </a: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1EDEE746-7256-4991-BA27-9B5F0678F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562600"/>
            <a:ext cx="6629400" cy="1066800"/>
          </a:xfrm>
          <a:prstGeom prst="wedgeRoundRectCallout">
            <a:avLst>
              <a:gd name="adj1" fmla="val 46981"/>
              <a:gd name="adj2" fmla="val -12425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we didn’t perform a census, what would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081E8B9-9FD2-B0A9-BF8B-D321DB8A7E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Sample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C579EE4-7FBE-D7F7-8A26-E952CFAE68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 </a:t>
            </a:r>
            <a:r>
              <a:rPr lang="en-US" altLang="en-US" sz="3500" u="sng">
                <a:solidFill>
                  <a:srgbClr val="FF0000"/>
                </a:solidFill>
                <a:latin typeface="Comic Sans MS" panose="030F0702030302020204" pitchFamily="66" charset="0"/>
              </a:rPr>
              <a:t>subset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the population, selected for study in some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prescribed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manner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79CA4DE4-3C61-8290-329F-3AC75599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168275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sp>
        <p:nvSpPr>
          <p:cNvPr id="53253" name="AutoShape 5">
            <a:extLst>
              <a:ext uri="{FF2B5EF4-FFF2-40B4-BE49-F238E27FC236}">
                <a16:creationId xmlns:a16="http://schemas.microsoft.com/office/drawing/2014/main" id="{5BCBA80E-F6CC-F8F2-46AB-E5B78CE2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568325"/>
            <a:ext cx="381000" cy="1295400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4" name="AutoShape 6">
            <a:extLst>
              <a:ext uri="{FF2B5EF4-FFF2-40B4-BE49-F238E27FC236}">
                <a16:creationId xmlns:a16="http://schemas.microsoft.com/office/drawing/2014/main" id="{8CFEB50E-90D9-BF67-0D5B-180D0EAFA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675" y="185738"/>
            <a:ext cx="623888" cy="1947862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DCBAE432-6B7C-72D6-E18B-E3AAE16AB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887413"/>
            <a:ext cx="180975" cy="733425"/>
          </a:xfrm>
          <a:custGeom>
            <a:avLst/>
            <a:gdLst>
              <a:gd name="G0" fmla="+- 1980 0 0"/>
              <a:gd name="G1" fmla="+- 21600 0 1980"/>
              <a:gd name="G2" fmla="+- 21600 0 198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80" y="10800"/>
                </a:moveTo>
                <a:cubicBezTo>
                  <a:pt x="1980" y="15671"/>
                  <a:pt x="5929" y="19620"/>
                  <a:pt x="10800" y="19620"/>
                </a:cubicBezTo>
                <a:cubicBezTo>
                  <a:pt x="15671" y="19620"/>
                  <a:pt x="19620" y="15671"/>
                  <a:pt x="19620" y="10800"/>
                </a:cubicBezTo>
                <a:cubicBezTo>
                  <a:pt x="19620" y="5929"/>
                  <a:pt x="15671" y="1980"/>
                  <a:pt x="10800" y="1980"/>
                </a:cubicBezTo>
                <a:cubicBezTo>
                  <a:pt x="5929" y="1980"/>
                  <a:pt x="1980" y="5929"/>
                  <a:pt x="198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4430B41C-D22C-3415-E617-0AEB761A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would a sample of all high school graduates across the nation look like?</a:t>
            </a:r>
          </a:p>
        </p:txBody>
      </p:sp>
      <p:sp>
        <p:nvSpPr>
          <p:cNvPr id="53257" name="Rectangle 9">
            <a:extLst>
              <a:ext uri="{FF2B5EF4-FFF2-40B4-BE49-F238E27FC236}">
                <a16:creationId xmlns:a16="http://schemas.microsoft.com/office/drawing/2014/main" id="{52432B66-5626-AE9F-E6C7-DC56B960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8160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High school graduates from each state (region), ethnicity, gender, 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92A1F-689B-309B-4092-ECD6D62A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74" y="5755381"/>
            <a:ext cx="1359526" cy="78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1000"/>
      <p:bldP spid="53256" grpId="0" build="p" autoUpdateAnimBg="0" advAuto="1000"/>
      <p:bldP spid="53257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F2526FF-BAE4-68C3-48BC-69B8ABB3C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/>
          </a:p>
          <a:p>
            <a:pPr marL="60325" indent="4763">
              <a:lnSpc>
                <a:spcPct val="90000"/>
              </a:lnSpc>
              <a:buFontTx/>
              <a:buNone/>
            </a:pPr>
            <a:endParaRPr lang="en-US" altLang="en-US" sz="4000"/>
          </a:p>
          <a:p>
            <a:pPr marL="60325" indent="4763">
              <a:lnSpc>
                <a:spcPct val="90000"/>
              </a:lnSpc>
              <a:buFontTx/>
              <a:buNone/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 sample of high schools in the nation.</a:t>
            </a:r>
          </a:p>
        </p:txBody>
      </p:sp>
      <p:sp>
        <p:nvSpPr>
          <p:cNvPr id="54275" name="AutoShape 3">
            <a:extLst>
              <a:ext uri="{FF2B5EF4-FFF2-40B4-BE49-F238E27FC236}">
                <a16:creationId xmlns:a16="http://schemas.microsoft.com/office/drawing/2014/main" id="{F4423051-0AA9-492D-AC08-68705F943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7772400" cy="1371600"/>
          </a:xfrm>
          <a:prstGeom prst="wedgeRoundRectCallout">
            <a:avLst>
              <a:gd name="adj1" fmla="val -5250"/>
              <a:gd name="adj2" fmla="val 1429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Once we have collected the data, what would we do with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C6A74BA-E537-E839-7FED-E8505156DC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Descriptive statistics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5A3DBA-1239-7C52-39B1-0A8D6A9B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methods of organizing &amp; summarizing data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9560D1-BE08-BA82-1908-1C41D74B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Create a graph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9CE8A96B-93A9-507B-2505-E7FA5C1D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004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the sample of high school GPAs contained 1,000 numbers, how could the data be organized or summarized?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2D85D0C-EE4C-47F3-4109-7A312138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State the range of GPAs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E3D98708-0D02-9074-F275-A751C6F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Calculate the average GPA</a:t>
            </a:r>
          </a:p>
        </p:txBody>
      </p:sp>
    </p:spTree>
    <p:extLst>
      <p:ext uri="{BB962C8B-B14F-4D97-AF65-F5344CB8AC3E}">
        <p14:creationId xmlns:p14="http://schemas.microsoft.com/office/powerpoint/2010/main" val="26018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 advAuto="1000"/>
      <p:bldP spid="56325" grpId="0" build="p" autoUpdateAnimBg="0" advAuto="1000"/>
      <p:bldP spid="56326" grpId="0" build="p" autoUpdateAnimBg="0" advAuto="1000"/>
      <p:bldP spid="56327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271D4C2-E1B8-2499-4FEB-7D038B4F1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GPA Continued:</a:t>
            </a:r>
          </a:p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</a:t>
            </a:r>
          </a:p>
          <a:p>
            <a:pPr marL="60325" indent="4763">
              <a:buFontTx/>
              <a:buNone/>
            </a:pPr>
            <a:endParaRPr lang="en-US" altLang="en-US" sz="35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endParaRPr lang="en-US" altLang="en-US" sz="3500">
              <a:latin typeface="Comic Sans MS" panose="030F0702030302020204" pitchFamily="66" charset="0"/>
            </a:endParaRPr>
          </a:p>
          <a:p>
            <a:pPr marL="60325" indent="4763">
              <a:buFontTx/>
              <a:buNone/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We could collect data from a sample of high schools in the nation.</a:t>
            </a:r>
          </a:p>
          <a:p>
            <a:pPr marL="60325" indent="4763">
              <a:buFontTx/>
              <a:buNone/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AutoShape 3">
            <a:extLst>
              <a:ext uri="{FF2B5EF4-FFF2-40B4-BE49-F238E27FC236}">
                <a16:creationId xmlns:a16="http://schemas.microsoft.com/office/drawing/2014/main" id="{DA7DCED0-9280-6849-85A2-4769B4D7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772400" cy="1752600"/>
          </a:xfrm>
          <a:prstGeom prst="wedgeRoundRectCallout">
            <a:avLst>
              <a:gd name="adj1" fmla="val 12417"/>
              <a:gd name="adj2" fmla="val -17019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Could we use the data from our sample to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12950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084F677-4A79-9109-C26B-91D5F4FB63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Inferential statistics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559C2B6-7BC3-B21A-E707-ABDFA65AFC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involves making generalizations from a sample to a population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62E24592-1260-38AB-DC68-E12CAD1E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0195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Based on the sample, if the average GPA for high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school graduates was 3.0, what generalization could be made?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28A7DDE4-4A78-B74E-78B8-A1807647A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997325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average national GPA for this year’s high school graduate is approximately 3.0.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2172F7BB-35A4-2EAD-C823-9131D0B6F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Could someone claim that the average GPA for graduates in your local school district is 3.0?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B1078FF7-0032-8E3E-AA57-6EB42E0B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81650"/>
            <a:ext cx="7543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No.  Generalizations based on the results of a sample can only be made back to the population from which the sample came from.</a:t>
            </a:r>
          </a:p>
        </p:txBody>
      </p:sp>
      <p:sp>
        <p:nvSpPr>
          <p:cNvPr id="59400" name="AutoShape 8">
            <a:extLst>
              <a:ext uri="{FF2B5EF4-FFF2-40B4-BE49-F238E27FC236}">
                <a16:creationId xmlns:a16="http://schemas.microsoft.com/office/drawing/2014/main" id="{F8569238-33FA-0C7A-4E6E-6F40955B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29200"/>
            <a:ext cx="7848600" cy="1371600"/>
          </a:xfrm>
          <a:prstGeom prst="wedgeRoundRectCallout">
            <a:avLst>
              <a:gd name="adj1" fmla="val 22329"/>
              <a:gd name="adj2" fmla="val -9479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 sure to sample from the population of interest!!</a:t>
            </a:r>
          </a:p>
        </p:txBody>
      </p:sp>
    </p:spTree>
    <p:extLst>
      <p:ext uri="{BB962C8B-B14F-4D97-AF65-F5344CB8AC3E}">
        <p14:creationId xmlns:p14="http://schemas.microsoft.com/office/powerpoint/2010/main" val="31542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utoUpdateAnimBg="0" advAuto="1000"/>
      <p:bldP spid="59397" grpId="0" build="p" autoUpdateAnimBg="0" advAuto="1000"/>
      <p:bldP spid="59398" grpId="0" build="p" autoUpdateAnimBg="0" advAuto="1000"/>
      <p:bldP spid="59399" grpId="0" build="p" autoUpdateAnimBg="0" advAuto="1000"/>
      <p:bldP spid="594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/>
              <a:t>According to 100% of people surveyed, this is the greatest class ever offered in college.</a:t>
            </a:r>
          </a:p>
          <a:p>
            <a:r>
              <a:rPr lang="en-US" dirty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83" y="1686186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280830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numerical</a:t>
            </a:r>
          </a:p>
        </p:txBody>
      </p:sp>
      <p:sp>
        <p:nvSpPr>
          <p:cNvPr id="70663" name="Line 7">
            <a:extLst>
              <a:ext uri="{FF2B5EF4-FFF2-40B4-BE49-F238E27FC236}">
                <a16:creationId xmlns:a16="http://schemas.microsoft.com/office/drawing/2014/main" id="{0CFDDBD3-B0C4-1E19-18DA-90CF5A706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57B158EA-3871-DF10-F2F2-16EDC17D2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5052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D4E82072-5BE5-65F9-8C8E-EA32DD11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4565650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19D4E3C-B6CB-7982-27A5-EE39B9F1B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65650"/>
            <a:ext cx="2057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ABC39-A87D-1AEC-024F-2458FB89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4" y="5538788"/>
            <a:ext cx="1593056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65" grpId="0"/>
      <p:bldP spid="706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22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numerical (or quantitative)</a:t>
            </a:r>
            <a:r>
              <a:rPr lang="en-US" dirty="0"/>
              <a:t> 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C2059-F397-539F-1F37-78A38761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10" y="5486321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0559A0CB-F8F2-4017-B20B-CD4FB83BBA96}" type="slidenum">
              <a:rPr lang="en-US"/>
              <a:pPr/>
              <a:t>23</a:t>
            </a:fld>
            <a:endParaRPr lang="en-CA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dirty="0"/>
              <a:t>Example: In a student evaluation of instruction at a large university, one question asks students to evaluate the statement “The instructor was generally interested in teaching” on the following scale: 1 = Disagree Strongly; 2 = Disagree;            3 = Neutral; 4 = Agree; 5 = Agree Strongly.</a:t>
            </a:r>
          </a:p>
          <a:p>
            <a:r>
              <a:rPr lang="en-US" dirty="0"/>
              <a:t>Question: Is interest in teaching categorical or quantitative?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24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E8B8A-82A3-34B5-C8C9-D187CFD8E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645" y="5887958"/>
            <a:ext cx="15972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two types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 - discrete &amp; continuous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DF4CD2C-ACA7-A659-B603-2972E380D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Discrete (numerical)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8700C14-7BA9-4CED-F975-5DE180375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Isolated points along a number line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 b="1">
                <a:solidFill>
                  <a:srgbClr val="FF0000"/>
                </a:solidFill>
                <a:latin typeface="Comic Sans MS" panose="030F0702030302020204" pitchFamily="66" charset="0"/>
              </a:rPr>
              <a:t>counts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items</a:t>
            </a:r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67ACB7E3-46F4-9B8A-8750-8646FE822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486400"/>
          <a:ext cx="3733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19048" imgH="285866" progId="Paint.Picture">
                  <p:embed/>
                </p:oleObj>
              </mc:Choice>
              <mc:Fallback>
                <p:oleObj name="Bitmap Image" r:id="rId2" imgW="1419048" imgH="285866" progId="Paint.Picture">
                  <p:embed/>
                  <p:pic>
                    <p:nvPicPr>
                      <p:cNvPr id="73732" name="Object 4">
                        <a:extLst>
                          <a:ext uri="{FF2B5EF4-FFF2-40B4-BE49-F238E27FC236}">
                            <a16:creationId xmlns:a16="http://schemas.microsoft.com/office/drawing/2014/main" id="{67ACB7E3-46F4-9B8A-8750-8646FE822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3733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Oval 5">
            <a:extLst>
              <a:ext uri="{FF2B5EF4-FFF2-40B4-BE49-F238E27FC236}">
                <a16:creationId xmlns:a16="http://schemas.microsoft.com/office/drawing/2014/main" id="{1B246E63-D16E-40C2-A24B-F1946EE41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4" name="Oval 6">
            <a:extLst>
              <a:ext uri="{FF2B5EF4-FFF2-40B4-BE49-F238E27FC236}">
                <a16:creationId xmlns:a16="http://schemas.microsoft.com/office/drawing/2014/main" id="{654790E1-54F7-294B-75CD-F406B1EC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4ED1AA16-6911-4B4D-1A44-5186D4C9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656263"/>
            <a:ext cx="3810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E23B1-418A-21B9-1105-B3AE3699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660" y="53243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2D380EE-33D7-2309-DD1C-225B8D9B4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Continuous (numerical)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CE79F0F-FBBC-BDCA-73BE-D00173A27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Variable that can be any value in a given interval</a:t>
            </a:r>
          </a:p>
          <a:p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usually </a:t>
            </a: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measurements</a:t>
            </a: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 of something</a:t>
            </a:r>
          </a:p>
        </p:txBody>
      </p:sp>
      <p:graphicFrame>
        <p:nvGraphicFramePr>
          <p:cNvPr id="74756" name="Object 4">
            <a:extLst>
              <a:ext uri="{FF2B5EF4-FFF2-40B4-BE49-F238E27FC236}">
                <a16:creationId xmlns:a16="http://schemas.microsoft.com/office/drawing/2014/main" id="{5904EEC9-AA7B-E8AD-DACB-147895ED5A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5105400"/>
          <a:ext cx="464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724266" imgH="314286" progId="Paint.Picture">
                  <p:embed/>
                </p:oleObj>
              </mc:Choice>
              <mc:Fallback>
                <p:oleObj name="Bitmap Image" r:id="rId2" imgW="1724266" imgH="314286" progId="Paint.Picture">
                  <p:embed/>
                  <p:pic>
                    <p:nvPicPr>
                      <p:cNvPr id="74756" name="Object 4">
                        <a:extLst>
                          <a:ext uri="{FF2B5EF4-FFF2-40B4-BE49-F238E27FC236}">
                            <a16:creationId xmlns:a16="http://schemas.microsoft.com/office/drawing/2014/main" id="{5904EEC9-AA7B-E8AD-DACB-147895ED5A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464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Line 5">
            <a:extLst>
              <a:ext uri="{FF2B5EF4-FFF2-40B4-BE49-F238E27FC236}">
                <a16:creationId xmlns:a16="http://schemas.microsoft.com/office/drawing/2014/main" id="{CEEB5C93-3FDE-1983-45B7-4C251CB37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562600"/>
            <a:ext cx="2743200" cy="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DCFDF-805E-1E1C-2B55-3D9008FFE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85" y="5529262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2467AC4-F191-DB45-89A9-E0140E8FD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25" y="555547"/>
            <a:ext cx="8229600" cy="1143000"/>
          </a:xfrm>
        </p:spPr>
        <p:txBody>
          <a:bodyPr/>
          <a:lstStyle/>
          <a:p>
            <a:pPr algn="l"/>
            <a:r>
              <a:rPr lang="en-US" altLang="en-US" sz="40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Identify the following variables: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9FF6AC6-3B13-9D0D-1F68-AF0AC942BC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001000" cy="5029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color of cars in the teacher’s lot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number of calculators owned by students at your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zip code of an individual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amount of time it takes students to drive to school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altLang="en-US" sz="3000">
                <a:solidFill>
                  <a:srgbClr val="00CC00"/>
                </a:solidFill>
                <a:latin typeface="Comic Sans MS" panose="030F0702030302020204" pitchFamily="66" charset="0"/>
              </a:rPr>
              <a:t>the appraised value of homes in your city </a:t>
            </a:r>
          </a:p>
          <a:p>
            <a:pPr marL="533400" indent="-533400">
              <a:lnSpc>
                <a:spcPct val="90000"/>
              </a:lnSpc>
              <a:buFont typeface="Monotype Sorts" pitchFamily="2" charset="2"/>
              <a:buAutoNum type="arabicPeriod"/>
            </a:pPr>
            <a:endParaRPr lang="en-US" altLang="en-US" sz="30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B1F31227-E567-5247-ADE6-29D710F1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E2776E40-AA98-B862-DB44-F6464206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D7A06101-3723-FA98-C6C0-9A9DB4168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0395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321EE3F3-34A8-ABAA-2311-4A3761589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Discrete numerical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64B229F6-87BB-17EB-3F21-8803B7F0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864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Continuous numerical</a:t>
            </a:r>
          </a:p>
        </p:txBody>
      </p:sp>
      <p:sp>
        <p:nvSpPr>
          <p:cNvPr id="76809" name="AutoShape 9">
            <a:extLst>
              <a:ext uri="{FF2B5EF4-FFF2-40B4-BE49-F238E27FC236}">
                <a16:creationId xmlns:a16="http://schemas.microsoft.com/office/drawing/2014/main" id="{8B95D11D-B328-8238-974A-A7AB90A1E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6629400" cy="685800"/>
          </a:xfrm>
          <a:prstGeom prst="wedgeRoundRectCallout">
            <a:avLst>
              <a:gd name="adj1" fmla="val -32449"/>
              <a:gd name="adj2" fmla="val 181481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money a measurement or a count?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EBDF9-D4C7-0272-1085-625A2E6D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710" y="1509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  <p:bldP spid="76804" grpId="0"/>
      <p:bldP spid="76805" grpId="0" uiExpand="1"/>
      <p:bldP spid="76806" grpId="0"/>
      <p:bldP spid="76807" grpId="0" uiExpand="1"/>
      <p:bldP spid="76808" grpId="0" uiExpand="1"/>
      <p:bldP spid="768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Categorical 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F6EA18EB-FA6C-4C46-BE77-EFF408D21D2A}" type="slidenum">
              <a:rPr lang="en-US"/>
              <a:pPr/>
              <a:t>3</a:t>
            </a:fld>
            <a:endParaRPr lang="en-CA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92881"/>
            <a:ext cx="8305800" cy="80248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(Are?) Statistics?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1792"/>
            <a:ext cx="9144000" cy="4572000"/>
          </a:xfrm>
          <a:ln/>
        </p:spPr>
        <p:txBody>
          <a:bodyPr/>
          <a:lstStyle/>
          <a:p>
            <a:r>
              <a:rPr lang="en-US" dirty="0"/>
              <a:t>Statistics (the discipline) is a way of reasoning, a collection of tools and methods, designed to help us understand the world.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(plural) are particular calculations made from a sample of data.</a:t>
            </a:r>
          </a:p>
          <a:p>
            <a:r>
              <a:rPr lang="en-US" dirty="0"/>
              <a:t>Data are values with a context.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Statistics About?</a:t>
            </a:r>
          </a:p>
          <a:p>
            <a:r>
              <a:rPr lang="en-US" dirty="0"/>
              <a:t>Statistics is about variation.</a:t>
            </a:r>
          </a:p>
          <a:p>
            <a:r>
              <a:rPr lang="en-US" dirty="0"/>
              <a:t>All measurements are imperfect, since there is variation that we cannot see.</a:t>
            </a:r>
          </a:p>
          <a:p>
            <a:r>
              <a:rPr lang="en-US" dirty="0"/>
              <a:t>Statistics helps us to understand the real, imperfect world in which we live. 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F3431C9-700F-B7CE-2C95-0A321AE3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A8F9529D-EDCF-B739-777D-688D2370CF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of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Univariate - data that describes a single characteristic of the population</a:t>
            </a:r>
          </a:p>
        </p:txBody>
      </p:sp>
      <p:pic>
        <p:nvPicPr>
          <p:cNvPr id="75788" name="Picture 12">
            <a:extLst>
              <a:ext uri="{FF2B5EF4-FFF2-40B4-BE49-F238E27FC236}">
                <a16:creationId xmlns:a16="http://schemas.microsoft.com/office/drawing/2014/main" id="{3D273016-0476-ACA3-026E-1E5C16BB2C3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7432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791" name="Text Box 15">
            <a:extLst>
              <a:ext uri="{FF2B5EF4-FFF2-40B4-BE49-F238E27FC236}">
                <a16:creationId xmlns:a16="http://schemas.microsoft.com/office/drawing/2014/main" id="{4DE68074-8C10-D5FD-646C-4CBC2CBE4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766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 bldLvl="2" autoUpdateAnimBg="0" advAuto="2000"/>
      <p:bldP spid="757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CF1678AC-9798-8EE9-27D8-F75BFC493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72C9FD7D-F972-A931-6563-4F779E871A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 and weight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of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Bivariate - data that describes two characteristics of the population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2CCDD0A7-2360-A552-8AD7-74B94B8133B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8956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0801515C-D6C4-6D9E-5996-475A64F4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 advAuto="2000"/>
      <p:bldP spid="952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0A36AD09-7A47-BD92-4960-3CC74C3EA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Classifying variables by the number of variables in a data set</a:t>
            </a:r>
            <a:endParaRPr lang="en-US" altLang="en-US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1744FA4-7C7F-36CF-E242-A9500E5DBE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077200" cy="4830763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that the PE coach records the </a:t>
            </a:r>
            <a:r>
              <a:rPr lang="en-US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height, weight, number of sit-ups, and number of push-ups</a:t>
            </a:r>
            <a:r>
              <a:rPr lang="en-US" altLang="en-US" b="1">
                <a:solidFill>
                  <a:srgbClr val="00CC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for each student in his class.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 sz="28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Multivariate - data that describes more than two characteristics (beyond the scope of this course)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0236AA9E-4DE4-0FB7-3905-3DF8C2B6F6D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581400"/>
            <a:ext cx="1820863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0AF5EF54-8DFD-E79C-5459-786A9024B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2400"/>
            <a:ext cx="4572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example of a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multivariate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33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610B5-20CE-9913-F4C4-11F41C322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14921"/>
            <a:ext cx="15972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3BFB7AB-DD00-4FA5-AAA4-EA6C1CF0371A}" type="slidenum">
              <a:rPr lang="en-US"/>
              <a:pPr/>
              <a:t>34</a:t>
            </a:fld>
            <a:endParaRPr lang="en-CA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4C9FF8-78CF-1F32-98E3-9E617C156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4386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 dirty="0">
                <a:latin typeface="Comic Sans MS" panose="030F0702030302020204" pitchFamily="66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A5A8C-0AB8-354C-DF52-9DDC56E91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47650"/>
            <a:ext cx="1597290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17AE722-3902-427F-8151-CB57E4169DDC}" type="slidenum">
              <a:rPr lang="en-US"/>
              <a:pPr/>
              <a:t>37</a:t>
            </a:fld>
            <a:endParaRPr lang="en-CA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8C1870FD-1162-4C14-8DBC-C22A667920E8}" type="slidenum">
              <a:rPr lang="en-US"/>
              <a:pPr/>
              <a:t>38</a:t>
            </a:fld>
            <a:endParaRPr lang="en-CA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5CA9C7-EA9C-7812-3926-A50860A90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476796"/>
            <a:ext cx="1597290" cy="9144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91749C7-0835-53AF-633E-4158A884C8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F63D9E1-7451-A44E-EC08-42A9D45722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34591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</a:rPr>
              <a:t>To be informed . . .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Extract information from tables, charts and graphs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Follow numerical arguments</a:t>
            </a:r>
          </a:p>
          <a:p>
            <a:pPr marL="990600" lvl="1" indent="-533400">
              <a:buFontTx/>
              <a:buAutoNum type="alphaLcParenR"/>
            </a:pPr>
            <a:r>
              <a:rPr lang="en-US" altLang="en-US" sz="2700">
                <a:solidFill>
                  <a:srgbClr val="00CC00"/>
                </a:solidFill>
                <a:latin typeface="Comic Sans MS" panose="030F0702030302020204" pitchFamily="66" charset="0"/>
              </a:rPr>
              <a:t>Understand the basics of how data should be gathered, summarized, and analyzed to draw statistical conclusions</a:t>
            </a:r>
          </a:p>
        </p:txBody>
      </p:sp>
      <p:grpSp>
        <p:nvGrpSpPr>
          <p:cNvPr id="62474" name="Group 10">
            <a:extLst>
              <a:ext uri="{FF2B5EF4-FFF2-40B4-BE49-F238E27FC236}">
                <a16:creationId xmlns:a16="http://schemas.microsoft.com/office/drawing/2014/main" id="{DEC1379B-86E0-7E92-3BB0-4A603CACBE9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19400"/>
            <a:ext cx="4419600" cy="2438400"/>
            <a:chOff x="192" y="1776"/>
            <a:chExt cx="2784" cy="1536"/>
          </a:xfrm>
        </p:grpSpPr>
        <p:sp>
          <p:nvSpPr>
            <p:cNvPr id="62470" name="AutoShape 6">
              <a:extLst>
                <a:ext uri="{FF2B5EF4-FFF2-40B4-BE49-F238E27FC236}">
                  <a16:creationId xmlns:a16="http://schemas.microsoft.com/office/drawing/2014/main" id="{CD53A750-5D69-A6D8-066B-01C7709EF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784" cy="1536"/>
            </a:xfrm>
            <a:prstGeom prst="wedgeRoundRectCallout">
              <a:avLst>
                <a:gd name="adj1" fmla="val 11602"/>
                <a:gd name="adj2" fmla="val 36394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62472" name="Picture 8">
              <a:extLst>
                <a:ext uri="{FF2B5EF4-FFF2-40B4-BE49-F238E27FC236}">
                  <a16:creationId xmlns:a16="http://schemas.microsoft.com/office/drawing/2014/main" id="{AF82AE9E-FB5C-9297-6663-BFE93A48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920"/>
              <a:ext cx="2228" cy="1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469" name="AutoShape 5">
            <a:extLst>
              <a:ext uri="{FF2B5EF4-FFF2-40B4-BE49-F238E27FC236}">
                <a16:creationId xmlns:a16="http://schemas.microsoft.com/office/drawing/2014/main" id="{68AF1198-7572-A1A8-BA43-D6B805F2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47800"/>
            <a:ext cx="4419600" cy="2743200"/>
          </a:xfrm>
          <a:prstGeom prst="wedgeRoundRectCallout">
            <a:avLst>
              <a:gd name="adj1" fmla="val -18968"/>
              <a:gd name="adj2" fmla="val 38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dogs help patients with heart failure by reducing stress and anxiety?</a:t>
            </a:r>
          </a:p>
        </p:txBody>
      </p:sp>
      <p:sp>
        <p:nvSpPr>
          <p:cNvPr id="62471" name="AutoShape 7">
            <a:extLst>
              <a:ext uri="{FF2B5EF4-FFF2-40B4-BE49-F238E27FC236}">
                <a16:creationId xmlns:a16="http://schemas.microsoft.com/office/drawing/2014/main" id="{D0F0D3A4-29AD-902C-12CC-E302805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419600" cy="2209800"/>
          </a:xfrm>
          <a:prstGeom prst="wedgeRoundRectCallout">
            <a:avLst>
              <a:gd name="adj1" fmla="val -31032"/>
              <a:gd name="adj2" fmla="val 23204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people take a vacation do they really leave work behind?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  <p:bldP spid="62469" grpId="0" animBg="1"/>
      <p:bldP spid="62469" grpId="1" animBg="1"/>
      <p:bldP spid="62471" grpId="0" animBg="1"/>
      <p:bldP spid="624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FE37C1C-03D0-5D8F-343C-47C9A2D1F1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382000" cy="1447800"/>
          </a:xfrm>
        </p:spPr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Why should one study  statistics?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0571BF5-9C28-46CC-00CE-369E15599B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14600"/>
            <a:ext cx="8229600" cy="40386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make informed judgments</a:t>
            </a: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endParaRPr lang="en-US" altLang="en-US" sz="35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09600" indent="-609600">
              <a:buFontTx/>
              <a:buAutoNum type="arabicPeriod" startAt="2"/>
            </a:pPr>
            <a:r>
              <a:rPr lang="en-US" altLang="en-US" sz="3500">
                <a:solidFill>
                  <a:srgbClr val="FF0000"/>
                </a:solidFill>
                <a:latin typeface="Comic Sans MS" panose="030F0702030302020204" pitchFamily="66" charset="0"/>
              </a:rPr>
              <a:t>To evaluate decisions that affect your life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F328A2F5-8C34-EEA6-45B9-BABAC9B0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82000" cy="1752600"/>
          </a:xfrm>
          <a:prstGeom prst="wedgeRoundRectCallout">
            <a:avLst>
              <a:gd name="adj1" fmla="val 11287"/>
              <a:gd name="adj2" fmla="val -92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you choose a particular major, what are your chances of finding a job when you graduate?</a:t>
            </a:r>
          </a:p>
        </p:txBody>
      </p:sp>
      <p:sp>
        <p:nvSpPr>
          <p:cNvPr id="65544" name="AutoShape 8">
            <a:extLst>
              <a:ext uri="{FF2B5EF4-FFF2-40B4-BE49-F238E27FC236}">
                <a16:creationId xmlns:a16="http://schemas.microsoft.com/office/drawing/2014/main" id="{8E1ABDD7-90EB-AE3C-9F3F-39A71CFCF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2819400"/>
          </a:xfrm>
          <a:prstGeom prst="wedgeRoundRectCallout">
            <a:avLst>
              <a:gd name="adj1" fmla="val -1144"/>
              <a:gd name="adj2" fmla="val 59236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 companies now require drug screening as a condition of employment.  With these screening tests there is a risk of a false-positive reading. Is the risk of a false result acceptable?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3" grpId="0" animBg="1"/>
      <p:bldP spid="65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F8B5C98-04E9-4B75-5C34-56A5C3F5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What is variability?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96613E3-67F2-17D0-16B7-DAA8872FB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6350" indent="7938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Suppose you went into a convenience store to purchase a soft drink.  Does every can on the shelf contain exactly 12 ounces?</a:t>
            </a: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350" indent="7938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NO – there may be a little more or less in the various cans due to the variability that is inherent in the filling process.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36EB5DE9-B7C9-28C5-D363-6E1E88A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892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AutoShape 5">
            <a:extLst>
              <a:ext uri="{FF2B5EF4-FFF2-40B4-BE49-F238E27FC236}">
                <a16:creationId xmlns:a16="http://schemas.microsoft.com/office/drawing/2014/main" id="{905BBED4-AFCF-AC21-4D4A-86536B16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762000"/>
          </a:xfrm>
          <a:prstGeom prst="wedgeRoundRectCallout">
            <a:avLst>
              <a:gd name="adj1" fmla="val -8741"/>
              <a:gd name="adj2" fmla="val -16395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fact, variability is almost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universal!</a:t>
            </a:r>
          </a:p>
        </p:txBody>
      </p:sp>
      <p:sp>
        <p:nvSpPr>
          <p:cNvPr id="78854" name="AutoShape 6">
            <a:extLst>
              <a:ext uri="{FF2B5EF4-FFF2-40B4-BE49-F238E27FC236}">
                <a16:creationId xmlns:a16="http://schemas.microsoft.com/office/drawing/2014/main" id="{C5B75EC9-B6D9-0EAF-AE6C-F558167D1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6096000" cy="1219200"/>
          </a:xfrm>
          <a:prstGeom prst="wedgeRoundRectCallout">
            <a:avLst>
              <a:gd name="adj1" fmla="val 11250"/>
              <a:gd name="adj2" fmla="val 41407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variability that makes life interesting!!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7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Dream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/>
              <a:t>The average salary at a company that has 25 employees is $8,500,000 per year.</a:t>
            </a:r>
          </a:p>
          <a:p>
            <a:r>
              <a:rPr lang="en-US" dirty="0"/>
              <a:t>Would you like to be hired by this company?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CEO makes </a:t>
            </a:r>
          </a:p>
          <a:p>
            <a:pPr>
              <a:buNone/>
            </a:pPr>
            <a:r>
              <a:rPr lang="en-US" dirty="0"/>
              <a:t>$212,400,000 per year…</a:t>
            </a:r>
          </a:p>
          <a:p>
            <a:pPr>
              <a:buNone/>
            </a:pPr>
            <a:r>
              <a:rPr lang="en-US" dirty="0"/>
              <a:t>The other 24 employees </a:t>
            </a:r>
          </a:p>
          <a:p>
            <a:pPr>
              <a:buNone/>
            </a:pPr>
            <a:r>
              <a:rPr lang="en-US" dirty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8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9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927</TotalTime>
  <Words>2064</Words>
  <Application>Microsoft Office PowerPoint</Application>
  <PresentationFormat>Letter Paper (8.5x11 in)</PresentationFormat>
  <Paragraphs>303</Paragraphs>
  <Slides>38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Comic Sans MS</vt:lpstr>
      <vt:lpstr>Monotype Sorts</vt:lpstr>
      <vt:lpstr>Tahoma</vt:lpstr>
      <vt:lpstr>Times New Roman</vt:lpstr>
      <vt:lpstr>Wingdings</vt:lpstr>
      <vt:lpstr>Blends</vt:lpstr>
      <vt:lpstr>Default Design</vt:lpstr>
      <vt:lpstr>1_Default Design</vt:lpstr>
      <vt:lpstr>Bitmap Image</vt:lpstr>
      <vt:lpstr>PowerPoint Presentation</vt:lpstr>
      <vt:lpstr>Stats Starts Here</vt:lpstr>
      <vt:lpstr>What Is (Are?) Statistics?</vt:lpstr>
      <vt:lpstr>Why should one study  statistics?</vt:lpstr>
      <vt:lpstr>Why should one study  statistics? (continued)</vt:lpstr>
      <vt:lpstr>What is variability?</vt:lpstr>
      <vt:lpstr>The Exam (FICTIONAL DATA)</vt:lpstr>
      <vt:lpstr>Dream Job</vt:lpstr>
      <vt:lpstr>The “W’s”</vt:lpstr>
      <vt:lpstr>The Data Analysis Process</vt:lpstr>
      <vt:lpstr>PowerPoint Presentation</vt:lpstr>
      <vt:lpstr>Population</vt:lpstr>
      <vt:lpstr>PowerPoint Presentation</vt:lpstr>
      <vt:lpstr>Sample</vt:lpstr>
      <vt:lpstr>PowerPoint Presentation</vt:lpstr>
      <vt:lpstr>Descriptive statistics</vt:lpstr>
      <vt:lpstr>PowerPoint Presentation</vt:lpstr>
      <vt:lpstr>Inferential statistics</vt:lpstr>
      <vt:lpstr>Variable </vt:lpstr>
      <vt:lpstr>Data</vt:lpstr>
      <vt:lpstr>Two types of variables</vt:lpstr>
      <vt:lpstr>What and Why (cont.)</vt:lpstr>
      <vt:lpstr>What and Why (cont.)</vt:lpstr>
      <vt:lpstr>Examples</vt:lpstr>
      <vt:lpstr>Numerical variables</vt:lpstr>
      <vt:lpstr>Discrete (numerical)</vt:lpstr>
      <vt:lpstr>Continuous (numerical)</vt:lpstr>
      <vt:lpstr>Identify the following variables:</vt:lpstr>
      <vt:lpstr>PowerPoint Presentation</vt:lpstr>
      <vt:lpstr>Classifying variables by the number of variables in a data set</vt:lpstr>
      <vt:lpstr>Classifying variables by the number of variables in a data set</vt:lpstr>
      <vt:lpstr>Classifying variables by the number of variables in a data set</vt:lpstr>
      <vt:lpstr>Types of Graphs for Categorical Data</vt:lpstr>
      <vt:lpstr>Bar Charts</vt:lpstr>
      <vt:lpstr>Bar Chart</vt:lpstr>
      <vt:lpstr>Bar Chart (continued)</vt:lpstr>
      <vt:lpstr>Pie Charts</vt:lpstr>
      <vt:lpstr>Frequency Tables: Making Piles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55</cp:revision>
  <cp:lastPrinted>2001-11-04T00:51:13Z</cp:lastPrinted>
  <dcterms:created xsi:type="dcterms:W3CDTF">2005-02-25T19:46:41Z</dcterms:created>
  <dcterms:modified xsi:type="dcterms:W3CDTF">2023-01-18T20:45:11Z</dcterms:modified>
</cp:coreProperties>
</file>