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8"/>
  </p:notesMasterIdLst>
  <p:sldIdLst>
    <p:sldId id="256" r:id="rId2"/>
    <p:sldId id="259" r:id="rId3"/>
    <p:sldId id="260" r:id="rId4"/>
    <p:sldId id="263" r:id="rId5"/>
    <p:sldId id="267" r:id="rId6"/>
    <p:sldId id="268" r:id="rId7"/>
    <p:sldId id="269" r:id="rId8"/>
    <p:sldId id="270" r:id="rId9"/>
    <p:sldId id="266" r:id="rId10"/>
    <p:sldId id="271" r:id="rId11"/>
    <p:sldId id="272" r:id="rId12"/>
    <p:sldId id="273" r:id="rId13"/>
    <p:sldId id="274" r:id="rId14"/>
    <p:sldId id="275" r:id="rId15"/>
    <p:sldId id="276" r:id="rId16"/>
    <p:sldId id="277" r:id="rId17"/>
    <p:sldId id="278" r:id="rId18"/>
    <p:sldId id="279" r:id="rId19"/>
    <p:sldId id="280" r:id="rId20"/>
    <p:sldId id="281" r:id="rId21"/>
    <p:sldId id="311" r:id="rId22"/>
    <p:sldId id="282" r:id="rId23"/>
    <p:sldId id="283" r:id="rId24"/>
    <p:sldId id="284" r:id="rId25"/>
    <p:sldId id="285" r:id="rId26"/>
    <p:sldId id="286" r:id="rId27"/>
    <p:sldId id="287" r:id="rId28"/>
    <p:sldId id="288" r:id="rId29"/>
    <p:sldId id="289" r:id="rId30"/>
    <p:sldId id="290" r:id="rId31"/>
    <p:sldId id="291" r:id="rId32"/>
    <p:sldId id="312" r:id="rId33"/>
    <p:sldId id="292" r:id="rId34"/>
    <p:sldId id="313"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10" r:id="rId50"/>
    <p:sldId id="307" r:id="rId51"/>
    <p:sldId id="308" r:id="rId52"/>
    <p:sldId id="309" r:id="rId53"/>
    <p:sldId id="314" r:id="rId54"/>
    <p:sldId id="315" r:id="rId55"/>
    <p:sldId id="316" r:id="rId56"/>
    <p:sldId id="265"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 id="339" r:id="rId80"/>
    <p:sldId id="340" r:id="rId81"/>
    <p:sldId id="341" r:id="rId82"/>
    <p:sldId id="342" r:id="rId83"/>
    <p:sldId id="343" r:id="rId84"/>
    <p:sldId id="344" r:id="rId85"/>
    <p:sldId id="345" r:id="rId86"/>
    <p:sldId id="346"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42" autoAdjust="0"/>
    <p:restoredTop sz="94673" autoAdjust="0"/>
  </p:normalViewPr>
  <p:slideViewPr>
    <p:cSldViewPr>
      <p:cViewPr varScale="1">
        <p:scale>
          <a:sx n="67" d="100"/>
          <a:sy n="67" d="100"/>
        </p:scale>
        <p:origin x="1268" y="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3" d="100"/>
          <a:sy n="63" d="100"/>
        </p:scale>
        <p:origin x="-163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11EF94-CA93-43F4-8AEA-842A44CE993D}" type="datetimeFigureOut">
              <a:rPr lang="en-US" smtClean="0"/>
              <a:pPr/>
              <a:t>6/27/2022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F37C18-FF83-4311-8AF7-013FDBA6669C}" type="slidenum">
              <a:rPr lang="en-US" smtClean="0"/>
              <a:pPr/>
              <a:t>‹#›</a:t>
            </a:fld>
            <a:endParaRPr lang="en-US"/>
          </a:p>
        </p:txBody>
      </p:sp>
    </p:spTree>
    <p:extLst>
      <p:ext uri="{BB962C8B-B14F-4D97-AF65-F5344CB8AC3E}">
        <p14:creationId xmlns:p14="http://schemas.microsoft.com/office/powerpoint/2010/main" val="2744649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37C18-FF83-4311-8AF7-013FDBA666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7712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37C18-FF83-4311-8AF7-013FDBA666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77128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age">
    <p:spTree>
      <p:nvGrpSpPr>
        <p:cNvPr id="1" name=""/>
        <p:cNvGrpSpPr/>
        <p:nvPr/>
      </p:nvGrpSpPr>
      <p:grpSpPr>
        <a:xfrm>
          <a:off x="0" y="0"/>
          <a:ext cx="0" cy="0"/>
          <a:chOff x="0" y="0"/>
          <a:chExt cx="0" cy="0"/>
        </a:xfrm>
      </p:grpSpPr>
      <p:sp>
        <p:nvSpPr>
          <p:cNvPr id="5" name="Rectangle 14"/>
          <p:cNvSpPr>
            <a:spLocks noChangeArrowheads="1"/>
          </p:cNvSpPr>
          <p:nvPr userDrawn="1"/>
        </p:nvSpPr>
        <p:spPr bwMode="auto">
          <a:xfrm>
            <a:off x="381000" y="914400"/>
            <a:ext cx="3581400" cy="4648200"/>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7200" dirty="0">
                <a:solidFill>
                  <a:srgbClr val="FEE692"/>
                </a:solidFill>
                <a:latin typeface="Arial" panose="020B0604020202020204" pitchFamily="34" charset="0"/>
                <a:cs typeface="Arial" panose="020B0604020202020204" pitchFamily="34" charset="0"/>
              </a:rPr>
              <a:t> </a:t>
            </a:r>
            <a:endParaRPr lang="en-US" altLang="en-US" sz="4400" b="1" i="1" dirty="0">
              <a:solidFill>
                <a:srgbClr val="FFFFFF"/>
              </a:solidFill>
              <a:latin typeface="Arial" panose="020B0604020202020204" pitchFamily="34" charset="0"/>
              <a:cs typeface="Arial" panose="020B0604020202020204" pitchFamily="34" charset="0"/>
            </a:endParaRPr>
          </a:p>
        </p:txBody>
      </p:sp>
      <p:sp>
        <p:nvSpPr>
          <p:cNvPr id="6" name="Rectangle 17"/>
          <p:cNvSpPr>
            <a:spLocks noChangeArrowheads="1"/>
          </p:cNvSpPr>
          <p:nvPr userDrawn="1"/>
        </p:nvSpPr>
        <p:spPr bwMode="gray">
          <a:xfrm>
            <a:off x="0" y="6324600"/>
            <a:ext cx="9145588" cy="533400"/>
          </a:xfrm>
          <a:prstGeom prst="rect">
            <a:avLst/>
          </a:prstGeom>
          <a:solidFill>
            <a:srgbClr val="FAF78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kern="1200" dirty="0">
                <a:solidFill>
                  <a:schemeClr val="tx1"/>
                </a:solidFill>
                <a:effectLst/>
                <a:latin typeface="Arial" charset="0"/>
                <a:ea typeface="+mn-ea"/>
                <a:cs typeface="+mn-cs"/>
              </a:rPr>
              <a:t>Copyright © 2017 Pearson Education, Inc.</a:t>
            </a:r>
            <a:endParaRPr lang="en-US" altLang="en-US" sz="1200" dirty="0">
              <a:solidFill>
                <a:srgbClr val="000000"/>
              </a:solidFill>
            </a:endParaRPr>
          </a:p>
        </p:txBody>
      </p:sp>
      <p:sp>
        <p:nvSpPr>
          <p:cNvPr id="13" name="Content Placeholder 12"/>
          <p:cNvSpPr>
            <a:spLocks noGrp="1"/>
          </p:cNvSpPr>
          <p:nvPr>
            <p:ph sz="quarter" idx="10"/>
          </p:nvPr>
        </p:nvSpPr>
        <p:spPr>
          <a:xfrm>
            <a:off x="685800" y="1219200"/>
            <a:ext cx="2971800" cy="1600200"/>
          </a:xfrm>
        </p:spPr>
        <p:txBody>
          <a:bodyPr/>
          <a:lstStyle>
            <a:lvl1pPr>
              <a:defRPr b="1" i="1" baseline="0">
                <a:solidFill>
                  <a:schemeClr val="bg1"/>
                </a:solidFill>
              </a:defRPr>
            </a:lvl1pPr>
          </a:lstStyle>
          <a:p>
            <a:pPr lvl="0"/>
            <a:r>
              <a:rPr lang="en-US" dirty="0"/>
              <a:t>Click to edit Master text styles</a:t>
            </a:r>
          </a:p>
          <a:p>
            <a:pPr lvl="0"/>
            <a:endParaRPr lang="en-US" dirty="0"/>
          </a:p>
          <a:p>
            <a:pPr lvl="0"/>
            <a:endParaRPr lang="en-US" dirty="0"/>
          </a:p>
          <a:p>
            <a:pPr lvl="0"/>
            <a:endParaRPr lang="en-US" dirty="0"/>
          </a:p>
          <a:p>
            <a:pPr lvl="0"/>
            <a:endParaRPr lang="en-US" dirty="0"/>
          </a:p>
        </p:txBody>
      </p:sp>
      <p:sp>
        <p:nvSpPr>
          <p:cNvPr id="16" name="Content Placeholder 12"/>
          <p:cNvSpPr>
            <a:spLocks noGrp="1"/>
          </p:cNvSpPr>
          <p:nvPr>
            <p:ph sz="quarter" idx="11"/>
          </p:nvPr>
        </p:nvSpPr>
        <p:spPr>
          <a:xfrm>
            <a:off x="685800" y="3352800"/>
            <a:ext cx="2971800" cy="1905000"/>
          </a:xfrm>
        </p:spPr>
        <p:txBody>
          <a:bodyPr/>
          <a:lstStyle>
            <a:lvl1pPr>
              <a:defRPr b="1" i="0" baseline="0">
                <a:solidFill>
                  <a:schemeClr val="bg1"/>
                </a:solidFill>
              </a:defRPr>
            </a:lvl1pPr>
          </a:lstStyle>
          <a:p>
            <a:pPr lvl="0"/>
            <a:r>
              <a:rPr lang="en-US" dirty="0"/>
              <a:t>Click to edit Master text styles</a:t>
            </a:r>
          </a:p>
          <a:p>
            <a:pPr lvl="0"/>
            <a:endParaRPr lang="en-US" dirty="0"/>
          </a:p>
          <a:p>
            <a:pPr lvl="0"/>
            <a:endParaRPr lang="en-US" dirty="0"/>
          </a:p>
          <a:p>
            <a:pPr lvl="0"/>
            <a:endParaRPr lang="en-US" dirty="0"/>
          </a:p>
        </p:txBody>
      </p:sp>
      <p:pic>
        <p:nvPicPr>
          <p:cNvPr id="8" name="Picture 25" descr="ALWAYS_LEARNING_BLACK_TEXT_FOR_PP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1150" y="6538913"/>
            <a:ext cx="174625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4" descr="PEARSON_BLACK_TEXT_FOR_PP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34200" y="6477000"/>
            <a:ext cx="1143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6"/>
          <p:cNvSpPr>
            <a:spLocks noChangeArrowheads="1"/>
          </p:cNvSpPr>
          <p:nvPr userDrawn="1"/>
        </p:nvSpPr>
        <p:spPr bwMode="auto">
          <a:xfrm>
            <a:off x="6643688" y="6415088"/>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88D3C06-C82B-467A-83B1-749DB241C4A5}" type="slidenum">
              <a:rPr lang="en-US" altLang="en-US" sz="1600">
                <a:solidFill>
                  <a:srgbClr val="000000"/>
                </a:solidFill>
              </a:rPr>
              <a:pPr algn="r" eaLnBrk="1" hangingPunct="1"/>
              <a:t>‹#›</a:t>
            </a:fld>
            <a:endParaRPr lang="en-US" altLang="en-US" sz="1600" dirty="0">
              <a:solidFill>
                <a:srgbClr val="000000"/>
              </a:solidFill>
            </a:endParaRPr>
          </a:p>
        </p:txBody>
      </p:sp>
      <p:pic>
        <p:nvPicPr>
          <p:cNvPr id="11" name="Picture 2" descr="\\10.10.10.51\pb1\Project\232_Series\54100 Blitzer PowerPoint Lecture Slides\Intermediate Algebra, 7e\Template\0134178947_Blitzer_Cover.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419600" y="476477"/>
            <a:ext cx="4334256" cy="554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593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er Page">
    <p:spTree>
      <p:nvGrpSpPr>
        <p:cNvPr id="1" name=""/>
        <p:cNvGrpSpPr/>
        <p:nvPr/>
      </p:nvGrpSpPr>
      <p:grpSpPr>
        <a:xfrm>
          <a:off x="0" y="0"/>
          <a:ext cx="0" cy="0"/>
          <a:chOff x="0" y="0"/>
          <a:chExt cx="0" cy="0"/>
        </a:xfrm>
      </p:grpSpPr>
      <p:sp>
        <p:nvSpPr>
          <p:cNvPr id="6" name="Rectangle 17"/>
          <p:cNvSpPr>
            <a:spLocks noChangeArrowheads="1"/>
          </p:cNvSpPr>
          <p:nvPr userDrawn="1"/>
        </p:nvSpPr>
        <p:spPr bwMode="gray">
          <a:xfrm>
            <a:off x="0" y="6324600"/>
            <a:ext cx="9145588" cy="533400"/>
          </a:xfrm>
          <a:prstGeom prst="rect">
            <a:avLst/>
          </a:prstGeom>
          <a:solidFill>
            <a:srgbClr val="FAF78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kern="1200" dirty="0">
                <a:solidFill>
                  <a:schemeClr val="tx1"/>
                </a:solidFill>
                <a:effectLst/>
                <a:latin typeface="Arial" charset="0"/>
                <a:ea typeface="+mn-ea"/>
                <a:cs typeface="+mn-cs"/>
              </a:rPr>
              <a:t>Copyright © 2017 Pearson Education, Inc.</a:t>
            </a:r>
            <a:endParaRPr lang="en-US" altLang="en-US" sz="1200" dirty="0">
              <a:solidFill>
                <a:srgbClr val="000000"/>
              </a:solidFill>
            </a:endParaRPr>
          </a:p>
        </p:txBody>
      </p:sp>
      <p:sp>
        <p:nvSpPr>
          <p:cNvPr id="10" name="Rectangle 55" descr="Blue tissue paper"/>
          <p:cNvSpPr>
            <a:spLocks noChangeArrowheads="1"/>
          </p:cNvSpPr>
          <p:nvPr userDrawn="1"/>
        </p:nvSpPr>
        <p:spPr bwMode="auto">
          <a:xfrm>
            <a:off x="0" y="0"/>
            <a:ext cx="9144000" cy="762000"/>
          </a:xfrm>
          <a:prstGeom prst="rect">
            <a:avLst/>
          </a:prstGeom>
          <a:solidFill>
            <a:schemeClr val="accent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3600">
              <a:latin typeface="Times New Roman" pitchFamily="18" charset="0"/>
            </a:endParaRPr>
          </a:p>
        </p:txBody>
      </p:sp>
      <p:sp>
        <p:nvSpPr>
          <p:cNvPr id="11" name="Rectangle 2"/>
          <p:cNvSpPr>
            <a:spLocks noGrp="1" noChangeArrowheads="1"/>
          </p:cNvSpPr>
          <p:nvPr>
            <p:ph type="title" idx="4294967295"/>
          </p:nvPr>
        </p:nvSpPr>
        <p:spPr bwMode="auto">
          <a:xfrm>
            <a:off x="0" y="0"/>
            <a:ext cx="91440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en-US" sz="3600"/>
              <a:t>Definition of Natural Number Exponent</a:t>
            </a:r>
          </a:p>
        </p:txBody>
      </p:sp>
      <p:sp>
        <p:nvSpPr>
          <p:cNvPr id="12" name="Text Placeholder 2"/>
          <p:cNvSpPr>
            <a:spLocks noGrp="1"/>
          </p:cNvSpPr>
          <p:nvPr>
            <p:ph type="body" sz="quarter" idx="10"/>
          </p:nvPr>
        </p:nvSpPr>
        <p:spPr>
          <a:xfrm>
            <a:off x="533400" y="1143000"/>
            <a:ext cx="8243888" cy="4953000"/>
          </a:xfrm>
        </p:spPr>
        <p:txBody>
          <a:bodyPr/>
          <a:lstStyle/>
          <a:p>
            <a:pPr lvl="0"/>
            <a:endParaRPr lang="en-US" dirty="0"/>
          </a:p>
        </p:txBody>
      </p:sp>
      <p:pic>
        <p:nvPicPr>
          <p:cNvPr id="8" name="Picture 25" descr="ALWAYS_LEARNING_BLACK_TEXT_FOR_PP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1150" y="6538913"/>
            <a:ext cx="174625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4" descr="PEARSON_BLACK_TEXT_FOR_PP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34200" y="6477000"/>
            <a:ext cx="1143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6"/>
          <p:cNvSpPr>
            <a:spLocks noChangeArrowheads="1"/>
          </p:cNvSpPr>
          <p:nvPr userDrawn="1"/>
        </p:nvSpPr>
        <p:spPr bwMode="auto">
          <a:xfrm>
            <a:off x="6643688" y="6415088"/>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88D3C06-C82B-467A-83B1-749DB241C4A5}" type="slidenum">
              <a:rPr lang="en-US" altLang="en-US" sz="1600">
                <a:solidFill>
                  <a:srgbClr val="000000"/>
                </a:solidFill>
              </a:rPr>
              <a:pPr algn="r" eaLnBrk="1" hangingPunct="1"/>
              <a:t>‹#›</a:t>
            </a:fld>
            <a:endParaRPr lang="en-US" altLang="en-US" sz="1600" dirty="0">
              <a:solidFill>
                <a:srgbClr val="000000"/>
              </a:solidFill>
            </a:endParaRPr>
          </a:p>
        </p:txBody>
      </p:sp>
    </p:spTree>
    <p:extLst>
      <p:ext uri="{BB962C8B-B14F-4D97-AF65-F5344CB8AC3E}">
        <p14:creationId xmlns:p14="http://schemas.microsoft.com/office/powerpoint/2010/main" val="2422545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1">
    <p:spTree>
      <p:nvGrpSpPr>
        <p:cNvPr id="1" name=""/>
        <p:cNvGrpSpPr/>
        <p:nvPr/>
      </p:nvGrpSpPr>
      <p:grpSpPr>
        <a:xfrm>
          <a:off x="0" y="0"/>
          <a:ext cx="0" cy="0"/>
          <a:chOff x="0" y="0"/>
          <a:chExt cx="0" cy="0"/>
        </a:xfrm>
      </p:grpSpPr>
      <p:sp>
        <p:nvSpPr>
          <p:cNvPr id="6" name="Rectangle 17"/>
          <p:cNvSpPr>
            <a:spLocks noChangeArrowheads="1"/>
          </p:cNvSpPr>
          <p:nvPr userDrawn="1"/>
        </p:nvSpPr>
        <p:spPr bwMode="gray">
          <a:xfrm>
            <a:off x="0" y="6324600"/>
            <a:ext cx="9145588" cy="533400"/>
          </a:xfrm>
          <a:prstGeom prst="rect">
            <a:avLst/>
          </a:prstGeom>
          <a:solidFill>
            <a:srgbClr val="FAF78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kern="1200" dirty="0">
                <a:solidFill>
                  <a:schemeClr val="tx1"/>
                </a:solidFill>
                <a:effectLst/>
                <a:latin typeface="Arial" charset="0"/>
                <a:ea typeface="+mn-ea"/>
                <a:cs typeface="+mn-cs"/>
              </a:rPr>
              <a:t>Copyright © 2017 Pearson Education, Inc.</a:t>
            </a:r>
            <a:endParaRPr lang="en-US" altLang="en-US" sz="1200" dirty="0">
              <a:solidFill>
                <a:srgbClr val="000000"/>
              </a:solidFill>
            </a:endParaRPr>
          </a:p>
        </p:txBody>
      </p:sp>
      <p:pic>
        <p:nvPicPr>
          <p:cNvPr id="7" name="Picture 24" descr="PEARSON_BLACK_TEXT_FOR_PP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4200" y="6477000"/>
            <a:ext cx="1143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5" descr="ALWAYS_LEARNING_BLACK_TEXT_FOR_PP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1150" y="6538913"/>
            <a:ext cx="174625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6"/>
          <p:cNvSpPr>
            <a:spLocks noChangeArrowheads="1"/>
          </p:cNvSpPr>
          <p:nvPr userDrawn="1"/>
        </p:nvSpPr>
        <p:spPr bwMode="auto">
          <a:xfrm>
            <a:off x="6643688" y="6415088"/>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88D3C06-C82B-467A-83B1-749DB241C4A5}" type="slidenum">
              <a:rPr lang="en-US" altLang="en-US" sz="1600">
                <a:solidFill>
                  <a:srgbClr val="000000"/>
                </a:solidFill>
              </a:rPr>
              <a:pPr algn="r" eaLnBrk="1" hangingPunct="1"/>
              <a:t>‹#›</a:t>
            </a:fld>
            <a:endParaRPr lang="en-US" altLang="en-US" sz="1600">
              <a:solidFill>
                <a:srgbClr val="000000"/>
              </a:solidFill>
            </a:endParaRPr>
          </a:p>
        </p:txBody>
      </p:sp>
      <p:sp>
        <p:nvSpPr>
          <p:cNvPr id="11" name="Rectangle 55" descr="Blue tissue paper"/>
          <p:cNvSpPr>
            <a:spLocks noChangeArrowheads="1"/>
          </p:cNvSpPr>
          <p:nvPr userDrawn="1"/>
        </p:nvSpPr>
        <p:spPr bwMode="auto">
          <a:xfrm>
            <a:off x="0" y="0"/>
            <a:ext cx="9144000" cy="762000"/>
          </a:xfrm>
          <a:prstGeom prst="rect">
            <a:avLst/>
          </a:prstGeom>
          <a:solidFill>
            <a:schemeClr val="accent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3600">
              <a:latin typeface="Times New Roman" pitchFamily="18" charset="0"/>
            </a:endParaRPr>
          </a:p>
        </p:txBody>
      </p:sp>
      <p:sp>
        <p:nvSpPr>
          <p:cNvPr id="13" name="Text Placeholder 2"/>
          <p:cNvSpPr>
            <a:spLocks noGrp="1"/>
          </p:cNvSpPr>
          <p:nvPr>
            <p:ph type="body" sz="quarter" idx="10"/>
          </p:nvPr>
        </p:nvSpPr>
        <p:spPr>
          <a:xfrm>
            <a:off x="533400" y="1143000"/>
            <a:ext cx="8243888" cy="4953000"/>
          </a:xfrm>
        </p:spPr>
        <p:txBody>
          <a:bodyPr/>
          <a:lstStyle/>
          <a:p>
            <a:pPr lvl="0"/>
            <a:endParaRPr lang="en-US" dirty="0"/>
          </a:p>
        </p:txBody>
      </p:sp>
      <p:sp>
        <p:nvSpPr>
          <p:cNvPr id="10" name="Title 1"/>
          <p:cNvSpPr>
            <a:spLocks noGrp="1"/>
          </p:cNvSpPr>
          <p:nvPr>
            <p:ph type="title" idx="4294967295"/>
          </p:nvPr>
        </p:nvSpPr>
        <p:spPr>
          <a:xfrm>
            <a:off x="0" y="0"/>
            <a:ext cx="9144000" cy="762000"/>
          </a:xfrm>
          <a:prstGeom prst="rect">
            <a:avLst/>
          </a:prstGeom>
        </p:spPr>
        <p:txBody>
          <a:bodyPr/>
          <a:lstStyle/>
          <a:p>
            <a:endParaRPr lang="en-US" dirty="0"/>
          </a:p>
        </p:txBody>
      </p:sp>
    </p:spTree>
    <p:extLst>
      <p:ext uri="{BB962C8B-B14F-4D97-AF65-F5344CB8AC3E}">
        <p14:creationId xmlns:p14="http://schemas.microsoft.com/office/powerpoint/2010/main" val="3645446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_Table">
    <p:spTree>
      <p:nvGrpSpPr>
        <p:cNvPr id="1" name=""/>
        <p:cNvGrpSpPr/>
        <p:nvPr/>
      </p:nvGrpSpPr>
      <p:grpSpPr>
        <a:xfrm>
          <a:off x="0" y="0"/>
          <a:ext cx="0" cy="0"/>
          <a:chOff x="0" y="0"/>
          <a:chExt cx="0" cy="0"/>
        </a:xfrm>
      </p:grpSpPr>
      <p:sp>
        <p:nvSpPr>
          <p:cNvPr id="6" name="Rectangle 17"/>
          <p:cNvSpPr>
            <a:spLocks noChangeArrowheads="1"/>
          </p:cNvSpPr>
          <p:nvPr userDrawn="1"/>
        </p:nvSpPr>
        <p:spPr bwMode="gray">
          <a:xfrm>
            <a:off x="0" y="6324600"/>
            <a:ext cx="9145588" cy="533400"/>
          </a:xfrm>
          <a:prstGeom prst="rect">
            <a:avLst/>
          </a:prstGeom>
          <a:solidFill>
            <a:srgbClr val="FAF78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kern="1200" dirty="0">
                <a:solidFill>
                  <a:schemeClr val="tx1"/>
                </a:solidFill>
                <a:effectLst/>
                <a:latin typeface="Arial" charset="0"/>
                <a:ea typeface="+mn-ea"/>
                <a:cs typeface="+mn-cs"/>
              </a:rPr>
              <a:t>Copyright © 2017 Pearson Education, Inc.</a:t>
            </a:r>
            <a:endParaRPr lang="en-US" altLang="en-US" sz="1200" dirty="0">
              <a:solidFill>
                <a:srgbClr val="000000"/>
              </a:solidFill>
            </a:endParaRPr>
          </a:p>
        </p:txBody>
      </p:sp>
      <p:pic>
        <p:nvPicPr>
          <p:cNvPr id="7" name="Picture 24" descr="PEARSON_BLACK_TEXT_FOR_PP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4200" y="6477000"/>
            <a:ext cx="1143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5" descr="ALWAYS_LEARNING_BLACK_TEXT_FOR_PP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1150" y="6538913"/>
            <a:ext cx="174625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6"/>
          <p:cNvSpPr>
            <a:spLocks noChangeArrowheads="1"/>
          </p:cNvSpPr>
          <p:nvPr userDrawn="1"/>
        </p:nvSpPr>
        <p:spPr bwMode="auto">
          <a:xfrm>
            <a:off x="6643688" y="6415088"/>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88D3C06-C82B-467A-83B1-749DB241C4A5}" type="slidenum">
              <a:rPr lang="en-US" altLang="en-US" sz="1600">
                <a:solidFill>
                  <a:srgbClr val="000000"/>
                </a:solidFill>
              </a:rPr>
              <a:pPr algn="r" eaLnBrk="1" hangingPunct="1"/>
              <a:t>‹#›</a:t>
            </a:fld>
            <a:endParaRPr lang="en-US" altLang="en-US" sz="1600">
              <a:solidFill>
                <a:srgbClr val="000000"/>
              </a:solidFill>
            </a:endParaRPr>
          </a:p>
        </p:txBody>
      </p:sp>
      <p:sp>
        <p:nvSpPr>
          <p:cNvPr id="10" name="Rectangle 55" descr="Blue tissue paper"/>
          <p:cNvSpPr>
            <a:spLocks noChangeArrowheads="1"/>
          </p:cNvSpPr>
          <p:nvPr userDrawn="1"/>
        </p:nvSpPr>
        <p:spPr bwMode="auto">
          <a:xfrm>
            <a:off x="0" y="0"/>
            <a:ext cx="9144000" cy="762000"/>
          </a:xfrm>
          <a:prstGeom prst="rect">
            <a:avLst/>
          </a:prstGeom>
          <a:solidFill>
            <a:schemeClr val="accent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3600">
              <a:latin typeface="Times New Roman" pitchFamily="18" charset="0"/>
            </a:endParaRPr>
          </a:p>
        </p:txBody>
      </p:sp>
      <p:sp>
        <p:nvSpPr>
          <p:cNvPr id="13" name="Table Placeholder 3"/>
          <p:cNvSpPr>
            <a:spLocks noGrp="1"/>
          </p:cNvSpPr>
          <p:nvPr>
            <p:ph type="tbl" sz="quarter" idx="11"/>
          </p:nvPr>
        </p:nvSpPr>
        <p:spPr>
          <a:xfrm>
            <a:off x="533400" y="1143000"/>
            <a:ext cx="8243888" cy="4953000"/>
          </a:xfrm>
        </p:spPr>
        <p:txBody>
          <a:bodyPr/>
          <a:lstStyle/>
          <a:p>
            <a:endParaRPr lang="en-US" dirty="0"/>
          </a:p>
        </p:txBody>
      </p:sp>
      <p:sp>
        <p:nvSpPr>
          <p:cNvPr id="11" name="Title 1"/>
          <p:cNvSpPr>
            <a:spLocks noGrp="1"/>
          </p:cNvSpPr>
          <p:nvPr>
            <p:ph type="title" idx="4294967295"/>
          </p:nvPr>
        </p:nvSpPr>
        <p:spPr>
          <a:xfrm>
            <a:off x="0" y="0"/>
            <a:ext cx="9144000" cy="762000"/>
          </a:xfrm>
          <a:prstGeom prst="rect">
            <a:avLst/>
          </a:prstGeom>
        </p:spPr>
        <p:txBody>
          <a:bodyPr/>
          <a:lstStyle/>
          <a:p>
            <a:endParaRPr lang="en-US" dirty="0"/>
          </a:p>
        </p:txBody>
      </p:sp>
    </p:spTree>
    <p:extLst>
      <p:ext uri="{BB962C8B-B14F-4D97-AF65-F5344CB8AC3E}">
        <p14:creationId xmlns:p14="http://schemas.microsoft.com/office/powerpoint/2010/main" val="2380180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_Image">
    <p:spTree>
      <p:nvGrpSpPr>
        <p:cNvPr id="1" name=""/>
        <p:cNvGrpSpPr/>
        <p:nvPr/>
      </p:nvGrpSpPr>
      <p:grpSpPr>
        <a:xfrm>
          <a:off x="0" y="0"/>
          <a:ext cx="0" cy="0"/>
          <a:chOff x="0" y="0"/>
          <a:chExt cx="0" cy="0"/>
        </a:xfrm>
      </p:grpSpPr>
      <p:sp>
        <p:nvSpPr>
          <p:cNvPr id="6" name="Rectangle 17"/>
          <p:cNvSpPr>
            <a:spLocks noChangeArrowheads="1"/>
          </p:cNvSpPr>
          <p:nvPr userDrawn="1"/>
        </p:nvSpPr>
        <p:spPr bwMode="gray">
          <a:xfrm>
            <a:off x="0" y="6324600"/>
            <a:ext cx="9145588" cy="533400"/>
          </a:xfrm>
          <a:prstGeom prst="rect">
            <a:avLst/>
          </a:prstGeom>
          <a:solidFill>
            <a:srgbClr val="FAF78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kern="1200" dirty="0">
                <a:solidFill>
                  <a:schemeClr val="tx1"/>
                </a:solidFill>
                <a:effectLst/>
                <a:latin typeface="Arial" charset="0"/>
                <a:ea typeface="+mn-ea"/>
                <a:cs typeface="+mn-cs"/>
              </a:rPr>
              <a:t>Copyright © 2017 Pearson Education, Inc.</a:t>
            </a:r>
            <a:endParaRPr lang="en-US" altLang="en-US" sz="1200" dirty="0">
              <a:solidFill>
                <a:srgbClr val="000000"/>
              </a:solidFill>
            </a:endParaRPr>
          </a:p>
        </p:txBody>
      </p:sp>
      <p:pic>
        <p:nvPicPr>
          <p:cNvPr id="7" name="Picture 24" descr="PEARSON_BLACK_TEXT_FOR_PP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4200" y="6477000"/>
            <a:ext cx="1143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5" descr="ALWAYS_LEARNING_BLACK_TEXT_FOR_PP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1150" y="6538913"/>
            <a:ext cx="174625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6"/>
          <p:cNvSpPr>
            <a:spLocks noChangeArrowheads="1"/>
          </p:cNvSpPr>
          <p:nvPr userDrawn="1"/>
        </p:nvSpPr>
        <p:spPr bwMode="auto">
          <a:xfrm>
            <a:off x="6643688" y="6415088"/>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88D3C06-C82B-467A-83B1-749DB241C4A5}" type="slidenum">
              <a:rPr lang="en-US" altLang="en-US" sz="1600">
                <a:solidFill>
                  <a:srgbClr val="000000"/>
                </a:solidFill>
              </a:rPr>
              <a:pPr algn="r" eaLnBrk="1" hangingPunct="1"/>
              <a:t>‹#›</a:t>
            </a:fld>
            <a:endParaRPr lang="en-US" altLang="en-US" sz="1600">
              <a:solidFill>
                <a:srgbClr val="000000"/>
              </a:solidFill>
            </a:endParaRPr>
          </a:p>
        </p:txBody>
      </p:sp>
      <p:sp>
        <p:nvSpPr>
          <p:cNvPr id="4" name="Picture Placeholder 3"/>
          <p:cNvSpPr>
            <a:spLocks noGrp="1"/>
          </p:cNvSpPr>
          <p:nvPr>
            <p:ph type="pic" sz="quarter" idx="11"/>
          </p:nvPr>
        </p:nvSpPr>
        <p:spPr>
          <a:xfrm>
            <a:off x="533400" y="1143000"/>
            <a:ext cx="8243888" cy="4953000"/>
          </a:xfrm>
        </p:spPr>
        <p:txBody>
          <a:bodyPr/>
          <a:lstStyle/>
          <a:p>
            <a:endParaRPr lang="en-US"/>
          </a:p>
        </p:txBody>
      </p:sp>
      <p:sp>
        <p:nvSpPr>
          <p:cNvPr id="11" name="Rectangle 55" descr="Blue tissue paper"/>
          <p:cNvSpPr>
            <a:spLocks noChangeArrowheads="1"/>
          </p:cNvSpPr>
          <p:nvPr userDrawn="1"/>
        </p:nvSpPr>
        <p:spPr bwMode="auto">
          <a:xfrm>
            <a:off x="0" y="0"/>
            <a:ext cx="9144000" cy="762000"/>
          </a:xfrm>
          <a:prstGeom prst="rect">
            <a:avLst/>
          </a:prstGeom>
          <a:solidFill>
            <a:schemeClr val="accent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3600">
              <a:latin typeface="Times New Roman" pitchFamily="18" charset="0"/>
            </a:endParaRPr>
          </a:p>
        </p:txBody>
      </p:sp>
      <p:sp>
        <p:nvSpPr>
          <p:cNvPr id="10" name="Title 1"/>
          <p:cNvSpPr>
            <a:spLocks noGrp="1"/>
          </p:cNvSpPr>
          <p:nvPr>
            <p:ph type="title" idx="4294967295"/>
          </p:nvPr>
        </p:nvSpPr>
        <p:spPr>
          <a:xfrm>
            <a:off x="0" y="0"/>
            <a:ext cx="9144000" cy="762000"/>
          </a:xfrm>
          <a:prstGeom prst="rect">
            <a:avLst/>
          </a:prstGeom>
        </p:spPr>
        <p:txBody>
          <a:bodyPr/>
          <a:lstStyle/>
          <a:p>
            <a:endParaRPr lang="en-US" dirty="0"/>
          </a:p>
        </p:txBody>
      </p:sp>
    </p:spTree>
    <p:extLst>
      <p:ext uri="{BB962C8B-B14F-4D97-AF65-F5344CB8AC3E}">
        <p14:creationId xmlns:p14="http://schemas.microsoft.com/office/powerpoint/2010/main" val="3776573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endParaRPr lang="en-US" dirty="0"/>
          </a:p>
        </p:txBody>
      </p:sp>
    </p:spTree>
    <p:extLst>
      <p:ext uri="{BB962C8B-B14F-4D97-AF65-F5344CB8AC3E}">
        <p14:creationId xmlns:p14="http://schemas.microsoft.com/office/powerpoint/2010/main" val="499233896"/>
      </p:ext>
    </p:extLst>
  </p:cSld>
  <p:clrMap bg1="lt1" tx1="dk1" bg2="lt2" tx2="dk2" accent1="accent1" accent2="accent2" accent3="accent3" accent4="accent4" accent5="accent5" accent6="accent6" hlink="hlink" folHlink="folHlink"/>
  <p:sldLayoutIdLst>
    <p:sldLayoutId id="2147483673" r:id="rId1"/>
    <p:sldLayoutId id="2147483687" r:id="rId2"/>
    <p:sldLayoutId id="2147483688" r:id="rId3"/>
    <p:sldLayoutId id="2147483689" r:id="rId4"/>
    <p:sldLayoutId id="2147483690"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image" Target="../media/image35.wmf"/><Relationship Id="rId7" Type="http://schemas.openxmlformats.org/officeDocument/2006/relationships/image" Target="../media/image37.wmf"/><Relationship Id="rId2" Type="http://schemas.openxmlformats.org/officeDocument/2006/relationships/oleObject" Target="../embeddings/oleObject34.bin"/><Relationship Id="rId1" Type="http://schemas.openxmlformats.org/officeDocument/2006/relationships/slideLayout" Target="../slideLayouts/slideLayout2.xml"/><Relationship Id="rId6" Type="http://schemas.openxmlformats.org/officeDocument/2006/relationships/oleObject" Target="../embeddings/oleObject36.bin"/><Relationship Id="rId11" Type="http://schemas.openxmlformats.org/officeDocument/2006/relationships/image" Target="../media/image39.wmf"/><Relationship Id="rId5" Type="http://schemas.openxmlformats.org/officeDocument/2006/relationships/image" Target="../media/image36.w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38.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image" Target="../media/image40.wmf"/><Relationship Id="rId7" Type="http://schemas.openxmlformats.org/officeDocument/2006/relationships/image" Target="../media/image42.wmf"/><Relationship Id="rId2" Type="http://schemas.openxmlformats.org/officeDocument/2006/relationships/oleObject" Target="../embeddings/oleObject39.bin"/><Relationship Id="rId1" Type="http://schemas.openxmlformats.org/officeDocument/2006/relationships/slideLayout" Target="../slideLayouts/slideLayout2.xml"/><Relationship Id="rId6" Type="http://schemas.openxmlformats.org/officeDocument/2006/relationships/oleObject" Target="../embeddings/oleObject41.bin"/><Relationship Id="rId11" Type="http://schemas.openxmlformats.org/officeDocument/2006/relationships/image" Target="../media/image44.wmf"/><Relationship Id="rId5" Type="http://schemas.openxmlformats.org/officeDocument/2006/relationships/image" Target="../media/image41.wmf"/><Relationship Id="rId10" Type="http://schemas.openxmlformats.org/officeDocument/2006/relationships/oleObject" Target="../embeddings/oleObject43.bin"/><Relationship Id="rId4" Type="http://schemas.openxmlformats.org/officeDocument/2006/relationships/oleObject" Target="../embeddings/oleObject40.bin"/><Relationship Id="rId9" Type="http://schemas.openxmlformats.org/officeDocument/2006/relationships/image" Target="../media/image43.wmf"/></Relationships>
</file>

<file path=ppt/slides/_rels/slide16.xml.rels><?xml version="1.0" encoding="UTF-8" standalone="yes"?>
<Relationships xmlns="http://schemas.openxmlformats.org/package/2006/relationships"><Relationship Id="rId3" Type="http://schemas.openxmlformats.org/officeDocument/2006/relationships/image" Target="../media/image45.wmf"/><Relationship Id="rId7" Type="http://schemas.openxmlformats.org/officeDocument/2006/relationships/image" Target="../media/image47.wmf"/><Relationship Id="rId2" Type="http://schemas.openxmlformats.org/officeDocument/2006/relationships/oleObject" Target="../embeddings/oleObject44.bin"/><Relationship Id="rId1" Type="http://schemas.openxmlformats.org/officeDocument/2006/relationships/slideLayout" Target="../slideLayouts/slideLayout2.xml"/><Relationship Id="rId6" Type="http://schemas.openxmlformats.org/officeDocument/2006/relationships/oleObject" Target="../embeddings/oleObject46.bin"/><Relationship Id="rId5" Type="http://schemas.openxmlformats.org/officeDocument/2006/relationships/image" Target="../media/image46.wmf"/><Relationship Id="rId4" Type="http://schemas.openxmlformats.org/officeDocument/2006/relationships/oleObject" Target="../embeddings/oleObject45.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8.wmf"/><Relationship Id="rId7" Type="http://schemas.openxmlformats.org/officeDocument/2006/relationships/image" Target="../media/image50.wmf"/><Relationship Id="rId2" Type="http://schemas.openxmlformats.org/officeDocument/2006/relationships/oleObject" Target="../embeddings/oleObject47.bin"/><Relationship Id="rId1" Type="http://schemas.openxmlformats.org/officeDocument/2006/relationships/slideLayout" Target="../slideLayouts/slideLayout4.xml"/><Relationship Id="rId6" Type="http://schemas.openxmlformats.org/officeDocument/2006/relationships/oleObject" Target="../embeddings/oleObject49.bin"/><Relationship Id="rId5" Type="http://schemas.openxmlformats.org/officeDocument/2006/relationships/image" Target="../media/image49.wmf"/><Relationship Id="rId4" Type="http://schemas.openxmlformats.org/officeDocument/2006/relationships/oleObject" Target="../embeddings/oleObject48.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56.wmf"/><Relationship Id="rId18" Type="http://schemas.openxmlformats.org/officeDocument/2006/relationships/oleObject" Target="../embeddings/oleObject58.bin"/><Relationship Id="rId3" Type="http://schemas.openxmlformats.org/officeDocument/2006/relationships/image" Target="../media/image51.wmf"/><Relationship Id="rId7" Type="http://schemas.openxmlformats.org/officeDocument/2006/relationships/image" Target="../media/image53.wmf"/><Relationship Id="rId12" Type="http://schemas.openxmlformats.org/officeDocument/2006/relationships/oleObject" Target="../embeddings/oleObject55.bin"/><Relationship Id="rId17" Type="http://schemas.openxmlformats.org/officeDocument/2006/relationships/image" Target="../media/image58.wmf"/><Relationship Id="rId2" Type="http://schemas.openxmlformats.org/officeDocument/2006/relationships/oleObject" Target="../embeddings/oleObject50.bin"/><Relationship Id="rId16" Type="http://schemas.openxmlformats.org/officeDocument/2006/relationships/oleObject" Target="../embeddings/oleObject57.bin"/><Relationship Id="rId1" Type="http://schemas.openxmlformats.org/officeDocument/2006/relationships/slideLayout" Target="../slideLayouts/slideLayout2.xml"/><Relationship Id="rId6" Type="http://schemas.openxmlformats.org/officeDocument/2006/relationships/oleObject" Target="../embeddings/oleObject52.bin"/><Relationship Id="rId11" Type="http://schemas.openxmlformats.org/officeDocument/2006/relationships/image" Target="../media/image55.wmf"/><Relationship Id="rId5" Type="http://schemas.openxmlformats.org/officeDocument/2006/relationships/image" Target="../media/image52.wmf"/><Relationship Id="rId15" Type="http://schemas.openxmlformats.org/officeDocument/2006/relationships/image" Target="../media/image57.wmf"/><Relationship Id="rId10" Type="http://schemas.openxmlformats.org/officeDocument/2006/relationships/oleObject" Target="../embeddings/oleObject54.bin"/><Relationship Id="rId19" Type="http://schemas.openxmlformats.org/officeDocument/2006/relationships/image" Target="../media/image59.wmf"/><Relationship Id="rId4" Type="http://schemas.openxmlformats.org/officeDocument/2006/relationships/oleObject" Target="../embeddings/oleObject51.bin"/><Relationship Id="rId9" Type="http://schemas.openxmlformats.org/officeDocument/2006/relationships/image" Target="../media/image54.wmf"/><Relationship Id="rId14" Type="http://schemas.openxmlformats.org/officeDocument/2006/relationships/oleObject" Target="../embeddings/oleObject5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oleObject" Target="../embeddings/oleObject59.bin"/><Relationship Id="rId1" Type="http://schemas.openxmlformats.org/officeDocument/2006/relationships/slideLayout" Target="../slideLayouts/slideLayout2.xml"/><Relationship Id="rId5" Type="http://schemas.openxmlformats.org/officeDocument/2006/relationships/image" Target="../media/image61.wmf"/><Relationship Id="rId4" Type="http://schemas.openxmlformats.org/officeDocument/2006/relationships/oleObject" Target="../embeddings/oleObject60.bin"/></Relationships>
</file>

<file path=ppt/slides/_rels/slide21.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oleObject" Target="../embeddings/oleObject61.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oleObject" Target="../embeddings/oleObject62.bin"/><Relationship Id="rId1" Type="http://schemas.openxmlformats.org/officeDocument/2006/relationships/slideLayout" Target="../slideLayouts/slideLayout2.xml"/><Relationship Id="rId5" Type="http://schemas.openxmlformats.org/officeDocument/2006/relationships/image" Target="../media/image64.wmf"/><Relationship Id="rId4" Type="http://schemas.openxmlformats.org/officeDocument/2006/relationships/oleObject" Target="../embeddings/oleObject63.bin"/></Relationships>
</file>

<file path=ppt/slides/_rels/slide24.xml.rels><?xml version="1.0" encoding="UTF-8" standalone="yes"?>
<Relationships xmlns="http://schemas.openxmlformats.org/package/2006/relationships"><Relationship Id="rId3" Type="http://schemas.openxmlformats.org/officeDocument/2006/relationships/image" Target="../media/image65.wmf"/><Relationship Id="rId7" Type="http://schemas.openxmlformats.org/officeDocument/2006/relationships/image" Target="../media/image67.wmf"/><Relationship Id="rId2" Type="http://schemas.openxmlformats.org/officeDocument/2006/relationships/oleObject" Target="../embeddings/oleObject64.bin"/><Relationship Id="rId1" Type="http://schemas.openxmlformats.org/officeDocument/2006/relationships/slideLayout" Target="../slideLayouts/slideLayout2.xml"/><Relationship Id="rId6" Type="http://schemas.openxmlformats.org/officeDocument/2006/relationships/oleObject" Target="../embeddings/oleObject66.bin"/><Relationship Id="rId5" Type="http://schemas.openxmlformats.org/officeDocument/2006/relationships/image" Target="../media/image66.wmf"/><Relationship Id="rId4" Type="http://schemas.openxmlformats.org/officeDocument/2006/relationships/oleObject" Target="../embeddings/oleObject65.bin"/></Relationships>
</file>

<file path=ppt/slides/_rels/slide25.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oleObject" Target="../embeddings/oleObject67.bin"/><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9.wmf"/><Relationship Id="rId7" Type="http://schemas.openxmlformats.org/officeDocument/2006/relationships/image" Target="../media/image71.wmf"/><Relationship Id="rId2" Type="http://schemas.openxmlformats.org/officeDocument/2006/relationships/oleObject" Target="../embeddings/oleObject68.bin"/><Relationship Id="rId1" Type="http://schemas.openxmlformats.org/officeDocument/2006/relationships/slideLayout" Target="../slideLayouts/slideLayout2.xml"/><Relationship Id="rId6" Type="http://schemas.openxmlformats.org/officeDocument/2006/relationships/oleObject" Target="../embeddings/oleObject70.bin"/><Relationship Id="rId5" Type="http://schemas.openxmlformats.org/officeDocument/2006/relationships/image" Target="../media/image70.wmf"/><Relationship Id="rId4" Type="http://schemas.openxmlformats.org/officeDocument/2006/relationships/oleObject" Target="../embeddings/oleObject69.bin"/></Relationships>
</file>

<file path=ppt/slides/_rels/slide27.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oleObject" Target="../embeddings/oleObject71.bin"/><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oleObject" Target="../embeddings/oleObject72.bin"/><Relationship Id="rId1" Type="http://schemas.openxmlformats.org/officeDocument/2006/relationships/slideLayout" Target="../slideLayouts/slideLayout2.xml"/><Relationship Id="rId6" Type="http://schemas.openxmlformats.org/officeDocument/2006/relationships/image" Target="../media/image75.wmf"/><Relationship Id="rId5" Type="http://schemas.openxmlformats.org/officeDocument/2006/relationships/oleObject" Target="../embeddings/oleObject73.bin"/><Relationship Id="rId4" Type="http://schemas.openxmlformats.org/officeDocument/2006/relationships/image" Target="../media/image7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oleObject" Target="../embeddings/oleObject74.bin"/><Relationship Id="rId1" Type="http://schemas.openxmlformats.org/officeDocument/2006/relationships/slideLayout" Target="../slideLayouts/slideLayout2.xml"/><Relationship Id="rId5" Type="http://schemas.openxmlformats.org/officeDocument/2006/relationships/image" Target="../media/image77.wmf"/><Relationship Id="rId4" Type="http://schemas.openxmlformats.org/officeDocument/2006/relationships/oleObject" Target="../embeddings/oleObject75.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79.bin"/><Relationship Id="rId3" Type="http://schemas.openxmlformats.org/officeDocument/2006/relationships/image" Target="../media/image78.wmf"/><Relationship Id="rId7" Type="http://schemas.openxmlformats.org/officeDocument/2006/relationships/image" Target="../media/image80.wmf"/><Relationship Id="rId2" Type="http://schemas.openxmlformats.org/officeDocument/2006/relationships/oleObject" Target="../embeddings/oleObject76.bin"/><Relationship Id="rId1" Type="http://schemas.openxmlformats.org/officeDocument/2006/relationships/slideLayout" Target="../slideLayouts/slideLayout2.xml"/><Relationship Id="rId6" Type="http://schemas.openxmlformats.org/officeDocument/2006/relationships/oleObject" Target="../embeddings/oleObject78.bin"/><Relationship Id="rId5" Type="http://schemas.openxmlformats.org/officeDocument/2006/relationships/image" Target="../media/image79.wmf"/><Relationship Id="rId4" Type="http://schemas.openxmlformats.org/officeDocument/2006/relationships/oleObject" Target="../embeddings/oleObject77.bin"/><Relationship Id="rId9" Type="http://schemas.openxmlformats.org/officeDocument/2006/relationships/image" Target="../media/image81.wmf"/></Relationships>
</file>

<file path=ppt/slides/_rels/slide32.xml.rels><?xml version="1.0" encoding="UTF-8" standalone="yes"?>
<Relationships xmlns="http://schemas.openxmlformats.org/package/2006/relationships"><Relationship Id="rId3" Type="http://schemas.openxmlformats.org/officeDocument/2006/relationships/image" Target="../media/image390.png"/><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82.wmf"/><Relationship Id="rId7" Type="http://schemas.openxmlformats.org/officeDocument/2006/relationships/image" Target="../media/image84.wmf"/><Relationship Id="rId2" Type="http://schemas.openxmlformats.org/officeDocument/2006/relationships/oleObject" Target="../embeddings/oleObject80.bin"/><Relationship Id="rId1" Type="http://schemas.openxmlformats.org/officeDocument/2006/relationships/slideLayout" Target="../slideLayouts/slideLayout2.xml"/><Relationship Id="rId6" Type="http://schemas.openxmlformats.org/officeDocument/2006/relationships/oleObject" Target="../embeddings/oleObject82.bin"/><Relationship Id="rId5" Type="http://schemas.openxmlformats.org/officeDocument/2006/relationships/image" Target="../media/image83.wmf"/><Relationship Id="rId4" Type="http://schemas.openxmlformats.org/officeDocument/2006/relationships/oleObject" Target="../embeddings/oleObject81.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87.wmf"/><Relationship Id="rId5" Type="http://schemas.openxmlformats.org/officeDocument/2006/relationships/oleObject" Target="../embeddings/oleObject84.bin"/><Relationship Id="rId4" Type="http://schemas.openxmlformats.org/officeDocument/2006/relationships/image" Target="../media/image86.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90.wmf"/><Relationship Id="rId5" Type="http://schemas.openxmlformats.org/officeDocument/2006/relationships/oleObject" Target="../embeddings/oleObject86.bin"/><Relationship Id="rId4" Type="http://schemas.openxmlformats.org/officeDocument/2006/relationships/image" Target="../media/image89.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oleObject" Target="../embeddings/oleObject87.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7.wmf"/><Relationship Id="rId2" Type="http://schemas.openxmlformats.org/officeDocument/2006/relationships/oleObject" Target="../embeddings/oleObject2.bin"/><Relationship Id="rId1" Type="http://schemas.openxmlformats.org/officeDocument/2006/relationships/slideLayout" Target="../slideLayouts/slideLayout4.xml"/><Relationship Id="rId6" Type="http://schemas.openxmlformats.org/officeDocument/2006/relationships/oleObject" Target="../embeddings/oleObject4.bin"/><Relationship Id="rId5" Type="http://schemas.openxmlformats.org/officeDocument/2006/relationships/image" Target="../media/image6.wmf"/><Relationship Id="rId4" Type="http://schemas.openxmlformats.org/officeDocument/2006/relationships/oleObject" Target="../embeddings/oleObject3.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image" Target="../media/image92.png"/><Relationship Id="rId1" Type="http://schemas.openxmlformats.org/officeDocument/2006/relationships/slideLayout" Target="../slideLayouts/slideLayout2.xml"/><Relationship Id="rId4" Type="http://schemas.openxmlformats.org/officeDocument/2006/relationships/image" Target="../media/image93.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oleObject" Target="../embeddings/oleObject89.bin"/><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6.wmf"/></Relationships>
</file>

<file path=ppt/slides/_rels/slide4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oleObject" Target="../embeddings/oleObject91.bin"/><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8.wmf"/><Relationship Id="rId7" Type="http://schemas.openxmlformats.org/officeDocument/2006/relationships/image" Target="../media/image100.wmf"/><Relationship Id="rId2" Type="http://schemas.openxmlformats.org/officeDocument/2006/relationships/oleObject" Target="../embeddings/oleObject92.bin"/><Relationship Id="rId1" Type="http://schemas.openxmlformats.org/officeDocument/2006/relationships/slideLayout" Target="../slideLayouts/slideLayout2.xml"/><Relationship Id="rId6" Type="http://schemas.openxmlformats.org/officeDocument/2006/relationships/oleObject" Target="../embeddings/oleObject94.bin"/><Relationship Id="rId5" Type="http://schemas.openxmlformats.org/officeDocument/2006/relationships/image" Target="../media/image99.wmf"/><Relationship Id="rId4" Type="http://schemas.openxmlformats.org/officeDocument/2006/relationships/oleObject" Target="../embeddings/oleObject93.bin"/></Relationships>
</file>

<file path=ppt/slides/_rels/slide5.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oleObject" Target="../embeddings/oleObject11.bin"/><Relationship Id="rId18" Type="http://schemas.openxmlformats.org/officeDocument/2006/relationships/image" Target="../media/image15.wmf"/><Relationship Id="rId3" Type="http://schemas.openxmlformats.org/officeDocument/2006/relationships/image" Target="../media/image8.wmf"/><Relationship Id="rId7" Type="http://schemas.openxmlformats.org/officeDocument/2006/relationships/oleObject" Target="../embeddings/oleObject8.bin"/><Relationship Id="rId12" Type="http://schemas.openxmlformats.org/officeDocument/2006/relationships/image" Target="../media/image12.wmf"/><Relationship Id="rId17" Type="http://schemas.openxmlformats.org/officeDocument/2006/relationships/oleObject" Target="../embeddings/oleObject13.bin"/><Relationship Id="rId2" Type="http://schemas.openxmlformats.org/officeDocument/2006/relationships/oleObject" Target="../embeddings/oleObject5.bin"/><Relationship Id="rId16" Type="http://schemas.openxmlformats.org/officeDocument/2006/relationships/image" Target="../media/image14.wmf"/><Relationship Id="rId1" Type="http://schemas.openxmlformats.org/officeDocument/2006/relationships/slideLayout" Target="../slideLayouts/slideLayout2.xml"/><Relationship Id="rId6" Type="http://schemas.openxmlformats.org/officeDocument/2006/relationships/image" Target="../media/image9.w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oleObject" Target="../embeddings/oleObject12.bin"/><Relationship Id="rId10" Type="http://schemas.openxmlformats.org/officeDocument/2006/relationships/image" Target="../media/image11.wmf"/><Relationship Id="rId4" Type="http://schemas.openxmlformats.org/officeDocument/2006/relationships/oleObject" Target="../embeddings/oleObject6.bin"/><Relationship Id="rId9" Type="http://schemas.openxmlformats.org/officeDocument/2006/relationships/oleObject" Target="../embeddings/oleObject9.bin"/><Relationship Id="rId14" Type="http://schemas.openxmlformats.org/officeDocument/2006/relationships/image" Target="../media/image13.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oleObject" Target="../embeddings/oleObject95.bin"/><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2.wmf"/><Relationship Id="rId4" Type="http://schemas.openxmlformats.org/officeDocument/2006/relationships/oleObject" Target="../embeddings/oleObject96.bin"/></Relationships>
</file>

<file path=ppt/slides/_rels/slide52.x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oleObject" Target="../embeddings/oleObject97.bin"/><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5.wmf"/><Relationship Id="rId4" Type="http://schemas.openxmlformats.org/officeDocument/2006/relationships/oleObject" Target="../embeddings/oleObject98.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oleObject" Target="../embeddings/oleObject99.bin"/><Relationship Id="rId1" Type="http://schemas.openxmlformats.org/officeDocument/2006/relationships/slideLayout" Target="../slideLayouts/slideLayout4.xml"/><Relationship Id="rId5" Type="http://schemas.openxmlformats.org/officeDocument/2006/relationships/image" Target="../media/image107.wmf"/><Relationship Id="rId4" Type="http://schemas.openxmlformats.org/officeDocument/2006/relationships/oleObject" Target="../embeddings/oleObject100.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104.bin"/><Relationship Id="rId13" Type="http://schemas.openxmlformats.org/officeDocument/2006/relationships/image" Target="../media/image113.wmf"/><Relationship Id="rId3" Type="http://schemas.openxmlformats.org/officeDocument/2006/relationships/image" Target="../media/image108.wmf"/><Relationship Id="rId7" Type="http://schemas.openxmlformats.org/officeDocument/2006/relationships/image" Target="../media/image110.wmf"/><Relationship Id="rId12" Type="http://schemas.openxmlformats.org/officeDocument/2006/relationships/oleObject" Target="../embeddings/oleObject106.bin"/><Relationship Id="rId2" Type="http://schemas.openxmlformats.org/officeDocument/2006/relationships/oleObject" Target="../embeddings/oleObject101.bin"/><Relationship Id="rId1" Type="http://schemas.openxmlformats.org/officeDocument/2006/relationships/slideLayout" Target="../slideLayouts/slideLayout2.xml"/><Relationship Id="rId6" Type="http://schemas.openxmlformats.org/officeDocument/2006/relationships/oleObject" Target="../embeddings/oleObject103.bin"/><Relationship Id="rId11" Type="http://schemas.openxmlformats.org/officeDocument/2006/relationships/image" Target="../media/image112.wmf"/><Relationship Id="rId5" Type="http://schemas.openxmlformats.org/officeDocument/2006/relationships/image" Target="../media/image109.wmf"/><Relationship Id="rId15" Type="http://schemas.openxmlformats.org/officeDocument/2006/relationships/image" Target="../media/image114.wmf"/><Relationship Id="rId10" Type="http://schemas.openxmlformats.org/officeDocument/2006/relationships/oleObject" Target="../embeddings/oleObject105.bin"/><Relationship Id="rId4" Type="http://schemas.openxmlformats.org/officeDocument/2006/relationships/oleObject" Target="../embeddings/oleObject102.bin"/><Relationship Id="rId9" Type="http://schemas.openxmlformats.org/officeDocument/2006/relationships/image" Target="../media/image111.wmf"/><Relationship Id="rId14" Type="http://schemas.openxmlformats.org/officeDocument/2006/relationships/oleObject" Target="../embeddings/oleObject107.bin"/></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111.bin"/><Relationship Id="rId3" Type="http://schemas.openxmlformats.org/officeDocument/2006/relationships/image" Target="../media/image115.wmf"/><Relationship Id="rId7" Type="http://schemas.openxmlformats.org/officeDocument/2006/relationships/image" Target="../media/image117.wmf"/><Relationship Id="rId2" Type="http://schemas.openxmlformats.org/officeDocument/2006/relationships/oleObject" Target="../embeddings/oleObject108.bin"/><Relationship Id="rId1" Type="http://schemas.openxmlformats.org/officeDocument/2006/relationships/slideLayout" Target="../slideLayouts/slideLayout2.xml"/><Relationship Id="rId6" Type="http://schemas.openxmlformats.org/officeDocument/2006/relationships/oleObject" Target="../embeddings/oleObject110.bin"/><Relationship Id="rId5" Type="http://schemas.openxmlformats.org/officeDocument/2006/relationships/image" Target="../media/image116.wmf"/><Relationship Id="rId4" Type="http://schemas.openxmlformats.org/officeDocument/2006/relationships/oleObject" Target="../embeddings/oleObject109.bin"/></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115.bin"/><Relationship Id="rId3" Type="http://schemas.openxmlformats.org/officeDocument/2006/relationships/image" Target="../media/image118.wmf"/><Relationship Id="rId7" Type="http://schemas.openxmlformats.org/officeDocument/2006/relationships/image" Target="../media/image120.wmf"/><Relationship Id="rId2" Type="http://schemas.openxmlformats.org/officeDocument/2006/relationships/oleObject" Target="../embeddings/oleObject112.bin"/><Relationship Id="rId1" Type="http://schemas.openxmlformats.org/officeDocument/2006/relationships/slideLayout" Target="../slideLayouts/slideLayout2.xml"/><Relationship Id="rId6" Type="http://schemas.openxmlformats.org/officeDocument/2006/relationships/oleObject" Target="../embeddings/oleObject114.bin"/><Relationship Id="rId11" Type="http://schemas.openxmlformats.org/officeDocument/2006/relationships/image" Target="../media/image122.wmf"/><Relationship Id="rId5" Type="http://schemas.openxmlformats.org/officeDocument/2006/relationships/image" Target="../media/image119.wmf"/><Relationship Id="rId10" Type="http://schemas.openxmlformats.org/officeDocument/2006/relationships/oleObject" Target="../embeddings/oleObject116.bin"/><Relationship Id="rId4" Type="http://schemas.openxmlformats.org/officeDocument/2006/relationships/oleObject" Target="../embeddings/oleObject113.bin"/><Relationship Id="rId9" Type="http://schemas.openxmlformats.org/officeDocument/2006/relationships/image" Target="../media/image121.wmf"/></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120.bin"/><Relationship Id="rId3" Type="http://schemas.openxmlformats.org/officeDocument/2006/relationships/image" Target="../media/image123.wmf"/><Relationship Id="rId7" Type="http://schemas.openxmlformats.org/officeDocument/2006/relationships/image" Target="../media/image125.wmf"/><Relationship Id="rId2" Type="http://schemas.openxmlformats.org/officeDocument/2006/relationships/oleObject" Target="../embeddings/oleObject117.bin"/><Relationship Id="rId1" Type="http://schemas.openxmlformats.org/officeDocument/2006/relationships/slideLayout" Target="../slideLayouts/slideLayout4.xml"/><Relationship Id="rId6" Type="http://schemas.openxmlformats.org/officeDocument/2006/relationships/oleObject" Target="../embeddings/oleObject119.bin"/><Relationship Id="rId11" Type="http://schemas.openxmlformats.org/officeDocument/2006/relationships/image" Target="../media/image127.wmf"/><Relationship Id="rId5" Type="http://schemas.openxmlformats.org/officeDocument/2006/relationships/image" Target="../media/image124.wmf"/><Relationship Id="rId10" Type="http://schemas.openxmlformats.org/officeDocument/2006/relationships/oleObject" Target="../embeddings/oleObject121.bin"/><Relationship Id="rId4" Type="http://schemas.openxmlformats.org/officeDocument/2006/relationships/oleObject" Target="../embeddings/oleObject118.bin"/><Relationship Id="rId9" Type="http://schemas.openxmlformats.org/officeDocument/2006/relationships/image" Target="../media/image126.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0.wmf"/><Relationship Id="rId3" Type="http://schemas.openxmlformats.org/officeDocument/2006/relationships/image" Target="../media/image8.wmf"/><Relationship Id="rId7" Type="http://schemas.openxmlformats.org/officeDocument/2006/relationships/image" Target="../media/image17.wmf"/><Relationship Id="rId12" Type="http://schemas.openxmlformats.org/officeDocument/2006/relationships/oleObject" Target="../embeddings/oleObject19.bin"/><Relationship Id="rId2" Type="http://schemas.openxmlformats.org/officeDocument/2006/relationships/oleObject" Target="../embeddings/oleObject14.bin"/><Relationship Id="rId1" Type="http://schemas.openxmlformats.org/officeDocument/2006/relationships/slideLayout" Target="../slideLayouts/slideLayout2.xml"/><Relationship Id="rId6" Type="http://schemas.openxmlformats.org/officeDocument/2006/relationships/oleObject" Target="../embeddings/oleObject16.bin"/><Relationship Id="rId11" Type="http://schemas.openxmlformats.org/officeDocument/2006/relationships/image" Target="../media/image19.wmf"/><Relationship Id="rId5" Type="http://schemas.openxmlformats.org/officeDocument/2006/relationships/image" Target="../media/image16.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18.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28.wmf"/><Relationship Id="rId7" Type="http://schemas.openxmlformats.org/officeDocument/2006/relationships/image" Target="../media/image130.wmf"/><Relationship Id="rId2" Type="http://schemas.openxmlformats.org/officeDocument/2006/relationships/oleObject" Target="../embeddings/oleObject122.bin"/><Relationship Id="rId1" Type="http://schemas.openxmlformats.org/officeDocument/2006/relationships/slideLayout" Target="../slideLayouts/slideLayout2.xml"/><Relationship Id="rId6" Type="http://schemas.openxmlformats.org/officeDocument/2006/relationships/oleObject" Target="../embeddings/oleObject124.bin"/><Relationship Id="rId5" Type="http://schemas.openxmlformats.org/officeDocument/2006/relationships/image" Target="../media/image129.wmf"/><Relationship Id="rId4" Type="http://schemas.openxmlformats.org/officeDocument/2006/relationships/oleObject" Target="../embeddings/oleObject123.bin"/></Relationships>
</file>

<file path=ppt/slides/_rels/slide62.xml.rels><?xml version="1.0" encoding="UTF-8" standalone="yes"?>
<Relationships xmlns="http://schemas.openxmlformats.org/package/2006/relationships"><Relationship Id="rId3" Type="http://schemas.openxmlformats.org/officeDocument/2006/relationships/image" Target="../media/image131.wmf"/><Relationship Id="rId7" Type="http://schemas.openxmlformats.org/officeDocument/2006/relationships/image" Target="../media/image133.wmf"/><Relationship Id="rId2" Type="http://schemas.openxmlformats.org/officeDocument/2006/relationships/oleObject" Target="../embeddings/oleObject125.bin"/><Relationship Id="rId1" Type="http://schemas.openxmlformats.org/officeDocument/2006/relationships/slideLayout" Target="../slideLayouts/slideLayout2.xml"/><Relationship Id="rId6" Type="http://schemas.openxmlformats.org/officeDocument/2006/relationships/oleObject" Target="../embeddings/oleObject127.bin"/><Relationship Id="rId5" Type="http://schemas.openxmlformats.org/officeDocument/2006/relationships/image" Target="../media/image132.wmf"/><Relationship Id="rId4" Type="http://schemas.openxmlformats.org/officeDocument/2006/relationships/oleObject" Target="../embeddings/oleObject126.bin"/></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oleObject" Target="../embeddings/oleObject128.bin"/><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35.wmf"/><Relationship Id="rId2" Type="http://schemas.openxmlformats.org/officeDocument/2006/relationships/oleObject" Target="../embeddings/oleObject129.bin"/><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25.wmf"/><Relationship Id="rId3" Type="http://schemas.openxmlformats.org/officeDocument/2006/relationships/image" Target="../media/image8.wmf"/><Relationship Id="rId7" Type="http://schemas.openxmlformats.org/officeDocument/2006/relationships/image" Target="../media/image22.wmf"/><Relationship Id="rId12" Type="http://schemas.openxmlformats.org/officeDocument/2006/relationships/oleObject" Target="../embeddings/oleObject25.bin"/><Relationship Id="rId17" Type="http://schemas.openxmlformats.org/officeDocument/2006/relationships/image" Target="../media/image27.wmf"/><Relationship Id="rId2" Type="http://schemas.openxmlformats.org/officeDocument/2006/relationships/oleObject" Target="../embeddings/oleObject20.bin"/><Relationship Id="rId16" Type="http://schemas.openxmlformats.org/officeDocument/2006/relationships/oleObject" Target="../embeddings/oleObject27.bin"/><Relationship Id="rId1" Type="http://schemas.openxmlformats.org/officeDocument/2006/relationships/slideLayout" Target="../slideLayouts/slideLayout2.xml"/><Relationship Id="rId6" Type="http://schemas.openxmlformats.org/officeDocument/2006/relationships/oleObject" Target="../embeddings/oleObject22.bin"/><Relationship Id="rId11" Type="http://schemas.openxmlformats.org/officeDocument/2006/relationships/image" Target="../media/image24.wmf"/><Relationship Id="rId5" Type="http://schemas.openxmlformats.org/officeDocument/2006/relationships/image" Target="../media/image21.wmf"/><Relationship Id="rId15" Type="http://schemas.openxmlformats.org/officeDocument/2006/relationships/image" Target="../media/image26.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23.wmf"/><Relationship Id="rId14" Type="http://schemas.openxmlformats.org/officeDocument/2006/relationships/oleObject" Target="../embeddings/oleObject26.bin"/></Relationships>
</file>

<file path=ppt/slides/_rels/slide70.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37.wmf"/><Relationship Id="rId7" Type="http://schemas.openxmlformats.org/officeDocument/2006/relationships/image" Target="../media/image139.wmf"/><Relationship Id="rId2" Type="http://schemas.openxmlformats.org/officeDocument/2006/relationships/oleObject" Target="../embeddings/oleObject130.bin"/><Relationship Id="rId1" Type="http://schemas.openxmlformats.org/officeDocument/2006/relationships/slideLayout" Target="../slideLayouts/slideLayout2.xml"/><Relationship Id="rId6" Type="http://schemas.openxmlformats.org/officeDocument/2006/relationships/oleObject" Target="../embeddings/oleObject132.bin"/><Relationship Id="rId5" Type="http://schemas.openxmlformats.org/officeDocument/2006/relationships/image" Target="../media/image138.wmf"/><Relationship Id="rId4" Type="http://schemas.openxmlformats.org/officeDocument/2006/relationships/oleObject" Target="../embeddings/oleObject131.bin"/></Relationships>
</file>

<file path=ppt/slides/_rels/slide72.xml.rels><?xml version="1.0" encoding="UTF-8" standalone="yes"?>
<Relationships xmlns="http://schemas.openxmlformats.org/package/2006/relationships"><Relationship Id="rId3" Type="http://schemas.openxmlformats.org/officeDocument/2006/relationships/image" Target="../media/image140.wmf"/><Relationship Id="rId7" Type="http://schemas.openxmlformats.org/officeDocument/2006/relationships/image" Target="../media/image142.wmf"/><Relationship Id="rId2" Type="http://schemas.openxmlformats.org/officeDocument/2006/relationships/oleObject" Target="../embeddings/oleObject133.bin"/><Relationship Id="rId1" Type="http://schemas.openxmlformats.org/officeDocument/2006/relationships/slideLayout" Target="../slideLayouts/slideLayout2.xml"/><Relationship Id="rId6" Type="http://schemas.openxmlformats.org/officeDocument/2006/relationships/oleObject" Target="../embeddings/oleObject135.bin"/><Relationship Id="rId5" Type="http://schemas.openxmlformats.org/officeDocument/2006/relationships/image" Target="../media/image141.wmf"/><Relationship Id="rId4" Type="http://schemas.openxmlformats.org/officeDocument/2006/relationships/oleObject" Target="../embeddings/oleObject134.bin"/></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139.bin"/><Relationship Id="rId3" Type="http://schemas.openxmlformats.org/officeDocument/2006/relationships/image" Target="../media/image143.wmf"/><Relationship Id="rId7" Type="http://schemas.openxmlformats.org/officeDocument/2006/relationships/image" Target="../media/image145.wmf"/><Relationship Id="rId2" Type="http://schemas.openxmlformats.org/officeDocument/2006/relationships/oleObject" Target="../embeddings/oleObject136.bin"/><Relationship Id="rId1" Type="http://schemas.openxmlformats.org/officeDocument/2006/relationships/slideLayout" Target="../slideLayouts/slideLayout2.xml"/><Relationship Id="rId6" Type="http://schemas.openxmlformats.org/officeDocument/2006/relationships/oleObject" Target="../embeddings/oleObject138.bin"/><Relationship Id="rId5" Type="http://schemas.openxmlformats.org/officeDocument/2006/relationships/image" Target="../media/image144.wmf"/><Relationship Id="rId4" Type="http://schemas.openxmlformats.org/officeDocument/2006/relationships/oleObject" Target="../embeddings/oleObject137.bin"/><Relationship Id="rId9" Type="http://schemas.openxmlformats.org/officeDocument/2006/relationships/image" Target="../media/image146.wmf"/></Relationships>
</file>

<file path=ppt/slides/_rels/slide76.xml.rels><?xml version="1.0" encoding="UTF-8" standalone="yes"?>
<Relationships xmlns="http://schemas.openxmlformats.org/package/2006/relationships"><Relationship Id="rId3" Type="http://schemas.openxmlformats.org/officeDocument/2006/relationships/image" Target="../media/image147.wmf"/><Relationship Id="rId2" Type="http://schemas.openxmlformats.org/officeDocument/2006/relationships/oleObject" Target="../embeddings/oleObject140.bin"/><Relationship Id="rId1" Type="http://schemas.openxmlformats.org/officeDocument/2006/relationships/slideLayout" Target="../slideLayouts/slideLayout2.xml"/><Relationship Id="rId4" Type="http://schemas.openxmlformats.org/officeDocument/2006/relationships/oleObject" Target="../embeddings/oleObject141.bin"/></Relationships>
</file>

<file path=ppt/slides/_rels/slide77.xml.rels><?xml version="1.0" encoding="UTF-8" standalone="yes"?>
<Relationships xmlns="http://schemas.openxmlformats.org/package/2006/relationships"><Relationship Id="rId8" Type="http://schemas.openxmlformats.org/officeDocument/2006/relationships/oleObject" Target="../embeddings/oleObject145.bin"/><Relationship Id="rId3" Type="http://schemas.openxmlformats.org/officeDocument/2006/relationships/image" Target="../media/image148.wmf"/><Relationship Id="rId7" Type="http://schemas.openxmlformats.org/officeDocument/2006/relationships/image" Target="../media/image150.wmf"/><Relationship Id="rId2" Type="http://schemas.openxmlformats.org/officeDocument/2006/relationships/oleObject" Target="../embeddings/oleObject142.bin"/><Relationship Id="rId1" Type="http://schemas.openxmlformats.org/officeDocument/2006/relationships/slideLayout" Target="../slideLayouts/slideLayout2.xml"/><Relationship Id="rId6" Type="http://schemas.openxmlformats.org/officeDocument/2006/relationships/oleObject" Target="../embeddings/oleObject144.bin"/><Relationship Id="rId5" Type="http://schemas.openxmlformats.org/officeDocument/2006/relationships/image" Target="../media/image149.wmf"/><Relationship Id="rId4" Type="http://schemas.openxmlformats.org/officeDocument/2006/relationships/oleObject" Target="../embeddings/oleObject143.bin"/><Relationship Id="rId9" Type="http://schemas.openxmlformats.org/officeDocument/2006/relationships/image" Target="../media/image151.wmf"/></Relationships>
</file>

<file path=ppt/slides/_rels/slide78.xml.rels><?xml version="1.0" encoding="UTF-8" standalone="yes"?>
<Relationships xmlns="http://schemas.openxmlformats.org/package/2006/relationships"><Relationship Id="rId8" Type="http://schemas.openxmlformats.org/officeDocument/2006/relationships/oleObject" Target="../embeddings/oleObject149.bin"/><Relationship Id="rId13" Type="http://schemas.openxmlformats.org/officeDocument/2006/relationships/image" Target="../media/image157.wmf"/><Relationship Id="rId3" Type="http://schemas.openxmlformats.org/officeDocument/2006/relationships/image" Target="../media/image152.wmf"/><Relationship Id="rId7" Type="http://schemas.openxmlformats.org/officeDocument/2006/relationships/image" Target="../media/image154.wmf"/><Relationship Id="rId12" Type="http://schemas.openxmlformats.org/officeDocument/2006/relationships/oleObject" Target="../embeddings/oleObject151.bin"/><Relationship Id="rId2" Type="http://schemas.openxmlformats.org/officeDocument/2006/relationships/oleObject" Target="../embeddings/oleObject146.bin"/><Relationship Id="rId1" Type="http://schemas.openxmlformats.org/officeDocument/2006/relationships/slideLayout" Target="../slideLayouts/slideLayout2.xml"/><Relationship Id="rId6" Type="http://schemas.openxmlformats.org/officeDocument/2006/relationships/oleObject" Target="../embeddings/oleObject148.bin"/><Relationship Id="rId11" Type="http://schemas.openxmlformats.org/officeDocument/2006/relationships/image" Target="../media/image156.wmf"/><Relationship Id="rId5" Type="http://schemas.openxmlformats.org/officeDocument/2006/relationships/image" Target="../media/image153.wmf"/><Relationship Id="rId15" Type="http://schemas.openxmlformats.org/officeDocument/2006/relationships/image" Target="../media/image158.wmf"/><Relationship Id="rId10" Type="http://schemas.openxmlformats.org/officeDocument/2006/relationships/oleObject" Target="../embeddings/oleObject150.bin"/><Relationship Id="rId4" Type="http://schemas.openxmlformats.org/officeDocument/2006/relationships/oleObject" Target="../embeddings/oleObject147.bin"/><Relationship Id="rId9" Type="http://schemas.openxmlformats.org/officeDocument/2006/relationships/image" Target="../media/image155.wmf"/><Relationship Id="rId14" Type="http://schemas.openxmlformats.org/officeDocument/2006/relationships/oleObject" Target="../embeddings/oleObject152.bin"/></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156.bin"/><Relationship Id="rId13" Type="http://schemas.openxmlformats.org/officeDocument/2006/relationships/oleObject" Target="../embeddings/oleObject159.bin"/><Relationship Id="rId3" Type="http://schemas.openxmlformats.org/officeDocument/2006/relationships/image" Target="../media/image159.wmf"/><Relationship Id="rId7" Type="http://schemas.openxmlformats.org/officeDocument/2006/relationships/image" Target="../media/image161.wmf"/><Relationship Id="rId12" Type="http://schemas.openxmlformats.org/officeDocument/2006/relationships/oleObject" Target="../embeddings/oleObject158.bin"/><Relationship Id="rId2" Type="http://schemas.openxmlformats.org/officeDocument/2006/relationships/oleObject" Target="../embeddings/oleObject153.bin"/><Relationship Id="rId1" Type="http://schemas.openxmlformats.org/officeDocument/2006/relationships/slideLayout" Target="../slideLayouts/slideLayout2.xml"/><Relationship Id="rId6" Type="http://schemas.openxmlformats.org/officeDocument/2006/relationships/oleObject" Target="../embeddings/oleObject155.bin"/><Relationship Id="rId11" Type="http://schemas.openxmlformats.org/officeDocument/2006/relationships/image" Target="../media/image163.wmf"/><Relationship Id="rId5" Type="http://schemas.openxmlformats.org/officeDocument/2006/relationships/image" Target="../media/image160.wmf"/><Relationship Id="rId10" Type="http://schemas.openxmlformats.org/officeDocument/2006/relationships/oleObject" Target="../embeddings/oleObject157.bin"/><Relationship Id="rId4" Type="http://schemas.openxmlformats.org/officeDocument/2006/relationships/oleObject" Target="../embeddings/oleObject154.bin"/><Relationship Id="rId9" Type="http://schemas.openxmlformats.org/officeDocument/2006/relationships/image" Target="../media/image162.wmf"/><Relationship Id="rId14" Type="http://schemas.openxmlformats.org/officeDocument/2006/relationships/image" Target="../media/image164.wmf"/></Relationships>
</file>

<file path=ppt/slides/_rels/slide8.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28.bin"/><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167.wmf"/><Relationship Id="rId3" Type="http://schemas.openxmlformats.org/officeDocument/2006/relationships/oleObject" Target="../embeddings/oleObject160.bin"/><Relationship Id="rId7" Type="http://schemas.openxmlformats.org/officeDocument/2006/relationships/oleObject" Target="../embeddings/oleObject162.bin"/><Relationship Id="rId12" Type="http://schemas.openxmlformats.org/officeDocument/2006/relationships/image" Target="../media/image169.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6.wmf"/><Relationship Id="rId11" Type="http://schemas.openxmlformats.org/officeDocument/2006/relationships/oleObject" Target="../embeddings/oleObject164.bin"/><Relationship Id="rId5" Type="http://schemas.openxmlformats.org/officeDocument/2006/relationships/oleObject" Target="../embeddings/oleObject161.bin"/><Relationship Id="rId10" Type="http://schemas.openxmlformats.org/officeDocument/2006/relationships/image" Target="../media/image168.wmf"/><Relationship Id="rId4" Type="http://schemas.openxmlformats.org/officeDocument/2006/relationships/image" Target="../media/image165.wmf"/><Relationship Id="rId9" Type="http://schemas.openxmlformats.org/officeDocument/2006/relationships/oleObject" Target="../embeddings/oleObject163.bin"/></Relationships>
</file>

<file path=ppt/slides/_rels/slide81.xml.rels><?xml version="1.0" encoding="UTF-8" standalone="yes"?>
<Relationships xmlns="http://schemas.openxmlformats.org/package/2006/relationships"><Relationship Id="rId8" Type="http://schemas.openxmlformats.org/officeDocument/2006/relationships/image" Target="../media/image172.wmf"/><Relationship Id="rId3" Type="http://schemas.openxmlformats.org/officeDocument/2006/relationships/oleObject" Target="../embeddings/oleObject165.bin"/><Relationship Id="rId7" Type="http://schemas.openxmlformats.org/officeDocument/2006/relationships/oleObject" Target="../embeddings/oleObject167.bin"/><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1.wmf"/><Relationship Id="rId5" Type="http://schemas.openxmlformats.org/officeDocument/2006/relationships/oleObject" Target="../embeddings/oleObject166.bin"/><Relationship Id="rId4" Type="http://schemas.openxmlformats.org/officeDocument/2006/relationships/image" Target="../media/image170.wmf"/></Relationships>
</file>

<file path=ppt/slides/_rels/slide82.xml.rels><?xml version="1.0" encoding="UTF-8" standalone="yes"?>
<Relationships xmlns="http://schemas.openxmlformats.org/package/2006/relationships"><Relationship Id="rId8" Type="http://schemas.openxmlformats.org/officeDocument/2006/relationships/oleObject" Target="../embeddings/oleObject171.bin"/><Relationship Id="rId3" Type="http://schemas.openxmlformats.org/officeDocument/2006/relationships/image" Target="../media/image173.wmf"/><Relationship Id="rId7" Type="http://schemas.openxmlformats.org/officeDocument/2006/relationships/image" Target="../media/image175.wmf"/><Relationship Id="rId2" Type="http://schemas.openxmlformats.org/officeDocument/2006/relationships/oleObject" Target="../embeddings/oleObject168.bin"/><Relationship Id="rId1" Type="http://schemas.openxmlformats.org/officeDocument/2006/relationships/slideLayout" Target="../slideLayouts/slideLayout2.xml"/><Relationship Id="rId6" Type="http://schemas.openxmlformats.org/officeDocument/2006/relationships/oleObject" Target="../embeddings/oleObject170.bin"/><Relationship Id="rId5" Type="http://schemas.openxmlformats.org/officeDocument/2006/relationships/image" Target="../media/image174.wmf"/><Relationship Id="rId10" Type="http://schemas.openxmlformats.org/officeDocument/2006/relationships/oleObject" Target="../embeddings/oleObject172.bin"/><Relationship Id="rId4" Type="http://schemas.openxmlformats.org/officeDocument/2006/relationships/oleObject" Target="../embeddings/oleObject169.bin"/><Relationship Id="rId9" Type="http://schemas.openxmlformats.org/officeDocument/2006/relationships/image" Target="../media/image176.wmf"/></Relationships>
</file>

<file path=ppt/slides/_rels/slide83.xml.rels><?xml version="1.0" encoding="UTF-8" standalone="yes"?>
<Relationships xmlns="http://schemas.openxmlformats.org/package/2006/relationships"><Relationship Id="rId8" Type="http://schemas.openxmlformats.org/officeDocument/2006/relationships/oleObject" Target="../embeddings/oleObject176.bin"/><Relationship Id="rId3" Type="http://schemas.openxmlformats.org/officeDocument/2006/relationships/image" Target="../media/image177.wmf"/><Relationship Id="rId7" Type="http://schemas.openxmlformats.org/officeDocument/2006/relationships/image" Target="../media/image179.wmf"/><Relationship Id="rId2" Type="http://schemas.openxmlformats.org/officeDocument/2006/relationships/oleObject" Target="../embeddings/oleObject173.bin"/><Relationship Id="rId1" Type="http://schemas.openxmlformats.org/officeDocument/2006/relationships/slideLayout" Target="../slideLayouts/slideLayout2.xml"/><Relationship Id="rId6" Type="http://schemas.openxmlformats.org/officeDocument/2006/relationships/oleObject" Target="../embeddings/oleObject175.bin"/><Relationship Id="rId5" Type="http://schemas.openxmlformats.org/officeDocument/2006/relationships/image" Target="../media/image178.wmf"/><Relationship Id="rId4" Type="http://schemas.openxmlformats.org/officeDocument/2006/relationships/oleObject" Target="../embeddings/oleObject174.bin"/><Relationship Id="rId9" Type="http://schemas.openxmlformats.org/officeDocument/2006/relationships/image" Target="../media/image180.wmf"/></Relationships>
</file>

<file path=ppt/slides/_rels/slide84.xml.rels><?xml version="1.0" encoding="UTF-8" standalone="yes"?>
<Relationships xmlns="http://schemas.openxmlformats.org/package/2006/relationships"><Relationship Id="rId8" Type="http://schemas.openxmlformats.org/officeDocument/2006/relationships/image" Target="../media/image183.wmf"/><Relationship Id="rId3" Type="http://schemas.openxmlformats.org/officeDocument/2006/relationships/image" Target="../media/image181.wmf"/><Relationship Id="rId7" Type="http://schemas.openxmlformats.org/officeDocument/2006/relationships/oleObject" Target="../embeddings/oleObject180.bin"/><Relationship Id="rId2" Type="http://schemas.openxmlformats.org/officeDocument/2006/relationships/oleObject" Target="../embeddings/oleObject177.bin"/><Relationship Id="rId1" Type="http://schemas.openxmlformats.org/officeDocument/2006/relationships/slideLayout" Target="../slideLayouts/slideLayout2.xml"/><Relationship Id="rId6" Type="http://schemas.openxmlformats.org/officeDocument/2006/relationships/image" Target="../media/image182.wmf"/><Relationship Id="rId5" Type="http://schemas.openxmlformats.org/officeDocument/2006/relationships/oleObject" Target="../embeddings/oleObject179.bin"/><Relationship Id="rId4" Type="http://schemas.openxmlformats.org/officeDocument/2006/relationships/oleObject" Target="../embeddings/oleObject178.bin"/></Relationships>
</file>

<file path=ppt/slides/_rels/slide85.xml.rels><?xml version="1.0" encoding="UTF-8" standalone="yes"?>
<Relationships xmlns="http://schemas.openxmlformats.org/package/2006/relationships"><Relationship Id="rId3" Type="http://schemas.openxmlformats.org/officeDocument/2006/relationships/image" Target="../media/image184.wmf"/><Relationship Id="rId7" Type="http://schemas.openxmlformats.org/officeDocument/2006/relationships/image" Target="../media/image186.wmf"/><Relationship Id="rId2" Type="http://schemas.openxmlformats.org/officeDocument/2006/relationships/oleObject" Target="../embeddings/oleObject181.bin"/><Relationship Id="rId1" Type="http://schemas.openxmlformats.org/officeDocument/2006/relationships/slideLayout" Target="../slideLayouts/slideLayout2.xml"/><Relationship Id="rId6" Type="http://schemas.openxmlformats.org/officeDocument/2006/relationships/oleObject" Target="../embeddings/oleObject183.bin"/><Relationship Id="rId5" Type="http://schemas.openxmlformats.org/officeDocument/2006/relationships/image" Target="../media/image185.wmf"/><Relationship Id="rId4" Type="http://schemas.openxmlformats.org/officeDocument/2006/relationships/oleObject" Target="../embeddings/oleObject182.bin"/></Relationships>
</file>

<file path=ppt/slides/_rels/slide86.xml.rels><?xml version="1.0" encoding="UTF-8" standalone="yes"?>
<Relationships xmlns="http://schemas.openxmlformats.org/package/2006/relationships"><Relationship Id="rId3" Type="http://schemas.openxmlformats.org/officeDocument/2006/relationships/image" Target="../media/image187.wmf"/><Relationship Id="rId2" Type="http://schemas.openxmlformats.org/officeDocument/2006/relationships/oleObject" Target="../embeddings/oleObject184.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image" Target="../media/image29.wmf"/><Relationship Id="rId7" Type="http://schemas.openxmlformats.org/officeDocument/2006/relationships/image" Target="../media/image31.wmf"/><Relationship Id="rId2" Type="http://schemas.openxmlformats.org/officeDocument/2006/relationships/oleObject" Target="../embeddings/oleObject29.bin"/><Relationship Id="rId1" Type="http://schemas.openxmlformats.org/officeDocument/2006/relationships/slideLayout" Target="../slideLayouts/slideLayout2.xml"/><Relationship Id="rId6" Type="http://schemas.openxmlformats.org/officeDocument/2006/relationships/oleObject" Target="../embeddings/oleObject31.bin"/><Relationship Id="rId11" Type="http://schemas.openxmlformats.org/officeDocument/2006/relationships/image" Target="../media/image33.wmf"/><Relationship Id="rId5" Type="http://schemas.openxmlformats.org/officeDocument/2006/relationships/image" Target="../media/image30.wmf"/><Relationship Id="rId10" Type="http://schemas.openxmlformats.org/officeDocument/2006/relationships/oleObject" Target="../embeddings/oleObject33.bin"/><Relationship Id="rId4" Type="http://schemas.openxmlformats.org/officeDocument/2006/relationships/oleObject" Target="../embeddings/oleObject30.bin"/><Relationship Id="rId9" Type="http://schemas.openxmlformats.org/officeDocument/2006/relationships/image" Target="../media/image3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33400" y="1219200"/>
            <a:ext cx="3352800" cy="1600200"/>
          </a:xfrm>
        </p:spPr>
        <p:txBody>
          <a:bodyPr/>
          <a:lstStyle/>
          <a:p>
            <a:pPr lvl="0" eaLnBrk="0" hangingPunct="0">
              <a:spcBef>
                <a:spcPts val="0"/>
              </a:spcBef>
            </a:pPr>
            <a:r>
              <a:rPr lang="en-US" sz="4400" dirty="0">
                <a:solidFill>
                  <a:srgbClr val="FFFFFF"/>
                </a:solidFill>
              </a:rPr>
              <a:t>Section 2.4</a:t>
            </a:r>
          </a:p>
          <a:p>
            <a:endParaRPr lang="en-US" dirty="0"/>
          </a:p>
        </p:txBody>
      </p:sp>
      <p:sp>
        <p:nvSpPr>
          <p:cNvPr id="6" name="Content Placeholder 5"/>
          <p:cNvSpPr>
            <a:spLocks noGrp="1"/>
          </p:cNvSpPr>
          <p:nvPr>
            <p:ph sz="quarter" idx="11"/>
          </p:nvPr>
        </p:nvSpPr>
        <p:spPr>
          <a:xfrm>
            <a:off x="533400" y="2514600"/>
            <a:ext cx="3276600" cy="2743200"/>
          </a:xfrm>
        </p:spPr>
        <p:txBody>
          <a:bodyPr>
            <a:noAutofit/>
          </a:bodyPr>
          <a:lstStyle/>
          <a:p>
            <a:pPr marL="342900" indent="-342900" algn="ctr"/>
            <a:r>
              <a:rPr lang="en-US" dirty="0"/>
              <a:t>Linear</a:t>
            </a:r>
          </a:p>
          <a:p>
            <a:pPr marL="342900" indent="-342900" algn="ctr"/>
            <a:r>
              <a:rPr lang="en-US" dirty="0"/>
              <a:t>Functions</a:t>
            </a:r>
          </a:p>
          <a:p>
            <a:pPr marL="342900" indent="-342900" algn="ctr"/>
            <a:r>
              <a:rPr lang="en-US" dirty="0"/>
              <a:t> and Slope</a:t>
            </a:r>
          </a:p>
          <a:p>
            <a:pPr marL="342900" indent="-342900" algn="ctr"/>
            <a:endParaRPr lang="en-US" dirty="0"/>
          </a:p>
          <a:p>
            <a:endParaRPr lang="en-US" dirty="0"/>
          </a:p>
        </p:txBody>
      </p:sp>
    </p:spTree>
    <p:extLst>
      <p:ext uri="{BB962C8B-B14F-4D97-AF65-F5344CB8AC3E}">
        <p14:creationId xmlns:p14="http://schemas.microsoft.com/office/powerpoint/2010/main" val="79378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 Objective 1: 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rmAutofit/>
          </a:bodyPr>
          <a:lstStyle/>
          <a:p>
            <a:r>
              <a:rPr lang="en-US" sz="2800" dirty="0"/>
              <a:t>	Plot the points and draw the line that passes 	through them.</a:t>
            </a:r>
          </a:p>
          <a:p>
            <a:endParaRPr lang="en-US" sz="2800" dirty="0"/>
          </a:p>
          <a:p>
            <a:endParaRPr lang="en-US" sz="2800" dirty="0"/>
          </a:p>
          <a:p>
            <a:endParaRPr lang="en-US" sz="2800" dirty="0"/>
          </a:p>
          <a:p>
            <a:endParaRPr lang="en-US" sz="2800" dirty="0"/>
          </a:p>
          <a:p>
            <a:endParaRPr lang="en-US" sz="2800" dirty="0"/>
          </a:p>
        </p:txBody>
      </p:sp>
      <p:pic>
        <p:nvPicPr>
          <p:cNvPr id="67589" name="Picture 5" descr="cp2-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626" y="2419600"/>
            <a:ext cx="4294214" cy="325285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340047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latin typeface="Arial" pitchFamily="34" charset="0"/>
                <a:cs typeface="Arial" pitchFamily="34" charset="0"/>
              </a:rPr>
              <a:t>Objective 2</a:t>
            </a:r>
            <a:endParaRPr lang="en-US" sz="3200" b="1" dirty="0">
              <a:latin typeface="Arial" pitchFamily="34" charset="0"/>
              <a:cs typeface="Arial" pitchFamily="34" charset="0"/>
            </a:endParaRPr>
          </a:p>
        </p:txBody>
      </p:sp>
      <p:sp>
        <p:nvSpPr>
          <p:cNvPr id="3" name="Text Placeholder 2"/>
          <p:cNvSpPr>
            <a:spLocks noGrp="1"/>
          </p:cNvSpPr>
          <p:nvPr>
            <p:ph type="body" sz="quarter" idx="10"/>
          </p:nvPr>
        </p:nvSpPr>
        <p:spPr/>
        <p:txBody>
          <a:bodyPr/>
          <a:lstStyle/>
          <a:p>
            <a:pPr algn="ctr"/>
            <a:r>
              <a:rPr lang="en-US" dirty="0"/>
              <a:t>Compute a line’s slope.</a:t>
            </a:r>
          </a:p>
        </p:txBody>
      </p:sp>
    </p:spTree>
    <p:extLst>
      <p:ext uri="{BB962C8B-B14F-4D97-AF65-F5344CB8AC3E}">
        <p14:creationId xmlns:p14="http://schemas.microsoft.com/office/powerpoint/2010/main" val="3878118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Slope</a:t>
            </a:r>
          </a:p>
        </p:txBody>
      </p:sp>
      <p:sp>
        <p:nvSpPr>
          <p:cNvPr id="4" name="Text Placeholder 3"/>
          <p:cNvSpPr>
            <a:spLocks noGrp="1"/>
          </p:cNvSpPr>
          <p:nvPr>
            <p:ph type="body" sz="quarter" idx="10"/>
          </p:nvPr>
        </p:nvSpPr>
        <p:spPr/>
        <p:txBody>
          <a:bodyPr>
            <a:noAutofit/>
          </a:bodyPr>
          <a:lstStyle/>
          <a:p>
            <a:pPr>
              <a:spcBef>
                <a:spcPct val="50000"/>
              </a:spcBef>
            </a:pPr>
            <a:r>
              <a:rPr lang="en-US" sz="2800" dirty="0"/>
              <a:t>The change in the </a:t>
            </a:r>
            <a:r>
              <a:rPr lang="en-US" sz="2800" i="1" dirty="0"/>
              <a:t>y</a:t>
            </a:r>
            <a:r>
              <a:rPr lang="en-US" sz="2800" dirty="0"/>
              <a:t> values is the vertical change or the “Rise”.</a:t>
            </a:r>
          </a:p>
          <a:p>
            <a:pPr>
              <a:spcBef>
                <a:spcPct val="50000"/>
              </a:spcBef>
            </a:pPr>
            <a:r>
              <a:rPr lang="en-US" sz="2800" dirty="0"/>
              <a:t>The change in the </a:t>
            </a:r>
            <a:r>
              <a:rPr lang="en-US" sz="2800" i="1" dirty="0"/>
              <a:t>x</a:t>
            </a:r>
            <a:r>
              <a:rPr lang="en-US" sz="2800" dirty="0"/>
              <a:t> values is the horizontal change or the “Run.”</a:t>
            </a:r>
            <a:endParaRPr lang="en-US" sz="2800" i="1" dirty="0"/>
          </a:p>
          <a:p>
            <a:pPr>
              <a:spcBef>
                <a:spcPct val="50000"/>
              </a:spcBef>
            </a:pPr>
            <a:r>
              <a:rPr lang="en-US" sz="2800" i="1" dirty="0"/>
              <a:t>m </a:t>
            </a:r>
            <a:r>
              <a:rPr lang="en-US" sz="2800" dirty="0"/>
              <a:t>is commonly used to denote the slope of a line. The slope of a line is related to its </a:t>
            </a:r>
            <a:r>
              <a:rPr lang="en-US" sz="2800" dirty="0">
                <a:solidFill>
                  <a:srgbClr val="0000A8"/>
                </a:solidFill>
              </a:rPr>
              <a:t>steepness</a:t>
            </a:r>
            <a:r>
              <a:rPr lang="en-US" sz="2800" dirty="0"/>
              <a:t>. </a:t>
            </a:r>
          </a:p>
          <a:p>
            <a:pPr>
              <a:spcBef>
                <a:spcPct val="50000"/>
              </a:spcBef>
            </a:pPr>
            <a:r>
              <a:rPr lang="en-US" sz="2800" i="1" dirty="0"/>
              <a:t>When the slope is positive, the line rises from left to right.</a:t>
            </a:r>
          </a:p>
          <a:p>
            <a:pPr>
              <a:spcBef>
                <a:spcPct val="50000"/>
              </a:spcBef>
            </a:pPr>
            <a:r>
              <a:rPr lang="en-US" sz="2800" i="1" dirty="0"/>
              <a:t>When the slope is negative, the line falls from left to right.</a:t>
            </a:r>
          </a:p>
          <a:p>
            <a:endParaRPr lang="en-US" sz="2800" dirty="0"/>
          </a:p>
        </p:txBody>
      </p:sp>
    </p:spTree>
    <p:extLst>
      <p:ext uri="{BB962C8B-B14F-4D97-AF65-F5344CB8AC3E}">
        <p14:creationId xmlns:p14="http://schemas.microsoft.com/office/powerpoint/2010/main" val="1680917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Slope of a Line</a:t>
            </a:r>
          </a:p>
        </p:txBody>
      </p:sp>
      <p:sp>
        <p:nvSpPr>
          <p:cNvPr id="4" name="Text Placeholder 3"/>
          <p:cNvSpPr>
            <a:spLocks noGrp="1"/>
          </p:cNvSpPr>
          <p:nvPr>
            <p:ph type="body" sz="quarter" idx="10"/>
          </p:nvPr>
        </p:nvSpPr>
        <p:spPr/>
        <p:txBody>
          <a:bodyPr>
            <a:noAutofit/>
          </a:bodyPr>
          <a:lstStyle/>
          <a:p>
            <a:pPr>
              <a:spcAft>
                <a:spcPts val="2400"/>
              </a:spcAft>
            </a:pPr>
            <a:r>
              <a:rPr lang="en-US" sz="2800" dirty="0"/>
              <a:t>The slope m of the line through the two distinct points              and              is </a:t>
            </a:r>
            <a:r>
              <a:rPr lang="en-US" sz="2800" i="1" dirty="0"/>
              <a:t>m</a:t>
            </a:r>
            <a:r>
              <a:rPr lang="en-US" sz="2800" dirty="0"/>
              <a:t>, where				</a:t>
            </a:r>
          </a:p>
          <a:p>
            <a:endParaRPr lang="en-US" sz="2800" dirty="0"/>
          </a:p>
          <a:p>
            <a:r>
              <a:rPr lang="en-US" sz="2800" dirty="0"/>
              <a:t>where</a:t>
            </a:r>
          </a:p>
          <a:p>
            <a:r>
              <a:rPr lang="en-US" sz="2800" dirty="0"/>
              <a:t>Note that you may call either point </a:t>
            </a:r>
          </a:p>
          <a:p>
            <a:r>
              <a:rPr lang="en-US" sz="2800" dirty="0"/>
              <a:t>However, don’t subtract in one order in the numerator and use another order for subtraction in the denominator or the sign of your slope will be wrong.</a:t>
            </a:r>
          </a:p>
          <a:p>
            <a:endParaRPr lang="en-US" sz="2800" dirty="0"/>
          </a:p>
          <a:p>
            <a:endParaRPr lang="en-US" dirty="0"/>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492667756"/>
              </p:ext>
            </p:extLst>
          </p:nvPr>
        </p:nvGraphicFramePr>
        <p:xfrm>
          <a:off x="2184400" y="2314700"/>
          <a:ext cx="4140200" cy="939800"/>
        </p:xfrm>
        <a:graphic>
          <a:graphicData uri="http://schemas.openxmlformats.org/presentationml/2006/ole">
            <mc:AlternateContent xmlns:mc="http://schemas.openxmlformats.org/markup-compatibility/2006">
              <mc:Choice xmlns:v="urn:schemas-microsoft-com:vml" Requires="v">
                <p:oleObj name="Equation" r:id="rId2" imgW="4140000" imgH="939600" progId="Equation.DSMT4">
                  <p:embed/>
                </p:oleObj>
              </mc:Choice>
              <mc:Fallback>
                <p:oleObj name="Equation" r:id="rId2" imgW="4140000" imgH="939600" progId="Equation.DSMT4">
                  <p:embed/>
                  <p:pic>
                    <p:nvPicPr>
                      <p:cNvPr id="0" name=""/>
                      <p:cNvPicPr/>
                      <p:nvPr/>
                    </p:nvPicPr>
                    <p:blipFill>
                      <a:blip r:embed="rId3"/>
                      <a:stretch>
                        <a:fillRect/>
                      </a:stretch>
                    </p:blipFill>
                    <p:spPr>
                      <a:xfrm>
                        <a:off x="2184400" y="2314700"/>
                        <a:ext cx="4140200" cy="9398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123215798"/>
              </p:ext>
            </p:extLst>
          </p:nvPr>
        </p:nvGraphicFramePr>
        <p:xfrm>
          <a:off x="1637475" y="3405250"/>
          <a:ext cx="1727200" cy="431800"/>
        </p:xfrm>
        <a:graphic>
          <a:graphicData uri="http://schemas.openxmlformats.org/presentationml/2006/ole">
            <mc:AlternateContent xmlns:mc="http://schemas.openxmlformats.org/markup-compatibility/2006">
              <mc:Choice xmlns:v="urn:schemas-microsoft-com:vml" Requires="v">
                <p:oleObj name="Equation" r:id="rId4" imgW="1726920" imgH="431640" progId="Equation.DSMT4">
                  <p:embed/>
                </p:oleObj>
              </mc:Choice>
              <mc:Fallback>
                <p:oleObj name="Equation" r:id="rId4" imgW="1726920" imgH="431640" progId="Equation.DSMT4">
                  <p:embed/>
                  <p:pic>
                    <p:nvPicPr>
                      <p:cNvPr id="0" name=""/>
                      <p:cNvPicPr/>
                      <p:nvPr/>
                    </p:nvPicPr>
                    <p:blipFill>
                      <a:blip r:embed="rId5"/>
                      <a:stretch>
                        <a:fillRect/>
                      </a:stretch>
                    </p:blipFill>
                    <p:spPr>
                      <a:xfrm>
                        <a:off x="1637475" y="3405250"/>
                        <a:ext cx="1727200" cy="43180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916558593"/>
              </p:ext>
            </p:extLst>
          </p:nvPr>
        </p:nvGraphicFramePr>
        <p:xfrm>
          <a:off x="6096000" y="3886200"/>
          <a:ext cx="1168400" cy="457200"/>
        </p:xfrm>
        <a:graphic>
          <a:graphicData uri="http://schemas.openxmlformats.org/presentationml/2006/ole">
            <mc:AlternateContent xmlns:mc="http://schemas.openxmlformats.org/markup-compatibility/2006">
              <mc:Choice xmlns:v="urn:schemas-microsoft-com:vml" Requires="v">
                <p:oleObj name="Equation" r:id="rId6" imgW="1168200" imgH="457200" progId="Equation.DSMT4">
                  <p:embed/>
                </p:oleObj>
              </mc:Choice>
              <mc:Fallback>
                <p:oleObj name="Equation" r:id="rId6" imgW="1168200" imgH="457200" progId="Equation.DSMT4">
                  <p:embed/>
                  <p:pic>
                    <p:nvPicPr>
                      <p:cNvPr id="0" name="Object 5"/>
                      <p:cNvPicPr>
                        <a:picLocks noChangeAspect="1" noChangeArrowheads="1"/>
                      </p:cNvPicPr>
                      <p:nvPr/>
                    </p:nvPicPr>
                    <p:blipFill>
                      <a:blip r:embed="rId7"/>
                      <a:srcRect/>
                      <a:stretch>
                        <a:fillRect/>
                      </a:stretch>
                    </p:blipFill>
                    <p:spPr bwMode="auto">
                      <a:xfrm>
                        <a:off x="6096000" y="3886200"/>
                        <a:ext cx="116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879972343"/>
              </p:ext>
            </p:extLst>
          </p:nvPr>
        </p:nvGraphicFramePr>
        <p:xfrm>
          <a:off x="1676400" y="1623950"/>
          <a:ext cx="1168400" cy="457200"/>
        </p:xfrm>
        <a:graphic>
          <a:graphicData uri="http://schemas.openxmlformats.org/presentationml/2006/ole">
            <mc:AlternateContent xmlns:mc="http://schemas.openxmlformats.org/markup-compatibility/2006">
              <mc:Choice xmlns:v="urn:schemas-microsoft-com:vml" Requires="v">
                <p:oleObj name="Equation" r:id="rId8" imgW="1168200" imgH="457200" progId="Equation.DSMT4">
                  <p:embed/>
                </p:oleObj>
              </mc:Choice>
              <mc:Fallback>
                <p:oleObj name="Equation" r:id="rId8" imgW="1168200" imgH="457200" progId="Equation.DSMT4">
                  <p:embed/>
                  <p:pic>
                    <p:nvPicPr>
                      <p:cNvPr id="0" name="Object 2"/>
                      <p:cNvPicPr>
                        <a:picLocks noChangeAspect="1" noChangeArrowheads="1"/>
                      </p:cNvPicPr>
                      <p:nvPr/>
                    </p:nvPicPr>
                    <p:blipFill>
                      <a:blip r:embed="rId9"/>
                      <a:srcRect/>
                      <a:stretch>
                        <a:fillRect/>
                      </a:stretch>
                    </p:blipFill>
                    <p:spPr bwMode="auto">
                      <a:xfrm>
                        <a:off x="1676400" y="1623950"/>
                        <a:ext cx="116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679157228"/>
              </p:ext>
            </p:extLst>
          </p:nvPr>
        </p:nvGraphicFramePr>
        <p:xfrm>
          <a:off x="3652650" y="1612075"/>
          <a:ext cx="1181100" cy="457200"/>
        </p:xfrm>
        <a:graphic>
          <a:graphicData uri="http://schemas.openxmlformats.org/presentationml/2006/ole">
            <mc:AlternateContent xmlns:mc="http://schemas.openxmlformats.org/markup-compatibility/2006">
              <mc:Choice xmlns:v="urn:schemas-microsoft-com:vml" Requires="v">
                <p:oleObj name="Equation" r:id="rId10" imgW="1180800" imgH="457200" progId="Equation.DSMT4">
                  <p:embed/>
                </p:oleObj>
              </mc:Choice>
              <mc:Fallback>
                <p:oleObj name="Equation" r:id="rId10" imgW="1180800" imgH="457200" progId="Equation.DSMT4">
                  <p:embed/>
                  <p:pic>
                    <p:nvPicPr>
                      <p:cNvPr id="0" name="Object 7"/>
                      <p:cNvPicPr>
                        <a:picLocks noChangeAspect="1" noChangeArrowheads="1"/>
                      </p:cNvPicPr>
                      <p:nvPr/>
                    </p:nvPicPr>
                    <p:blipFill>
                      <a:blip r:embed="rId11"/>
                      <a:srcRect/>
                      <a:stretch>
                        <a:fillRect/>
                      </a:stretch>
                    </p:blipFill>
                    <p:spPr bwMode="auto">
                      <a:xfrm>
                        <a:off x="3652650" y="1612075"/>
                        <a:ext cx="1181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04396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Placeholder 1"/>
          <p:cNvGraphicFramePr>
            <a:graphicFrameLocks noGrp="1"/>
          </p:cNvGraphicFramePr>
          <p:nvPr>
            <p:ph type="tbl" sz="quarter" idx="11"/>
            <p:extLst>
              <p:ext uri="{D42A27DB-BD31-4B8C-83A1-F6EECF244321}">
                <p14:modId xmlns:p14="http://schemas.microsoft.com/office/powerpoint/2010/main" val="852571092"/>
              </p:ext>
            </p:extLst>
          </p:nvPr>
        </p:nvGraphicFramePr>
        <p:xfrm>
          <a:off x="533400" y="1143000"/>
          <a:ext cx="8248400" cy="5084064"/>
        </p:xfrm>
        <a:graphic>
          <a:graphicData uri="http://schemas.openxmlformats.org/drawingml/2006/table">
            <a:tbl>
              <a:tblPr firstRow="1" bandRow="1">
                <a:tableStyleId>{5C22544A-7EE6-4342-B048-85BDC9FD1C3A}</a:tableStyleId>
              </a:tblPr>
              <a:tblGrid>
                <a:gridCol w="4124200">
                  <a:extLst>
                    <a:ext uri="{9D8B030D-6E8A-4147-A177-3AD203B41FA5}">
                      <a16:colId xmlns:a16="http://schemas.microsoft.com/office/drawing/2014/main" val="20000"/>
                    </a:ext>
                  </a:extLst>
                </a:gridCol>
                <a:gridCol w="4124200">
                  <a:extLst>
                    <a:ext uri="{9D8B030D-6E8A-4147-A177-3AD203B41FA5}">
                      <a16:colId xmlns:a16="http://schemas.microsoft.com/office/drawing/2014/main" val="20001"/>
                    </a:ext>
                  </a:extLst>
                </a:gridCol>
              </a:tblGrid>
              <a:tr h="37084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a:ln>
                            <a:noFill/>
                          </a:ln>
                          <a:solidFill>
                            <a:srgbClr val="0000A8"/>
                          </a:solidFill>
                          <a:effectLst/>
                          <a:latin typeface="Arial" pitchFamily="34" charset="0"/>
                          <a:cs typeface="Arial" pitchFamily="34" charset="0"/>
                        </a:rPr>
                        <a:t>Possibilities for a Line’s Slope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1" i="1" u="none" strike="noStrike" cap="none" normalizeH="0" baseline="0" dirty="0">
                        <a:ln>
                          <a:noFill/>
                        </a:ln>
                        <a:solidFill>
                          <a:srgbClr val="0000A8"/>
                        </a:solidFill>
                        <a:effectLst/>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486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a:ln>
                            <a:noFill/>
                          </a:ln>
                          <a:solidFill>
                            <a:schemeClr val="tx1"/>
                          </a:solidFill>
                          <a:effectLst/>
                          <a:latin typeface="Arial" pitchFamily="34" charset="0"/>
                          <a:cs typeface="Arial" pitchFamily="34" charset="0"/>
                        </a:rPr>
                        <a:t>Positive Slope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pitchFamily="34" charset="0"/>
                          <a:cs typeface="Arial" pitchFamily="34" charset="0"/>
                        </a:rPr>
                        <a:t>Negative Slope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61544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2"/>
                        <a:tabLst/>
                      </a:pPr>
                      <a:endParaRPr kumimoji="0" lang="en-US" sz="32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 typeface="+mj-lt"/>
                        <a:buNone/>
                        <a:tabLst/>
                      </a:pPr>
                      <a:endParaRPr kumimoji="0" lang="en-US" sz="32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 typeface="+mj-lt"/>
                        <a:buNone/>
                        <a:tabLst/>
                      </a:pPr>
                      <a:endParaRPr kumimoji="0" lang="en-US" sz="3200" b="1"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2"/>
                        <a:tabLst/>
                      </a:pPr>
                      <a:endParaRPr kumimoji="0" lang="en-US" sz="3200" b="1"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normalizeH="0" baseline="0" dirty="0">
                          <a:ln>
                            <a:noFill/>
                          </a:ln>
                          <a:solidFill>
                            <a:schemeClr val="tx1"/>
                          </a:solidFill>
                          <a:effectLst/>
                          <a:latin typeface="Arial" pitchFamily="34" charset="0"/>
                          <a:ea typeface="+mn-ea"/>
                          <a:cs typeface="Arial" pitchFamily="34" charset="0"/>
                        </a:rPr>
                        <a:t>Zero Slope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normalizeH="0" baseline="0" dirty="0">
                          <a:ln>
                            <a:noFill/>
                          </a:ln>
                          <a:solidFill>
                            <a:schemeClr val="tx1"/>
                          </a:solidFill>
                          <a:effectLst/>
                          <a:latin typeface="Arial" pitchFamily="34" charset="0"/>
                          <a:ea typeface="+mn-ea"/>
                          <a:cs typeface="Arial" pitchFamily="34" charset="0"/>
                        </a:rPr>
                        <a:t>Undefined Slope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 typeface="+mj-lt"/>
                        <a:buNone/>
                        <a:tabLst/>
                      </a:pPr>
                      <a:endParaRPr kumimoji="0" lang="en-US" sz="32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 typeface="+mj-lt"/>
                        <a:buNone/>
                        <a:tabLst/>
                      </a:pPr>
                      <a:endParaRPr kumimoji="0" lang="en-US" sz="32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 typeface="+mj-lt"/>
                        <a:buNone/>
                        <a:tabLst/>
                      </a:pPr>
                      <a:endParaRPr kumimoji="0" lang="en-US" sz="3200" b="1"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4"/>
                        <a:tabLst/>
                      </a:pPr>
                      <a:endParaRPr kumimoji="0" lang="en-US" sz="3200" b="1"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Slopes of Lines</a:t>
            </a:r>
          </a:p>
        </p:txBody>
      </p:sp>
      <p:grpSp>
        <p:nvGrpSpPr>
          <p:cNvPr id="7" name="Group 6"/>
          <p:cNvGrpSpPr/>
          <p:nvPr/>
        </p:nvGrpSpPr>
        <p:grpSpPr>
          <a:xfrm>
            <a:off x="1600200" y="2514600"/>
            <a:ext cx="5867400" cy="1143000"/>
            <a:chOff x="1600200" y="2590800"/>
            <a:chExt cx="5867400" cy="1143000"/>
          </a:xfrm>
        </p:grpSpPr>
        <p:sp>
          <p:nvSpPr>
            <p:cNvPr id="8" name="Line 57"/>
            <p:cNvSpPr>
              <a:spLocks noChangeShapeType="1"/>
            </p:cNvSpPr>
            <p:nvPr/>
          </p:nvSpPr>
          <p:spPr bwMode="auto">
            <a:xfrm>
              <a:off x="2438400" y="2590800"/>
              <a:ext cx="0" cy="1143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9" name="Line 58"/>
            <p:cNvSpPr>
              <a:spLocks noChangeShapeType="1"/>
            </p:cNvSpPr>
            <p:nvPr/>
          </p:nvSpPr>
          <p:spPr bwMode="auto">
            <a:xfrm>
              <a:off x="1600200" y="3124200"/>
              <a:ext cx="1676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0" name="Line 63"/>
            <p:cNvSpPr>
              <a:spLocks noChangeShapeType="1"/>
            </p:cNvSpPr>
            <p:nvPr/>
          </p:nvSpPr>
          <p:spPr bwMode="auto">
            <a:xfrm>
              <a:off x="6629400" y="2590800"/>
              <a:ext cx="0" cy="1143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1" name="Line 64"/>
            <p:cNvSpPr>
              <a:spLocks noChangeShapeType="1"/>
            </p:cNvSpPr>
            <p:nvPr/>
          </p:nvSpPr>
          <p:spPr bwMode="auto">
            <a:xfrm>
              <a:off x="5791200" y="3124200"/>
              <a:ext cx="1676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2" name="Line 65"/>
            <p:cNvSpPr>
              <a:spLocks noChangeShapeType="1"/>
            </p:cNvSpPr>
            <p:nvPr/>
          </p:nvSpPr>
          <p:spPr bwMode="auto">
            <a:xfrm flipV="1">
              <a:off x="1600200" y="2895600"/>
              <a:ext cx="1676400" cy="762000"/>
            </a:xfrm>
            <a:prstGeom prst="line">
              <a:avLst/>
            </a:prstGeom>
            <a:noFill/>
            <a:ln w="9525">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3" name="Line 68"/>
            <p:cNvSpPr>
              <a:spLocks noChangeShapeType="1"/>
            </p:cNvSpPr>
            <p:nvPr/>
          </p:nvSpPr>
          <p:spPr bwMode="auto">
            <a:xfrm>
              <a:off x="5791200" y="2971800"/>
              <a:ext cx="1676400" cy="457200"/>
            </a:xfrm>
            <a:prstGeom prst="line">
              <a:avLst/>
            </a:prstGeom>
            <a:noFill/>
            <a:ln w="9525">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21" name="Group 20"/>
          <p:cNvGrpSpPr/>
          <p:nvPr/>
        </p:nvGrpSpPr>
        <p:grpSpPr>
          <a:xfrm>
            <a:off x="1600200" y="4724400"/>
            <a:ext cx="5867400" cy="1143000"/>
            <a:chOff x="1600200" y="4648200"/>
            <a:chExt cx="5867400" cy="1143000"/>
          </a:xfrm>
        </p:grpSpPr>
        <p:sp>
          <p:nvSpPr>
            <p:cNvPr id="22" name="Line 59"/>
            <p:cNvSpPr>
              <a:spLocks noChangeShapeType="1"/>
            </p:cNvSpPr>
            <p:nvPr/>
          </p:nvSpPr>
          <p:spPr bwMode="auto">
            <a:xfrm>
              <a:off x="2438400" y="4648200"/>
              <a:ext cx="0" cy="1143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3" name="Line 60"/>
            <p:cNvSpPr>
              <a:spLocks noChangeShapeType="1"/>
            </p:cNvSpPr>
            <p:nvPr/>
          </p:nvSpPr>
          <p:spPr bwMode="auto">
            <a:xfrm>
              <a:off x="1600200" y="5181600"/>
              <a:ext cx="1676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4" name="Line 61"/>
            <p:cNvSpPr>
              <a:spLocks noChangeShapeType="1"/>
            </p:cNvSpPr>
            <p:nvPr/>
          </p:nvSpPr>
          <p:spPr bwMode="auto">
            <a:xfrm>
              <a:off x="6629400" y="4648200"/>
              <a:ext cx="0" cy="1143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5" name="Line 62"/>
            <p:cNvSpPr>
              <a:spLocks noChangeShapeType="1"/>
            </p:cNvSpPr>
            <p:nvPr/>
          </p:nvSpPr>
          <p:spPr bwMode="auto">
            <a:xfrm>
              <a:off x="5791200" y="5181600"/>
              <a:ext cx="1676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6" name="Line 66"/>
            <p:cNvSpPr>
              <a:spLocks noChangeShapeType="1"/>
            </p:cNvSpPr>
            <p:nvPr/>
          </p:nvSpPr>
          <p:spPr bwMode="auto">
            <a:xfrm flipV="1">
              <a:off x="6096000" y="4648200"/>
              <a:ext cx="0" cy="1143000"/>
            </a:xfrm>
            <a:prstGeom prst="line">
              <a:avLst/>
            </a:prstGeom>
            <a:noFill/>
            <a:ln w="9525">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7" name="Line 67"/>
            <p:cNvSpPr>
              <a:spLocks noChangeShapeType="1"/>
            </p:cNvSpPr>
            <p:nvPr/>
          </p:nvSpPr>
          <p:spPr bwMode="auto">
            <a:xfrm flipV="1">
              <a:off x="1600200" y="5486400"/>
              <a:ext cx="1676400" cy="0"/>
            </a:xfrm>
            <a:prstGeom prst="line">
              <a:avLst/>
            </a:prstGeom>
            <a:noFill/>
            <a:ln w="9525">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pSp>
    </p:spTree>
    <p:extLst>
      <p:ext uri="{BB962C8B-B14F-4D97-AF65-F5344CB8AC3E}">
        <p14:creationId xmlns:p14="http://schemas.microsoft.com/office/powerpoint/2010/main" val="653625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a:noAutofit/>
          </a:bodyPr>
          <a:lstStyle/>
          <a:p>
            <a:pPr>
              <a:spcAft>
                <a:spcPts val="1200"/>
              </a:spcAft>
            </a:pPr>
            <a:r>
              <a:rPr lang="en-US" sz="2800" dirty="0"/>
              <a:t>Find the slope of the line passing through the pair of points. Then explain what the slope means.  			and</a:t>
            </a:r>
          </a:p>
          <a:p>
            <a:r>
              <a:rPr lang="en-US" sz="2800" dirty="0"/>
              <a:t>Let                             and</a:t>
            </a:r>
          </a:p>
          <a:p>
            <a:pPr>
              <a:spcAft>
                <a:spcPts val="600"/>
              </a:spcAft>
            </a:pPr>
            <a:r>
              <a:rPr lang="en-US" sz="2800" dirty="0"/>
              <a:t>Remember, the slope is obtained as follows:</a:t>
            </a:r>
          </a:p>
          <a:p>
            <a:endParaRPr lang="en-US" sz="2800" dirty="0"/>
          </a:p>
          <a:p>
            <a:endParaRPr lang="en-US" sz="2800" dirty="0"/>
          </a:p>
          <a:p>
            <a:r>
              <a:rPr lang="en-US" sz="2800" dirty="0"/>
              <a:t>This means that for every six units that the line (that passes through both points) travels up, it also travels 11 units to the right.</a:t>
            </a:r>
          </a:p>
          <a:p>
            <a:endParaRPr lang="en-US" sz="2800" dirty="0"/>
          </a:p>
          <a:p>
            <a:endParaRPr lang="en-US" sz="2800" dirty="0"/>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350659791"/>
              </p:ext>
            </p:extLst>
          </p:nvPr>
        </p:nvGraphicFramePr>
        <p:xfrm>
          <a:off x="4038600" y="2057400"/>
          <a:ext cx="1003300" cy="457200"/>
        </p:xfrm>
        <a:graphic>
          <a:graphicData uri="http://schemas.openxmlformats.org/presentationml/2006/ole">
            <mc:AlternateContent xmlns:mc="http://schemas.openxmlformats.org/markup-compatibility/2006">
              <mc:Choice xmlns:v="urn:schemas-microsoft-com:vml" Requires="v">
                <p:oleObj name="Equation" r:id="rId2" imgW="1002960" imgH="457200" progId="Equation.DSMT4">
                  <p:embed/>
                </p:oleObj>
              </mc:Choice>
              <mc:Fallback>
                <p:oleObj name="Equation" r:id="rId2" imgW="1002960" imgH="457200" progId="Equation.DSMT4">
                  <p:embed/>
                  <p:pic>
                    <p:nvPicPr>
                      <p:cNvPr id="0" name=""/>
                      <p:cNvPicPr/>
                      <p:nvPr/>
                    </p:nvPicPr>
                    <p:blipFill>
                      <a:blip r:embed="rId3"/>
                      <a:stretch>
                        <a:fillRect/>
                      </a:stretch>
                    </p:blipFill>
                    <p:spPr>
                      <a:xfrm>
                        <a:off x="4038600" y="2057400"/>
                        <a:ext cx="1003300" cy="4572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252800216"/>
              </p:ext>
            </p:extLst>
          </p:nvPr>
        </p:nvGraphicFramePr>
        <p:xfrm>
          <a:off x="1242125" y="2698050"/>
          <a:ext cx="2603500" cy="457200"/>
        </p:xfrm>
        <a:graphic>
          <a:graphicData uri="http://schemas.openxmlformats.org/presentationml/2006/ole">
            <mc:AlternateContent xmlns:mc="http://schemas.openxmlformats.org/markup-compatibility/2006">
              <mc:Choice xmlns:v="urn:schemas-microsoft-com:vml" Requires="v">
                <p:oleObj name="Equation" r:id="rId4" imgW="2603160" imgH="457200" progId="Equation.DSMT4">
                  <p:embed/>
                </p:oleObj>
              </mc:Choice>
              <mc:Fallback>
                <p:oleObj name="Equation" r:id="rId4" imgW="2603160" imgH="457200" progId="Equation.DSMT4">
                  <p:embed/>
                  <p:pic>
                    <p:nvPicPr>
                      <p:cNvPr id="0" name=""/>
                      <p:cNvPicPr/>
                      <p:nvPr/>
                    </p:nvPicPr>
                    <p:blipFill>
                      <a:blip r:embed="rId5"/>
                      <a:stretch>
                        <a:fillRect/>
                      </a:stretch>
                    </p:blipFill>
                    <p:spPr>
                      <a:xfrm>
                        <a:off x="1242125" y="2698050"/>
                        <a:ext cx="2603500" cy="4572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72813259"/>
              </p:ext>
            </p:extLst>
          </p:nvPr>
        </p:nvGraphicFramePr>
        <p:xfrm>
          <a:off x="640775" y="3822700"/>
          <a:ext cx="7962900" cy="977900"/>
        </p:xfrm>
        <a:graphic>
          <a:graphicData uri="http://schemas.openxmlformats.org/presentationml/2006/ole">
            <mc:AlternateContent xmlns:mc="http://schemas.openxmlformats.org/markup-compatibility/2006">
              <mc:Choice xmlns:v="urn:schemas-microsoft-com:vml" Requires="v">
                <p:oleObj name="Equation" r:id="rId6" imgW="7962840" imgH="977760" progId="Equation.DSMT4">
                  <p:embed/>
                </p:oleObj>
              </mc:Choice>
              <mc:Fallback>
                <p:oleObj name="Equation" r:id="rId6" imgW="7962840" imgH="977760" progId="Equation.DSMT4">
                  <p:embed/>
                  <p:pic>
                    <p:nvPicPr>
                      <p:cNvPr id="0" name=""/>
                      <p:cNvPicPr/>
                      <p:nvPr/>
                    </p:nvPicPr>
                    <p:blipFill>
                      <a:blip r:embed="rId7"/>
                      <a:stretch>
                        <a:fillRect/>
                      </a:stretch>
                    </p:blipFill>
                    <p:spPr>
                      <a:xfrm>
                        <a:off x="640775" y="3822700"/>
                        <a:ext cx="7962900" cy="977900"/>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373926569"/>
              </p:ext>
            </p:extLst>
          </p:nvPr>
        </p:nvGraphicFramePr>
        <p:xfrm>
          <a:off x="2121725" y="2057400"/>
          <a:ext cx="1206500" cy="457200"/>
        </p:xfrm>
        <a:graphic>
          <a:graphicData uri="http://schemas.openxmlformats.org/presentationml/2006/ole">
            <mc:AlternateContent xmlns:mc="http://schemas.openxmlformats.org/markup-compatibility/2006">
              <mc:Choice xmlns:v="urn:schemas-microsoft-com:vml" Requires="v">
                <p:oleObj name="Equation" r:id="rId8" imgW="1206360" imgH="457200" progId="Equation.DSMT4">
                  <p:embed/>
                </p:oleObj>
              </mc:Choice>
              <mc:Fallback>
                <p:oleObj name="Equation" r:id="rId8" imgW="1206360" imgH="457200" progId="Equation.DSMT4">
                  <p:embed/>
                  <p:pic>
                    <p:nvPicPr>
                      <p:cNvPr id="0" name="Object 5"/>
                      <p:cNvPicPr>
                        <a:picLocks noChangeAspect="1" noChangeArrowheads="1"/>
                      </p:cNvPicPr>
                      <p:nvPr/>
                    </p:nvPicPr>
                    <p:blipFill>
                      <a:blip r:embed="rId9"/>
                      <a:srcRect/>
                      <a:stretch>
                        <a:fillRect/>
                      </a:stretch>
                    </p:blipFill>
                    <p:spPr bwMode="auto">
                      <a:xfrm>
                        <a:off x="2121725" y="2057400"/>
                        <a:ext cx="1206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689686886"/>
              </p:ext>
            </p:extLst>
          </p:nvPr>
        </p:nvGraphicFramePr>
        <p:xfrm>
          <a:off x="4683825" y="2695700"/>
          <a:ext cx="2628900" cy="457200"/>
        </p:xfrm>
        <a:graphic>
          <a:graphicData uri="http://schemas.openxmlformats.org/presentationml/2006/ole">
            <mc:AlternateContent xmlns:mc="http://schemas.openxmlformats.org/markup-compatibility/2006">
              <mc:Choice xmlns:v="urn:schemas-microsoft-com:vml" Requires="v">
                <p:oleObj name="Equation" r:id="rId10" imgW="2628720" imgH="457200" progId="Equation.DSMT4">
                  <p:embed/>
                </p:oleObj>
              </mc:Choice>
              <mc:Fallback>
                <p:oleObj name="Equation" r:id="rId10" imgW="2628720" imgH="457200" progId="Equation.DSMT4">
                  <p:embed/>
                  <p:pic>
                    <p:nvPicPr>
                      <p:cNvPr id="0" name="Object 6"/>
                      <p:cNvPicPr>
                        <a:picLocks noChangeAspect="1" noChangeArrowheads="1"/>
                      </p:cNvPicPr>
                      <p:nvPr/>
                    </p:nvPicPr>
                    <p:blipFill>
                      <a:blip r:embed="rId11"/>
                      <a:srcRect/>
                      <a:stretch>
                        <a:fillRect/>
                      </a:stretch>
                    </p:blipFill>
                    <p:spPr bwMode="auto">
                      <a:xfrm>
                        <a:off x="4683825" y="2695700"/>
                        <a:ext cx="2628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45940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 Objective 2: Example</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a:lstStyle/>
          <a:p>
            <a:r>
              <a:rPr lang="en-US" b="1" dirty="0"/>
              <a:t>2.</a:t>
            </a:r>
            <a:r>
              <a:rPr lang="en-US" dirty="0"/>
              <a:t>	Find the slope of the line passing 	through          and</a:t>
            </a:r>
          </a:p>
        </p:txBody>
      </p:sp>
      <p:graphicFrame>
        <p:nvGraphicFramePr>
          <p:cNvPr id="6" name="Object 5"/>
          <p:cNvGraphicFramePr>
            <a:graphicFrameLocks noChangeAspect="1"/>
          </p:cNvGraphicFramePr>
          <p:nvPr>
            <p:extLst>
              <p:ext uri="{D42A27DB-BD31-4B8C-83A1-F6EECF244321}">
                <p14:modId xmlns:p14="http://schemas.microsoft.com/office/powerpoint/2010/main" val="1228660535"/>
              </p:ext>
            </p:extLst>
          </p:nvPr>
        </p:nvGraphicFramePr>
        <p:xfrm>
          <a:off x="4760025" y="1728850"/>
          <a:ext cx="1041400" cy="457200"/>
        </p:xfrm>
        <a:graphic>
          <a:graphicData uri="http://schemas.openxmlformats.org/presentationml/2006/ole">
            <mc:AlternateContent xmlns:mc="http://schemas.openxmlformats.org/markup-compatibility/2006">
              <mc:Choice xmlns:v="urn:schemas-microsoft-com:vml" Requires="v">
                <p:oleObj name="Equation" r:id="rId2" imgW="1041120" imgH="457200" progId="Equation.DSMT4">
                  <p:embed/>
                </p:oleObj>
              </mc:Choice>
              <mc:Fallback>
                <p:oleObj name="Equation" r:id="rId2" imgW="1041120" imgH="457200" progId="Equation.DSMT4">
                  <p:embed/>
                  <p:pic>
                    <p:nvPicPr>
                      <p:cNvPr id="0" name=""/>
                      <p:cNvPicPr/>
                      <p:nvPr/>
                    </p:nvPicPr>
                    <p:blipFill>
                      <a:blip r:embed="rId3"/>
                      <a:stretch>
                        <a:fillRect/>
                      </a:stretch>
                    </p:blipFill>
                    <p:spPr>
                      <a:xfrm>
                        <a:off x="4760025" y="1728850"/>
                        <a:ext cx="1041400" cy="4572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750262903"/>
              </p:ext>
            </p:extLst>
          </p:nvPr>
        </p:nvGraphicFramePr>
        <p:xfrm>
          <a:off x="1504950" y="2298700"/>
          <a:ext cx="1917700" cy="3810000"/>
        </p:xfrm>
        <a:graphic>
          <a:graphicData uri="http://schemas.openxmlformats.org/presentationml/2006/ole">
            <mc:AlternateContent xmlns:mc="http://schemas.openxmlformats.org/markup-compatibility/2006">
              <mc:Choice xmlns:v="urn:schemas-microsoft-com:vml" Requires="v">
                <p:oleObj name="Equation" r:id="rId4" imgW="1917360" imgH="3809880" progId="Equation.DSMT4">
                  <p:embed/>
                </p:oleObj>
              </mc:Choice>
              <mc:Fallback>
                <p:oleObj name="Equation" r:id="rId4" imgW="1917360" imgH="3809880" progId="Equation.DSMT4">
                  <p:embed/>
                  <p:pic>
                    <p:nvPicPr>
                      <p:cNvPr id="0" name=""/>
                      <p:cNvPicPr/>
                      <p:nvPr/>
                    </p:nvPicPr>
                    <p:blipFill>
                      <a:blip r:embed="rId5"/>
                      <a:stretch>
                        <a:fillRect/>
                      </a:stretch>
                    </p:blipFill>
                    <p:spPr>
                      <a:xfrm>
                        <a:off x="1504950" y="2298700"/>
                        <a:ext cx="1917700" cy="3810000"/>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4205849889"/>
              </p:ext>
            </p:extLst>
          </p:nvPr>
        </p:nvGraphicFramePr>
        <p:xfrm>
          <a:off x="2948050" y="1735775"/>
          <a:ext cx="1003300" cy="457200"/>
        </p:xfrm>
        <a:graphic>
          <a:graphicData uri="http://schemas.openxmlformats.org/presentationml/2006/ole">
            <mc:AlternateContent xmlns:mc="http://schemas.openxmlformats.org/markup-compatibility/2006">
              <mc:Choice xmlns:v="urn:schemas-microsoft-com:vml" Requires="v">
                <p:oleObj name="Equation" r:id="rId6" imgW="1002960" imgH="457200" progId="Equation.DSMT4">
                  <p:embed/>
                </p:oleObj>
              </mc:Choice>
              <mc:Fallback>
                <p:oleObj name="Equation" r:id="rId6" imgW="1002960" imgH="457200" progId="Equation.DSMT4">
                  <p:embed/>
                  <p:pic>
                    <p:nvPicPr>
                      <p:cNvPr id="0" name="Object 5"/>
                      <p:cNvPicPr>
                        <a:picLocks noChangeAspect="1" noChangeArrowheads="1"/>
                      </p:cNvPicPr>
                      <p:nvPr/>
                    </p:nvPicPr>
                    <p:blipFill>
                      <a:blip r:embed="rId7"/>
                      <a:srcRect/>
                      <a:stretch>
                        <a:fillRect/>
                      </a:stretch>
                    </p:blipFill>
                    <p:spPr bwMode="auto">
                      <a:xfrm>
                        <a:off x="2948050" y="1735775"/>
                        <a:ext cx="1003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70487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i="1" dirty="0">
                <a:latin typeface="Arial" pitchFamily="34" charset="0"/>
                <a:cs typeface="Arial" pitchFamily="34" charset="0"/>
              </a:rPr>
              <a:t>Objective 3</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a:lstStyle/>
          <a:p>
            <a:pPr algn="ctr"/>
            <a:r>
              <a:rPr lang="en-US" dirty="0"/>
              <a:t>Find a line’s slope and </a:t>
            </a:r>
            <a:r>
              <a:rPr lang="en-US" i="1" dirty="0"/>
              <a:t>y</a:t>
            </a:r>
            <a:r>
              <a:rPr lang="en-US" dirty="0"/>
              <a:t>-intercept </a:t>
            </a:r>
            <a:br>
              <a:rPr lang="en-US" dirty="0"/>
            </a:br>
            <a:r>
              <a:rPr lang="en-US" dirty="0"/>
              <a:t>from its equation.</a:t>
            </a:r>
          </a:p>
          <a:p>
            <a:r>
              <a:rPr lang="en-US" dirty="0"/>
              <a:t> </a:t>
            </a:r>
          </a:p>
          <a:p>
            <a:endParaRPr lang="en-US" dirty="0"/>
          </a:p>
        </p:txBody>
      </p:sp>
    </p:spTree>
    <p:extLst>
      <p:ext uri="{BB962C8B-B14F-4D97-AF65-F5344CB8AC3E}">
        <p14:creationId xmlns:p14="http://schemas.microsoft.com/office/powerpoint/2010/main" val="1685211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Placeholder 1"/>
          <p:cNvGraphicFramePr>
            <a:graphicFrameLocks noGrp="1"/>
          </p:cNvGraphicFramePr>
          <p:nvPr>
            <p:ph type="tbl" sz="quarter" idx="11"/>
            <p:extLst>
              <p:ext uri="{D42A27DB-BD31-4B8C-83A1-F6EECF244321}">
                <p14:modId xmlns:p14="http://schemas.microsoft.com/office/powerpoint/2010/main" val="3025428797"/>
              </p:ext>
            </p:extLst>
          </p:nvPr>
        </p:nvGraphicFramePr>
        <p:xfrm>
          <a:off x="533400" y="1143000"/>
          <a:ext cx="8243638" cy="1645920"/>
        </p:xfrm>
        <a:graphic>
          <a:graphicData uri="http://schemas.openxmlformats.org/drawingml/2006/table">
            <a:tbl>
              <a:tblPr firstRow="1" bandRow="1">
                <a:tableStyleId>{5C22544A-7EE6-4342-B048-85BDC9FD1C3A}</a:tableStyleId>
              </a:tblPr>
              <a:tblGrid>
                <a:gridCol w="8243638">
                  <a:extLst>
                    <a:ext uri="{9D8B030D-6E8A-4147-A177-3AD203B41FA5}">
                      <a16:colId xmlns:a16="http://schemas.microsoft.com/office/drawing/2014/main" val="20000"/>
                    </a:ext>
                  </a:extLst>
                </a:gridCol>
              </a:tblGrid>
              <a:tr h="370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0000A8"/>
                          </a:solidFill>
                          <a:effectLst/>
                          <a:latin typeface="Arial" pitchFamily="34" charset="0"/>
                          <a:cs typeface="Arial" pitchFamily="34" charset="0"/>
                        </a:rPr>
                        <a:t>Slope-Intercept Form of the Equation </a:t>
                      </a:r>
                      <a:br>
                        <a:rPr kumimoji="0" lang="en-US" sz="3200" b="1" i="0" u="none" strike="noStrike" cap="none" normalizeH="0" baseline="0" dirty="0">
                          <a:ln>
                            <a:noFill/>
                          </a:ln>
                          <a:solidFill>
                            <a:srgbClr val="0000A8"/>
                          </a:solidFill>
                          <a:effectLst/>
                          <a:latin typeface="Arial" pitchFamily="34" charset="0"/>
                          <a:cs typeface="Arial" pitchFamily="34" charset="0"/>
                        </a:rPr>
                      </a:br>
                      <a:r>
                        <a:rPr kumimoji="0" lang="en-US" sz="3200" b="1" i="0" u="none" strike="noStrike" cap="none" normalizeH="0" baseline="0" dirty="0">
                          <a:ln>
                            <a:noFill/>
                          </a:ln>
                          <a:solidFill>
                            <a:srgbClr val="0000A8"/>
                          </a:solidFill>
                          <a:effectLst/>
                          <a:latin typeface="Arial" pitchFamily="34" charset="0"/>
                          <a:cs typeface="Arial" pitchFamily="34" charset="0"/>
                        </a:rPr>
                        <a:t>of a Line</a:t>
                      </a:r>
                    </a:p>
                  </a:txBody>
                  <a:tcPr marL="91387" marR="91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486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1" u="none" strike="noStrike" cap="none" normalizeH="0" baseline="0" dirty="0">
                          <a:ln>
                            <a:noFill/>
                          </a:ln>
                          <a:solidFill>
                            <a:schemeClr val="tx1"/>
                          </a:solidFill>
                          <a:effectLst/>
                          <a:latin typeface="Arial" pitchFamily="34" charset="0"/>
                          <a:cs typeface="Arial" pitchFamily="34" charset="0"/>
                        </a:rPr>
                        <a:t>                 </a:t>
                      </a:r>
                      <a:r>
                        <a:rPr kumimoji="0" lang="en-US" sz="3200" b="0" i="0" u="none" strike="noStrike" cap="none" normalizeH="0" baseline="0" dirty="0">
                          <a:ln>
                            <a:noFill/>
                          </a:ln>
                          <a:solidFill>
                            <a:schemeClr val="tx1"/>
                          </a:solidFill>
                          <a:effectLst/>
                          <a:latin typeface="Arial" pitchFamily="34" charset="0"/>
                          <a:cs typeface="Arial" pitchFamily="34" charset="0"/>
                        </a:rPr>
                        <a:t>with slope </a:t>
                      </a:r>
                      <a:r>
                        <a:rPr kumimoji="0" lang="en-US" sz="3200" b="0" i="1" u="none" strike="noStrike" cap="none" normalizeH="0" baseline="0" dirty="0">
                          <a:ln>
                            <a:noFill/>
                          </a:ln>
                          <a:solidFill>
                            <a:schemeClr val="tx1"/>
                          </a:solidFill>
                          <a:effectLst/>
                          <a:latin typeface="Arial" pitchFamily="34" charset="0"/>
                          <a:cs typeface="Arial" pitchFamily="34" charset="0"/>
                        </a:rPr>
                        <a:t>m,</a:t>
                      </a:r>
                      <a:r>
                        <a:rPr kumimoji="0" lang="en-US" sz="3200" b="0" i="0" u="none" strike="noStrike" cap="none" normalizeH="0" baseline="0" dirty="0">
                          <a:ln>
                            <a:noFill/>
                          </a:ln>
                          <a:solidFill>
                            <a:schemeClr val="tx1"/>
                          </a:solidFill>
                          <a:effectLst/>
                          <a:latin typeface="Arial" pitchFamily="34" charset="0"/>
                          <a:cs typeface="Arial" pitchFamily="34" charset="0"/>
                        </a:rPr>
                        <a:t> and </a:t>
                      </a:r>
                      <a:r>
                        <a:rPr kumimoji="0" lang="en-US" sz="3200" b="0" i="1" u="none" strike="noStrike" cap="none" normalizeH="0" baseline="0" dirty="0">
                          <a:ln>
                            <a:noFill/>
                          </a:ln>
                          <a:solidFill>
                            <a:schemeClr val="tx1"/>
                          </a:solidFill>
                          <a:effectLst/>
                          <a:latin typeface="Arial" pitchFamily="34" charset="0"/>
                          <a:cs typeface="Arial" pitchFamily="34" charset="0"/>
                        </a:rPr>
                        <a:t>y</a:t>
                      </a:r>
                      <a:r>
                        <a:rPr kumimoji="0" lang="en-US" sz="3200" b="0" i="0" u="none" strike="noStrike" cap="none" normalizeH="0" baseline="0" dirty="0">
                          <a:ln>
                            <a:noFill/>
                          </a:ln>
                          <a:solidFill>
                            <a:schemeClr val="tx1"/>
                          </a:solidFill>
                          <a:effectLst/>
                          <a:latin typeface="Arial" pitchFamily="34" charset="0"/>
                          <a:cs typeface="Arial" pitchFamily="34" charset="0"/>
                        </a:rPr>
                        <a:t>-intercept </a:t>
                      </a:r>
                      <a:r>
                        <a:rPr kumimoji="0" lang="en-US" sz="3200" b="0" i="1" u="none" strike="noStrike" cap="none" normalizeH="0" baseline="0" dirty="0">
                          <a:ln>
                            <a:noFill/>
                          </a:ln>
                          <a:solidFill>
                            <a:schemeClr val="tx1"/>
                          </a:solidFill>
                          <a:effectLst/>
                          <a:latin typeface="Arial" pitchFamily="34" charset="0"/>
                          <a:cs typeface="Arial" pitchFamily="34" charset="0"/>
                        </a:rPr>
                        <a:t>b</a:t>
                      </a:r>
                    </a:p>
                  </a:txBody>
                  <a:tcPr marL="91387" marR="913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Slopes of Lines</a:t>
            </a:r>
          </a:p>
        </p:txBody>
      </p:sp>
      <p:graphicFrame>
        <p:nvGraphicFramePr>
          <p:cNvPr id="19" name="Table Placeholder 1"/>
          <p:cNvGraphicFramePr>
            <a:graphicFrameLocks noGrp="1"/>
          </p:cNvGraphicFramePr>
          <p:nvPr>
            <p:ph type="tbl" sz="quarter" idx="11"/>
            <p:extLst>
              <p:ext uri="{D42A27DB-BD31-4B8C-83A1-F6EECF244321}">
                <p14:modId xmlns:p14="http://schemas.microsoft.com/office/powerpoint/2010/main" val="146605250"/>
              </p:ext>
            </p:extLst>
          </p:nvPr>
        </p:nvGraphicFramePr>
        <p:xfrm>
          <a:off x="533400" y="3810000"/>
          <a:ext cx="8243638" cy="1737360"/>
        </p:xfrm>
        <a:graphic>
          <a:graphicData uri="http://schemas.openxmlformats.org/drawingml/2006/table">
            <a:tbl>
              <a:tblPr firstRow="1" bandRow="1">
                <a:tableStyleId>{5C22544A-7EE6-4342-B048-85BDC9FD1C3A}</a:tableStyleId>
              </a:tblPr>
              <a:tblGrid>
                <a:gridCol w="8243638">
                  <a:extLst>
                    <a:ext uri="{9D8B030D-6E8A-4147-A177-3AD203B41FA5}">
                      <a16:colId xmlns:a16="http://schemas.microsoft.com/office/drawing/2014/main" val="20000"/>
                    </a:ext>
                  </a:extLst>
                </a:gridCol>
              </a:tblGrid>
              <a:tr h="370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0000A8"/>
                          </a:solidFill>
                          <a:effectLst/>
                          <a:latin typeface="Arial" pitchFamily="34" charset="0"/>
                          <a:cs typeface="Arial" pitchFamily="34" charset="0"/>
                        </a:rPr>
                        <a:t>Examples</a:t>
                      </a:r>
                    </a:p>
                  </a:txBody>
                  <a:tcPr marL="91387" marR="91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486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tx1"/>
                        </a:solidFill>
                        <a:effectLst/>
                        <a:latin typeface="Arial" pitchFamily="34" charset="0"/>
                        <a:cs typeface="Arial" pitchFamily="34" charset="0"/>
                      </a:endParaRPr>
                    </a:p>
                  </a:txBody>
                  <a:tcPr marL="91387" marR="913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486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tx1"/>
                        </a:solidFill>
                        <a:effectLst/>
                        <a:latin typeface="Arial" pitchFamily="34" charset="0"/>
                        <a:cs typeface="Arial" pitchFamily="34" charset="0"/>
                      </a:endParaRPr>
                    </a:p>
                  </a:txBody>
                  <a:tcPr marL="91387" marR="913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446283973"/>
              </p:ext>
            </p:extLst>
          </p:nvPr>
        </p:nvGraphicFramePr>
        <p:xfrm>
          <a:off x="738250" y="2333500"/>
          <a:ext cx="2082800" cy="431800"/>
        </p:xfrm>
        <a:graphic>
          <a:graphicData uri="http://schemas.openxmlformats.org/presentationml/2006/ole">
            <mc:AlternateContent xmlns:mc="http://schemas.openxmlformats.org/markup-compatibility/2006">
              <mc:Choice xmlns:v="urn:schemas-microsoft-com:vml" Requires="v">
                <p:oleObj name="Equation" r:id="rId2" imgW="2082600" imgH="431640" progId="Equation.DSMT4">
                  <p:embed/>
                </p:oleObj>
              </mc:Choice>
              <mc:Fallback>
                <p:oleObj name="Equation" r:id="rId2" imgW="2082600" imgH="431640" progId="Equation.DSMT4">
                  <p:embed/>
                  <p:pic>
                    <p:nvPicPr>
                      <p:cNvPr id="0" name="Object 5"/>
                      <p:cNvPicPr>
                        <a:picLocks noChangeAspect="1" noChangeArrowheads="1"/>
                      </p:cNvPicPr>
                      <p:nvPr/>
                    </p:nvPicPr>
                    <p:blipFill>
                      <a:blip r:embed="rId3"/>
                      <a:srcRect/>
                      <a:stretch>
                        <a:fillRect/>
                      </a:stretch>
                    </p:blipFill>
                    <p:spPr bwMode="auto">
                      <a:xfrm>
                        <a:off x="738250" y="2333500"/>
                        <a:ext cx="2082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348767983"/>
              </p:ext>
            </p:extLst>
          </p:nvPr>
        </p:nvGraphicFramePr>
        <p:xfrm>
          <a:off x="884238" y="4468813"/>
          <a:ext cx="7556500" cy="431800"/>
        </p:xfrm>
        <a:graphic>
          <a:graphicData uri="http://schemas.openxmlformats.org/presentationml/2006/ole">
            <mc:AlternateContent xmlns:mc="http://schemas.openxmlformats.org/markup-compatibility/2006">
              <mc:Choice xmlns:v="urn:schemas-microsoft-com:vml" Requires="v">
                <p:oleObj name="Equation" r:id="rId4" imgW="7556400" imgH="431640" progId="Equation.DSMT4">
                  <p:embed/>
                </p:oleObj>
              </mc:Choice>
              <mc:Fallback>
                <p:oleObj name="Equation" r:id="rId4" imgW="7556400" imgH="431640" progId="Equation.DSMT4">
                  <p:embed/>
                  <p:pic>
                    <p:nvPicPr>
                      <p:cNvPr id="0" name="Object 5"/>
                      <p:cNvPicPr>
                        <a:picLocks noChangeAspect="1" noChangeArrowheads="1"/>
                      </p:cNvPicPr>
                      <p:nvPr/>
                    </p:nvPicPr>
                    <p:blipFill>
                      <a:blip r:embed="rId5"/>
                      <a:srcRect/>
                      <a:stretch>
                        <a:fillRect/>
                      </a:stretch>
                    </p:blipFill>
                    <p:spPr bwMode="auto">
                      <a:xfrm>
                        <a:off x="884238" y="4468813"/>
                        <a:ext cx="75565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875491783"/>
              </p:ext>
            </p:extLst>
          </p:nvPr>
        </p:nvGraphicFramePr>
        <p:xfrm>
          <a:off x="1854200" y="4984750"/>
          <a:ext cx="5245100" cy="533400"/>
        </p:xfrm>
        <a:graphic>
          <a:graphicData uri="http://schemas.openxmlformats.org/presentationml/2006/ole">
            <mc:AlternateContent xmlns:mc="http://schemas.openxmlformats.org/markup-compatibility/2006">
              <mc:Choice xmlns:v="urn:schemas-microsoft-com:vml" Requires="v">
                <p:oleObj name="Equation" r:id="rId6" imgW="5244840" imgH="533160" progId="Equation.DSMT4">
                  <p:embed/>
                </p:oleObj>
              </mc:Choice>
              <mc:Fallback>
                <p:oleObj name="Equation" r:id="rId6" imgW="5244840" imgH="533160" progId="Equation.DSMT4">
                  <p:embed/>
                  <p:pic>
                    <p:nvPicPr>
                      <p:cNvPr id="0" name="Object 3"/>
                      <p:cNvPicPr>
                        <a:picLocks noChangeAspect="1" noChangeArrowheads="1"/>
                      </p:cNvPicPr>
                      <p:nvPr/>
                    </p:nvPicPr>
                    <p:blipFill>
                      <a:blip r:embed="rId7"/>
                      <a:srcRect/>
                      <a:stretch>
                        <a:fillRect/>
                      </a:stretch>
                    </p:blipFill>
                    <p:spPr bwMode="auto">
                      <a:xfrm>
                        <a:off x="1854200" y="4984750"/>
                        <a:ext cx="5245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41860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a:noAutofit/>
          </a:bodyPr>
          <a:lstStyle/>
          <a:p>
            <a:r>
              <a:rPr lang="en-US" sz="2800" dirty="0"/>
              <a:t>Give the slope and </a:t>
            </a:r>
            <a:r>
              <a:rPr lang="en-US" sz="2800" i="1" dirty="0"/>
              <a:t>y</a:t>
            </a:r>
            <a:r>
              <a:rPr lang="en-US" sz="2800" dirty="0"/>
              <a:t>-intercept for the line whose equation is:</a:t>
            </a:r>
          </a:p>
          <a:p>
            <a:pPr>
              <a:spcBef>
                <a:spcPts val="0"/>
              </a:spcBef>
            </a:pPr>
            <a:r>
              <a:rPr lang="en-US" sz="4800" dirty="0"/>
              <a:t> </a:t>
            </a:r>
          </a:p>
          <a:p>
            <a:r>
              <a:rPr lang="en-US" sz="2800" dirty="0"/>
              <a:t>				Subtract 3</a:t>
            </a:r>
            <a:r>
              <a:rPr lang="en-US" sz="2800" i="1" dirty="0"/>
              <a:t>x</a:t>
            </a:r>
            <a:r>
              <a:rPr lang="en-US" sz="2800" dirty="0"/>
              <a:t> from both sides</a:t>
            </a:r>
          </a:p>
          <a:p>
            <a:pPr>
              <a:spcAft>
                <a:spcPts val="1200"/>
              </a:spcAft>
            </a:pPr>
            <a:r>
              <a:rPr lang="en-US" sz="2800" dirty="0"/>
              <a:t>				Simplify</a:t>
            </a:r>
          </a:p>
          <a:p>
            <a:pPr>
              <a:spcAft>
                <a:spcPts val="2400"/>
              </a:spcAft>
            </a:pPr>
            <a:r>
              <a:rPr lang="en-US" sz="2800" dirty="0"/>
              <a:t>				Divide both sides by </a:t>
            </a:r>
          </a:p>
          <a:p>
            <a:pPr>
              <a:spcAft>
                <a:spcPts val="1200"/>
              </a:spcAft>
            </a:pPr>
            <a:r>
              <a:rPr lang="en-US" sz="2800" dirty="0"/>
              <a:t>				Simplify</a:t>
            </a:r>
            <a:endParaRPr lang="en-US" sz="2400" dirty="0"/>
          </a:p>
          <a:p>
            <a:r>
              <a:rPr lang="en-US" sz="2800" spc="-100" dirty="0"/>
              <a:t>Therefore, the slope is      and the </a:t>
            </a:r>
            <a:r>
              <a:rPr lang="en-US" sz="2800" i="1" spc="-100" dirty="0"/>
              <a:t>y</a:t>
            </a:r>
            <a:r>
              <a:rPr lang="en-US" sz="2800" spc="-100" dirty="0"/>
              <a:t>-intercept is</a:t>
            </a:r>
            <a:r>
              <a:rPr lang="en-US" sz="3600" spc="-100" dirty="0"/>
              <a:t> </a:t>
            </a:r>
            <a:r>
              <a:rPr lang="en-US" sz="2800" spc="-100" dirty="0"/>
              <a:t> </a:t>
            </a:r>
          </a:p>
          <a:p>
            <a:endParaRPr lang="en-US" sz="2800" dirty="0"/>
          </a:p>
          <a:p>
            <a:r>
              <a:rPr lang="en-US" sz="2800" dirty="0">
                <a:latin typeface="Times New Roman" pitchFamily="18" charset="0"/>
              </a:rPr>
              <a:t>				</a:t>
            </a:r>
            <a:endParaRPr lang="en-US" sz="2800" dirty="0"/>
          </a:p>
          <a:p>
            <a:endParaRPr lang="en-US" dirty="0"/>
          </a:p>
          <a:p>
            <a:r>
              <a:rPr lang="en-US" dirty="0"/>
              <a:t>				</a:t>
            </a:r>
          </a:p>
        </p:txBody>
      </p:sp>
      <p:graphicFrame>
        <p:nvGraphicFramePr>
          <p:cNvPr id="6" name="Object 5"/>
          <p:cNvGraphicFramePr>
            <a:graphicFrameLocks noChangeAspect="1"/>
          </p:cNvGraphicFramePr>
          <p:nvPr>
            <p:extLst>
              <p:ext uri="{D42A27DB-BD31-4B8C-83A1-F6EECF244321}">
                <p14:modId xmlns:p14="http://schemas.microsoft.com/office/powerpoint/2010/main" val="147443061"/>
              </p:ext>
            </p:extLst>
          </p:nvPr>
        </p:nvGraphicFramePr>
        <p:xfrm>
          <a:off x="2526475" y="1676400"/>
          <a:ext cx="1752600" cy="393700"/>
        </p:xfrm>
        <a:graphic>
          <a:graphicData uri="http://schemas.openxmlformats.org/presentationml/2006/ole">
            <mc:AlternateContent xmlns:mc="http://schemas.openxmlformats.org/markup-compatibility/2006">
              <mc:Choice xmlns:v="urn:schemas-microsoft-com:vml" Requires="v">
                <p:oleObj name="Equation" r:id="rId2" imgW="1752480" imgH="393480" progId="Equation.DSMT4">
                  <p:embed/>
                </p:oleObj>
              </mc:Choice>
              <mc:Fallback>
                <p:oleObj name="Equation" r:id="rId2" imgW="1752480" imgH="393480" progId="Equation.DSMT4">
                  <p:embed/>
                  <p:pic>
                    <p:nvPicPr>
                      <p:cNvPr id="0" name=""/>
                      <p:cNvPicPr/>
                      <p:nvPr/>
                    </p:nvPicPr>
                    <p:blipFill>
                      <a:blip r:embed="rId3"/>
                      <a:stretch>
                        <a:fillRect/>
                      </a:stretch>
                    </p:blipFill>
                    <p:spPr>
                      <a:xfrm>
                        <a:off x="2526475" y="1676400"/>
                        <a:ext cx="1752600" cy="3937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793892595"/>
              </p:ext>
            </p:extLst>
          </p:nvPr>
        </p:nvGraphicFramePr>
        <p:xfrm>
          <a:off x="1335975" y="2362200"/>
          <a:ext cx="1752600" cy="393700"/>
        </p:xfrm>
        <a:graphic>
          <a:graphicData uri="http://schemas.openxmlformats.org/presentationml/2006/ole">
            <mc:AlternateContent xmlns:mc="http://schemas.openxmlformats.org/markup-compatibility/2006">
              <mc:Choice xmlns:v="urn:schemas-microsoft-com:vml" Requires="v">
                <p:oleObj name="Equation" r:id="rId4" imgW="1752480" imgH="393480" progId="Equation.DSMT4">
                  <p:embed/>
                </p:oleObj>
              </mc:Choice>
              <mc:Fallback>
                <p:oleObj name="Equation" r:id="rId4" imgW="1752480" imgH="393480" progId="Equation.DSMT4">
                  <p:embed/>
                  <p:pic>
                    <p:nvPicPr>
                      <p:cNvPr id="0" name=""/>
                      <p:cNvPicPr/>
                      <p:nvPr/>
                    </p:nvPicPr>
                    <p:blipFill>
                      <a:blip r:embed="rId5"/>
                      <a:stretch>
                        <a:fillRect/>
                      </a:stretch>
                    </p:blipFill>
                    <p:spPr>
                      <a:xfrm>
                        <a:off x="1335975" y="2362200"/>
                        <a:ext cx="1752600" cy="3937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400978747"/>
              </p:ext>
            </p:extLst>
          </p:nvPr>
        </p:nvGraphicFramePr>
        <p:xfrm>
          <a:off x="596075" y="2881750"/>
          <a:ext cx="3454400" cy="393700"/>
        </p:xfrm>
        <a:graphic>
          <a:graphicData uri="http://schemas.openxmlformats.org/presentationml/2006/ole">
            <mc:AlternateContent xmlns:mc="http://schemas.openxmlformats.org/markup-compatibility/2006">
              <mc:Choice xmlns:v="urn:schemas-microsoft-com:vml" Requires="v">
                <p:oleObj name="Equation" r:id="rId6" imgW="3454200" imgH="393480" progId="Equation.DSMT4">
                  <p:embed/>
                </p:oleObj>
              </mc:Choice>
              <mc:Fallback>
                <p:oleObj name="Equation" r:id="rId6" imgW="3454200" imgH="393480" progId="Equation.DSMT4">
                  <p:embed/>
                  <p:pic>
                    <p:nvPicPr>
                      <p:cNvPr id="0" name=""/>
                      <p:cNvPicPr/>
                      <p:nvPr/>
                    </p:nvPicPr>
                    <p:blipFill>
                      <a:blip r:embed="rId7"/>
                      <a:stretch>
                        <a:fillRect/>
                      </a:stretch>
                    </p:blipFill>
                    <p:spPr>
                      <a:xfrm>
                        <a:off x="596075" y="2881750"/>
                        <a:ext cx="3454400" cy="3937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682281364"/>
              </p:ext>
            </p:extLst>
          </p:nvPr>
        </p:nvGraphicFramePr>
        <p:xfrm>
          <a:off x="1864425" y="3372025"/>
          <a:ext cx="2171700" cy="393700"/>
        </p:xfrm>
        <a:graphic>
          <a:graphicData uri="http://schemas.openxmlformats.org/presentationml/2006/ole">
            <mc:AlternateContent xmlns:mc="http://schemas.openxmlformats.org/markup-compatibility/2006">
              <mc:Choice xmlns:v="urn:schemas-microsoft-com:vml" Requires="v">
                <p:oleObj name="Equation" r:id="rId8" imgW="2171520" imgH="393480" progId="Equation.DSMT4">
                  <p:embed/>
                </p:oleObj>
              </mc:Choice>
              <mc:Fallback>
                <p:oleObj name="Equation" r:id="rId8" imgW="2171520" imgH="393480" progId="Equation.DSMT4">
                  <p:embed/>
                  <p:pic>
                    <p:nvPicPr>
                      <p:cNvPr id="0" name=""/>
                      <p:cNvPicPr/>
                      <p:nvPr/>
                    </p:nvPicPr>
                    <p:blipFill>
                      <a:blip r:embed="rId9"/>
                      <a:stretch>
                        <a:fillRect/>
                      </a:stretch>
                    </p:blipFill>
                    <p:spPr>
                      <a:xfrm>
                        <a:off x="1864425" y="3372025"/>
                        <a:ext cx="2171700" cy="3937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531442141"/>
              </p:ext>
            </p:extLst>
          </p:nvPr>
        </p:nvGraphicFramePr>
        <p:xfrm>
          <a:off x="1828800" y="3805475"/>
          <a:ext cx="2273300" cy="850900"/>
        </p:xfrm>
        <a:graphic>
          <a:graphicData uri="http://schemas.openxmlformats.org/presentationml/2006/ole">
            <mc:AlternateContent xmlns:mc="http://schemas.openxmlformats.org/markup-compatibility/2006">
              <mc:Choice xmlns:v="urn:schemas-microsoft-com:vml" Requires="v">
                <p:oleObj name="Equation" r:id="rId10" imgW="2273040" imgH="850680" progId="Equation.DSMT4">
                  <p:embed/>
                </p:oleObj>
              </mc:Choice>
              <mc:Fallback>
                <p:oleObj name="Equation" r:id="rId10" imgW="2273040" imgH="850680" progId="Equation.DSMT4">
                  <p:embed/>
                  <p:pic>
                    <p:nvPicPr>
                      <p:cNvPr id="0" name=""/>
                      <p:cNvPicPr/>
                      <p:nvPr/>
                    </p:nvPicPr>
                    <p:blipFill>
                      <a:blip r:embed="rId11"/>
                      <a:stretch>
                        <a:fillRect/>
                      </a:stretch>
                    </p:blipFill>
                    <p:spPr>
                      <a:xfrm>
                        <a:off x="1828800" y="3805475"/>
                        <a:ext cx="2273300" cy="8509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861780091"/>
              </p:ext>
            </p:extLst>
          </p:nvPr>
        </p:nvGraphicFramePr>
        <p:xfrm>
          <a:off x="2262250" y="4585125"/>
          <a:ext cx="1651000" cy="838200"/>
        </p:xfrm>
        <a:graphic>
          <a:graphicData uri="http://schemas.openxmlformats.org/presentationml/2006/ole">
            <mc:AlternateContent xmlns:mc="http://schemas.openxmlformats.org/markup-compatibility/2006">
              <mc:Choice xmlns:v="urn:schemas-microsoft-com:vml" Requires="v">
                <p:oleObj name="Equation" r:id="rId12" imgW="1650960" imgH="838080" progId="Equation.DSMT4">
                  <p:embed/>
                </p:oleObj>
              </mc:Choice>
              <mc:Fallback>
                <p:oleObj name="Equation" r:id="rId12" imgW="1650960" imgH="838080" progId="Equation.DSMT4">
                  <p:embed/>
                  <p:pic>
                    <p:nvPicPr>
                      <p:cNvPr id="0" name=""/>
                      <p:cNvPicPr/>
                      <p:nvPr/>
                    </p:nvPicPr>
                    <p:blipFill>
                      <a:blip r:embed="rId13"/>
                      <a:stretch>
                        <a:fillRect/>
                      </a:stretch>
                    </p:blipFill>
                    <p:spPr>
                      <a:xfrm>
                        <a:off x="2262250" y="4585125"/>
                        <a:ext cx="1651000" cy="838200"/>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876621385"/>
              </p:ext>
            </p:extLst>
          </p:nvPr>
        </p:nvGraphicFramePr>
        <p:xfrm>
          <a:off x="7570025" y="4065325"/>
          <a:ext cx="431800" cy="317500"/>
        </p:xfrm>
        <a:graphic>
          <a:graphicData uri="http://schemas.openxmlformats.org/presentationml/2006/ole">
            <mc:AlternateContent xmlns:mc="http://schemas.openxmlformats.org/markup-compatibility/2006">
              <mc:Choice xmlns:v="urn:schemas-microsoft-com:vml" Requires="v">
                <p:oleObj name="Equation" r:id="rId14" imgW="431640" imgH="317160" progId="Equation.DSMT4">
                  <p:embed/>
                </p:oleObj>
              </mc:Choice>
              <mc:Fallback>
                <p:oleObj name="Equation" r:id="rId14" imgW="431640" imgH="317160" progId="Equation.DSMT4">
                  <p:embed/>
                  <p:pic>
                    <p:nvPicPr>
                      <p:cNvPr id="0" name="Object 1"/>
                      <p:cNvPicPr>
                        <a:picLocks noChangeAspect="1" noChangeArrowheads="1"/>
                      </p:cNvPicPr>
                      <p:nvPr/>
                    </p:nvPicPr>
                    <p:blipFill>
                      <a:blip r:embed="rId15"/>
                      <a:srcRect/>
                      <a:stretch>
                        <a:fillRect/>
                      </a:stretch>
                    </p:blipFill>
                    <p:spPr bwMode="auto">
                      <a:xfrm>
                        <a:off x="7570025" y="4065325"/>
                        <a:ext cx="4318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854297733"/>
              </p:ext>
            </p:extLst>
          </p:nvPr>
        </p:nvGraphicFramePr>
        <p:xfrm>
          <a:off x="4038600" y="5486400"/>
          <a:ext cx="254000" cy="838200"/>
        </p:xfrm>
        <a:graphic>
          <a:graphicData uri="http://schemas.openxmlformats.org/presentationml/2006/ole">
            <mc:AlternateContent xmlns:mc="http://schemas.openxmlformats.org/markup-compatibility/2006">
              <mc:Choice xmlns:v="urn:schemas-microsoft-com:vml" Requires="v">
                <p:oleObj name="Equation" r:id="rId16" imgW="253800" imgH="838080" progId="Equation.DSMT4">
                  <p:embed/>
                </p:oleObj>
              </mc:Choice>
              <mc:Fallback>
                <p:oleObj name="Equation" r:id="rId16" imgW="253800" imgH="838080" progId="Equation.DSMT4">
                  <p:embed/>
                  <p:pic>
                    <p:nvPicPr>
                      <p:cNvPr id="0" name="Object 12"/>
                      <p:cNvPicPr>
                        <a:picLocks noChangeAspect="1" noChangeArrowheads="1"/>
                      </p:cNvPicPr>
                      <p:nvPr/>
                    </p:nvPicPr>
                    <p:blipFill>
                      <a:blip r:embed="rId17"/>
                      <a:srcRect/>
                      <a:stretch>
                        <a:fillRect/>
                      </a:stretch>
                    </p:blipFill>
                    <p:spPr bwMode="auto">
                      <a:xfrm>
                        <a:off x="4038600" y="5486400"/>
                        <a:ext cx="25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928416377"/>
              </p:ext>
            </p:extLst>
          </p:nvPr>
        </p:nvGraphicFramePr>
        <p:xfrm>
          <a:off x="7543800" y="5410200"/>
          <a:ext cx="342900" cy="838200"/>
        </p:xfrm>
        <a:graphic>
          <a:graphicData uri="http://schemas.openxmlformats.org/presentationml/2006/ole">
            <mc:AlternateContent xmlns:mc="http://schemas.openxmlformats.org/markup-compatibility/2006">
              <mc:Choice xmlns:v="urn:schemas-microsoft-com:vml" Requires="v">
                <p:oleObj name="Equation" r:id="rId18" imgW="342720" imgH="838080" progId="Equation.DSMT4">
                  <p:embed/>
                </p:oleObj>
              </mc:Choice>
              <mc:Fallback>
                <p:oleObj name="Equation" r:id="rId18" imgW="342720" imgH="838080" progId="Equation.DSMT4">
                  <p:embed/>
                  <p:pic>
                    <p:nvPicPr>
                      <p:cNvPr id="0" name="Object 12"/>
                      <p:cNvPicPr>
                        <a:picLocks noChangeAspect="1" noChangeArrowheads="1"/>
                      </p:cNvPicPr>
                      <p:nvPr/>
                    </p:nvPicPr>
                    <p:blipFill>
                      <a:blip r:embed="rId19"/>
                      <a:srcRect/>
                      <a:stretch>
                        <a:fillRect/>
                      </a:stretch>
                    </p:blipFill>
                    <p:spPr bwMode="auto">
                      <a:xfrm>
                        <a:off x="7543800" y="5410200"/>
                        <a:ext cx="342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59117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latin typeface="Arial" pitchFamily="34" charset="0"/>
                <a:cs typeface="Arial" pitchFamily="34" charset="0"/>
              </a:rPr>
              <a:t>Objective 1</a:t>
            </a:r>
            <a:endParaRPr lang="en-US" sz="3200" b="1" dirty="0">
              <a:latin typeface="Arial" pitchFamily="34" charset="0"/>
              <a:cs typeface="Arial" pitchFamily="34" charset="0"/>
            </a:endParaRPr>
          </a:p>
        </p:txBody>
      </p:sp>
      <p:sp>
        <p:nvSpPr>
          <p:cNvPr id="3" name="Text Placeholder 2"/>
          <p:cNvSpPr>
            <a:spLocks noGrp="1"/>
          </p:cNvSpPr>
          <p:nvPr>
            <p:ph type="body" sz="quarter" idx="10"/>
          </p:nvPr>
        </p:nvSpPr>
        <p:spPr/>
        <p:txBody>
          <a:bodyPr/>
          <a:lstStyle/>
          <a:p>
            <a:pPr algn="ctr"/>
            <a:r>
              <a:rPr lang="en-US" dirty="0"/>
              <a:t>Use intercepts to graph a linear </a:t>
            </a:r>
            <a:br>
              <a:rPr lang="en-US" dirty="0"/>
            </a:br>
            <a:r>
              <a:rPr lang="en-US" dirty="0"/>
              <a:t>function in standard form.</a:t>
            </a:r>
          </a:p>
        </p:txBody>
      </p:sp>
    </p:spTree>
    <p:extLst>
      <p:ext uri="{BB962C8B-B14F-4D97-AF65-F5344CB8AC3E}">
        <p14:creationId xmlns:p14="http://schemas.microsoft.com/office/powerpoint/2010/main" val="4085431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 Objective 3: Example</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a:normAutofit/>
          </a:bodyPr>
          <a:lstStyle/>
          <a:p>
            <a:pPr>
              <a:spcAft>
                <a:spcPts val="600"/>
              </a:spcAft>
            </a:pPr>
            <a:r>
              <a:rPr lang="en-US" sz="2800" b="1" dirty="0"/>
              <a:t>3.</a:t>
            </a:r>
            <a:r>
              <a:rPr lang="en-US" sz="2800" dirty="0"/>
              <a:t>	Give the slope and the </a:t>
            </a:r>
            <a:r>
              <a:rPr lang="en-US" sz="2800" i="1" dirty="0"/>
              <a:t>y</a:t>
            </a:r>
            <a:r>
              <a:rPr lang="en-US" sz="2800" dirty="0"/>
              <a:t>-intercept for the 	line whose equation is </a:t>
            </a:r>
          </a:p>
          <a:p>
            <a:r>
              <a:rPr lang="en-US" sz="2800" dirty="0"/>
              <a:t>	First, convert the equation to slope-intercept 	form by solving the equation for </a:t>
            </a:r>
            <a:r>
              <a:rPr lang="en-US" sz="2800" i="1" dirty="0"/>
              <a:t>y</a:t>
            </a:r>
            <a:r>
              <a:rPr lang="en-US" sz="2800" dirty="0"/>
              <a:t>.</a:t>
            </a:r>
          </a:p>
          <a:p>
            <a:pPr>
              <a:spcAft>
                <a:spcPts val="1800"/>
              </a:spcAft>
            </a:pPr>
            <a:r>
              <a:rPr lang="en-US" sz="2800" dirty="0"/>
              <a:t>						</a:t>
            </a:r>
          </a:p>
          <a:p>
            <a:endParaRPr lang="en-US" sz="2800" dirty="0"/>
          </a:p>
          <a:p>
            <a:endParaRPr lang="en-US" sz="2800" dirty="0"/>
          </a:p>
        </p:txBody>
      </p:sp>
      <p:graphicFrame>
        <p:nvGraphicFramePr>
          <p:cNvPr id="6" name="Object 5"/>
          <p:cNvGraphicFramePr>
            <a:graphicFrameLocks noChangeAspect="1"/>
          </p:cNvGraphicFramePr>
          <p:nvPr>
            <p:extLst>
              <p:ext uri="{D42A27DB-BD31-4B8C-83A1-F6EECF244321}">
                <p14:modId xmlns:p14="http://schemas.microsoft.com/office/powerpoint/2010/main" val="4185775796"/>
              </p:ext>
            </p:extLst>
          </p:nvPr>
        </p:nvGraphicFramePr>
        <p:xfrm>
          <a:off x="5129150" y="1676400"/>
          <a:ext cx="2057400" cy="393700"/>
        </p:xfrm>
        <a:graphic>
          <a:graphicData uri="http://schemas.openxmlformats.org/presentationml/2006/ole">
            <mc:AlternateContent xmlns:mc="http://schemas.openxmlformats.org/markup-compatibility/2006">
              <mc:Choice xmlns:v="urn:schemas-microsoft-com:vml" Requires="v">
                <p:oleObj name="Equation" r:id="rId2" imgW="2057400" imgH="393480" progId="Equation.DSMT4">
                  <p:embed/>
                </p:oleObj>
              </mc:Choice>
              <mc:Fallback>
                <p:oleObj name="Equation" r:id="rId2" imgW="2057400" imgH="393480" progId="Equation.DSMT4">
                  <p:embed/>
                  <p:pic>
                    <p:nvPicPr>
                      <p:cNvPr id="0" name=""/>
                      <p:cNvPicPr/>
                      <p:nvPr/>
                    </p:nvPicPr>
                    <p:blipFill>
                      <a:blip r:embed="rId3"/>
                      <a:stretch>
                        <a:fillRect/>
                      </a:stretch>
                    </p:blipFill>
                    <p:spPr>
                      <a:xfrm>
                        <a:off x="5129150" y="1676400"/>
                        <a:ext cx="2057400" cy="3937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868529165"/>
              </p:ext>
            </p:extLst>
          </p:nvPr>
        </p:nvGraphicFramePr>
        <p:xfrm>
          <a:off x="1535875" y="3454400"/>
          <a:ext cx="2959100" cy="2413000"/>
        </p:xfrm>
        <a:graphic>
          <a:graphicData uri="http://schemas.openxmlformats.org/presentationml/2006/ole">
            <mc:AlternateContent xmlns:mc="http://schemas.openxmlformats.org/markup-compatibility/2006">
              <mc:Choice xmlns:v="urn:schemas-microsoft-com:vml" Requires="v">
                <p:oleObj name="Equation" r:id="rId4" imgW="2958840" imgH="2412720" progId="Equation.DSMT4">
                  <p:embed/>
                </p:oleObj>
              </mc:Choice>
              <mc:Fallback>
                <p:oleObj name="Equation" r:id="rId4" imgW="2958840" imgH="2412720" progId="Equation.DSMT4">
                  <p:embed/>
                  <p:pic>
                    <p:nvPicPr>
                      <p:cNvPr id="0" name=""/>
                      <p:cNvPicPr/>
                      <p:nvPr/>
                    </p:nvPicPr>
                    <p:blipFill>
                      <a:blip r:embed="rId5"/>
                      <a:stretch>
                        <a:fillRect/>
                      </a:stretch>
                    </p:blipFill>
                    <p:spPr>
                      <a:xfrm>
                        <a:off x="1535875" y="3454400"/>
                        <a:ext cx="2959100" cy="2413000"/>
                      </a:xfrm>
                      <a:prstGeom prst="rect">
                        <a:avLst/>
                      </a:prstGeom>
                    </p:spPr>
                  </p:pic>
                </p:oleObj>
              </mc:Fallback>
            </mc:AlternateContent>
          </a:graphicData>
        </a:graphic>
      </p:graphicFrame>
    </p:spTree>
    <p:extLst>
      <p:ext uri="{BB962C8B-B14F-4D97-AF65-F5344CB8AC3E}">
        <p14:creationId xmlns:p14="http://schemas.microsoft.com/office/powerpoint/2010/main" val="1724309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 Objective 3: 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a:normAutofit/>
          </a:bodyPr>
          <a:lstStyle/>
          <a:p>
            <a:pPr>
              <a:spcAft>
                <a:spcPts val="1800"/>
              </a:spcAft>
            </a:pPr>
            <a:r>
              <a:rPr lang="en-US" sz="2800" dirty="0"/>
              <a:t>In this form, the coefficient of </a:t>
            </a:r>
            <a:r>
              <a:rPr lang="en-US" sz="2800" i="1" dirty="0"/>
              <a:t>x </a:t>
            </a:r>
            <a:r>
              <a:rPr lang="en-US" sz="2800" dirty="0"/>
              <a:t>is the line’s slope and the constant term is the </a:t>
            </a:r>
            <a:r>
              <a:rPr lang="en-US" sz="2800" i="1" dirty="0"/>
              <a:t>y</a:t>
            </a:r>
            <a:r>
              <a:rPr lang="en-US" sz="2800" dirty="0"/>
              <a:t>-intercept.</a:t>
            </a:r>
          </a:p>
          <a:p>
            <a:r>
              <a:rPr lang="en-US" sz="2800" dirty="0"/>
              <a:t>The slope is 2 and the </a:t>
            </a:r>
            <a:r>
              <a:rPr lang="en-US" sz="2800" i="1" dirty="0"/>
              <a:t>y</a:t>
            </a:r>
            <a:r>
              <a:rPr lang="en-US" sz="2800" dirty="0"/>
              <a:t>-intercept is </a:t>
            </a:r>
          </a:p>
          <a:p>
            <a:endParaRPr lang="en-US" sz="2800" dirty="0"/>
          </a:p>
          <a:p>
            <a:endParaRPr lang="en-US" sz="2800" dirty="0"/>
          </a:p>
        </p:txBody>
      </p:sp>
      <p:graphicFrame>
        <p:nvGraphicFramePr>
          <p:cNvPr id="2" name="Object 1"/>
          <p:cNvGraphicFramePr>
            <a:graphicFrameLocks noChangeAspect="1"/>
          </p:cNvGraphicFramePr>
          <p:nvPr>
            <p:extLst>
              <p:ext uri="{D42A27DB-BD31-4B8C-83A1-F6EECF244321}">
                <p14:modId xmlns:p14="http://schemas.microsoft.com/office/powerpoint/2010/main" val="740910608"/>
              </p:ext>
            </p:extLst>
          </p:nvPr>
        </p:nvGraphicFramePr>
        <p:xfrm>
          <a:off x="6348350" y="2421575"/>
          <a:ext cx="508000" cy="317500"/>
        </p:xfrm>
        <a:graphic>
          <a:graphicData uri="http://schemas.openxmlformats.org/presentationml/2006/ole">
            <mc:AlternateContent xmlns:mc="http://schemas.openxmlformats.org/markup-compatibility/2006">
              <mc:Choice xmlns:v="urn:schemas-microsoft-com:vml" Requires="v">
                <p:oleObj name="Equation" r:id="rId2" imgW="507960" imgH="317160" progId="Equation.DSMT4">
                  <p:embed/>
                </p:oleObj>
              </mc:Choice>
              <mc:Fallback>
                <p:oleObj name="Equation" r:id="rId2" imgW="507960" imgH="317160" progId="Equation.DSMT4">
                  <p:embed/>
                  <p:pic>
                    <p:nvPicPr>
                      <p:cNvPr id="0" name=""/>
                      <p:cNvPicPr>
                        <a:picLocks noChangeAspect="1" noChangeArrowheads="1"/>
                      </p:cNvPicPr>
                      <p:nvPr/>
                    </p:nvPicPr>
                    <p:blipFill>
                      <a:blip r:embed="rId3"/>
                      <a:srcRect/>
                      <a:stretch>
                        <a:fillRect/>
                      </a:stretch>
                    </p:blipFill>
                    <p:spPr bwMode="auto">
                      <a:xfrm>
                        <a:off x="6348350" y="2421575"/>
                        <a:ext cx="508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93211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i="1" dirty="0">
                <a:latin typeface="Arial" pitchFamily="34" charset="0"/>
                <a:cs typeface="Arial" pitchFamily="34" charset="0"/>
              </a:rPr>
              <a:t>Objective 4</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a:lstStyle/>
          <a:p>
            <a:pPr algn="ctr"/>
            <a:r>
              <a:rPr lang="en-US" dirty="0"/>
              <a:t>Graph linear functions in </a:t>
            </a:r>
            <a:br>
              <a:rPr lang="en-US" dirty="0"/>
            </a:br>
            <a:r>
              <a:rPr lang="en-US" dirty="0"/>
              <a:t>slope-intercept form.</a:t>
            </a:r>
          </a:p>
          <a:p>
            <a:r>
              <a:rPr lang="en-US" dirty="0"/>
              <a:t> </a:t>
            </a:r>
          </a:p>
          <a:p>
            <a:r>
              <a:rPr lang="en-US" dirty="0"/>
              <a:t> </a:t>
            </a:r>
          </a:p>
          <a:p>
            <a:r>
              <a:rPr lang="en-US" dirty="0"/>
              <a:t> </a:t>
            </a:r>
          </a:p>
          <a:p>
            <a:endParaRPr lang="en-US" dirty="0"/>
          </a:p>
        </p:txBody>
      </p:sp>
    </p:spTree>
    <p:extLst>
      <p:ext uri="{BB962C8B-B14F-4D97-AF65-F5344CB8AC3E}">
        <p14:creationId xmlns:p14="http://schemas.microsoft.com/office/powerpoint/2010/main" val="2470107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dirty="0">
                <a:latin typeface="Arial" pitchFamily="34" charset="0"/>
                <a:cs typeface="Arial" pitchFamily="34" charset="0"/>
              </a:rPr>
              <a:t>Slopes of Lines</a:t>
            </a:r>
          </a:p>
        </p:txBody>
      </p:sp>
      <p:graphicFrame>
        <p:nvGraphicFramePr>
          <p:cNvPr id="2" name="Table Placeholder 1"/>
          <p:cNvGraphicFramePr>
            <a:graphicFrameLocks noGrp="1"/>
          </p:cNvGraphicFramePr>
          <p:nvPr>
            <p:ph type="tbl" sz="quarter" idx="4294967295"/>
            <p:extLst>
              <p:ext uri="{D42A27DB-BD31-4B8C-83A1-F6EECF244321}">
                <p14:modId xmlns:p14="http://schemas.microsoft.com/office/powerpoint/2010/main" val="2082260468"/>
              </p:ext>
            </p:extLst>
          </p:nvPr>
        </p:nvGraphicFramePr>
        <p:xfrm>
          <a:off x="519362" y="1143000"/>
          <a:ext cx="8243638" cy="5059548"/>
        </p:xfrm>
        <a:graphic>
          <a:graphicData uri="http://schemas.openxmlformats.org/drawingml/2006/table">
            <a:tbl>
              <a:tblPr firstRow="1" bandRow="1">
                <a:tableStyleId>{5C22544A-7EE6-4342-B048-85BDC9FD1C3A}</a:tableStyleId>
              </a:tblPr>
              <a:tblGrid>
                <a:gridCol w="8243638">
                  <a:extLst>
                    <a:ext uri="{9D8B030D-6E8A-4147-A177-3AD203B41FA5}">
                      <a16:colId xmlns:a16="http://schemas.microsoft.com/office/drawing/2014/main" val="20000"/>
                    </a:ext>
                  </a:extLst>
                </a:gridCol>
              </a:tblGrid>
              <a:tr h="370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A8"/>
                          </a:solidFill>
                          <a:effectLst/>
                          <a:latin typeface="Arial" pitchFamily="34" charset="0"/>
                          <a:cs typeface="Arial" pitchFamily="34" charset="0"/>
                        </a:rPr>
                        <a:t>Graphing </a:t>
                      </a:r>
                      <a:r>
                        <a:rPr kumimoji="0" lang="en-US" sz="2800" b="1" i="1" u="none" strike="noStrike" cap="none" normalizeH="0" baseline="0" dirty="0">
                          <a:ln>
                            <a:noFill/>
                          </a:ln>
                          <a:solidFill>
                            <a:srgbClr val="0000A8"/>
                          </a:solidFill>
                          <a:effectLst/>
                          <a:latin typeface="Arial" pitchFamily="34" charset="0"/>
                          <a:cs typeface="Arial" pitchFamily="34" charset="0"/>
                        </a:rPr>
                        <a:t>                   </a:t>
                      </a:r>
                      <a:r>
                        <a:rPr kumimoji="0" lang="en-US" sz="2800" b="1" i="0" u="none" strike="noStrike" cap="none" normalizeH="0" baseline="0" dirty="0">
                          <a:ln>
                            <a:noFill/>
                          </a:ln>
                          <a:solidFill>
                            <a:srgbClr val="0000A8"/>
                          </a:solidFill>
                          <a:effectLst/>
                          <a:latin typeface="Arial" pitchFamily="34" charset="0"/>
                          <a:cs typeface="Arial" pitchFamily="34" charset="0"/>
                        </a:rPr>
                        <a:t>Using the Slope </a:t>
                      </a:r>
                      <a:br>
                        <a:rPr kumimoji="0" lang="en-US" sz="2800" b="1" i="0" u="none" strike="noStrike" cap="none" normalizeH="0" baseline="0" dirty="0">
                          <a:ln>
                            <a:noFill/>
                          </a:ln>
                          <a:solidFill>
                            <a:srgbClr val="0000A8"/>
                          </a:solidFill>
                          <a:effectLst/>
                          <a:latin typeface="Arial" pitchFamily="34" charset="0"/>
                          <a:cs typeface="Arial" pitchFamily="34" charset="0"/>
                        </a:rPr>
                      </a:br>
                      <a:r>
                        <a:rPr kumimoji="0" lang="en-US" sz="2800" b="1" i="0" u="none" strike="noStrike" cap="none" normalizeH="0" baseline="0" dirty="0">
                          <a:ln>
                            <a:noFill/>
                          </a:ln>
                          <a:solidFill>
                            <a:srgbClr val="0000A8"/>
                          </a:solidFill>
                          <a:effectLst/>
                          <a:latin typeface="Arial" pitchFamily="34" charset="0"/>
                          <a:cs typeface="Arial" pitchFamily="34" charset="0"/>
                        </a:rPr>
                        <a:t>and </a:t>
                      </a:r>
                      <a:r>
                        <a:rPr kumimoji="0" lang="en-US" sz="2800" b="1" i="1" u="none" strike="noStrike" cap="none" normalizeH="0" baseline="0" dirty="0">
                          <a:ln>
                            <a:noFill/>
                          </a:ln>
                          <a:solidFill>
                            <a:srgbClr val="0000A8"/>
                          </a:solidFill>
                          <a:effectLst/>
                          <a:latin typeface="Arial" pitchFamily="34" charset="0"/>
                          <a:cs typeface="Arial" pitchFamily="34" charset="0"/>
                        </a:rPr>
                        <a:t>y</a:t>
                      </a:r>
                      <a:r>
                        <a:rPr kumimoji="0" lang="en-US" sz="2800" b="1" i="0" u="none" strike="noStrike" cap="none" normalizeH="0" baseline="0" dirty="0">
                          <a:ln>
                            <a:noFill/>
                          </a:ln>
                          <a:solidFill>
                            <a:srgbClr val="0000A8"/>
                          </a:solidFill>
                          <a:effectLst/>
                          <a:latin typeface="Arial" pitchFamily="34" charset="0"/>
                          <a:cs typeface="Arial" pitchFamily="34" charset="0"/>
                        </a:rPr>
                        <a:t>-Intercept</a:t>
                      </a:r>
                    </a:p>
                  </a:txBody>
                  <a:tcPr marL="91387" marR="91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4864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pPr>
                      <a:r>
                        <a:rPr kumimoji="0" lang="en-US" sz="2800" b="0" i="0" u="none" strike="noStrike" cap="none" normalizeH="0" baseline="0" dirty="0">
                          <a:ln>
                            <a:noFill/>
                          </a:ln>
                          <a:solidFill>
                            <a:schemeClr val="tx1"/>
                          </a:solidFill>
                          <a:effectLst/>
                          <a:latin typeface="Arial" pitchFamily="34" charset="0"/>
                          <a:cs typeface="Arial" pitchFamily="34" charset="0"/>
                        </a:rPr>
                        <a:t>Plot the point containing the </a:t>
                      </a:r>
                      <a:r>
                        <a:rPr kumimoji="0" lang="en-US" sz="2800" b="0" i="1" u="none" strike="noStrike" cap="none" normalizeH="0" baseline="0" dirty="0">
                          <a:ln>
                            <a:noFill/>
                          </a:ln>
                          <a:solidFill>
                            <a:schemeClr val="tx1"/>
                          </a:solidFill>
                          <a:effectLst/>
                          <a:latin typeface="Arial" pitchFamily="34" charset="0"/>
                          <a:cs typeface="Arial" pitchFamily="34" charset="0"/>
                        </a:rPr>
                        <a:t>y</a:t>
                      </a:r>
                      <a:r>
                        <a:rPr kumimoji="0" lang="en-US" sz="2800" b="0" i="0" u="none" strike="noStrike" cap="none" normalizeH="0" baseline="0" dirty="0">
                          <a:ln>
                            <a:noFill/>
                          </a:ln>
                          <a:solidFill>
                            <a:schemeClr val="tx1"/>
                          </a:solidFill>
                          <a:effectLst/>
                          <a:latin typeface="Arial" pitchFamily="34" charset="0"/>
                          <a:cs typeface="Arial" pitchFamily="34" charset="0"/>
                        </a:rPr>
                        <a:t>-intercept on the </a:t>
                      </a:r>
                      <a:r>
                        <a:rPr kumimoji="0" lang="en-US" sz="2800" b="0" i="1" u="none" strike="noStrike" cap="none" normalizeH="0" baseline="0" dirty="0">
                          <a:ln>
                            <a:noFill/>
                          </a:ln>
                          <a:solidFill>
                            <a:schemeClr val="tx1"/>
                          </a:solidFill>
                          <a:effectLst/>
                          <a:latin typeface="Arial" pitchFamily="34" charset="0"/>
                          <a:cs typeface="Arial" pitchFamily="34" charset="0"/>
                        </a:rPr>
                        <a:t>y</a:t>
                      </a:r>
                      <a:r>
                        <a:rPr kumimoji="0" lang="en-US" sz="2800" b="0" i="0" u="none" strike="noStrike" cap="none" normalizeH="0" baseline="0" dirty="0">
                          <a:ln>
                            <a:noFill/>
                          </a:ln>
                          <a:solidFill>
                            <a:schemeClr val="tx1"/>
                          </a:solidFill>
                          <a:effectLst/>
                          <a:latin typeface="Arial" pitchFamily="34" charset="0"/>
                          <a:cs typeface="Arial" pitchFamily="34" charset="0"/>
                        </a:rPr>
                        <a:t>-axis. This is the point </a:t>
                      </a: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4864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2"/>
                        <a:tabLst/>
                      </a:pPr>
                      <a:r>
                        <a:rPr kumimoji="0" lang="en-US" sz="2800" b="0" i="0" u="none" strike="noStrike" cap="none" spc="-50" normalizeH="0" baseline="0" dirty="0">
                          <a:ln>
                            <a:noFill/>
                          </a:ln>
                          <a:solidFill>
                            <a:schemeClr val="tx1"/>
                          </a:solidFill>
                          <a:effectLst/>
                          <a:latin typeface="Arial" pitchFamily="34" charset="0"/>
                          <a:cs typeface="Arial" pitchFamily="34" charset="0"/>
                        </a:rPr>
                        <a:t>Obtain a second point using the slope, </a:t>
                      </a:r>
                      <a:r>
                        <a:rPr kumimoji="0" lang="en-US" sz="2800" b="0" i="1" u="none" strike="noStrike" cap="none" spc="-50" normalizeH="0" baseline="0" dirty="0">
                          <a:ln>
                            <a:noFill/>
                          </a:ln>
                          <a:solidFill>
                            <a:schemeClr val="tx1"/>
                          </a:solidFill>
                          <a:effectLst/>
                          <a:latin typeface="Arial" pitchFamily="34" charset="0"/>
                          <a:cs typeface="Arial" pitchFamily="34" charset="0"/>
                        </a:rPr>
                        <a:t>m</a:t>
                      </a:r>
                      <a:r>
                        <a:rPr kumimoji="0" lang="en-US" sz="2800" b="0" i="0" u="none" strike="noStrike" cap="none" spc="-50" normalizeH="0" baseline="0" dirty="0">
                          <a:ln>
                            <a:noFill/>
                          </a:ln>
                          <a:solidFill>
                            <a:schemeClr val="tx1"/>
                          </a:solidFill>
                          <a:effectLst/>
                          <a:latin typeface="Arial" pitchFamily="34" charset="0"/>
                          <a:cs typeface="Arial" pitchFamily="34" charset="0"/>
                        </a:rPr>
                        <a:t>. Write </a:t>
                      </a:r>
                      <a:r>
                        <a:rPr kumimoji="0" lang="en-US" sz="2800" b="0" i="1" u="none" strike="noStrike" cap="none" spc="-50" normalizeH="0" baseline="0" dirty="0">
                          <a:ln>
                            <a:noFill/>
                          </a:ln>
                          <a:solidFill>
                            <a:schemeClr val="tx1"/>
                          </a:solidFill>
                          <a:effectLst/>
                          <a:latin typeface="Arial" pitchFamily="34" charset="0"/>
                          <a:cs typeface="Arial" pitchFamily="34" charset="0"/>
                        </a:rPr>
                        <a:t>m</a:t>
                      </a:r>
                      <a:r>
                        <a:rPr kumimoji="0" lang="en-US" sz="2800" b="0" i="0" u="none" strike="noStrike" cap="none" spc="-50" normalizeH="0" baseline="0" dirty="0">
                          <a:ln>
                            <a:noFill/>
                          </a:ln>
                          <a:solidFill>
                            <a:schemeClr val="tx1"/>
                          </a:solidFill>
                          <a:effectLst/>
                          <a:latin typeface="Arial" pitchFamily="34" charset="0"/>
                          <a:cs typeface="Arial" pitchFamily="34" charset="0"/>
                        </a:rPr>
                        <a:t> as a fraction, and use rise-over-run, starting at the point on the </a:t>
                      </a:r>
                      <a:r>
                        <a:rPr kumimoji="0" lang="en-US" sz="2800" b="0" i="1" u="none" strike="noStrike" cap="none" spc="-50" normalizeH="0" baseline="0" dirty="0">
                          <a:ln>
                            <a:noFill/>
                          </a:ln>
                          <a:solidFill>
                            <a:schemeClr val="tx1"/>
                          </a:solidFill>
                          <a:effectLst/>
                          <a:latin typeface="Arial" pitchFamily="34" charset="0"/>
                          <a:cs typeface="Arial" pitchFamily="34" charset="0"/>
                        </a:rPr>
                        <a:t>y</a:t>
                      </a:r>
                      <a:r>
                        <a:rPr kumimoji="0" lang="en-US" sz="2800" b="0" i="0" u="none" strike="noStrike" cap="none" spc="-50" normalizeH="0" baseline="0" dirty="0">
                          <a:ln>
                            <a:noFill/>
                          </a:ln>
                          <a:solidFill>
                            <a:schemeClr val="tx1"/>
                          </a:solidFill>
                          <a:effectLst/>
                          <a:latin typeface="Arial" pitchFamily="34" charset="0"/>
                          <a:cs typeface="Arial" pitchFamily="34" charset="0"/>
                        </a:rPr>
                        <a:t>-axis, to plot this point.</a:t>
                      </a: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4864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3"/>
                        <a:tabLst/>
                      </a:pPr>
                      <a:r>
                        <a:rPr kumimoji="0" lang="en-US" sz="2800" b="0" i="0" u="none" strike="noStrike" cap="none" normalizeH="0" baseline="0" dirty="0">
                          <a:ln>
                            <a:noFill/>
                          </a:ln>
                          <a:solidFill>
                            <a:schemeClr val="tx1"/>
                          </a:solidFill>
                          <a:effectLst/>
                          <a:latin typeface="Arial" pitchFamily="34" charset="0"/>
                          <a:cs typeface="Arial" pitchFamily="34" charset="0"/>
                        </a:rPr>
                        <a:t>Use a straightedge to draw a line through the two points. Draw arrowheads at the ends of the line to show that the line continues indefinitely in both directions.</a:t>
                      </a: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240615534"/>
              </p:ext>
            </p:extLst>
          </p:nvPr>
        </p:nvGraphicFramePr>
        <p:xfrm>
          <a:off x="3190875" y="1244538"/>
          <a:ext cx="1790700" cy="406400"/>
        </p:xfrm>
        <a:graphic>
          <a:graphicData uri="http://schemas.openxmlformats.org/presentationml/2006/ole">
            <mc:AlternateContent xmlns:mc="http://schemas.openxmlformats.org/markup-compatibility/2006">
              <mc:Choice xmlns:v="urn:schemas-microsoft-com:vml" Requires="v">
                <p:oleObj name="Equation" r:id="rId2" imgW="1790640" imgH="406080" progId="Equation.DSMT4">
                  <p:embed/>
                </p:oleObj>
              </mc:Choice>
              <mc:Fallback>
                <p:oleObj name="Equation" r:id="rId2" imgW="1790640" imgH="406080" progId="Equation.DSMT4">
                  <p:embed/>
                  <p:pic>
                    <p:nvPicPr>
                      <p:cNvPr id="0" name="Object 1"/>
                      <p:cNvPicPr>
                        <a:picLocks noChangeAspect="1" noChangeArrowheads="1"/>
                      </p:cNvPicPr>
                      <p:nvPr/>
                    </p:nvPicPr>
                    <p:blipFill>
                      <a:blip r:embed="rId3"/>
                      <a:srcRect/>
                      <a:stretch>
                        <a:fillRect/>
                      </a:stretch>
                    </p:blipFill>
                    <p:spPr bwMode="auto">
                      <a:xfrm>
                        <a:off x="3190875" y="1244538"/>
                        <a:ext cx="17907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912020035"/>
              </p:ext>
            </p:extLst>
          </p:nvPr>
        </p:nvGraphicFramePr>
        <p:xfrm>
          <a:off x="4824350" y="2614550"/>
          <a:ext cx="850900" cy="393700"/>
        </p:xfrm>
        <a:graphic>
          <a:graphicData uri="http://schemas.openxmlformats.org/presentationml/2006/ole">
            <mc:AlternateContent xmlns:mc="http://schemas.openxmlformats.org/markup-compatibility/2006">
              <mc:Choice xmlns:v="urn:schemas-microsoft-com:vml" Requires="v">
                <p:oleObj name="Equation" r:id="rId4" imgW="850680" imgH="393480" progId="Equation.DSMT4">
                  <p:embed/>
                </p:oleObj>
              </mc:Choice>
              <mc:Fallback>
                <p:oleObj name="Equation" r:id="rId4" imgW="850680" imgH="393480" progId="Equation.DSMT4">
                  <p:embed/>
                  <p:pic>
                    <p:nvPicPr>
                      <p:cNvPr id="0" name="Object 5"/>
                      <p:cNvPicPr>
                        <a:picLocks noChangeAspect="1" noChangeArrowheads="1"/>
                      </p:cNvPicPr>
                      <p:nvPr/>
                    </p:nvPicPr>
                    <p:blipFill>
                      <a:blip r:embed="rId5"/>
                      <a:srcRect/>
                      <a:stretch>
                        <a:fillRect/>
                      </a:stretch>
                    </p:blipFill>
                    <p:spPr bwMode="auto">
                      <a:xfrm>
                        <a:off x="4824350" y="2614550"/>
                        <a:ext cx="8509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75659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a:noAutofit/>
          </a:bodyPr>
          <a:lstStyle/>
          <a:p>
            <a:pPr>
              <a:spcAft>
                <a:spcPts val="2400"/>
              </a:spcAft>
            </a:pPr>
            <a:r>
              <a:rPr lang="en-US" spc="-50" dirty="0"/>
              <a:t>Graph the line whose equation is </a:t>
            </a:r>
          </a:p>
          <a:p>
            <a:pPr>
              <a:spcAft>
                <a:spcPts val="2400"/>
              </a:spcAft>
            </a:pPr>
            <a:r>
              <a:rPr lang="en-US" dirty="0"/>
              <a:t>The equation </a:t>
            </a:r>
            <a:r>
              <a:rPr lang="en-US" i="1" dirty="0"/>
              <a:t>                   </a:t>
            </a:r>
            <a:r>
              <a:rPr lang="en-US" dirty="0"/>
              <a:t> is in the form </a:t>
            </a:r>
            <a:br>
              <a:rPr lang="en-US" dirty="0"/>
            </a:br>
            <a:endParaRPr lang="en-US" dirty="0"/>
          </a:p>
          <a:p>
            <a:pPr>
              <a:spcAft>
                <a:spcPts val="2400"/>
              </a:spcAft>
            </a:pPr>
            <a:r>
              <a:rPr lang="en-US" dirty="0"/>
              <a:t>The slope is 2 and the </a:t>
            </a:r>
            <a:r>
              <a:rPr lang="en-US" i="1" dirty="0"/>
              <a:t>y</a:t>
            </a:r>
            <a:r>
              <a:rPr lang="en-US" dirty="0"/>
              <a:t>-intercept is 3.</a:t>
            </a:r>
          </a:p>
          <a:p>
            <a:r>
              <a:rPr lang="en-US" dirty="0"/>
              <a:t>Now that we have identified the slope and the </a:t>
            </a:r>
            <a:r>
              <a:rPr lang="en-US" i="1" dirty="0"/>
              <a:t>y</a:t>
            </a:r>
            <a:r>
              <a:rPr lang="en-US" dirty="0"/>
              <a:t>-intercept, we use the three steps in the box to graph the equation.</a:t>
            </a:r>
          </a:p>
          <a:p>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3133726850"/>
              </p:ext>
            </p:extLst>
          </p:nvPr>
        </p:nvGraphicFramePr>
        <p:xfrm>
          <a:off x="6424550" y="1254825"/>
          <a:ext cx="2311400" cy="444500"/>
        </p:xfrm>
        <a:graphic>
          <a:graphicData uri="http://schemas.openxmlformats.org/presentationml/2006/ole">
            <mc:AlternateContent xmlns:mc="http://schemas.openxmlformats.org/markup-compatibility/2006">
              <mc:Choice xmlns:v="urn:schemas-microsoft-com:vml" Requires="v">
                <p:oleObj name="Equation" r:id="rId2" imgW="2311200" imgH="444240" progId="Equation.DSMT4">
                  <p:embed/>
                </p:oleObj>
              </mc:Choice>
              <mc:Fallback>
                <p:oleObj name="Equation" r:id="rId2" imgW="2311200" imgH="444240" progId="Equation.DSMT4">
                  <p:embed/>
                  <p:pic>
                    <p:nvPicPr>
                      <p:cNvPr id="0" name="Object 1"/>
                      <p:cNvPicPr>
                        <a:picLocks noChangeAspect="1" noChangeArrowheads="1"/>
                      </p:cNvPicPr>
                      <p:nvPr/>
                    </p:nvPicPr>
                    <p:blipFill>
                      <a:blip r:embed="rId3"/>
                      <a:srcRect/>
                      <a:stretch>
                        <a:fillRect/>
                      </a:stretch>
                    </p:blipFill>
                    <p:spPr bwMode="auto">
                      <a:xfrm>
                        <a:off x="6424550" y="1254825"/>
                        <a:ext cx="2311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686932691"/>
              </p:ext>
            </p:extLst>
          </p:nvPr>
        </p:nvGraphicFramePr>
        <p:xfrm>
          <a:off x="3111500" y="2133600"/>
          <a:ext cx="2222500" cy="444500"/>
        </p:xfrm>
        <a:graphic>
          <a:graphicData uri="http://schemas.openxmlformats.org/presentationml/2006/ole">
            <mc:AlternateContent xmlns:mc="http://schemas.openxmlformats.org/markup-compatibility/2006">
              <mc:Choice xmlns:v="urn:schemas-microsoft-com:vml" Requires="v">
                <p:oleObj name="Equation" r:id="rId4" imgW="2222280" imgH="444240" progId="Equation.DSMT4">
                  <p:embed/>
                </p:oleObj>
              </mc:Choice>
              <mc:Fallback>
                <p:oleObj name="Equation" r:id="rId4" imgW="2222280" imgH="444240" progId="Equation.DSMT4">
                  <p:embed/>
                  <p:pic>
                    <p:nvPicPr>
                      <p:cNvPr id="0" name="Object 1"/>
                      <p:cNvPicPr>
                        <a:picLocks noChangeAspect="1" noChangeArrowheads="1"/>
                      </p:cNvPicPr>
                      <p:nvPr/>
                    </p:nvPicPr>
                    <p:blipFill>
                      <a:blip r:embed="rId5"/>
                      <a:srcRect/>
                      <a:stretch>
                        <a:fillRect/>
                      </a:stretch>
                    </p:blipFill>
                    <p:spPr bwMode="auto">
                      <a:xfrm>
                        <a:off x="3111500" y="2133600"/>
                        <a:ext cx="2222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03401840"/>
              </p:ext>
            </p:extLst>
          </p:nvPr>
        </p:nvGraphicFramePr>
        <p:xfrm>
          <a:off x="685800" y="2638300"/>
          <a:ext cx="1968500" cy="431800"/>
        </p:xfrm>
        <a:graphic>
          <a:graphicData uri="http://schemas.openxmlformats.org/presentationml/2006/ole">
            <mc:AlternateContent xmlns:mc="http://schemas.openxmlformats.org/markup-compatibility/2006">
              <mc:Choice xmlns:v="urn:schemas-microsoft-com:vml" Requires="v">
                <p:oleObj name="Equation" r:id="rId6" imgW="1968480" imgH="431640" progId="Equation.DSMT4">
                  <p:embed/>
                </p:oleObj>
              </mc:Choice>
              <mc:Fallback>
                <p:oleObj name="Equation" r:id="rId6" imgW="1968480" imgH="431640" progId="Equation.DSMT4">
                  <p:embed/>
                  <p:pic>
                    <p:nvPicPr>
                      <p:cNvPr id="0" name="Object 2"/>
                      <p:cNvPicPr>
                        <a:picLocks noChangeAspect="1" noChangeArrowheads="1"/>
                      </p:cNvPicPr>
                      <p:nvPr/>
                    </p:nvPicPr>
                    <p:blipFill>
                      <a:blip r:embed="rId7"/>
                      <a:srcRect/>
                      <a:stretch>
                        <a:fillRect/>
                      </a:stretch>
                    </p:blipFill>
                    <p:spPr bwMode="auto">
                      <a:xfrm>
                        <a:off x="685800" y="2638300"/>
                        <a:ext cx="19685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93936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4" name="Text Placeholder 3"/>
          <p:cNvSpPr>
            <a:spLocks noGrp="1"/>
          </p:cNvSpPr>
          <p:nvPr>
            <p:ph type="body" sz="quarter" idx="10"/>
          </p:nvPr>
        </p:nvSpPr>
        <p:spPr/>
        <p:txBody>
          <a:bodyPr>
            <a:noAutofit/>
          </a:bodyPr>
          <a:lstStyle/>
          <a:p>
            <a:pPr marL="514350" indent="-514350">
              <a:buFont typeface="+mj-lt"/>
              <a:buAutoNum type="arabicPeriod"/>
            </a:pPr>
            <a:r>
              <a:rPr lang="en-US" sz="2800" b="1" spc="-50" dirty="0"/>
              <a:t>Plot the point containing the </a:t>
            </a:r>
            <a:r>
              <a:rPr lang="en-US" sz="2800" b="1" i="1" spc="-50" dirty="0"/>
              <a:t>y</a:t>
            </a:r>
            <a:r>
              <a:rPr lang="en-US" sz="2800" b="1" spc="-50" dirty="0"/>
              <a:t>-intercept on the </a:t>
            </a:r>
            <a:r>
              <a:rPr lang="en-US" sz="2800" b="1" i="1" spc="-50" dirty="0"/>
              <a:t>y</a:t>
            </a:r>
            <a:r>
              <a:rPr lang="en-US" sz="2800" b="1" spc="-50" dirty="0"/>
              <a:t>-axis. </a:t>
            </a:r>
            <a:r>
              <a:rPr lang="en-US" sz="2800" spc="-50" dirty="0"/>
              <a:t>The </a:t>
            </a:r>
            <a:r>
              <a:rPr lang="en-US" sz="2800" i="1" spc="-50" dirty="0"/>
              <a:t>y</a:t>
            </a:r>
            <a:r>
              <a:rPr lang="en-US" sz="2800" spc="-50" dirty="0"/>
              <a:t>-intercept is 3. We plot the point         	      shown below.</a:t>
            </a:r>
          </a:p>
          <a:p>
            <a:endParaRPr lang="en-US" dirty="0"/>
          </a:p>
        </p:txBody>
      </p:sp>
      <p:grpSp>
        <p:nvGrpSpPr>
          <p:cNvPr id="6" name="Group 5"/>
          <p:cNvGrpSpPr/>
          <p:nvPr/>
        </p:nvGrpSpPr>
        <p:grpSpPr>
          <a:xfrm>
            <a:off x="2667000" y="2895600"/>
            <a:ext cx="3474720" cy="2743200"/>
            <a:chOff x="2819400" y="3429000"/>
            <a:chExt cx="2895600" cy="2286000"/>
          </a:xfrm>
        </p:grpSpPr>
        <p:sp>
          <p:nvSpPr>
            <p:cNvPr id="7" name="Text Box 16" descr="Blue tissue paper"/>
            <p:cNvSpPr txBox="1">
              <a:spLocks noChangeArrowheads="1"/>
            </p:cNvSpPr>
            <p:nvPr/>
          </p:nvSpPr>
          <p:spPr bwMode="auto">
            <a:xfrm>
              <a:off x="3657600" y="3810000"/>
              <a:ext cx="60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dirty="0">
                  <a:latin typeface="Arial" pitchFamily="34" charset="0"/>
                  <a:cs typeface="Arial" pitchFamily="34" charset="0"/>
                </a:rPr>
                <a:t>(0,3)</a:t>
              </a:r>
            </a:p>
          </p:txBody>
        </p:sp>
        <p:sp>
          <p:nvSpPr>
            <p:cNvPr id="8" name="Oval 19"/>
            <p:cNvSpPr>
              <a:spLocks noChangeAspect="1" noChangeArrowheads="1"/>
            </p:cNvSpPr>
            <p:nvPr/>
          </p:nvSpPr>
          <p:spPr bwMode="auto">
            <a:xfrm>
              <a:off x="4240213" y="4084638"/>
              <a:ext cx="55562" cy="55562"/>
            </a:xfrm>
            <a:prstGeom prst="ellipse">
              <a:avLst/>
            </a:prstGeom>
            <a:solidFill>
              <a:srgbClr val="000000"/>
            </a:solidFill>
            <a:ln w="9525" algn="ctr">
              <a:solidFill>
                <a:schemeClr val="tx1"/>
              </a:solidFill>
              <a:round/>
              <a:headEnd/>
              <a:tailEnd/>
            </a:ln>
          </p:spPr>
          <p:txBody>
            <a:bodyPr wrap="none" anchor="ctr"/>
            <a:lstStyle/>
            <a:p>
              <a:endParaRPr lang="en-US"/>
            </a:p>
          </p:txBody>
        </p:sp>
        <p:sp>
          <p:nvSpPr>
            <p:cNvPr id="9" name="Line 20"/>
            <p:cNvSpPr>
              <a:spLocks noChangeShapeType="1"/>
            </p:cNvSpPr>
            <p:nvPr/>
          </p:nvSpPr>
          <p:spPr bwMode="auto">
            <a:xfrm>
              <a:off x="4267200" y="3429000"/>
              <a:ext cx="0" cy="2286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Line 21"/>
            <p:cNvSpPr>
              <a:spLocks noChangeShapeType="1"/>
            </p:cNvSpPr>
            <p:nvPr/>
          </p:nvSpPr>
          <p:spPr bwMode="auto">
            <a:xfrm>
              <a:off x="2819400" y="4572000"/>
              <a:ext cx="28956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Line 22"/>
            <p:cNvSpPr>
              <a:spLocks noChangeShapeType="1"/>
            </p:cNvSpPr>
            <p:nvPr/>
          </p:nvSpPr>
          <p:spPr bwMode="auto">
            <a:xfrm>
              <a:off x="4191000" y="42672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23"/>
            <p:cNvSpPr>
              <a:spLocks noChangeShapeType="1"/>
            </p:cNvSpPr>
            <p:nvPr/>
          </p:nvSpPr>
          <p:spPr bwMode="auto">
            <a:xfrm>
              <a:off x="4191000" y="47244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24"/>
            <p:cNvSpPr>
              <a:spLocks noChangeShapeType="1"/>
            </p:cNvSpPr>
            <p:nvPr/>
          </p:nvSpPr>
          <p:spPr bwMode="auto">
            <a:xfrm>
              <a:off x="4191000" y="48768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25"/>
            <p:cNvSpPr>
              <a:spLocks noChangeShapeType="1"/>
            </p:cNvSpPr>
            <p:nvPr/>
          </p:nvSpPr>
          <p:spPr bwMode="auto">
            <a:xfrm>
              <a:off x="4191000" y="50292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26"/>
            <p:cNvSpPr>
              <a:spLocks noChangeShapeType="1"/>
            </p:cNvSpPr>
            <p:nvPr/>
          </p:nvSpPr>
          <p:spPr bwMode="auto">
            <a:xfrm>
              <a:off x="4191000" y="51816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27"/>
            <p:cNvSpPr>
              <a:spLocks noChangeShapeType="1"/>
            </p:cNvSpPr>
            <p:nvPr/>
          </p:nvSpPr>
          <p:spPr bwMode="auto">
            <a:xfrm>
              <a:off x="4191000" y="53340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28"/>
            <p:cNvSpPr>
              <a:spLocks noChangeShapeType="1"/>
            </p:cNvSpPr>
            <p:nvPr/>
          </p:nvSpPr>
          <p:spPr bwMode="auto">
            <a:xfrm>
              <a:off x="4191000" y="44196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29"/>
            <p:cNvSpPr>
              <a:spLocks noChangeShapeType="1"/>
            </p:cNvSpPr>
            <p:nvPr/>
          </p:nvSpPr>
          <p:spPr bwMode="auto">
            <a:xfrm>
              <a:off x="4191000" y="41148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30"/>
            <p:cNvSpPr>
              <a:spLocks noChangeShapeType="1"/>
            </p:cNvSpPr>
            <p:nvPr/>
          </p:nvSpPr>
          <p:spPr bwMode="auto">
            <a:xfrm>
              <a:off x="4191000" y="39624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31"/>
            <p:cNvSpPr>
              <a:spLocks noChangeShapeType="1"/>
            </p:cNvSpPr>
            <p:nvPr/>
          </p:nvSpPr>
          <p:spPr bwMode="auto">
            <a:xfrm>
              <a:off x="4191000" y="38100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32"/>
            <p:cNvSpPr>
              <a:spLocks noChangeShapeType="1"/>
            </p:cNvSpPr>
            <p:nvPr/>
          </p:nvSpPr>
          <p:spPr bwMode="auto">
            <a:xfrm>
              <a:off x="4114800" y="44958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33"/>
            <p:cNvSpPr>
              <a:spLocks noChangeShapeType="1"/>
            </p:cNvSpPr>
            <p:nvPr/>
          </p:nvSpPr>
          <p:spPr bwMode="auto">
            <a:xfrm>
              <a:off x="4267200" y="4038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34"/>
            <p:cNvSpPr>
              <a:spLocks noChangeShapeType="1"/>
            </p:cNvSpPr>
            <p:nvPr/>
          </p:nvSpPr>
          <p:spPr bwMode="auto">
            <a:xfrm>
              <a:off x="3962400" y="44958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35"/>
            <p:cNvSpPr>
              <a:spLocks noChangeShapeType="1"/>
            </p:cNvSpPr>
            <p:nvPr/>
          </p:nvSpPr>
          <p:spPr bwMode="auto">
            <a:xfrm>
              <a:off x="4572000" y="44958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36"/>
            <p:cNvSpPr>
              <a:spLocks noChangeShapeType="1"/>
            </p:cNvSpPr>
            <p:nvPr/>
          </p:nvSpPr>
          <p:spPr bwMode="auto">
            <a:xfrm>
              <a:off x="3810000" y="44958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37"/>
            <p:cNvSpPr>
              <a:spLocks noChangeShapeType="1"/>
            </p:cNvSpPr>
            <p:nvPr/>
          </p:nvSpPr>
          <p:spPr bwMode="auto">
            <a:xfrm>
              <a:off x="3657600" y="44958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38"/>
            <p:cNvSpPr>
              <a:spLocks noChangeShapeType="1"/>
            </p:cNvSpPr>
            <p:nvPr/>
          </p:nvSpPr>
          <p:spPr bwMode="auto">
            <a:xfrm>
              <a:off x="3505200" y="44958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39"/>
            <p:cNvSpPr>
              <a:spLocks noChangeShapeType="1"/>
            </p:cNvSpPr>
            <p:nvPr/>
          </p:nvSpPr>
          <p:spPr bwMode="auto">
            <a:xfrm>
              <a:off x="3352800" y="44958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40"/>
            <p:cNvSpPr>
              <a:spLocks noChangeShapeType="1"/>
            </p:cNvSpPr>
            <p:nvPr/>
          </p:nvSpPr>
          <p:spPr bwMode="auto">
            <a:xfrm>
              <a:off x="3200400" y="44958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41"/>
            <p:cNvSpPr>
              <a:spLocks noChangeShapeType="1"/>
            </p:cNvSpPr>
            <p:nvPr/>
          </p:nvSpPr>
          <p:spPr bwMode="auto">
            <a:xfrm>
              <a:off x="4419600" y="44958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42"/>
            <p:cNvSpPr>
              <a:spLocks noChangeShapeType="1"/>
            </p:cNvSpPr>
            <p:nvPr/>
          </p:nvSpPr>
          <p:spPr bwMode="auto">
            <a:xfrm>
              <a:off x="4724400" y="44958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43"/>
            <p:cNvSpPr>
              <a:spLocks noChangeShapeType="1"/>
            </p:cNvSpPr>
            <p:nvPr/>
          </p:nvSpPr>
          <p:spPr bwMode="auto">
            <a:xfrm>
              <a:off x="4876800" y="44958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44"/>
            <p:cNvSpPr>
              <a:spLocks noChangeShapeType="1"/>
            </p:cNvSpPr>
            <p:nvPr/>
          </p:nvSpPr>
          <p:spPr bwMode="auto">
            <a:xfrm>
              <a:off x="5029200" y="44958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45"/>
            <p:cNvSpPr>
              <a:spLocks noChangeShapeType="1"/>
            </p:cNvSpPr>
            <p:nvPr/>
          </p:nvSpPr>
          <p:spPr bwMode="auto">
            <a:xfrm>
              <a:off x="5181600" y="44958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46"/>
            <p:cNvSpPr>
              <a:spLocks noChangeShapeType="1"/>
            </p:cNvSpPr>
            <p:nvPr/>
          </p:nvSpPr>
          <p:spPr bwMode="auto">
            <a:xfrm>
              <a:off x="5334000" y="44958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aphicFrame>
        <p:nvGraphicFramePr>
          <p:cNvPr id="2" name="Object 1"/>
          <p:cNvGraphicFramePr>
            <a:graphicFrameLocks noChangeAspect="1"/>
          </p:cNvGraphicFramePr>
          <p:nvPr>
            <p:extLst>
              <p:ext uri="{D42A27DB-BD31-4B8C-83A1-F6EECF244321}">
                <p14:modId xmlns:p14="http://schemas.microsoft.com/office/powerpoint/2010/main" val="3412339240"/>
              </p:ext>
            </p:extLst>
          </p:nvPr>
        </p:nvGraphicFramePr>
        <p:xfrm>
          <a:off x="1127825" y="2069275"/>
          <a:ext cx="889000" cy="457200"/>
        </p:xfrm>
        <a:graphic>
          <a:graphicData uri="http://schemas.openxmlformats.org/presentationml/2006/ole">
            <mc:AlternateContent xmlns:mc="http://schemas.openxmlformats.org/markup-compatibility/2006">
              <mc:Choice xmlns:v="urn:schemas-microsoft-com:vml" Requires="v">
                <p:oleObj name="Equation" r:id="rId2" imgW="888840" imgH="457200" progId="Equation.DSMT4">
                  <p:embed/>
                </p:oleObj>
              </mc:Choice>
              <mc:Fallback>
                <p:oleObj name="Equation" r:id="rId2" imgW="888840" imgH="45720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825" y="2069275"/>
                        <a:ext cx="88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23885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4" name="Text Placeholder 3"/>
          <p:cNvSpPr>
            <a:spLocks noGrp="1"/>
          </p:cNvSpPr>
          <p:nvPr>
            <p:ph type="body" sz="quarter" idx="10"/>
          </p:nvPr>
        </p:nvSpPr>
        <p:spPr/>
        <p:txBody>
          <a:bodyPr>
            <a:noAutofit/>
          </a:bodyPr>
          <a:lstStyle/>
          <a:p>
            <a:pPr marL="514350" indent="-514350">
              <a:spcAft>
                <a:spcPts val="3600"/>
              </a:spcAft>
              <a:buFont typeface="+mj-lt"/>
              <a:buAutoNum type="arabicPeriod" startAt="2"/>
            </a:pPr>
            <a:r>
              <a:rPr lang="en-US" sz="2800" b="1" spc="-100" dirty="0"/>
              <a:t>Obtain a second point using the slope, </a:t>
            </a:r>
            <a:r>
              <a:rPr lang="en-US" sz="2800" b="1" i="1" spc="-100" dirty="0"/>
              <a:t>m</a:t>
            </a:r>
            <a:r>
              <a:rPr lang="en-US" sz="2800" b="1" spc="-100" dirty="0"/>
              <a:t>.  Write </a:t>
            </a:r>
            <a:r>
              <a:rPr lang="en-US" sz="2800" b="1" i="1" spc="-100" dirty="0"/>
              <a:t>m</a:t>
            </a:r>
            <a:r>
              <a:rPr lang="en-US" sz="2800" b="1" spc="-100" dirty="0"/>
              <a:t> as a fraction, and use rise over run, starting at the point containing the </a:t>
            </a:r>
            <a:r>
              <a:rPr lang="en-US" sz="2800" b="1" i="1" spc="-100" dirty="0"/>
              <a:t>y</a:t>
            </a:r>
            <a:r>
              <a:rPr lang="en-US" sz="2800" b="1" spc="-100" dirty="0"/>
              <a:t>-intercept, to plot this point.  </a:t>
            </a:r>
            <a:r>
              <a:rPr lang="en-US" sz="2800" spc="-100" dirty="0"/>
              <a:t>We express the slope, 2, as a fraction.</a:t>
            </a:r>
            <a:endParaRPr lang="en-US" spc="-100" dirty="0"/>
          </a:p>
          <a:p>
            <a:endParaRPr lang="en-US" sz="2800" dirty="0"/>
          </a:p>
          <a:p>
            <a:r>
              <a:rPr lang="en-US" sz="2800" dirty="0"/>
              <a:t>We plot the second point on the line </a:t>
            </a:r>
            <a:br>
              <a:rPr lang="en-US" sz="2800" dirty="0"/>
            </a:br>
            <a:r>
              <a:rPr lang="en-US" sz="2800" dirty="0"/>
              <a:t>by starting at           the first point. Based on        the slope, we move 2 units up (the rise) and 1 unit to the right (the run). This puts us at a second point on the line,          shown on the graph.</a:t>
            </a:r>
          </a:p>
          <a:p>
            <a:endParaRPr lang="en-US" sz="2800" dirty="0"/>
          </a:p>
        </p:txBody>
      </p:sp>
      <p:graphicFrame>
        <p:nvGraphicFramePr>
          <p:cNvPr id="2" name="Object 1"/>
          <p:cNvGraphicFramePr>
            <a:graphicFrameLocks noChangeAspect="1"/>
          </p:cNvGraphicFramePr>
          <p:nvPr>
            <p:extLst>
              <p:ext uri="{D42A27DB-BD31-4B8C-83A1-F6EECF244321}">
                <p14:modId xmlns:p14="http://schemas.microsoft.com/office/powerpoint/2010/main" val="1901941989"/>
              </p:ext>
            </p:extLst>
          </p:nvPr>
        </p:nvGraphicFramePr>
        <p:xfrm>
          <a:off x="1154875" y="3017300"/>
          <a:ext cx="2006600" cy="838200"/>
        </p:xfrm>
        <a:graphic>
          <a:graphicData uri="http://schemas.openxmlformats.org/presentationml/2006/ole">
            <mc:AlternateContent xmlns:mc="http://schemas.openxmlformats.org/markup-compatibility/2006">
              <mc:Choice xmlns:v="urn:schemas-microsoft-com:vml" Requires="v">
                <p:oleObj name="Equation" r:id="rId2" imgW="2006280" imgH="838080" progId="Equation.DSMT4">
                  <p:embed/>
                </p:oleObj>
              </mc:Choice>
              <mc:Fallback>
                <p:oleObj name="Equation" r:id="rId2" imgW="2006280" imgH="838080" progId="Equation.DSMT4">
                  <p:embed/>
                  <p:pic>
                    <p:nvPicPr>
                      <p:cNvPr id="0" name=""/>
                      <p:cNvPicPr/>
                      <p:nvPr/>
                    </p:nvPicPr>
                    <p:blipFill>
                      <a:blip r:embed="rId3"/>
                      <a:stretch>
                        <a:fillRect/>
                      </a:stretch>
                    </p:blipFill>
                    <p:spPr>
                      <a:xfrm>
                        <a:off x="1154875" y="3017300"/>
                        <a:ext cx="2006600" cy="838200"/>
                      </a:xfrm>
                      <a:prstGeom prst="rect">
                        <a:avLst/>
                      </a:prstGeom>
                    </p:spPr>
                  </p:pic>
                </p:oleObj>
              </mc:Fallback>
            </mc:AlternateContent>
          </a:graphicData>
        </a:graphic>
      </p:graphicFrame>
      <p:grpSp>
        <p:nvGrpSpPr>
          <p:cNvPr id="38" name="Group 37"/>
          <p:cNvGrpSpPr/>
          <p:nvPr/>
        </p:nvGrpSpPr>
        <p:grpSpPr>
          <a:xfrm>
            <a:off x="6400800" y="2895600"/>
            <a:ext cx="2413000" cy="1905000"/>
            <a:chOff x="6019800" y="3733800"/>
            <a:chExt cx="2895600" cy="2286000"/>
          </a:xfrm>
        </p:grpSpPr>
        <p:sp>
          <p:nvSpPr>
            <p:cNvPr id="39" name="Line 11"/>
            <p:cNvSpPr>
              <a:spLocks noChangeShapeType="1"/>
            </p:cNvSpPr>
            <p:nvPr/>
          </p:nvSpPr>
          <p:spPr bwMode="auto">
            <a:xfrm>
              <a:off x="6019800" y="4876800"/>
              <a:ext cx="28956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40" name="Group 39"/>
            <p:cNvGrpSpPr/>
            <p:nvPr/>
          </p:nvGrpSpPr>
          <p:grpSpPr>
            <a:xfrm>
              <a:off x="6400800" y="3733800"/>
              <a:ext cx="2133600" cy="2286000"/>
              <a:chOff x="6400800" y="3733800"/>
              <a:chExt cx="2133600" cy="2286000"/>
            </a:xfrm>
          </p:grpSpPr>
          <p:sp>
            <p:nvSpPr>
              <p:cNvPr id="41" name="Text Box 8" descr="Blue tissue paper"/>
              <p:cNvSpPr txBox="1">
                <a:spLocks noChangeArrowheads="1"/>
              </p:cNvSpPr>
              <p:nvPr/>
            </p:nvSpPr>
            <p:spPr bwMode="auto">
              <a:xfrm>
                <a:off x="6757260" y="4191000"/>
                <a:ext cx="914400"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dirty="0">
                    <a:latin typeface="Arial" pitchFamily="34" charset="0"/>
                    <a:cs typeface="Arial" pitchFamily="34" charset="0"/>
                  </a:rPr>
                  <a:t>(0,3)</a:t>
                </a:r>
              </a:p>
            </p:txBody>
          </p:sp>
          <p:sp>
            <p:nvSpPr>
              <p:cNvPr id="42" name="Oval 9"/>
              <p:cNvSpPr>
                <a:spLocks noChangeAspect="1" noChangeArrowheads="1"/>
              </p:cNvSpPr>
              <p:nvPr/>
            </p:nvSpPr>
            <p:spPr bwMode="auto">
              <a:xfrm>
                <a:off x="7440613" y="4389438"/>
                <a:ext cx="55562" cy="55562"/>
              </a:xfrm>
              <a:prstGeom prst="ellipse">
                <a:avLst/>
              </a:prstGeom>
              <a:solidFill>
                <a:srgbClr val="000000"/>
              </a:solidFill>
              <a:ln w="9525" algn="ctr">
                <a:solidFill>
                  <a:schemeClr val="tx1"/>
                </a:solidFill>
                <a:round/>
                <a:headEnd/>
                <a:tailEnd/>
              </a:ln>
            </p:spPr>
            <p:txBody>
              <a:bodyPr wrap="none" anchor="ctr"/>
              <a:lstStyle/>
              <a:p>
                <a:endParaRPr lang="en-US"/>
              </a:p>
            </p:txBody>
          </p:sp>
          <p:sp>
            <p:nvSpPr>
              <p:cNvPr id="43" name="Line 10"/>
              <p:cNvSpPr>
                <a:spLocks noChangeShapeType="1"/>
              </p:cNvSpPr>
              <p:nvPr/>
            </p:nvSpPr>
            <p:spPr bwMode="auto">
              <a:xfrm>
                <a:off x="7467600" y="3733800"/>
                <a:ext cx="0" cy="2286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 name="Line 12"/>
              <p:cNvSpPr>
                <a:spLocks noChangeShapeType="1"/>
              </p:cNvSpPr>
              <p:nvPr/>
            </p:nvSpPr>
            <p:spPr bwMode="auto">
              <a:xfrm>
                <a:off x="7391400" y="45720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13"/>
              <p:cNvSpPr>
                <a:spLocks noChangeShapeType="1"/>
              </p:cNvSpPr>
              <p:nvPr/>
            </p:nvSpPr>
            <p:spPr bwMode="auto">
              <a:xfrm>
                <a:off x="7391400" y="50292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14"/>
              <p:cNvSpPr>
                <a:spLocks noChangeShapeType="1"/>
              </p:cNvSpPr>
              <p:nvPr/>
            </p:nvSpPr>
            <p:spPr bwMode="auto">
              <a:xfrm>
                <a:off x="7391400" y="51816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15"/>
              <p:cNvSpPr>
                <a:spLocks noChangeShapeType="1"/>
              </p:cNvSpPr>
              <p:nvPr/>
            </p:nvSpPr>
            <p:spPr bwMode="auto">
              <a:xfrm>
                <a:off x="7391400" y="53340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16"/>
              <p:cNvSpPr>
                <a:spLocks noChangeShapeType="1"/>
              </p:cNvSpPr>
              <p:nvPr/>
            </p:nvSpPr>
            <p:spPr bwMode="auto">
              <a:xfrm>
                <a:off x="7391400" y="54864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17"/>
              <p:cNvSpPr>
                <a:spLocks noChangeShapeType="1"/>
              </p:cNvSpPr>
              <p:nvPr/>
            </p:nvSpPr>
            <p:spPr bwMode="auto">
              <a:xfrm>
                <a:off x="7391400" y="56388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18"/>
              <p:cNvSpPr>
                <a:spLocks noChangeShapeType="1"/>
              </p:cNvSpPr>
              <p:nvPr/>
            </p:nvSpPr>
            <p:spPr bwMode="auto">
              <a:xfrm>
                <a:off x="7391400" y="47244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19"/>
              <p:cNvSpPr>
                <a:spLocks noChangeShapeType="1"/>
              </p:cNvSpPr>
              <p:nvPr/>
            </p:nvSpPr>
            <p:spPr bwMode="auto">
              <a:xfrm>
                <a:off x="7391400" y="44196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20"/>
              <p:cNvSpPr>
                <a:spLocks noChangeShapeType="1"/>
              </p:cNvSpPr>
              <p:nvPr/>
            </p:nvSpPr>
            <p:spPr bwMode="auto">
              <a:xfrm>
                <a:off x="7391400" y="42672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Line 21"/>
              <p:cNvSpPr>
                <a:spLocks noChangeShapeType="1"/>
              </p:cNvSpPr>
              <p:nvPr/>
            </p:nvSpPr>
            <p:spPr bwMode="auto">
              <a:xfrm>
                <a:off x="7391400" y="41148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Line 22"/>
              <p:cNvSpPr>
                <a:spLocks noChangeShapeType="1"/>
              </p:cNvSpPr>
              <p:nvPr/>
            </p:nvSpPr>
            <p:spPr bwMode="auto">
              <a:xfrm>
                <a:off x="7315200" y="4800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Line 24"/>
              <p:cNvSpPr>
                <a:spLocks noChangeShapeType="1"/>
              </p:cNvSpPr>
              <p:nvPr/>
            </p:nvSpPr>
            <p:spPr bwMode="auto">
              <a:xfrm>
                <a:off x="7162800" y="4800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Line 25"/>
              <p:cNvSpPr>
                <a:spLocks noChangeShapeType="1"/>
              </p:cNvSpPr>
              <p:nvPr/>
            </p:nvSpPr>
            <p:spPr bwMode="auto">
              <a:xfrm>
                <a:off x="7772400" y="4800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 name="Line 26"/>
              <p:cNvSpPr>
                <a:spLocks noChangeShapeType="1"/>
              </p:cNvSpPr>
              <p:nvPr/>
            </p:nvSpPr>
            <p:spPr bwMode="auto">
              <a:xfrm>
                <a:off x="7010400" y="4800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Line 27"/>
              <p:cNvSpPr>
                <a:spLocks noChangeShapeType="1"/>
              </p:cNvSpPr>
              <p:nvPr/>
            </p:nvSpPr>
            <p:spPr bwMode="auto">
              <a:xfrm>
                <a:off x="6858000" y="4800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Line 28"/>
              <p:cNvSpPr>
                <a:spLocks noChangeShapeType="1"/>
              </p:cNvSpPr>
              <p:nvPr/>
            </p:nvSpPr>
            <p:spPr bwMode="auto">
              <a:xfrm>
                <a:off x="6705600" y="4800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Line 29"/>
              <p:cNvSpPr>
                <a:spLocks noChangeShapeType="1"/>
              </p:cNvSpPr>
              <p:nvPr/>
            </p:nvSpPr>
            <p:spPr bwMode="auto">
              <a:xfrm>
                <a:off x="6553200" y="4800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30"/>
              <p:cNvSpPr>
                <a:spLocks noChangeShapeType="1"/>
              </p:cNvSpPr>
              <p:nvPr/>
            </p:nvSpPr>
            <p:spPr bwMode="auto">
              <a:xfrm>
                <a:off x="6400800" y="4800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31"/>
              <p:cNvSpPr>
                <a:spLocks noChangeShapeType="1"/>
              </p:cNvSpPr>
              <p:nvPr/>
            </p:nvSpPr>
            <p:spPr bwMode="auto">
              <a:xfrm>
                <a:off x="7620000" y="4800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32"/>
              <p:cNvSpPr>
                <a:spLocks noChangeShapeType="1"/>
              </p:cNvSpPr>
              <p:nvPr/>
            </p:nvSpPr>
            <p:spPr bwMode="auto">
              <a:xfrm>
                <a:off x="7924800" y="4800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Line 33"/>
              <p:cNvSpPr>
                <a:spLocks noChangeShapeType="1"/>
              </p:cNvSpPr>
              <p:nvPr/>
            </p:nvSpPr>
            <p:spPr bwMode="auto">
              <a:xfrm>
                <a:off x="8077200" y="4800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Line 34"/>
              <p:cNvSpPr>
                <a:spLocks noChangeShapeType="1"/>
              </p:cNvSpPr>
              <p:nvPr/>
            </p:nvSpPr>
            <p:spPr bwMode="auto">
              <a:xfrm>
                <a:off x="8229600" y="4800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Line 35"/>
              <p:cNvSpPr>
                <a:spLocks noChangeShapeType="1"/>
              </p:cNvSpPr>
              <p:nvPr/>
            </p:nvSpPr>
            <p:spPr bwMode="auto">
              <a:xfrm>
                <a:off x="8382000" y="4800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 name="Line 36"/>
              <p:cNvSpPr>
                <a:spLocks noChangeShapeType="1"/>
              </p:cNvSpPr>
              <p:nvPr/>
            </p:nvSpPr>
            <p:spPr bwMode="auto">
              <a:xfrm>
                <a:off x="8534400" y="4800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 name="Oval 40"/>
              <p:cNvSpPr>
                <a:spLocks noChangeAspect="1" noChangeArrowheads="1"/>
              </p:cNvSpPr>
              <p:nvPr/>
            </p:nvSpPr>
            <p:spPr bwMode="auto">
              <a:xfrm>
                <a:off x="7567613" y="4103688"/>
                <a:ext cx="55562" cy="55562"/>
              </a:xfrm>
              <a:prstGeom prst="ellipse">
                <a:avLst/>
              </a:prstGeom>
              <a:solidFill>
                <a:srgbClr val="000000"/>
              </a:solidFill>
              <a:ln w="9525" algn="ctr">
                <a:solidFill>
                  <a:schemeClr val="tx1"/>
                </a:solidFill>
                <a:round/>
                <a:headEnd/>
                <a:tailEnd/>
              </a:ln>
            </p:spPr>
            <p:txBody>
              <a:bodyPr wrap="none" anchor="ctr"/>
              <a:lstStyle/>
              <a:p>
                <a:endParaRPr lang="en-US"/>
              </a:p>
            </p:txBody>
          </p:sp>
          <p:sp>
            <p:nvSpPr>
              <p:cNvPr id="69" name="Text Box 43" descr="Blue tissue paper"/>
              <p:cNvSpPr txBox="1">
                <a:spLocks noChangeArrowheads="1"/>
              </p:cNvSpPr>
              <p:nvPr/>
            </p:nvSpPr>
            <p:spPr bwMode="auto">
              <a:xfrm>
                <a:off x="7568340" y="3919650"/>
                <a:ext cx="914400"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dirty="0">
                    <a:latin typeface="Arial" pitchFamily="34" charset="0"/>
                    <a:cs typeface="Arial" pitchFamily="34" charset="0"/>
                  </a:rPr>
                  <a:t>(1,5)</a:t>
                </a:r>
              </a:p>
            </p:txBody>
          </p:sp>
          <p:sp>
            <p:nvSpPr>
              <p:cNvPr id="70" name="Line 44"/>
              <p:cNvSpPr>
                <a:spLocks noChangeShapeType="1"/>
              </p:cNvSpPr>
              <p:nvPr/>
            </p:nvSpPr>
            <p:spPr bwMode="auto">
              <a:xfrm flipV="1">
                <a:off x="7467600" y="4114800"/>
                <a:ext cx="0" cy="3048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71" name="Line 45"/>
              <p:cNvSpPr>
                <a:spLocks noChangeShapeType="1"/>
              </p:cNvSpPr>
              <p:nvPr/>
            </p:nvSpPr>
            <p:spPr bwMode="auto">
              <a:xfrm>
                <a:off x="7467600" y="4114800"/>
                <a:ext cx="76200" cy="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pSp>
      </p:grpSp>
      <p:graphicFrame>
        <p:nvGraphicFramePr>
          <p:cNvPr id="3" name="Object 2"/>
          <p:cNvGraphicFramePr>
            <a:graphicFrameLocks noChangeAspect="1"/>
          </p:cNvGraphicFramePr>
          <p:nvPr>
            <p:extLst>
              <p:ext uri="{D42A27DB-BD31-4B8C-83A1-F6EECF244321}">
                <p14:modId xmlns:p14="http://schemas.microsoft.com/office/powerpoint/2010/main" val="1396565118"/>
              </p:ext>
            </p:extLst>
          </p:nvPr>
        </p:nvGraphicFramePr>
        <p:xfrm>
          <a:off x="2755075" y="4427350"/>
          <a:ext cx="889000" cy="457200"/>
        </p:xfrm>
        <a:graphic>
          <a:graphicData uri="http://schemas.openxmlformats.org/presentationml/2006/ole">
            <mc:AlternateContent xmlns:mc="http://schemas.openxmlformats.org/markup-compatibility/2006">
              <mc:Choice xmlns:v="urn:schemas-microsoft-com:vml" Requires="v">
                <p:oleObj name="Equation" r:id="rId4" imgW="888840" imgH="457200" progId="Equation.DSMT4">
                  <p:embed/>
                </p:oleObj>
              </mc:Choice>
              <mc:Fallback>
                <p:oleObj name="Equation" r:id="rId4" imgW="888840" imgH="457200" progId="Equation.DSMT4">
                  <p:embed/>
                  <p:pic>
                    <p:nvPicPr>
                      <p:cNvPr id="0" name="Object 1"/>
                      <p:cNvPicPr>
                        <a:picLocks noChangeAspect="1" noChangeArrowheads="1"/>
                      </p:cNvPicPr>
                      <p:nvPr/>
                    </p:nvPicPr>
                    <p:blipFill>
                      <a:blip r:embed="rId5"/>
                      <a:srcRect/>
                      <a:stretch>
                        <a:fillRect/>
                      </a:stretch>
                    </p:blipFill>
                    <p:spPr bwMode="auto">
                      <a:xfrm>
                        <a:off x="2755075" y="4427350"/>
                        <a:ext cx="88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741795960"/>
              </p:ext>
            </p:extLst>
          </p:nvPr>
        </p:nvGraphicFramePr>
        <p:xfrm>
          <a:off x="2463800" y="5686300"/>
          <a:ext cx="812800" cy="457200"/>
        </p:xfrm>
        <a:graphic>
          <a:graphicData uri="http://schemas.openxmlformats.org/presentationml/2006/ole">
            <mc:AlternateContent xmlns:mc="http://schemas.openxmlformats.org/markup-compatibility/2006">
              <mc:Choice xmlns:v="urn:schemas-microsoft-com:vml" Requires="v">
                <p:oleObj name="Equation" r:id="rId6" imgW="812520" imgH="457200" progId="Equation.DSMT4">
                  <p:embed/>
                </p:oleObj>
              </mc:Choice>
              <mc:Fallback>
                <p:oleObj name="Equation" r:id="rId6" imgW="812520" imgH="457200" progId="Equation.DSMT4">
                  <p:embed/>
                  <p:pic>
                    <p:nvPicPr>
                      <p:cNvPr id="0" name="Object 2"/>
                      <p:cNvPicPr>
                        <a:picLocks noChangeAspect="1" noChangeArrowheads="1"/>
                      </p:cNvPicPr>
                      <p:nvPr/>
                    </p:nvPicPr>
                    <p:blipFill>
                      <a:blip r:embed="rId7"/>
                      <a:srcRect/>
                      <a:stretch>
                        <a:fillRect/>
                      </a:stretch>
                    </p:blipFill>
                    <p:spPr bwMode="auto">
                      <a:xfrm>
                        <a:off x="2463800" y="5686300"/>
                        <a:ext cx="81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35900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4" name="Text Placeholder 3"/>
          <p:cNvSpPr>
            <a:spLocks noGrp="1"/>
          </p:cNvSpPr>
          <p:nvPr>
            <p:ph type="body" sz="quarter" idx="10"/>
          </p:nvPr>
        </p:nvSpPr>
        <p:spPr/>
        <p:txBody>
          <a:bodyPr>
            <a:noAutofit/>
          </a:bodyPr>
          <a:lstStyle/>
          <a:p>
            <a:pPr marL="514350" indent="-514350">
              <a:buFont typeface="+mj-lt"/>
              <a:buAutoNum type="arabicPeriod" startAt="3"/>
            </a:pPr>
            <a:r>
              <a:rPr lang="en-US" sz="2800" b="1" dirty="0"/>
              <a:t>Use a straightedge to draw a line through the two points. </a:t>
            </a:r>
            <a:r>
              <a:rPr lang="en-US" sz="2800" dirty="0"/>
              <a:t>The graph of </a:t>
            </a:r>
            <a:r>
              <a:rPr lang="en-US" sz="2800" i="1" dirty="0"/>
              <a:t>                </a:t>
            </a:r>
            <a:r>
              <a:rPr lang="en-US" sz="2800" dirty="0"/>
              <a:t>is shown below.</a:t>
            </a:r>
          </a:p>
          <a:p>
            <a:endParaRPr lang="en-US" sz="2800" dirty="0"/>
          </a:p>
          <a:p>
            <a:endParaRPr lang="en-US" sz="2800" dirty="0"/>
          </a:p>
        </p:txBody>
      </p:sp>
      <p:grpSp>
        <p:nvGrpSpPr>
          <p:cNvPr id="72" name="Group 71"/>
          <p:cNvGrpSpPr/>
          <p:nvPr/>
        </p:nvGrpSpPr>
        <p:grpSpPr>
          <a:xfrm>
            <a:off x="2590800" y="2895600"/>
            <a:ext cx="3474720" cy="2743200"/>
            <a:chOff x="2590800" y="3352800"/>
            <a:chExt cx="2895600" cy="2286000"/>
          </a:xfrm>
        </p:grpSpPr>
        <p:sp>
          <p:nvSpPr>
            <p:cNvPr id="73" name="Text Box 8" descr="Blue tissue paper"/>
            <p:cNvSpPr txBox="1">
              <a:spLocks noChangeArrowheads="1"/>
            </p:cNvSpPr>
            <p:nvPr/>
          </p:nvSpPr>
          <p:spPr bwMode="auto">
            <a:xfrm>
              <a:off x="3488376" y="3879272"/>
              <a:ext cx="609600" cy="28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dirty="0">
                  <a:latin typeface="Arial" pitchFamily="34" charset="0"/>
                  <a:cs typeface="Arial" pitchFamily="34" charset="0"/>
                </a:rPr>
                <a:t>(0,3)</a:t>
              </a:r>
            </a:p>
          </p:txBody>
        </p:sp>
        <p:sp>
          <p:nvSpPr>
            <p:cNvPr id="74" name="Oval 9"/>
            <p:cNvSpPr>
              <a:spLocks noChangeAspect="1" noChangeArrowheads="1"/>
            </p:cNvSpPr>
            <p:nvPr/>
          </p:nvSpPr>
          <p:spPr bwMode="auto">
            <a:xfrm>
              <a:off x="4011613" y="4008438"/>
              <a:ext cx="55562" cy="55562"/>
            </a:xfrm>
            <a:prstGeom prst="ellipse">
              <a:avLst/>
            </a:prstGeom>
            <a:solidFill>
              <a:srgbClr val="000000"/>
            </a:solidFill>
            <a:ln w="9525" algn="ctr">
              <a:solidFill>
                <a:schemeClr val="tx1"/>
              </a:solidFill>
              <a:round/>
              <a:headEnd/>
              <a:tailEnd/>
            </a:ln>
          </p:spPr>
          <p:txBody>
            <a:bodyPr wrap="none" anchor="ctr"/>
            <a:lstStyle/>
            <a:p>
              <a:endParaRPr lang="en-US"/>
            </a:p>
          </p:txBody>
        </p:sp>
        <p:sp>
          <p:nvSpPr>
            <p:cNvPr id="75" name="Line 10"/>
            <p:cNvSpPr>
              <a:spLocks noChangeShapeType="1"/>
            </p:cNvSpPr>
            <p:nvPr/>
          </p:nvSpPr>
          <p:spPr bwMode="auto">
            <a:xfrm>
              <a:off x="4038600" y="3352800"/>
              <a:ext cx="0" cy="2286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 name="Line 11"/>
            <p:cNvSpPr>
              <a:spLocks noChangeShapeType="1"/>
            </p:cNvSpPr>
            <p:nvPr/>
          </p:nvSpPr>
          <p:spPr bwMode="auto">
            <a:xfrm>
              <a:off x="2590800" y="4495800"/>
              <a:ext cx="28956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7" name="Line 12"/>
            <p:cNvSpPr>
              <a:spLocks noChangeShapeType="1"/>
            </p:cNvSpPr>
            <p:nvPr/>
          </p:nvSpPr>
          <p:spPr bwMode="auto">
            <a:xfrm>
              <a:off x="3962400" y="41910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 name="Line 13"/>
            <p:cNvSpPr>
              <a:spLocks noChangeShapeType="1"/>
            </p:cNvSpPr>
            <p:nvPr/>
          </p:nvSpPr>
          <p:spPr bwMode="auto">
            <a:xfrm>
              <a:off x="3962400" y="46482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 name="Line 14"/>
            <p:cNvSpPr>
              <a:spLocks noChangeShapeType="1"/>
            </p:cNvSpPr>
            <p:nvPr/>
          </p:nvSpPr>
          <p:spPr bwMode="auto">
            <a:xfrm>
              <a:off x="3962400" y="48006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 name="Line 15"/>
            <p:cNvSpPr>
              <a:spLocks noChangeShapeType="1"/>
            </p:cNvSpPr>
            <p:nvPr/>
          </p:nvSpPr>
          <p:spPr bwMode="auto">
            <a:xfrm>
              <a:off x="3962400" y="49530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 name="Line 16"/>
            <p:cNvSpPr>
              <a:spLocks noChangeShapeType="1"/>
            </p:cNvSpPr>
            <p:nvPr/>
          </p:nvSpPr>
          <p:spPr bwMode="auto">
            <a:xfrm>
              <a:off x="3962400" y="51054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 name="Line 17"/>
            <p:cNvSpPr>
              <a:spLocks noChangeShapeType="1"/>
            </p:cNvSpPr>
            <p:nvPr/>
          </p:nvSpPr>
          <p:spPr bwMode="auto">
            <a:xfrm>
              <a:off x="3962400" y="52578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 name="Line 18"/>
            <p:cNvSpPr>
              <a:spLocks noChangeShapeType="1"/>
            </p:cNvSpPr>
            <p:nvPr/>
          </p:nvSpPr>
          <p:spPr bwMode="auto">
            <a:xfrm>
              <a:off x="3962400" y="43434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 name="Line 19"/>
            <p:cNvSpPr>
              <a:spLocks noChangeShapeType="1"/>
            </p:cNvSpPr>
            <p:nvPr/>
          </p:nvSpPr>
          <p:spPr bwMode="auto">
            <a:xfrm>
              <a:off x="3962400" y="40386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 name="Line 20"/>
            <p:cNvSpPr>
              <a:spLocks noChangeShapeType="1"/>
            </p:cNvSpPr>
            <p:nvPr/>
          </p:nvSpPr>
          <p:spPr bwMode="auto">
            <a:xfrm>
              <a:off x="3962400" y="38862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 name="Line 21"/>
            <p:cNvSpPr>
              <a:spLocks noChangeShapeType="1"/>
            </p:cNvSpPr>
            <p:nvPr/>
          </p:nvSpPr>
          <p:spPr bwMode="auto">
            <a:xfrm>
              <a:off x="3962400" y="37338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 name="Line 22"/>
            <p:cNvSpPr>
              <a:spLocks noChangeShapeType="1"/>
            </p:cNvSpPr>
            <p:nvPr/>
          </p:nvSpPr>
          <p:spPr bwMode="auto">
            <a:xfrm>
              <a:off x="3886200" y="4419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 name="Line 23"/>
            <p:cNvSpPr>
              <a:spLocks noChangeShapeType="1"/>
            </p:cNvSpPr>
            <p:nvPr/>
          </p:nvSpPr>
          <p:spPr bwMode="auto">
            <a:xfrm>
              <a:off x="3733800" y="4419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 name="Line 24"/>
            <p:cNvSpPr>
              <a:spLocks noChangeShapeType="1"/>
            </p:cNvSpPr>
            <p:nvPr/>
          </p:nvSpPr>
          <p:spPr bwMode="auto">
            <a:xfrm>
              <a:off x="4343400" y="4419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 name="Line 25"/>
            <p:cNvSpPr>
              <a:spLocks noChangeShapeType="1"/>
            </p:cNvSpPr>
            <p:nvPr/>
          </p:nvSpPr>
          <p:spPr bwMode="auto">
            <a:xfrm>
              <a:off x="3581400" y="4419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 name="Line 26"/>
            <p:cNvSpPr>
              <a:spLocks noChangeShapeType="1"/>
            </p:cNvSpPr>
            <p:nvPr/>
          </p:nvSpPr>
          <p:spPr bwMode="auto">
            <a:xfrm>
              <a:off x="3429000" y="4419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 name="Line 27"/>
            <p:cNvSpPr>
              <a:spLocks noChangeShapeType="1"/>
            </p:cNvSpPr>
            <p:nvPr/>
          </p:nvSpPr>
          <p:spPr bwMode="auto">
            <a:xfrm>
              <a:off x="3276600" y="4419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 name="Line 28"/>
            <p:cNvSpPr>
              <a:spLocks noChangeShapeType="1"/>
            </p:cNvSpPr>
            <p:nvPr/>
          </p:nvSpPr>
          <p:spPr bwMode="auto">
            <a:xfrm>
              <a:off x="3124200" y="4419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 name="Line 29"/>
            <p:cNvSpPr>
              <a:spLocks noChangeShapeType="1"/>
            </p:cNvSpPr>
            <p:nvPr/>
          </p:nvSpPr>
          <p:spPr bwMode="auto">
            <a:xfrm>
              <a:off x="2971800" y="4419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 name="Line 30"/>
            <p:cNvSpPr>
              <a:spLocks noChangeShapeType="1"/>
            </p:cNvSpPr>
            <p:nvPr/>
          </p:nvSpPr>
          <p:spPr bwMode="auto">
            <a:xfrm>
              <a:off x="4191000" y="4419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 name="Line 31"/>
            <p:cNvSpPr>
              <a:spLocks noChangeShapeType="1"/>
            </p:cNvSpPr>
            <p:nvPr/>
          </p:nvSpPr>
          <p:spPr bwMode="auto">
            <a:xfrm>
              <a:off x="4495800" y="4419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 name="Line 32"/>
            <p:cNvSpPr>
              <a:spLocks noChangeShapeType="1"/>
            </p:cNvSpPr>
            <p:nvPr/>
          </p:nvSpPr>
          <p:spPr bwMode="auto">
            <a:xfrm>
              <a:off x="4648200" y="4419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 name="Line 33"/>
            <p:cNvSpPr>
              <a:spLocks noChangeShapeType="1"/>
            </p:cNvSpPr>
            <p:nvPr/>
          </p:nvSpPr>
          <p:spPr bwMode="auto">
            <a:xfrm>
              <a:off x="4800600" y="4419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 name="Line 34"/>
            <p:cNvSpPr>
              <a:spLocks noChangeShapeType="1"/>
            </p:cNvSpPr>
            <p:nvPr/>
          </p:nvSpPr>
          <p:spPr bwMode="auto">
            <a:xfrm>
              <a:off x="4953000" y="4419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Line 35"/>
            <p:cNvSpPr>
              <a:spLocks noChangeShapeType="1"/>
            </p:cNvSpPr>
            <p:nvPr/>
          </p:nvSpPr>
          <p:spPr bwMode="auto">
            <a:xfrm>
              <a:off x="5105400" y="4419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Oval 38"/>
            <p:cNvSpPr>
              <a:spLocks noChangeAspect="1" noChangeArrowheads="1"/>
            </p:cNvSpPr>
            <p:nvPr/>
          </p:nvSpPr>
          <p:spPr bwMode="auto">
            <a:xfrm>
              <a:off x="4138613" y="3722688"/>
              <a:ext cx="55562" cy="55562"/>
            </a:xfrm>
            <a:prstGeom prst="ellipse">
              <a:avLst/>
            </a:prstGeom>
            <a:solidFill>
              <a:srgbClr val="000000"/>
            </a:solidFill>
            <a:ln w="9525" algn="ctr">
              <a:solidFill>
                <a:schemeClr val="tx1"/>
              </a:solidFill>
              <a:round/>
              <a:headEnd/>
              <a:tailEnd/>
            </a:ln>
          </p:spPr>
          <p:txBody>
            <a:bodyPr wrap="none" anchor="ctr"/>
            <a:lstStyle/>
            <a:p>
              <a:endParaRPr lang="en-US"/>
            </a:p>
          </p:txBody>
        </p:sp>
        <p:sp>
          <p:nvSpPr>
            <p:cNvPr id="102" name="Text Box 39" descr="Blue tissue paper"/>
            <p:cNvSpPr txBox="1">
              <a:spLocks noChangeArrowheads="1"/>
            </p:cNvSpPr>
            <p:nvPr/>
          </p:nvSpPr>
          <p:spPr bwMode="auto">
            <a:xfrm>
              <a:off x="4191000" y="3581400"/>
              <a:ext cx="609600" cy="28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dirty="0">
                  <a:latin typeface="Arial" pitchFamily="34" charset="0"/>
                  <a:cs typeface="Arial" pitchFamily="34" charset="0"/>
                </a:rPr>
                <a:t>(1,5)</a:t>
              </a:r>
            </a:p>
          </p:txBody>
        </p:sp>
        <p:sp>
          <p:nvSpPr>
            <p:cNvPr id="103" name="Line 42"/>
            <p:cNvSpPr>
              <a:spLocks noChangeShapeType="1"/>
            </p:cNvSpPr>
            <p:nvPr/>
          </p:nvSpPr>
          <p:spPr bwMode="auto">
            <a:xfrm flipV="1">
              <a:off x="3352800" y="3352800"/>
              <a:ext cx="990600" cy="2286000"/>
            </a:xfrm>
            <a:prstGeom prst="line">
              <a:avLst/>
            </a:prstGeom>
            <a:noFill/>
            <a:ln w="9525">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pSp>
      <p:graphicFrame>
        <p:nvGraphicFramePr>
          <p:cNvPr id="2" name="Object 1"/>
          <p:cNvGraphicFramePr>
            <a:graphicFrameLocks noChangeAspect="1"/>
          </p:cNvGraphicFramePr>
          <p:nvPr>
            <p:extLst>
              <p:ext uri="{D42A27DB-BD31-4B8C-83A1-F6EECF244321}">
                <p14:modId xmlns:p14="http://schemas.microsoft.com/office/powerpoint/2010/main" val="28246519"/>
              </p:ext>
            </p:extLst>
          </p:nvPr>
        </p:nvGraphicFramePr>
        <p:xfrm>
          <a:off x="5843650" y="1664525"/>
          <a:ext cx="1574800" cy="393700"/>
        </p:xfrm>
        <a:graphic>
          <a:graphicData uri="http://schemas.openxmlformats.org/presentationml/2006/ole">
            <mc:AlternateContent xmlns:mc="http://schemas.openxmlformats.org/markup-compatibility/2006">
              <mc:Choice xmlns:v="urn:schemas-microsoft-com:vml" Requires="v">
                <p:oleObj name="Equation" r:id="rId2" imgW="1574640" imgH="393480" progId="Equation.DSMT4">
                  <p:embed/>
                </p:oleObj>
              </mc:Choice>
              <mc:Fallback>
                <p:oleObj name="Equation" r:id="rId2" imgW="1574640" imgH="393480" progId="Equation.DSMT4">
                  <p:embed/>
                  <p:pic>
                    <p:nvPicPr>
                      <p:cNvPr id="0" name="Object 1"/>
                      <p:cNvPicPr>
                        <a:picLocks noChangeAspect="1" noChangeArrowheads="1"/>
                      </p:cNvPicPr>
                      <p:nvPr/>
                    </p:nvPicPr>
                    <p:blipFill>
                      <a:blip r:embed="rId3"/>
                      <a:srcRect/>
                      <a:stretch>
                        <a:fillRect/>
                      </a:stretch>
                    </p:blipFill>
                    <p:spPr bwMode="auto">
                      <a:xfrm>
                        <a:off x="5843650" y="1664525"/>
                        <a:ext cx="1574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52691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Objective 4: Example</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a:noAutofit/>
          </a:bodyPr>
          <a:lstStyle/>
          <a:p>
            <a:pPr marL="514350" indent="-514350">
              <a:spcAft>
                <a:spcPts val="1200"/>
              </a:spcAft>
              <a:buFont typeface="+mj-lt"/>
              <a:buAutoNum type="arabicPeriod" startAt="4"/>
            </a:pPr>
            <a:r>
              <a:rPr lang="en-US" sz="2800" dirty="0"/>
              <a:t>Graph the line whose equation is</a:t>
            </a:r>
          </a:p>
          <a:p>
            <a:pPr defTabSz="548640">
              <a:spcAft>
                <a:spcPts val="1200"/>
              </a:spcAft>
            </a:pPr>
            <a:r>
              <a:rPr lang="en-US" sz="2800" dirty="0"/>
              <a:t>	Begin by plotting the </a:t>
            </a:r>
            <a:r>
              <a:rPr lang="en-US" sz="2800" i="1" dirty="0"/>
              <a:t>y-</a:t>
            </a:r>
            <a:r>
              <a:rPr lang="en-US" sz="2800" dirty="0"/>
              <a:t>intercept of </a:t>
            </a:r>
          </a:p>
          <a:p>
            <a:pPr defTabSz="548640"/>
            <a:r>
              <a:rPr lang="en-US" sz="2800" dirty="0"/>
              <a:t>	Then use the slope of 4 to plot more points.</a:t>
            </a:r>
          </a:p>
          <a:p>
            <a:pPr defTabSz="548640"/>
            <a:r>
              <a:rPr lang="en-US" sz="2800" dirty="0"/>
              <a:t> </a:t>
            </a:r>
          </a:p>
          <a:p>
            <a:endParaRPr lang="en-US" sz="2800" dirty="0"/>
          </a:p>
        </p:txBody>
      </p:sp>
      <p:graphicFrame>
        <p:nvGraphicFramePr>
          <p:cNvPr id="2" name="Object 1"/>
          <p:cNvGraphicFramePr>
            <a:graphicFrameLocks noChangeAspect="1"/>
          </p:cNvGraphicFramePr>
          <p:nvPr>
            <p:extLst>
              <p:ext uri="{D42A27DB-BD31-4B8C-83A1-F6EECF244321}">
                <p14:modId xmlns:p14="http://schemas.microsoft.com/office/powerpoint/2010/main" val="1829617864"/>
              </p:ext>
            </p:extLst>
          </p:nvPr>
        </p:nvGraphicFramePr>
        <p:xfrm>
          <a:off x="6400800" y="1219200"/>
          <a:ext cx="1574800" cy="393700"/>
        </p:xfrm>
        <a:graphic>
          <a:graphicData uri="http://schemas.openxmlformats.org/presentationml/2006/ole">
            <mc:AlternateContent xmlns:mc="http://schemas.openxmlformats.org/markup-compatibility/2006">
              <mc:Choice xmlns:v="urn:schemas-microsoft-com:vml" Requires="v">
                <p:oleObj name="Equation" r:id="rId2" imgW="1574640" imgH="393480" progId="Equation.DSMT4">
                  <p:embed/>
                </p:oleObj>
              </mc:Choice>
              <mc:Fallback>
                <p:oleObj name="Equation" r:id="rId2" imgW="1574640" imgH="393480" progId="Equation.DSMT4">
                  <p:embed/>
                  <p:pic>
                    <p:nvPicPr>
                      <p:cNvPr id="0" name=""/>
                      <p:cNvPicPr/>
                      <p:nvPr/>
                    </p:nvPicPr>
                    <p:blipFill>
                      <a:blip r:embed="rId3"/>
                      <a:stretch>
                        <a:fillRect/>
                      </a:stretch>
                    </p:blipFill>
                    <p:spPr>
                      <a:xfrm>
                        <a:off x="6400800" y="1219200"/>
                        <a:ext cx="1574800" cy="393700"/>
                      </a:xfrm>
                      <a:prstGeom prst="rect">
                        <a:avLst/>
                      </a:prstGeom>
                    </p:spPr>
                  </p:pic>
                </p:oleObj>
              </mc:Fallback>
            </mc:AlternateContent>
          </a:graphicData>
        </a:graphic>
      </p:graphicFrame>
      <p:pic>
        <p:nvPicPr>
          <p:cNvPr id="79880" name="Picture 8" descr="cp2-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5450" y="3124200"/>
            <a:ext cx="3733800" cy="295087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3" name="Object 2"/>
          <p:cNvGraphicFramePr>
            <a:graphicFrameLocks noChangeAspect="1"/>
          </p:cNvGraphicFramePr>
          <p:nvPr>
            <p:extLst>
              <p:ext uri="{D42A27DB-BD31-4B8C-83A1-F6EECF244321}">
                <p14:modId xmlns:p14="http://schemas.microsoft.com/office/powerpoint/2010/main" val="2308098848"/>
              </p:ext>
            </p:extLst>
          </p:nvPr>
        </p:nvGraphicFramePr>
        <p:xfrm>
          <a:off x="6626925" y="1905000"/>
          <a:ext cx="508000" cy="330200"/>
        </p:xfrm>
        <a:graphic>
          <a:graphicData uri="http://schemas.openxmlformats.org/presentationml/2006/ole">
            <mc:AlternateContent xmlns:mc="http://schemas.openxmlformats.org/markup-compatibility/2006">
              <mc:Choice xmlns:v="urn:schemas-microsoft-com:vml" Requires="v">
                <p:oleObj name="Equation" r:id="rId5" imgW="507960" imgH="330120" progId="Equation.DSMT4">
                  <p:embed/>
                </p:oleObj>
              </mc:Choice>
              <mc:Fallback>
                <p:oleObj name="Equation" r:id="rId5" imgW="507960" imgH="330120" progId="Equation.DSMT4">
                  <p:embed/>
                  <p:pic>
                    <p:nvPicPr>
                      <p:cNvPr id="0" name="Object 1"/>
                      <p:cNvPicPr>
                        <a:picLocks noChangeAspect="1" noChangeArrowheads="1"/>
                      </p:cNvPicPr>
                      <p:nvPr/>
                    </p:nvPicPr>
                    <p:blipFill>
                      <a:blip r:embed="rId6"/>
                      <a:srcRect/>
                      <a:stretch>
                        <a:fillRect/>
                      </a:stretch>
                    </p:blipFill>
                    <p:spPr bwMode="auto">
                      <a:xfrm>
                        <a:off x="6626925" y="1905000"/>
                        <a:ext cx="508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19580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wrap="square"/>
          <a:lstStyle/>
          <a:p>
            <a:r>
              <a:rPr lang="en-US" sz="3200" b="1" i="1" dirty="0">
                <a:latin typeface="Arial" pitchFamily="34" charset="0"/>
                <a:cs typeface="Arial" pitchFamily="34" charset="0"/>
              </a:rPr>
              <a:t>Objective 5</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a:lstStyle/>
          <a:p>
            <a:pPr algn="ctr"/>
            <a:r>
              <a:rPr lang="en-US" dirty="0"/>
              <a:t>Graph horizontal or vertical lines.</a:t>
            </a:r>
          </a:p>
          <a:p>
            <a:endParaRPr lang="en-US" dirty="0"/>
          </a:p>
        </p:txBody>
      </p:sp>
    </p:spTree>
    <p:extLst>
      <p:ext uri="{BB962C8B-B14F-4D97-AF65-F5344CB8AC3E}">
        <p14:creationId xmlns:p14="http://schemas.microsoft.com/office/powerpoint/2010/main" val="3751935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vert="horz" wrap="none" tIns="457200" bIns="457200" spcCol="0">
            <a:noAutofit/>
          </a:bodyPr>
          <a:lstStyle/>
          <a:p>
            <a:r>
              <a:rPr lang="en-US" sz="3200" dirty="0">
                <a:latin typeface="Arial" pitchFamily="34" charset="0"/>
                <a:cs typeface="Arial" pitchFamily="34" charset="0"/>
              </a:rPr>
              <a:t>Linear Functions</a:t>
            </a:r>
            <a:endParaRPr lang="en-US" sz="3200" spc="-120"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0"/>
          </p:nvPr>
        </p:nvSpPr>
        <p:spPr/>
        <p:txBody>
          <a:bodyPr>
            <a:noAutofit/>
          </a:bodyPr>
          <a:lstStyle/>
          <a:p>
            <a:r>
              <a:rPr lang="en-US" dirty="0"/>
              <a:t>All equations of the form                     are straight lines when graphed, as long as </a:t>
            </a:r>
            <a:br>
              <a:rPr lang="en-US" dirty="0"/>
            </a:br>
            <a:r>
              <a:rPr lang="en-US" i="1" dirty="0"/>
              <a:t>A</a:t>
            </a:r>
            <a:r>
              <a:rPr lang="en-US" dirty="0"/>
              <a:t> and </a:t>
            </a:r>
            <a:r>
              <a:rPr lang="en-US" i="1" dirty="0"/>
              <a:t>B</a:t>
            </a:r>
            <a:r>
              <a:rPr lang="en-US" dirty="0"/>
              <a:t> are not both zero.</a:t>
            </a:r>
          </a:p>
          <a:p>
            <a:endParaRPr lang="en-US" dirty="0"/>
          </a:p>
          <a:p>
            <a:r>
              <a:rPr lang="en-US" dirty="0"/>
              <a:t>Such an equation is called the </a:t>
            </a:r>
            <a:r>
              <a:rPr lang="en-US" b="1" dirty="0"/>
              <a:t>standard form of the equation of the line</a:t>
            </a:r>
            <a:r>
              <a:rPr lang="en-US" dirty="0"/>
              <a:t>.</a:t>
            </a:r>
          </a:p>
          <a:p>
            <a:endParaRPr lang="en-US" dirty="0"/>
          </a:p>
          <a:p>
            <a:r>
              <a:rPr lang="en-US" dirty="0"/>
              <a:t>To graph equations of this form, two very important points are used – the </a:t>
            </a:r>
            <a:r>
              <a:rPr lang="en-US" b="1" dirty="0"/>
              <a:t>intercepts</a:t>
            </a:r>
            <a:r>
              <a:rPr lang="en-US" dirty="0"/>
              <a:t>.</a:t>
            </a:r>
          </a:p>
        </p:txBody>
      </p:sp>
      <p:graphicFrame>
        <p:nvGraphicFramePr>
          <p:cNvPr id="2" name="Object 1"/>
          <p:cNvGraphicFramePr>
            <a:graphicFrameLocks noChangeAspect="1"/>
          </p:cNvGraphicFramePr>
          <p:nvPr>
            <p:extLst>
              <p:ext uri="{D42A27DB-BD31-4B8C-83A1-F6EECF244321}">
                <p14:modId xmlns:p14="http://schemas.microsoft.com/office/powerpoint/2010/main" val="3755333528"/>
              </p:ext>
            </p:extLst>
          </p:nvPr>
        </p:nvGraphicFramePr>
        <p:xfrm>
          <a:off x="5108700" y="1242950"/>
          <a:ext cx="2159000" cy="444500"/>
        </p:xfrm>
        <a:graphic>
          <a:graphicData uri="http://schemas.openxmlformats.org/presentationml/2006/ole">
            <mc:AlternateContent xmlns:mc="http://schemas.openxmlformats.org/markup-compatibility/2006">
              <mc:Choice xmlns:v="urn:schemas-microsoft-com:vml" Requires="v">
                <p:oleObj name="Equation" r:id="rId2" imgW="2158920" imgH="444240" progId="Equation.DSMT4">
                  <p:embed/>
                </p:oleObj>
              </mc:Choice>
              <mc:Fallback>
                <p:oleObj name="Equation" r:id="rId2" imgW="2158920" imgH="444240" progId="Equation.DSMT4">
                  <p:embed/>
                  <p:pic>
                    <p:nvPicPr>
                      <p:cNvPr id="0" name=""/>
                      <p:cNvPicPr/>
                      <p:nvPr/>
                    </p:nvPicPr>
                    <p:blipFill>
                      <a:blip r:embed="rId3"/>
                      <a:stretch>
                        <a:fillRect/>
                      </a:stretch>
                    </p:blipFill>
                    <p:spPr>
                      <a:xfrm>
                        <a:off x="5108700" y="1242950"/>
                        <a:ext cx="2159000" cy="444500"/>
                      </a:xfrm>
                      <a:prstGeom prst="rect">
                        <a:avLst/>
                      </a:prstGeom>
                    </p:spPr>
                  </p:pic>
                </p:oleObj>
              </mc:Fallback>
            </mc:AlternateContent>
          </a:graphicData>
        </a:graphic>
      </p:graphicFrame>
    </p:spTree>
    <p:extLst>
      <p:ext uri="{BB962C8B-B14F-4D97-AF65-F5344CB8AC3E}">
        <p14:creationId xmlns:p14="http://schemas.microsoft.com/office/powerpoint/2010/main" val="1674332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Horizontal and Vertical Lines</a:t>
            </a:r>
          </a:p>
        </p:txBody>
      </p:sp>
      <p:graphicFrame>
        <p:nvGraphicFramePr>
          <p:cNvPr id="7" name="Table Placeholder 1"/>
          <p:cNvGraphicFramePr>
            <a:graphicFrameLocks/>
          </p:cNvGraphicFramePr>
          <p:nvPr>
            <p:extLst>
              <p:ext uri="{D42A27DB-BD31-4B8C-83A1-F6EECF244321}">
                <p14:modId xmlns:p14="http://schemas.microsoft.com/office/powerpoint/2010/main" val="556479632"/>
              </p:ext>
            </p:extLst>
          </p:nvPr>
        </p:nvGraphicFramePr>
        <p:xfrm>
          <a:off x="519362" y="1143000"/>
          <a:ext cx="8243638" cy="4358552"/>
        </p:xfrm>
        <a:graphic>
          <a:graphicData uri="http://schemas.openxmlformats.org/drawingml/2006/table">
            <a:tbl>
              <a:tblPr firstRow="1" bandRow="1">
                <a:tableStyleId>{5C22544A-7EE6-4342-B048-85BDC9FD1C3A}</a:tableStyleId>
              </a:tblPr>
              <a:tblGrid>
                <a:gridCol w="5119438">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tblGrid>
              <a:tr h="37084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A8"/>
                          </a:solidFill>
                          <a:effectLst/>
                          <a:latin typeface="Arial" pitchFamily="34" charset="0"/>
                          <a:cs typeface="Arial" pitchFamily="34" charset="0"/>
                        </a:rPr>
                        <a:t>Horizontal and Vertical Lines</a:t>
                      </a:r>
                    </a:p>
                  </a:txBody>
                  <a:tcPr marL="91387" marR="91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txBody>
                  <a:tcPr marL="91387" marR="91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486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a:ln>
                            <a:noFill/>
                          </a:ln>
                          <a:solidFill>
                            <a:schemeClr val="tx1"/>
                          </a:solidFill>
                          <a:effectLst/>
                          <a:latin typeface="Arial" pitchFamily="34" charset="0"/>
                          <a:cs typeface="Arial" pitchFamily="34" charset="0"/>
                        </a:rPr>
                        <a:t>Equation of a Horizontal Line</a:t>
                      </a: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4864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A horizontal line is given by an equation of the form  </a:t>
                      </a:r>
                      <a:r>
                        <a:rPr kumimoji="0" lang="en-US" sz="2800" b="0" i="1" u="none" strike="noStrike" cap="none" normalizeH="0" baseline="0" dirty="0">
                          <a:ln>
                            <a:noFill/>
                          </a:ln>
                          <a:solidFill>
                            <a:schemeClr val="tx1"/>
                          </a:solidFill>
                          <a:effectLst/>
                          <a:latin typeface="Arial" pitchFamily="34" charset="0"/>
                          <a:cs typeface="Arial" pitchFamily="34" charset="0"/>
                        </a:rPr>
                        <a:t>       </a:t>
                      </a:r>
                      <a:r>
                        <a:rPr kumimoji="0" lang="en-US" sz="2800" b="0" i="0" u="none" strike="noStrike" cap="none" normalizeH="0" baseline="0" dirty="0">
                          <a:ln>
                            <a:noFill/>
                          </a:ln>
                          <a:solidFill>
                            <a:schemeClr val="tx1"/>
                          </a:solidFill>
                          <a:effectLst/>
                          <a:latin typeface="Arial" pitchFamily="34" charset="0"/>
                          <a:cs typeface="Arial" pitchFamily="34" charset="0"/>
                        </a:rPr>
                        <a:t>where </a:t>
                      </a:r>
                      <a:r>
                        <a:rPr kumimoji="0" lang="en-US" sz="2800" b="0" i="1" u="none" strike="noStrike" cap="none" normalizeH="0" baseline="0" dirty="0">
                          <a:ln>
                            <a:noFill/>
                          </a:ln>
                          <a:solidFill>
                            <a:schemeClr val="tx1"/>
                          </a:solidFill>
                          <a:effectLst/>
                          <a:latin typeface="Arial" pitchFamily="34" charset="0"/>
                          <a:cs typeface="Arial" pitchFamily="34" charset="0"/>
                        </a:rPr>
                        <a:t>b</a:t>
                      </a:r>
                      <a:r>
                        <a:rPr kumimoji="0" lang="en-US" sz="2800" b="0" i="0" u="none" strike="noStrike" cap="none" normalizeH="0" baseline="0" dirty="0">
                          <a:ln>
                            <a:noFill/>
                          </a:ln>
                          <a:solidFill>
                            <a:schemeClr val="tx1"/>
                          </a:solidFill>
                          <a:effectLst/>
                          <a:latin typeface="Arial" pitchFamily="34" charset="0"/>
                          <a:cs typeface="Arial" pitchFamily="34" charset="0"/>
                        </a:rPr>
                        <a:t> is the </a:t>
                      </a:r>
                      <a:r>
                        <a:rPr kumimoji="0" lang="en-US" sz="2800" b="0" i="1" u="none" strike="noStrike" cap="none" normalizeH="0" baseline="0" dirty="0">
                          <a:ln>
                            <a:noFill/>
                          </a:ln>
                          <a:solidFill>
                            <a:schemeClr val="tx1"/>
                          </a:solidFill>
                          <a:effectLst/>
                          <a:latin typeface="Arial" pitchFamily="34" charset="0"/>
                          <a:cs typeface="Arial" pitchFamily="34" charset="0"/>
                        </a:rPr>
                        <a:t>y</a:t>
                      </a:r>
                      <a:r>
                        <a:rPr kumimoji="0" lang="en-US" sz="2800" b="0" i="0" u="none" strike="noStrike" cap="none" normalizeH="0" baseline="0" dirty="0">
                          <a:ln>
                            <a:noFill/>
                          </a:ln>
                          <a:solidFill>
                            <a:schemeClr val="tx1"/>
                          </a:solidFill>
                          <a:effectLst/>
                          <a:latin typeface="Arial" pitchFamily="34" charset="0"/>
                          <a:cs typeface="Arial" pitchFamily="34" charset="0"/>
                        </a:rPr>
                        <a:t>-intercept.</a:t>
                      </a: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486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a:ln>
                            <a:noFill/>
                          </a:ln>
                          <a:solidFill>
                            <a:schemeClr val="tx1"/>
                          </a:solidFill>
                          <a:effectLst/>
                          <a:latin typeface="Arial" pitchFamily="34" charset="0"/>
                          <a:cs typeface="Arial" pitchFamily="34" charset="0"/>
                        </a:rPr>
                        <a:t>Equation of a Vertical Line</a:t>
                      </a: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 typeface="+mj-lt"/>
                        <a:buNone/>
                        <a:tabLst/>
                      </a:pPr>
                      <a:endParaRPr kumimoji="0" lang="en-US" sz="2800" b="0" i="0" u="none" strike="noStrike" cap="none" spc="-50" normalizeH="0" baseline="0" dirty="0">
                        <a:ln>
                          <a:noFill/>
                        </a:ln>
                        <a:solidFill>
                          <a:schemeClr val="tx1"/>
                        </a:solidFill>
                        <a:effectLst/>
                        <a:latin typeface="Arial" pitchFamily="34" charset="0"/>
                        <a:cs typeface="Arial" pitchFamily="34" charset="0"/>
                      </a:endParaRP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4864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A vertical line is given by an equation of the form         where </a:t>
                      </a:r>
                      <a:r>
                        <a:rPr kumimoji="0" lang="en-US" sz="2800" b="0" i="1" u="none" strike="noStrike" cap="none" normalizeH="0" baseline="0" dirty="0">
                          <a:ln>
                            <a:noFill/>
                          </a:ln>
                          <a:solidFill>
                            <a:schemeClr val="tx1"/>
                          </a:solidFill>
                          <a:effectLst/>
                          <a:latin typeface="Arial" pitchFamily="34" charset="0"/>
                          <a:cs typeface="Arial" pitchFamily="34" charset="0"/>
                        </a:rPr>
                        <a:t>a</a:t>
                      </a:r>
                      <a:r>
                        <a:rPr kumimoji="0" lang="en-US" sz="2800" b="0" i="0" u="none" strike="noStrike" cap="none" normalizeH="0" baseline="0" dirty="0">
                          <a:ln>
                            <a:noFill/>
                          </a:ln>
                          <a:solidFill>
                            <a:schemeClr val="tx1"/>
                          </a:solidFill>
                          <a:effectLst/>
                          <a:latin typeface="Arial" pitchFamily="34" charset="0"/>
                          <a:cs typeface="Arial" pitchFamily="34" charset="0"/>
                        </a:rPr>
                        <a:t> is the </a:t>
                      </a:r>
                      <a:r>
                        <a:rPr kumimoji="0" lang="en-US" sz="2800" b="0" i="1" u="none" strike="noStrike" cap="none" normalizeH="0" baseline="0" dirty="0">
                          <a:ln>
                            <a:noFill/>
                          </a:ln>
                          <a:solidFill>
                            <a:schemeClr val="tx1"/>
                          </a:solidFill>
                          <a:effectLst/>
                          <a:latin typeface="Arial" pitchFamily="34" charset="0"/>
                          <a:cs typeface="Arial" pitchFamily="34" charset="0"/>
                        </a:rPr>
                        <a:t>x</a:t>
                      </a:r>
                      <a:r>
                        <a:rPr kumimoji="0" lang="en-US" sz="2800" b="0" i="0" u="none" strike="noStrike" cap="none" normalizeH="0" baseline="0" dirty="0">
                          <a:ln>
                            <a:noFill/>
                          </a:ln>
                          <a:solidFill>
                            <a:schemeClr val="tx1"/>
                          </a:solidFill>
                          <a:effectLst/>
                          <a:latin typeface="Arial" pitchFamily="34" charset="0"/>
                          <a:cs typeface="Arial" pitchFamily="34" charset="0"/>
                        </a:rPr>
                        <a:t>-intercept.</a:t>
                      </a: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2"/>
                        <a:tabLst/>
                      </a:pPr>
                      <a:endParaRPr kumimoji="0" lang="en-US" sz="2800" b="0" i="0" u="none" strike="noStrike" cap="none" spc="-50" normalizeH="0" baseline="0" dirty="0">
                        <a:ln>
                          <a:noFill/>
                        </a:ln>
                        <a:solidFill>
                          <a:schemeClr val="tx1"/>
                        </a:solidFill>
                        <a:effectLst/>
                        <a:latin typeface="Arial" pitchFamily="34" charset="0"/>
                        <a:cs typeface="Arial" pitchFamily="34" charset="0"/>
                      </a:endParaRP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pSp>
        <p:nvGrpSpPr>
          <p:cNvPr id="22" name="Group 21"/>
          <p:cNvGrpSpPr/>
          <p:nvPr/>
        </p:nvGrpSpPr>
        <p:grpSpPr>
          <a:xfrm>
            <a:off x="6400800" y="1993075"/>
            <a:ext cx="1676400" cy="1283525"/>
            <a:chOff x="6400800" y="1840675"/>
            <a:chExt cx="1676400" cy="1283525"/>
          </a:xfrm>
        </p:grpSpPr>
        <p:grpSp>
          <p:nvGrpSpPr>
            <p:cNvPr id="17" name="Group 16"/>
            <p:cNvGrpSpPr/>
            <p:nvPr/>
          </p:nvGrpSpPr>
          <p:grpSpPr>
            <a:xfrm>
              <a:off x="6400800" y="1981200"/>
              <a:ext cx="1676400" cy="1143000"/>
              <a:chOff x="6400800" y="1981200"/>
              <a:chExt cx="1676400" cy="1143000"/>
            </a:xfrm>
          </p:grpSpPr>
          <p:sp>
            <p:nvSpPr>
              <p:cNvPr id="9" name="Line 83"/>
              <p:cNvSpPr>
                <a:spLocks noChangeShapeType="1"/>
              </p:cNvSpPr>
              <p:nvPr/>
            </p:nvSpPr>
            <p:spPr bwMode="auto">
              <a:xfrm>
                <a:off x="7239000" y="1981200"/>
                <a:ext cx="0" cy="1143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0" name="Line 84"/>
              <p:cNvSpPr>
                <a:spLocks noChangeShapeType="1"/>
              </p:cNvSpPr>
              <p:nvPr/>
            </p:nvSpPr>
            <p:spPr bwMode="auto">
              <a:xfrm>
                <a:off x="6400800" y="2514600"/>
                <a:ext cx="1676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4" name="Line 88"/>
              <p:cNvSpPr>
                <a:spLocks noChangeShapeType="1"/>
              </p:cNvSpPr>
              <p:nvPr/>
            </p:nvSpPr>
            <p:spPr bwMode="auto">
              <a:xfrm flipV="1">
                <a:off x="6400800" y="2209800"/>
                <a:ext cx="1676400" cy="0"/>
              </a:xfrm>
              <a:prstGeom prst="line">
                <a:avLst/>
              </a:prstGeom>
              <a:noFill/>
              <a:ln w="9525">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5" name="Oval 94"/>
              <p:cNvSpPr>
                <a:spLocks noChangeAspect="1" noChangeArrowheads="1"/>
              </p:cNvSpPr>
              <p:nvPr/>
            </p:nvSpPr>
            <p:spPr bwMode="auto">
              <a:xfrm>
                <a:off x="7218363" y="2184400"/>
                <a:ext cx="55562" cy="55563"/>
              </a:xfrm>
              <a:prstGeom prst="ellipse">
                <a:avLst/>
              </a:prstGeom>
              <a:solidFill>
                <a:srgbClr val="000000"/>
              </a:solidFill>
              <a:ln w="9525" algn="ctr">
                <a:solidFill>
                  <a:schemeClr val="tx1"/>
                </a:solidFill>
                <a:round/>
                <a:headEnd/>
                <a:tailEnd/>
              </a:ln>
            </p:spPr>
            <p:txBody>
              <a:bodyPr wrap="none" anchor="ctr"/>
              <a:lstStyle/>
              <a:p>
                <a:endParaRPr lang="en-US"/>
              </a:p>
            </p:txBody>
          </p:sp>
        </p:grpSp>
        <p:sp>
          <p:nvSpPr>
            <p:cNvPr id="19" name="Rectangle 18"/>
            <p:cNvSpPr/>
            <p:nvPr/>
          </p:nvSpPr>
          <p:spPr>
            <a:xfrm>
              <a:off x="6579845" y="1840675"/>
              <a:ext cx="659155" cy="369332"/>
            </a:xfrm>
            <a:prstGeom prst="rect">
              <a:avLst/>
            </a:prstGeom>
          </p:spPr>
          <p:txBody>
            <a:bodyPr wrap="none">
              <a:spAutoFit/>
            </a:bodyPr>
            <a:lstStyle/>
            <a:p>
              <a:pPr lvl="0" fontAlgn="base">
                <a:spcBef>
                  <a:spcPct val="20000"/>
                </a:spcBef>
                <a:spcAft>
                  <a:spcPct val="0"/>
                </a:spcAft>
              </a:pPr>
              <a:r>
                <a:rPr lang="en-US" dirty="0">
                  <a:latin typeface="Arial" pitchFamily="34" charset="0"/>
                  <a:cs typeface="Arial" pitchFamily="34" charset="0"/>
                </a:rPr>
                <a:t>(0,</a:t>
              </a:r>
              <a:r>
                <a:rPr lang="en-US" i="1" dirty="0">
                  <a:latin typeface="Arial" pitchFamily="34" charset="0"/>
                  <a:cs typeface="Arial" pitchFamily="34" charset="0"/>
                </a:rPr>
                <a:t>b</a:t>
              </a:r>
              <a:r>
                <a:rPr lang="en-US" dirty="0">
                  <a:latin typeface="Arial" pitchFamily="34" charset="0"/>
                  <a:cs typeface="Arial" pitchFamily="34" charset="0"/>
                </a:rPr>
                <a:t>)</a:t>
              </a:r>
            </a:p>
          </p:txBody>
        </p:sp>
      </p:grpSp>
      <p:grpSp>
        <p:nvGrpSpPr>
          <p:cNvPr id="21" name="Group 20"/>
          <p:cNvGrpSpPr/>
          <p:nvPr/>
        </p:nvGrpSpPr>
        <p:grpSpPr>
          <a:xfrm>
            <a:off x="6324600" y="3962400"/>
            <a:ext cx="1752600" cy="1143000"/>
            <a:chOff x="6324600" y="4038600"/>
            <a:chExt cx="1752600" cy="1143000"/>
          </a:xfrm>
        </p:grpSpPr>
        <p:grpSp>
          <p:nvGrpSpPr>
            <p:cNvPr id="18" name="Group 17"/>
            <p:cNvGrpSpPr/>
            <p:nvPr/>
          </p:nvGrpSpPr>
          <p:grpSpPr>
            <a:xfrm>
              <a:off x="6400800" y="4038600"/>
              <a:ext cx="1676400" cy="1143000"/>
              <a:chOff x="6400800" y="4191000"/>
              <a:chExt cx="1676400" cy="1143000"/>
            </a:xfrm>
          </p:grpSpPr>
          <p:sp>
            <p:nvSpPr>
              <p:cNvPr id="11" name="Line 85"/>
              <p:cNvSpPr>
                <a:spLocks noChangeShapeType="1"/>
              </p:cNvSpPr>
              <p:nvPr/>
            </p:nvSpPr>
            <p:spPr bwMode="auto">
              <a:xfrm flipV="1">
                <a:off x="6934200" y="4191000"/>
                <a:ext cx="0" cy="1143000"/>
              </a:xfrm>
              <a:prstGeom prst="line">
                <a:avLst/>
              </a:prstGeom>
              <a:noFill/>
              <a:ln w="9525">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2" name="Line 86"/>
              <p:cNvSpPr>
                <a:spLocks noChangeShapeType="1"/>
              </p:cNvSpPr>
              <p:nvPr/>
            </p:nvSpPr>
            <p:spPr bwMode="auto">
              <a:xfrm>
                <a:off x="7239000" y="4191000"/>
                <a:ext cx="0" cy="1143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3" name="Line 87"/>
              <p:cNvSpPr>
                <a:spLocks noChangeShapeType="1"/>
              </p:cNvSpPr>
              <p:nvPr/>
            </p:nvSpPr>
            <p:spPr bwMode="auto">
              <a:xfrm>
                <a:off x="6400800" y="4724400"/>
                <a:ext cx="1676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6" name="Oval 95"/>
              <p:cNvSpPr>
                <a:spLocks noChangeAspect="1" noChangeArrowheads="1"/>
              </p:cNvSpPr>
              <p:nvPr/>
            </p:nvSpPr>
            <p:spPr bwMode="auto">
              <a:xfrm>
                <a:off x="6907213" y="4697413"/>
                <a:ext cx="55562" cy="55562"/>
              </a:xfrm>
              <a:prstGeom prst="ellipse">
                <a:avLst/>
              </a:prstGeom>
              <a:solidFill>
                <a:srgbClr val="000000"/>
              </a:solidFill>
              <a:ln w="9525" algn="ctr">
                <a:solidFill>
                  <a:schemeClr val="tx1"/>
                </a:solidFill>
                <a:round/>
                <a:headEnd/>
                <a:tailEnd/>
              </a:ln>
            </p:spPr>
            <p:txBody>
              <a:bodyPr wrap="none" anchor="ctr"/>
              <a:lstStyle/>
              <a:p>
                <a:endParaRPr lang="en-US"/>
              </a:p>
            </p:txBody>
          </p:sp>
        </p:grpSp>
        <p:sp>
          <p:nvSpPr>
            <p:cNvPr id="20" name="Rectangle 19"/>
            <p:cNvSpPr/>
            <p:nvPr/>
          </p:nvSpPr>
          <p:spPr>
            <a:xfrm>
              <a:off x="6324600" y="4191000"/>
              <a:ext cx="659155" cy="369332"/>
            </a:xfrm>
            <a:prstGeom prst="rect">
              <a:avLst/>
            </a:prstGeom>
          </p:spPr>
          <p:txBody>
            <a:bodyPr wrap="none">
              <a:spAutoFit/>
            </a:bodyPr>
            <a:lstStyle/>
            <a:p>
              <a:r>
                <a:rPr lang="en-US" dirty="0">
                  <a:latin typeface="Arial" pitchFamily="34" charset="0"/>
                  <a:cs typeface="Arial" pitchFamily="34" charset="0"/>
                </a:rPr>
                <a:t>(</a:t>
              </a:r>
              <a:r>
                <a:rPr lang="en-US" i="1" dirty="0">
                  <a:latin typeface="Arial" pitchFamily="34" charset="0"/>
                  <a:cs typeface="Arial" pitchFamily="34" charset="0"/>
                </a:rPr>
                <a:t>a</a:t>
              </a:r>
              <a:r>
                <a:rPr lang="en-US" dirty="0">
                  <a:latin typeface="Arial" pitchFamily="34" charset="0"/>
                  <a:cs typeface="Arial" pitchFamily="34" charset="0"/>
                </a:rPr>
                <a:t>,0)</a:t>
              </a:r>
            </a:p>
          </p:txBody>
        </p:sp>
      </p:grpSp>
      <p:graphicFrame>
        <p:nvGraphicFramePr>
          <p:cNvPr id="2" name="Object 1"/>
          <p:cNvGraphicFramePr>
            <a:graphicFrameLocks noChangeAspect="1"/>
          </p:cNvGraphicFramePr>
          <p:nvPr>
            <p:extLst>
              <p:ext uri="{D42A27DB-BD31-4B8C-83A1-F6EECF244321}">
                <p14:modId xmlns:p14="http://schemas.microsoft.com/office/powerpoint/2010/main" val="2360516719"/>
              </p:ext>
            </p:extLst>
          </p:nvPr>
        </p:nvGraphicFramePr>
        <p:xfrm>
          <a:off x="3863275" y="2743200"/>
          <a:ext cx="825500" cy="393700"/>
        </p:xfrm>
        <a:graphic>
          <a:graphicData uri="http://schemas.openxmlformats.org/presentationml/2006/ole">
            <mc:AlternateContent xmlns:mc="http://schemas.openxmlformats.org/markup-compatibility/2006">
              <mc:Choice xmlns:v="urn:schemas-microsoft-com:vml" Requires="v">
                <p:oleObj name="Equation" r:id="rId2" imgW="825480" imgH="393480" progId="Equation.DSMT4">
                  <p:embed/>
                </p:oleObj>
              </mc:Choice>
              <mc:Fallback>
                <p:oleObj name="Equation" r:id="rId2" imgW="825480" imgH="393480" progId="Equation.DSMT4">
                  <p:embed/>
                  <p:pic>
                    <p:nvPicPr>
                      <p:cNvPr id="0" name="Object 1"/>
                      <p:cNvPicPr>
                        <a:picLocks noChangeAspect="1" noChangeArrowheads="1"/>
                      </p:cNvPicPr>
                      <p:nvPr/>
                    </p:nvPicPr>
                    <p:blipFill>
                      <a:blip r:embed="rId3"/>
                      <a:srcRect/>
                      <a:stretch>
                        <a:fillRect/>
                      </a:stretch>
                    </p:blipFill>
                    <p:spPr bwMode="auto">
                      <a:xfrm>
                        <a:off x="3863275" y="2743200"/>
                        <a:ext cx="8255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51231745"/>
              </p:ext>
            </p:extLst>
          </p:nvPr>
        </p:nvGraphicFramePr>
        <p:xfrm>
          <a:off x="3886200" y="4724400"/>
          <a:ext cx="812800" cy="266700"/>
        </p:xfrm>
        <a:graphic>
          <a:graphicData uri="http://schemas.openxmlformats.org/presentationml/2006/ole">
            <mc:AlternateContent xmlns:mc="http://schemas.openxmlformats.org/markup-compatibility/2006">
              <mc:Choice xmlns:v="urn:schemas-microsoft-com:vml" Requires="v">
                <p:oleObj name="Equation" r:id="rId4" imgW="812520" imgH="266400" progId="Equation.DSMT4">
                  <p:embed/>
                </p:oleObj>
              </mc:Choice>
              <mc:Fallback>
                <p:oleObj name="Equation" r:id="rId4" imgW="812520" imgH="266400" progId="Equation.DSMT4">
                  <p:embed/>
                  <p:pic>
                    <p:nvPicPr>
                      <p:cNvPr id="0" name="Object 1"/>
                      <p:cNvPicPr>
                        <a:picLocks noChangeAspect="1" noChangeArrowheads="1"/>
                      </p:cNvPicPr>
                      <p:nvPr/>
                    </p:nvPicPr>
                    <p:blipFill>
                      <a:blip r:embed="rId5"/>
                      <a:srcRect/>
                      <a:stretch>
                        <a:fillRect/>
                      </a:stretch>
                    </p:blipFill>
                    <p:spPr bwMode="auto">
                      <a:xfrm>
                        <a:off x="3886200" y="4724400"/>
                        <a:ext cx="8128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41345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a:noAutofit/>
          </a:bodyPr>
          <a:lstStyle/>
          <a:p>
            <a:r>
              <a:rPr lang="en-US" sz="2800" dirty="0"/>
              <a:t>Graph the linear equation: </a:t>
            </a:r>
          </a:p>
          <a:p>
            <a:r>
              <a:rPr lang="en-US" sz="2800" dirty="0"/>
              <a:t>All ordered pairs that are solutions of </a:t>
            </a:r>
            <a:r>
              <a:rPr lang="en-US" sz="2800" i="1" dirty="0"/>
              <a:t>           </a:t>
            </a:r>
            <a:r>
              <a:rPr lang="en-US" sz="2800" dirty="0"/>
              <a:t>have a value of </a:t>
            </a:r>
            <a:r>
              <a:rPr lang="en-US" sz="2800" i="1" dirty="0"/>
              <a:t>y</a:t>
            </a:r>
            <a:r>
              <a:rPr lang="en-US" sz="2800" dirty="0"/>
              <a:t> that is always </a:t>
            </a:r>
            <a:r>
              <a:rPr lang="en-US" sz="2800" dirty="0">
                <a:latin typeface="Symbol" pitchFamily="18" charset="2"/>
              </a:rPr>
              <a:t>      </a:t>
            </a:r>
            <a:r>
              <a:rPr lang="en-US" sz="2800" dirty="0"/>
              <a:t>Any value can be used for </a:t>
            </a:r>
            <a:r>
              <a:rPr lang="en-US" sz="2800" i="1" dirty="0"/>
              <a:t>x</a:t>
            </a:r>
            <a:r>
              <a:rPr lang="en-US" sz="2800" dirty="0"/>
              <a:t>. Let’s select three of the possible values for </a:t>
            </a:r>
            <a:r>
              <a:rPr lang="en-US" sz="2800" i="1" dirty="0"/>
              <a:t>x</a:t>
            </a:r>
            <a:r>
              <a:rPr lang="en-US" sz="2800" dirty="0"/>
              <a:t>: </a:t>
            </a:r>
            <a:r>
              <a:rPr lang="en-US" sz="2800" dirty="0">
                <a:latin typeface="Symbol" pitchFamily="18" charset="2"/>
              </a:rPr>
              <a:t>	</a:t>
            </a:r>
            <a:endParaRPr lang="en-US" sz="2800" dirty="0"/>
          </a:p>
          <a:p>
            <a:endParaRPr lang="en-US" sz="2800" dirty="0"/>
          </a:p>
          <a:p>
            <a:endParaRPr lang="en-US" dirty="0"/>
          </a:p>
        </p:txBody>
      </p:sp>
      <p:graphicFrame>
        <p:nvGraphicFramePr>
          <p:cNvPr id="43" name="Table 42"/>
          <p:cNvGraphicFramePr>
            <a:graphicFrameLocks noGrp="1"/>
          </p:cNvGraphicFramePr>
          <p:nvPr>
            <p:extLst>
              <p:ext uri="{D42A27DB-BD31-4B8C-83A1-F6EECF244321}">
                <p14:modId xmlns:p14="http://schemas.microsoft.com/office/powerpoint/2010/main" val="4071441600"/>
              </p:ext>
            </p:extLst>
          </p:nvPr>
        </p:nvGraphicFramePr>
        <p:xfrm>
          <a:off x="2286000" y="3489800"/>
          <a:ext cx="4572000" cy="2072800"/>
        </p:xfrm>
        <a:graphic>
          <a:graphicData uri="http://schemas.openxmlformats.org/drawingml/2006/table">
            <a:tbl>
              <a:tblPr/>
              <a:tblGrid>
                <a:gridCol w="1320800">
                  <a:extLst>
                    <a:ext uri="{9D8B030D-6E8A-4147-A177-3AD203B41FA5}">
                      <a16:colId xmlns:a16="http://schemas.microsoft.com/office/drawing/2014/main" val="20000"/>
                    </a:ext>
                  </a:extLst>
                </a:gridCol>
                <a:gridCol w="1320800">
                  <a:extLst>
                    <a:ext uri="{9D8B030D-6E8A-4147-A177-3AD203B41FA5}">
                      <a16:colId xmlns:a16="http://schemas.microsoft.com/office/drawing/2014/main" val="20001"/>
                    </a:ext>
                  </a:extLst>
                </a:gridCol>
                <a:gridCol w="1930400">
                  <a:extLst>
                    <a:ext uri="{9D8B030D-6E8A-4147-A177-3AD203B41FA5}">
                      <a16:colId xmlns:a16="http://schemas.microsoft.com/office/drawing/2014/main" val="20002"/>
                    </a:ext>
                  </a:extLst>
                </a:gridCol>
              </a:tblGrid>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dirty="0">
                          <a:ln>
                            <a:noFill/>
                          </a:ln>
                          <a:solidFill>
                            <a:schemeClr val="tx1"/>
                          </a:solidFill>
                          <a:effectLst/>
                          <a:latin typeface="Arial" pitchFamily="34" charset="0"/>
                          <a:cs typeface="Arial" pitchFamily="34" charset="0"/>
                        </a:rPr>
                        <a:t>x</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dirty="0">
                          <a:ln>
                            <a:noFill/>
                          </a:ln>
                          <a:solidFill>
                            <a:schemeClr val="tx1"/>
                          </a:solidFill>
                          <a:effectLst/>
                          <a:latin typeface="Arial" pitchFamily="34" charset="0"/>
                          <a:cs typeface="Arial" pitchFamily="34" charset="0"/>
                        </a:rPr>
                        <a:t>y</a:t>
                      </a:r>
                      <a:r>
                        <a:rPr kumimoji="0" lang="en-US" sz="2800" b="1" i="0" u="none" strike="noStrike" cap="none" normalizeH="0" baseline="0" dirty="0">
                          <a:ln>
                            <a:noFill/>
                          </a:ln>
                          <a:solidFill>
                            <a:schemeClr val="tx1"/>
                          </a:solidFill>
                          <a:effectLst/>
                          <a:latin typeface="Arial" pitchFamily="34" charset="0"/>
                          <a:cs typeface="Arial" pitchFamily="34" charset="0"/>
                        </a:rPr>
                        <a:t> </a:t>
                      </a:r>
                      <a:r>
                        <a:rPr kumimoji="0" lang="en-US" sz="2800" b="1" i="0" u="none" strike="noStrike" cap="none" normalizeH="0" baseline="0" dirty="0">
                          <a:ln>
                            <a:noFill/>
                          </a:ln>
                          <a:solidFill>
                            <a:schemeClr val="tx1"/>
                          </a:solidFill>
                          <a:effectLst/>
                          <a:latin typeface="Symbol" pitchFamily="18" charset="2"/>
                          <a:cs typeface="Arial" pitchFamily="34" charset="0"/>
                        </a:rPr>
                        <a:t>= - </a:t>
                      </a:r>
                      <a:r>
                        <a:rPr kumimoji="0" lang="en-US" sz="2800" b="1" i="0" u="none" strike="noStrike" cap="none" normalizeH="0" baseline="0" dirty="0">
                          <a:ln>
                            <a:noFill/>
                          </a:ln>
                          <a:solidFill>
                            <a:schemeClr val="tx1"/>
                          </a:solidFill>
                          <a:effectLst/>
                          <a:latin typeface="Arial" pitchFamily="34" charset="0"/>
                          <a:cs typeface="Arial" pitchFamily="34" charset="0"/>
                        </a:rPr>
                        <a:t>4</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pitchFamily="34" charset="0"/>
                          <a:cs typeface="Arial" pitchFamily="34" charset="0"/>
                        </a:rPr>
                        <a:t>(</a:t>
                      </a:r>
                      <a:r>
                        <a:rPr kumimoji="0" lang="en-US" sz="2800" b="1" i="1" u="none" strike="noStrike" cap="none" normalizeH="0" baseline="0" dirty="0" err="1">
                          <a:ln>
                            <a:noFill/>
                          </a:ln>
                          <a:solidFill>
                            <a:schemeClr val="tx1"/>
                          </a:solidFill>
                          <a:effectLst/>
                          <a:latin typeface="Arial" pitchFamily="34" charset="0"/>
                          <a:cs typeface="Arial" pitchFamily="34" charset="0"/>
                        </a:rPr>
                        <a:t>x</a:t>
                      </a:r>
                      <a:r>
                        <a:rPr kumimoji="0" lang="en-US" sz="2800" b="1" i="0" u="none" strike="noStrike" cap="none" normalizeH="0" baseline="0" dirty="0" err="1">
                          <a:ln>
                            <a:noFill/>
                          </a:ln>
                          <a:solidFill>
                            <a:schemeClr val="tx1"/>
                          </a:solidFill>
                          <a:effectLst/>
                          <a:latin typeface="Arial" pitchFamily="34" charset="0"/>
                          <a:cs typeface="Arial" pitchFamily="34" charset="0"/>
                        </a:rPr>
                        <a:t>,</a:t>
                      </a:r>
                      <a:r>
                        <a:rPr kumimoji="0" lang="en-US" sz="2800" b="1" i="1" u="none" strike="noStrike" cap="none" normalizeH="0" baseline="0" dirty="0" err="1">
                          <a:ln>
                            <a:noFill/>
                          </a:ln>
                          <a:solidFill>
                            <a:schemeClr val="tx1"/>
                          </a:solidFill>
                          <a:effectLst/>
                          <a:latin typeface="Arial" pitchFamily="34" charset="0"/>
                          <a:cs typeface="Arial" pitchFamily="34" charset="0"/>
                        </a:rPr>
                        <a:t>y</a:t>
                      </a:r>
                      <a:r>
                        <a:rPr kumimoji="0" lang="en-US" sz="2800" b="1" i="0" u="none" strike="noStrike" cap="none" normalizeH="0" baseline="0" dirty="0">
                          <a:ln>
                            <a:noFill/>
                          </a:ln>
                          <a:solidFill>
                            <a:schemeClr val="tx1"/>
                          </a:solidFill>
                          <a:effectLst/>
                          <a:latin typeface="Arial" pitchFamily="34" charset="0"/>
                          <a:cs typeface="Arial" pitchFamily="34" charset="0"/>
                        </a:rPr>
                        <a:t>)</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Symbol" pitchFamily="18" charset="2"/>
                          <a:cs typeface="Arial" pitchFamily="34" charset="0"/>
                        </a:rPr>
                        <a:t>-</a:t>
                      </a:r>
                      <a:r>
                        <a:rPr kumimoji="0" lang="en-US" sz="2800" b="0" i="0" u="none" strike="noStrike" cap="none" normalizeH="0" baseline="0" dirty="0">
                          <a:ln>
                            <a:noFill/>
                          </a:ln>
                          <a:solidFill>
                            <a:schemeClr val="tx1"/>
                          </a:solidFill>
                          <a:effectLst/>
                          <a:latin typeface="Arial" pitchFamily="34" charset="0"/>
                          <a:cs typeface="Arial" pitchFamily="34" charset="0"/>
                        </a:rPr>
                        <a:t>3</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Symbol" pitchFamily="18" charset="2"/>
                          <a:cs typeface="Arial" pitchFamily="34" charset="0"/>
                        </a:rPr>
                        <a:t>-</a:t>
                      </a:r>
                      <a:r>
                        <a:rPr kumimoji="0" lang="en-US" sz="2800" b="0" i="0" u="none" strike="noStrike" cap="none" normalizeH="0" baseline="0" dirty="0">
                          <a:ln>
                            <a:noFill/>
                          </a:ln>
                          <a:solidFill>
                            <a:schemeClr val="tx1"/>
                          </a:solidFill>
                          <a:effectLst/>
                          <a:latin typeface="Arial" pitchFamily="34" charset="0"/>
                          <a:cs typeface="Arial" pitchFamily="34" charset="0"/>
                        </a:rPr>
                        <a:t>4</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a:t>
                      </a:r>
                      <a:r>
                        <a:rPr kumimoji="0" lang="en-US" sz="2800" b="0" i="0" u="none" strike="noStrike" cap="none" normalizeH="0" baseline="0" dirty="0">
                          <a:ln>
                            <a:noFill/>
                          </a:ln>
                          <a:solidFill>
                            <a:schemeClr val="tx1"/>
                          </a:solidFill>
                          <a:effectLst/>
                          <a:latin typeface="Symbol" pitchFamily="18" charset="2"/>
                          <a:cs typeface="Arial" pitchFamily="34" charset="0"/>
                        </a:rPr>
                        <a:t>-</a:t>
                      </a:r>
                      <a:r>
                        <a:rPr kumimoji="0" lang="en-US" sz="2800" b="0" i="0" u="none" strike="noStrike" cap="none" normalizeH="0" baseline="0" dirty="0">
                          <a:ln>
                            <a:noFill/>
                          </a:ln>
                          <a:solidFill>
                            <a:schemeClr val="tx1"/>
                          </a:solidFill>
                          <a:effectLst/>
                          <a:latin typeface="Arial" pitchFamily="34" charset="0"/>
                          <a:cs typeface="Arial" pitchFamily="34" charset="0"/>
                        </a:rPr>
                        <a:t>3,</a:t>
                      </a:r>
                      <a:r>
                        <a:rPr kumimoji="0" lang="en-US" sz="2800" b="0" i="0" u="none" strike="noStrike" cap="none" normalizeH="0" baseline="0" dirty="0">
                          <a:ln>
                            <a:noFill/>
                          </a:ln>
                          <a:solidFill>
                            <a:schemeClr val="tx1"/>
                          </a:solidFill>
                          <a:effectLst/>
                          <a:latin typeface="Symbol" pitchFamily="18" charset="2"/>
                          <a:cs typeface="Arial" pitchFamily="34" charset="0"/>
                        </a:rPr>
                        <a:t> -</a:t>
                      </a:r>
                      <a:r>
                        <a:rPr kumimoji="0" lang="en-US" sz="2800" b="0" i="0" u="none" strike="noStrike" cap="none" normalizeH="0" baseline="0" dirty="0">
                          <a:ln>
                            <a:noFill/>
                          </a:ln>
                          <a:solidFill>
                            <a:schemeClr val="tx1"/>
                          </a:solidFill>
                          <a:effectLst/>
                          <a:latin typeface="Arial" pitchFamily="34" charset="0"/>
                          <a:cs typeface="Arial" pitchFamily="34" charset="0"/>
                        </a:rPr>
                        <a:t>4)</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1</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Symbol" pitchFamily="18" charset="2"/>
                          <a:cs typeface="Arial" pitchFamily="34" charset="0"/>
                        </a:rPr>
                        <a:t>-</a:t>
                      </a:r>
                      <a:r>
                        <a:rPr kumimoji="0" lang="en-US" sz="2800" b="0" i="0" u="none" strike="noStrike" cap="none" normalizeH="0" baseline="0" dirty="0">
                          <a:ln>
                            <a:noFill/>
                          </a:ln>
                          <a:solidFill>
                            <a:schemeClr val="tx1"/>
                          </a:solidFill>
                          <a:effectLst/>
                          <a:latin typeface="Arial" pitchFamily="34" charset="0"/>
                          <a:cs typeface="Arial" pitchFamily="34" charset="0"/>
                        </a:rPr>
                        <a:t>4</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(1,</a:t>
                      </a:r>
                      <a:r>
                        <a:rPr kumimoji="0" lang="en-US" sz="2800" b="0" i="0" u="none" strike="noStrike" cap="none" normalizeH="0" baseline="0" dirty="0">
                          <a:ln>
                            <a:noFill/>
                          </a:ln>
                          <a:solidFill>
                            <a:schemeClr val="tx1"/>
                          </a:solidFill>
                          <a:effectLst/>
                          <a:latin typeface="Symbol" pitchFamily="18" charset="2"/>
                          <a:cs typeface="Arial" pitchFamily="34" charset="0"/>
                        </a:rPr>
                        <a:t> -</a:t>
                      </a:r>
                      <a:r>
                        <a:rPr kumimoji="0" lang="en-US" sz="2800" b="0" i="0" u="none" strike="noStrike" cap="none" normalizeH="0" baseline="0" dirty="0">
                          <a:ln>
                            <a:noFill/>
                          </a:ln>
                          <a:solidFill>
                            <a:schemeClr val="tx1"/>
                          </a:solidFill>
                          <a:effectLst/>
                          <a:latin typeface="Arial" pitchFamily="34" charset="0"/>
                          <a:cs typeface="Arial" pitchFamily="34" charset="0"/>
                        </a:rPr>
                        <a:t>4)</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6</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Symbol" pitchFamily="18" charset="2"/>
                          <a:cs typeface="Arial" pitchFamily="34" charset="0"/>
                        </a:rPr>
                        <a:t>-</a:t>
                      </a:r>
                      <a:r>
                        <a:rPr kumimoji="0" lang="en-US" sz="2800" b="0" i="0" u="none" strike="noStrike" cap="none" normalizeH="0" baseline="0" dirty="0">
                          <a:ln>
                            <a:noFill/>
                          </a:ln>
                          <a:solidFill>
                            <a:schemeClr val="tx1"/>
                          </a:solidFill>
                          <a:effectLst/>
                          <a:latin typeface="Arial" pitchFamily="34" charset="0"/>
                          <a:cs typeface="Arial" pitchFamily="34" charset="0"/>
                        </a:rPr>
                        <a:t>4</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(6,</a:t>
                      </a:r>
                      <a:r>
                        <a:rPr kumimoji="0" lang="en-US" sz="2800" b="0" i="0" u="none" strike="noStrike" cap="none" normalizeH="0" baseline="0" dirty="0">
                          <a:ln>
                            <a:noFill/>
                          </a:ln>
                          <a:solidFill>
                            <a:schemeClr val="tx1"/>
                          </a:solidFill>
                          <a:effectLst/>
                          <a:latin typeface="Symbol" pitchFamily="18" charset="2"/>
                          <a:cs typeface="Arial" pitchFamily="34" charset="0"/>
                        </a:rPr>
                        <a:t> -</a:t>
                      </a:r>
                      <a:r>
                        <a:rPr kumimoji="0" lang="en-US" sz="2800" b="0" i="0" u="none" strike="noStrike" cap="none" normalizeH="0" baseline="0" dirty="0">
                          <a:ln>
                            <a:noFill/>
                          </a:ln>
                          <a:solidFill>
                            <a:schemeClr val="tx1"/>
                          </a:solidFill>
                          <a:effectLst/>
                          <a:latin typeface="Arial" pitchFamily="34" charset="0"/>
                          <a:cs typeface="Arial" pitchFamily="34" charset="0"/>
                        </a:rPr>
                        <a:t>4)</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575659004"/>
              </p:ext>
            </p:extLst>
          </p:nvPr>
        </p:nvGraphicFramePr>
        <p:xfrm>
          <a:off x="4824350" y="1258700"/>
          <a:ext cx="1104900" cy="381000"/>
        </p:xfrm>
        <a:graphic>
          <a:graphicData uri="http://schemas.openxmlformats.org/presentationml/2006/ole">
            <mc:AlternateContent xmlns:mc="http://schemas.openxmlformats.org/markup-compatibility/2006">
              <mc:Choice xmlns:v="urn:schemas-microsoft-com:vml" Requires="v">
                <p:oleObj name="Equation" r:id="rId2" imgW="1104840" imgH="380880" progId="Equation.DSMT4">
                  <p:embed/>
                </p:oleObj>
              </mc:Choice>
              <mc:Fallback>
                <p:oleObj name="Equation" r:id="rId2" imgW="1104840" imgH="380880" progId="Equation.DSMT4">
                  <p:embed/>
                  <p:pic>
                    <p:nvPicPr>
                      <p:cNvPr id="0" name="Object 1"/>
                      <p:cNvPicPr>
                        <a:picLocks noChangeAspect="1" noChangeArrowheads="1"/>
                      </p:cNvPicPr>
                      <p:nvPr/>
                    </p:nvPicPr>
                    <p:blipFill>
                      <a:blip r:embed="rId3"/>
                      <a:srcRect/>
                      <a:stretch>
                        <a:fillRect/>
                      </a:stretch>
                    </p:blipFill>
                    <p:spPr bwMode="auto">
                      <a:xfrm>
                        <a:off x="4824350" y="1258700"/>
                        <a:ext cx="1104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746107160"/>
              </p:ext>
            </p:extLst>
          </p:nvPr>
        </p:nvGraphicFramePr>
        <p:xfrm>
          <a:off x="6501575" y="1752600"/>
          <a:ext cx="1028700" cy="381000"/>
        </p:xfrm>
        <a:graphic>
          <a:graphicData uri="http://schemas.openxmlformats.org/presentationml/2006/ole">
            <mc:AlternateContent xmlns:mc="http://schemas.openxmlformats.org/markup-compatibility/2006">
              <mc:Choice xmlns:v="urn:schemas-microsoft-com:vml" Requires="v">
                <p:oleObj name="Equation" r:id="rId4" imgW="1028520" imgH="380880" progId="Equation.DSMT4">
                  <p:embed/>
                </p:oleObj>
              </mc:Choice>
              <mc:Fallback>
                <p:oleObj name="Equation" r:id="rId4" imgW="1028520" imgH="380880" progId="Equation.DSMT4">
                  <p:embed/>
                  <p:pic>
                    <p:nvPicPr>
                      <p:cNvPr id="0" name="Object 1"/>
                      <p:cNvPicPr>
                        <a:picLocks noChangeAspect="1" noChangeArrowheads="1"/>
                      </p:cNvPicPr>
                      <p:nvPr/>
                    </p:nvPicPr>
                    <p:blipFill>
                      <a:blip r:embed="rId5"/>
                      <a:srcRect/>
                      <a:stretch>
                        <a:fillRect/>
                      </a:stretch>
                    </p:blipFill>
                    <p:spPr bwMode="auto">
                      <a:xfrm>
                        <a:off x="6501575" y="1752600"/>
                        <a:ext cx="1028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631670550"/>
              </p:ext>
            </p:extLst>
          </p:nvPr>
        </p:nvGraphicFramePr>
        <p:xfrm>
          <a:off x="4448300" y="2209800"/>
          <a:ext cx="508000" cy="304800"/>
        </p:xfrm>
        <a:graphic>
          <a:graphicData uri="http://schemas.openxmlformats.org/presentationml/2006/ole">
            <mc:AlternateContent xmlns:mc="http://schemas.openxmlformats.org/markup-compatibility/2006">
              <mc:Choice xmlns:v="urn:schemas-microsoft-com:vml" Requires="v">
                <p:oleObj name="Equation" r:id="rId6" imgW="507960" imgH="304560" progId="Equation.DSMT4">
                  <p:embed/>
                </p:oleObj>
              </mc:Choice>
              <mc:Fallback>
                <p:oleObj name="Equation" r:id="rId6" imgW="507960" imgH="304560" progId="Equation.DSMT4">
                  <p:embed/>
                  <p:pic>
                    <p:nvPicPr>
                      <p:cNvPr id="0" name="Object 2"/>
                      <p:cNvPicPr>
                        <a:picLocks noChangeAspect="1" noChangeArrowheads="1"/>
                      </p:cNvPicPr>
                      <p:nvPr/>
                    </p:nvPicPr>
                    <p:blipFill>
                      <a:blip r:embed="rId7"/>
                      <a:srcRect/>
                      <a:stretch>
                        <a:fillRect/>
                      </a:stretch>
                    </p:blipFill>
                    <p:spPr bwMode="auto">
                      <a:xfrm>
                        <a:off x="4448300" y="2209800"/>
                        <a:ext cx="50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1170818495"/>
              </p:ext>
            </p:extLst>
          </p:nvPr>
        </p:nvGraphicFramePr>
        <p:xfrm>
          <a:off x="685800" y="2971800"/>
          <a:ext cx="1333500" cy="368300"/>
        </p:xfrm>
        <a:graphic>
          <a:graphicData uri="http://schemas.openxmlformats.org/presentationml/2006/ole">
            <mc:AlternateContent xmlns:mc="http://schemas.openxmlformats.org/markup-compatibility/2006">
              <mc:Choice xmlns:v="urn:schemas-microsoft-com:vml" Requires="v">
                <p:oleObj name="Equation" r:id="rId8" imgW="1333440" imgH="368280" progId="Equation.DSMT4">
                  <p:embed/>
                </p:oleObj>
              </mc:Choice>
              <mc:Fallback>
                <p:oleObj name="Equation" r:id="rId8" imgW="1333440" imgH="368280" progId="Equation.DSMT4">
                  <p:embed/>
                  <p:pic>
                    <p:nvPicPr>
                      <p:cNvPr id="0" name="Object 5"/>
                      <p:cNvPicPr>
                        <a:picLocks noChangeAspect="1" noChangeArrowheads="1"/>
                      </p:cNvPicPr>
                      <p:nvPr/>
                    </p:nvPicPr>
                    <p:blipFill>
                      <a:blip r:embed="rId9"/>
                      <a:srcRect/>
                      <a:stretch>
                        <a:fillRect/>
                      </a:stretch>
                    </p:blipFill>
                    <p:spPr bwMode="auto">
                      <a:xfrm>
                        <a:off x="685800" y="2971800"/>
                        <a:ext cx="1333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82555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a:noAutofit/>
          </a:bodyPr>
          <a:lstStyle/>
          <a:p>
            <a:r>
              <a:rPr lang="en-US" sz="2800" dirty="0"/>
              <a:t>Upon plotting the three resultant points and connecting the points with a line, the graph is the solution.</a:t>
            </a:r>
          </a:p>
          <a:p>
            <a:endParaRPr lang="en-US" sz="2800" dirty="0"/>
          </a:p>
          <a:p>
            <a:endParaRPr lang="en-US" sz="2800" dirty="0"/>
          </a:p>
          <a:p>
            <a:endParaRPr lang="en-US" dirty="0"/>
          </a:p>
        </p:txBody>
      </p:sp>
      <p:grpSp>
        <p:nvGrpSpPr>
          <p:cNvPr id="6" name="Group 5"/>
          <p:cNvGrpSpPr/>
          <p:nvPr/>
        </p:nvGrpSpPr>
        <p:grpSpPr>
          <a:xfrm>
            <a:off x="3055430" y="2936174"/>
            <a:ext cx="2979801" cy="2286000"/>
            <a:chOff x="5410200" y="3352800"/>
            <a:chExt cx="3009900" cy="2286000"/>
          </a:xfrm>
        </p:grpSpPr>
        <mc:AlternateContent xmlns:mc="http://schemas.openxmlformats.org/markup-compatibility/2006" xmlns:a14="http://schemas.microsoft.com/office/drawing/2010/main">
          <mc:Choice Requires="a14">
            <p:sp>
              <p:nvSpPr>
                <p:cNvPr id="7" name="Text Box 42" descr="Blue tissue paper"/>
                <p:cNvSpPr txBox="1">
                  <a:spLocks noChangeArrowheads="1"/>
                </p:cNvSpPr>
                <p:nvPr/>
              </p:nvSpPr>
              <p:spPr bwMode="auto">
                <a:xfrm>
                  <a:off x="6934200" y="4724400"/>
                  <a:ext cx="1028700" cy="338554"/>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dirty="0">
                      <a:latin typeface="Arial" pitchFamily="34" charset="0"/>
                      <a:cs typeface="Arial" pitchFamily="34" charset="0"/>
                    </a:rPr>
                    <a:t>(1, </a:t>
                  </a:r>
                  <a14:m>
                    <m:oMath xmlns:m="http://schemas.openxmlformats.org/officeDocument/2006/math">
                      <m:r>
                        <a:rPr lang="en-US" sz="1600">
                          <a:latin typeface="Cambria Math"/>
                        </a:rPr>
                        <m:t>−</m:t>
                      </m:r>
                      <m:r>
                        <a:rPr lang="en-US" sz="1600" i="1">
                          <a:latin typeface="Cambria Math"/>
                        </a:rPr>
                        <m:t> </m:t>
                      </m:r>
                    </m:oMath>
                  </a14:m>
                  <a:r>
                    <a:rPr lang="en-US" sz="1600" dirty="0">
                      <a:latin typeface="Arial" pitchFamily="34" charset="0"/>
                      <a:cs typeface="Arial" pitchFamily="34" charset="0"/>
                    </a:rPr>
                    <a:t>4)</a:t>
                  </a:r>
                </a:p>
              </p:txBody>
            </p:sp>
          </mc:Choice>
          <mc:Fallback xmlns="">
            <p:sp>
              <p:nvSpPr>
                <p:cNvPr id="7" name="Text Box 42" descr="Blue tissue paper"/>
                <p:cNvSpPr txBox="1">
                  <a:spLocks noRot="1" noChangeAspect="1" noMove="1" noResize="1" noEditPoints="1" noAdjustHandles="1" noChangeArrowheads="1" noChangeShapeType="1" noTextEdit="1"/>
                </p:cNvSpPr>
                <p:nvPr/>
              </p:nvSpPr>
              <p:spPr bwMode="auto">
                <a:xfrm>
                  <a:off x="6934200" y="4724400"/>
                  <a:ext cx="1028700" cy="338554"/>
                </a:xfrm>
                <a:prstGeom prst="rect">
                  <a:avLst/>
                </a:prstGeom>
                <a:blipFill rotWithShape="1">
                  <a:blip r:embed="rId3"/>
                  <a:stretch>
                    <a:fillRect l="-3593" t="-5455" b="-2181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noFill/>
                    </a:rPr>
                    <a:t> </a:t>
                  </a:r>
                </a:p>
              </p:txBody>
            </p:sp>
          </mc:Fallback>
        </mc:AlternateContent>
        <p:sp>
          <p:nvSpPr>
            <p:cNvPr id="8" name="Oval 43"/>
            <p:cNvSpPr>
              <a:spLocks noChangeAspect="1" noChangeArrowheads="1"/>
            </p:cNvSpPr>
            <p:nvPr/>
          </p:nvSpPr>
          <p:spPr bwMode="auto">
            <a:xfrm>
              <a:off x="7750175" y="5081588"/>
              <a:ext cx="55563" cy="55562"/>
            </a:xfrm>
            <a:prstGeom prst="ellipse">
              <a:avLst/>
            </a:prstGeom>
            <a:solidFill>
              <a:srgbClr val="000000"/>
            </a:solidFill>
            <a:ln w="9525" algn="ctr">
              <a:solidFill>
                <a:schemeClr val="tx1"/>
              </a:solidFill>
              <a:round/>
              <a:headEnd/>
              <a:tailEnd/>
            </a:ln>
          </p:spPr>
          <p:txBody>
            <a:bodyPr wrap="none" anchor="ctr"/>
            <a:lstStyle/>
            <a:p>
              <a:endParaRPr lang="en-US"/>
            </a:p>
          </p:txBody>
        </p:sp>
        <p:sp>
          <p:nvSpPr>
            <p:cNvPr id="9" name="Line 44"/>
            <p:cNvSpPr>
              <a:spLocks noChangeShapeType="1"/>
            </p:cNvSpPr>
            <p:nvPr/>
          </p:nvSpPr>
          <p:spPr bwMode="auto">
            <a:xfrm>
              <a:off x="6858000" y="3352800"/>
              <a:ext cx="0" cy="2286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Line 45"/>
            <p:cNvSpPr>
              <a:spLocks noChangeShapeType="1"/>
            </p:cNvSpPr>
            <p:nvPr/>
          </p:nvSpPr>
          <p:spPr bwMode="auto">
            <a:xfrm>
              <a:off x="5410200" y="4495800"/>
              <a:ext cx="28956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Line 46"/>
            <p:cNvSpPr>
              <a:spLocks noChangeShapeType="1"/>
            </p:cNvSpPr>
            <p:nvPr/>
          </p:nvSpPr>
          <p:spPr bwMode="auto">
            <a:xfrm>
              <a:off x="6781800" y="41910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47"/>
            <p:cNvSpPr>
              <a:spLocks noChangeShapeType="1"/>
            </p:cNvSpPr>
            <p:nvPr/>
          </p:nvSpPr>
          <p:spPr bwMode="auto">
            <a:xfrm>
              <a:off x="6781800" y="46482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48"/>
            <p:cNvSpPr>
              <a:spLocks noChangeShapeType="1"/>
            </p:cNvSpPr>
            <p:nvPr/>
          </p:nvSpPr>
          <p:spPr bwMode="auto">
            <a:xfrm>
              <a:off x="6781800" y="48006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49"/>
            <p:cNvSpPr>
              <a:spLocks noChangeShapeType="1"/>
            </p:cNvSpPr>
            <p:nvPr/>
          </p:nvSpPr>
          <p:spPr bwMode="auto">
            <a:xfrm>
              <a:off x="6781800" y="49530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50"/>
            <p:cNvSpPr>
              <a:spLocks noChangeShapeType="1"/>
            </p:cNvSpPr>
            <p:nvPr/>
          </p:nvSpPr>
          <p:spPr bwMode="auto">
            <a:xfrm>
              <a:off x="6781800" y="51054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51"/>
            <p:cNvSpPr>
              <a:spLocks noChangeShapeType="1"/>
            </p:cNvSpPr>
            <p:nvPr/>
          </p:nvSpPr>
          <p:spPr bwMode="auto">
            <a:xfrm>
              <a:off x="6781800" y="52578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52"/>
            <p:cNvSpPr>
              <a:spLocks noChangeShapeType="1"/>
            </p:cNvSpPr>
            <p:nvPr/>
          </p:nvSpPr>
          <p:spPr bwMode="auto">
            <a:xfrm>
              <a:off x="6781800" y="43434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53"/>
            <p:cNvSpPr>
              <a:spLocks noChangeShapeType="1"/>
            </p:cNvSpPr>
            <p:nvPr/>
          </p:nvSpPr>
          <p:spPr bwMode="auto">
            <a:xfrm>
              <a:off x="6781800" y="40386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54"/>
            <p:cNvSpPr>
              <a:spLocks noChangeShapeType="1"/>
            </p:cNvSpPr>
            <p:nvPr/>
          </p:nvSpPr>
          <p:spPr bwMode="auto">
            <a:xfrm>
              <a:off x="6781800" y="38862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55"/>
            <p:cNvSpPr>
              <a:spLocks noChangeShapeType="1"/>
            </p:cNvSpPr>
            <p:nvPr/>
          </p:nvSpPr>
          <p:spPr bwMode="auto">
            <a:xfrm>
              <a:off x="6781800" y="37338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56"/>
            <p:cNvSpPr>
              <a:spLocks noChangeShapeType="1"/>
            </p:cNvSpPr>
            <p:nvPr/>
          </p:nvSpPr>
          <p:spPr bwMode="auto">
            <a:xfrm>
              <a:off x="6705600" y="4419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57"/>
            <p:cNvSpPr>
              <a:spLocks noChangeShapeType="1"/>
            </p:cNvSpPr>
            <p:nvPr/>
          </p:nvSpPr>
          <p:spPr bwMode="auto">
            <a:xfrm>
              <a:off x="6553200" y="4419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58"/>
            <p:cNvSpPr>
              <a:spLocks noChangeShapeType="1"/>
            </p:cNvSpPr>
            <p:nvPr/>
          </p:nvSpPr>
          <p:spPr bwMode="auto">
            <a:xfrm>
              <a:off x="7162800" y="4419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59"/>
            <p:cNvSpPr>
              <a:spLocks noChangeShapeType="1"/>
            </p:cNvSpPr>
            <p:nvPr/>
          </p:nvSpPr>
          <p:spPr bwMode="auto">
            <a:xfrm>
              <a:off x="6400800" y="4419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60"/>
            <p:cNvSpPr>
              <a:spLocks noChangeShapeType="1"/>
            </p:cNvSpPr>
            <p:nvPr/>
          </p:nvSpPr>
          <p:spPr bwMode="auto">
            <a:xfrm>
              <a:off x="6248400" y="4419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61"/>
            <p:cNvSpPr>
              <a:spLocks noChangeShapeType="1"/>
            </p:cNvSpPr>
            <p:nvPr/>
          </p:nvSpPr>
          <p:spPr bwMode="auto">
            <a:xfrm>
              <a:off x="6096000" y="4419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62"/>
            <p:cNvSpPr>
              <a:spLocks noChangeShapeType="1"/>
            </p:cNvSpPr>
            <p:nvPr/>
          </p:nvSpPr>
          <p:spPr bwMode="auto">
            <a:xfrm>
              <a:off x="5943600" y="4419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63"/>
            <p:cNvSpPr>
              <a:spLocks noChangeShapeType="1"/>
            </p:cNvSpPr>
            <p:nvPr/>
          </p:nvSpPr>
          <p:spPr bwMode="auto">
            <a:xfrm>
              <a:off x="5791200" y="4419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64"/>
            <p:cNvSpPr>
              <a:spLocks noChangeShapeType="1"/>
            </p:cNvSpPr>
            <p:nvPr/>
          </p:nvSpPr>
          <p:spPr bwMode="auto">
            <a:xfrm>
              <a:off x="7010400" y="4419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65"/>
            <p:cNvSpPr>
              <a:spLocks noChangeShapeType="1"/>
            </p:cNvSpPr>
            <p:nvPr/>
          </p:nvSpPr>
          <p:spPr bwMode="auto">
            <a:xfrm>
              <a:off x="7315200" y="4419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66"/>
            <p:cNvSpPr>
              <a:spLocks noChangeShapeType="1"/>
            </p:cNvSpPr>
            <p:nvPr/>
          </p:nvSpPr>
          <p:spPr bwMode="auto">
            <a:xfrm>
              <a:off x="7467600" y="4419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67"/>
            <p:cNvSpPr>
              <a:spLocks noChangeShapeType="1"/>
            </p:cNvSpPr>
            <p:nvPr/>
          </p:nvSpPr>
          <p:spPr bwMode="auto">
            <a:xfrm>
              <a:off x="7620000" y="4419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68"/>
            <p:cNvSpPr>
              <a:spLocks noChangeShapeType="1"/>
            </p:cNvSpPr>
            <p:nvPr/>
          </p:nvSpPr>
          <p:spPr bwMode="auto">
            <a:xfrm>
              <a:off x="7772400" y="4419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69"/>
            <p:cNvSpPr>
              <a:spLocks noChangeShapeType="1"/>
            </p:cNvSpPr>
            <p:nvPr/>
          </p:nvSpPr>
          <p:spPr bwMode="auto">
            <a:xfrm>
              <a:off x="7924800" y="4419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Oval 70"/>
            <p:cNvSpPr>
              <a:spLocks noChangeAspect="1" noChangeArrowheads="1"/>
            </p:cNvSpPr>
            <p:nvPr/>
          </p:nvSpPr>
          <p:spPr bwMode="auto">
            <a:xfrm>
              <a:off x="6992938" y="5081588"/>
              <a:ext cx="55562" cy="55562"/>
            </a:xfrm>
            <a:prstGeom prst="ellipse">
              <a:avLst/>
            </a:prstGeom>
            <a:solidFill>
              <a:srgbClr val="000000"/>
            </a:solidFill>
            <a:ln w="9525" algn="ctr">
              <a:solidFill>
                <a:schemeClr val="tx1"/>
              </a:solidFill>
              <a:round/>
              <a:headEnd/>
              <a:tailEnd/>
            </a:ln>
          </p:spPr>
          <p:txBody>
            <a:bodyPr wrap="none" anchor="ctr"/>
            <a:lstStyle/>
            <a:p>
              <a:endParaRPr lang="en-US"/>
            </a:p>
          </p:txBody>
        </p:sp>
        <mc:AlternateContent xmlns:mc="http://schemas.openxmlformats.org/markup-compatibility/2006" xmlns:a14="http://schemas.microsoft.com/office/drawing/2010/main">
          <mc:Choice Requires="a14">
            <p:sp>
              <p:nvSpPr>
                <p:cNvPr id="36" name="Text Box 71" descr="Blue tissue paper"/>
                <p:cNvSpPr txBox="1">
                  <a:spLocks noChangeArrowheads="1"/>
                </p:cNvSpPr>
                <p:nvPr/>
              </p:nvSpPr>
              <p:spPr bwMode="auto">
                <a:xfrm>
                  <a:off x="5562600" y="5137150"/>
                  <a:ext cx="1219200" cy="338554"/>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dirty="0">
                      <a:latin typeface="Arial" pitchFamily="34" charset="0"/>
                      <a:cs typeface="Arial" pitchFamily="34" charset="0"/>
                    </a:rPr>
                    <a:t>(</a:t>
                  </a:r>
                  <a14:m>
                    <m:oMath xmlns:m="http://schemas.openxmlformats.org/officeDocument/2006/math">
                      <m:r>
                        <a:rPr lang="en-US" sz="1600">
                          <a:latin typeface="Cambria Math"/>
                        </a:rPr>
                        <m:t>−</m:t>
                      </m:r>
                      <m:r>
                        <a:rPr lang="en-US" sz="1600" i="1">
                          <a:latin typeface="Cambria Math"/>
                        </a:rPr>
                        <m:t> </m:t>
                      </m:r>
                    </m:oMath>
                  </a14:m>
                  <a:r>
                    <a:rPr lang="en-US" sz="1600" dirty="0">
                      <a:latin typeface="Arial" pitchFamily="34" charset="0"/>
                      <a:cs typeface="Arial" pitchFamily="34" charset="0"/>
                    </a:rPr>
                    <a:t>3, </a:t>
                  </a:r>
                  <a14:m>
                    <m:oMath xmlns:m="http://schemas.openxmlformats.org/officeDocument/2006/math">
                      <m:r>
                        <a:rPr lang="en-US" sz="1600">
                          <a:latin typeface="Cambria Math"/>
                        </a:rPr>
                        <m:t>−</m:t>
                      </m:r>
                      <m:r>
                        <a:rPr lang="en-US" sz="1600" i="1">
                          <a:latin typeface="Cambria Math"/>
                        </a:rPr>
                        <m:t> </m:t>
                      </m:r>
                    </m:oMath>
                  </a14:m>
                  <a:r>
                    <a:rPr lang="en-US" sz="1600" dirty="0">
                      <a:latin typeface="Arial" pitchFamily="34" charset="0"/>
                      <a:cs typeface="Arial" pitchFamily="34" charset="0"/>
                    </a:rPr>
                    <a:t>4)</a:t>
                  </a:r>
                </a:p>
              </p:txBody>
            </p:sp>
          </mc:Choice>
          <mc:Fallback xmlns="">
            <p:sp>
              <p:nvSpPr>
                <p:cNvPr id="36" name="Text Box 71" descr="Blue tissue paper"/>
                <p:cNvSpPr txBox="1">
                  <a:spLocks noRot="1" noChangeAspect="1" noMove="1" noResize="1" noEditPoints="1" noAdjustHandles="1" noChangeArrowheads="1" noChangeShapeType="1" noTextEdit="1"/>
                </p:cNvSpPr>
                <p:nvPr/>
              </p:nvSpPr>
              <p:spPr bwMode="auto">
                <a:xfrm>
                  <a:off x="5562600" y="5137150"/>
                  <a:ext cx="1219200" cy="338554"/>
                </a:xfrm>
                <a:prstGeom prst="rect">
                  <a:avLst/>
                </a:prstGeom>
                <a:blipFill rotWithShape="1">
                  <a:blip r:embed="rId4"/>
                  <a:stretch>
                    <a:fillRect l="-2525" t="-5357" b="-2142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noFill/>
                    </a:rPr>
                    <a:t> </a:t>
                  </a:r>
                </a:p>
              </p:txBody>
            </p:sp>
          </mc:Fallback>
        </mc:AlternateContent>
        <p:sp>
          <p:nvSpPr>
            <p:cNvPr id="37" name="Line 72"/>
            <p:cNvSpPr>
              <a:spLocks noChangeShapeType="1"/>
            </p:cNvSpPr>
            <p:nvPr/>
          </p:nvSpPr>
          <p:spPr bwMode="auto">
            <a:xfrm flipV="1">
              <a:off x="5486400" y="5105400"/>
              <a:ext cx="2819400" cy="0"/>
            </a:xfrm>
            <a:prstGeom prst="line">
              <a:avLst/>
            </a:prstGeom>
            <a:noFill/>
            <a:ln w="9525">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mc:AlternateContent xmlns:mc="http://schemas.openxmlformats.org/markup-compatibility/2006" xmlns:a14="http://schemas.microsoft.com/office/drawing/2010/main">
          <mc:Choice Requires="a14">
            <p:sp>
              <p:nvSpPr>
                <p:cNvPr id="38" name="Text Box 73" descr="Blue tissue paper"/>
                <p:cNvSpPr txBox="1">
                  <a:spLocks noChangeArrowheads="1"/>
                </p:cNvSpPr>
                <p:nvPr/>
              </p:nvSpPr>
              <p:spPr bwMode="auto">
                <a:xfrm>
                  <a:off x="7429500" y="5105400"/>
                  <a:ext cx="990600" cy="338554"/>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dirty="0">
                      <a:latin typeface="Arial" pitchFamily="34" charset="0"/>
                      <a:cs typeface="Arial" pitchFamily="34" charset="0"/>
                    </a:rPr>
                    <a:t>(6, </a:t>
                  </a:r>
                  <a14:m>
                    <m:oMath xmlns:m="http://schemas.openxmlformats.org/officeDocument/2006/math">
                      <m:r>
                        <a:rPr lang="en-US" sz="1600">
                          <a:latin typeface="Cambria Math"/>
                        </a:rPr>
                        <m:t>−</m:t>
                      </m:r>
                      <m:r>
                        <a:rPr lang="en-US" sz="1600" i="1">
                          <a:latin typeface="Cambria Math"/>
                        </a:rPr>
                        <m:t> </m:t>
                      </m:r>
                    </m:oMath>
                  </a14:m>
                  <a:r>
                    <a:rPr lang="en-US" sz="1600" dirty="0">
                      <a:latin typeface="Arial" pitchFamily="34" charset="0"/>
                      <a:cs typeface="Arial" pitchFamily="34" charset="0"/>
                    </a:rPr>
                    <a:t>4)</a:t>
                  </a:r>
                </a:p>
              </p:txBody>
            </p:sp>
          </mc:Choice>
          <mc:Fallback xmlns="">
            <p:sp>
              <p:nvSpPr>
                <p:cNvPr id="38" name="Text Box 73" descr="Blue tissue paper"/>
                <p:cNvSpPr txBox="1">
                  <a:spLocks noRot="1" noChangeAspect="1" noMove="1" noResize="1" noEditPoints="1" noAdjustHandles="1" noChangeArrowheads="1" noChangeShapeType="1" noTextEdit="1"/>
                </p:cNvSpPr>
                <p:nvPr/>
              </p:nvSpPr>
              <p:spPr bwMode="auto">
                <a:xfrm>
                  <a:off x="7429500" y="5105400"/>
                  <a:ext cx="990600" cy="338554"/>
                </a:xfrm>
                <a:prstGeom prst="rect">
                  <a:avLst/>
                </a:prstGeom>
                <a:blipFill rotWithShape="1">
                  <a:blip r:embed="rId5"/>
                  <a:stretch>
                    <a:fillRect l="-3106" t="-5357" b="-2142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noFill/>
                    </a:rPr>
                    <a:t> </a:t>
                  </a:r>
                </a:p>
              </p:txBody>
            </p:sp>
          </mc:Fallback>
        </mc:AlternateContent>
        <p:sp>
          <p:nvSpPr>
            <p:cNvPr id="39" name="Oval 74"/>
            <p:cNvSpPr>
              <a:spLocks noChangeAspect="1" noChangeArrowheads="1"/>
            </p:cNvSpPr>
            <p:nvPr/>
          </p:nvSpPr>
          <p:spPr bwMode="auto">
            <a:xfrm>
              <a:off x="6380163" y="5081588"/>
              <a:ext cx="55562" cy="55562"/>
            </a:xfrm>
            <a:prstGeom prst="ellipse">
              <a:avLst/>
            </a:prstGeom>
            <a:solidFill>
              <a:srgbClr val="000000"/>
            </a:solidFill>
            <a:ln w="9525" algn="ctr">
              <a:solidFill>
                <a:schemeClr val="tx1"/>
              </a:solidFill>
              <a:round/>
              <a:headEnd/>
              <a:tailEnd/>
            </a:ln>
          </p:spPr>
          <p:txBody>
            <a:bodyPr wrap="none" anchor="ctr"/>
            <a:lstStyle/>
            <a:p>
              <a:endParaRPr lang="en-US"/>
            </a:p>
          </p:txBody>
        </p:sp>
      </p:grpSp>
    </p:spTree>
    <p:extLst>
      <p:ext uri="{BB962C8B-B14F-4D97-AF65-F5344CB8AC3E}">
        <p14:creationId xmlns:p14="http://schemas.microsoft.com/office/powerpoint/2010/main" val="34576149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dirty="0">
                <a:latin typeface="Arial" pitchFamily="34" charset="0"/>
                <a:cs typeface="Arial" pitchFamily="34" charset="0"/>
              </a:rPr>
              <a:t>Example</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a:noAutofit/>
          </a:bodyPr>
          <a:lstStyle/>
          <a:p>
            <a:r>
              <a:rPr lang="en-US" sz="2800" dirty="0"/>
              <a:t>Graph the linear equation:</a:t>
            </a:r>
          </a:p>
          <a:p>
            <a:pPr>
              <a:spcAft>
                <a:spcPts val="1800"/>
              </a:spcAft>
            </a:pPr>
            <a:r>
              <a:rPr lang="en-US" sz="2800" dirty="0"/>
              <a:t>All ordered pairs that are solutions of </a:t>
            </a:r>
            <a:r>
              <a:rPr lang="en-US" sz="2800" i="1" dirty="0"/>
              <a:t>         </a:t>
            </a:r>
            <a:r>
              <a:rPr lang="en-US" sz="2800" dirty="0"/>
              <a:t>have a value of </a:t>
            </a:r>
            <a:r>
              <a:rPr lang="en-US" sz="2800" i="1" dirty="0"/>
              <a:t>y</a:t>
            </a:r>
            <a:r>
              <a:rPr lang="en-US" sz="2800" dirty="0"/>
              <a:t> that is always 5.  Any value can be used for </a:t>
            </a:r>
            <a:r>
              <a:rPr lang="en-US" sz="2800" i="1" dirty="0"/>
              <a:t>x</a:t>
            </a:r>
            <a:r>
              <a:rPr lang="en-US" sz="2800" dirty="0"/>
              <a:t>. Let’s select three of the possible values for y: </a:t>
            </a:r>
          </a:p>
          <a:p>
            <a:endParaRPr lang="en-US" sz="2800" dirty="0"/>
          </a:p>
          <a:p>
            <a:endParaRPr lang="en-US" sz="2800" dirty="0"/>
          </a:p>
          <a:p>
            <a:endParaRPr lang="en-US" dirty="0"/>
          </a:p>
        </p:txBody>
      </p:sp>
      <p:graphicFrame>
        <p:nvGraphicFramePr>
          <p:cNvPr id="43" name="Table 42"/>
          <p:cNvGraphicFramePr>
            <a:graphicFrameLocks noGrp="1"/>
          </p:cNvGraphicFramePr>
          <p:nvPr>
            <p:extLst>
              <p:ext uri="{D42A27DB-BD31-4B8C-83A1-F6EECF244321}">
                <p14:modId xmlns:p14="http://schemas.microsoft.com/office/powerpoint/2010/main" val="3165951289"/>
              </p:ext>
            </p:extLst>
          </p:nvPr>
        </p:nvGraphicFramePr>
        <p:xfrm>
          <a:off x="3048000" y="3429000"/>
          <a:ext cx="3429000" cy="2072800"/>
        </p:xfrm>
        <a:graphic>
          <a:graphicData uri="http://schemas.openxmlformats.org/drawingml/2006/table">
            <a:tbl>
              <a:tblPr/>
              <a:tblGrid>
                <a:gridCol w="9906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dirty="0">
                          <a:ln>
                            <a:noFill/>
                          </a:ln>
                          <a:solidFill>
                            <a:schemeClr val="tx1"/>
                          </a:solidFill>
                          <a:effectLst/>
                          <a:latin typeface="Arial" pitchFamily="34" charset="0"/>
                          <a:cs typeface="Arial" pitchFamily="34" charset="0"/>
                        </a:rPr>
                        <a:t>x</a:t>
                      </a:r>
                      <a:r>
                        <a:rPr kumimoji="0" lang="en-US" sz="2800" b="1" i="0" u="none" strike="noStrike" cap="none" normalizeH="0" baseline="0" dirty="0">
                          <a:ln>
                            <a:noFill/>
                          </a:ln>
                          <a:solidFill>
                            <a:schemeClr val="tx1"/>
                          </a:solidFill>
                          <a:effectLst/>
                          <a:latin typeface="Arial" pitchFamily="34" charset="0"/>
                          <a:cs typeface="Arial" pitchFamily="34" charset="0"/>
                        </a:rPr>
                        <a:t> </a:t>
                      </a:r>
                      <a:r>
                        <a:rPr kumimoji="0" lang="en-US" sz="2800" b="1" i="0" u="none" strike="noStrike" cap="none" normalizeH="0" baseline="0" dirty="0">
                          <a:ln>
                            <a:noFill/>
                          </a:ln>
                          <a:solidFill>
                            <a:schemeClr val="tx1"/>
                          </a:solidFill>
                          <a:effectLst/>
                          <a:latin typeface="Symbol" pitchFamily="18" charset="2"/>
                          <a:cs typeface="Arial" pitchFamily="34" charset="0"/>
                        </a:rPr>
                        <a:t>= </a:t>
                      </a:r>
                      <a:r>
                        <a:rPr kumimoji="0" lang="en-US" sz="2800" b="1" i="0" u="none" strike="noStrike" cap="none" normalizeH="0" baseline="0" dirty="0">
                          <a:ln>
                            <a:noFill/>
                          </a:ln>
                          <a:solidFill>
                            <a:schemeClr val="tx1"/>
                          </a:solidFill>
                          <a:effectLst/>
                          <a:latin typeface="Arial" pitchFamily="34" charset="0"/>
                          <a:cs typeface="Arial" pitchFamily="34" charset="0"/>
                        </a:rPr>
                        <a:t>5</a:t>
                      </a:r>
                      <a:endParaRPr kumimoji="0" lang="en-US" sz="2800" b="1" i="1" u="none" strike="noStrike" cap="none" normalizeH="0" baseline="0" dirty="0">
                        <a:ln>
                          <a:noFill/>
                        </a:ln>
                        <a:solidFill>
                          <a:schemeClr val="tx1"/>
                        </a:solidFill>
                        <a:effectLst/>
                        <a:latin typeface="Arial" pitchFamily="34" charset="0"/>
                        <a:cs typeface="Arial" pitchFamily="34" charset="0"/>
                      </a:endParaRP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dirty="0">
                          <a:ln>
                            <a:noFill/>
                          </a:ln>
                          <a:solidFill>
                            <a:schemeClr val="tx1"/>
                          </a:solidFill>
                          <a:effectLst/>
                          <a:latin typeface="Arial" pitchFamily="34" charset="0"/>
                          <a:cs typeface="Arial" pitchFamily="34" charset="0"/>
                        </a:rPr>
                        <a:t>y</a:t>
                      </a:r>
                      <a:endParaRPr kumimoji="0" lang="en-US" sz="2800" b="1" i="0" u="none" strike="noStrike" cap="none" normalizeH="0" baseline="0" dirty="0">
                        <a:ln>
                          <a:noFill/>
                        </a:ln>
                        <a:solidFill>
                          <a:schemeClr val="tx1"/>
                        </a:solidFill>
                        <a:effectLst/>
                        <a:latin typeface="Arial" pitchFamily="34" charset="0"/>
                        <a:cs typeface="Arial" pitchFamily="34"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pitchFamily="34" charset="0"/>
                          <a:cs typeface="Arial" pitchFamily="34" charset="0"/>
                        </a:rPr>
                        <a:t>(</a:t>
                      </a:r>
                      <a:r>
                        <a:rPr kumimoji="0" lang="en-US" sz="2800" b="1" i="1" u="none" strike="noStrike" cap="none" normalizeH="0" baseline="0" dirty="0" err="1">
                          <a:ln>
                            <a:noFill/>
                          </a:ln>
                          <a:solidFill>
                            <a:schemeClr val="tx1"/>
                          </a:solidFill>
                          <a:effectLst/>
                          <a:latin typeface="Arial" pitchFamily="34" charset="0"/>
                          <a:cs typeface="Arial" pitchFamily="34" charset="0"/>
                        </a:rPr>
                        <a:t>x</a:t>
                      </a:r>
                      <a:r>
                        <a:rPr kumimoji="0" lang="en-US" sz="2800" b="1" i="0" u="none" strike="noStrike" cap="none" normalizeH="0" baseline="0" dirty="0" err="1">
                          <a:ln>
                            <a:noFill/>
                          </a:ln>
                          <a:solidFill>
                            <a:schemeClr val="tx1"/>
                          </a:solidFill>
                          <a:effectLst/>
                          <a:latin typeface="Arial" pitchFamily="34" charset="0"/>
                          <a:cs typeface="Arial" pitchFamily="34" charset="0"/>
                        </a:rPr>
                        <a:t>,</a:t>
                      </a:r>
                      <a:r>
                        <a:rPr kumimoji="0" lang="en-US" sz="2800" b="1" i="1" u="none" strike="noStrike" cap="none" normalizeH="0" baseline="0" dirty="0" err="1">
                          <a:ln>
                            <a:noFill/>
                          </a:ln>
                          <a:solidFill>
                            <a:schemeClr val="tx1"/>
                          </a:solidFill>
                          <a:effectLst/>
                          <a:latin typeface="Arial" pitchFamily="34" charset="0"/>
                          <a:cs typeface="Arial" pitchFamily="34" charset="0"/>
                        </a:rPr>
                        <a:t>y</a:t>
                      </a:r>
                      <a:r>
                        <a:rPr kumimoji="0" lang="en-US" sz="2800" b="1" i="0" u="none" strike="noStrike" cap="none" normalizeH="0" baseline="0" dirty="0">
                          <a:ln>
                            <a:noFill/>
                          </a:ln>
                          <a:solidFill>
                            <a:schemeClr val="tx1"/>
                          </a:solidFill>
                          <a:effectLst/>
                          <a:latin typeface="Arial" pitchFamily="34" charset="0"/>
                          <a:cs typeface="Arial" pitchFamily="34" charset="0"/>
                        </a:rPr>
                        <a:t>)</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5</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Symbol" pitchFamily="18" charset="2"/>
                          <a:cs typeface="Arial" pitchFamily="34" charset="0"/>
                        </a:rPr>
                        <a:t>-</a:t>
                      </a:r>
                      <a:r>
                        <a:rPr kumimoji="0" lang="en-US" sz="2800" b="0" i="0" u="none" strike="noStrike" cap="none" normalizeH="0" baseline="0" dirty="0">
                          <a:ln>
                            <a:noFill/>
                          </a:ln>
                          <a:solidFill>
                            <a:schemeClr val="tx1"/>
                          </a:solidFill>
                          <a:effectLst/>
                          <a:latin typeface="Arial" pitchFamily="34" charset="0"/>
                          <a:cs typeface="Arial" pitchFamily="34" charset="0"/>
                        </a:rPr>
                        <a:t>3</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(5,</a:t>
                      </a:r>
                      <a:r>
                        <a:rPr kumimoji="0" lang="en-US" sz="2800" b="0" i="0" u="none" strike="noStrike" cap="none" normalizeH="0" baseline="0" dirty="0">
                          <a:ln>
                            <a:noFill/>
                          </a:ln>
                          <a:solidFill>
                            <a:schemeClr val="tx1"/>
                          </a:solidFill>
                          <a:effectLst/>
                          <a:latin typeface="Symbol" pitchFamily="18" charset="2"/>
                          <a:cs typeface="Arial" pitchFamily="34" charset="0"/>
                        </a:rPr>
                        <a:t> -</a:t>
                      </a:r>
                      <a:r>
                        <a:rPr kumimoji="0" lang="en-US" sz="2800" b="0" i="0" u="none" strike="noStrike" cap="none" normalizeH="0" baseline="0" dirty="0">
                          <a:ln>
                            <a:noFill/>
                          </a:ln>
                          <a:solidFill>
                            <a:schemeClr val="tx1"/>
                          </a:solidFill>
                          <a:effectLst/>
                          <a:latin typeface="Arial" pitchFamily="34" charset="0"/>
                          <a:cs typeface="Arial" pitchFamily="34" charset="0"/>
                        </a:rPr>
                        <a:t>3)</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5</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1</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(5, 1)</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5</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5</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(5, 5)</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832968801"/>
              </p:ext>
            </p:extLst>
          </p:nvPr>
        </p:nvGraphicFramePr>
        <p:xfrm>
          <a:off x="4812475" y="1247075"/>
          <a:ext cx="889000" cy="317500"/>
        </p:xfrm>
        <a:graphic>
          <a:graphicData uri="http://schemas.openxmlformats.org/presentationml/2006/ole">
            <mc:AlternateContent xmlns:mc="http://schemas.openxmlformats.org/markup-compatibility/2006">
              <mc:Choice xmlns:v="urn:schemas-microsoft-com:vml" Requires="v">
                <p:oleObj name="Equation" r:id="rId2" imgW="888840" imgH="317160" progId="Equation.DSMT4">
                  <p:embed/>
                </p:oleObj>
              </mc:Choice>
              <mc:Fallback>
                <p:oleObj name="Equation" r:id="rId2" imgW="888840" imgH="317160" progId="Equation.DSMT4">
                  <p:embed/>
                  <p:pic>
                    <p:nvPicPr>
                      <p:cNvPr id="0" name="Object 3"/>
                      <p:cNvPicPr>
                        <a:picLocks noChangeAspect="1" noChangeArrowheads="1"/>
                      </p:cNvPicPr>
                      <p:nvPr/>
                    </p:nvPicPr>
                    <p:blipFill>
                      <a:blip r:embed="rId3"/>
                      <a:srcRect/>
                      <a:stretch>
                        <a:fillRect/>
                      </a:stretch>
                    </p:blipFill>
                    <p:spPr bwMode="auto">
                      <a:xfrm>
                        <a:off x="4812475" y="1247075"/>
                        <a:ext cx="889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013288948"/>
              </p:ext>
            </p:extLst>
          </p:nvPr>
        </p:nvGraphicFramePr>
        <p:xfrm>
          <a:off x="6529388" y="1763713"/>
          <a:ext cx="812800" cy="317500"/>
        </p:xfrm>
        <a:graphic>
          <a:graphicData uri="http://schemas.openxmlformats.org/presentationml/2006/ole">
            <mc:AlternateContent xmlns:mc="http://schemas.openxmlformats.org/markup-compatibility/2006">
              <mc:Choice xmlns:v="urn:schemas-microsoft-com:vml" Requires="v">
                <p:oleObj name="Equation" r:id="rId4" imgW="812520" imgH="317160" progId="Equation.DSMT4">
                  <p:embed/>
                </p:oleObj>
              </mc:Choice>
              <mc:Fallback>
                <p:oleObj name="Equation" r:id="rId4" imgW="812520" imgH="317160" progId="Equation.DSMT4">
                  <p:embed/>
                  <p:pic>
                    <p:nvPicPr>
                      <p:cNvPr id="0" name="Object 1"/>
                      <p:cNvPicPr>
                        <a:picLocks noChangeAspect="1" noChangeArrowheads="1"/>
                      </p:cNvPicPr>
                      <p:nvPr/>
                    </p:nvPicPr>
                    <p:blipFill>
                      <a:blip r:embed="rId5"/>
                      <a:srcRect/>
                      <a:stretch>
                        <a:fillRect/>
                      </a:stretch>
                    </p:blipFill>
                    <p:spPr bwMode="auto">
                      <a:xfrm>
                        <a:off x="6529388" y="1763713"/>
                        <a:ext cx="8128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21540495"/>
              </p:ext>
            </p:extLst>
          </p:nvPr>
        </p:nvGraphicFramePr>
        <p:xfrm>
          <a:off x="635000" y="2965450"/>
          <a:ext cx="1346200" cy="368300"/>
        </p:xfrm>
        <a:graphic>
          <a:graphicData uri="http://schemas.openxmlformats.org/presentationml/2006/ole">
            <mc:AlternateContent xmlns:mc="http://schemas.openxmlformats.org/markup-compatibility/2006">
              <mc:Choice xmlns:v="urn:schemas-microsoft-com:vml" Requires="v">
                <p:oleObj name="Equation" r:id="rId6" imgW="1346040" imgH="368280" progId="Equation.DSMT4">
                  <p:embed/>
                </p:oleObj>
              </mc:Choice>
              <mc:Fallback>
                <p:oleObj name="Equation" r:id="rId6" imgW="1346040" imgH="368280" progId="Equation.DSMT4">
                  <p:embed/>
                  <p:pic>
                    <p:nvPicPr>
                      <p:cNvPr id="0" name="Object 2"/>
                      <p:cNvPicPr>
                        <a:picLocks noChangeAspect="1" noChangeArrowheads="1"/>
                      </p:cNvPicPr>
                      <p:nvPr/>
                    </p:nvPicPr>
                    <p:blipFill>
                      <a:blip r:embed="rId7"/>
                      <a:srcRect/>
                      <a:stretch>
                        <a:fillRect/>
                      </a:stretch>
                    </p:blipFill>
                    <p:spPr bwMode="auto">
                      <a:xfrm>
                        <a:off x="635000" y="2965450"/>
                        <a:ext cx="1346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947104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dirty="0">
                <a:latin typeface="Arial" pitchFamily="34" charset="0"/>
                <a:cs typeface="Arial" pitchFamily="34" charset="0"/>
              </a:rPr>
              <a:t>Example</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a:noAutofit/>
          </a:bodyPr>
          <a:lstStyle/>
          <a:p>
            <a:r>
              <a:rPr lang="en-US" sz="2800" dirty="0"/>
              <a:t>Upon plotting the three resultant points  and connecting the points with a line, the graph is the solution.</a:t>
            </a:r>
          </a:p>
          <a:p>
            <a:endParaRPr lang="en-US" sz="2800" dirty="0"/>
          </a:p>
          <a:p>
            <a:endParaRPr lang="en-US" sz="2800" dirty="0"/>
          </a:p>
          <a:p>
            <a:endParaRPr lang="en-US" dirty="0"/>
          </a:p>
        </p:txBody>
      </p:sp>
      <p:grpSp>
        <p:nvGrpSpPr>
          <p:cNvPr id="75" name="Group 74"/>
          <p:cNvGrpSpPr/>
          <p:nvPr/>
        </p:nvGrpSpPr>
        <p:grpSpPr>
          <a:xfrm>
            <a:off x="2514600" y="3042062"/>
            <a:ext cx="2895600" cy="2286000"/>
            <a:chOff x="5410200" y="3352800"/>
            <a:chExt cx="2895600" cy="2286000"/>
          </a:xfrm>
        </p:grpSpPr>
        <p:sp>
          <p:nvSpPr>
            <p:cNvPr id="76" name="Text Box 33" descr="Blue tissue paper"/>
            <p:cNvSpPr txBox="1">
              <a:spLocks noChangeArrowheads="1"/>
            </p:cNvSpPr>
            <p:nvPr/>
          </p:nvSpPr>
          <p:spPr bwMode="auto">
            <a:xfrm>
              <a:off x="7620000" y="4114800"/>
              <a:ext cx="68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Arial" pitchFamily="34" charset="0"/>
                  <a:cs typeface="Arial" pitchFamily="34" charset="0"/>
                </a:rPr>
                <a:t>(5,1)</a:t>
              </a:r>
            </a:p>
          </p:txBody>
        </p:sp>
        <p:sp>
          <p:nvSpPr>
            <p:cNvPr id="77" name="Oval 34"/>
            <p:cNvSpPr>
              <a:spLocks noChangeAspect="1" noChangeArrowheads="1"/>
            </p:cNvSpPr>
            <p:nvPr/>
          </p:nvSpPr>
          <p:spPr bwMode="auto">
            <a:xfrm>
              <a:off x="7586663" y="3709988"/>
              <a:ext cx="55562" cy="55562"/>
            </a:xfrm>
            <a:prstGeom prst="ellipse">
              <a:avLst/>
            </a:prstGeom>
            <a:solidFill>
              <a:srgbClr val="000000"/>
            </a:solidFill>
            <a:ln w="9525" algn="ctr">
              <a:solidFill>
                <a:schemeClr val="tx1"/>
              </a:solidFill>
              <a:round/>
              <a:headEnd/>
              <a:tailEnd/>
            </a:ln>
          </p:spPr>
          <p:txBody>
            <a:bodyPr wrap="none" anchor="ctr"/>
            <a:lstStyle/>
            <a:p>
              <a:endParaRPr lang="en-US"/>
            </a:p>
          </p:txBody>
        </p:sp>
        <p:sp>
          <p:nvSpPr>
            <p:cNvPr id="78" name="Line 35"/>
            <p:cNvSpPr>
              <a:spLocks noChangeShapeType="1"/>
            </p:cNvSpPr>
            <p:nvPr/>
          </p:nvSpPr>
          <p:spPr bwMode="auto">
            <a:xfrm>
              <a:off x="6858000" y="3352800"/>
              <a:ext cx="0" cy="2286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 name="Line 36"/>
            <p:cNvSpPr>
              <a:spLocks noChangeShapeType="1"/>
            </p:cNvSpPr>
            <p:nvPr/>
          </p:nvSpPr>
          <p:spPr bwMode="auto">
            <a:xfrm>
              <a:off x="5410200" y="4495800"/>
              <a:ext cx="28956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 name="Line 37"/>
            <p:cNvSpPr>
              <a:spLocks noChangeShapeType="1"/>
            </p:cNvSpPr>
            <p:nvPr/>
          </p:nvSpPr>
          <p:spPr bwMode="auto">
            <a:xfrm>
              <a:off x="6781800" y="41910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 name="Line 38"/>
            <p:cNvSpPr>
              <a:spLocks noChangeShapeType="1"/>
            </p:cNvSpPr>
            <p:nvPr/>
          </p:nvSpPr>
          <p:spPr bwMode="auto">
            <a:xfrm>
              <a:off x="6781800" y="46482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 name="Line 39"/>
            <p:cNvSpPr>
              <a:spLocks noChangeShapeType="1"/>
            </p:cNvSpPr>
            <p:nvPr/>
          </p:nvSpPr>
          <p:spPr bwMode="auto">
            <a:xfrm>
              <a:off x="6781800" y="48006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 name="Line 40"/>
            <p:cNvSpPr>
              <a:spLocks noChangeShapeType="1"/>
            </p:cNvSpPr>
            <p:nvPr/>
          </p:nvSpPr>
          <p:spPr bwMode="auto">
            <a:xfrm>
              <a:off x="6781800" y="49530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 name="Line 41"/>
            <p:cNvSpPr>
              <a:spLocks noChangeShapeType="1"/>
            </p:cNvSpPr>
            <p:nvPr/>
          </p:nvSpPr>
          <p:spPr bwMode="auto">
            <a:xfrm>
              <a:off x="6781800" y="51054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 name="Line 42"/>
            <p:cNvSpPr>
              <a:spLocks noChangeShapeType="1"/>
            </p:cNvSpPr>
            <p:nvPr/>
          </p:nvSpPr>
          <p:spPr bwMode="auto">
            <a:xfrm>
              <a:off x="6781800" y="52578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 name="Line 43"/>
            <p:cNvSpPr>
              <a:spLocks noChangeShapeType="1"/>
            </p:cNvSpPr>
            <p:nvPr/>
          </p:nvSpPr>
          <p:spPr bwMode="auto">
            <a:xfrm>
              <a:off x="6781800" y="43434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 name="Line 44"/>
            <p:cNvSpPr>
              <a:spLocks noChangeShapeType="1"/>
            </p:cNvSpPr>
            <p:nvPr/>
          </p:nvSpPr>
          <p:spPr bwMode="auto">
            <a:xfrm>
              <a:off x="6781800" y="40386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 name="Line 45"/>
            <p:cNvSpPr>
              <a:spLocks noChangeShapeType="1"/>
            </p:cNvSpPr>
            <p:nvPr/>
          </p:nvSpPr>
          <p:spPr bwMode="auto">
            <a:xfrm>
              <a:off x="6781800" y="38862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 name="Line 46"/>
            <p:cNvSpPr>
              <a:spLocks noChangeShapeType="1"/>
            </p:cNvSpPr>
            <p:nvPr/>
          </p:nvSpPr>
          <p:spPr bwMode="auto">
            <a:xfrm>
              <a:off x="6781800" y="37338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 name="Line 47"/>
            <p:cNvSpPr>
              <a:spLocks noChangeShapeType="1"/>
            </p:cNvSpPr>
            <p:nvPr/>
          </p:nvSpPr>
          <p:spPr bwMode="auto">
            <a:xfrm>
              <a:off x="6705600" y="4419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 name="Line 48"/>
            <p:cNvSpPr>
              <a:spLocks noChangeShapeType="1"/>
            </p:cNvSpPr>
            <p:nvPr/>
          </p:nvSpPr>
          <p:spPr bwMode="auto">
            <a:xfrm>
              <a:off x="6553200" y="4419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 name="Line 49"/>
            <p:cNvSpPr>
              <a:spLocks noChangeShapeType="1"/>
            </p:cNvSpPr>
            <p:nvPr/>
          </p:nvSpPr>
          <p:spPr bwMode="auto">
            <a:xfrm>
              <a:off x="7162800" y="4419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 name="Line 50"/>
            <p:cNvSpPr>
              <a:spLocks noChangeShapeType="1"/>
            </p:cNvSpPr>
            <p:nvPr/>
          </p:nvSpPr>
          <p:spPr bwMode="auto">
            <a:xfrm>
              <a:off x="6400800" y="4419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 name="Line 51"/>
            <p:cNvSpPr>
              <a:spLocks noChangeShapeType="1"/>
            </p:cNvSpPr>
            <p:nvPr/>
          </p:nvSpPr>
          <p:spPr bwMode="auto">
            <a:xfrm>
              <a:off x="6248400" y="4419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 name="Line 52"/>
            <p:cNvSpPr>
              <a:spLocks noChangeShapeType="1"/>
            </p:cNvSpPr>
            <p:nvPr/>
          </p:nvSpPr>
          <p:spPr bwMode="auto">
            <a:xfrm>
              <a:off x="6096000" y="4419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 name="Line 53"/>
            <p:cNvSpPr>
              <a:spLocks noChangeShapeType="1"/>
            </p:cNvSpPr>
            <p:nvPr/>
          </p:nvSpPr>
          <p:spPr bwMode="auto">
            <a:xfrm>
              <a:off x="5943600" y="4419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 name="Line 54"/>
            <p:cNvSpPr>
              <a:spLocks noChangeShapeType="1"/>
            </p:cNvSpPr>
            <p:nvPr/>
          </p:nvSpPr>
          <p:spPr bwMode="auto">
            <a:xfrm>
              <a:off x="5791200" y="4419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 name="Line 55"/>
            <p:cNvSpPr>
              <a:spLocks noChangeShapeType="1"/>
            </p:cNvSpPr>
            <p:nvPr/>
          </p:nvSpPr>
          <p:spPr bwMode="auto">
            <a:xfrm>
              <a:off x="7010400" y="4419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 name="Line 56"/>
            <p:cNvSpPr>
              <a:spLocks noChangeShapeType="1"/>
            </p:cNvSpPr>
            <p:nvPr/>
          </p:nvSpPr>
          <p:spPr bwMode="auto">
            <a:xfrm>
              <a:off x="7315200" y="4419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Line 57"/>
            <p:cNvSpPr>
              <a:spLocks noChangeShapeType="1"/>
            </p:cNvSpPr>
            <p:nvPr/>
          </p:nvSpPr>
          <p:spPr bwMode="auto">
            <a:xfrm>
              <a:off x="7467600" y="4419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Line 58"/>
            <p:cNvSpPr>
              <a:spLocks noChangeShapeType="1"/>
            </p:cNvSpPr>
            <p:nvPr/>
          </p:nvSpPr>
          <p:spPr bwMode="auto">
            <a:xfrm>
              <a:off x="7620000" y="4419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59"/>
            <p:cNvSpPr>
              <a:spLocks noChangeShapeType="1"/>
            </p:cNvSpPr>
            <p:nvPr/>
          </p:nvSpPr>
          <p:spPr bwMode="auto">
            <a:xfrm>
              <a:off x="7772400" y="4419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Line 60"/>
            <p:cNvSpPr>
              <a:spLocks noChangeShapeType="1"/>
            </p:cNvSpPr>
            <p:nvPr/>
          </p:nvSpPr>
          <p:spPr bwMode="auto">
            <a:xfrm>
              <a:off x="7924800" y="4419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 name="Oval 61"/>
            <p:cNvSpPr>
              <a:spLocks noChangeAspect="1" noChangeArrowheads="1"/>
            </p:cNvSpPr>
            <p:nvPr/>
          </p:nvSpPr>
          <p:spPr bwMode="auto">
            <a:xfrm>
              <a:off x="7586663" y="4322763"/>
              <a:ext cx="55562" cy="55562"/>
            </a:xfrm>
            <a:prstGeom prst="ellipse">
              <a:avLst/>
            </a:prstGeom>
            <a:solidFill>
              <a:srgbClr val="000000"/>
            </a:solidFill>
            <a:ln w="9525" algn="ctr">
              <a:solidFill>
                <a:schemeClr val="tx1"/>
              </a:solidFill>
              <a:round/>
              <a:headEnd/>
              <a:tailEnd/>
            </a:ln>
          </p:spPr>
          <p:txBody>
            <a:bodyPr wrap="none" anchor="ctr"/>
            <a:lstStyle/>
            <a:p>
              <a:endParaRPr lang="en-US"/>
            </a:p>
          </p:txBody>
        </p:sp>
        <p:sp>
          <p:nvSpPr>
            <p:cNvPr id="105" name="Text Box 62" descr="Blue tissue paper"/>
            <p:cNvSpPr txBox="1">
              <a:spLocks noChangeArrowheads="1"/>
            </p:cNvSpPr>
            <p:nvPr/>
          </p:nvSpPr>
          <p:spPr bwMode="auto">
            <a:xfrm>
              <a:off x="6974775" y="48768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dirty="0">
                  <a:latin typeface="Arial" pitchFamily="34" charset="0"/>
                  <a:cs typeface="Arial" pitchFamily="34" charset="0"/>
                </a:rPr>
                <a:t>(5,</a:t>
              </a:r>
              <a:r>
                <a:rPr lang="en-US" sz="1600" dirty="0">
                  <a:latin typeface="Symbol" pitchFamily="18" charset="2"/>
                  <a:cs typeface="Arial" pitchFamily="34" charset="0"/>
                </a:rPr>
                <a:t>-</a:t>
              </a:r>
              <a:r>
                <a:rPr lang="en-US" sz="1600" dirty="0">
                  <a:latin typeface="Arial" pitchFamily="34" charset="0"/>
                  <a:cs typeface="Arial" pitchFamily="34" charset="0"/>
                </a:rPr>
                <a:t>3)</a:t>
              </a:r>
            </a:p>
          </p:txBody>
        </p:sp>
        <p:sp>
          <p:nvSpPr>
            <p:cNvPr id="106" name="Line 63"/>
            <p:cNvSpPr>
              <a:spLocks noChangeShapeType="1"/>
            </p:cNvSpPr>
            <p:nvPr/>
          </p:nvSpPr>
          <p:spPr bwMode="auto">
            <a:xfrm>
              <a:off x="7620000" y="3352800"/>
              <a:ext cx="0" cy="2286000"/>
            </a:xfrm>
            <a:prstGeom prst="line">
              <a:avLst/>
            </a:prstGeom>
            <a:noFill/>
            <a:ln w="9525">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07" name="Text Box 64" descr="Blue tissue paper"/>
            <p:cNvSpPr txBox="1">
              <a:spLocks noChangeArrowheads="1"/>
            </p:cNvSpPr>
            <p:nvPr/>
          </p:nvSpPr>
          <p:spPr bwMode="auto">
            <a:xfrm>
              <a:off x="7620000" y="3581400"/>
              <a:ext cx="68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Arial" pitchFamily="34" charset="0"/>
                  <a:cs typeface="Arial" pitchFamily="34" charset="0"/>
                </a:rPr>
                <a:t>(5,5)</a:t>
              </a:r>
            </a:p>
          </p:txBody>
        </p:sp>
        <p:sp>
          <p:nvSpPr>
            <p:cNvPr id="108" name="Oval 65"/>
            <p:cNvSpPr>
              <a:spLocks noChangeAspect="1" noChangeArrowheads="1"/>
            </p:cNvSpPr>
            <p:nvPr/>
          </p:nvSpPr>
          <p:spPr bwMode="auto">
            <a:xfrm>
              <a:off x="7586663" y="4935538"/>
              <a:ext cx="55562" cy="55562"/>
            </a:xfrm>
            <a:prstGeom prst="ellipse">
              <a:avLst/>
            </a:prstGeom>
            <a:solidFill>
              <a:srgbClr val="000000"/>
            </a:solidFill>
            <a:ln w="9525" algn="ctr">
              <a:solidFill>
                <a:schemeClr val="tx1"/>
              </a:solidFill>
              <a:round/>
              <a:headEnd/>
              <a:tailEnd/>
            </a:ln>
          </p:spPr>
          <p:txBody>
            <a:bodyPr wrap="none" anchor="ctr"/>
            <a:lstStyle/>
            <a:p>
              <a:endParaRPr lang="en-US"/>
            </a:p>
          </p:txBody>
        </p:sp>
      </p:grpSp>
    </p:spTree>
    <p:extLst>
      <p:ext uri="{BB962C8B-B14F-4D97-AF65-F5344CB8AC3E}">
        <p14:creationId xmlns:p14="http://schemas.microsoft.com/office/powerpoint/2010/main" val="1366249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wrap="square"/>
          <a:lstStyle/>
          <a:p>
            <a:r>
              <a:rPr lang="en-US" sz="3200" b="1" i="1" dirty="0">
                <a:solidFill>
                  <a:srgbClr val="000000"/>
                </a:solidFill>
                <a:latin typeface="Arial" pitchFamily="34" charset="0"/>
                <a:cs typeface="Arial" pitchFamily="34" charset="0"/>
              </a:rPr>
              <a:t> Objective 5: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rmAutofit/>
          </a:bodyPr>
          <a:lstStyle/>
          <a:p>
            <a:r>
              <a:rPr lang="en-US" b="1" dirty="0"/>
              <a:t>5a.</a:t>
            </a:r>
            <a:r>
              <a:rPr lang="en-US" dirty="0"/>
              <a:t>	Graph </a:t>
            </a:r>
            <a:r>
              <a:rPr lang="en-US" i="1" dirty="0"/>
              <a:t>         </a:t>
            </a:r>
            <a:r>
              <a:rPr lang="en-US" dirty="0"/>
              <a:t>in the rectangular 	coordinate system.</a:t>
            </a:r>
          </a:p>
          <a:p>
            <a:r>
              <a:rPr lang="en-US" dirty="0"/>
              <a:t>	</a:t>
            </a:r>
            <a:r>
              <a:rPr lang="en-US" i="1" dirty="0"/>
              <a:t>        </a:t>
            </a:r>
            <a:r>
              <a:rPr lang="en-US" dirty="0"/>
              <a:t> is a horizontal line.</a:t>
            </a:r>
          </a:p>
          <a:p>
            <a:endParaRPr lang="en-US" dirty="0"/>
          </a:p>
          <a:p>
            <a:endParaRPr lang="en-US" dirty="0"/>
          </a:p>
          <a:p>
            <a:endParaRPr lang="en-US" dirty="0"/>
          </a:p>
          <a:p>
            <a:endParaRPr lang="en-US" dirty="0"/>
          </a:p>
        </p:txBody>
      </p:sp>
      <p:pic>
        <p:nvPicPr>
          <p:cNvPr id="82952" name="Picture 8" descr="cp2-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0825" y="2890650"/>
            <a:ext cx="3171700" cy="31717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4" name="Object 3"/>
          <p:cNvGraphicFramePr>
            <a:graphicFrameLocks noChangeAspect="1"/>
          </p:cNvGraphicFramePr>
          <p:nvPr>
            <p:extLst>
              <p:ext uri="{D42A27DB-BD31-4B8C-83A1-F6EECF244321}">
                <p14:modId xmlns:p14="http://schemas.microsoft.com/office/powerpoint/2010/main" val="3240012893"/>
              </p:ext>
            </p:extLst>
          </p:nvPr>
        </p:nvGraphicFramePr>
        <p:xfrm>
          <a:off x="2743200" y="1278575"/>
          <a:ext cx="927100" cy="431800"/>
        </p:xfrm>
        <a:graphic>
          <a:graphicData uri="http://schemas.openxmlformats.org/presentationml/2006/ole">
            <mc:AlternateContent xmlns:mc="http://schemas.openxmlformats.org/markup-compatibility/2006">
              <mc:Choice xmlns:v="urn:schemas-microsoft-com:vml" Requires="v">
                <p:oleObj name="Equation" r:id="rId3" imgW="927000" imgH="431640" progId="Equation.DSMT4">
                  <p:embed/>
                </p:oleObj>
              </mc:Choice>
              <mc:Fallback>
                <p:oleObj name="Equation" r:id="rId3" imgW="927000" imgH="431640" progId="Equation.DSMT4">
                  <p:embed/>
                  <p:pic>
                    <p:nvPicPr>
                      <p:cNvPr id="0" name="Object 3"/>
                      <p:cNvPicPr>
                        <a:picLocks noChangeAspect="1" noChangeArrowheads="1"/>
                      </p:cNvPicPr>
                      <p:nvPr/>
                    </p:nvPicPr>
                    <p:blipFill>
                      <a:blip r:embed="rId4"/>
                      <a:srcRect/>
                      <a:stretch>
                        <a:fillRect/>
                      </a:stretch>
                    </p:blipFill>
                    <p:spPr bwMode="auto">
                      <a:xfrm>
                        <a:off x="2743200" y="1278575"/>
                        <a:ext cx="927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828224927"/>
              </p:ext>
            </p:extLst>
          </p:nvPr>
        </p:nvGraphicFramePr>
        <p:xfrm>
          <a:off x="1540825" y="2345375"/>
          <a:ext cx="927100" cy="431800"/>
        </p:xfrm>
        <a:graphic>
          <a:graphicData uri="http://schemas.openxmlformats.org/presentationml/2006/ole">
            <mc:AlternateContent xmlns:mc="http://schemas.openxmlformats.org/markup-compatibility/2006">
              <mc:Choice xmlns:v="urn:schemas-microsoft-com:vml" Requires="v">
                <p:oleObj name="Equation" r:id="rId5" imgW="927000" imgH="431640" progId="Equation.DSMT4">
                  <p:embed/>
                </p:oleObj>
              </mc:Choice>
              <mc:Fallback>
                <p:oleObj name="Equation" r:id="rId5" imgW="927000" imgH="43164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0825" y="2345375"/>
                        <a:ext cx="927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887238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 Objective 5: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rmAutofit/>
          </a:bodyPr>
          <a:lstStyle/>
          <a:p>
            <a:r>
              <a:rPr lang="en-US" b="1" dirty="0"/>
              <a:t>5b.</a:t>
            </a:r>
            <a:r>
              <a:rPr lang="en-US" dirty="0"/>
              <a:t>	Graph </a:t>
            </a:r>
            <a:r>
              <a:rPr lang="en-US" i="1" dirty="0"/>
              <a:t>           </a:t>
            </a:r>
            <a:r>
              <a:rPr lang="en-US" dirty="0"/>
              <a:t>in the rectangular 	coordinate system.</a:t>
            </a:r>
          </a:p>
          <a:p>
            <a:r>
              <a:rPr lang="en-US" dirty="0"/>
              <a:t>	</a:t>
            </a:r>
            <a:r>
              <a:rPr lang="en-US" i="1" dirty="0"/>
              <a:t>           </a:t>
            </a:r>
            <a:r>
              <a:rPr lang="en-US" dirty="0"/>
              <a:t>is a horizontal line.</a:t>
            </a:r>
          </a:p>
          <a:p>
            <a:endParaRPr lang="en-US" dirty="0"/>
          </a:p>
          <a:p>
            <a:endParaRPr lang="en-US" dirty="0"/>
          </a:p>
          <a:p>
            <a:endParaRPr lang="en-US" dirty="0"/>
          </a:p>
          <a:p>
            <a:endParaRPr lang="en-US" dirty="0"/>
          </a:p>
        </p:txBody>
      </p:sp>
      <p:pic>
        <p:nvPicPr>
          <p:cNvPr id="6" name="Picture 2" descr="cp2-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966850"/>
            <a:ext cx="3172968" cy="30218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4" name="Object 3"/>
          <p:cNvGraphicFramePr>
            <a:graphicFrameLocks noChangeAspect="1"/>
          </p:cNvGraphicFramePr>
          <p:nvPr>
            <p:extLst>
              <p:ext uri="{D42A27DB-BD31-4B8C-83A1-F6EECF244321}">
                <p14:modId xmlns:p14="http://schemas.microsoft.com/office/powerpoint/2010/main" val="1651642893"/>
              </p:ext>
            </p:extLst>
          </p:nvPr>
        </p:nvGraphicFramePr>
        <p:xfrm>
          <a:off x="2743200" y="1259775"/>
          <a:ext cx="1143000" cy="355600"/>
        </p:xfrm>
        <a:graphic>
          <a:graphicData uri="http://schemas.openxmlformats.org/presentationml/2006/ole">
            <mc:AlternateContent xmlns:mc="http://schemas.openxmlformats.org/markup-compatibility/2006">
              <mc:Choice xmlns:v="urn:schemas-microsoft-com:vml" Requires="v">
                <p:oleObj name="Equation" r:id="rId3" imgW="1143000" imgH="355320" progId="Equation.DSMT4">
                  <p:embed/>
                </p:oleObj>
              </mc:Choice>
              <mc:Fallback>
                <p:oleObj name="Equation" r:id="rId3" imgW="1143000" imgH="355320" progId="Equation.DSMT4">
                  <p:embed/>
                  <p:pic>
                    <p:nvPicPr>
                      <p:cNvPr id="0" name="Object 3"/>
                      <p:cNvPicPr>
                        <a:picLocks noChangeAspect="1" noChangeArrowheads="1"/>
                      </p:cNvPicPr>
                      <p:nvPr/>
                    </p:nvPicPr>
                    <p:blipFill>
                      <a:blip r:embed="rId4"/>
                      <a:srcRect/>
                      <a:stretch>
                        <a:fillRect/>
                      </a:stretch>
                    </p:blipFill>
                    <p:spPr bwMode="auto">
                      <a:xfrm>
                        <a:off x="2743200" y="1259775"/>
                        <a:ext cx="1143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759700209"/>
              </p:ext>
            </p:extLst>
          </p:nvPr>
        </p:nvGraphicFramePr>
        <p:xfrm>
          <a:off x="1564575" y="2338450"/>
          <a:ext cx="1143000" cy="355600"/>
        </p:xfrm>
        <a:graphic>
          <a:graphicData uri="http://schemas.openxmlformats.org/presentationml/2006/ole">
            <mc:AlternateContent xmlns:mc="http://schemas.openxmlformats.org/markup-compatibility/2006">
              <mc:Choice xmlns:v="urn:schemas-microsoft-com:vml" Requires="v">
                <p:oleObj name="Equation" r:id="rId5" imgW="1143000" imgH="355320" progId="Equation.DSMT4">
                  <p:embed/>
                </p:oleObj>
              </mc:Choice>
              <mc:Fallback>
                <p:oleObj name="Equation" r:id="rId5" imgW="1143000" imgH="35532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4575" y="2338450"/>
                        <a:ext cx="1143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646413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i="1" dirty="0">
                <a:latin typeface="Arial" pitchFamily="34" charset="0"/>
                <a:cs typeface="Arial" pitchFamily="34" charset="0"/>
              </a:rPr>
              <a:t>Objective 6</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a:lstStyle/>
          <a:p>
            <a:pPr algn="ctr"/>
            <a:r>
              <a:rPr lang="en-US" dirty="0"/>
              <a:t>Interpret a slope as rate of change.</a:t>
            </a:r>
          </a:p>
          <a:p>
            <a:endParaRPr lang="en-US" dirty="0"/>
          </a:p>
        </p:txBody>
      </p:sp>
    </p:spTree>
    <p:extLst>
      <p:ext uri="{BB962C8B-B14F-4D97-AF65-F5344CB8AC3E}">
        <p14:creationId xmlns:p14="http://schemas.microsoft.com/office/powerpoint/2010/main" val="2613958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Slope as Rate of Change</a:t>
            </a:r>
          </a:p>
        </p:txBody>
      </p:sp>
      <p:sp>
        <p:nvSpPr>
          <p:cNvPr id="3" name="Text Placeholder 2"/>
          <p:cNvSpPr>
            <a:spLocks noGrp="1"/>
          </p:cNvSpPr>
          <p:nvPr>
            <p:ph type="body" sz="quarter" idx="10"/>
          </p:nvPr>
        </p:nvSpPr>
        <p:spPr/>
        <p:txBody>
          <a:bodyPr>
            <a:noAutofit/>
          </a:bodyPr>
          <a:lstStyle/>
          <a:p>
            <a:r>
              <a:rPr lang="en-US" sz="2800" dirty="0"/>
              <a:t>Slope is defined as the ratio of a change in </a:t>
            </a:r>
            <a:r>
              <a:rPr lang="en-US" sz="2800" i="1" dirty="0"/>
              <a:t>y</a:t>
            </a:r>
            <a:r>
              <a:rPr lang="en-US" sz="2800" dirty="0"/>
              <a:t> to a corresponding change in </a:t>
            </a:r>
            <a:r>
              <a:rPr lang="en-US" sz="2800" i="1" dirty="0"/>
              <a:t>x</a:t>
            </a:r>
            <a:r>
              <a:rPr lang="en-US" sz="2800" dirty="0"/>
              <a:t>. For a linear function, slope may be interpreted as the rate of change of the dependent variable per unit change in the independent variable.</a:t>
            </a:r>
          </a:p>
          <a:p>
            <a:endParaRPr lang="en-US" sz="2800" dirty="0"/>
          </a:p>
          <a:p>
            <a:r>
              <a:rPr lang="en-US" sz="2800" dirty="0"/>
              <a:t>Our next example shows how slope can be interpreted as a rate of change in an applied situation. When calculating slope in applied problems, keep track of the units in the numerator and denominator.</a:t>
            </a:r>
          </a:p>
        </p:txBody>
      </p:sp>
    </p:spTree>
    <p:extLst>
      <p:ext uri="{BB962C8B-B14F-4D97-AF65-F5344CB8AC3E}">
        <p14:creationId xmlns:p14="http://schemas.microsoft.com/office/powerpoint/2010/main" val="10502676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pPr>
              <a:spcBef>
                <a:spcPct val="50000"/>
              </a:spcBef>
              <a:defRPr/>
            </a:pPr>
            <a:r>
              <a:rPr lang="en-US" sz="3200" b="1" dirty="0">
                <a:latin typeface="Arial" pitchFamily="34" charset="0"/>
                <a:cs typeface="Arial" pitchFamily="34" charset="0"/>
              </a:rPr>
              <a:t>Example</a:t>
            </a:r>
          </a:p>
        </p:txBody>
      </p:sp>
      <p:sp>
        <p:nvSpPr>
          <p:cNvPr id="3" name="Text Placeholder 2"/>
          <p:cNvSpPr>
            <a:spLocks noGrp="1"/>
          </p:cNvSpPr>
          <p:nvPr>
            <p:ph type="body" sz="quarter" idx="10"/>
          </p:nvPr>
        </p:nvSpPr>
        <p:spPr/>
        <p:txBody>
          <a:bodyPr>
            <a:noAutofit/>
          </a:bodyPr>
          <a:lstStyle/>
          <a:p>
            <a:pPr>
              <a:spcBef>
                <a:spcPct val="50000"/>
              </a:spcBef>
              <a:spcAft>
                <a:spcPts val="600"/>
              </a:spcAft>
            </a:pPr>
            <a:r>
              <a:rPr lang="en-US" sz="2800" spc="-120" dirty="0"/>
              <a:t>A linear function that models data is described.  Find the slope of each model. Then describe what this means in terms of the rate of change of the dependent variable </a:t>
            </a:r>
            <a:r>
              <a:rPr lang="en-US" sz="2800" i="1" spc="-120" dirty="0"/>
              <a:t>y </a:t>
            </a:r>
            <a:r>
              <a:rPr lang="en-US" sz="2800" spc="-120" dirty="0"/>
              <a:t>per unit change in the independent variable </a:t>
            </a:r>
            <a:r>
              <a:rPr lang="en-US" sz="2800" i="1" spc="-120" dirty="0"/>
              <a:t>x</a:t>
            </a:r>
            <a:r>
              <a:rPr lang="en-US" sz="2800" spc="-120" dirty="0"/>
              <a:t>.</a:t>
            </a:r>
          </a:p>
          <a:p>
            <a:pPr>
              <a:spcAft>
                <a:spcPts val="600"/>
              </a:spcAft>
            </a:pPr>
            <a:r>
              <a:rPr lang="en-US" sz="2800" dirty="0"/>
              <a:t>The linear function </a:t>
            </a:r>
            <a:r>
              <a:rPr lang="en-US" sz="2800" i="1" dirty="0"/>
              <a:t>                 </a:t>
            </a:r>
            <a:r>
              <a:rPr lang="en-US" sz="2800" dirty="0"/>
              <a:t> models the average cost in dollars of a retail drug prescription in the United States, </a:t>
            </a:r>
            <a:r>
              <a:rPr lang="en-US" sz="2800" i="1" dirty="0"/>
              <a:t>y</a:t>
            </a:r>
            <a:r>
              <a:rPr lang="en-US" sz="2800" dirty="0"/>
              <a:t>, </a:t>
            </a:r>
            <a:r>
              <a:rPr lang="en-US" sz="2800" i="1" dirty="0"/>
              <a:t>x</a:t>
            </a:r>
            <a:r>
              <a:rPr lang="en-US" sz="2800" dirty="0"/>
              <a:t> years after 1991.</a:t>
            </a:r>
          </a:p>
          <a:p>
            <a:r>
              <a:rPr lang="en-US" sz="2800" dirty="0"/>
              <a:t>The slope of the linear model is 2.  This means that every year (since 1991) the average cost in dollars of a retail drug prescription in the U.S. has increased approximately $2.</a:t>
            </a:r>
          </a:p>
          <a:p>
            <a:endParaRPr lang="en-US"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86085862"/>
              </p:ext>
            </p:extLst>
          </p:nvPr>
        </p:nvGraphicFramePr>
        <p:xfrm>
          <a:off x="3593275" y="3124200"/>
          <a:ext cx="1778000" cy="393700"/>
        </p:xfrm>
        <a:graphic>
          <a:graphicData uri="http://schemas.openxmlformats.org/presentationml/2006/ole">
            <mc:AlternateContent xmlns:mc="http://schemas.openxmlformats.org/markup-compatibility/2006">
              <mc:Choice xmlns:v="urn:schemas-microsoft-com:vml" Requires="v">
                <p:oleObj name="Equation" r:id="rId2" imgW="1777680" imgH="393480" progId="Equation.DSMT4">
                  <p:embed/>
                </p:oleObj>
              </mc:Choice>
              <mc:Fallback>
                <p:oleObj name="Equation" r:id="rId2" imgW="1777680" imgH="393480" progId="Equation.DSMT4">
                  <p:embed/>
                  <p:pic>
                    <p:nvPicPr>
                      <p:cNvPr id="0" name="Object 5"/>
                      <p:cNvPicPr>
                        <a:picLocks noChangeAspect="1" noChangeArrowheads="1"/>
                      </p:cNvPicPr>
                      <p:nvPr/>
                    </p:nvPicPr>
                    <p:blipFill>
                      <a:blip r:embed="rId3"/>
                      <a:srcRect/>
                      <a:stretch>
                        <a:fillRect/>
                      </a:stretch>
                    </p:blipFill>
                    <p:spPr bwMode="auto">
                      <a:xfrm>
                        <a:off x="3593275" y="3124200"/>
                        <a:ext cx="1778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86722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Placeholder 1"/>
          <p:cNvGraphicFramePr>
            <a:graphicFrameLocks noGrp="1"/>
          </p:cNvGraphicFramePr>
          <p:nvPr>
            <p:ph type="tbl" sz="quarter" idx="11"/>
            <p:extLst>
              <p:ext uri="{D42A27DB-BD31-4B8C-83A1-F6EECF244321}">
                <p14:modId xmlns:p14="http://schemas.microsoft.com/office/powerpoint/2010/main" val="212741356"/>
              </p:ext>
            </p:extLst>
          </p:nvPr>
        </p:nvGraphicFramePr>
        <p:xfrm>
          <a:off x="533400" y="1143000"/>
          <a:ext cx="8248400" cy="4846320"/>
        </p:xfrm>
        <a:graphic>
          <a:graphicData uri="http://schemas.openxmlformats.org/drawingml/2006/table">
            <a:tbl>
              <a:tblPr firstRow="1" bandRow="1">
                <a:tableStyleId>{5C22544A-7EE6-4342-B048-85BDC9FD1C3A}</a:tableStyleId>
              </a:tblPr>
              <a:tblGrid>
                <a:gridCol w="8248400">
                  <a:extLst>
                    <a:ext uri="{9D8B030D-6E8A-4147-A177-3AD203B41FA5}">
                      <a16:colId xmlns:a16="http://schemas.microsoft.com/office/drawing/2014/main" val="20000"/>
                    </a:ext>
                  </a:extLst>
                </a:gridCol>
              </a:tblGrid>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0000A8"/>
                          </a:solidFill>
                          <a:effectLst/>
                          <a:latin typeface="Arial" pitchFamily="34" charset="0"/>
                          <a:cs typeface="Arial" pitchFamily="34" charset="0"/>
                        </a:rPr>
                        <a:t>      </a:t>
                      </a:r>
                      <a:r>
                        <a:rPr kumimoji="0" lang="en-US" sz="3200" b="0" i="0" u="none" strike="noStrike" cap="none" normalizeH="0" baseline="0" dirty="0">
                          <a:ln>
                            <a:noFill/>
                          </a:ln>
                          <a:solidFill>
                            <a:srgbClr val="0000A8"/>
                          </a:solidFill>
                          <a:effectLst/>
                          <a:latin typeface="Arial" pitchFamily="34" charset="0"/>
                          <a:cs typeface="Arial" pitchFamily="34" charset="0"/>
                        </a:rPr>
                        <a:t>Using Intercepts to Graph     </a:t>
                      </a:r>
                      <a:endParaRPr kumimoji="0" lang="en-US" sz="3200" b="0" i="1" u="none" strike="noStrike" cap="none" normalizeH="0" baseline="0" dirty="0">
                        <a:ln>
                          <a:noFill/>
                        </a:ln>
                        <a:solidFill>
                          <a:srgbClr val="0000A8"/>
                        </a:solidFill>
                        <a:effectLst/>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pPr>
                      <a:r>
                        <a:rPr kumimoji="0" lang="en-US" sz="3200" b="0" i="0" u="none" strike="noStrike" cap="none" normalizeH="0" baseline="0" dirty="0">
                          <a:ln>
                            <a:noFill/>
                          </a:ln>
                          <a:solidFill>
                            <a:schemeClr val="tx1"/>
                          </a:solidFill>
                          <a:effectLst/>
                          <a:latin typeface="Arial" pitchFamily="34" charset="0"/>
                          <a:cs typeface="Arial" pitchFamily="34" charset="0"/>
                        </a:rPr>
                        <a:t>Find the </a:t>
                      </a:r>
                      <a:r>
                        <a:rPr kumimoji="0" lang="en-US" sz="3200" b="0" i="1" u="none" strike="noStrike" cap="none" normalizeH="0" baseline="0" dirty="0">
                          <a:ln>
                            <a:noFill/>
                          </a:ln>
                          <a:solidFill>
                            <a:schemeClr val="tx1"/>
                          </a:solidFill>
                          <a:effectLst/>
                          <a:latin typeface="Arial" pitchFamily="34" charset="0"/>
                          <a:cs typeface="Arial" pitchFamily="34" charset="0"/>
                        </a:rPr>
                        <a:t>x</a:t>
                      </a:r>
                      <a:r>
                        <a:rPr kumimoji="0" lang="en-US" sz="3200" b="0" i="0" u="none" strike="noStrike" cap="none" normalizeH="0" baseline="0" dirty="0">
                          <a:ln>
                            <a:noFill/>
                          </a:ln>
                          <a:solidFill>
                            <a:schemeClr val="tx1"/>
                          </a:solidFill>
                          <a:effectLst/>
                          <a:latin typeface="Arial" pitchFamily="34" charset="0"/>
                          <a:cs typeface="Arial" pitchFamily="34" charset="0"/>
                        </a:rPr>
                        <a:t>-intercept. Let </a:t>
                      </a:r>
                      <a:r>
                        <a:rPr kumimoji="0" lang="en-US" sz="3200" b="0" i="1" u="none" strike="noStrike" cap="none" normalizeH="0" baseline="0" dirty="0">
                          <a:ln>
                            <a:noFill/>
                          </a:ln>
                          <a:solidFill>
                            <a:schemeClr val="tx1"/>
                          </a:solidFill>
                          <a:effectLst/>
                          <a:latin typeface="Arial" pitchFamily="34" charset="0"/>
                          <a:cs typeface="Arial" pitchFamily="34" charset="0"/>
                        </a:rPr>
                        <a:t>         </a:t>
                      </a:r>
                      <a:r>
                        <a:rPr kumimoji="0" lang="en-US" sz="3200" b="0" i="0" u="none" strike="noStrike" cap="none" normalizeH="0" baseline="0" dirty="0">
                          <a:ln>
                            <a:noFill/>
                          </a:ln>
                          <a:solidFill>
                            <a:schemeClr val="tx1"/>
                          </a:solidFill>
                          <a:effectLst/>
                          <a:latin typeface="Arial" pitchFamily="34" charset="0"/>
                          <a:cs typeface="Arial" pitchFamily="34" charset="0"/>
                        </a:rPr>
                        <a:t>and solve </a:t>
                      </a:r>
                      <a:br>
                        <a:rPr kumimoji="0" lang="en-US" sz="3200" b="0" i="0" u="none" strike="noStrike" cap="none" normalizeH="0" baseline="0" dirty="0">
                          <a:ln>
                            <a:noFill/>
                          </a:ln>
                          <a:solidFill>
                            <a:schemeClr val="tx1"/>
                          </a:solidFill>
                          <a:effectLst/>
                          <a:latin typeface="Arial" pitchFamily="34" charset="0"/>
                          <a:cs typeface="Arial" pitchFamily="34" charset="0"/>
                        </a:rPr>
                      </a:br>
                      <a:r>
                        <a:rPr kumimoji="0" lang="en-US" sz="3200" b="0" i="0" u="none" strike="noStrike" cap="none" normalizeH="0" baseline="0" dirty="0">
                          <a:ln>
                            <a:noFill/>
                          </a:ln>
                          <a:solidFill>
                            <a:schemeClr val="tx1"/>
                          </a:solidFill>
                          <a:effectLst/>
                          <a:latin typeface="Arial" pitchFamily="34" charset="0"/>
                          <a:cs typeface="Arial" pitchFamily="34" charset="0"/>
                        </a:rPr>
                        <a:t>for </a:t>
                      </a:r>
                      <a:r>
                        <a:rPr kumimoji="0" lang="en-US" sz="3200" b="0" i="1" u="none" strike="noStrike" cap="none" normalizeH="0" baseline="0" dirty="0">
                          <a:ln>
                            <a:noFill/>
                          </a:ln>
                          <a:solidFill>
                            <a:schemeClr val="tx1"/>
                          </a:solidFill>
                          <a:effectLst/>
                          <a:latin typeface="Arial" pitchFamily="34" charset="0"/>
                          <a:cs typeface="Arial" pitchFamily="34" charset="0"/>
                        </a:rPr>
                        <a:t>x</a:t>
                      </a:r>
                      <a:r>
                        <a:rPr kumimoji="0" lang="en-US" sz="3200" b="0" i="0" u="none" strike="noStrike" cap="none" normalizeH="0" baseline="0" dirty="0">
                          <a:ln>
                            <a:noFill/>
                          </a:ln>
                          <a:solidFill>
                            <a:schemeClr val="tx1"/>
                          </a:solidFill>
                          <a:effectLst/>
                          <a:latin typeface="Arial"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2"/>
                        <a:tabLst/>
                      </a:pPr>
                      <a:r>
                        <a:rPr kumimoji="0" lang="en-US" sz="3200" b="0" i="0" u="none" strike="noStrike" cap="none" normalizeH="0" baseline="0" dirty="0">
                          <a:ln>
                            <a:noFill/>
                          </a:ln>
                          <a:solidFill>
                            <a:schemeClr val="tx1"/>
                          </a:solidFill>
                          <a:effectLst/>
                          <a:latin typeface="Arial" pitchFamily="34" charset="0"/>
                          <a:cs typeface="Arial" pitchFamily="34" charset="0"/>
                        </a:rPr>
                        <a:t>Find the </a:t>
                      </a:r>
                      <a:r>
                        <a:rPr kumimoji="0" lang="en-US" sz="3200" b="0" i="1" u="none" strike="noStrike" cap="none" normalizeH="0" baseline="0" dirty="0">
                          <a:ln>
                            <a:noFill/>
                          </a:ln>
                          <a:solidFill>
                            <a:schemeClr val="tx1"/>
                          </a:solidFill>
                          <a:effectLst/>
                          <a:latin typeface="Arial" pitchFamily="34" charset="0"/>
                          <a:cs typeface="Arial" pitchFamily="34" charset="0"/>
                        </a:rPr>
                        <a:t>y</a:t>
                      </a:r>
                      <a:r>
                        <a:rPr kumimoji="0" lang="en-US" sz="3200" b="0" i="0" u="none" strike="noStrike" cap="none" normalizeH="0" baseline="0" dirty="0">
                          <a:ln>
                            <a:noFill/>
                          </a:ln>
                          <a:solidFill>
                            <a:schemeClr val="tx1"/>
                          </a:solidFill>
                          <a:effectLst/>
                          <a:latin typeface="Arial" pitchFamily="34" charset="0"/>
                          <a:cs typeface="Arial" pitchFamily="34" charset="0"/>
                        </a:rPr>
                        <a:t>-intercept. Let </a:t>
                      </a:r>
                      <a:r>
                        <a:rPr kumimoji="0" lang="en-US" sz="3200" b="0" i="1" u="none" strike="noStrike" cap="none" normalizeH="0" baseline="0" dirty="0">
                          <a:ln>
                            <a:noFill/>
                          </a:ln>
                          <a:solidFill>
                            <a:schemeClr val="tx1"/>
                          </a:solidFill>
                          <a:effectLst/>
                          <a:latin typeface="Arial" pitchFamily="34" charset="0"/>
                          <a:cs typeface="Arial" pitchFamily="34" charset="0"/>
                        </a:rPr>
                        <a:t>         </a:t>
                      </a:r>
                      <a:r>
                        <a:rPr kumimoji="0" lang="en-US" sz="3200" b="0" i="0" u="none" strike="noStrike" cap="none" normalizeH="0" baseline="0" dirty="0">
                          <a:ln>
                            <a:noFill/>
                          </a:ln>
                          <a:solidFill>
                            <a:schemeClr val="tx1"/>
                          </a:solidFill>
                          <a:effectLst/>
                          <a:latin typeface="Arial" pitchFamily="34" charset="0"/>
                          <a:cs typeface="Arial" pitchFamily="34" charset="0"/>
                        </a:rPr>
                        <a:t>and solve </a:t>
                      </a:r>
                      <a:br>
                        <a:rPr kumimoji="0" lang="en-US" sz="3200" b="0" i="0" u="none" strike="noStrike" cap="none" normalizeH="0" baseline="0" dirty="0">
                          <a:ln>
                            <a:noFill/>
                          </a:ln>
                          <a:solidFill>
                            <a:schemeClr val="tx1"/>
                          </a:solidFill>
                          <a:effectLst/>
                          <a:latin typeface="Arial" pitchFamily="34" charset="0"/>
                          <a:cs typeface="Arial" pitchFamily="34" charset="0"/>
                        </a:rPr>
                      </a:br>
                      <a:r>
                        <a:rPr kumimoji="0" lang="en-US" sz="3200" b="0" i="0" u="none" strike="noStrike" cap="none" normalizeH="0" baseline="0" dirty="0">
                          <a:ln>
                            <a:noFill/>
                          </a:ln>
                          <a:solidFill>
                            <a:schemeClr val="tx1"/>
                          </a:solidFill>
                          <a:effectLst/>
                          <a:latin typeface="Arial" pitchFamily="34" charset="0"/>
                          <a:cs typeface="Arial" pitchFamily="34" charset="0"/>
                        </a:rPr>
                        <a:t>for </a:t>
                      </a:r>
                      <a:r>
                        <a:rPr kumimoji="0" lang="en-US" sz="3200" b="0" i="1" u="none" strike="noStrike" cap="none" normalizeH="0" baseline="0" dirty="0">
                          <a:ln>
                            <a:noFill/>
                          </a:ln>
                          <a:solidFill>
                            <a:schemeClr val="tx1"/>
                          </a:solidFill>
                          <a:effectLst/>
                          <a:latin typeface="Arial" pitchFamily="34" charset="0"/>
                          <a:cs typeface="Arial" pitchFamily="34" charset="0"/>
                        </a:rPr>
                        <a:t>y</a:t>
                      </a:r>
                      <a:r>
                        <a:rPr kumimoji="0" lang="en-US" sz="3200" b="0" i="0" u="none" strike="noStrike" cap="none" normalizeH="0" baseline="0" dirty="0">
                          <a:ln>
                            <a:noFill/>
                          </a:ln>
                          <a:solidFill>
                            <a:schemeClr val="tx1"/>
                          </a:solidFill>
                          <a:effectLst/>
                          <a:latin typeface="Arial"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3"/>
                        <a:tabLst/>
                      </a:pPr>
                      <a:r>
                        <a:rPr kumimoji="0" lang="en-US" sz="3200" b="0" i="0" u="none" strike="noStrike" cap="none" normalizeH="0" baseline="0" dirty="0">
                          <a:ln>
                            <a:noFill/>
                          </a:ln>
                          <a:solidFill>
                            <a:schemeClr val="tx1"/>
                          </a:solidFill>
                          <a:effectLst/>
                          <a:latin typeface="Arial" pitchFamily="34" charset="0"/>
                          <a:cs typeface="Arial" pitchFamily="34" charset="0"/>
                        </a:rPr>
                        <a:t>Find a checkpoint, a third ordered-pair solution.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4"/>
                        <a:tabLst/>
                      </a:pPr>
                      <a:r>
                        <a:rPr kumimoji="0" lang="en-US" sz="3200" b="0" i="0" u="none" strike="noStrike" cap="none" normalizeH="0" baseline="0" dirty="0">
                          <a:ln>
                            <a:noFill/>
                          </a:ln>
                          <a:solidFill>
                            <a:schemeClr val="tx1"/>
                          </a:solidFill>
                          <a:effectLst/>
                          <a:latin typeface="Arial" pitchFamily="34" charset="0"/>
                          <a:cs typeface="Arial" pitchFamily="34" charset="0"/>
                        </a:rPr>
                        <a:t>Graph the equation by drawing a line through the </a:t>
                      </a:r>
                      <a:r>
                        <a:rPr kumimoji="0" lang="en-US" sz="3200" b="0" i="1" u="none" strike="noStrike" cap="none" normalizeH="0" baseline="0" dirty="0">
                          <a:ln>
                            <a:noFill/>
                          </a:ln>
                          <a:solidFill>
                            <a:schemeClr val="tx1"/>
                          </a:solidFill>
                          <a:effectLst/>
                          <a:latin typeface="Arial" pitchFamily="34" charset="0"/>
                          <a:cs typeface="Arial" pitchFamily="34" charset="0"/>
                        </a:rPr>
                        <a:t>three</a:t>
                      </a:r>
                      <a:r>
                        <a:rPr kumimoji="0" lang="en-US" sz="3200" b="0" i="0" u="none" strike="noStrike" cap="none" normalizeH="0" baseline="0" dirty="0">
                          <a:ln>
                            <a:noFill/>
                          </a:ln>
                          <a:solidFill>
                            <a:schemeClr val="tx1"/>
                          </a:solidFill>
                          <a:effectLst/>
                          <a:latin typeface="Arial" pitchFamily="34" charset="0"/>
                          <a:cs typeface="Arial" pitchFamily="34" charset="0"/>
                        </a:rPr>
                        <a:t> points.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Translating Phrases into Expressions</a:t>
            </a:r>
          </a:p>
        </p:txBody>
      </p:sp>
      <p:graphicFrame>
        <p:nvGraphicFramePr>
          <p:cNvPr id="4" name="Object 3"/>
          <p:cNvGraphicFramePr>
            <a:graphicFrameLocks noChangeAspect="1"/>
          </p:cNvGraphicFramePr>
          <p:nvPr>
            <p:extLst>
              <p:ext uri="{D42A27DB-BD31-4B8C-83A1-F6EECF244321}">
                <p14:modId xmlns:p14="http://schemas.microsoft.com/office/powerpoint/2010/main" val="3376963907"/>
              </p:ext>
            </p:extLst>
          </p:nvPr>
        </p:nvGraphicFramePr>
        <p:xfrm>
          <a:off x="6006275" y="1243013"/>
          <a:ext cx="2159000" cy="444500"/>
        </p:xfrm>
        <a:graphic>
          <a:graphicData uri="http://schemas.openxmlformats.org/presentationml/2006/ole">
            <mc:AlternateContent xmlns:mc="http://schemas.openxmlformats.org/markup-compatibility/2006">
              <mc:Choice xmlns:v="urn:schemas-microsoft-com:vml" Requires="v">
                <p:oleObj name="Equation" r:id="rId2" imgW="2158920" imgH="444240" progId="Equation.DSMT4">
                  <p:embed/>
                </p:oleObj>
              </mc:Choice>
              <mc:Fallback>
                <p:oleObj name="Equation" r:id="rId2" imgW="2158920" imgH="444240" progId="Equation.DSMT4">
                  <p:embed/>
                  <p:pic>
                    <p:nvPicPr>
                      <p:cNvPr id="0" name="Object 1"/>
                      <p:cNvPicPr>
                        <a:picLocks noChangeAspect="1" noChangeArrowheads="1"/>
                      </p:cNvPicPr>
                      <p:nvPr/>
                    </p:nvPicPr>
                    <p:blipFill>
                      <a:blip r:embed="rId3"/>
                      <a:srcRect/>
                      <a:stretch>
                        <a:fillRect/>
                      </a:stretch>
                    </p:blipFill>
                    <p:spPr bwMode="auto">
                      <a:xfrm>
                        <a:off x="6006275" y="1243013"/>
                        <a:ext cx="2159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055391703"/>
              </p:ext>
            </p:extLst>
          </p:nvPr>
        </p:nvGraphicFramePr>
        <p:xfrm>
          <a:off x="5492125" y="1842325"/>
          <a:ext cx="927100" cy="431800"/>
        </p:xfrm>
        <a:graphic>
          <a:graphicData uri="http://schemas.openxmlformats.org/presentationml/2006/ole">
            <mc:AlternateContent xmlns:mc="http://schemas.openxmlformats.org/markup-compatibility/2006">
              <mc:Choice xmlns:v="urn:schemas-microsoft-com:vml" Requires="v">
                <p:oleObj name="Equation" r:id="rId4" imgW="927000" imgH="431640" progId="Equation.DSMT4">
                  <p:embed/>
                </p:oleObj>
              </mc:Choice>
              <mc:Fallback>
                <p:oleObj name="Equation" r:id="rId4" imgW="927000" imgH="431640" progId="Equation.DSMT4">
                  <p:embed/>
                  <p:pic>
                    <p:nvPicPr>
                      <p:cNvPr id="0" name="Object 1"/>
                      <p:cNvPicPr>
                        <a:picLocks noChangeAspect="1" noChangeArrowheads="1"/>
                      </p:cNvPicPr>
                      <p:nvPr/>
                    </p:nvPicPr>
                    <p:blipFill>
                      <a:blip r:embed="rId5"/>
                      <a:srcRect/>
                      <a:stretch>
                        <a:fillRect/>
                      </a:stretch>
                    </p:blipFill>
                    <p:spPr bwMode="auto">
                      <a:xfrm>
                        <a:off x="5492125" y="1842325"/>
                        <a:ext cx="927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819782267"/>
              </p:ext>
            </p:extLst>
          </p:nvPr>
        </p:nvGraphicFramePr>
        <p:xfrm>
          <a:off x="5492750" y="2933700"/>
          <a:ext cx="914400" cy="355600"/>
        </p:xfrm>
        <a:graphic>
          <a:graphicData uri="http://schemas.openxmlformats.org/presentationml/2006/ole">
            <mc:AlternateContent xmlns:mc="http://schemas.openxmlformats.org/markup-compatibility/2006">
              <mc:Choice xmlns:v="urn:schemas-microsoft-com:vml" Requires="v">
                <p:oleObj name="Equation" r:id="rId6" imgW="914400" imgH="355320" progId="Equation.DSMT4">
                  <p:embed/>
                </p:oleObj>
              </mc:Choice>
              <mc:Fallback>
                <p:oleObj name="Equation" r:id="rId6" imgW="914400" imgH="355320" progId="Equation.DSMT4">
                  <p:embed/>
                  <p:pic>
                    <p:nvPicPr>
                      <p:cNvPr id="0" name="Object 2"/>
                      <p:cNvPicPr>
                        <a:picLocks noChangeAspect="1" noChangeArrowheads="1"/>
                      </p:cNvPicPr>
                      <p:nvPr/>
                    </p:nvPicPr>
                    <p:blipFill>
                      <a:blip r:embed="rId7"/>
                      <a:srcRect/>
                      <a:stretch>
                        <a:fillRect/>
                      </a:stretch>
                    </p:blipFill>
                    <p:spPr bwMode="auto">
                      <a:xfrm>
                        <a:off x="5492750" y="2933700"/>
                        <a:ext cx="9144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491449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 Objective 6: Example</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a:normAutofit/>
          </a:bodyPr>
          <a:lstStyle/>
          <a:p>
            <a:r>
              <a:rPr lang="en-US" sz="2800" b="1" dirty="0"/>
              <a:t>6.</a:t>
            </a:r>
            <a:r>
              <a:rPr lang="en-US" sz="2800" dirty="0"/>
              <a:t>	Use the graph to find the slope of the line 	segment for the period from 1965 through 	1970.</a:t>
            </a:r>
          </a:p>
        </p:txBody>
      </p:sp>
      <p:pic>
        <p:nvPicPr>
          <p:cNvPr id="86018" name="Picture 2" descr="2-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816" y="2503716"/>
            <a:ext cx="3338080" cy="249381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6" name="Object 5"/>
          <p:cNvGraphicFramePr>
            <a:graphicFrameLocks noChangeAspect="1"/>
          </p:cNvGraphicFramePr>
          <p:nvPr>
            <p:extLst>
              <p:ext uri="{D42A27DB-BD31-4B8C-83A1-F6EECF244321}">
                <p14:modId xmlns:p14="http://schemas.microsoft.com/office/powerpoint/2010/main" val="1941021604"/>
              </p:ext>
            </p:extLst>
          </p:nvPr>
        </p:nvGraphicFramePr>
        <p:xfrm>
          <a:off x="1623950" y="5174675"/>
          <a:ext cx="6426200" cy="939800"/>
        </p:xfrm>
        <a:graphic>
          <a:graphicData uri="http://schemas.openxmlformats.org/presentationml/2006/ole">
            <mc:AlternateContent xmlns:mc="http://schemas.openxmlformats.org/markup-compatibility/2006">
              <mc:Choice xmlns:v="urn:schemas-microsoft-com:vml" Requires="v">
                <p:oleObj name="Equation" r:id="rId3" imgW="6426000" imgH="939600" progId="Equation.DSMT4">
                  <p:embed/>
                </p:oleObj>
              </mc:Choice>
              <mc:Fallback>
                <p:oleObj name="Equation" r:id="rId3" imgW="6426000" imgH="939600" progId="Equation.DSMT4">
                  <p:embed/>
                  <p:pic>
                    <p:nvPicPr>
                      <p:cNvPr id="0" name=""/>
                      <p:cNvPicPr/>
                      <p:nvPr/>
                    </p:nvPicPr>
                    <p:blipFill>
                      <a:blip r:embed="rId4"/>
                      <a:stretch>
                        <a:fillRect/>
                      </a:stretch>
                    </p:blipFill>
                    <p:spPr>
                      <a:xfrm>
                        <a:off x="1623950" y="5174675"/>
                        <a:ext cx="6426200" cy="939800"/>
                      </a:xfrm>
                      <a:prstGeom prst="rect">
                        <a:avLst/>
                      </a:prstGeom>
                    </p:spPr>
                  </p:pic>
                </p:oleObj>
              </mc:Fallback>
            </mc:AlternateContent>
          </a:graphicData>
        </a:graphic>
      </p:graphicFrame>
    </p:spTree>
    <p:extLst>
      <p:ext uri="{BB962C8B-B14F-4D97-AF65-F5344CB8AC3E}">
        <p14:creationId xmlns:p14="http://schemas.microsoft.com/office/powerpoint/2010/main" val="27455036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i="1" dirty="0">
                <a:latin typeface="Arial" pitchFamily="34" charset="0"/>
                <a:cs typeface="Arial" pitchFamily="34" charset="0"/>
              </a:rPr>
              <a:t>Objective 7</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a:lstStyle/>
          <a:p>
            <a:pPr algn="ctr"/>
            <a:r>
              <a:rPr lang="en-US" dirty="0"/>
              <a:t>Find a function’s average rate of change.</a:t>
            </a:r>
          </a:p>
          <a:p>
            <a:endParaRPr lang="en-US" dirty="0"/>
          </a:p>
        </p:txBody>
      </p:sp>
    </p:spTree>
    <p:extLst>
      <p:ext uri="{BB962C8B-B14F-4D97-AF65-F5344CB8AC3E}">
        <p14:creationId xmlns:p14="http://schemas.microsoft.com/office/powerpoint/2010/main" val="1650571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Average Rate of Change</a:t>
            </a:r>
          </a:p>
        </p:txBody>
      </p:sp>
      <p:sp>
        <p:nvSpPr>
          <p:cNvPr id="4" name="Text Placeholder 3"/>
          <p:cNvSpPr>
            <a:spLocks noGrp="1"/>
          </p:cNvSpPr>
          <p:nvPr>
            <p:ph type="body" sz="quarter" idx="10"/>
          </p:nvPr>
        </p:nvSpPr>
        <p:spPr/>
        <p:txBody>
          <a:bodyPr/>
          <a:lstStyle/>
          <a:p>
            <a:r>
              <a:rPr lang="en-US" dirty="0"/>
              <a:t>If the graph of a function is not a straight line, the average rate of change between any two points is the slope of the line containing the two points.</a:t>
            </a:r>
          </a:p>
          <a:p>
            <a:endParaRPr lang="en-US" dirty="0"/>
          </a:p>
        </p:txBody>
      </p:sp>
    </p:spTree>
    <p:extLst>
      <p:ext uri="{BB962C8B-B14F-4D97-AF65-F5344CB8AC3E}">
        <p14:creationId xmlns:p14="http://schemas.microsoft.com/office/powerpoint/2010/main" val="18768432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7: Example</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wrap="square">
            <a:noAutofit/>
          </a:bodyPr>
          <a:lstStyle/>
          <a:p>
            <a:r>
              <a:rPr lang="en-US" sz="2800" b="1" dirty="0"/>
              <a:t>7.</a:t>
            </a:r>
            <a:r>
              <a:rPr lang="en-US" sz="2800" dirty="0"/>
              <a:t>	When a person receives a drug injected into 	a muscle, the concentration of the drug          	in the body, measured in milligrams per      	100 milliliters, is a function of the time 	elapsed after the injection, measured in 	hours. The 	graph below represents such a 	function, where </a:t>
            </a:r>
            <a:r>
              <a:rPr lang="en-US" sz="2800" i="1" dirty="0"/>
              <a:t>x </a:t>
            </a:r>
            <a:r>
              <a:rPr lang="en-US" sz="2800" dirty="0"/>
              <a:t>represents hours after the 	injection and </a:t>
            </a:r>
            <a:r>
              <a:rPr lang="en-US" sz="2800" i="1" dirty="0"/>
              <a:t>        </a:t>
            </a:r>
            <a:r>
              <a:rPr lang="en-US" sz="2800" dirty="0"/>
              <a:t>is the drug’s concentration 	at time </a:t>
            </a:r>
            <a:r>
              <a:rPr lang="en-US" sz="2800" i="1" dirty="0"/>
              <a:t>x</a:t>
            </a:r>
            <a:r>
              <a:rPr lang="en-US" sz="2800" dirty="0"/>
              <a:t>. Find the average rate of change in 	the drug’s concentration between 1 hour and 	3 hours.</a:t>
            </a:r>
          </a:p>
        </p:txBody>
      </p:sp>
      <p:graphicFrame>
        <p:nvGraphicFramePr>
          <p:cNvPr id="2" name="Object 1"/>
          <p:cNvGraphicFramePr>
            <a:graphicFrameLocks noChangeAspect="1"/>
          </p:cNvGraphicFramePr>
          <p:nvPr>
            <p:extLst>
              <p:ext uri="{D42A27DB-BD31-4B8C-83A1-F6EECF244321}">
                <p14:modId xmlns:p14="http://schemas.microsoft.com/office/powerpoint/2010/main" val="81293446"/>
              </p:ext>
            </p:extLst>
          </p:nvPr>
        </p:nvGraphicFramePr>
        <p:xfrm>
          <a:off x="3605150" y="4214750"/>
          <a:ext cx="711200" cy="457200"/>
        </p:xfrm>
        <a:graphic>
          <a:graphicData uri="http://schemas.openxmlformats.org/presentationml/2006/ole">
            <mc:AlternateContent xmlns:mc="http://schemas.openxmlformats.org/markup-compatibility/2006">
              <mc:Choice xmlns:v="urn:schemas-microsoft-com:vml" Requires="v">
                <p:oleObj name="Equation" r:id="rId2" imgW="711000" imgH="457200" progId="Equation.DSMT4">
                  <p:embed/>
                </p:oleObj>
              </mc:Choice>
              <mc:Fallback>
                <p:oleObj name="Equation" r:id="rId2" imgW="711000" imgH="457200" progId="Equation.DSMT4">
                  <p:embed/>
                  <p:pic>
                    <p:nvPicPr>
                      <p:cNvPr id="0" name="Object 5"/>
                      <p:cNvPicPr>
                        <a:picLocks noChangeAspect="1" noChangeArrowheads="1"/>
                      </p:cNvPicPr>
                      <p:nvPr/>
                    </p:nvPicPr>
                    <p:blipFill>
                      <a:blip r:embed="rId3"/>
                      <a:srcRect/>
                      <a:stretch>
                        <a:fillRect/>
                      </a:stretch>
                    </p:blipFill>
                    <p:spPr bwMode="auto">
                      <a:xfrm>
                        <a:off x="3605150" y="4214750"/>
                        <a:ext cx="71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462709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 Objective 7: 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p>
        </p:txBody>
      </p:sp>
      <p:sp>
        <p:nvSpPr>
          <p:cNvPr id="4" name="Text Placeholder 3"/>
          <p:cNvSpPr>
            <a:spLocks noGrp="1"/>
          </p:cNvSpPr>
          <p:nvPr>
            <p:ph type="body" sz="quarter" idx="10"/>
          </p:nvPr>
        </p:nvSpPr>
        <p:spPr/>
        <p:txBody>
          <a:bodyPr>
            <a:noAutofit/>
          </a:bodyPr>
          <a:lstStyle/>
          <a:p>
            <a:endParaRPr lang="en-US" dirty="0"/>
          </a:p>
          <a:p>
            <a:endParaRPr lang="en-US" dirty="0"/>
          </a:p>
          <a:p>
            <a:pPr>
              <a:spcAft>
                <a:spcPts val="1800"/>
              </a:spcAft>
            </a:pPr>
            <a:endParaRPr lang="en-US" dirty="0"/>
          </a:p>
          <a:p>
            <a:pPr>
              <a:spcAft>
                <a:spcPts val="1200"/>
              </a:spcAft>
            </a:pPr>
            <a:endParaRPr lang="en-US" dirty="0"/>
          </a:p>
          <a:p>
            <a:endParaRPr lang="en-US" dirty="0"/>
          </a:p>
          <a:p>
            <a:endParaRPr lang="en-US" dirty="0"/>
          </a:p>
        </p:txBody>
      </p:sp>
      <p:pic>
        <p:nvPicPr>
          <p:cNvPr id="89090" name="Picture 2" descr="LG2-4-7"/>
          <p:cNvPicPr>
            <a:picLocks noChangeAspect="1" noChangeArrowheads="1"/>
          </p:cNvPicPr>
          <p:nvPr/>
        </p:nvPicPr>
        <p:blipFill>
          <a:blip r:embed="rId2" cstate="print">
            <a:extLst>
              <a:ext uri="{28A0092B-C50C-407E-A947-70E740481C1C}">
                <a14:useLocalDpi xmlns:a14="http://schemas.microsoft.com/office/drawing/2010/main" val="0"/>
              </a:ext>
            </a:extLst>
          </a:blip>
          <a:srcRect t="11879" r="-931"/>
          <a:stretch>
            <a:fillRect/>
          </a:stretch>
        </p:blipFill>
        <p:spPr bwMode="auto">
          <a:xfrm>
            <a:off x="1905000" y="1399979"/>
            <a:ext cx="3733800" cy="2867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6" name="Object 5"/>
          <p:cNvGraphicFramePr>
            <a:graphicFrameLocks noChangeAspect="1"/>
          </p:cNvGraphicFramePr>
          <p:nvPr>
            <p:extLst>
              <p:ext uri="{D42A27DB-BD31-4B8C-83A1-F6EECF244321}">
                <p14:modId xmlns:p14="http://schemas.microsoft.com/office/powerpoint/2010/main" val="65300590"/>
              </p:ext>
            </p:extLst>
          </p:nvPr>
        </p:nvGraphicFramePr>
        <p:xfrm>
          <a:off x="927100" y="4470400"/>
          <a:ext cx="6007100" cy="939800"/>
        </p:xfrm>
        <a:graphic>
          <a:graphicData uri="http://schemas.openxmlformats.org/presentationml/2006/ole">
            <mc:AlternateContent xmlns:mc="http://schemas.openxmlformats.org/markup-compatibility/2006">
              <mc:Choice xmlns:v="urn:schemas-microsoft-com:vml" Requires="v">
                <p:oleObj name="Equation" r:id="rId3" imgW="6006960" imgH="939600" progId="Equation.DSMT4">
                  <p:embed/>
                </p:oleObj>
              </mc:Choice>
              <mc:Fallback>
                <p:oleObj name="Equation" r:id="rId3" imgW="6006960" imgH="939600" progId="Equation.DSMT4">
                  <p:embed/>
                  <p:pic>
                    <p:nvPicPr>
                      <p:cNvPr id="0" name=""/>
                      <p:cNvPicPr/>
                      <p:nvPr/>
                    </p:nvPicPr>
                    <p:blipFill>
                      <a:blip r:embed="rId4"/>
                      <a:stretch>
                        <a:fillRect/>
                      </a:stretch>
                    </p:blipFill>
                    <p:spPr>
                      <a:xfrm>
                        <a:off x="927100" y="4470400"/>
                        <a:ext cx="6007100" cy="939800"/>
                      </a:xfrm>
                      <a:prstGeom prst="rect">
                        <a:avLst/>
                      </a:prstGeom>
                    </p:spPr>
                  </p:pic>
                </p:oleObj>
              </mc:Fallback>
            </mc:AlternateContent>
          </a:graphicData>
        </a:graphic>
      </p:graphicFrame>
    </p:spTree>
    <p:extLst>
      <p:ext uri="{BB962C8B-B14F-4D97-AF65-F5344CB8AC3E}">
        <p14:creationId xmlns:p14="http://schemas.microsoft.com/office/powerpoint/2010/main" val="17804516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7: 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p>
        </p:txBody>
      </p:sp>
      <p:sp>
        <p:nvSpPr>
          <p:cNvPr id="4" name="Text Placeholder 3"/>
          <p:cNvSpPr>
            <a:spLocks noGrp="1"/>
          </p:cNvSpPr>
          <p:nvPr>
            <p:ph type="body" sz="quarter" idx="10"/>
          </p:nvPr>
        </p:nvSpPr>
        <p:spPr/>
        <p:txBody>
          <a:bodyPr>
            <a:noAutofit/>
          </a:bodyPr>
          <a:lstStyle/>
          <a:p>
            <a:r>
              <a:rPr lang="en-US" sz="2800" dirty="0"/>
              <a:t>The average rate of change between 1 hour and   3 hours is 0.01. This means that the drug’s concentration is increasing at an average rate of 0.01 milligram per 100 milliliters per hour.</a:t>
            </a:r>
          </a:p>
        </p:txBody>
      </p:sp>
      <p:pic>
        <p:nvPicPr>
          <p:cNvPr id="7" name="Picture 14" descr="LG2-4-7"/>
          <p:cNvPicPr>
            <a:picLocks noChangeAspect="1" noChangeArrowheads="1"/>
          </p:cNvPicPr>
          <p:nvPr/>
        </p:nvPicPr>
        <p:blipFill>
          <a:blip r:embed="rId2" cstate="print">
            <a:extLst>
              <a:ext uri="{28A0092B-C50C-407E-A947-70E740481C1C}">
                <a14:useLocalDpi xmlns:a14="http://schemas.microsoft.com/office/drawing/2010/main" val="0"/>
              </a:ext>
            </a:extLst>
          </a:blip>
          <a:srcRect t="11879" r="-931"/>
          <a:stretch>
            <a:fillRect/>
          </a:stretch>
        </p:blipFill>
        <p:spPr bwMode="auto">
          <a:xfrm>
            <a:off x="2667000" y="2971801"/>
            <a:ext cx="3983566" cy="304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5239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i="1" dirty="0">
                <a:latin typeface="Arial" pitchFamily="34" charset="0"/>
                <a:cs typeface="Arial" pitchFamily="34" charset="0"/>
              </a:rPr>
              <a:t>Objective 8</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a:lstStyle/>
          <a:p>
            <a:pPr algn="ctr"/>
            <a:r>
              <a:rPr lang="en-US" dirty="0"/>
              <a:t>Use slope and </a:t>
            </a:r>
            <a:r>
              <a:rPr lang="en-US" i="1" dirty="0"/>
              <a:t>y</a:t>
            </a:r>
            <a:r>
              <a:rPr lang="en-US" dirty="0"/>
              <a:t>-intercept to model data.</a:t>
            </a:r>
          </a:p>
          <a:p>
            <a:r>
              <a:rPr lang="en-US" dirty="0"/>
              <a:t> </a:t>
            </a:r>
          </a:p>
          <a:p>
            <a:r>
              <a:rPr lang="en-US" dirty="0"/>
              <a:t> </a:t>
            </a:r>
          </a:p>
          <a:p>
            <a:endParaRPr lang="en-US" dirty="0"/>
          </a:p>
        </p:txBody>
      </p:sp>
    </p:spTree>
    <p:extLst>
      <p:ext uri="{BB962C8B-B14F-4D97-AF65-F5344CB8AC3E}">
        <p14:creationId xmlns:p14="http://schemas.microsoft.com/office/powerpoint/2010/main" val="28237965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Linear Modeling</a:t>
            </a:r>
          </a:p>
        </p:txBody>
      </p:sp>
      <p:sp>
        <p:nvSpPr>
          <p:cNvPr id="4" name="Text Placeholder 3"/>
          <p:cNvSpPr>
            <a:spLocks noGrp="1"/>
          </p:cNvSpPr>
          <p:nvPr>
            <p:ph type="body" sz="quarter" idx="10"/>
          </p:nvPr>
        </p:nvSpPr>
        <p:spPr/>
        <p:txBody>
          <a:bodyPr/>
          <a:lstStyle/>
          <a:p>
            <a:r>
              <a:rPr lang="en-US" dirty="0"/>
              <a:t>Linear functions are useful for modeling data that fall on or near a line. The next example will illustrate how we can use the equation </a:t>
            </a:r>
            <a:br>
              <a:rPr lang="en-US" dirty="0"/>
            </a:br>
            <a:r>
              <a:rPr lang="en-US" i="1" dirty="0"/>
              <a:t>                 </a:t>
            </a:r>
            <a:r>
              <a:rPr lang="en-US" dirty="0"/>
              <a:t>to</a:t>
            </a:r>
            <a:r>
              <a:rPr lang="en-US" i="1" dirty="0"/>
              <a:t> </a:t>
            </a:r>
            <a:r>
              <a:rPr lang="en-US" dirty="0"/>
              <a:t>obtain a model for the data and make predictions about the future.</a:t>
            </a:r>
            <a:endParaRPr lang="en-US" i="1" dirty="0"/>
          </a:p>
          <a:p>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1713314930"/>
              </p:ext>
            </p:extLst>
          </p:nvPr>
        </p:nvGraphicFramePr>
        <p:xfrm>
          <a:off x="597725" y="2731325"/>
          <a:ext cx="1892300" cy="431800"/>
        </p:xfrm>
        <a:graphic>
          <a:graphicData uri="http://schemas.openxmlformats.org/presentationml/2006/ole">
            <mc:AlternateContent xmlns:mc="http://schemas.openxmlformats.org/markup-compatibility/2006">
              <mc:Choice xmlns:v="urn:schemas-microsoft-com:vml" Requires="v">
                <p:oleObj name="Equation" r:id="rId2" imgW="1892160" imgH="431640" progId="Equation.DSMT4">
                  <p:embed/>
                </p:oleObj>
              </mc:Choice>
              <mc:Fallback>
                <p:oleObj name="Equation" r:id="rId2" imgW="1892160" imgH="431640" progId="Equation.DSMT4">
                  <p:embed/>
                  <p:pic>
                    <p:nvPicPr>
                      <p:cNvPr id="0" name="Object 2"/>
                      <p:cNvPicPr>
                        <a:picLocks noChangeAspect="1" noChangeArrowheads="1"/>
                      </p:cNvPicPr>
                      <p:nvPr/>
                    </p:nvPicPr>
                    <p:blipFill>
                      <a:blip r:embed="rId3"/>
                      <a:srcRect/>
                      <a:stretch>
                        <a:fillRect/>
                      </a:stretch>
                    </p:blipFill>
                    <p:spPr bwMode="auto">
                      <a:xfrm>
                        <a:off x="597725" y="2731325"/>
                        <a:ext cx="18923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278878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a:noAutofit/>
          </a:bodyPr>
          <a:lstStyle/>
          <a:p>
            <a:pPr>
              <a:spcAft>
                <a:spcPts val="600"/>
              </a:spcAft>
            </a:pPr>
            <a:r>
              <a:rPr lang="en-US" spc="-100" dirty="0"/>
              <a:t>Find a linear function, in slope-intercept form or a constant function that models the given description. Describe what each variable in your model represents. Then use the model to make a prediction.</a:t>
            </a:r>
          </a:p>
          <a:p>
            <a:pPr>
              <a:spcBef>
                <a:spcPts val="0"/>
              </a:spcBef>
            </a:pPr>
            <a:r>
              <a:rPr lang="en-US" dirty="0"/>
              <a:t>In 1998, there were 84 million Internet users in the United States and this number has increased at a rate of 21 million users per year since then.</a:t>
            </a:r>
          </a:p>
          <a:p>
            <a:pPr>
              <a:spcBef>
                <a:spcPts val="0"/>
              </a:spcBef>
            </a:pPr>
            <a:r>
              <a:rPr lang="en-US" sz="2800" i="1" dirty="0"/>
              <a:t>                        </a:t>
            </a:r>
            <a:endParaRPr lang="en-US" sz="2800" spc="-100" dirty="0"/>
          </a:p>
          <a:p>
            <a:endParaRPr lang="en-US" dirty="0"/>
          </a:p>
        </p:txBody>
      </p:sp>
    </p:spTree>
    <p:extLst>
      <p:ext uri="{BB962C8B-B14F-4D97-AF65-F5344CB8AC3E}">
        <p14:creationId xmlns:p14="http://schemas.microsoft.com/office/powerpoint/2010/main" val="22093983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4" name="Text Placeholder 3"/>
          <p:cNvSpPr>
            <a:spLocks noGrp="1"/>
          </p:cNvSpPr>
          <p:nvPr>
            <p:ph type="body" sz="quarter" idx="10"/>
          </p:nvPr>
        </p:nvSpPr>
        <p:spPr/>
        <p:txBody>
          <a:bodyPr>
            <a:noAutofit/>
          </a:bodyPr>
          <a:lstStyle/>
          <a:p>
            <a:pPr>
              <a:spcAft>
                <a:spcPts val="600"/>
              </a:spcAft>
            </a:pPr>
            <a:r>
              <a:rPr lang="en-US" dirty="0"/>
              <a:t>                         where </a:t>
            </a:r>
            <a:r>
              <a:rPr lang="en-US" i="1" dirty="0"/>
              <a:t>      </a:t>
            </a:r>
            <a:r>
              <a:rPr lang="en-US" dirty="0"/>
              <a:t>is the number of </a:t>
            </a:r>
            <a:br>
              <a:rPr lang="en-US" dirty="0"/>
            </a:br>
            <a:r>
              <a:rPr lang="en-US" dirty="0"/>
              <a:t>U.S. Internet users (in millions) </a:t>
            </a:r>
            <a:r>
              <a:rPr lang="en-US" i="1" dirty="0"/>
              <a:t>x</a:t>
            </a:r>
            <a:r>
              <a:rPr lang="en-US" dirty="0"/>
              <a:t> years after 1998.  We predict in 2018, there will be 				                  million U.S. Internet users.</a:t>
            </a:r>
          </a:p>
          <a:p>
            <a:endParaRPr lang="en-US" sz="2800" spc="-100" dirty="0"/>
          </a:p>
          <a:p>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4143933618"/>
              </p:ext>
            </p:extLst>
          </p:nvPr>
        </p:nvGraphicFramePr>
        <p:xfrm>
          <a:off x="673100" y="1276350"/>
          <a:ext cx="2654300" cy="431800"/>
        </p:xfrm>
        <a:graphic>
          <a:graphicData uri="http://schemas.openxmlformats.org/presentationml/2006/ole">
            <mc:AlternateContent xmlns:mc="http://schemas.openxmlformats.org/markup-compatibility/2006">
              <mc:Choice xmlns:v="urn:schemas-microsoft-com:vml" Requires="v">
                <p:oleObj name="Equation" r:id="rId2" imgW="2654280" imgH="431640" progId="Equation.DSMT4">
                  <p:embed/>
                </p:oleObj>
              </mc:Choice>
              <mc:Fallback>
                <p:oleObj name="Equation" r:id="rId2" imgW="2654280" imgH="431640" progId="Equation.DSMT4">
                  <p:embed/>
                  <p:pic>
                    <p:nvPicPr>
                      <p:cNvPr id="0" name=""/>
                      <p:cNvPicPr>
                        <a:picLocks noChangeAspect="1" noChangeArrowheads="1"/>
                      </p:cNvPicPr>
                      <p:nvPr/>
                    </p:nvPicPr>
                    <p:blipFill>
                      <a:blip r:embed="rId3"/>
                      <a:srcRect/>
                      <a:stretch>
                        <a:fillRect/>
                      </a:stretch>
                    </p:blipFill>
                    <p:spPr bwMode="auto">
                      <a:xfrm>
                        <a:off x="673100" y="1276350"/>
                        <a:ext cx="26543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793275327"/>
              </p:ext>
            </p:extLst>
          </p:nvPr>
        </p:nvGraphicFramePr>
        <p:xfrm>
          <a:off x="4600700" y="1242950"/>
          <a:ext cx="673100" cy="431800"/>
        </p:xfrm>
        <a:graphic>
          <a:graphicData uri="http://schemas.openxmlformats.org/presentationml/2006/ole">
            <mc:AlternateContent xmlns:mc="http://schemas.openxmlformats.org/markup-compatibility/2006">
              <mc:Choice xmlns:v="urn:schemas-microsoft-com:vml" Requires="v">
                <p:oleObj name="Equation" r:id="rId4" imgW="672840" imgH="431640" progId="Equation.DSMT4">
                  <p:embed/>
                </p:oleObj>
              </mc:Choice>
              <mc:Fallback>
                <p:oleObj name="Equation" r:id="rId4" imgW="672840" imgH="431640" progId="Equation.DSMT4">
                  <p:embed/>
                  <p:pic>
                    <p:nvPicPr>
                      <p:cNvPr id="0" name=""/>
                      <p:cNvPicPr>
                        <a:picLocks noChangeAspect="1" noChangeArrowheads="1"/>
                      </p:cNvPicPr>
                      <p:nvPr/>
                    </p:nvPicPr>
                    <p:blipFill>
                      <a:blip r:embed="rId5"/>
                      <a:srcRect/>
                      <a:stretch>
                        <a:fillRect/>
                      </a:stretch>
                    </p:blipFill>
                    <p:spPr bwMode="auto">
                      <a:xfrm>
                        <a:off x="4600700" y="1242950"/>
                        <a:ext cx="673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09957842"/>
              </p:ext>
            </p:extLst>
          </p:nvPr>
        </p:nvGraphicFramePr>
        <p:xfrm>
          <a:off x="727025" y="2688275"/>
          <a:ext cx="4533900" cy="533400"/>
        </p:xfrm>
        <a:graphic>
          <a:graphicData uri="http://schemas.openxmlformats.org/presentationml/2006/ole">
            <mc:AlternateContent xmlns:mc="http://schemas.openxmlformats.org/markup-compatibility/2006">
              <mc:Choice xmlns:v="urn:schemas-microsoft-com:vml" Requires="v">
                <p:oleObj name="Equation" r:id="rId6" imgW="4533840" imgH="533160" progId="Equation.DSMT4">
                  <p:embed/>
                </p:oleObj>
              </mc:Choice>
              <mc:Fallback>
                <p:oleObj name="Equation" r:id="rId6" imgW="4533840" imgH="533160" progId="Equation.DSMT4">
                  <p:embed/>
                  <p:pic>
                    <p:nvPicPr>
                      <p:cNvPr id="0" name=""/>
                      <p:cNvPicPr>
                        <a:picLocks noChangeAspect="1" noChangeArrowheads="1"/>
                      </p:cNvPicPr>
                      <p:nvPr/>
                    </p:nvPicPr>
                    <p:blipFill>
                      <a:blip r:embed="rId7"/>
                      <a:srcRect/>
                      <a:stretch>
                        <a:fillRect/>
                      </a:stretch>
                    </p:blipFill>
                    <p:spPr bwMode="auto">
                      <a:xfrm>
                        <a:off x="727025" y="2688275"/>
                        <a:ext cx="4533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02986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dirty="0">
                <a:solidFill>
                  <a:srgbClr val="000000"/>
                </a:solidFill>
                <a:latin typeface="Arial" pitchFamily="34" charset="0"/>
                <a:cs typeface="Arial" pitchFamily="34" charset="0"/>
              </a:rPr>
              <a:t>Example</a:t>
            </a:r>
            <a:endParaRPr lang="en-US" sz="3200" dirty="0"/>
          </a:p>
        </p:txBody>
      </p:sp>
      <p:sp>
        <p:nvSpPr>
          <p:cNvPr id="4" name="Text Placeholder 3"/>
          <p:cNvSpPr>
            <a:spLocks noGrp="1"/>
          </p:cNvSpPr>
          <p:nvPr>
            <p:ph type="body" sz="quarter" idx="10"/>
          </p:nvPr>
        </p:nvSpPr>
        <p:spPr/>
        <p:txBody>
          <a:bodyPr>
            <a:noAutofit/>
          </a:bodyPr>
          <a:lstStyle/>
          <a:p>
            <a:r>
              <a:rPr lang="en-US" sz="2800" dirty="0"/>
              <a:t>Graph the equation using intercepts.</a:t>
            </a:r>
          </a:p>
          <a:p>
            <a:pPr marL="514350" indent="-514350">
              <a:spcBef>
                <a:spcPts val="0"/>
              </a:spcBef>
              <a:buFont typeface="+mj-lt"/>
              <a:buAutoNum type="arabicPeriod"/>
            </a:pPr>
            <a:r>
              <a:rPr lang="en-US" sz="2800" b="1" dirty="0"/>
              <a:t>Find the </a:t>
            </a:r>
            <a:r>
              <a:rPr lang="en-US" sz="2800" b="1" i="1" dirty="0"/>
              <a:t>x</a:t>
            </a:r>
            <a:r>
              <a:rPr lang="en-US" sz="2800" b="1" dirty="0"/>
              <a:t>-intercept. </a:t>
            </a:r>
            <a:r>
              <a:rPr lang="en-US" sz="2800" dirty="0"/>
              <a:t>Let </a:t>
            </a:r>
            <a:r>
              <a:rPr lang="en-US" sz="2800" i="1" dirty="0"/>
              <a:t>         </a:t>
            </a:r>
            <a:r>
              <a:rPr lang="en-US" sz="2800" dirty="0"/>
              <a:t>and then solve   for </a:t>
            </a:r>
            <a:r>
              <a:rPr lang="en-US" sz="2800" i="1" dirty="0"/>
              <a:t>x</a:t>
            </a:r>
            <a:r>
              <a:rPr lang="en-US" sz="2800" dirty="0"/>
              <a:t>.</a:t>
            </a:r>
          </a:p>
          <a:p>
            <a:r>
              <a:rPr lang="en-US" sz="2800" b="1" dirty="0"/>
              <a:t>					</a:t>
            </a:r>
          </a:p>
          <a:p>
            <a:r>
              <a:rPr lang="en-US" sz="2800" b="1" dirty="0"/>
              <a:t>					</a:t>
            </a:r>
            <a:r>
              <a:rPr lang="en-US" sz="2800" dirty="0"/>
              <a:t>Replace </a:t>
            </a:r>
            <a:r>
              <a:rPr lang="en-US" sz="2800" i="1" dirty="0"/>
              <a:t>y</a:t>
            </a:r>
            <a:r>
              <a:rPr lang="en-US" sz="2800" dirty="0"/>
              <a:t> with 0</a:t>
            </a:r>
          </a:p>
          <a:p>
            <a:r>
              <a:rPr lang="en-US" sz="2800" b="1" dirty="0"/>
              <a:t>					</a:t>
            </a:r>
            <a:r>
              <a:rPr lang="en-US" sz="2800" dirty="0"/>
              <a:t>Multiply and simplify</a:t>
            </a:r>
          </a:p>
          <a:p>
            <a:r>
              <a:rPr lang="en-US" sz="2800" b="1" dirty="0"/>
              <a:t>					</a:t>
            </a:r>
            <a:r>
              <a:rPr lang="en-US" sz="2800" dirty="0"/>
              <a:t>Divide by </a:t>
            </a:r>
          </a:p>
          <a:p>
            <a:pPr defTabSz="548640"/>
            <a:endParaRPr lang="en-US" sz="2800" b="1" dirty="0"/>
          </a:p>
          <a:p>
            <a:pPr defTabSz="548640">
              <a:spcBef>
                <a:spcPts val="0"/>
              </a:spcBef>
            </a:pPr>
            <a:r>
              <a:rPr lang="en-US" sz="2800" dirty="0"/>
              <a:t>	The </a:t>
            </a:r>
            <a:r>
              <a:rPr lang="en-US" sz="2800" i="1" dirty="0"/>
              <a:t>x</a:t>
            </a:r>
            <a:r>
              <a:rPr lang="en-US" sz="2800" dirty="0"/>
              <a:t>-intercept is </a:t>
            </a:r>
            <a:r>
              <a:rPr lang="en-US" sz="2800" dirty="0">
                <a:latin typeface="Symbol" pitchFamily="18" charset="2"/>
              </a:rPr>
              <a:t>       </a:t>
            </a:r>
            <a:r>
              <a:rPr lang="en-US" sz="2800" dirty="0"/>
              <a:t>so the line passes 	through </a:t>
            </a:r>
          </a:p>
          <a:p>
            <a:endParaRPr lang="en-US" sz="2800" b="1" dirty="0"/>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514520821"/>
              </p:ext>
            </p:extLst>
          </p:nvPr>
        </p:nvGraphicFramePr>
        <p:xfrm>
          <a:off x="6429500" y="1236025"/>
          <a:ext cx="2146300" cy="393700"/>
        </p:xfrm>
        <a:graphic>
          <a:graphicData uri="http://schemas.openxmlformats.org/presentationml/2006/ole">
            <mc:AlternateContent xmlns:mc="http://schemas.openxmlformats.org/markup-compatibility/2006">
              <mc:Choice xmlns:v="urn:schemas-microsoft-com:vml" Requires="v">
                <p:oleObj name="Equation" r:id="rId2" imgW="2145960" imgH="393480" progId="Equation.DSMT4">
                  <p:embed/>
                </p:oleObj>
              </mc:Choice>
              <mc:Fallback>
                <p:oleObj name="Equation" r:id="rId2" imgW="2145960" imgH="393480" progId="Equation.DSMT4">
                  <p:embed/>
                  <p:pic>
                    <p:nvPicPr>
                      <p:cNvPr id="0" name=""/>
                      <p:cNvPicPr/>
                      <p:nvPr/>
                    </p:nvPicPr>
                    <p:blipFill>
                      <a:blip r:embed="rId3"/>
                      <a:stretch>
                        <a:fillRect/>
                      </a:stretch>
                    </p:blipFill>
                    <p:spPr>
                      <a:xfrm>
                        <a:off x="6429500" y="1236025"/>
                        <a:ext cx="2146300" cy="393700"/>
                      </a:xfrm>
                      <a:prstGeom prst="rect">
                        <a:avLst/>
                      </a:prstGeom>
                    </p:spPr>
                  </p:pic>
                </p:oleObj>
              </mc:Fallback>
            </mc:AlternateContent>
          </a:graphicData>
        </a:graphic>
      </p:graphicFrame>
      <p:grpSp>
        <p:nvGrpSpPr>
          <p:cNvPr id="14" name="Group 13"/>
          <p:cNvGrpSpPr/>
          <p:nvPr/>
        </p:nvGrpSpPr>
        <p:grpSpPr>
          <a:xfrm>
            <a:off x="1088900" y="2514600"/>
            <a:ext cx="2340100" cy="1928425"/>
            <a:chOff x="988950" y="2790700"/>
            <a:chExt cx="2340100" cy="1928425"/>
          </a:xfrm>
        </p:grpSpPr>
        <p:graphicFrame>
          <p:nvGraphicFramePr>
            <p:cNvPr id="8" name="Object 7"/>
            <p:cNvGraphicFramePr>
              <a:graphicFrameLocks noChangeAspect="1"/>
            </p:cNvGraphicFramePr>
            <p:nvPr>
              <p:extLst>
                <p:ext uri="{D42A27DB-BD31-4B8C-83A1-F6EECF244321}">
                  <p14:modId xmlns:p14="http://schemas.microsoft.com/office/powerpoint/2010/main" val="2648276211"/>
                </p:ext>
              </p:extLst>
            </p:nvPr>
          </p:nvGraphicFramePr>
          <p:xfrm>
            <a:off x="1154875" y="2790700"/>
            <a:ext cx="2146300" cy="393700"/>
          </p:xfrm>
          <a:graphic>
            <a:graphicData uri="http://schemas.openxmlformats.org/presentationml/2006/ole">
              <mc:AlternateContent xmlns:mc="http://schemas.openxmlformats.org/markup-compatibility/2006">
                <mc:Choice xmlns:v="urn:schemas-microsoft-com:vml" Requires="v">
                  <p:oleObj name="Equation" r:id="rId4" imgW="2145960" imgH="393480" progId="Equation.DSMT4">
                    <p:embed/>
                  </p:oleObj>
                </mc:Choice>
                <mc:Fallback>
                  <p:oleObj name="Equation" r:id="rId4" imgW="2145960" imgH="393480" progId="Equation.DSMT4">
                    <p:embed/>
                    <p:pic>
                      <p:nvPicPr>
                        <p:cNvPr id="0" name=""/>
                        <p:cNvPicPr/>
                        <p:nvPr/>
                      </p:nvPicPr>
                      <p:blipFill>
                        <a:blip r:embed="rId3"/>
                        <a:stretch>
                          <a:fillRect/>
                        </a:stretch>
                      </p:blipFill>
                      <p:spPr>
                        <a:xfrm>
                          <a:off x="1154875" y="2790700"/>
                          <a:ext cx="2146300" cy="3937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003211919"/>
                </p:ext>
              </p:extLst>
            </p:nvPr>
          </p:nvGraphicFramePr>
          <p:xfrm>
            <a:off x="988950" y="3368725"/>
            <a:ext cx="2311400" cy="330200"/>
          </p:xfrm>
          <a:graphic>
            <a:graphicData uri="http://schemas.openxmlformats.org/presentationml/2006/ole">
              <mc:AlternateContent xmlns:mc="http://schemas.openxmlformats.org/markup-compatibility/2006">
                <mc:Choice xmlns:v="urn:schemas-microsoft-com:vml" Requires="v">
                  <p:oleObj name="Equation" r:id="rId5" imgW="2311200" imgH="330120" progId="Equation.DSMT4">
                    <p:embed/>
                  </p:oleObj>
                </mc:Choice>
                <mc:Fallback>
                  <p:oleObj name="Equation" r:id="rId5" imgW="2311200" imgH="330120" progId="Equation.DSMT4">
                    <p:embed/>
                    <p:pic>
                      <p:nvPicPr>
                        <p:cNvPr id="0" name=""/>
                        <p:cNvPicPr/>
                        <p:nvPr/>
                      </p:nvPicPr>
                      <p:blipFill>
                        <a:blip r:embed="rId6"/>
                        <a:stretch>
                          <a:fillRect/>
                        </a:stretch>
                      </p:blipFill>
                      <p:spPr>
                        <a:xfrm>
                          <a:off x="988950" y="3368725"/>
                          <a:ext cx="2311400" cy="3302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971639641"/>
                </p:ext>
              </p:extLst>
            </p:nvPr>
          </p:nvGraphicFramePr>
          <p:xfrm>
            <a:off x="1921825" y="3874325"/>
            <a:ext cx="1371600" cy="317500"/>
          </p:xfrm>
          <a:graphic>
            <a:graphicData uri="http://schemas.openxmlformats.org/presentationml/2006/ole">
              <mc:AlternateContent xmlns:mc="http://schemas.openxmlformats.org/markup-compatibility/2006">
                <mc:Choice xmlns:v="urn:schemas-microsoft-com:vml" Requires="v">
                  <p:oleObj name="Equation" r:id="rId7" imgW="1371600" imgH="317160" progId="Equation.DSMT4">
                    <p:embed/>
                  </p:oleObj>
                </mc:Choice>
                <mc:Fallback>
                  <p:oleObj name="Equation" r:id="rId7" imgW="1371600" imgH="317160" progId="Equation.DSMT4">
                    <p:embed/>
                    <p:pic>
                      <p:nvPicPr>
                        <p:cNvPr id="0" name=""/>
                        <p:cNvPicPr/>
                        <p:nvPr/>
                      </p:nvPicPr>
                      <p:blipFill>
                        <a:blip r:embed="rId8"/>
                        <a:stretch>
                          <a:fillRect/>
                        </a:stretch>
                      </p:blipFill>
                      <p:spPr>
                        <a:xfrm>
                          <a:off x="1921825" y="3874325"/>
                          <a:ext cx="1371600" cy="3175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031131646"/>
                </p:ext>
              </p:extLst>
            </p:nvPr>
          </p:nvGraphicFramePr>
          <p:xfrm>
            <a:off x="2313050" y="4388925"/>
            <a:ext cx="1016000" cy="330200"/>
          </p:xfrm>
          <a:graphic>
            <a:graphicData uri="http://schemas.openxmlformats.org/presentationml/2006/ole">
              <mc:AlternateContent xmlns:mc="http://schemas.openxmlformats.org/markup-compatibility/2006">
                <mc:Choice xmlns:v="urn:schemas-microsoft-com:vml" Requires="v">
                  <p:oleObj name="Equation" r:id="rId9" imgW="1015920" imgH="330120" progId="Equation.DSMT4">
                    <p:embed/>
                  </p:oleObj>
                </mc:Choice>
                <mc:Fallback>
                  <p:oleObj name="Equation" r:id="rId9" imgW="1015920" imgH="330120" progId="Equation.DSMT4">
                    <p:embed/>
                    <p:pic>
                      <p:nvPicPr>
                        <p:cNvPr id="0" name=""/>
                        <p:cNvPicPr/>
                        <p:nvPr/>
                      </p:nvPicPr>
                      <p:blipFill>
                        <a:blip r:embed="rId10"/>
                        <a:stretch>
                          <a:fillRect/>
                        </a:stretch>
                      </p:blipFill>
                      <p:spPr>
                        <a:xfrm>
                          <a:off x="2313050" y="4388925"/>
                          <a:ext cx="1016000" cy="330200"/>
                        </a:xfrm>
                        <a:prstGeom prst="rect">
                          <a:avLst/>
                        </a:prstGeom>
                      </p:spPr>
                    </p:pic>
                  </p:oleObj>
                </mc:Fallback>
              </mc:AlternateContent>
            </a:graphicData>
          </a:graphic>
        </p:graphicFrame>
      </p:grpSp>
      <p:graphicFrame>
        <p:nvGraphicFramePr>
          <p:cNvPr id="2" name="Object 1"/>
          <p:cNvGraphicFramePr>
            <a:graphicFrameLocks noChangeAspect="1"/>
          </p:cNvGraphicFramePr>
          <p:nvPr>
            <p:extLst>
              <p:ext uri="{D42A27DB-BD31-4B8C-83A1-F6EECF244321}">
                <p14:modId xmlns:p14="http://schemas.microsoft.com/office/powerpoint/2010/main" val="994166034"/>
              </p:ext>
            </p:extLst>
          </p:nvPr>
        </p:nvGraphicFramePr>
        <p:xfrm>
          <a:off x="5194300" y="1664525"/>
          <a:ext cx="825500" cy="393700"/>
        </p:xfrm>
        <a:graphic>
          <a:graphicData uri="http://schemas.openxmlformats.org/presentationml/2006/ole">
            <mc:AlternateContent xmlns:mc="http://schemas.openxmlformats.org/markup-compatibility/2006">
              <mc:Choice xmlns:v="urn:schemas-microsoft-com:vml" Requires="v">
                <p:oleObj name="Equation" r:id="rId11" imgW="825480" imgH="393480" progId="Equation.DSMT4">
                  <p:embed/>
                </p:oleObj>
              </mc:Choice>
              <mc:Fallback>
                <p:oleObj name="Equation" r:id="rId11" imgW="825480" imgH="393480" progId="Equation.DSMT4">
                  <p:embed/>
                  <p:pic>
                    <p:nvPicPr>
                      <p:cNvPr id="0" name="Object 1"/>
                      <p:cNvPicPr>
                        <a:picLocks noChangeAspect="1" noChangeArrowheads="1"/>
                      </p:cNvPicPr>
                      <p:nvPr/>
                    </p:nvPicPr>
                    <p:blipFill>
                      <a:blip r:embed="rId12"/>
                      <a:srcRect/>
                      <a:stretch>
                        <a:fillRect/>
                      </a:stretch>
                    </p:blipFill>
                    <p:spPr bwMode="auto">
                      <a:xfrm>
                        <a:off x="5194300" y="1664525"/>
                        <a:ext cx="8255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819981942"/>
              </p:ext>
            </p:extLst>
          </p:nvPr>
        </p:nvGraphicFramePr>
        <p:xfrm>
          <a:off x="6777525" y="4167250"/>
          <a:ext cx="419100" cy="317500"/>
        </p:xfrm>
        <a:graphic>
          <a:graphicData uri="http://schemas.openxmlformats.org/presentationml/2006/ole">
            <mc:AlternateContent xmlns:mc="http://schemas.openxmlformats.org/markup-compatibility/2006">
              <mc:Choice xmlns:v="urn:schemas-microsoft-com:vml" Requires="v">
                <p:oleObj name="Equation" r:id="rId13" imgW="419040" imgH="317160" progId="Equation.DSMT4">
                  <p:embed/>
                </p:oleObj>
              </mc:Choice>
              <mc:Fallback>
                <p:oleObj name="Equation" r:id="rId13" imgW="419040" imgH="317160" progId="Equation.DSMT4">
                  <p:embed/>
                  <p:pic>
                    <p:nvPicPr>
                      <p:cNvPr id="0" name="Object 5"/>
                      <p:cNvPicPr>
                        <a:picLocks noChangeAspect="1" noChangeArrowheads="1"/>
                      </p:cNvPicPr>
                      <p:nvPr/>
                    </p:nvPicPr>
                    <p:blipFill>
                      <a:blip r:embed="rId14"/>
                      <a:srcRect/>
                      <a:stretch>
                        <a:fillRect/>
                      </a:stretch>
                    </p:blipFill>
                    <p:spPr bwMode="auto">
                      <a:xfrm>
                        <a:off x="6777525" y="4167250"/>
                        <a:ext cx="4191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78590813"/>
              </p:ext>
            </p:extLst>
          </p:nvPr>
        </p:nvGraphicFramePr>
        <p:xfrm>
          <a:off x="4009900" y="5096500"/>
          <a:ext cx="495300" cy="368300"/>
        </p:xfrm>
        <a:graphic>
          <a:graphicData uri="http://schemas.openxmlformats.org/presentationml/2006/ole">
            <mc:AlternateContent xmlns:mc="http://schemas.openxmlformats.org/markup-compatibility/2006">
              <mc:Choice xmlns:v="urn:schemas-microsoft-com:vml" Requires="v">
                <p:oleObj name="Equation" r:id="rId15" imgW="495000" imgH="368280" progId="Equation.DSMT4">
                  <p:embed/>
                </p:oleObj>
              </mc:Choice>
              <mc:Fallback>
                <p:oleObj name="Equation" r:id="rId15" imgW="495000" imgH="368280" progId="Equation.DSMT4">
                  <p:embed/>
                  <p:pic>
                    <p:nvPicPr>
                      <p:cNvPr id="0" name="Object 2"/>
                      <p:cNvPicPr>
                        <a:picLocks noChangeAspect="1" noChangeArrowheads="1"/>
                      </p:cNvPicPr>
                      <p:nvPr/>
                    </p:nvPicPr>
                    <p:blipFill>
                      <a:blip r:embed="rId16"/>
                      <a:srcRect/>
                      <a:stretch>
                        <a:fillRect/>
                      </a:stretch>
                    </p:blipFill>
                    <p:spPr bwMode="auto">
                      <a:xfrm>
                        <a:off x="4009900" y="5096500"/>
                        <a:ext cx="495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931045624"/>
              </p:ext>
            </p:extLst>
          </p:nvPr>
        </p:nvGraphicFramePr>
        <p:xfrm>
          <a:off x="2462150" y="5510150"/>
          <a:ext cx="1092200" cy="457200"/>
        </p:xfrm>
        <a:graphic>
          <a:graphicData uri="http://schemas.openxmlformats.org/presentationml/2006/ole">
            <mc:AlternateContent xmlns:mc="http://schemas.openxmlformats.org/markup-compatibility/2006">
              <mc:Choice xmlns:v="urn:schemas-microsoft-com:vml" Requires="v">
                <p:oleObj name="Equation" r:id="rId17" imgW="1091880" imgH="457200" progId="Equation.DSMT4">
                  <p:embed/>
                </p:oleObj>
              </mc:Choice>
              <mc:Fallback>
                <p:oleObj name="Equation" r:id="rId17" imgW="1091880" imgH="457200" progId="Equation.DSMT4">
                  <p:embed/>
                  <p:pic>
                    <p:nvPicPr>
                      <p:cNvPr id="0" name="Object 6"/>
                      <p:cNvPicPr>
                        <a:picLocks noChangeAspect="1" noChangeArrowheads="1"/>
                      </p:cNvPicPr>
                      <p:nvPr/>
                    </p:nvPicPr>
                    <p:blipFill>
                      <a:blip r:embed="rId18"/>
                      <a:srcRect/>
                      <a:stretch>
                        <a:fillRect/>
                      </a:stretch>
                    </p:blipFill>
                    <p:spPr bwMode="auto">
                      <a:xfrm>
                        <a:off x="2462150" y="5510150"/>
                        <a:ext cx="109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39086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8: Example</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wrap="square">
            <a:noAutofit/>
          </a:bodyPr>
          <a:lstStyle/>
          <a:p>
            <a:r>
              <a:rPr lang="en-US" sz="2800" b="1" dirty="0"/>
              <a:t>8.</a:t>
            </a:r>
            <a:r>
              <a:rPr lang="en-US" sz="2800" dirty="0"/>
              <a:t>	</a:t>
            </a:r>
            <a:r>
              <a:rPr lang="en-US" sz="2800" spc="-100" dirty="0"/>
              <a:t>The amount of carbon dioxide in the 	atmosphere, measured in parts per million, 	has 	been increasing as a result of the burning of oil 	and coal. The buildup of gases 	and particles is 	believed to trap heat and raise the planet’s            	temperature. The pre-industrial concentration of 	atmospheric carbon dioxide was 280 parts per 	million. The scatter plot shows the average 	atmospheric concentration of carbon dioxide, 	in parts per million, for selected years from 1950 	through 2009. </a:t>
            </a:r>
          </a:p>
        </p:txBody>
      </p:sp>
    </p:spTree>
    <p:extLst>
      <p:ext uri="{BB962C8B-B14F-4D97-AF65-F5344CB8AC3E}">
        <p14:creationId xmlns:p14="http://schemas.microsoft.com/office/powerpoint/2010/main" val="37503495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8: 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wrap="square">
            <a:noAutofit/>
          </a:bodyPr>
          <a:lstStyle/>
          <a:p>
            <a:pPr>
              <a:spcAft>
                <a:spcPts val="600"/>
              </a:spcAft>
            </a:pPr>
            <a:r>
              <a:rPr lang="en-US" sz="2800" spc="-100" dirty="0"/>
              <a:t>Use the line in the scatter plot to find a function in the form       </a:t>
            </a:r>
            <a:r>
              <a:rPr lang="en-US" sz="2800" i="1" spc="-100" dirty="0"/>
              <a:t>                     </a:t>
            </a:r>
            <a:r>
              <a:rPr lang="en-US" sz="2800" spc="-100" dirty="0"/>
              <a:t>that models average atmospheric concentration of carbon dioxide, </a:t>
            </a:r>
            <a:r>
              <a:rPr lang="en-US" sz="2800" i="1" spc="-100" dirty="0"/>
              <a:t>       </a:t>
            </a:r>
            <a:r>
              <a:rPr lang="en-US" sz="2800" spc="-100" dirty="0"/>
              <a:t>    in parts per million, </a:t>
            </a:r>
            <a:r>
              <a:rPr lang="en-US" sz="2800" i="1" spc="-100" dirty="0"/>
              <a:t>x </a:t>
            </a:r>
            <a:r>
              <a:rPr lang="en-US" sz="2800" spc="-100" dirty="0"/>
              <a:t>years after 1950. Round </a:t>
            </a:r>
            <a:r>
              <a:rPr lang="en-US" sz="2800" i="1" spc="-100" dirty="0"/>
              <a:t>m </a:t>
            </a:r>
            <a:r>
              <a:rPr lang="en-US" sz="2800" spc="-100" dirty="0"/>
              <a:t>to two decimal places.</a:t>
            </a:r>
          </a:p>
          <a:p>
            <a:pPr>
              <a:spcBef>
                <a:spcPts val="0"/>
              </a:spcBef>
              <a:spcAft>
                <a:spcPts val="4200"/>
              </a:spcAft>
            </a:pPr>
            <a:br>
              <a:rPr lang="en-US" sz="2800" spc="-100" dirty="0"/>
            </a:br>
            <a:r>
              <a:rPr lang="en-US" sz="2800" dirty="0"/>
              <a:t>Use the line segment </a:t>
            </a:r>
            <a:br>
              <a:rPr lang="en-US" sz="2800" dirty="0"/>
            </a:br>
            <a:r>
              <a:rPr lang="en-US" sz="2800" dirty="0"/>
              <a:t>passing through</a:t>
            </a:r>
            <a:br>
              <a:rPr lang="en-US" sz="2800" dirty="0"/>
            </a:br>
            <a:r>
              <a:rPr lang="en-US" sz="2800" dirty="0"/>
              <a:t>(59, 385) and (0, 310)</a:t>
            </a:r>
            <a:br>
              <a:rPr lang="en-US" sz="2800" dirty="0"/>
            </a:br>
            <a:r>
              <a:rPr lang="en-US" sz="2800" dirty="0"/>
              <a:t>to obtain a model. </a:t>
            </a:r>
          </a:p>
          <a:p>
            <a:endParaRPr lang="en-US" sz="2800" spc="-100" dirty="0"/>
          </a:p>
        </p:txBody>
      </p:sp>
      <p:graphicFrame>
        <p:nvGraphicFramePr>
          <p:cNvPr id="2" name="Object 1"/>
          <p:cNvGraphicFramePr>
            <a:graphicFrameLocks noChangeAspect="1"/>
          </p:cNvGraphicFramePr>
          <p:nvPr>
            <p:extLst>
              <p:ext uri="{D42A27DB-BD31-4B8C-83A1-F6EECF244321}">
                <p14:modId xmlns:p14="http://schemas.microsoft.com/office/powerpoint/2010/main" val="1555440167"/>
              </p:ext>
            </p:extLst>
          </p:nvPr>
        </p:nvGraphicFramePr>
        <p:xfrm>
          <a:off x="5334000" y="2057400"/>
          <a:ext cx="914400" cy="457200"/>
        </p:xfrm>
        <a:graphic>
          <a:graphicData uri="http://schemas.openxmlformats.org/presentationml/2006/ole">
            <mc:AlternateContent xmlns:mc="http://schemas.openxmlformats.org/markup-compatibility/2006">
              <mc:Choice xmlns:v="urn:schemas-microsoft-com:vml" Requires="v">
                <p:oleObj name="Equation" r:id="rId2" imgW="914400" imgH="457200" progId="Equation.DSMT4">
                  <p:embed/>
                </p:oleObj>
              </mc:Choice>
              <mc:Fallback>
                <p:oleObj name="Equation" r:id="rId2" imgW="914400" imgH="457200" progId="Equation.DSMT4">
                  <p:embed/>
                  <p:pic>
                    <p:nvPicPr>
                      <p:cNvPr id="0" name="Object 5"/>
                      <p:cNvPicPr>
                        <a:picLocks noChangeAspect="1" noChangeArrowheads="1"/>
                      </p:cNvPicPr>
                      <p:nvPr/>
                    </p:nvPicPr>
                    <p:blipFill>
                      <a:blip r:embed="rId3"/>
                      <a:srcRect/>
                      <a:stretch>
                        <a:fillRect/>
                      </a:stretch>
                    </p:blipFill>
                    <p:spPr bwMode="auto">
                      <a:xfrm>
                        <a:off x="5334000" y="20574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36945035"/>
              </p:ext>
            </p:extLst>
          </p:nvPr>
        </p:nvGraphicFramePr>
        <p:xfrm>
          <a:off x="1383475" y="1659575"/>
          <a:ext cx="2235200" cy="457200"/>
        </p:xfrm>
        <a:graphic>
          <a:graphicData uri="http://schemas.openxmlformats.org/presentationml/2006/ole">
            <mc:AlternateContent xmlns:mc="http://schemas.openxmlformats.org/markup-compatibility/2006">
              <mc:Choice xmlns:v="urn:schemas-microsoft-com:vml" Requires="v">
                <p:oleObj name="Equation" r:id="rId4" imgW="2234880" imgH="457200" progId="Equation.DSMT4">
                  <p:embed/>
                </p:oleObj>
              </mc:Choice>
              <mc:Fallback>
                <p:oleObj name="Equation" r:id="rId4" imgW="2234880" imgH="457200" progId="Equation.DSMT4">
                  <p:embed/>
                  <p:pic>
                    <p:nvPicPr>
                      <p:cNvPr id="0" name="Object 1"/>
                      <p:cNvPicPr>
                        <a:picLocks noChangeAspect="1" noChangeArrowheads="1"/>
                      </p:cNvPicPr>
                      <p:nvPr/>
                    </p:nvPicPr>
                    <p:blipFill>
                      <a:blip r:embed="rId5"/>
                      <a:srcRect/>
                      <a:stretch>
                        <a:fillRect/>
                      </a:stretch>
                    </p:blipFill>
                    <p:spPr bwMode="auto">
                      <a:xfrm>
                        <a:off x="1383475" y="1659575"/>
                        <a:ext cx="223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 name="Picture 7" descr="lg2-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8483" y="2965450"/>
            <a:ext cx="3249613" cy="32067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7227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8: 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wrap="square">
            <a:noAutofit/>
          </a:bodyPr>
          <a:lstStyle/>
          <a:p>
            <a:pPr>
              <a:spcAft>
                <a:spcPts val="600"/>
              </a:spcAft>
            </a:pPr>
            <a:r>
              <a:rPr lang="en-US" sz="2800" dirty="0"/>
              <a:t>We need values for </a:t>
            </a:r>
            <a:r>
              <a:rPr lang="en-US" sz="2800" i="1" dirty="0"/>
              <a:t>m</a:t>
            </a:r>
            <a:r>
              <a:rPr lang="en-US" sz="2800" dirty="0"/>
              <a:t>, the slope, and </a:t>
            </a:r>
            <a:r>
              <a:rPr lang="en-US" sz="2800" i="1" dirty="0"/>
              <a:t>b</a:t>
            </a:r>
            <a:r>
              <a:rPr lang="en-US" sz="2800" dirty="0"/>
              <a:t>, the </a:t>
            </a:r>
            <a:br>
              <a:rPr lang="en-US" sz="2800" dirty="0"/>
            </a:br>
            <a:r>
              <a:rPr lang="en-US" sz="2800" i="1" dirty="0"/>
              <a:t>y</a:t>
            </a:r>
            <a:r>
              <a:rPr lang="en-US" sz="2800" dirty="0"/>
              <a:t>-intercept.</a:t>
            </a:r>
          </a:p>
          <a:p>
            <a:pPr>
              <a:spcAft>
                <a:spcPts val="600"/>
              </a:spcAft>
            </a:pPr>
            <a:endParaRPr lang="en-US" sz="2800" dirty="0"/>
          </a:p>
          <a:p>
            <a:pPr>
              <a:spcAft>
                <a:spcPts val="600"/>
              </a:spcAft>
            </a:pPr>
            <a:endParaRPr lang="en-US" sz="2800" dirty="0"/>
          </a:p>
          <a:p>
            <a:pPr>
              <a:spcAft>
                <a:spcPts val="600"/>
              </a:spcAft>
            </a:pPr>
            <a:r>
              <a:rPr lang="en-US" sz="2800" dirty="0"/>
              <a:t>The point  (0, 310) gives us </a:t>
            </a:r>
            <a:br>
              <a:rPr lang="en-US" sz="2800" dirty="0"/>
            </a:br>
            <a:r>
              <a:rPr lang="en-US" sz="2800" dirty="0"/>
              <a:t>the </a:t>
            </a:r>
            <a:r>
              <a:rPr lang="en-US" sz="2800" i="1" dirty="0"/>
              <a:t>y</a:t>
            </a:r>
            <a:r>
              <a:rPr lang="en-US" sz="2800" dirty="0"/>
              <a:t>-intercept of 310.</a:t>
            </a:r>
          </a:p>
          <a:p>
            <a:pPr>
              <a:spcAft>
                <a:spcPts val="600"/>
              </a:spcAft>
            </a:pPr>
            <a:r>
              <a:rPr lang="en-US" sz="2800" dirty="0"/>
              <a:t>Thus,</a:t>
            </a:r>
            <a:br>
              <a:rPr lang="en-US" sz="2800" dirty="0"/>
            </a:br>
            <a:r>
              <a:rPr lang="en-US" sz="2800" spc="-100" dirty="0"/>
              <a:t>			</a:t>
            </a:r>
          </a:p>
        </p:txBody>
      </p:sp>
      <p:graphicFrame>
        <p:nvGraphicFramePr>
          <p:cNvPr id="2" name="Object 1"/>
          <p:cNvGraphicFramePr>
            <a:graphicFrameLocks noChangeAspect="1"/>
          </p:cNvGraphicFramePr>
          <p:nvPr>
            <p:extLst>
              <p:ext uri="{D42A27DB-BD31-4B8C-83A1-F6EECF244321}">
                <p14:modId xmlns:p14="http://schemas.microsoft.com/office/powerpoint/2010/main" val="208826021"/>
              </p:ext>
            </p:extLst>
          </p:nvPr>
        </p:nvGraphicFramePr>
        <p:xfrm>
          <a:off x="609600" y="2184400"/>
          <a:ext cx="5537200" cy="939800"/>
        </p:xfrm>
        <a:graphic>
          <a:graphicData uri="http://schemas.openxmlformats.org/presentationml/2006/ole">
            <mc:AlternateContent xmlns:mc="http://schemas.openxmlformats.org/markup-compatibility/2006">
              <mc:Choice xmlns:v="urn:schemas-microsoft-com:vml" Requires="v">
                <p:oleObj name="Equation" r:id="rId2" imgW="5537160" imgH="939600" progId="Equation.DSMT4">
                  <p:embed/>
                </p:oleObj>
              </mc:Choice>
              <mc:Fallback>
                <p:oleObj name="Equation" r:id="rId2" imgW="5537160" imgH="939600" progId="Equation.DSMT4">
                  <p:embed/>
                  <p:pic>
                    <p:nvPicPr>
                      <p:cNvPr id="0" name=""/>
                      <p:cNvPicPr/>
                      <p:nvPr/>
                    </p:nvPicPr>
                    <p:blipFill>
                      <a:blip r:embed="rId3"/>
                      <a:stretch>
                        <a:fillRect/>
                      </a:stretch>
                    </p:blipFill>
                    <p:spPr>
                      <a:xfrm>
                        <a:off x="609600" y="2184400"/>
                        <a:ext cx="5537200" cy="9398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0131914"/>
              </p:ext>
            </p:extLst>
          </p:nvPr>
        </p:nvGraphicFramePr>
        <p:xfrm>
          <a:off x="1600200" y="4455225"/>
          <a:ext cx="3098800" cy="457200"/>
        </p:xfrm>
        <a:graphic>
          <a:graphicData uri="http://schemas.openxmlformats.org/presentationml/2006/ole">
            <mc:AlternateContent xmlns:mc="http://schemas.openxmlformats.org/markup-compatibility/2006">
              <mc:Choice xmlns:v="urn:schemas-microsoft-com:vml" Requires="v">
                <p:oleObj name="Equation" r:id="rId4" imgW="3098520" imgH="457200" progId="Equation.DSMT4">
                  <p:embed/>
                </p:oleObj>
              </mc:Choice>
              <mc:Fallback>
                <p:oleObj name="Equation" r:id="rId4" imgW="3098520" imgH="457200" progId="Equation.DSMT4">
                  <p:embed/>
                  <p:pic>
                    <p:nvPicPr>
                      <p:cNvPr id="0" name=""/>
                      <p:cNvPicPr/>
                      <p:nvPr/>
                    </p:nvPicPr>
                    <p:blipFill>
                      <a:blip r:embed="rId5"/>
                      <a:stretch>
                        <a:fillRect/>
                      </a:stretch>
                    </p:blipFill>
                    <p:spPr>
                      <a:xfrm>
                        <a:off x="1600200" y="4455225"/>
                        <a:ext cx="3098800" cy="457200"/>
                      </a:xfrm>
                      <a:prstGeom prst="rect">
                        <a:avLst/>
                      </a:prstGeom>
                    </p:spPr>
                  </p:pic>
                </p:oleObj>
              </mc:Fallback>
            </mc:AlternateContent>
          </a:graphicData>
        </a:graphic>
      </p:graphicFrame>
      <p:pic>
        <p:nvPicPr>
          <p:cNvPr id="7" name="Picture 7" descr="lg2-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8483" y="2965450"/>
            <a:ext cx="3249613" cy="32067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536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33400" y="1219200"/>
            <a:ext cx="3352800" cy="1600200"/>
          </a:xfrm>
        </p:spPr>
        <p:txBody>
          <a:bodyPr/>
          <a:lstStyle/>
          <a:p>
            <a:pPr lvl="0" eaLnBrk="0" hangingPunct="0">
              <a:spcBef>
                <a:spcPts val="0"/>
              </a:spcBef>
            </a:pPr>
            <a:r>
              <a:rPr lang="en-US" sz="4400" dirty="0">
                <a:solidFill>
                  <a:srgbClr val="FFFFFF"/>
                </a:solidFill>
              </a:rPr>
              <a:t>Section 2.5</a:t>
            </a:r>
          </a:p>
          <a:p>
            <a:endParaRPr lang="en-US" dirty="0"/>
          </a:p>
        </p:txBody>
      </p:sp>
      <p:sp>
        <p:nvSpPr>
          <p:cNvPr id="6" name="Content Placeholder 5"/>
          <p:cNvSpPr>
            <a:spLocks noGrp="1"/>
          </p:cNvSpPr>
          <p:nvPr>
            <p:ph sz="quarter" idx="11"/>
          </p:nvPr>
        </p:nvSpPr>
        <p:spPr>
          <a:xfrm>
            <a:off x="533400" y="2514600"/>
            <a:ext cx="3276600" cy="2743200"/>
          </a:xfrm>
        </p:spPr>
        <p:txBody>
          <a:bodyPr>
            <a:noAutofit/>
          </a:bodyPr>
          <a:lstStyle/>
          <a:p>
            <a:pPr marL="342900" indent="-342900" algn="ctr"/>
            <a:r>
              <a:rPr lang="en-US" dirty="0"/>
              <a:t>The Point-Slope</a:t>
            </a:r>
          </a:p>
          <a:p>
            <a:pPr marL="342900" indent="-342900" algn="ctr"/>
            <a:r>
              <a:rPr lang="en-US" dirty="0"/>
              <a:t>Form of the </a:t>
            </a:r>
          </a:p>
          <a:p>
            <a:pPr marL="342900" indent="-342900" algn="ctr"/>
            <a:r>
              <a:rPr lang="en-US" dirty="0"/>
              <a:t>Equation of </a:t>
            </a:r>
          </a:p>
          <a:p>
            <a:pPr marL="342900" indent="-342900" algn="ctr"/>
            <a:r>
              <a:rPr lang="en-US" dirty="0"/>
              <a:t>a Line</a:t>
            </a:r>
          </a:p>
          <a:p>
            <a:pPr marL="342900" indent="-342900" algn="ctr"/>
            <a:endParaRPr lang="en-US" dirty="0"/>
          </a:p>
          <a:p>
            <a:endParaRPr lang="en-US" dirty="0"/>
          </a:p>
        </p:txBody>
      </p:sp>
    </p:spTree>
    <p:extLst>
      <p:ext uri="{BB962C8B-B14F-4D97-AF65-F5344CB8AC3E}">
        <p14:creationId xmlns:p14="http://schemas.microsoft.com/office/powerpoint/2010/main" val="36696666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Placeholder 1"/>
          <p:cNvGraphicFramePr>
            <a:graphicFrameLocks noGrp="1"/>
          </p:cNvGraphicFramePr>
          <p:nvPr>
            <p:ph type="tbl" sz="quarter" idx="11"/>
          </p:nvPr>
        </p:nvGraphicFramePr>
        <p:xfrm>
          <a:off x="533400" y="1143001"/>
          <a:ext cx="8243888" cy="2795035"/>
        </p:xfrm>
        <a:graphic>
          <a:graphicData uri="http://schemas.openxmlformats.org/drawingml/2006/table">
            <a:tbl>
              <a:tblPr firstRow="1" bandRow="1">
                <a:tableStyleId>{5C22544A-7EE6-4342-B048-85BDC9FD1C3A}</a:tableStyleId>
              </a:tblPr>
              <a:tblGrid>
                <a:gridCol w="8243888">
                  <a:extLst>
                    <a:ext uri="{9D8B030D-6E8A-4147-A177-3AD203B41FA5}">
                      <a16:colId xmlns:a16="http://schemas.microsoft.com/office/drawing/2014/main" val="20000"/>
                    </a:ext>
                  </a:extLst>
                </a:gridCol>
              </a:tblGrid>
              <a:tr h="10149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kern="1200" cap="none" normalizeH="0" baseline="0" dirty="0">
                          <a:ln>
                            <a:noFill/>
                          </a:ln>
                          <a:solidFill>
                            <a:srgbClr val="0000A8"/>
                          </a:solidFill>
                          <a:effectLst/>
                          <a:latin typeface="Arial" pitchFamily="34" charset="0"/>
                          <a:ea typeface="+mn-ea"/>
                          <a:cs typeface="Arial" pitchFamily="34" charset="0"/>
                        </a:rPr>
                        <a:t>Point-Slope Form of the Equation </a:t>
                      </a:r>
                      <a:br>
                        <a:rPr kumimoji="0" lang="en-US" sz="3200" b="1" i="0" u="none" strike="noStrike" kern="1200" cap="none" normalizeH="0" baseline="0" dirty="0">
                          <a:ln>
                            <a:noFill/>
                          </a:ln>
                          <a:solidFill>
                            <a:srgbClr val="0000A8"/>
                          </a:solidFill>
                          <a:effectLst/>
                          <a:latin typeface="Arial" pitchFamily="34" charset="0"/>
                          <a:ea typeface="+mn-ea"/>
                          <a:cs typeface="Arial" pitchFamily="34" charset="0"/>
                        </a:rPr>
                      </a:br>
                      <a:r>
                        <a:rPr kumimoji="0" lang="en-US" sz="3200" b="1" i="0" u="none" strike="noStrike" kern="1200" cap="none" normalizeH="0" baseline="0" dirty="0">
                          <a:ln>
                            <a:noFill/>
                          </a:ln>
                          <a:solidFill>
                            <a:srgbClr val="0000A8"/>
                          </a:solidFill>
                          <a:effectLst/>
                          <a:latin typeface="Arial" pitchFamily="34" charset="0"/>
                          <a:ea typeface="+mn-ea"/>
                          <a:cs typeface="Arial" pitchFamily="34" charset="0"/>
                        </a:rPr>
                        <a:t>of a 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72823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cap="none" normalizeH="0" baseline="0" dirty="0">
                          <a:ln>
                            <a:noFill/>
                          </a:ln>
                          <a:solidFill>
                            <a:schemeClr val="tx1"/>
                          </a:solidFill>
                          <a:effectLst/>
                          <a:latin typeface="Arial" pitchFamily="34" charset="0"/>
                          <a:cs typeface="Arial" pitchFamily="34" charset="0"/>
                        </a:rPr>
                        <a:t>The point-slope equation of a </a:t>
                      </a:r>
                      <a:r>
                        <a:rPr kumimoji="0" lang="en-US" sz="3200" b="0" i="0" u="none" strike="noStrike" cap="none" normalizeH="0" baseline="0" dirty="0" err="1">
                          <a:ln>
                            <a:noFill/>
                          </a:ln>
                          <a:solidFill>
                            <a:schemeClr val="tx1"/>
                          </a:solidFill>
                          <a:effectLst/>
                          <a:latin typeface="Arial" pitchFamily="34" charset="0"/>
                          <a:cs typeface="Arial" pitchFamily="34" charset="0"/>
                        </a:rPr>
                        <a:t>nonvertical</a:t>
                      </a:r>
                      <a:r>
                        <a:rPr kumimoji="0" lang="en-US" sz="3200" b="0" i="0" u="none" strike="noStrike" cap="none" normalizeH="0" baseline="0" dirty="0">
                          <a:ln>
                            <a:noFill/>
                          </a:ln>
                          <a:solidFill>
                            <a:schemeClr val="tx1"/>
                          </a:solidFill>
                          <a:effectLst/>
                          <a:latin typeface="Arial" pitchFamily="34" charset="0"/>
                          <a:cs typeface="Arial" pitchFamily="34" charset="0"/>
                        </a:rPr>
                        <a:t> line with slope </a:t>
                      </a:r>
                      <a:r>
                        <a:rPr kumimoji="0" lang="en-US" sz="3200" b="0" i="1" u="none" strike="noStrike" cap="none" normalizeH="0" baseline="0" dirty="0">
                          <a:ln>
                            <a:noFill/>
                          </a:ln>
                          <a:solidFill>
                            <a:schemeClr val="tx1"/>
                          </a:solidFill>
                          <a:effectLst/>
                          <a:latin typeface="Arial" pitchFamily="34" charset="0"/>
                          <a:cs typeface="Arial" pitchFamily="34" charset="0"/>
                        </a:rPr>
                        <a:t>m</a:t>
                      </a:r>
                      <a:r>
                        <a:rPr kumimoji="0" lang="en-US" sz="3200" b="0" i="0" u="none" strike="noStrike" cap="none" normalizeH="0" baseline="0" dirty="0">
                          <a:ln>
                            <a:noFill/>
                          </a:ln>
                          <a:solidFill>
                            <a:schemeClr val="tx1"/>
                          </a:solidFill>
                          <a:effectLst/>
                          <a:latin typeface="Arial" pitchFamily="34" charset="0"/>
                          <a:cs typeface="Arial" pitchFamily="34" charset="0"/>
                        </a:rPr>
                        <a:t> that passes through the point            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Point-Slope Form</a:t>
            </a:r>
          </a:p>
        </p:txBody>
      </p:sp>
      <p:graphicFrame>
        <p:nvGraphicFramePr>
          <p:cNvPr id="4" name="Object 3"/>
          <p:cNvGraphicFramePr>
            <a:graphicFrameLocks noChangeAspect="1"/>
          </p:cNvGraphicFramePr>
          <p:nvPr/>
        </p:nvGraphicFramePr>
        <p:xfrm>
          <a:off x="3217225" y="3239325"/>
          <a:ext cx="3251200" cy="558800"/>
        </p:xfrm>
        <a:graphic>
          <a:graphicData uri="http://schemas.openxmlformats.org/presentationml/2006/ole">
            <mc:AlternateContent xmlns:mc="http://schemas.openxmlformats.org/markup-compatibility/2006">
              <mc:Choice xmlns:v="urn:schemas-microsoft-com:vml" Requires="v">
                <p:oleObj name="Equation" r:id="rId2" imgW="3251160" imgH="558720" progId="Equation.DSMT4">
                  <p:embed/>
                </p:oleObj>
              </mc:Choice>
              <mc:Fallback>
                <p:oleObj name="Equation" r:id="rId2" imgW="3251160" imgH="558720" progId="Equation.DSMT4">
                  <p:embed/>
                  <p:pic>
                    <p:nvPicPr>
                      <p:cNvPr id="4" name="Object 3"/>
                      <p:cNvPicPr/>
                      <p:nvPr/>
                    </p:nvPicPr>
                    <p:blipFill>
                      <a:blip r:embed="rId3"/>
                      <a:stretch>
                        <a:fillRect/>
                      </a:stretch>
                    </p:blipFill>
                    <p:spPr>
                      <a:xfrm>
                        <a:off x="3217225" y="3239325"/>
                        <a:ext cx="3251200" cy="558800"/>
                      </a:xfrm>
                      <a:prstGeom prst="rect">
                        <a:avLst/>
                      </a:prstGeom>
                    </p:spPr>
                  </p:pic>
                </p:oleObj>
              </mc:Fallback>
            </mc:AlternateContent>
          </a:graphicData>
        </a:graphic>
      </p:graphicFrame>
      <p:graphicFrame>
        <p:nvGraphicFramePr>
          <p:cNvPr id="3" name="Object 2"/>
          <p:cNvGraphicFramePr>
            <a:graphicFrameLocks noChangeAspect="1"/>
          </p:cNvGraphicFramePr>
          <p:nvPr/>
        </p:nvGraphicFramePr>
        <p:xfrm>
          <a:off x="1576450" y="3240975"/>
          <a:ext cx="1219200" cy="558800"/>
        </p:xfrm>
        <a:graphic>
          <a:graphicData uri="http://schemas.openxmlformats.org/presentationml/2006/ole">
            <mc:AlternateContent xmlns:mc="http://schemas.openxmlformats.org/markup-compatibility/2006">
              <mc:Choice xmlns:v="urn:schemas-microsoft-com:vml" Requires="v">
                <p:oleObj name="Equation" r:id="rId4" imgW="1218960" imgH="558720" progId="Equation.DSMT4">
                  <p:embed/>
                </p:oleObj>
              </mc:Choice>
              <mc:Fallback>
                <p:oleObj name="Equation" r:id="rId4" imgW="1218960" imgH="558720" progId="Equation.DSMT4">
                  <p:embed/>
                  <p:pic>
                    <p:nvPicPr>
                      <p:cNvPr id="3" name="Object 2"/>
                      <p:cNvPicPr/>
                      <p:nvPr/>
                    </p:nvPicPr>
                    <p:blipFill>
                      <a:blip r:embed="rId5"/>
                      <a:stretch>
                        <a:fillRect/>
                      </a:stretch>
                    </p:blipFill>
                    <p:spPr>
                      <a:xfrm>
                        <a:off x="1576450" y="3240975"/>
                        <a:ext cx="1219200" cy="558800"/>
                      </a:xfrm>
                      <a:prstGeom prst="rect">
                        <a:avLst/>
                      </a:prstGeom>
                    </p:spPr>
                  </p:pic>
                </p:oleObj>
              </mc:Fallback>
            </mc:AlternateContent>
          </a:graphicData>
        </a:graphic>
      </p:graphicFrame>
    </p:spTree>
    <p:extLst>
      <p:ext uri="{BB962C8B-B14F-4D97-AF65-F5344CB8AC3E}">
        <p14:creationId xmlns:p14="http://schemas.microsoft.com/office/powerpoint/2010/main" val="18262714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latin typeface="Arial" pitchFamily="34" charset="0"/>
                <a:cs typeface="Arial" pitchFamily="34" charset="0"/>
              </a:rPr>
              <a:t>Objective 1</a:t>
            </a:r>
            <a:endParaRPr lang="en-US" sz="3200" b="1" dirty="0">
              <a:latin typeface="Arial" pitchFamily="34" charset="0"/>
              <a:cs typeface="Arial" pitchFamily="34" charset="0"/>
            </a:endParaRPr>
          </a:p>
        </p:txBody>
      </p:sp>
      <p:sp>
        <p:nvSpPr>
          <p:cNvPr id="3" name="Text Placeholder 2"/>
          <p:cNvSpPr>
            <a:spLocks noGrp="1"/>
          </p:cNvSpPr>
          <p:nvPr>
            <p:ph type="body" sz="quarter" idx="10"/>
          </p:nvPr>
        </p:nvSpPr>
        <p:spPr/>
        <p:txBody>
          <a:bodyPr/>
          <a:lstStyle/>
          <a:p>
            <a:pPr algn="ctr"/>
            <a:r>
              <a:rPr lang="en-US" dirty="0"/>
              <a:t>Use the point-slope form to write </a:t>
            </a:r>
            <a:br>
              <a:rPr lang="en-US" dirty="0"/>
            </a:br>
            <a:r>
              <a:rPr lang="en-US" dirty="0"/>
              <a:t>equations of a line.</a:t>
            </a:r>
          </a:p>
        </p:txBody>
      </p:sp>
    </p:spTree>
    <p:extLst>
      <p:ext uri="{BB962C8B-B14F-4D97-AF65-F5344CB8AC3E}">
        <p14:creationId xmlns:p14="http://schemas.microsoft.com/office/powerpoint/2010/main" val="26483384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endParaRPr lang="en-US" dirty="0"/>
          </a:p>
        </p:txBody>
      </p:sp>
      <p:sp>
        <p:nvSpPr>
          <p:cNvPr id="4" name="Text Placeholder 3"/>
          <p:cNvSpPr>
            <a:spLocks noGrp="1"/>
          </p:cNvSpPr>
          <p:nvPr>
            <p:ph type="body" sz="quarter" idx="10"/>
          </p:nvPr>
        </p:nvSpPr>
        <p:spPr>
          <a:xfrm>
            <a:off x="533400" y="1143000"/>
            <a:ext cx="8243888" cy="5105400"/>
          </a:xfrm>
        </p:spPr>
        <p:txBody>
          <a:bodyPr>
            <a:noAutofit/>
          </a:bodyPr>
          <a:lstStyle/>
          <a:p>
            <a:pPr>
              <a:spcBef>
                <a:spcPct val="50000"/>
              </a:spcBef>
            </a:pPr>
            <a:r>
              <a:rPr lang="en-US" sz="2800" dirty="0"/>
              <a:t>Write the point-slope form and then the slope-intercept form of the equation of the line with    slope </a:t>
            </a:r>
            <a:r>
              <a:rPr lang="en-US" sz="2800" dirty="0">
                <a:latin typeface="Symbol" pitchFamily="18" charset="2"/>
              </a:rPr>
              <a:t>  </a:t>
            </a:r>
            <a:r>
              <a:rPr lang="en-US" sz="2800" dirty="0"/>
              <a:t>   that passes through the point           </a:t>
            </a:r>
          </a:p>
          <a:p>
            <a:endParaRPr lang="en-US" dirty="0"/>
          </a:p>
          <a:p>
            <a:r>
              <a:rPr lang="en-US" dirty="0"/>
              <a:t>				</a:t>
            </a:r>
            <a:r>
              <a:rPr lang="en-US" sz="2800" dirty="0"/>
              <a:t>Substitute the given values</a:t>
            </a:r>
          </a:p>
          <a:p>
            <a:r>
              <a:rPr lang="en-US" sz="2800" dirty="0"/>
              <a:t>				Simplify</a:t>
            </a:r>
          </a:p>
          <a:p>
            <a:r>
              <a:rPr lang="en-US" sz="2800" dirty="0"/>
              <a:t>This is the equation of the line in </a:t>
            </a:r>
            <a:r>
              <a:rPr lang="en-US" sz="2800" i="1" dirty="0">
                <a:solidFill>
                  <a:srgbClr val="0000A8"/>
                </a:solidFill>
              </a:rPr>
              <a:t>point-slope form</a:t>
            </a:r>
            <a:r>
              <a:rPr lang="en-US" sz="2800" dirty="0"/>
              <a:t>.</a:t>
            </a:r>
          </a:p>
          <a:p>
            <a:r>
              <a:rPr lang="en-US" dirty="0"/>
              <a:t>				</a:t>
            </a:r>
            <a:r>
              <a:rPr lang="en-US" sz="2800" dirty="0"/>
              <a:t>Distribute</a:t>
            </a:r>
          </a:p>
          <a:p>
            <a:r>
              <a:rPr lang="en-US" sz="2800" dirty="0"/>
              <a:t>				Subtract 4 from both sides</a:t>
            </a:r>
          </a:p>
          <a:p>
            <a:r>
              <a:rPr lang="en-US" sz="2800" spc="-100" dirty="0"/>
              <a:t>This is the equation of the line in </a:t>
            </a:r>
            <a:r>
              <a:rPr lang="en-US" sz="2800" i="1" spc="-100" dirty="0">
                <a:solidFill>
                  <a:srgbClr val="006600"/>
                </a:solidFill>
              </a:rPr>
              <a:t>slope-intercept form</a:t>
            </a:r>
            <a:r>
              <a:rPr lang="en-US" sz="2800" spc="-100" dirty="0"/>
              <a:t>.</a:t>
            </a:r>
          </a:p>
          <a:p>
            <a:endParaRPr lang="en-US" sz="2800" dirty="0"/>
          </a:p>
          <a:p>
            <a:endParaRPr lang="en-US" dirty="0"/>
          </a:p>
          <a:p>
            <a:endParaRPr lang="en-US" dirty="0"/>
          </a:p>
          <a:p>
            <a:endParaRPr lang="en-US" dirty="0"/>
          </a:p>
        </p:txBody>
      </p:sp>
      <p:graphicFrame>
        <p:nvGraphicFramePr>
          <p:cNvPr id="6" name="Object 5"/>
          <p:cNvGraphicFramePr>
            <a:graphicFrameLocks noChangeAspect="1"/>
          </p:cNvGraphicFramePr>
          <p:nvPr/>
        </p:nvGraphicFramePr>
        <p:xfrm>
          <a:off x="823913" y="2593975"/>
          <a:ext cx="2743200" cy="457200"/>
        </p:xfrm>
        <a:graphic>
          <a:graphicData uri="http://schemas.openxmlformats.org/presentationml/2006/ole">
            <mc:AlternateContent xmlns:mc="http://schemas.openxmlformats.org/markup-compatibility/2006">
              <mc:Choice xmlns:v="urn:schemas-microsoft-com:vml" Requires="v">
                <p:oleObj name="Equation" r:id="rId2" imgW="2743200" imgH="457200" progId="Equation.DSMT4">
                  <p:embed/>
                </p:oleObj>
              </mc:Choice>
              <mc:Fallback>
                <p:oleObj name="Equation" r:id="rId2" imgW="2743200" imgH="457200" progId="Equation.DSMT4">
                  <p:embed/>
                  <p:pic>
                    <p:nvPicPr>
                      <p:cNvPr id="6" name="Object 5"/>
                      <p:cNvPicPr>
                        <a:picLocks noChangeAspect="1" noChangeArrowheads="1"/>
                      </p:cNvPicPr>
                      <p:nvPr/>
                    </p:nvPicPr>
                    <p:blipFill>
                      <a:blip r:embed="rId3"/>
                      <a:srcRect/>
                      <a:stretch>
                        <a:fillRect/>
                      </a:stretch>
                    </p:blipFill>
                    <p:spPr bwMode="auto">
                      <a:xfrm>
                        <a:off x="823913" y="2593975"/>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500063" y="3205163"/>
          <a:ext cx="3073400" cy="457200"/>
        </p:xfrm>
        <a:graphic>
          <a:graphicData uri="http://schemas.openxmlformats.org/presentationml/2006/ole">
            <mc:AlternateContent xmlns:mc="http://schemas.openxmlformats.org/markup-compatibility/2006">
              <mc:Choice xmlns:v="urn:schemas-microsoft-com:vml" Requires="v">
                <p:oleObj name="Equation" r:id="rId4" imgW="3073320" imgH="457200" progId="Equation.DSMT4">
                  <p:embed/>
                </p:oleObj>
              </mc:Choice>
              <mc:Fallback>
                <p:oleObj name="Equation" r:id="rId4" imgW="3073320" imgH="457200" progId="Equation.DSMT4">
                  <p:embed/>
                  <p:pic>
                    <p:nvPicPr>
                      <p:cNvPr id="8" name="Object 7"/>
                      <p:cNvPicPr>
                        <a:picLocks noChangeAspect="1" noChangeArrowheads="1"/>
                      </p:cNvPicPr>
                      <p:nvPr/>
                    </p:nvPicPr>
                    <p:blipFill>
                      <a:blip r:embed="rId5"/>
                      <a:srcRect/>
                      <a:stretch>
                        <a:fillRect/>
                      </a:stretch>
                    </p:blipFill>
                    <p:spPr bwMode="auto">
                      <a:xfrm>
                        <a:off x="500063" y="3205163"/>
                        <a:ext cx="307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938213" y="3746500"/>
          <a:ext cx="2616200" cy="457200"/>
        </p:xfrm>
        <a:graphic>
          <a:graphicData uri="http://schemas.openxmlformats.org/presentationml/2006/ole">
            <mc:AlternateContent xmlns:mc="http://schemas.openxmlformats.org/markup-compatibility/2006">
              <mc:Choice xmlns:v="urn:schemas-microsoft-com:vml" Requires="v">
                <p:oleObj name="Equation" r:id="rId6" imgW="2616120" imgH="457200" progId="Equation.DSMT4">
                  <p:embed/>
                </p:oleObj>
              </mc:Choice>
              <mc:Fallback>
                <p:oleObj name="Equation" r:id="rId6" imgW="2616120" imgH="457200" progId="Equation.DSMT4">
                  <p:embed/>
                  <p:pic>
                    <p:nvPicPr>
                      <p:cNvPr id="9" name="Object 8"/>
                      <p:cNvPicPr>
                        <a:picLocks noChangeAspect="1" noChangeArrowheads="1"/>
                      </p:cNvPicPr>
                      <p:nvPr/>
                    </p:nvPicPr>
                    <p:blipFill>
                      <a:blip r:embed="rId7"/>
                      <a:srcRect/>
                      <a:stretch>
                        <a:fillRect/>
                      </a:stretch>
                    </p:blipFill>
                    <p:spPr bwMode="auto">
                      <a:xfrm>
                        <a:off x="938213" y="3746500"/>
                        <a:ext cx="2616200" cy="457200"/>
                      </a:xfrm>
                      <a:prstGeom prst="rect">
                        <a:avLst/>
                      </a:prstGeom>
                      <a:noFill/>
                      <a:ln>
                        <a:solidFill>
                          <a:srgbClr val="0000A8"/>
                        </a:solidFill>
                      </a:ln>
                    </p:spPr>
                  </p:pic>
                </p:oleObj>
              </mc:Fallback>
            </mc:AlternateContent>
          </a:graphicData>
        </a:graphic>
      </p:graphicFrame>
      <p:graphicFrame>
        <p:nvGraphicFramePr>
          <p:cNvPr id="3" name="Object 2"/>
          <p:cNvGraphicFramePr>
            <a:graphicFrameLocks noChangeAspect="1"/>
          </p:cNvGraphicFramePr>
          <p:nvPr/>
        </p:nvGraphicFramePr>
        <p:xfrm>
          <a:off x="969325" y="4855275"/>
          <a:ext cx="2324100" cy="393700"/>
        </p:xfrm>
        <a:graphic>
          <a:graphicData uri="http://schemas.openxmlformats.org/presentationml/2006/ole">
            <mc:AlternateContent xmlns:mc="http://schemas.openxmlformats.org/markup-compatibility/2006">
              <mc:Choice xmlns:v="urn:schemas-microsoft-com:vml" Requires="v">
                <p:oleObj name="Equation" r:id="rId8" imgW="2323800" imgH="393480" progId="Equation.DSMT4">
                  <p:embed/>
                </p:oleObj>
              </mc:Choice>
              <mc:Fallback>
                <p:oleObj name="Equation" r:id="rId8" imgW="2323800" imgH="393480" progId="Equation.DSMT4">
                  <p:embed/>
                  <p:pic>
                    <p:nvPicPr>
                      <p:cNvPr id="3" name="Object 2"/>
                      <p:cNvPicPr>
                        <a:picLocks noChangeAspect="1" noChangeArrowheads="1"/>
                      </p:cNvPicPr>
                      <p:nvPr/>
                    </p:nvPicPr>
                    <p:blipFill>
                      <a:blip r:embed="rId9"/>
                      <a:srcRect/>
                      <a:stretch>
                        <a:fillRect/>
                      </a:stretch>
                    </p:blipFill>
                    <p:spPr bwMode="auto">
                      <a:xfrm>
                        <a:off x="969325" y="4855275"/>
                        <a:ext cx="23241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nvGraphicFramePr>
        <p:xfrm>
          <a:off x="1510475" y="5373750"/>
          <a:ext cx="1778000" cy="393700"/>
        </p:xfrm>
        <a:graphic>
          <a:graphicData uri="http://schemas.openxmlformats.org/presentationml/2006/ole">
            <mc:AlternateContent xmlns:mc="http://schemas.openxmlformats.org/markup-compatibility/2006">
              <mc:Choice xmlns:v="urn:schemas-microsoft-com:vml" Requires="v">
                <p:oleObj name="Equation" r:id="rId10" imgW="1777680" imgH="393480" progId="Equation.DSMT4">
                  <p:embed/>
                </p:oleObj>
              </mc:Choice>
              <mc:Fallback>
                <p:oleObj name="Equation" r:id="rId10" imgW="1777680" imgH="393480" progId="Equation.DSMT4">
                  <p:embed/>
                  <p:pic>
                    <p:nvPicPr>
                      <p:cNvPr id="12" name="Object 11"/>
                      <p:cNvPicPr>
                        <a:picLocks noChangeAspect="1" noChangeArrowheads="1"/>
                      </p:cNvPicPr>
                      <p:nvPr/>
                    </p:nvPicPr>
                    <p:blipFill>
                      <a:blip r:embed="rId11"/>
                      <a:srcRect/>
                      <a:stretch>
                        <a:fillRect/>
                      </a:stretch>
                    </p:blipFill>
                    <p:spPr bwMode="auto">
                      <a:xfrm>
                        <a:off x="1510475" y="5373750"/>
                        <a:ext cx="1778000" cy="393700"/>
                      </a:xfrm>
                      <a:prstGeom prst="rect">
                        <a:avLst/>
                      </a:prstGeom>
                      <a:noFill/>
                      <a:ln>
                        <a:solidFill>
                          <a:srgbClr val="006600"/>
                        </a:solidFill>
                      </a:ln>
                    </p:spPr>
                  </p:pic>
                </p:oleObj>
              </mc:Fallback>
            </mc:AlternateContent>
          </a:graphicData>
        </a:graphic>
      </p:graphicFrame>
      <p:graphicFrame>
        <p:nvGraphicFramePr>
          <p:cNvPr id="2" name="Object 1"/>
          <p:cNvGraphicFramePr>
            <a:graphicFrameLocks noChangeAspect="1"/>
          </p:cNvGraphicFramePr>
          <p:nvPr/>
        </p:nvGraphicFramePr>
        <p:xfrm>
          <a:off x="6754750" y="2033650"/>
          <a:ext cx="1092200" cy="508000"/>
        </p:xfrm>
        <a:graphic>
          <a:graphicData uri="http://schemas.openxmlformats.org/presentationml/2006/ole">
            <mc:AlternateContent xmlns:mc="http://schemas.openxmlformats.org/markup-compatibility/2006">
              <mc:Choice xmlns:v="urn:schemas-microsoft-com:vml" Requires="v">
                <p:oleObj name="Equation" r:id="rId12" imgW="1091880" imgH="507960" progId="Equation.DSMT4">
                  <p:embed/>
                </p:oleObj>
              </mc:Choice>
              <mc:Fallback>
                <p:oleObj name="Equation" r:id="rId12" imgW="1091880" imgH="507960" progId="Equation.DSMT4">
                  <p:embed/>
                  <p:pic>
                    <p:nvPicPr>
                      <p:cNvPr id="2" name="Object 1"/>
                      <p:cNvPicPr/>
                      <p:nvPr/>
                    </p:nvPicPr>
                    <p:blipFill>
                      <a:blip r:embed="rId13"/>
                      <a:stretch>
                        <a:fillRect/>
                      </a:stretch>
                    </p:blipFill>
                    <p:spPr>
                      <a:xfrm>
                        <a:off x="6754750" y="2033650"/>
                        <a:ext cx="1092200" cy="508000"/>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1559625" y="2093025"/>
          <a:ext cx="431800" cy="330200"/>
        </p:xfrm>
        <a:graphic>
          <a:graphicData uri="http://schemas.openxmlformats.org/presentationml/2006/ole">
            <mc:AlternateContent xmlns:mc="http://schemas.openxmlformats.org/markup-compatibility/2006">
              <mc:Choice xmlns:v="urn:schemas-microsoft-com:vml" Requires="v">
                <p:oleObj name="Equation" r:id="rId14" imgW="431640" imgH="330120" progId="Equation.DSMT4">
                  <p:embed/>
                </p:oleObj>
              </mc:Choice>
              <mc:Fallback>
                <p:oleObj name="Equation" r:id="rId14" imgW="431640" imgH="330120" progId="Equation.DSMT4">
                  <p:embed/>
                  <p:pic>
                    <p:nvPicPr>
                      <p:cNvPr id="7" name="Object 6"/>
                      <p:cNvPicPr>
                        <a:picLocks noChangeAspect="1" noChangeArrowheads="1"/>
                      </p:cNvPicPr>
                      <p:nvPr/>
                    </p:nvPicPr>
                    <p:blipFill>
                      <a:blip r:embed="rId15"/>
                      <a:srcRect/>
                      <a:stretch>
                        <a:fillRect/>
                      </a:stretch>
                    </p:blipFill>
                    <p:spPr bwMode="auto">
                      <a:xfrm>
                        <a:off x="1559625" y="2093025"/>
                        <a:ext cx="4318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125976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endParaRPr lang="en-US" dirty="0"/>
          </a:p>
        </p:txBody>
      </p:sp>
      <p:sp>
        <p:nvSpPr>
          <p:cNvPr id="4" name="Text Placeholder 3"/>
          <p:cNvSpPr>
            <a:spLocks noGrp="1"/>
          </p:cNvSpPr>
          <p:nvPr>
            <p:ph type="body" sz="quarter" idx="10"/>
          </p:nvPr>
        </p:nvSpPr>
        <p:spPr/>
        <p:txBody>
          <a:bodyPr>
            <a:noAutofit/>
          </a:bodyPr>
          <a:lstStyle/>
          <a:p>
            <a:pPr>
              <a:spcBef>
                <a:spcPct val="50000"/>
              </a:spcBef>
            </a:pPr>
            <a:r>
              <a:rPr lang="en-US" sz="2800" dirty="0"/>
              <a:t>Write the point-slope form and then the slope-intercept form of the equation of the line that passes through the points           and           .</a:t>
            </a:r>
          </a:p>
          <a:p>
            <a:pPr>
              <a:spcBef>
                <a:spcPct val="50000"/>
              </a:spcBef>
            </a:pPr>
            <a:r>
              <a:rPr lang="en-US" sz="2800" dirty="0"/>
              <a:t>First we must find the slope of the line. That is done as follows:</a:t>
            </a:r>
          </a:p>
          <a:p>
            <a:pPr>
              <a:spcBef>
                <a:spcPct val="50000"/>
              </a:spcBef>
            </a:pPr>
            <a:endParaRPr lang="en-US" sz="2800" dirty="0"/>
          </a:p>
          <a:p>
            <a:pPr>
              <a:spcBef>
                <a:spcPct val="50000"/>
              </a:spcBef>
            </a:pPr>
            <a:r>
              <a:rPr lang="en-US" sz="2800" dirty="0"/>
              <a:t>Now find the two forms of the equation of the line.  To find the point-slope form of the line, use either point provided. </a:t>
            </a:r>
            <a:br>
              <a:rPr lang="en-US" sz="2800" dirty="0"/>
            </a:br>
            <a:r>
              <a:rPr lang="en-US" sz="2800" dirty="0"/>
              <a:t>Use           .</a:t>
            </a:r>
          </a:p>
          <a:p>
            <a:pPr>
              <a:spcBef>
                <a:spcPct val="50000"/>
              </a:spcBef>
            </a:pPr>
            <a:endParaRPr lang="en-US" sz="2800" dirty="0"/>
          </a:p>
          <a:p>
            <a:pPr>
              <a:spcBef>
                <a:spcPct val="50000"/>
              </a:spcBef>
            </a:pPr>
            <a:endParaRPr lang="en-US" sz="2800" dirty="0"/>
          </a:p>
          <a:p>
            <a:endParaRPr lang="en-US" dirty="0"/>
          </a:p>
          <a:p>
            <a:r>
              <a:rPr lang="en-US" dirty="0"/>
              <a:t>				</a:t>
            </a:r>
            <a:endParaRPr lang="en-US" sz="2800" dirty="0"/>
          </a:p>
          <a:p>
            <a:endParaRPr lang="en-US" dirty="0"/>
          </a:p>
          <a:p>
            <a:endParaRPr lang="en-US" dirty="0"/>
          </a:p>
          <a:p>
            <a:endParaRPr lang="en-US" dirty="0"/>
          </a:p>
        </p:txBody>
      </p:sp>
      <p:graphicFrame>
        <p:nvGraphicFramePr>
          <p:cNvPr id="2" name="Object 1"/>
          <p:cNvGraphicFramePr>
            <a:graphicFrameLocks noChangeAspect="1"/>
          </p:cNvGraphicFramePr>
          <p:nvPr/>
        </p:nvGraphicFramePr>
        <p:xfrm>
          <a:off x="2209800" y="3505200"/>
          <a:ext cx="3492500" cy="863600"/>
        </p:xfrm>
        <a:graphic>
          <a:graphicData uri="http://schemas.openxmlformats.org/presentationml/2006/ole">
            <mc:AlternateContent xmlns:mc="http://schemas.openxmlformats.org/markup-compatibility/2006">
              <mc:Choice xmlns:v="urn:schemas-microsoft-com:vml" Requires="v">
                <p:oleObj name="Equation" r:id="rId2" imgW="3492360" imgH="863280" progId="Equation.DSMT4">
                  <p:embed/>
                </p:oleObj>
              </mc:Choice>
              <mc:Fallback>
                <p:oleObj name="Equation" r:id="rId2" imgW="3492360" imgH="863280" progId="Equation.DSMT4">
                  <p:embed/>
                  <p:pic>
                    <p:nvPicPr>
                      <p:cNvPr id="2" name="Object 1"/>
                      <p:cNvPicPr/>
                      <p:nvPr/>
                    </p:nvPicPr>
                    <p:blipFill>
                      <a:blip r:embed="rId3"/>
                      <a:stretch>
                        <a:fillRect/>
                      </a:stretch>
                    </p:blipFill>
                    <p:spPr>
                      <a:xfrm>
                        <a:off x="2209800" y="3505200"/>
                        <a:ext cx="3492500" cy="863600"/>
                      </a:xfrm>
                      <a:prstGeom prst="rect">
                        <a:avLst/>
                      </a:prstGeom>
                    </p:spPr>
                  </p:pic>
                </p:oleObj>
              </mc:Fallback>
            </mc:AlternateContent>
          </a:graphicData>
        </a:graphic>
      </p:graphicFrame>
      <p:graphicFrame>
        <p:nvGraphicFramePr>
          <p:cNvPr id="3" name="Object 2"/>
          <p:cNvGraphicFramePr>
            <a:graphicFrameLocks noChangeAspect="1"/>
          </p:cNvGraphicFramePr>
          <p:nvPr/>
        </p:nvGraphicFramePr>
        <p:xfrm>
          <a:off x="4771900" y="2046288"/>
          <a:ext cx="990600" cy="508000"/>
        </p:xfrm>
        <a:graphic>
          <a:graphicData uri="http://schemas.openxmlformats.org/presentationml/2006/ole">
            <mc:AlternateContent xmlns:mc="http://schemas.openxmlformats.org/markup-compatibility/2006">
              <mc:Choice xmlns:v="urn:schemas-microsoft-com:vml" Requires="v">
                <p:oleObj name="Equation" r:id="rId4" imgW="990360" imgH="507960" progId="Equation.DSMT4">
                  <p:embed/>
                </p:oleObj>
              </mc:Choice>
              <mc:Fallback>
                <p:oleObj name="Equation" r:id="rId4" imgW="990360" imgH="507960" progId="Equation.DSMT4">
                  <p:embed/>
                  <p:pic>
                    <p:nvPicPr>
                      <p:cNvPr id="3"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1900" y="2046288"/>
                        <a:ext cx="990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6464300" y="2057400"/>
          <a:ext cx="1003300" cy="508000"/>
        </p:xfrm>
        <a:graphic>
          <a:graphicData uri="http://schemas.openxmlformats.org/presentationml/2006/ole">
            <mc:AlternateContent xmlns:mc="http://schemas.openxmlformats.org/markup-compatibility/2006">
              <mc:Choice xmlns:v="urn:schemas-microsoft-com:vml" Requires="v">
                <p:oleObj name="Equation" r:id="rId6" imgW="1002960" imgH="507960" progId="Equation.DSMT4">
                  <p:embed/>
                </p:oleObj>
              </mc:Choice>
              <mc:Fallback>
                <p:oleObj name="Equation" r:id="rId6" imgW="1002960" imgH="507960" progId="Equation.DSMT4">
                  <p:embed/>
                  <p:pic>
                    <p:nvPicPr>
                      <p:cNvPr id="6" name="Object 5"/>
                      <p:cNvPicPr>
                        <a:picLocks noChangeAspect="1" noChangeArrowheads="1"/>
                      </p:cNvPicPr>
                      <p:nvPr/>
                    </p:nvPicPr>
                    <p:blipFill>
                      <a:blip r:embed="rId7"/>
                      <a:srcRect/>
                      <a:stretch>
                        <a:fillRect/>
                      </a:stretch>
                    </p:blipFill>
                    <p:spPr bwMode="auto">
                      <a:xfrm>
                        <a:off x="6464300" y="2057400"/>
                        <a:ext cx="10033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1354775" y="5667500"/>
          <a:ext cx="990600" cy="508000"/>
        </p:xfrm>
        <a:graphic>
          <a:graphicData uri="http://schemas.openxmlformats.org/presentationml/2006/ole">
            <mc:AlternateContent xmlns:mc="http://schemas.openxmlformats.org/markup-compatibility/2006">
              <mc:Choice xmlns:v="urn:schemas-microsoft-com:vml" Requires="v">
                <p:oleObj name="Equation" r:id="rId8" imgW="990360" imgH="507960" progId="Equation.DSMT4">
                  <p:embed/>
                </p:oleObj>
              </mc:Choice>
              <mc:Fallback>
                <p:oleObj name="Equation" r:id="rId8" imgW="990360" imgH="507960" progId="Equation.DSMT4">
                  <p:embed/>
                  <p:pic>
                    <p:nvPicPr>
                      <p:cNvPr id="7"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4775" y="5667500"/>
                        <a:ext cx="990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266504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endParaRPr lang="en-US" dirty="0"/>
          </a:p>
        </p:txBody>
      </p:sp>
      <p:sp>
        <p:nvSpPr>
          <p:cNvPr id="4" name="Text Placeholder 3"/>
          <p:cNvSpPr>
            <a:spLocks noGrp="1"/>
          </p:cNvSpPr>
          <p:nvPr>
            <p:ph type="body" sz="quarter" idx="10"/>
          </p:nvPr>
        </p:nvSpPr>
        <p:spPr/>
        <p:txBody>
          <a:bodyPr>
            <a:noAutofit/>
          </a:bodyPr>
          <a:lstStyle/>
          <a:p>
            <a:pPr>
              <a:spcBef>
                <a:spcPct val="50000"/>
              </a:spcBef>
            </a:pPr>
            <a:endParaRPr lang="en-US" sz="2800" dirty="0"/>
          </a:p>
          <a:p>
            <a:pPr>
              <a:spcBef>
                <a:spcPct val="50000"/>
              </a:spcBef>
            </a:pPr>
            <a:r>
              <a:rPr lang="en-US" sz="2800" dirty="0"/>
              <a:t>				Substitute the given values</a:t>
            </a:r>
          </a:p>
          <a:p>
            <a:pPr>
              <a:spcBef>
                <a:spcPct val="50000"/>
              </a:spcBef>
            </a:pPr>
            <a:r>
              <a:rPr lang="en-US" sz="2800" dirty="0"/>
              <a:t>				Simplify</a:t>
            </a:r>
          </a:p>
          <a:p>
            <a:pPr>
              <a:spcBef>
                <a:spcPct val="50000"/>
              </a:spcBef>
            </a:pPr>
            <a:r>
              <a:rPr lang="en-US" sz="2800" dirty="0"/>
              <a:t>This is the equation of the line in </a:t>
            </a:r>
            <a:r>
              <a:rPr lang="en-US" sz="2800" i="1" dirty="0">
                <a:solidFill>
                  <a:srgbClr val="0000A8"/>
                </a:solidFill>
              </a:rPr>
              <a:t>point-slope form</a:t>
            </a:r>
            <a:r>
              <a:rPr lang="en-US" sz="2800" dirty="0"/>
              <a:t>.</a:t>
            </a:r>
          </a:p>
          <a:p>
            <a:pPr>
              <a:spcBef>
                <a:spcPct val="50000"/>
              </a:spcBef>
            </a:pPr>
            <a:r>
              <a:rPr lang="en-US" sz="2800" dirty="0"/>
              <a:t>				Distribute</a:t>
            </a:r>
          </a:p>
          <a:p>
            <a:pPr>
              <a:spcBef>
                <a:spcPct val="50000"/>
              </a:spcBef>
              <a:spcAft>
                <a:spcPts val="1200"/>
              </a:spcAft>
            </a:pPr>
            <a:r>
              <a:rPr lang="en-US" sz="2800" dirty="0"/>
              <a:t>				Subtract 4 from both sides</a:t>
            </a:r>
          </a:p>
          <a:p>
            <a:pPr>
              <a:spcBef>
                <a:spcPct val="50000"/>
              </a:spcBef>
            </a:pPr>
            <a:r>
              <a:rPr lang="en-US" sz="2800" dirty="0"/>
              <a:t>This is the equation of the line in </a:t>
            </a:r>
            <a:r>
              <a:rPr lang="en-US" sz="2800" i="1" dirty="0">
                <a:solidFill>
                  <a:srgbClr val="006600"/>
                </a:solidFill>
              </a:rPr>
              <a:t>slope-intercept form</a:t>
            </a:r>
            <a:r>
              <a:rPr lang="en-US" sz="2800" dirty="0"/>
              <a:t>.</a:t>
            </a:r>
          </a:p>
          <a:p>
            <a:pPr>
              <a:spcBef>
                <a:spcPct val="50000"/>
              </a:spcBef>
            </a:pPr>
            <a:endParaRPr lang="en-US" sz="2800" dirty="0"/>
          </a:p>
          <a:p>
            <a:pPr>
              <a:spcBef>
                <a:spcPct val="50000"/>
              </a:spcBef>
            </a:pPr>
            <a:endParaRPr lang="en-US" sz="2800" dirty="0"/>
          </a:p>
          <a:p>
            <a:endParaRPr lang="en-US" dirty="0"/>
          </a:p>
          <a:p>
            <a:r>
              <a:rPr lang="en-US" dirty="0"/>
              <a:t>				</a:t>
            </a:r>
            <a:endParaRPr lang="en-US" sz="2800" dirty="0"/>
          </a:p>
          <a:p>
            <a:endParaRPr lang="en-US" dirty="0"/>
          </a:p>
          <a:p>
            <a:endParaRPr lang="en-US" dirty="0"/>
          </a:p>
          <a:p>
            <a:endParaRPr lang="en-US" dirty="0"/>
          </a:p>
        </p:txBody>
      </p:sp>
      <p:graphicFrame>
        <p:nvGraphicFramePr>
          <p:cNvPr id="2" name="Object 1"/>
          <p:cNvGraphicFramePr>
            <a:graphicFrameLocks noChangeAspect="1"/>
          </p:cNvGraphicFramePr>
          <p:nvPr/>
        </p:nvGraphicFramePr>
        <p:xfrm>
          <a:off x="820738" y="1206500"/>
          <a:ext cx="2743200" cy="457200"/>
        </p:xfrm>
        <a:graphic>
          <a:graphicData uri="http://schemas.openxmlformats.org/presentationml/2006/ole">
            <mc:AlternateContent xmlns:mc="http://schemas.openxmlformats.org/markup-compatibility/2006">
              <mc:Choice xmlns:v="urn:schemas-microsoft-com:vml" Requires="v">
                <p:oleObj name="Equation" r:id="rId2" imgW="2743200" imgH="457200" progId="Equation.DSMT4">
                  <p:embed/>
                </p:oleObj>
              </mc:Choice>
              <mc:Fallback>
                <p:oleObj name="Equation" r:id="rId2" imgW="2743200" imgH="457200" progId="Equation.DSMT4">
                  <p:embed/>
                  <p:pic>
                    <p:nvPicPr>
                      <p:cNvPr id="2" name="Object 1"/>
                      <p:cNvPicPr/>
                      <p:nvPr/>
                    </p:nvPicPr>
                    <p:blipFill>
                      <a:blip r:embed="rId3"/>
                      <a:stretch>
                        <a:fillRect/>
                      </a:stretch>
                    </p:blipFill>
                    <p:spPr>
                      <a:xfrm>
                        <a:off x="820738" y="1206500"/>
                        <a:ext cx="2743200" cy="457200"/>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493713" y="1855788"/>
          <a:ext cx="3073400" cy="457200"/>
        </p:xfrm>
        <a:graphic>
          <a:graphicData uri="http://schemas.openxmlformats.org/presentationml/2006/ole">
            <mc:AlternateContent xmlns:mc="http://schemas.openxmlformats.org/markup-compatibility/2006">
              <mc:Choice xmlns:v="urn:schemas-microsoft-com:vml" Requires="v">
                <p:oleObj name="Equation" r:id="rId4" imgW="3073320" imgH="457200" progId="Equation.DSMT4">
                  <p:embed/>
                </p:oleObj>
              </mc:Choice>
              <mc:Fallback>
                <p:oleObj name="Equation" r:id="rId4" imgW="3073320" imgH="457200" progId="Equation.DSMT4">
                  <p:embed/>
                  <p:pic>
                    <p:nvPicPr>
                      <p:cNvPr id="6" name="Object 5"/>
                      <p:cNvPicPr/>
                      <p:nvPr/>
                    </p:nvPicPr>
                    <p:blipFill>
                      <a:blip r:embed="rId5"/>
                      <a:stretch>
                        <a:fillRect/>
                      </a:stretch>
                    </p:blipFill>
                    <p:spPr>
                      <a:xfrm>
                        <a:off x="493713" y="1855788"/>
                        <a:ext cx="3073400" cy="457200"/>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931863" y="2481263"/>
          <a:ext cx="2616200" cy="457200"/>
        </p:xfrm>
        <a:graphic>
          <a:graphicData uri="http://schemas.openxmlformats.org/presentationml/2006/ole">
            <mc:AlternateContent xmlns:mc="http://schemas.openxmlformats.org/markup-compatibility/2006">
              <mc:Choice xmlns:v="urn:schemas-microsoft-com:vml" Requires="v">
                <p:oleObj name="Equation" r:id="rId6" imgW="2616120" imgH="457200" progId="Equation.DSMT4">
                  <p:embed/>
                </p:oleObj>
              </mc:Choice>
              <mc:Fallback>
                <p:oleObj name="Equation" r:id="rId6" imgW="2616120" imgH="457200" progId="Equation.DSMT4">
                  <p:embed/>
                  <p:pic>
                    <p:nvPicPr>
                      <p:cNvPr id="7" name="Object 6"/>
                      <p:cNvPicPr/>
                      <p:nvPr/>
                    </p:nvPicPr>
                    <p:blipFill>
                      <a:blip r:embed="rId7"/>
                      <a:stretch>
                        <a:fillRect/>
                      </a:stretch>
                    </p:blipFill>
                    <p:spPr>
                      <a:xfrm>
                        <a:off x="931863" y="2481263"/>
                        <a:ext cx="2616200" cy="457200"/>
                      </a:xfrm>
                      <a:prstGeom prst="rect">
                        <a:avLst/>
                      </a:prstGeom>
                      <a:ln>
                        <a:solidFill>
                          <a:srgbClr val="0000A8"/>
                        </a:solidFill>
                      </a:ln>
                    </p:spPr>
                  </p:pic>
                </p:oleObj>
              </mc:Fallback>
            </mc:AlternateContent>
          </a:graphicData>
        </a:graphic>
      </p:graphicFrame>
      <p:graphicFrame>
        <p:nvGraphicFramePr>
          <p:cNvPr id="9" name="Object 8"/>
          <p:cNvGraphicFramePr>
            <a:graphicFrameLocks noChangeAspect="1"/>
          </p:cNvGraphicFramePr>
          <p:nvPr/>
        </p:nvGraphicFramePr>
        <p:xfrm>
          <a:off x="964375" y="3804225"/>
          <a:ext cx="2324100" cy="393700"/>
        </p:xfrm>
        <a:graphic>
          <a:graphicData uri="http://schemas.openxmlformats.org/presentationml/2006/ole">
            <mc:AlternateContent xmlns:mc="http://schemas.openxmlformats.org/markup-compatibility/2006">
              <mc:Choice xmlns:v="urn:schemas-microsoft-com:vml" Requires="v">
                <p:oleObj name="Equation" r:id="rId8" imgW="2323800" imgH="393480" progId="Equation.DSMT4">
                  <p:embed/>
                </p:oleObj>
              </mc:Choice>
              <mc:Fallback>
                <p:oleObj name="Equation" r:id="rId8" imgW="2323800" imgH="393480" progId="Equation.DSMT4">
                  <p:embed/>
                  <p:pic>
                    <p:nvPicPr>
                      <p:cNvPr id="9" name="Object 8"/>
                      <p:cNvPicPr>
                        <a:picLocks noChangeAspect="1" noChangeArrowheads="1"/>
                      </p:cNvPicPr>
                      <p:nvPr/>
                    </p:nvPicPr>
                    <p:blipFill>
                      <a:blip r:embed="rId9"/>
                      <a:srcRect/>
                      <a:stretch>
                        <a:fillRect/>
                      </a:stretch>
                    </p:blipFill>
                    <p:spPr bwMode="auto">
                      <a:xfrm>
                        <a:off x="964375" y="3804225"/>
                        <a:ext cx="23241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1511300" y="4419600"/>
          <a:ext cx="1231900" cy="393700"/>
        </p:xfrm>
        <a:graphic>
          <a:graphicData uri="http://schemas.openxmlformats.org/presentationml/2006/ole">
            <mc:AlternateContent xmlns:mc="http://schemas.openxmlformats.org/markup-compatibility/2006">
              <mc:Choice xmlns:v="urn:schemas-microsoft-com:vml" Requires="v">
                <p:oleObj name="Equation" r:id="rId10" imgW="1231560" imgH="393480" progId="Equation.DSMT4">
                  <p:embed/>
                </p:oleObj>
              </mc:Choice>
              <mc:Fallback>
                <p:oleObj name="Equation" r:id="rId10" imgW="1231560" imgH="393480" progId="Equation.DSMT4">
                  <p:embed/>
                  <p:pic>
                    <p:nvPicPr>
                      <p:cNvPr id="10" name="Object 9"/>
                      <p:cNvPicPr>
                        <a:picLocks noChangeAspect="1" noChangeArrowheads="1"/>
                      </p:cNvPicPr>
                      <p:nvPr/>
                    </p:nvPicPr>
                    <p:blipFill>
                      <a:blip r:embed="rId11"/>
                      <a:srcRect/>
                      <a:stretch>
                        <a:fillRect/>
                      </a:stretch>
                    </p:blipFill>
                    <p:spPr bwMode="auto">
                      <a:xfrm>
                        <a:off x="1511300" y="4419600"/>
                        <a:ext cx="1231900" cy="393700"/>
                      </a:xfrm>
                      <a:prstGeom prst="rect">
                        <a:avLst/>
                      </a:prstGeom>
                      <a:noFill/>
                      <a:ln>
                        <a:solidFill>
                          <a:srgbClr val="006600"/>
                        </a:solidFill>
                      </a:ln>
                    </p:spPr>
                  </p:pic>
                </p:oleObj>
              </mc:Fallback>
            </mc:AlternateContent>
          </a:graphicData>
        </a:graphic>
      </p:graphicFrame>
    </p:spTree>
    <p:extLst>
      <p:ext uri="{BB962C8B-B14F-4D97-AF65-F5344CB8AC3E}">
        <p14:creationId xmlns:p14="http://schemas.microsoft.com/office/powerpoint/2010/main" val="9685276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Placeholder 1"/>
          <p:cNvGraphicFramePr>
            <a:graphicFrameLocks noGrp="1"/>
          </p:cNvGraphicFramePr>
          <p:nvPr>
            <p:ph type="tbl" sz="quarter" idx="11"/>
          </p:nvPr>
        </p:nvGraphicFramePr>
        <p:xfrm>
          <a:off x="533400" y="1143001"/>
          <a:ext cx="8243888" cy="3581399"/>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20000"/>
                    </a:ext>
                  </a:extLst>
                </a:gridCol>
                <a:gridCol w="4205288">
                  <a:extLst>
                    <a:ext uri="{9D8B030D-6E8A-4147-A177-3AD203B41FA5}">
                      <a16:colId xmlns:a16="http://schemas.microsoft.com/office/drawing/2014/main" val="20001"/>
                    </a:ext>
                  </a:extLst>
                </a:gridCol>
              </a:tblGrid>
              <a:tr h="609599">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0000A8"/>
                          </a:solidFill>
                          <a:effectLst/>
                          <a:latin typeface="Arial" pitchFamily="34" charset="0"/>
                          <a:cs typeface="Arial" pitchFamily="34" charset="0"/>
                        </a:rPr>
                        <a:t>Equations of Lines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0"/>
                  </a:ext>
                </a:extLst>
              </a:tr>
              <a:tr h="2895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34" charset="0"/>
                          <a:cs typeface="Arial" pitchFamily="34" charset="0"/>
                        </a:rPr>
                        <a:t>Standard Form</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cap="none" normalizeH="0" baseline="0" dirty="0">
                        <a:ln>
                          <a:noFill/>
                        </a:ln>
                        <a:solidFill>
                          <a:schemeClr val="tx1"/>
                        </a:solidFill>
                        <a:effectLst/>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895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34" charset="0"/>
                          <a:cs typeface="Arial" pitchFamily="34" charset="0"/>
                        </a:rPr>
                        <a:t>Slope-intercept Form</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cap="none" normalizeH="0" baseline="0" dirty="0">
                        <a:ln>
                          <a:noFill/>
                        </a:ln>
                        <a:solidFill>
                          <a:schemeClr val="tx1"/>
                        </a:solidFill>
                        <a:effectLst/>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895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34" charset="0"/>
                          <a:cs typeface="Arial" pitchFamily="34" charset="0"/>
                        </a:rPr>
                        <a:t>Horizontal line</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cap="none" normalizeH="0" baseline="0" dirty="0">
                        <a:ln>
                          <a:noFill/>
                        </a:ln>
                        <a:solidFill>
                          <a:schemeClr val="tx1"/>
                        </a:solidFill>
                        <a:effectLst/>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895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34" charset="0"/>
                          <a:cs typeface="Arial" pitchFamily="34" charset="0"/>
                        </a:rPr>
                        <a:t>Vertical line</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cap="none" normalizeH="0" baseline="0" dirty="0">
                        <a:ln>
                          <a:noFill/>
                        </a:ln>
                        <a:solidFill>
                          <a:schemeClr val="tx1"/>
                        </a:solidFill>
                        <a:effectLst/>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553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34" charset="0"/>
                          <a:cs typeface="Arial" pitchFamily="34" charset="0"/>
                        </a:rPr>
                        <a:t>Point-slope Form</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cap="none" normalizeH="0" baseline="0" dirty="0">
                        <a:ln>
                          <a:noFill/>
                        </a:ln>
                        <a:solidFill>
                          <a:schemeClr val="tx1"/>
                        </a:solidFill>
                        <a:effectLst/>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Equations of Lines</a:t>
            </a:r>
          </a:p>
        </p:txBody>
      </p:sp>
      <p:graphicFrame>
        <p:nvGraphicFramePr>
          <p:cNvPr id="3" name="Object 2"/>
          <p:cNvGraphicFramePr>
            <a:graphicFrameLocks noChangeAspect="1"/>
          </p:cNvGraphicFramePr>
          <p:nvPr/>
        </p:nvGraphicFramePr>
        <p:xfrm>
          <a:off x="5152900" y="1852550"/>
          <a:ext cx="2159000" cy="444500"/>
        </p:xfrm>
        <a:graphic>
          <a:graphicData uri="http://schemas.openxmlformats.org/presentationml/2006/ole">
            <mc:AlternateContent xmlns:mc="http://schemas.openxmlformats.org/markup-compatibility/2006">
              <mc:Choice xmlns:v="urn:schemas-microsoft-com:vml" Requires="v">
                <p:oleObj name="Equation" r:id="rId2" imgW="2158920" imgH="444240" progId="Equation.DSMT4">
                  <p:embed/>
                </p:oleObj>
              </mc:Choice>
              <mc:Fallback>
                <p:oleObj name="Equation" r:id="rId2" imgW="2158920" imgH="444240" progId="Equation.DSMT4">
                  <p:embed/>
                  <p:pic>
                    <p:nvPicPr>
                      <p:cNvPr id="3"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2900" y="1852550"/>
                        <a:ext cx="2159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5274375" y="2444750"/>
          <a:ext cx="1892300" cy="431800"/>
        </p:xfrm>
        <a:graphic>
          <a:graphicData uri="http://schemas.openxmlformats.org/presentationml/2006/ole">
            <mc:AlternateContent xmlns:mc="http://schemas.openxmlformats.org/markup-compatibility/2006">
              <mc:Choice xmlns:v="urn:schemas-microsoft-com:vml" Requires="v">
                <p:oleObj name="Equation" r:id="rId4" imgW="1892160" imgH="431640" progId="Equation.DSMT4">
                  <p:embed/>
                </p:oleObj>
              </mc:Choice>
              <mc:Fallback>
                <p:oleObj name="Equation" r:id="rId4" imgW="1892160" imgH="431640" progId="Equation.DSMT4">
                  <p:embed/>
                  <p:pic>
                    <p:nvPicPr>
                      <p:cNvPr id="8" name="Object 7"/>
                      <p:cNvPicPr>
                        <a:picLocks noChangeAspect="1" noChangeArrowheads="1"/>
                      </p:cNvPicPr>
                      <p:nvPr/>
                    </p:nvPicPr>
                    <p:blipFill>
                      <a:blip r:embed="rId5"/>
                      <a:srcRect/>
                      <a:stretch>
                        <a:fillRect/>
                      </a:stretch>
                    </p:blipFill>
                    <p:spPr bwMode="auto">
                      <a:xfrm>
                        <a:off x="5274375" y="2444750"/>
                        <a:ext cx="18923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5734050" y="3026538"/>
          <a:ext cx="939800" cy="431800"/>
        </p:xfrm>
        <a:graphic>
          <a:graphicData uri="http://schemas.openxmlformats.org/presentationml/2006/ole">
            <mc:AlternateContent xmlns:mc="http://schemas.openxmlformats.org/markup-compatibility/2006">
              <mc:Choice xmlns:v="urn:schemas-microsoft-com:vml" Requires="v">
                <p:oleObj name="Equation" r:id="rId6" imgW="939600" imgH="431640" progId="Equation.DSMT4">
                  <p:embed/>
                </p:oleObj>
              </mc:Choice>
              <mc:Fallback>
                <p:oleObj name="Equation" r:id="rId6" imgW="939600" imgH="431640" progId="Equation.DSMT4">
                  <p:embed/>
                  <p:pic>
                    <p:nvPicPr>
                      <p:cNvPr id="9" name="Object 8"/>
                      <p:cNvPicPr>
                        <a:picLocks noChangeAspect="1" noChangeArrowheads="1"/>
                      </p:cNvPicPr>
                      <p:nvPr/>
                    </p:nvPicPr>
                    <p:blipFill>
                      <a:blip r:embed="rId7"/>
                      <a:srcRect/>
                      <a:stretch>
                        <a:fillRect/>
                      </a:stretch>
                    </p:blipFill>
                    <p:spPr bwMode="auto">
                      <a:xfrm>
                        <a:off x="5734050" y="3026538"/>
                        <a:ext cx="939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5742875" y="3675825"/>
          <a:ext cx="914400" cy="292100"/>
        </p:xfrm>
        <a:graphic>
          <a:graphicData uri="http://schemas.openxmlformats.org/presentationml/2006/ole">
            <mc:AlternateContent xmlns:mc="http://schemas.openxmlformats.org/markup-compatibility/2006">
              <mc:Choice xmlns:v="urn:schemas-microsoft-com:vml" Requires="v">
                <p:oleObj name="Equation" r:id="rId8" imgW="914400" imgH="291960" progId="Equation.DSMT4">
                  <p:embed/>
                </p:oleObj>
              </mc:Choice>
              <mc:Fallback>
                <p:oleObj name="Equation" r:id="rId8" imgW="914400" imgH="291960" progId="Equation.DSMT4">
                  <p:embed/>
                  <p:pic>
                    <p:nvPicPr>
                      <p:cNvPr id="10" name="Object 9"/>
                      <p:cNvPicPr>
                        <a:picLocks noChangeAspect="1" noChangeArrowheads="1"/>
                      </p:cNvPicPr>
                      <p:nvPr/>
                    </p:nvPicPr>
                    <p:blipFill>
                      <a:blip r:embed="rId9"/>
                      <a:srcRect/>
                      <a:stretch>
                        <a:fillRect/>
                      </a:stretch>
                    </p:blipFill>
                    <p:spPr bwMode="auto">
                      <a:xfrm>
                        <a:off x="5742875" y="3675825"/>
                        <a:ext cx="914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4986600" y="4141600"/>
          <a:ext cx="3136900" cy="533400"/>
        </p:xfrm>
        <a:graphic>
          <a:graphicData uri="http://schemas.openxmlformats.org/presentationml/2006/ole">
            <mc:AlternateContent xmlns:mc="http://schemas.openxmlformats.org/markup-compatibility/2006">
              <mc:Choice xmlns:v="urn:schemas-microsoft-com:vml" Requires="v">
                <p:oleObj name="Equation" r:id="rId10" imgW="3136680" imgH="533160" progId="Equation.DSMT4">
                  <p:embed/>
                </p:oleObj>
              </mc:Choice>
              <mc:Fallback>
                <p:oleObj name="Equation" r:id="rId10" imgW="3136680" imgH="533160" progId="Equation.DSMT4">
                  <p:embed/>
                  <p:pic>
                    <p:nvPicPr>
                      <p:cNvPr id="11" name="Object 10"/>
                      <p:cNvPicPr>
                        <a:picLocks noChangeAspect="1" noChangeArrowheads="1"/>
                      </p:cNvPicPr>
                      <p:nvPr/>
                    </p:nvPicPr>
                    <p:blipFill>
                      <a:blip r:embed="rId11"/>
                      <a:srcRect/>
                      <a:stretch>
                        <a:fillRect/>
                      </a:stretch>
                    </p:blipFill>
                    <p:spPr bwMode="auto">
                      <a:xfrm>
                        <a:off x="4986600" y="4141600"/>
                        <a:ext cx="3136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74582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dirty="0">
                <a:solidFill>
                  <a:srgbClr val="000000"/>
                </a:solidFill>
                <a:latin typeface="Arial" pitchFamily="34" charset="0"/>
                <a:cs typeface="Arial" pitchFamily="34" charset="0"/>
              </a:rPr>
              <a:t>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p>
        </p:txBody>
      </p:sp>
      <p:sp>
        <p:nvSpPr>
          <p:cNvPr id="4" name="Text Placeholder 3"/>
          <p:cNvSpPr>
            <a:spLocks noGrp="1"/>
          </p:cNvSpPr>
          <p:nvPr>
            <p:ph type="body" sz="quarter" idx="10"/>
          </p:nvPr>
        </p:nvSpPr>
        <p:spPr/>
        <p:txBody>
          <a:bodyPr>
            <a:noAutofit/>
          </a:bodyPr>
          <a:lstStyle/>
          <a:p>
            <a:pPr marL="514350" indent="-514350">
              <a:buFont typeface="+mj-lt"/>
              <a:buAutoNum type="arabicPeriod" startAt="2"/>
            </a:pPr>
            <a:r>
              <a:rPr lang="en-US" sz="2800" b="1" dirty="0"/>
              <a:t>Find the </a:t>
            </a:r>
            <a:r>
              <a:rPr lang="en-US" sz="2800" b="1" i="1" dirty="0"/>
              <a:t>y</a:t>
            </a:r>
            <a:r>
              <a:rPr lang="en-US" sz="2800" b="1" dirty="0"/>
              <a:t>-intercept.  </a:t>
            </a:r>
            <a:r>
              <a:rPr lang="en-US" sz="2800" dirty="0"/>
              <a:t>Let </a:t>
            </a:r>
            <a:r>
              <a:rPr lang="en-US" sz="2800" i="1" dirty="0"/>
              <a:t>         </a:t>
            </a:r>
            <a:r>
              <a:rPr lang="en-US" sz="2800" dirty="0"/>
              <a:t>and then solve for </a:t>
            </a:r>
            <a:r>
              <a:rPr lang="en-US" sz="2800" i="1" dirty="0"/>
              <a:t>y</a:t>
            </a:r>
            <a:r>
              <a:rPr lang="en-US" sz="2800" dirty="0"/>
              <a:t>.</a:t>
            </a:r>
          </a:p>
          <a:p>
            <a:r>
              <a:rPr lang="en-US" sz="2800" b="1" dirty="0"/>
              <a:t>					</a:t>
            </a:r>
          </a:p>
          <a:p>
            <a:r>
              <a:rPr lang="en-US" sz="2800" b="1" dirty="0"/>
              <a:t>					</a:t>
            </a:r>
            <a:r>
              <a:rPr lang="en-US" sz="2800" dirty="0"/>
              <a:t>Replace </a:t>
            </a:r>
            <a:r>
              <a:rPr lang="en-US" sz="2800" i="1" dirty="0"/>
              <a:t>x</a:t>
            </a:r>
            <a:r>
              <a:rPr lang="en-US" sz="2800" dirty="0"/>
              <a:t> with 0</a:t>
            </a:r>
          </a:p>
          <a:p>
            <a:r>
              <a:rPr lang="en-US" sz="2800" b="1" dirty="0"/>
              <a:t>					</a:t>
            </a:r>
            <a:r>
              <a:rPr lang="en-US" sz="2800" dirty="0"/>
              <a:t>Multiply and simplify</a:t>
            </a:r>
          </a:p>
          <a:p>
            <a:r>
              <a:rPr lang="en-US" sz="2800" b="1" dirty="0"/>
              <a:t>					</a:t>
            </a:r>
            <a:r>
              <a:rPr lang="en-US" sz="2800" dirty="0"/>
              <a:t>Divide by 4</a:t>
            </a:r>
          </a:p>
          <a:p>
            <a:endParaRPr lang="en-US" sz="2800" b="1" dirty="0"/>
          </a:p>
          <a:p>
            <a:pPr defTabSz="548640"/>
            <a:r>
              <a:rPr lang="en-US" sz="2800" dirty="0"/>
              <a:t>	The </a:t>
            </a:r>
            <a:r>
              <a:rPr lang="en-US" sz="2800" i="1" dirty="0"/>
              <a:t>y</a:t>
            </a:r>
            <a:r>
              <a:rPr lang="en-US" sz="2800" dirty="0"/>
              <a:t>-intercept is 3, so the line passes through </a:t>
            </a:r>
            <a:br>
              <a:rPr lang="en-US" sz="2800" dirty="0"/>
            </a:br>
            <a:r>
              <a:rPr lang="en-US" sz="2800" dirty="0"/>
              <a:t>	</a:t>
            </a:r>
          </a:p>
          <a:p>
            <a:endParaRPr lang="en-US" sz="2800" b="1" dirty="0"/>
          </a:p>
          <a:p>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340207173"/>
              </p:ext>
            </p:extLst>
          </p:nvPr>
        </p:nvGraphicFramePr>
        <p:xfrm>
          <a:off x="1154875" y="2116775"/>
          <a:ext cx="2146300" cy="393700"/>
        </p:xfrm>
        <a:graphic>
          <a:graphicData uri="http://schemas.openxmlformats.org/presentationml/2006/ole">
            <mc:AlternateContent xmlns:mc="http://schemas.openxmlformats.org/markup-compatibility/2006">
              <mc:Choice xmlns:v="urn:schemas-microsoft-com:vml" Requires="v">
                <p:oleObj name="Equation" r:id="rId2" imgW="2145960" imgH="393480" progId="Equation.DSMT4">
                  <p:embed/>
                </p:oleObj>
              </mc:Choice>
              <mc:Fallback>
                <p:oleObj name="Equation" r:id="rId2" imgW="2145960" imgH="393480" progId="Equation.DSMT4">
                  <p:embed/>
                  <p:pic>
                    <p:nvPicPr>
                      <p:cNvPr id="0" name=""/>
                      <p:cNvPicPr/>
                      <p:nvPr/>
                    </p:nvPicPr>
                    <p:blipFill>
                      <a:blip r:embed="rId3"/>
                      <a:stretch>
                        <a:fillRect/>
                      </a:stretch>
                    </p:blipFill>
                    <p:spPr>
                      <a:xfrm>
                        <a:off x="1154875" y="2116775"/>
                        <a:ext cx="2146300" cy="3937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603446417"/>
              </p:ext>
            </p:extLst>
          </p:nvPr>
        </p:nvGraphicFramePr>
        <p:xfrm>
          <a:off x="989013" y="2663825"/>
          <a:ext cx="2311400" cy="393700"/>
        </p:xfrm>
        <a:graphic>
          <a:graphicData uri="http://schemas.openxmlformats.org/presentationml/2006/ole">
            <mc:AlternateContent xmlns:mc="http://schemas.openxmlformats.org/markup-compatibility/2006">
              <mc:Choice xmlns:v="urn:schemas-microsoft-com:vml" Requires="v">
                <p:oleObj name="Equation" r:id="rId4" imgW="2311200" imgH="393480" progId="Equation.DSMT4">
                  <p:embed/>
                </p:oleObj>
              </mc:Choice>
              <mc:Fallback>
                <p:oleObj name="Equation" r:id="rId4" imgW="2311200" imgH="393480" progId="Equation.DSMT4">
                  <p:embed/>
                  <p:pic>
                    <p:nvPicPr>
                      <p:cNvPr id="0" name=""/>
                      <p:cNvPicPr/>
                      <p:nvPr/>
                    </p:nvPicPr>
                    <p:blipFill>
                      <a:blip r:embed="rId5"/>
                      <a:stretch>
                        <a:fillRect/>
                      </a:stretch>
                    </p:blipFill>
                    <p:spPr>
                      <a:xfrm>
                        <a:off x="989013" y="2663825"/>
                        <a:ext cx="2311400" cy="3937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550847157"/>
              </p:ext>
            </p:extLst>
          </p:nvPr>
        </p:nvGraphicFramePr>
        <p:xfrm>
          <a:off x="2094675" y="3162300"/>
          <a:ext cx="1193800" cy="393700"/>
        </p:xfrm>
        <a:graphic>
          <a:graphicData uri="http://schemas.openxmlformats.org/presentationml/2006/ole">
            <mc:AlternateContent xmlns:mc="http://schemas.openxmlformats.org/markup-compatibility/2006">
              <mc:Choice xmlns:v="urn:schemas-microsoft-com:vml" Requires="v">
                <p:oleObj name="Equation" r:id="rId6" imgW="1193760" imgH="393480" progId="Equation.DSMT4">
                  <p:embed/>
                </p:oleObj>
              </mc:Choice>
              <mc:Fallback>
                <p:oleObj name="Equation" r:id="rId6" imgW="1193760" imgH="393480" progId="Equation.DSMT4">
                  <p:embed/>
                  <p:pic>
                    <p:nvPicPr>
                      <p:cNvPr id="0" name=""/>
                      <p:cNvPicPr/>
                      <p:nvPr/>
                    </p:nvPicPr>
                    <p:blipFill>
                      <a:blip r:embed="rId7"/>
                      <a:stretch>
                        <a:fillRect/>
                      </a:stretch>
                    </p:blipFill>
                    <p:spPr>
                      <a:xfrm>
                        <a:off x="2094675" y="3162300"/>
                        <a:ext cx="1193800" cy="3937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034549071"/>
              </p:ext>
            </p:extLst>
          </p:nvPr>
        </p:nvGraphicFramePr>
        <p:xfrm>
          <a:off x="2309750" y="3683000"/>
          <a:ext cx="825500" cy="393700"/>
        </p:xfrm>
        <a:graphic>
          <a:graphicData uri="http://schemas.openxmlformats.org/presentationml/2006/ole">
            <mc:AlternateContent xmlns:mc="http://schemas.openxmlformats.org/markup-compatibility/2006">
              <mc:Choice xmlns:v="urn:schemas-microsoft-com:vml" Requires="v">
                <p:oleObj name="Equation" r:id="rId8" imgW="825480" imgH="393480" progId="Equation.DSMT4">
                  <p:embed/>
                </p:oleObj>
              </mc:Choice>
              <mc:Fallback>
                <p:oleObj name="Equation" r:id="rId8" imgW="825480" imgH="393480" progId="Equation.DSMT4">
                  <p:embed/>
                  <p:pic>
                    <p:nvPicPr>
                      <p:cNvPr id="0" name=""/>
                      <p:cNvPicPr/>
                      <p:nvPr/>
                    </p:nvPicPr>
                    <p:blipFill>
                      <a:blip r:embed="rId9"/>
                      <a:stretch>
                        <a:fillRect/>
                      </a:stretch>
                    </p:blipFill>
                    <p:spPr>
                      <a:xfrm>
                        <a:off x="2309750" y="3683000"/>
                        <a:ext cx="825500" cy="393700"/>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010000414"/>
              </p:ext>
            </p:extLst>
          </p:nvPr>
        </p:nvGraphicFramePr>
        <p:xfrm>
          <a:off x="5305300" y="1242950"/>
          <a:ext cx="812800" cy="330200"/>
        </p:xfrm>
        <a:graphic>
          <a:graphicData uri="http://schemas.openxmlformats.org/presentationml/2006/ole">
            <mc:AlternateContent xmlns:mc="http://schemas.openxmlformats.org/markup-compatibility/2006">
              <mc:Choice xmlns:v="urn:schemas-microsoft-com:vml" Requires="v">
                <p:oleObj name="Equation" r:id="rId10" imgW="812520" imgH="330120" progId="Equation.DSMT4">
                  <p:embed/>
                </p:oleObj>
              </mc:Choice>
              <mc:Fallback>
                <p:oleObj name="Equation" r:id="rId10" imgW="812520" imgH="330120" progId="Equation.DSMT4">
                  <p:embed/>
                  <p:pic>
                    <p:nvPicPr>
                      <p:cNvPr id="0" name="Object 14"/>
                      <p:cNvPicPr>
                        <a:picLocks noChangeAspect="1" noChangeArrowheads="1"/>
                      </p:cNvPicPr>
                      <p:nvPr/>
                    </p:nvPicPr>
                    <p:blipFill>
                      <a:blip r:embed="rId11"/>
                      <a:srcRect/>
                      <a:stretch>
                        <a:fillRect/>
                      </a:stretch>
                    </p:blipFill>
                    <p:spPr bwMode="auto">
                      <a:xfrm>
                        <a:off x="5305300" y="1242950"/>
                        <a:ext cx="8128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229143205"/>
              </p:ext>
            </p:extLst>
          </p:nvPr>
        </p:nvGraphicFramePr>
        <p:xfrm>
          <a:off x="1190500" y="5129150"/>
          <a:ext cx="889000" cy="457200"/>
        </p:xfrm>
        <a:graphic>
          <a:graphicData uri="http://schemas.openxmlformats.org/presentationml/2006/ole">
            <mc:AlternateContent xmlns:mc="http://schemas.openxmlformats.org/markup-compatibility/2006">
              <mc:Choice xmlns:v="urn:schemas-microsoft-com:vml" Requires="v">
                <p:oleObj name="Equation" r:id="rId12" imgW="888840" imgH="457200" progId="Equation.DSMT4">
                  <p:embed/>
                </p:oleObj>
              </mc:Choice>
              <mc:Fallback>
                <p:oleObj name="Equation" r:id="rId12" imgW="888840" imgH="457200" progId="Equation.DSMT4">
                  <p:embed/>
                  <p:pic>
                    <p:nvPicPr>
                      <p:cNvPr id="0" name="Object 1"/>
                      <p:cNvPicPr>
                        <a:picLocks noChangeAspect="1" noChangeArrowheads="1"/>
                      </p:cNvPicPr>
                      <p:nvPr/>
                    </p:nvPicPr>
                    <p:blipFill>
                      <a:blip r:embed="rId13"/>
                      <a:srcRect/>
                      <a:stretch>
                        <a:fillRect/>
                      </a:stretch>
                    </p:blipFill>
                    <p:spPr bwMode="auto">
                      <a:xfrm>
                        <a:off x="1190500" y="5129150"/>
                        <a:ext cx="88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347576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Deciding which form to use:</a:t>
            </a:r>
          </a:p>
        </p:txBody>
      </p:sp>
      <p:graphicFrame>
        <p:nvGraphicFramePr>
          <p:cNvPr id="2" name="Table Placeholder 1"/>
          <p:cNvGraphicFramePr>
            <a:graphicFrameLocks noGrp="1"/>
          </p:cNvGraphicFramePr>
          <p:nvPr>
            <p:ph type="tbl" sz="quarter" idx="4294967295"/>
          </p:nvPr>
        </p:nvGraphicFramePr>
        <p:xfrm>
          <a:off x="557150" y="1143000"/>
          <a:ext cx="8277384" cy="4876800"/>
        </p:xfrm>
        <a:graphic>
          <a:graphicData uri="http://schemas.openxmlformats.org/drawingml/2006/table">
            <a:tbl>
              <a:tblPr firstRow="1" bandRow="1">
                <a:tableStyleId>{5C22544A-7EE6-4342-B048-85BDC9FD1C3A}</a:tableStyleId>
              </a:tblPr>
              <a:tblGrid>
                <a:gridCol w="4167250">
                  <a:extLst>
                    <a:ext uri="{9D8B030D-6E8A-4147-A177-3AD203B41FA5}">
                      <a16:colId xmlns:a16="http://schemas.microsoft.com/office/drawing/2014/main" val="20000"/>
                    </a:ext>
                  </a:extLst>
                </a:gridCol>
                <a:gridCol w="4110134">
                  <a:extLst>
                    <a:ext uri="{9D8B030D-6E8A-4147-A177-3AD203B41FA5}">
                      <a16:colId xmlns:a16="http://schemas.microsoft.com/office/drawing/2014/main" val="20001"/>
                    </a:ext>
                  </a:extLst>
                </a:gridCol>
              </a:tblGrid>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rgbClr val="000000"/>
                          </a:solidFill>
                          <a:effectLst/>
                          <a:latin typeface="Arial" pitchFamily="34" charset="0"/>
                          <a:cs typeface="Arial" pitchFamily="34" charset="0"/>
                        </a:rPr>
                        <a:t>Begin with </a:t>
                      </a:r>
                      <a:r>
                        <a:rPr kumimoji="0" lang="en-US" sz="2800" b="1" i="0" u="none" strike="noStrike" cap="none" normalizeH="0" baseline="0" dirty="0">
                          <a:ln>
                            <a:noFill/>
                          </a:ln>
                          <a:solidFill>
                            <a:srgbClr val="000000"/>
                          </a:solidFill>
                          <a:effectLst/>
                          <a:latin typeface="Arial" pitchFamily="34" charset="0"/>
                          <a:cs typeface="Arial" pitchFamily="34" charset="0"/>
                        </a:rPr>
                        <a:t>slope-intercept</a:t>
                      </a:r>
                      <a:r>
                        <a:rPr kumimoji="0" lang="en-US" sz="2800" b="0" i="0" u="none" strike="noStrike" cap="none" normalizeH="0" baseline="0" dirty="0">
                          <a:ln>
                            <a:noFill/>
                          </a:ln>
                          <a:solidFill>
                            <a:srgbClr val="000000"/>
                          </a:solidFill>
                          <a:effectLst/>
                          <a:latin typeface="Arial" pitchFamily="34" charset="0"/>
                          <a:cs typeface="Arial" pitchFamily="34" charset="0"/>
                        </a:rPr>
                        <a:t> form if you know: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rgbClr val="000000"/>
                          </a:solidFill>
                          <a:effectLst/>
                          <a:latin typeface="Arial" pitchFamily="34" charset="0"/>
                          <a:cs typeface="Arial" pitchFamily="34" charset="0"/>
                        </a:rPr>
                        <a:t>Begin with </a:t>
                      </a:r>
                      <a:r>
                        <a:rPr kumimoji="0" lang="en-US" sz="2800" b="1" i="0" u="none" strike="noStrike" cap="none" normalizeH="0" baseline="0" dirty="0">
                          <a:ln>
                            <a:noFill/>
                          </a:ln>
                          <a:solidFill>
                            <a:srgbClr val="000000"/>
                          </a:solidFill>
                          <a:effectLst/>
                          <a:latin typeface="Arial" pitchFamily="34" charset="0"/>
                          <a:cs typeface="Arial" pitchFamily="34" charset="0"/>
                        </a:rPr>
                        <a:t>point-slope</a:t>
                      </a:r>
                      <a:r>
                        <a:rPr kumimoji="0" lang="en-US" sz="2800" b="0" i="0" u="none" strike="noStrike" cap="none" normalizeH="0" baseline="0" dirty="0">
                          <a:ln>
                            <a:noFill/>
                          </a:ln>
                          <a:solidFill>
                            <a:srgbClr val="000000"/>
                          </a:solidFill>
                          <a:effectLst/>
                          <a:latin typeface="Arial" pitchFamily="34" charset="0"/>
                          <a:cs typeface="Arial" pitchFamily="34" charset="0"/>
                        </a:rPr>
                        <a:t> form if you know: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Arial" pitchFamily="34" charset="0"/>
                          <a:cs typeface="Arial" pitchFamily="34" charset="0"/>
                        </a:rPr>
                        <a:t>The slope of the line and the </a:t>
                      </a:r>
                      <a:r>
                        <a:rPr kumimoji="0" lang="en-US" sz="2800" b="0" i="1" u="none" strike="noStrike" cap="none" normalizeH="0" baseline="0" dirty="0">
                          <a:ln>
                            <a:noFill/>
                          </a:ln>
                          <a:solidFill>
                            <a:srgbClr val="000000"/>
                          </a:solidFill>
                          <a:effectLst/>
                          <a:latin typeface="Arial" pitchFamily="34" charset="0"/>
                          <a:cs typeface="Arial" pitchFamily="34" charset="0"/>
                        </a:rPr>
                        <a:t>y</a:t>
                      </a:r>
                      <a:r>
                        <a:rPr kumimoji="0" lang="en-US" sz="2800" b="0" i="0" u="none" strike="noStrike" cap="none" normalizeH="0" baseline="0" dirty="0">
                          <a:ln>
                            <a:noFill/>
                          </a:ln>
                          <a:solidFill>
                            <a:srgbClr val="000000"/>
                          </a:solidFill>
                          <a:effectLst/>
                          <a:latin typeface="Arial" pitchFamily="34" charset="0"/>
                          <a:cs typeface="Arial" pitchFamily="34" charset="0"/>
                        </a:rPr>
                        <a:t>-intercept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Arial" pitchFamily="34" charset="0"/>
                          <a:cs typeface="Arial" pitchFamily="34" charset="0"/>
                        </a:rPr>
                        <a:t>                 or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Arial" pitchFamily="34" charset="0"/>
                          <a:cs typeface="Arial" pitchFamily="34" charset="0"/>
                        </a:rPr>
                        <a:t>two points on the line, one of which is the </a:t>
                      </a:r>
                      <a:br>
                        <a:rPr kumimoji="0" lang="en-US" sz="2800" b="0" i="0" u="none" strike="noStrike" cap="none" normalizeH="0" baseline="0" dirty="0">
                          <a:ln>
                            <a:noFill/>
                          </a:ln>
                          <a:solidFill>
                            <a:srgbClr val="000000"/>
                          </a:solidFill>
                          <a:effectLst/>
                          <a:latin typeface="Arial" pitchFamily="34" charset="0"/>
                          <a:cs typeface="Arial" pitchFamily="34" charset="0"/>
                        </a:rPr>
                      </a:br>
                      <a:r>
                        <a:rPr kumimoji="0" lang="en-US" sz="2800" b="0" i="1" u="none" strike="noStrike" cap="none" normalizeH="0" baseline="0" dirty="0">
                          <a:ln>
                            <a:noFill/>
                          </a:ln>
                          <a:solidFill>
                            <a:srgbClr val="000000"/>
                          </a:solidFill>
                          <a:effectLst/>
                          <a:latin typeface="Arial" pitchFamily="34" charset="0"/>
                          <a:cs typeface="Arial" pitchFamily="34" charset="0"/>
                        </a:rPr>
                        <a:t>y</a:t>
                      </a:r>
                      <a:r>
                        <a:rPr kumimoji="0" lang="en-US" sz="2800" b="0" i="0" u="none" strike="noStrike" cap="none" normalizeH="0" baseline="0" dirty="0">
                          <a:ln>
                            <a:noFill/>
                          </a:ln>
                          <a:solidFill>
                            <a:srgbClr val="000000"/>
                          </a:solidFill>
                          <a:effectLst/>
                          <a:latin typeface="Arial" pitchFamily="34" charset="0"/>
                          <a:cs typeface="Arial" pitchFamily="34" charset="0"/>
                        </a:rPr>
                        <a:t>-intercept.</a:t>
                      </a:r>
                      <a:endParaRPr kumimoji="0" lang="en-US" sz="2800" b="1" i="0" u="none" strike="noStrike" cap="none" normalizeH="0" baseline="0" dirty="0">
                        <a:ln>
                          <a:noFill/>
                        </a:ln>
                        <a:solidFill>
                          <a:srgbClr val="0000A8"/>
                        </a:solidFill>
                        <a:effectLst/>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Arial" pitchFamily="34" charset="0"/>
                          <a:cs typeface="Arial" pitchFamily="34" charset="0"/>
                        </a:rPr>
                        <a:t>The slope of the line and the </a:t>
                      </a:r>
                      <a:r>
                        <a:rPr kumimoji="0" lang="en-US" sz="2800" b="0" i="1" u="none" strike="noStrike" cap="none" normalizeH="0" baseline="0" dirty="0">
                          <a:ln>
                            <a:noFill/>
                          </a:ln>
                          <a:solidFill>
                            <a:srgbClr val="000000"/>
                          </a:solidFill>
                          <a:effectLst/>
                          <a:latin typeface="Arial" pitchFamily="34" charset="0"/>
                          <a:cs typeface="Arial" pitchFamily="34" charset="0"/>
                        </a:rPr>
                        <a:t>y</a:t>
                      </a:r>
                      <a:r>
                        <a:rPr kumimoji="0" lang="en-US" sz="2800" b="0" i="0" u="none" strike="noStrike" cap="none" normalizeH="0" baseline="0" dirty="0">
                          <a:ln>
                            <a:noFill/>
                          </a:ln>
                          <a:solidFill>
                            <a:srgbClr val="000000"/>
                          </a:solidFill>
                          <a:effectLst/>
                          <a:latin typeface="Arial" pitchFamily="34" charset="0"/>
                          <a:cs typeface="Arial" pitchFamily="34" charset="0"/>
                        </a:rPr>
                        <a:t>-intercept and a point on the line other than the </a:t>
                      </a:r>
                      <a:r>
                        <a:rPr kumimoji="0" lang="en-US" sz="2800" b="0" i="1" u="none" strike="noStrike" cap="none" normalizeH="0" baseline="0" dirty="0">
                          <a:ln>
                            <a:noFill/>
                          </a:ln>
                          <a:solidFill>
                            <a:srgbClr val="000000"/>
                          </a:solidFill>
                          <a:effectLst/>
                          <a:latin typeface="Arial" pitchFamily="34" charset="0"/>
                          <a:cs typeface="Arial" pitchFamily="34" charset="0"/>
                        </a:rPr>
                        <a:t>y</a:t>
                      </a:r>
                      <a:r>
                        <a:rPr kumimoji="0" lang="en-US" sz="2800" b="0" i="0" u="none" strike="noStrike" cap="none" normalizeH="0" baseline="0" dirty="0">
                          <a:ln>
                            <a:noFill/>
                          </a:ln>
                          <a:solidFill>
                            <a:srgbClr val="000000"/>
                          </a:solidFill>
                          <a:effectLst/>
                          <a:latin typeface="Arial" pitchFamily="34" charset="0"/>
                          <a:cs typeface="Arial" pitchFamily="34" charset="0"/>
                        </a:rPr>
                        <a:t>-intercept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Arial" pitchFamily="34" charset="0"/>
                          <a:cs typeface="Arial" pitchFamily="34" charset="0"/>
                        </a:rPr>
                        <a:t>                 or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Arial" pitchFamily="34" charset="0"/>
                          <a:cs typeface="Arial" pitchFamily="34" charset="0"/>
                        </a:rPr>
                        <a:t>two points on the line, neither of which is the </a:t>
                      </a:r>
                      <a:br>
                        <a:rPr kumimoji="0" lang="en-US" sz="2800" b="0" i="0" u="none" strike="noStrike" cap="none" normalizeH="0" baseline="0" dirty="0">
                          <a:ln>
                            <a:noFill/>
                          </a:ln>
                          <a:solidFill>
                            <a:srgbClr val="000000"/>
                          </a:solidFill>
                          <a:effectLst/>
                          <a:latin typeface="Arial" pitchFamily="34" charset="0"/>
                          <a:cs typeface="Arial" pitchFamily="34" charset="0"/>
                        </a:rPr>
                      </a:br>
                      <a:r>
                        <a:rPr kumimoji="0" lang="en-US" sz="2800" b="0" i="1" u="none" strike="noStrike" cap="none" normalizeH="0" baseline="0" dirty="0">
                          <a:ln>
                            <a:noFill/>
                          </a:ln>
                          <a:solidFill>
                            <a:srgbClr val="000000"/>
                          </a:solidFill>
                          <a:effectLst/>
                          <a:latin typeface="Arial" pitchFamily="34" charset="0"/>
                          <a:cs typeface="Arial" pitchFamily="34" charset="0"/>
                        </a:rPr>
                        <a:t>y</a:t>
                      </a:r>
                      <a:r>
                        <a:rPr kumimoji="0" lang="en-US" sz="2800" b="0" i="0" u="none" strike="noStrike" cap="none" normalizeH="0" baseline="0" dirty="0">
                          <a:ln>
                            <a:noFill/>
                          </a:ln>
                          <a:solidFill>
                            <a:srgbClr val="000000"/>
                          </a:solidFill>
                          <a:effectLst/>
                          <a:latin typeface="Arial" pitchFamily="34" charset="0"/>
                          <a:cs typeface="Arial" pitchFamily="34" charset="0"/>
                        </a:rPr>
                        <a:t>-intercept.</a:t>
                      </a:r>
                      <a:endParaRPr kumimoji="0" lang="en-US" sz="2800" b="1" i="0" u="none" strike="noStrike" cap="none" normalizeH="0" baseline="0" dirty="0">
                        <a:ln>
                          <a:noFill/>
                        </a:ln>
                        <a:solidFill>
                          <a:srgbClr val="0000A8"/>
                        </a:solidFill>
                        <a:effectLst/>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848800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 Objective 1: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lstStyle/>
          <a:p>
            <a:pPr marL="514350" indent="-514350">
              <a:spcAft>
                <a:spcPts val="1800"/>
              </a:spcAft>
              <a:buAutoNum type="arabicPeriod"/>
            </a:pPr>
            <a:r>
              <a:rPr lang="en-US" sz="2800" dirty="0"/>
              <a:t>Write the point-slope form and the slope-intercept form of the equation of the line with slope      that passes through the point</a:t>
            </a:r>
          </a:p>
          <a:p>
            <a:pPr defTabSz="457200"/>
            <a:r>
              <a:rPr lang="en-US" sz="2800" dirty="0"/>
              <a:t>	Point-Slope Form:</a:t>
            </a:r>
          </a:p>
          <a:p>
            <a:pPr marL="514350" indent="-514350">
              <a:buAutoNum type="arabicPeriod"/>
            </a:pPr>
            <a:endParaRPr lang="en-US" dirty="0"/>
          </a:p>
          <a:p>
            <a:endParaRPr lang="en-US" dirty="0"/>
          </a:p>
        </p:txBody>
      </p:sp>
      <p:graphicFrame>
        <p:nvGraphicFramePr>
          <p:cNvPr id="5" name="Object 4"/>
          <p:cNvGraphicFramePr>
            <a:graphicFrameLocks noChangeAspect="1"/>
          </p:cNvGraphicFramePr>
          <p:nvPr/>
        </p:nvGraphicFramePr>
        <p:xfrm>
          <a:off x="1143000" y="3352800"/>
          <a:ext cx="3086100" cy="1625600"/>
        </p:xfrm>
        <a:graphic>
          <a:graphicData uri="http://schemas.openxmlformats.org/presentationml/2006/ole">
            <mc:AlternateContent xmlns:mc="http://schemas.openxmlformats.org/markup-compatibility/2006">
              <mc:Choice xmlns:v="urn:schemas-microsoft-com:vml" Requires="v">
                <p:oleObj name="Equation" r:id="rId2" imgW="3085920" imgH="1625400" progId="Equation.DSMT4">
                  <p:embed/>
                </p:oleObj>
              </mc:Choice>
              <mc:Fallback>
                <p:oleObj name="Equation" r:id="rId2" imgW="3085920" imgH="1625400" progId="Equation.DSMT4">
                  <p:embed/>
                  <p:pic>
                    <p:nvPicPr>
                      <p:cNvPr id="5" name="Object 4"/>
                      <p:cNvPicPr/>
                      <p:nvPr/>
                    </p:nvPicPr>
                    <p:blipFill>
                      <a:blip r:embed="rId3"/>
                      <a:stretch>
                        <a:fillRect/>
                      </a:stretch>
                    </p:blipFill>
                    <p:spPr>
                      <a:xfrm>
                        <a:off x="1143000" y="3352800"/>
                        <a:ext cx="3086100" cy="1625600"/>
                      </a:xfrm>
                      <a:prstGeom prst="rect">
                        <a:avLst/>
                      </a:prstGeom>
                    </p:spPr>
                  </p:pic>
                </p:oleObj>
              </mc:Fallback>
            </mc:AlternateContent>
          </a:graphicData>
        </a:graphic>
      </p:graphicFrame>
      <p:graphicFrame>
        <p:nvGraphicFramePr>
          <p:cNvPr id="4" name="Object 3"/>
          <p:cNvGraphicFramePr>
            <a:graphicFrameLocks noChangeAspect="1"/>
          </p:cNvGraphicFramePr>
          <p:nvPr/>
        </p:nvGraphicFramePr>
        <p:xfrm>
          <a:off x="2069275" y="2081150"/>
          <a:ext cx="419100" cy="317500"/>
        </p:xfrm>
        <a:graphic>
          <a:graphicData uri="http://schemas.openxmlformats.org/presentationml/2006/ole">
            <mc:AlternateContent xmlns:mc="http://schemas.openxmlformats.org/markup-compatibility/2006">
              <mc:Choice xmlns:v="urn:schemas-microsoft-com:vml" Requires="v">
                <p:oleObj name="Equation" r:id="rId4" imgW="419040" imgH="317160" progId="Equation.DSMT4">
                  <p:embed/>
                </p:oleObj>
              </mc:Choice>
              <mc:Fallback>
                <p:oleObj name="Equation" r:id="rId4" imgW="419040" imgH="317160" progId="Equation.DSMT4">
                  <p:embed/>
                  <p:pic>
                    <p:nvPicPr>
                      <p:cNvPr id="4" name="Object 3"/>
                      <p:cNvPicPr>
                        <a:picLocks noChangeAspect="1" noChangeArrowheads="1"/>
                      </p:cNvPicPr>
                      <p:nvPr/>
                    </p:nvPicPr>
                    <p:blipFill>
                      <a:blip r:embed="rId5"/>
                      <a:srcRect/>
                      <a:stretch>
                        <a:fillRect/>
                      </a:stretch>
                    </p:blipFill>
                    <p:spPr bwMode="auto">
                      <a:xfrm>
                        <a:off x="2069275" y="2081150"/>
                        <a:ext cx="4191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7240475" y="2040575"/>
          <a:ext cx="1104900" cy="508000"/>
        </p:xfrm>
        <a:graphic>
          <a:graphicData uri="http://schemas.openxmlformats.org/presentationml/2006/ole">
            <mc:AlternateContent xmlns:mc="http://schemas.openxmlformats.org/markup-compatibility/2006">
              <mc:Choice xmlns:v="urn:schemas-microsoft-com:vml" Requires="v">
                <p:oleObj name="Equation" r:id="rId6" imgW="1104840" imgH="507960" progId="Equation.DSMT4">
                  <p:embed/>
                </p:oleObj>
              </mc:Choice>
              <mc:Fallback>
                <p:oleObj name="Equation" r:id="rId6" imgW="1104840" imgH="507960" progId="Equation.DSMT4">
                  <p:embed/>
                  <p:pic>
                    <p:nvPicPr>
                      <p:cNvPr id="6" name="Object 5"/>
                      <p:cNvPicPr>
                        <a:picLocks noChangeAspect="1" noChangeArrowheads="1"/>
                      </p:cNvPicPr>
                      <p:nvPr/>
                    </p:nvPicPr>
                    <p:blipFill>
                      <a:blip r:embed="rId7"/>
                      <a:srcRect/>
                      <a:stretch>
                        <a:fillRect/>
                      </a:stretch>
                    </p:blipFill>
                    <p:spPr bwMode="auto">
                      <a:xfrm>
                        <a:off x="7240475" y="2040575"/>
                        <a:ext cx="11049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587515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 Objective 1: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lstStyle/>
          <a:p>
            <a:pPr defTabSz="457200">
              <a:spcAft>
                <a:spcPts val="1800"/>
              </a:spcAft>
            </a:pPr>
            <a:r>
              <a:rPr lang="en-US" dirty="0"/>
              <a:t>	</a:t>
            </a:r>
            <a:r>
              <a:rPr lang="en-US" sz="2800" dirty="0"/>
              <a:t>Now we solve                           , the point-	slope form, for </a:t>
            </a:r>
            <a:r>
              <a:rPr lang="en-US" sz="2800" i="1" dirty="0"/>
              <a:t>y </a:t>
            </a:r>
            <a:r>
              <a:rPr lang="en-US" sz="2800" dirty="0"/>
              <a:t>and write an equivalent 	equation in slope-intercept form</a:t>
            </a:r>
          </a:p>
          <a:p>
            <a:pPr defTabSz="457200"/>
            <a:r>
              <a:rPr lang="en-US" sz="2800" dirty="0"/>
              <a:t>	Slope-Intercept Form</a:t>
            </a:r>
          </a:p>
          <a:p>
            <a:endParaRPr lang="en-US" dirty="0"/>
          </a:p>
        </p:txBody>
      </p:sp>
      <p:graphicFrame>
        <p:nvGraphicFramePr>
          <p:cNvPr id="5" name="Object 4"/>
          <p:cNvGraphicFramePr>
            <a:graphicFrameLocks noChangeAspect="1"/>
          </p:cNvGraphicFramePr>
          <p:nvPr/>
        </p:nvGraphicFramePr>
        <p:xfrm>
          <a:off x="1153975" y="3505200"/>
          <a:ext cx="2616200" cy="2108200"/>
        </p:xfrm>
        <a:graphic>
          <a:graphicData uri="http://schemas.openxmlformats.org/presentationml/2006/ole">
            <mc:AlternateContent xmlns:mc="http://schemas.openxmlformats.org/markup-compatibility/2006">
              <mc:Choice xmlns:v="urn:schemas-microsoft-com:vml" Requires="v">
                <p:oleObj name="Equation" r:id="rId2" imgW="2616120" imgH="2108160" progId="Equation.DSMT4">
                  <p:embed/>
                </p:oleObj>
              </mc:Choice>
              <mc:Fallback>
                <p:oleObj name="Equation" r:id="rId2" imgW="2616120" imgH="2108160" progId="Equation.DSMT4">
                  <p:embed/>
                  <p:pic>
                    <p:nvPicPr>
                      <p:cNvPr id="5" name="Object 4"/>
                      <p:cNvPicPr/>
                      <p:nvPr/>
                    </p:nvPicPr>
                    <p:blipFill>
                      <a:blip r:embed="rId3"/>
                      <a:stretch>
                        <a:fillRect/>
                      </a:stretch>
                    </p:blipFill>
                    <p:spPr>
                      <a:xfrm>
                        <a:off x="1153975" y="3505200"/>
                        <a:ext cx="2616200" cy="2108200"/>
                      </a:xfrm>
                      <a:prstGeom prst="rect">
                        <a:avLst/>
                      </a:prstGeom>
                    </p:spPr>
                  </p:pic>
                </p:oleObj>
              </mc:Fallback>
            </mc:AlternateContent>
          </a:graphicData>
        </a:graphic>
      </p:graphicFrame>
      <p:graphicFrame>
        <p:nvGraphicFramePr>
          <p:cNvPr id="4" name="Object 3"/>
          <p:cNvGraphicFramePr>
            <a:graphicFrameLocks noChangeAspect="1"/>
          </p:cNvGraphicFramePr>
          <p:nvPr/>
        </p:nvGraphicFramePr>
        <p:xfrm>
          <a:off x="3359725" y="1254125"/>
          <a:ext cx="2616200" cy="457200"/>
        </p:xfrm>
        <a:graphic>
          <a:graphicData uri="http://schemas.openxmlformats.org/presentationml/2006/ole">
            <mc:AlternateContent xmlns:mc="http://schemas.openxmlformats.org/markup-compatibility/2006">
              <mc:Choice xmlns:v="urn:schemas-microsoft-com:vml" Requires="v">
                <p:oleObj name="Equation" r:id="rId4" imgW="2616120" imgH="457200" progId="Equation.DSMT4">
                  <p:embed/>
                </p:oleObj>
              </mc:Choice>
              <mc:Fallback>
                <p:oleObj name="Equation" r:id="rId4" imgW="2616120" imgH="457200" progId="Equation.DSMT4">
                  <p:embed/>
                  <p:pic>
                    <p:nvPicPr>
                      <p:cNvPr id="4" name="Object 3"/>
                      <p:cNvPicPr/>
                      <p:nvPr/>
                    </p:nvPicPr>
                    <p:blipFill>
                      <a:blip r:embed="rId5"/>
                      <a:stretch>
                        <a:fillRect/>
                      </a:stretch>
                    </p:blipFill>
                    <p:spPr>
                      <a:xfrm>
                        <a:off x="3359725" y="1254125"/>
                        <a:ext cx="2616200" cy="457200"/>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6152575" y="2169350"/>
          <a:ext cx="2032000" cy="457200"/>
        </p:xfrm>
        <a:graphic>
          <a:graphicData uri="http://schemas.openxmlformats.org/presentationml/2006/ole">
            <mc:AlternateContent xmlns:mc="http://schemas.openxmlformats.org/markup-compatibility/2006">
              <mc:Choice xmlns:v="urn:schemas-microsoft-com:vml" Requires="v">
                <p:oleObj name="Equation" r:id="rId6" imgW="2031840" imgH="457200" progId="Equation.DSMT4">
                  <p:embed/>
                </p:oleObj>
              </mc:Choice>
              <mc:Fallback>
                <p:oleObj name="Equation" r:id="rId6" imgW="2031840" imgH="457200" progId="Equation.DSMT4">
                  <p:embed/>
                  <p:pic>
                    <p:nvPicPr>
                      <p:cNvPr id="7" name="Object 6"/>
                      <p:cNvPicPr/>
                      <p:nvPr/>
                    </p:nvPicPr>
                    <p:blipFill>
                      <a:blip r:embed="rId7"/>
                      <a:stretch>
                        <a:fillRect/>
                      </a:stretch>
                    </p:blipFill>
                    <p:spPr>
                      <a:xfrm>
                        <a:off x="6152575" y="2169350"/>
                        <a:ext cx="2032000" cy="457200"/>
                      </a:xfrm>
                      <a:prstGeom prst="rect">
                        <a:avLst/>
                      </a:prstGeom>
                    </p:spPr>
                  </p:pic>
                </p:oleObj>
              </mc:Fallback>
            </mc:AlternateContent>
          </a:graphicData>
        </a:graphic>
      </p:graphicFrame>
    </p:spTree>
    <p:extLst>
      <p:ext uri="{BB962C8B-B14F-4D97-AF65-F5344CB8AC3E}">
        <p14:creationId xmlns:p14="http://schemas.microsoft.com/office/powerpoint/2010/main" val="29516293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i="1" dirty="0">
                <a:latin typeface="Arial" pitchFamily="34" charset="0"/>
                <a:cs typeface="Arial" pitchFamily="34" charset="0"/>
              </a:rPr>
              <a:t>Objective 2</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a:lstStyle/>
          <a:p>
            <a:pPr algn="ctr"/>
            <a:r>
              <a:rPr lang="en-US" dirty="0"/>
              <a:t>Model data with linear functions </a:t>
            </a:r>
            <a:br>
              <a:rPr lang="en-US" dirty="0"/>
            </a:br>
            <a:r>
              <a:rPr lang="en-US" dirty="0"/>
              <a:t>and make predictions.</a:t>
            </a:r>
          </a:p>
          <a:p>
            <a:endParaRPr lang="en-US" dirty="0"/>
          </a:p>
        </p:txBody>
      </p:sp>
    </p:spTree>
    <p:extLst>
      <p:ext uri="{BB962C8B-B14F-4D97-AF65-F5344CB8AC3E}">
        <p14:creationId xmlns:p14="http://schemas.microsoft.com/office/powerpoint/2010/main" val="9771737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pPr>
              <a:spcBef>
                <a:spcPct val="50000"/>
              </a:spcBef>
              <a:defRPr/>
            </a:pPr>
            <a:r>
              <a:rPr lang="en-US" sz="3200" b="1" dirty="0">
                <a:latin typeface="Arial" pitchFamily="34" charset="0"/>
                <a:cs typeface="Arial" pitchFamily="34" charset="0"/>
              </a:rPr>
              <a:t>Example</a:t>
            </a:r>
          </a:p>
        </p:txBody>
      </p:sp>
      <p:sp>
        <p:nvSpPr>
          <p:cNvPr id="4" name="Text Placeholder 3"/>
          <p:cNvSpPr>
            <a:spLocks noGrp="1"/>
          </p:cNvSpPr>
          <p:nvPr>
            <p:ph type="body" sz="quarter" idx="10"/>
          </p:nvPr>
        </p:nvSpPr>
        <p:spPr/>
        <p:txBody>
          <a:bodyPr/>
          <a:lstStyle/>
          <a:p>
            <a:pPr>
              <a:spcBef>
                <a:spcPct val="50000"/>
              </a:spcBef>
            </a:pPr>
            <a:r>
              <a:rPr lang="en-US" sz="2800" dirty="0"/>
              <a:t>Drugs are an increasingly common way to treat depressed and hyperactive kids. The line graphs represent models that show users per 1000 </a:t>
            </a:r>
            <a:br>
              <a:rPr lang="en-US" sz="2800" dirty="0"/>
            </a:br>
            <a:r>
              <a:rPr lang="en-US" sz="2800" dirty="0"/>
              <a:t>U.S. children, ages 9 through 17.</a:t>
            </a:r>
          </a:p>
          <a:p>
            <a:endParaRPr lang="en-US" dirty="0"/>
          </a:p>
        </p:txBody>
      </p:sp>
      <p:grpSp>
        <p:nvGrpSpPr>
          <p:cNvPr id="6" name="Group 5"/>
          <p:cNvGrpSpPr/>
          <p:nvPr/>
        </p:nvGrpSpPr>
        <p:grpSpPr>
          <a:xfrm>
            <a:off x="1294141" y="3124200"/>
            <a:ext cx="6706859" cy="2978493"/>
            <a:chOff x="1294141" y="3365500"/>
            <a:chExt cx="6706859" cy="2978493"/>
          </a:xfrm>
        </p:grpSpPr>
        <p:sp>
          <p:nvSpPr>
            <p:cNvPr id="7" name="Line 12"/>
            <p:cNvSpPr>
              <a:spLocks noChangeShapeType="1"/>
            </p:cNvSpPr>
            <p:nvPr/>
          </p:nvSpPr>
          <p:spPr bwMode="auto">
            <a:xfrm flipV="1">
              <a:off x="2209800" y="3365500"/>
              <a:ext cx="0" cy="2057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8" name="Line 13"/>
            <p:cNvSpPr>
              <a:spLocks noChangeShapeType="1"/>
            </p:cNvSpPr>
            <p:nvPr/>
          </p:nvSpPr>
          <p:spPr bwMode="auto">
            <a:xfrm flipV="1">
              <a:off x="2209800" y="5410200"/>
              <a:ext cx="4800600" cy="12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9" name="Text Box 14" descr="Blue tissue paper"/>
            <p:cNvSpPr txBox="1">
              <a:spLocks noChangeArrowheads="1"/>
            </p:cNvSpPr>
            <p:nvPr/>
          </p:nvSpPr>
          <p:spPr bwMode="auto">
            <a:xfrm>
              <a:off x="3800858" y="6039193"/>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Y E A R</a:t>
              </a:r>
            </a:p>
          </p:txBody>
        </p:sp>
        <p:sp>
          <p:nvSpPr>
            <p:cNvPr id="10" name="Text Box 15" descr="Blue tissue paper"/>
            <p:cNvSpPr txBox="1">
              <a:spLocks noChangeArrowheads="1"/>
            </p:cNvSpPr>
            <p:nvPr/>
          </p:nvSpPr>
          <p:spPr bwMode="auto">
            <a:xfrm rot="16200000">
              <a:off x="597695" y="4200059"/>
              <a:ext cx="19161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itchFamily="34" charset="0"/>
                  <a:ea typeface="+mn-ea"/>
                  <a:cs typeface="Arial" pitchFamily="34" charset="0"/>
                </a:rPr>
                <a:t>Users Per 1000 Children</a:t>
              </a:r>
            </a:p>
          </p:txBody>
        </p:sp>
        <p:sp>
          <p:nvSpPr>
            <p:cNvPr id="11" name="Line 18"/>
            <p:cNvSpPr>
              <a:spLocks noChangeShapeType="1"/>
            </p:cNvSpPr>
            <p:nvPr/>
          </p:nvSpPr>
          <p:spPr bwMode="auto">
            <a:xfrm flipV="1">
              <a:off x="2971800" y="52705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2" name="Line 20"/>
            <p:cNvSpPr>
              <a:spLocks noChangeShapeType="1"/>
            </p:cNvSpPr>
            <p:nvPr/>
          </p:nvSpPr>
          <p:spPr bwMode="auto">
            <a:xfrm flipV="1">
              <a:off x="3733800" y="52705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3" name="Line 22"/>
            <p:cNvSpPr>
              <a:spLocks noChangeShapeType="1"/>
            </p:cNvSpPr>
            <p:nvPr/>
          </p:nvSpPr>
          <p:spPr bwMode="auto">
            <a:xfrm flipV="1">
              <a:off x="4495800" y="52705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 name="Line 24"/>
            <p:cNvSpPr>
              <a:spLocks noChangeShapeType="1"/>
            </p:cNvSpPr>
            <p:nvPr/>
          </p:nvSpPr>
          <p:spPr bwMode="auto">
            <a:xfrm flipV="1">
              <a:off x="5257800" y="52705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5" name="Line 25"/>
            <p:cNvSpPr>
              <a:spLocks noChangeShapeType="1"/>
            </p:cNvSpPr>
            <p:nvPr/>
          </p:nvSpPr>
          <p:spPr bwMode="auto">
            <a:xfrm flipV="1">
              <a:off x="6705600" y="5257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6" name="Line 26"/>
            <p:cNvSpPr>
              <a:spLocks noChangeShapeType="1"/>
            </p:cNvSpPr>
            <p:nvPr/>
          </p:nvSpPr>
          <p:spPr bwMode="auto">
            <a:xfrm flipV="1">
              <a:off x="6019800" y="52705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7" name="Line 27"/>
            <p:cNvSpPr>
              <a:spLocks noChangeShapeType="1"/>
            </p:cNvSpPr>
            <p:nvPr/>
          </p:nvSpPr>
          <p:spPr bwMode="auto">
            <a:xfrm>
              <a:off x="2209800" y="51943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8" name="Line 28"/>
            <p:cNvSpPr>
              <a:spLocks noChangeShapeType="1"/>
            </p:cNvSpPr>
            <p:nvPr/>
          </p:nvSpPr>
          <p:spPr bwMode="auto">
            <a:xfrm>
              <a:off x="2209800" y="49657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9" name="Line 29"/>
            <p:cNvSpPr>
              <a:spLocks noChangeShapeType="1"/>
            </p:cNvSpPr>
            <p:nvPr/>
          </p:nvSpPr>
          <p:spPr bwMode="auto">
            <a:xfrm>
              <a:off x="2209800" y="47371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0" name="Line 30"/>
            <p:cNvSpPr>
              <a:spLocks noChangeShapeType="1"/>
            </p:cNvSpPr>
            <p:nvPr/>
          </p:nvSpPr>
          <p:spPr bwMode="auto">
            <a:xfrm>
              <a:off x="2209800" y="45085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1" name="Line 31"/>
            <p:cNvSpPr>
              <a:spLocks noChangeShapeType="1"/>
            </p:cNvSpPr>
            <p:nvPr/>
          </p:nvSpPr>
          <p:spPr bwMode="auto">
            <a:xfrm>
              <a:off x="2209800" y="42799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2" name="Line 32"/>
            <p:cNvSpPr>
              <a:spLocks noChangeShapeType="1"/>
            </p:cNvSpPr>
            <p:nvPr/>
          </p:nvSpPr>
          <p:spPr bwMode="auto">
            <a:xfrm>
              <a:off x="2209800" y="40513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3" name="Line 33"/>
            <p:cNvSpPr>
              <a:spLocks noChangeShapeType="1"/>
            </p:cNvSpPr>
            <p:nvPr/>
          </p:nvSpPr>
          <p:spPr bwMode="auto">
            <a:xfrm>
              <a:off x="2209800" y="38227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4" name="Text Box 36" descr="Blue tissue paper"/>
            <p:cNvSpPr txBox="1">
              <a:spLocks noChangeArrowheads="1"/>
            </p:cNvSpPr>
            <p:nvPr/>
          </p:nvSpPr>
          <p:spPr bwMode="auto">
            <a:xfrm rot="5400000">
              <a:off x="2626769" y="5602939"/>
              <a:ext cx="8200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1996</a:t>
              </a:r>
            </a:p>
          </p:txBody>
        </p:sp>
        <p:sp>
          <p:nvSpPr>
            <p:cNvPr id="25" name="Text Box 38" descr="Blue tissue paper"/>
            <p:cNvSpPr txBox="1">
              <a:spLocks noChangeArrowheads="1"/>
            </p:cNvSpPr>
            <p:nvPr/>
          </p:nvSpPr>
          <p:spPr bwMode="auto">
            <a:xfrm rot="5280579">
              <a:off x="3416971" y="5553903"/>
              <a:ext cx="7677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1997</a:t>
              </a:r>
            </a:p>
          </p:txBody>
        </p:sp>
        <p:sp>
          <p:nvSpPr>
            <p:cNvPr id="26" name="Text Box 40" descr="Blue tissue paper"/>
            <p:cNvSpPr txBox="1">
              <a:spLocks noChangeArrowheads="1"/>
            </p:cNvSpPr>
            <p:nvPr/>
          </p:nvSpPr>
          <p:spPr bwMode="auto">
            <a:xfrm rot="5400000">
              <a:off x="4199419" y="5568303"/>
              <a:ext cx="7710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1998</a:t>
              </a:r>
            </a:p>
          </p:txBody>
        </p:sp>
        <p:sp>
          <p:nvSpPr>
            <p:cNvPr id="27" name="Text Box 42" descr="Blue tissue paper"/>
            <p:cNvSpPr txBox="1">
              <a:spLocks noChangeArrowheads="1"/>
            </p:cNvSpPr>
            <p:nvPr/>
          </p:nvSpPr>
          <p:spPr bwMode="auto">
            <a:xfrm rot="5400000">
              <a:off x="4961419" y="5568303"/>
              <a:ext cx="7710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1999</a:t>
              </a:r>
            </a:p>
          </p:txBody>
        </p:sp>
        <p:sp>
          <p:nvSpPr>
            <p:cNvPr id="28" name="Text Box 43" descr="Blue tissue paper"/>
            <p:cNvSpPr txBox="1">
              <a:spLocks noChangeArrowheads="1"/>
            </p:cNvSpPr>
            <p:nvPr/>
          </p:nvSpPr>
          <p:spPr bwMode="auto">
            <a:xfrm rot="5320326">
              <a:off x="6380906" y="5611636"/>
              <a:ext cx="771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2001</a:t>
              </a:r>
            </a:p>
          </p:txBody>
        </p:sp>
        <p:sp>
          <p:nvSpPr>
            <p:cNvPr id="29" name="Text Box 44" descr="Blue tissue paper"/>
            <p:cNvSpPr txBox="1">
              <a:spLocks noChangeArrowheads="1"/>
            </p:cNvSpPr>
            <p:nvPr/>
          </p:nvSpPr>
          <p:spPr bwMode="auto">
            <a:xfrm rot="5317518">
              <a:off x="5695050" y="5611699"/>
              <a:ext cx="7717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2000</a:t>
              </a:r>
            </a:p>
          </p:txBody>
        </p:sp>
        <p:sp>
          <p:nvSpPr>
            <p:cNvPr id="30" name="Text Box 47" descr="Blue tissue paper"/>
            <p:cNvSpPr txBox="1">
              <a:spLocks noChangeArrowheads="1"/>
            </p:cNvSpPr>
            <p:nvPr/>
          </p:nvSpPr>
          <p:spPr bwMode="auto">
            <a:xfrm>
              <a:off x="1814514" y="4298493"/>
              <a:ext cx="621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20</a:t>
              </a:r>
            </a:p>
          </p:txBody>
        </p:sp>
        <p:sp>
          <p:nvSpPr>
            <p:cNvPr id="31" name="Text Box 48" descr="Blue tissue paper"/>
            <p:cNvSpPr txBox="1">
              <a:spLocks noChangeArrowheads="1"/>
            </p:cNvSpPr>
            <p:nvPr/>
          </p:nvSpPr>
          <p:spPr bwMode="auto">
            <a:xfrm>
              <a:off x="1814514" y="3844781"/>
              <a:ext cx="5802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30</a:t>
              </a:r>
            </a:p>
          </p:txBody>
        </p:sp>
        <p:sp>
          <p:nvSpPr>
            <p:cNvPr id="32" name="Text Box 51" descr="Blue tissue paper"/>
            <p:cNvSpPr txBox="1">
              <a:spLocks noChangeArrowheads="1"/>
            </p:cNvSpPr>
            <p:nvPr/>
          </p:nvSpPr>
          <p:spPr bwMode="auto">
            <a:xfrm>
              <a:off x="1837537" y="4789104"/>
              <a:ext cx="4714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10</a:t>
              </a:r>
            </a:p>
          </p:txBody>
        </p:sp>
        <p:sp>
          <p:nvSpPr>
            <p:cNvPr id="33" name="Oval 55"/>
            <p:cNvSpPr>
              <a:spLocks noChangeAspect="1" noChangeArrowheads="1"/>
            </p:cNvSpPr>
            <p:nvPr/>
          </p:nvSpPr>
          <p:spPr bwMode="auto">
            <a:xfrm>
              <a:off x="2189163" y="4999038"/>
              <a:ext cx="55562" cy="55562"/>
            </a:xfrm>
            <a:prstGeom prst="ellipse">
              <a:avLst/>
            </a:prstGeom>
            <a:solidFill>
              <a:srgbClr val="000000"/>
            </a:solidFill>
            <a:ln w="9525" algn="ctr">
              <a:solidFill>
                <a:schemeClr val="tx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4" name="Text Box 57" descr="Blue tissue paper"/>
            <p:cNvSpPr txBox="1">
              <a:spLocks noChangeArrowheads="1"/>
            </p:cNvSpPr>
            <p:nvPr/>
          </p:nvSpPr>
          <p:spPr bwMode="auto">
            <a:xfrm>
              <a:off x="2286000" y="38862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(1995,24)</a:t>
              </a:r>
            </a:p>
          </p:txBody>
        </p:sp>
        <p:sp>
          <p:nvSpPr>
            <p:cNvPr id="35" name="Text Box 58" descr="Blue tissue paper"/>
            <p:cNvSpPr txBox="1">
              <a:spLocks noChangeArrowheads="1"/>
            </p:cNvSpPr>
            <p:nvPr/>
          </p:nvSpPr>
          <p:spPr bwMode="auto">
            <a:xfrm>
              <a:off x="2362200" y="4953000"/>
              <a:ext cx="1066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itchFamily="34" charset="0"/>
                  <a:ea typeface="+mn-ea"/>
                  <a:cs typeface="Arial" pitchFamily="34" charset="0"/>
                </a:rPr>
                <a:t>(1995,8)</a:t>
              </a:r>
            </a:p>
          </p:txBody>
        </p:sp>
        <p:sp>
          <p:nvSpPr>
            <p:cNvPr id="36" name="Oval 60"/>
            <p:cNvSpPr>
              <a:spLocks noChangeAspect="1" noChangeArrowheads="1"/>
            </p:cNvSpPr>
            <p:nvPr/>
          </p:nvSpPr>
          <p:spPr bwMode="auto">
            <a:xfrm>
              <a:off x="6669088" y="3848100"/>
              <a:ext cx="55562" cy="55563"/>
            </a:xfrm>
            <a:prstGeom prst="ellipse">
              <a:avLst/>
            </a:prstGeom>
            <a:solidFill>
              <a:srgbClr val="000000"/>
            </a:solidFill>
            <a:ln w="9525" algn="ctr">
              <a:solidFill>
                <a:schemeClr val="tx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7" name="Oval 63"/>
            <p:cNvSpPr>
              <a:spLocks noChangeAspect="1" noChangeArrowheads="1"/>
            </p:cNvSpPr>
            <p:nvPr/>
          </p:nvSpPr>
          <p:spPr bwMode="auto">
            <a:xfrm>
              <a:off x="2189163" y="4305300"/>
              <a:ext cx="55562" cy="55563"/>
            </a:xfrm>
            <a:prstGeom prst="ellipse">
              <a:avLst/>
            </a:prstGeom>
            <a:solidFill>
              <a:srgbClr val="000000"/>
            </a:solidFill>
            <a:ln w="9525" algn="ctr">
              <a:solidFill>
                <a:schemeClr val="tx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8" name="Oval 67"/>
            <p:cNvSpPr>
              <a:spLocks noChangeAspect="1" noChangeArrowheads="1"/>
            </p:cNvSpPr>
            <p:nvPr/>
          </p:nvSpPr>
          <p:spPr bwMode="auto">
            <a:xfrm>
              <a:off x="6669088" y="4648200"/>
              <a:ext cx="55562" cy="55563"/>
            </a:xfrm>
            <a:prstGeom prst="ellipse">
              <a:avLst/>
            </a:prstGeom>
            <a:solidFill>
              <a:srgbClr val="000000"/>
            </a:solidFill>
            <a:ln w="9525" algn="ctr">
              <a:solidFill>
                <a:schemeClr val="tx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9" name="Text Box 68" descr="Blue tissue paper"/>
            <p:cNvSpPr txBox="1">
              <a:spLocks noChangeArrowheads="1"/>
            </p:cNvSpPr>
            <p:nvPr/>
          </p:nvSpPr>
          <p:spPr bwMode="auto">
            <a:xfrm rot="5357793">
              <a:off x="1885931" y="5571894"/>
              <a:ext cx="740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1995</a:t>
              </a:r>
            </a:p>
          </p:txBody>
        </p:sp>
        <p:sp>
          <p:nvSpPr>
            <p:cNvPr id="40" name="Text Box 72" descr="Blue tissue paper"/>
            <p:cNvSpPr txBox="1">
              <a:spLocks noChangeArrowheads="1"/>
            </p:cNvSpPr>
            <p:nvPr/>
          </p:nvSpPr>
          <p:spPr bwMode="auto">
            <a:xfrm>
              <a:off x="6705600" y="4495800"/>
              <a:ext cx="1295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(2001,16.4)</a:t>
              </a:r>
            </a:p>
          </p:txBody>
        </p:sp>
        <p:sp>
          <p:nvSpPr>
            <p:cNvPr id="41" name="Text Box 73" descr="Blue tissue paper"/>
            <p:cNvSpPr txBox="1">
              <a:spLocks noChangeArrowheads="1"/>
            </p:cNvSpPr>
            <p:nvPr/>
          </p:nvSpPr>
          <p:spPr bwMode="auto">
            <a:xfrm>
              <a:off x="6705600" y="3657600"/>
              <a:ext cx="1295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(2001,34.2)</a:t>
              </a:r>
            </a:p>
          </p:txBody>
        </p:sp>
        <p:sp>
          <p:nvSpPr>
            <p:cNvPr id="42" name="Line 77"/>
            <p:cNvSpPr>
              <a:spLocks noChangeShapeType="1"/>
            </p:cNvSpPr>
            <p:nvPr/>
          </p:nvSpPr>
          <p:spPr bwMode="auto">
            <a:xfrm flipV="1">
              <a:off x="2209800" y="4648200"/>
              <a:ext cx="44958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43" name="Line 78"/>
            <p:cNvSpPr>
              <a:spLocks noChangeShapeType="1"/>
            </p:cNvSpPr>
            <p:nvPr/>
          </p:nvSpPr>
          <p:spPr bwMode="auto">
            <a:xfrm flipV="1">
              <a:off x="2209800" y="3886200"/>
              <a:ext cx="4495800" cy="45720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44" name="Text Box 79" descr="Blue tissue paper"/>
            <p:cNvSpPr txBox="1">
              <a:spLocks noChangeArrowheads="1"/>
            </p:cNvSpPr>
            <p:nvPr/>
          </p:nvSpPr>
          <p:spPr bwMode="auto">
            <a:xfrm>
              <a:off x="4267200" y="4876800"/>
              <a:ext cx="26930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Antidepressants like Prozac</a:t>
              </a:r>
            </a:p>
          </p:txBody>
        </p:sp>
        <p:sp>
          <p:nvSpPr>
            <p:cNvPr id="45" name="Text Box 80" descr="Blue tissue paper"/>
            <p:cNvSpPr txBox="1">
              <a:spLocks noChangeArrowheads="1"/>
            </p:cNvSpPr>
            <p:nvPr/>
          </p:nvSpPr>
          <p:spPr bwMode="auto">
            <a:xfrm>
              <a:off x="3810000" y="3657600"/>
              <a:ext cx="2209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Stimulants like Ritalin</a:t>
              </a:r>
            </a:p>
          </p:txBody>
        </p:sp>
      </p:grpSp>
    </p:spTree>
    <p:extLst>
      <p:ext uri="{BB962C8B-B14F-4D97-AF65-F5344CB8AC3E}">
        <p14:creationId xmlns:p14="http://schemas.microsoft.com/office/powerpoint/2010/main" val="18782072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4" name="Text Placeholder 3"/>
          <p:cNvSpPr>
            <a:spLocks noGrp="1"/>
          </p:cNvSpPr>
          <p:nvPr>
            <p:ph type="body" sz="quarter" idx="10"/>
          </p:nvPr>
        </p:nvSpPr>
        <p:spPr/>
        <p:txBody>
          <a:bodyPr>
            <a:noAutofit/>
          </a:bodyPr>
          <a:lstStyle/>
          <a:p>
            <a:pPr>
              <a:spcAft>
                <a:spcPts val="600"/>
              </a:spcAft>
            </a:pPr>
            <a:r>
              <a:rPr lang="en-US" sz="2800" dirty="0"/>
              <a:t>(a)	Find the slope of the blue line segment for 	children using stimulants. Describe what this 	means in terms of rate of change.</a:t>
            </a:r>
          </a:p>
          <a:p>
            <a:pPr>
              <a:spcAft>
                <a:spcPts val="600"/>
              </a:spcAft>
            </a:pPr>
            <a:r>
              <a:rPr lang="en-US" sz="2800" dirty="0"/>
              <a:t>(b)	Find the slope of the red line segment for 	children using antidepressants. Describe 	what this means in terms of rate of change.</a:t>
            </a:r>
          </a:p>
          <a:p>
            <a:r>
              <a:rPr lang="en-US" sz="2800" dirty="0"/>
              <a:t>(c)	Do the blue and red line segments lie on 	parallel lines? What does this mean in terms 	of the rate of change for children using 	stimulants and children using 	antidepressants?</a:t>
            </a:r>
          </a:p>
          <a:p>
            <a:endParaRPr lang="en-US" sz="2800" dirty="0"/>
          </a:p>
        </p:txBody>
      </p:sp>
    </p:spTree>
    <p:extLst>
      <p:ext uri="{BB962C8B-B14F-4D97-AF65-F5344CB8AC3E}">
        <p14:creationId xmlns:p14="http://schemas.microsoft.com/office/powerpoint/2010/main" val="27116146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4" name="Text Placeholder 3"/>
          <p:cNvSpPr>
            <a:spLocks noGrp="1"/>
          </p:cNvSpPr>
          <p:nvPr>
            <p:ph type="body" sz="quarter" idx="10"/>
          </p:nvPr>
        </p:nvSpPr>
        <p:spPr/>
        <p:txBody>
          <a:bodyPr>
            <a:noAutofit/>
          </a:bodyPr>
          <a:lstStyle/>
          <a:p>
            <a:pPr>
              <a:spcAft>
                <a:spcPts val="2400"/>
              </a:spcAft>
            </a:pPr>
            <a:r>
              <a:rPr lang="en-US" sz="2800" dirty="0"/>
              <a:t>(a)	Find the slope of the blue line segment for 	children using stimulants. Describe what this 	means in terms of rate of change.</a:t>
            </a:r>
          </a:p>
          <a:p>
            <a:pPr>
              <a:spcAft>
                <a:spcPts val="600"/>
              </a:spcAft>
            </a:pPr>
            <a:endParaRPr lang="en-US" sz="2800" dirty="0"/>
          </a:p>
          <a:p>
            <a:endParaRPr lang="en-US" sz="2800" dirty="0"/>
          </a:p>
          <a:p>
            <a:r>
              <a:rPr lang="en-US" sz="2800" dirty="0"/>
              <a:t>	This means that every year (since 1995), 	approximately 1.7 more children (per 1000) 	use stimulants like Ritalin.</a:t>
            </a:r>
          </a:p>
          <a:p>
            <a:endParaRPr lang="en-US" sz="2800" dirty="0"/>
          </a:p>
        </p:txBody>
      </p:sp>
      <p:graphicFrame>
        <p:nvGraphicFramePr>
          <p:cNvPr id="2" name="Object 1"/>
          <p:cNvGraphicFramePr>
            <a:graphicFrameLocks noChangeAspect="1"/>
          </p:cNvGraphicFramePr>
          <p:nvPr/>
        </p:nvGraphicFramePr>
        <p:xfrm>
          <a:off x="1676400" y="2743200"/>
          <a:ext cx="4483100" cy="838200"/>
        </p:xfrm>
        <a:graphic>
          <a:graphicData uri="http://schemas.openxmlformats.org/presentationml/2006/ole">
            <mc:AlternateContent xmlns:mc="http://schemas.openxmlformats.org/markup-compatibility/2006">
              <mc:Choice xmlns:v="urn:schemas-microsoft-com:vml" Requires="v">
                <p:oleObj name="Equation" r:id="rId2" imgW="4483080" imgH="838080" progId="Equation.DSMT4">
                  <p:embed/>
                </p:oleObj>
              </mc:Choice>
              <mc:Fallback>
                <p:oleObj name="Equation" r:id="rId2" imgW="4483080" imgH="838080" progId="Equation.DSMT4">
                  <p:embed/>
                  <p:pic>
                    <p:nvPicPr>
                      <p:cNvPr id="2" name="Object 1"/>
                      <p:cNvPicPr/>
                      <p:nvPr/>
                    </p:nvPicPr>
                    <p:blipFill>
                      <a:blip r:embed="rId3"/>
                      <a:stretch>
                        <a:fillRect/>
                      </a:stretch>
                    </p:blipFill>
                    <p:spPr>
                      <a:xfrm>
                        <a:off x="1676400" y="2743200"/>
                        <a:ext cx="4483100" cy="838200"/>
                      </a:xfrm>
                      <a:prstGeom prst="rect">
                        <a:avLst/>
                      </a:prstGeom>
                    </p:spPr>
                  </p:pic>
                </p:oleObj>
              </mc:Fallback>
            </mc:AlternateContent>
          </a:graphicData>
        </a:graphic>
      </p:graphicFrame>
    </p:spTree>
    <p:extLst>
      <p:ext uri="{BB962C8B-B14F-4D97-AF65-F5344CB8AC3E}">
        <p14:creationId xmlns:p14="http://schemas.microsoft.com/office/powerpoint/2010/main" val="21699045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4" name="Text Placeholder 3"/>
          <p:cNvSpPr>
            <a:spLocks noGrp="1"/>
          </p:cNvSpPr>
          <p:nvPr>
            <p:ph type="body" sz="quarter" idx="10"/>
          </p:nvPr>
        </p:nvSpPr>
        <p:spPr/>
        <p:txBody>
          <a:bodyPr>
            <a:noAutofit/>
          </a:bodyPr>
          <a:lstStyle/>
          <a:p>
            <a:pPr>
              <a:spcAft>
                <a:spcPts val="2400"/>
              </a:spcAft>
            </a:pPr>
            <a:r>
              <a:rPr lang="en-US" sz="2800" dirty="0"/>
              <a:t>(b)	Find the slope of the red line segment for 	children using antidepressants. Describe 	what this means in terms of rate of change.</a:t>
            </a:r>
          </a:p>
          <a:p>
            <a:pPr>
              <a:spcAft>
                <a:spcPts val="600"/>
              </a:spcAft>
            </a:pPr>
            <a:endParaRPr lang="en-US" sz="2800" dirty="0"/>
          </a:p>
          <a:p>
            <a:endParaRPr lang="en-US" sz="2800" dirty="0"/>
          </a:p>
          <a:p>
            <a:pPr>
              <a:spcBef>
                <a:spcPct val="50000"/>
              </a:spcBef>
            </a:pPr>
            <a:r>
              <a:rPr lang="en-US" sz="2800" dirty="0"/>
              <a:t>	This means that every year (since 1995), 	approximately 1.4 more children (per 1000) 	use antidepressants like Prozac.</a:t>
            </a:r>
          </a:p>
          <a:p>
            <a:endParaRPr lang="en-US" sz="2800" dirty="0"/>
          </a:p>
        </p:txBody>
      </p:sp>
      <p:graphicFrame>
        <p:nvGraphicFramePr>
          <p:cNvPr id="2" name="Object 1"/>
          <p:cNvGraphicFramePr>
            <a:graphicFrameLocks noChangeAspect="1"/>
          </p:cNvGraphicFramePr>
          <p:nvPr/>
        </p:nvGraphicFramePr>
        <p:xfrm>
          <a:off x="1711450" y="2778825"/>
          <a:ext cx="4318000" cy="838200"/>
        </p:xfrm>
        <a:graphic>
          <a:graphicData uri="http://schemas.openxmlformats.org/presentationml/2006/ole">
            <mc:AlternateContent xmlns:mc="http://schemas.openxmlformats.org/markup-compatibility/2006">
              <mc:Choice xmlns:v="urn:schemas-microsoft-com:vml" Requires="v">
                <p:oleObj name="Equation" r:id="rId2" imgW="4317840" imgH="838080" progId="Equation.DSMT4">
                  <p:embed/>
                </p:oleObj>
              </mc:Choice>
              <mc:Fallback>
                <p:oleObj name="Equation" r:id="rId2" imgW="4317840" imgH="838080" progId="Equation.DSMT4">
                  <p:embed/>
                  <p:pic>
                    <p:nvPicPr>
                      <p:cNvPr id="2" name="Object 1"/>
                      <p:cNvPicPr/>
                      <p:nvPr/>
                    </p:nvPicPr>
                    <p:blipFill>
                      <a:blip r:embed="rId3"/>
                      <a:stretch>
                        <a:fillRect/>
                      </a:stretch>
                    </p:blipFill>
                    <p:spPr>
                      <a:xfrm>
                        <a:off x="1711450" y="2778825"/>
                        <a:ext cx="4318000" cy="838200"/>
                      </a:xfrm>
                      <a:prstGeom prst="rect">
                        <a:avLst/>
                      </a:prstGeom>
                    </p:spPr>
                  </p:pic>
                </p:oleObj>
              </mc:Fallback>
            </mc:AlternateContent>
          </a:graphicData>
        </a:graphic>
      </p:graphicFrame>
    </p:spTree>
    <p:extLst>
      <p:ext uri="{BB962C8B-B14F-4D97-AF65-F5344CB8AC3E}">
        <p14:creationId xmlns:p14="http://schemas.microsoft.com/office/powerpoint/2010/main" val="31975365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4" name="Text Placeholder 3"/>
          <p:cNvSpPr>
            <a:spLocks noGrp="1"/>
          </p:cNvSpPr>
          <p:nvPr>
            <p:ph type="body" sz="quarter" idx="10"/>
          </p:nvPr>
        </p:nvSpPr>
        <p:spPr/>
        <p:txBody>
          <a:bodyPr>
            <a:noAutofit/>
          </a:bodyPr>
          <a:lstStyle/>
          <a:p>
            <a:pPr>
              <a:spcAft>
                <a:spcPts val="2400"/>
              </a:spcAft>
            </a:pPr>
            <a:r>
              <a:rPr lang="en-US" sz="2800" dirty="0"/>
              <a:t>(c)	Do the blue and red line segments lie on 	parallel lines? What does this mean in terms 	of the rate of change for children using 	stimulants and children using 	antidepressants?</a:t>
            </a:r>
          </a:p>
          <a:p>
            <a:r>
              <a:rPr lang="en-US" sz="2800" dirty="0"/>
              <a:t>	The blue and red lines do </a:t>
            </a:r>
            <a:r>
              <a:rPr lang="en-US" sz="2800" i="1" dirty="0"/>
              <a:t>not</a:t>
            </a:r>
            <a:r>
              <a:rPr lang="en-US" sz="2800" dirty="0"/>
              <a:t> lie on parallel 	lines. This means that the number of child 	users for stimulants like Ritalin is </a:t>
            </a:r>
            <a:r>
              <a:rPr lang="en-US" sz="2800" i="1" dirty="0"/>
              <a:t>increasing 	faster</a:t>
            </a:r>
            <a:r>
              <a:rPr lang="en-US" sz="2800" dirty="0"/>
              <a:t> than the number of child users for 	antidepressants like Prozac.</a:t>
            </a:r>
          </a:p>
          <a:p>
            <a:endParaRPr lang="en-US" sz="2800" dirty="0"/>
          </a:p>
        </p:txBody>
      </p:sp>
    </p:spTree>
    <p:extLst>
      <p:ext uri="{BB962C8B-B14F-4D97-AF65-F5344CB8AC3E}">
        <p14:creationId xmlns:p14="http://schemas.microsoft.com/office/powerpoint/2010/main" val="26213088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 Objective 2: Example</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a:normAutofit/>
          </a:bodyPr>
          <a:lstStyle/>
          <a:p>
            <a:pPr marL="514350" indent="-514350">
              <a:buFont typeface="+mj-lt"/>
              <a:buAutoNum type="arabicPeriod" startAt="2"/>
            </a:pPr>
            <a:r>
              <a:rPr lang="en-US" sz="2800" dirty="0"/>
              <a:t>The data for the life expectancy for American women are displayed as a set of six points in the scatter plot. Also shown is a line that passes through or near the six points. </a:t>
            </a:r>
          </a:p>
        </p:txBody>
      </p:sp>
      <p:pic>
        <p:nvPicPr>
          <p:cNvPr id="71682" name="Picture 2" descr="LG2-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979355"/>
            <a:ext cx="3061355" cy="29355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879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dirty="0">
                <a:solidFill>
                  <a:srgbClr val="000000"/>
                </a:solidFill>
                <a:latin typeface="Arial" pitchFamily="34" charset="0"/>
                <a:cs typeface="Arial" pitchFamily="34" charset="0"/>
              </a:rPr>
              <a:t>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p>
        </p:txBody>
      </p:sp>
      <p:sp>
        <p:nvSpPr>
          <p:cNvPr id="4" name="Text Placeholder 3"/>
          <p:cNvSpPr>
            <a:spLocks noGrp="1"/>
          </p:cNvSpPr>
          <p:nvPr>
            <p:ph type="body" sz="quarter" idx="10"/>
          </p:nvPr>
        </p:nvSpPr>
        <p:spPr/>
        <p:txBody>
          <a:bodyPr>
            <a:noAutofit/>
          </a:bodyPr>
          <a:lstStyle/>
          <a:p>
            <a:pPr marL="514350" indent="-514350">
              <a:buFont typeface="+mj-lt"/>
              <a:buAutoNum type="arabicPeriod" startAt="3"/>
            </a:pPr>
            <a:r>
              <a:rPr lang="en-US" sz="2800" b="1" dirty="0"/>
              <a:t>Find a checkpoint, a third ordered-pair solution. </a:t>
            </a:r>
            <a:r>
              <a:rPr lang="en-US" sz="2800" dirty="0"/>
              <a:t>For our checkpoint, we will let (because </a:t>
            </a:r>
            <a:r>
              <a:rPr lang="en-US" sz="2800" i="1" dirty="0"/>
              <a:t>        </a:t>
            </a:r>
            <a:r>
              <a:rPr lang="en-US" sz="2800" dirty="0"/>
              <a:t>is </a:t>
            </a:r>
            <a:r>
              <a:rPr lang="en-US" sz="2800" i="1" dirty="0"/>
              <a:t>not</a:t>
            </a:r>
            <a:r>
              <a:rPr lang="en-US" sz="2800" dirty="0"/>
              <a:t> the </a:t>
            </a:r>
            <a:r>
              <a:rPr lang="en-US" sz="2800" i="1" dirty="0"/>
              <a:t>x</a:t>
            </a:r>
            <a:r>
              <a:rPr lang="en-US" sz="2800" dirty="0"/>
              <a:t>-intercept) and find the corresponding value for </a:t>
            </a:r>
            <a:r>
              <a:rPr lang="en-US" sz="2800" i="1" dirty="0"/>
              <a:t>y</a:t>
            </a:r>
            <a:r>
              <a:rPr lang="en-US" sz="2800" dirty="0"/>
              <a:t>.</a:t>
            </a:r>
            <a:endParaRPr lang="en-US" sz="2800" b="1" dirty="0"/>
          </a:p>
          <a:p>
            <a:r>
              <a:rPr lang="en-US" sz="2800" b="1" dirty="0"/>
              <a:t>					</a:t>
            </a:r>
          </a:p>
          <a:p>
            <a:r>
              <a:rPr lang="en-US" sz="2800" b="1" dirty="0"/>
              <a:t>				      </a:t>
            </a:r>
            <a:r>
              <a:rPr lang="en-US" sz="2800" dirty="0"/>
              <a:t>Replace </a:t>
            </a:r>
            <a:r>
              <a:rPr lang="en-US" sz="2800" i="1" dirty="0"/>
              <a:t>x</a:t>
            </a:r>
            <a:r>
              <a:rPr lang="en-US" sz="2800" dirty="0"/>
              <a:t> with 1</a:t>
            </a:r>
          </a:p>
          <a:p>
            <a:r>
              <a:rPr lang="en-US" sz="2800" b="1" dirty="0"/>
              <a:t>				      </a:t>
            </a:r>
            <a:r>
              <a:rPr lang="en-US" sz="2800" dirty="0"/>
              <a:t>Multiply</a:t>
            </a:r>
          </a:p>
          <a:p>
            <a:pPr>
              <a:spcAft>
                <a:spcPts val="600"/>
              </a:spcAft>
            </a:pPr>
            <a:r>
              <a:rPr lang="en-US" sz="2800" dirty="0"/>
              <a:t>				      Add 2 to both sides</a:t>
            </a:r>
            <a:endParaRPr lang="en-US" sz="1400" dirty="0"/>
          </a:p>
          <a:p>
            <a:pPr>
              <a:spcBef>
                <a:spcPct val="50000"/>
              </a:spcBef>
            </a:pPr>
            <a:r>
              <a:rPr lang="en-US" sz="2800" b="1" dirty="0"/>
              <a:t>				      </a:t>
            </a:r>
            <a:r>
              <a:rPr lang="en-US" sz="2800" dirty="0"/>
              <a:t>Divide by 4 and simplify</a:t>
            </a:r>
            <a:endParaRPr lang="en-US" sz="2800" b="1" dirty="0"/>
          </a:p>
          <a:p>
            <a:pPr defTabSz="548640">
              <a:spcBef>
                <a:spcPts val="600"/>
              </a:spcBef>
            </a:pPr>
            <a:r>
              <a:rPr lang="en-US" dirty="0"/>
              <a:t>	</a:t>
            </a:r>
            <a:r>
              <a:rPr lang="en-US" sz="2800" dirty="0"/>
              <a:t>The checkpoint is the ordered pair </a:t>
            </a:r>
          </a:p>
          <a:p>
            <a:endParaRPr lang="en-US" sz="2800" b="1" dirty="0"/>
          </a:p>
          <a:p>
            <a:endParaRPr lang="en-US" dirty="0"/>
          </a:p>
        </p:txBody>
      </p:sp>
      <p:grpSp>
        <p:nvGrpSpPr>
          <p:cNvPr id="2" name="Group 1"/>
          <p:cNvGrpSpPr/>
          <p:nvPr/>
        </p:nvGrpSpPr>
        <p:grpSpPr>
          <a:xfrm>
            <a:off x="997775" y="2895600"/>
            <a:ext cx="3695950" cy="2931225"/>
            <a:chOff x="997775" y="2971800"/>
            <a:chExt cx="3695950" cy="2931225"/>
          </a:xfrm>
        </p:grpSpPr>
        <p:graphicFrame>
          <p:nvGraphicFramePr>
            <p:cNvPr id="8" name="Object 7"/>
            <p:cNvGraphicFramePr>
              <a:graphicFrameLocks noChangeAspect="1"/>
            </p:cNvGraphicFramePr>
            <p:nvPr>
              <p:extLst>
                <p:ext uri="{D42A27DB-BD31-4B8C-83A1-F6EECF244321}">
                  <p14:modId xmlns:p14="http://schemas.microsoft.com/office/powerpoint/2010/main" val="3043901092"/>
                </p:ext>
              </p:extLst>
            </p:nvPr>
          </p:nvGraphicFramePr>
          <p:xfrm>
            <a:off x="1119250" y="2971800"/>
            <a:ext cx="2146300" cy="393700"/>
          </p:xfrm>
          <a:graphic>
            <a:graphicData uri="http://schemas.openxmlformats.org/presentationml/2006/ole">
              <mc:AlternateContent xmlns:mc="http://schemas.openxmlformats.org/markup-compatibility/2006">
                <mc:Choice xmlns:v="urn:schemas-microsoft-com:vml" Requires="v">
                  <p:oleObj name="Equation" r:id="rId2" imgW="2145960" imgH="393480" progId="Equation.DSMT4">
                    <p:embed/>
                  </p:oleObj>
                </mc:Choice>
                <mc:Fallback>
                  <p:oleObj name="Equation" r:id="rId2" imgW="2145960" imgH="393480" progId="Equation.DSMT4">
                    <p:embed/>
                    <p:pic>
                      <p:nvPicPr>
                        <p:cNvPr id="0" name=""/>
                        <p:cNvPicPr/>
                        <p:nvPr/>
                      </p:nvPicPr>
                      <p:blipFill>
                        <a:blip r:embed="rId3"/>
                        <a:stretch>
                          <a:fillRect/>
                        </a:stretch>
                      </p:blipFill>
                      <p:spPr>
                        <a:xfrm>
                          <a:off x="1119250" y="2971800"/>
                          <a:ext cx="2146300" cy="3937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50554510"/>
                </p:ext>
              </p:extLst>
            </p:nvPr>
          </p:nvGraphicFramePr>
          <p:xfrm>
            <a:off x="997775" y="3540125"/>
            <a:ext cx="2247900" cy="393700"/>
          </p:xfrm>
          <a:graphic>
            <a:graphicData uri="http://schemas.openxmlformats.org/presentationml/2006/ole">
              <mc:AlternateContent xmlns:mc="http://schemas.openxmlformats.org/markup-compatibility/2006">
                <mc:Choice xmlns:v="urn:schemas-microsoft-com:vml" Requires="v">
                  <p:oleObj name="Equation" r:id="rId4" imgW="2247840" imgH="393480" progId="Equation.DSMT4">
                    <p:embed/>
                  </p:oleObj>
                </mc:Choice>
                <mc:Fallback>
                  <p:oleObj name="Equation" r:id="rId4" imgW="2247840" imgH="393480" progId="Equation.DSMT4">
                    <p:embed/>
                    <p:pic>
                      <p:nvPicPr>
                        <p:cNvPr id="0" name=""/>
                        <p:cNvPicPr/>
                        <p:nvPr/>
                      </p:nvPicPr>
                      <p:blipFill>
                        <a:blip r:embed="rId5"/>
                        <a:stretch>
                          <a:fillRect/>
                        </a:stretch>
                      </p:blipFill>
                      <p:spPr>
                        <a:xfrm>
                          <a:off x="997775" y="3540125"/>
                          <a:ext cx="2247900" cy="3937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964523971"/>
                </p:ext>
              </p:extLst>
            </p:nvPr>
          </p:nvGraphicFramePr>
          <p:xfrm>
            <a:off x="1312225" y="4057400"/>
            <a:ext cx="1930400" cy="393700"/>
          </p:xfrm>
          <a:graphic>
            <a:graphicData uri="http://schemas.openxmlformats.org/presentationml/2006/ole">
              <mc:AlternateContent xmlns:mc="http://schemas.openxmlformats.org/markup-compatibility/2006">
                <mc:Choice xmlns:v="urn:schemas-microsoft-com:vml" Requires="v">
                  <p:oleObj name="Equation" r:id="rId6" imgW="1930320" imgH="393480" progId="Equation.DSMT4">
                    <p:embed/>
                  </p:oleObj>
                </mc:Choice>
                <mc:Fallback>
                  <p:oleObj name="Equation" r:id="rId6" imgW="1930320" imgH="393480" progId="Equation.DSMT4">
                    <p:embed/>
                    <p:pic>
                      <p:nvPicPr>
                        <p:cNvPr id="0" name=""/>
                        <p:cNvPicPr/>
                        <p:nvPr/>
                      </p:nvPicPr>
                      <p:blipFill>
                        <a:blip r:embed="rId7"/>
                        <a:stretch>
                          <a:fillRect/>
                        </a:stretch>
                      </p:blipFill>
                      <p:spPr>
                        <a:xfrm>
                          <a:off x="1312225" y="4057400"/>
                          <a:ext cx="1930400" cy="3937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879832482"/>
                </p:ext>
              </p:extLst>
            </p:nvPr>
          </p:nvGraphicFramePr>
          <p:xfrm>
            <a:off x="2048063" y="4572313"/>
            <a:ext cx="1206500" cy="393700"/>
          </p:xfrm>
          <a:graphic>
            <a:graphicData uri="http://schemas.openxmlformats.org/presentationml/2006/ole">
              <mc:AlternateContent xmlns:mc="http://schemas.openxmlformats.org/markup-compatibility/2006">
                <mc:Choice xmlns:v="urn:schemas-microsoft-com:vml" Requires="v">
                  <p:oleObj name="Equation" r:id="rId8" imgW="1206360" imgH="393480" progId="Equation.DSMT4">
                    <p:embed/>
                  </p:oleObj>
                </mc:Choice>
                <mc:Fallback>
                  <p:oleObj name="Equation" r:id="rId8" imgW="1206360" imgH="393480" progId="Equation.DSMT4">
                    <p:embed/>
                    <p:pic>
                      <p:nvPicPr>
                        <p:cNvPr id="0" name=""/>
                        <p:cNvPicPr/>
                        <p:nvPr/>
                      </p:nvPicPr>
                      <p:blipFill>
                        <a:blip r:embed="rId9"/>
                        <a:stretch>
                          <a:fillRect/>
                        </a:stretch>
                      </p:blipFill>
                      <p:spPr>
                        <a:xfrm>
                          <a:off x="2048063" y="4572313"/>
                          <a:ext cx="1206500" cy="3937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505742686"/>
                </p:ext>
              </p:extLst>
            </p:nvPr>
          </p:nvGraphicFramePr>
          <p:xfrm>
            <a:off x="2217225" y="5064825"/>
            <a:ext cx="2476500" cy="838200"/>
          </p:xfrm>
          <a:graphic>
            <a:graphicData uri="http://schemas.openxmlformats.org/presentationml/2006/ole">
              <mc:AlternateContent xmlns:mc="http://schemas.openxmlformats.org/markup-compatibility/2006">
                <mc:Choice xmlns:v="urn:schemas-microsoft-com:vml" Requires="v">
                  <p:oleObj name="Equation" r:id="rId10" imgW="2476440" imgH="838080" progId="Equation.DSMT4">
                    <p:embed/>
                  </p:oleObj>
                </mc:Choice>
                <mc:Fallback>
                  <p:oleObj name="Equation" r:id="rId10" imgW="2476440" imgH="838080" progId="Equation.DSMT4">
                    <p:embed/>
                    <p:pic>
                      <p:nvPicPr>
                        <p:cNvPr id="0" name=""/>
                        <p:cNvPicPr/>
                        <p:nvPr/>
                      </p:nvPicPr>
                      <p:blipFill>
                        <a:blip r:embed="rId11"/>
                        <a:stretch>
                          <a:fillRect/>
                        </a:stretch>
                      </p:blipFill>
                      <p:spPr>
                        <a:xfrm>
                          <a:off x="2217225" y="5064825"/>
                          <a:ext cx="2476500" cy="838200"/>
                        </a:xfrm>
                        <a:prstGeom prst="rect">
                          <a:avLst/>
                        </a:prstGeom>
                      </p:spPr>
                    </p:pic>
                  </p:oleObj>
                </mc:Fallback>
              </mc:AlternateContent>
            </a:graphicData>
          </a:graphic>
        </p:graphicFrame>
      </p:grpSp>
      <p:graphicFrame>
        <p:nvGraphicFramePr>
          <p:cNvPr id="15" name="Object 14"/>
          <p:cNvGraphicFramePr>
            <a:graphicFrameLocks noChangeAspect="1"/>
          </p:cNvGraphicFramePr>
          <p:nvPr>
            <p:extLst>
              <p:ext uri="{D42A27DB-BD31-4B8C-83A1-F6EECF244321}">
                <p14:modId xmlns:p14="http://schemas.microsoft.com/office/powerpoint/2010/main" val="3491104463"/>
              </p:ext>
            </p:extLst>
          </p:nvPr>
        </p:nvGraphicFramePr>
        <p:xfrm>
          <a:off x="7486400" y="1663700"/>
          <a:ext cx="736600" cy="317500"/>
        </p:xfrm>
        <a:graphic>
          <a:graphicData uri="http://schemas.openxmlformats.org/presentationml/2006/ole">
            <mc:AlternateContent xmlns:mc="http://schemas.openxmlformats.org/markup-compatibility/2006">
              <mc:Choice xmlns:v="urn:schemas-microsoft-com:vml" Requires="v">
                <p:oleObj name="Equation" r:id="rId12" imgW="736560" imgH="317160" progId="Equation.DSMT4">
                  <p:embed/>
                </p:oleObj>
              </mc:Choice>
              <mc:Fallback>
                <p:oleObj name="Equation" r:id="rId12" imgW="736560" imgH="317160" progId="Equation.DSMT4">
                  <p:embed/>
                  <p:pic>
                    <p:nvPicPr>
                      <p:cNvPr id="0" name="Object 7"/>
                      <p:cNvPicPr>
                        <a:picLocks noChangeAspect="1" noChangeArrowheads="1"/>
                      </p:cNvPicPr>
                      <p:nvPr/>
                    </p:nvPicPr>
                    <p:blipFill>
                      <a:blip r:embed="rId13"/>
                      <a:srcRect/>
                      <a:stretch>
                        <a:fillRect/>
                      </a:stretch>
                    </p:blipFill>
                    <p:spPr bwMode="auto">
                      <a:xfrm>
                        <a:off x="7486400" y="1663700"/>
                        <a:ext cx="736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6904545"/>
              </p:ext>
            </p:extLst>
          </p:nvPr>
        </p:nvGraphicFramePr>
        <p:xfrm>
          <a:off x="2667000" y="2081150"/>
          <a:ext cx="736600" cy="317500"/>
        </p:xfrm>
        <a:graphic>
          <a:graphicData uri="http://schemas.openxmlformats.org/presentationml/2006/ole">
            <mc:AlternateContent xmlns:mc="http://schemas.openxmlformats.org/markup-compatibility/2006">
              <mc:Choice xmlns:v="urn:schemas-microsoft-com:vml" Requires="v">
                <p:oleObj name="Equation" r:id="rId14" imgW="736560" imgH="317160" progId="Equation.DSMT4">
                  <p:embed/>
                </p:oleObj>
              </mc:Choice>
              <mc:Fallback>
                <p:oleObj name="Equation" r:id="rId14" imgW="736560" imgH="317160" progId="Equation.DSMT4">
                  <p:embed/>
                  <p:pic>
                    <p:nvPicPr>
                      <p:cNvPr id="0"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67000" y="2081150"/>
                        <a:ext cx="736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701909905"/>
              </p:ext>
            </p:extLst>
          </p:nvPr>
        </p:nvGraphicFramePr>
        <p:xfrm>
          <a:off x="6656450" y="5774375"/>
          <a:ext cx="1244600" cy="457200"/>
        </p:xfrm>
        <a:graphic>
          <a:graphicData uri="http://schemas.openxmlformats.org/presentationml/2006/ole">
            <mc:AlternateContent xmlns:mc="http://schemas.openxmlformats.org/markup-compatibility/2006">
              <mc:Choice xmlns:v="urn:schemas-microsoft-com:vml" Requires="v">
                <p:oleObj name="Equation" r:id="rId16" imgW="1244520" imgH="457200" progId="Equation.DSMT4">
                  <p:embed/>
                </p:oleObj>
              </mc:Choice>
              <mc:Fallback>
                <p:oleObj name="Equation" r:id="rId16" imgW="1244520" imgH="457200" progId="Equation.DSMT4">
                  <p:embed/>
                  <p:pic>
                    <p:nvPicPr>
                      <p:cNvPr id="0" name="Object 15"/>
                      <p:cNvPicPr>
                        <a:picLocks noChangeAspect="1" noChangeArrowheads="1"/>
                      </p:cNvPicPr>
                      <p:nvPr/>
                    </p:nvPicPr>
                    <p:blipFill>
                      <a:blip r:embed="rId17"/>
                      <a:srcRect/>
                      <a:stretch>
                        <a:fillRect/>
                      </a:stretch>
                    </p:blipFill>
                    <p:spPr bwMode="auto">
                      <a:xfrm>
                        <a:off x="6656450" y="5774375"/>
                        <a:ext cx="124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722281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 Objective 2: 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p>
        </p:txBody>
      </p:sp>
      <p:sp>
        <p:nvSpPr>
          <p:cNvPr id="4" name="Text Placeholder 3"/>
          <p:cNvSpPr>
            <a:spLocks noGrp="1"/>
          </p:cNvSpPr>
          <p:nvPr>
            <p:ph type="body" sz="quarter" idx="10"/>
          </p:nvPr>
        </p:nvSpPr>
        <p:spPr>
          <a:xfrm>
            <a:off x="533400" y="1143000"/>
            <a:ext cx="8243888" cy="5105400"/>
          </a:xfrm>
        </p:spPr>
        <p:txBody>
          <a:bodyPr>
            <a:noAutofit/>
          </a:bodyPr>
          <a:lstStyle/>
          <a:p>
            <a:pPr>
              <a:spcAft>
                <a:spcPts val="1200"/>
              </a:spcAft>
            </a:pPr>
            <a:r>
              <a:rPr lang="en-US" sz="2800" dirty="0"/>
              <a:t>Use the data points labeled by the voice balloons to write the slope-intercept form of the equation of this line. Round the slope to two decimal places. Then use the linear function to predict the life expectancy of an American woman born in 2020.</a:t>
            </a:r>
          </a:p>
          <a:p>
            <a:endParaRPr lang="en-US" sz="2800" dirty="0"/>
          </a:p>
          <a:p>
            <a:endParaRPr lang="en-US" sz="2800" dirty="0"/>
          </a:p>
          <a:p>
            <a:endParaRPr lang="en-US" sz="2800" dirty="0"/>
          </a:p>
        </p:txBody>
      </p:sp>
      <p:pic>
        <p:nvPicPr>
          <p:cNvPr id="8" name="Picture 2" descr="LG2-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445" y="3389055"/>
            <a:ext cx="3061355" cy="29355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7029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2: 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p>
        </p:txBody>
      </p:sp>
      <p:sp>
        <p:nvSpPr>
          <p:cNvPr id="4" name="Text Placeholder 3"/>
          <p:cNvSpPr>
            <a:spLocks noGrp="1"/>
          </p:cNvSpPr>
          <p:nvPr>
            <p:ph type="body" sz="quarter" idx="10"/>
          </p:nvPr>
        </p:nvSpPr>
        <p:spPr/>
        <p:txBody>
          <a:bodyPr>
            <a:noAutofit/>
          </a:bodyPr>
          <a:lstStyle/>
          <a:p>
            <a:r>
              <a:rPr lang="en-US" sz="2800" dirty="0"/>
              <a:t>First, find the slope.							</a:t>
            </a:r>
          </a:p>
          <a:p>
            <a:endParaRPr lang="en-US" sz="2800" dirty="0"/>
          </a:p>
          <a:p>
            <a:r>
              <a:rPr lang="en-US" sz="2800" dirty="0"/>
              <a:t>Then use the slope and one of the </a:t>
            </a:r>
            <a:br>
              <a:rPr lang="en-US" sz="2800" dirty="0"/>
            </a:br>
            <a:r>
              <a:rPr lang="en-US" sz="2800" dirty="0"/>
              <a:t>points to write the equation in point-slope form.</a:t>
            </a:r>
          </a:p>
          <a:p>
            <a:r>
              <a:rPr lang="en-US" sz="2800" dirty="0"/>
              <a:t>Using the point                </a:t>
            </a:r>
          </a:p>
          <a:p>
            <a:endParaRPr lang="en-US" sz="2800" dirty="0"/>
          </a:p>
          <a:p>
            <a:endParaRPr lang="en-US" sz="2800" i="1" dirty="0"/>
          </a:p>
          <a:p>
            <a:endParaRPr lang="en-US" sz="2800" dirty="0"/>
          </a:p>
          <a:p>
            <a:endParaRPr lang="en-US" sz="2800" dirty="0"/>
          </a:p>
          <a:p>
            <a:endParaRPr lang="en-US" sz="2800" dirty="0"/>
          </a:p>
          <a:p>
            <a:endParaRPr lang="en-US" sz="2800" dirty="0"/>
          </a:p>
        </p:txBody>
      </p:sp>
      <p:graphicFrame>
        <p:nvGraphicFramePr>
          <p:cNvPr id="6" name="Object 5"/>
          <p:cNvGraphicFramePr>
            <a:graphicFrameLocks noChangeAspect="1"/>
          </p:cNvGraphicFramePr>
          <p:nvPr/>
        </p:nvGraphicFramePr>
        <p:xfrm>
          <a:off x="609600" y="4038600"/>
          <a:ext cx="3581400" cy="2159000"/>
        </p:xfrm>
        <a:graphic>
          <a:graphicData uri="http://schemas.openxmlformats.org/presentationml/2006/ole">
            <mc:AlternateContent xmlns:mc="http://schemas.openxmlformats.org/markup-compatibility/2006">
              <mc:Choice xmlns:v="urn:schemas-microsoft-com:vml" Requires="v">
                <p:oleObj name="Equation" r:id="rId2" imgW="3581280" imgH="2158920" progId="Equation.DSMT4">
                  <p:embed/>
                </p:oleObj>
              </mc:Choice>
              <mc:Fallback>
                <p:oleObj name="Equation" r:id="rId2" imgW="3581280" imgH="2158920" progId="Equation.DSMT4">
                  <p:embed/>
                  <p:pic>
                    <p:nvPicPr>
                      <p:cNvPr id="6" name="Object 5"/>
                      <p:cNvPicPr/>
                      <p:nvPr/>
                    </p:nvPicPr>
                    <p:blipFill>
                      <a:blip r:embed="rId3"/>
                      <a:stretch>
                        <a:fillRect/>
                      </a:stretch>
                    </p:blipFill>
                    <p:spPr>
                      <a:xfrm>
                        <a:off x="609600" y="4038600"/>
                        <a:ext cx="3581400" cy="2159000"/>
                      </a:xfrm>
                      <a:prstGeom prst="rect">
                        <a:avLst/>
                      </a:prstGeom>
                    </p:spPr>
                  </p:pic>
                </p:oleObj>
              </mc:Fallback>
            </mc:AlternateContent>
          </a:graphicData>
        </a:graphic>
      </p:graphicFrame>
      <p:graphicFrame>
        <p:nvGraphicFramePr>
          <p:cNvPr id="2" name="Object 1"/>
          <p:cNvGraphicFramePr>
            <a:graphicFrameLocks noChangeAspect="1"/>
          </p:cNvGraphicFramePr>
          <p:nvPr/>
        </p:nvGraphicFramePr>
        <p:xfrm>
          <a:off x="3112325" y="3576450"/>
          <a:ext cx="1612900" cy="508000"/>
        </p:xfrm>
        <a:graphic>
          <a:graphicData uri="http://schemas.openxmlformats.org/presentationml/2006/ole">
            <mc:AlternateContent xmlns:mc="http://schemas.openxmlformats.org/markup-compatibility/2006">
              <mc:Choice xmlns:v="urn:schemas-microsoft-com:vml" Requires="v">
                <p:oleObj name="Equation" r:id="rId4" imgW="1612800" imgH="507960" progId="Equation.DSMT4">
                  <p:embed/>
                </p:oleObj>
              </mc:Choice>
              <mc:Fallback>
                <p:oleObj name="Equation" r:id="rId4" imgW="1612800" imgH="507960" progId="Equation.DSMT4">
                  <p:embed/>
                  <p:pic>
                    <p:nvPicPr>
                      <p:cNvPr id="2" name="Object 1"/>
                      <p:cNvPicPr>
                        <a:picLocks noChangeAspect="1" noChangeArrowheads="1"/>
                      </p:cNvPicPr>
                      <p:nvPr/>
                    </p:nvPicPr>
                    <p:blipFill>
                      <a:blip r:embed="rId5"/>
                      <a:srcRect/>
                      <a:stretch>
                        <a:fillRect/>
                      </a:stretch>
                    </p:blipFill>
                    <p:spPr bwMode="auto">
                      <a:xfrm>
                        <a:off x="3112325" y="3576450"/>
                        <a:ext cx="16129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nvGraphicFramePr>
        <p:xfrm>
          <a:off x="647700" y="1676400"/>
          <a:ext cx="4305300" cy="838200"/>
        </p:xfrm>
        <a:graphic>
          <a:graphicData uri="http://schemas.openxmlformats.org/presentationml/2006/ole">
            <mc:AlternateContent xmlns:mc="http://schemas.openxmlformats.org/markup-compatibility/2006">
              <mc:Choice xmlns:v="urn:schemas-microsoft-com:vml" Requires="v">
                <p:oleObj name="Equation" r:id="rId6" imgW="4305240" imgH="838080" progId="Equation.DSMT4">
                  <p:embed/>
                </p:oleObj>
              </mc:Choice>
              <mc:Fallback>
                <p:oleObj name="Equation" r:id="rId6" imgW="4305240" imgH="838080" progId="Equation.DSMT4">
                  <p:embed/>
                  <p:pic>
                    <p:nvPicPr>
                      <p:cNvPr id="3"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 y="1676400"/>
                        <a:ext cx="4305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539825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2: 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p>
        </p:txBody>
      </p:sp>
      <p:sp>
        <p:nvSpPr>
          <p:cNvPr id="4" name="Text Placeholder 3"/>
          <p:cNvSpPr>
            <a:spLocks noGrp="1"/>
          </p:cNvSpPr>
          <p:nvPr>
            <p:ph type="body" sz="quarter" idx="10"/>
          </p:nvPr>
        </p:nvSpPr>
        <p:spPr/>
        <p:txBody>
          <a:bodyPr>
            <a:noAutofit/>
          </a:bodyPr>
          <a:lstStyle/>
          <a:p>
            <a:pPr>
              <a:spcAft>
                <a:spcPts val="1200"/>
              </a:spcAft>
            </a:pPr>
            <a:r>
              <a:rPr lang="en-US" sz="2800" dirty="0"/>
              <a:t>Next, since 2020 is 60 years after 1960, substitute 60 into the function:  </a:t>
            </a:r>
          </a:p>
          <a:p>
            <a:r>
              <a:rPr lang="en-US" sz="2800" dirty="0"/>
              <a:t>This means that the life expectancy of American women in 2020 is predicted to be 83.2 years. </a:t>
            </a:r>
          </a:p>
          <a:p>
            <a:endParaRPr lang="en-US" sz="2800" b="1" dirty="0"/>
          </a:p>
          <a:p>
            <a:r>
              <a:rPr lang="en-US" sz="2800" dirty="0"/>
              <a:t>Answers vary due to rounding and choice of point. If point                 is chosen,                               and the life expectancy of American women in 2020 is predicted to be 83.1 years.</a:t>
            </a:r>
          </a:p>
          <a:p>
            <a:r>
              <a:rPr lang="en-US" sz="2800" dirty="0"/>
              <a:t> </a:t>
            </a:r>
          </a:p>
          <a:p>
            <a:endParaRPr lang="en-US" sz="2800" dirty="0"/>
          </a:p>
        </p:txBody>
      </p:sp>
      <p:graphicFrame>
        <p:nvGraphicFramePr>
          <p:cNvPr id="2" name="Object 1"/>
          <p:cNvGraphicFramePr>
            <a:graphicFrameLocks noChangeAspect="1"/>
          </p:cNvGraphicFramePr>
          <p:nvPr/>
        </p:nvGraphicFramePr>
        <p:xfrm>
          <a:off x="1752600" y="4155375"/>
          <a:ext cx="1498600" cy="508000"/>
        </p:xfrm>
        <a:graphic>
          <a:graphicData uri="http://schemas.openxmlformats.org/presentationml/2006/ole">
            <mc:AlternateContent xmlns:mc="http://schemas.openxmlformats.org/markup-compatibility/2006">
              <mc:Choice xmlns:v="urn:schemas-microsoft-com:vml" Requires="v">
                <p:oleObj name="Equation" r:id="rId2" imgW="1498320" imgH="507960" progId="Equation.DSMT4">
                  <p:embed/>
                </p:oleObj>
              </mc:Choice>
              <mc:Fallback>
                <p:oleObj name="Equation" r:id="rId2" imgW="1498320" imgH="507960" progId="Equation.DSMT4">
                  <p:embed/>
                  <p:pic>
                    <p:nvPicPr>
                      <p:cNvPr id="2" name="Object 1"/>
                      <p:cNvPicPr>
                        <a:picLocks noChangeAspect="1" noChangeArrowheads="1"/>
                      </p:cNvPicPr>
                      <p:nvPr/>
                    </p:nvPicPr>
                    <p:blipFill>
                      <a:blip r:embed="rId3"/>
                      <a:srcRect/>
                      <a:stretch>
                        <a:fillRect/>
                      </a:stretch>
                    </p:blipFill>
                    <p:spPr bwMode="auto">
                      <a:xfrm>
                        <a:off x="1752600" y="4155375"/>
                        <a:ext cx="1498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nvGraphicFramePr>
        <p:xfrm>
          <a:off x="3733800" y="1676400"/>
          <a:ext cx="4394200" cy="393700"/>
        </p:xfrm>
        <a:graphic>
          <a:graphicData uri="http://schemas.openxmlformats.org/presentationml/2006/ole">
            <mc:AlternateContent xmlns:mc="http://schemas.openxmlformats.org/markup-compatibility/2006">
              <mc:Choice xmlns:v="urn:schemas-microsoft-com:vml" Requires="v">
                <p:oleObj name="Equation" r:id="rId4" imgW="4394160" imgH="393480" progId="Equation.DSMT4">
                  <p:embed/>
                </p:oleObj>
              </mc:Choice>
              <mc:Fallback>
                <p:oleObj name="Equation" r:id="rId4" imgW="4394160" imgH="393480" progId="Equation.DSMT4">
                  <p:embed/>
                  <p:pic>
                    <p:nvPicPr>
                      <p:cNvPr id="3" name="Object 2"/>
                      <p:cNvPicPr>
                        <a:picLocks noChangeAspect="1" noChangeArrowheads="1"/>
                      </p:cNvPicPr>
                      <p:nvPr/>
                    </p:nvPicPr>
                    <p:blipFill>
                      <a:blip r:embed="rId5"/>
                      <a:srcRect/>
                      <a:stretch>
                        <a:fillRect/>
                      </a:stretch>
                    </p:blipFill>
                    <p:spPr bwMode="auto">
                      <a:xfrm>
                        <a:off x="3733800" y="1676400"/>
                        <a:ext cx="43942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5036125" y="4219700"/>
          <a:ext cx="2946400" cy="393700"/>
        </p:xfrm>
        <a:graphic>
          <a:graphicData uri="http://schemas.openxmlformats.org/presentationml/2006/ole">
            <mc:AlternateContent xmlns:mc="http://schemas.openxmlformats.org/markup-compatibility/2006">
              <mc:Choice xmlns:v="urn:schemas-microsoft-com:vml" Requires="v">
                <p:oleObj name="Equation" r:id="rId6" imgW="2946240" imgH="393480" progId="Equation.DSMT4">
                  <p:embed/>
                </p:oleObj>
              </mc:Choice>
              <mc:Fallback>
                <p:oleObj name="Equation" r:id="rId6" imgW="2946240" imgH="393480" progId="Equation.DSMT4">
                  <p:embed/>
                  <p:pic>
                    <p:nvPicPr>
                      <p:cNvPr id="6" name="Object 5"/>
                      <p:cNvPicPr>
                        <a:picLocks noChangeAspect="1" noChangeArrowheads="1"/>
                      </p:cNvPicPr>
                      <p:nvPr/>
                    </p:nvPicPr>
                    <p:blipFill>
                      <a:blip r:embed="rId7"/>
                      <a:srcRect/>
                      <a:stretch>
                        <a:fillRect/>
                      </a:stretch>
                    </p:blipFill>
                    <p:spPr bwMode="auto">
                      <a:xfrm>
                        <a:off x="5036125" y="4219700"/>
                        <a:ext cx="2946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581951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i="1" dirty="0">
                <a:latin typeface="Arial" pitchFamily="34" charset="0"/>
                <a:cs typeface="Arial" pitchFamily="34" charset="0"/>
              </a:rPr>
              <a:t>Objective 3</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a:lstStyle/>
          <a:p>
            <a:pPr algn="ctr"/>
            <a:r>
              <a:rPr lang="en-US" dirty="0"/>
              <a:t>Find slopes and equations of parallel </a:t>
            </a:r>
            <a:br>
              <a:rPr lang="en-US" dirty="0"/>
            </a:br>
            <a:r>
              <a:rPr lang="en-US" dirty="0"/>
              <a:t>and perpendicular lines.</a:t>
            </a:r>
          </a:p>
          <a:p>
            <a:r>
              <a:rPr lang="en-US" dirty="0"/>
              <a:t> </a:t>
            </a:r>
          </a:p>
          <a:p>
            <a:r>
              <a:rPr lang="en-US" dirty="0"/>
              <a:t> </a:t>
            </a:r>
          </a:p>
          <a:p>
            <a:r>
              <a:rPr lang="en-US" dirty="0"/>
              <a:t> </a:t>
            </a:r>
          </a:p>
          <a:p>
            <a:r>
              <a:rPr lang="en-US" dirty="0"/>
              <a:t> </a:t>
            </a:r>
          </a:p>
          <a:p>
            <a:endParaRPr lang="en-US" dirty="0"/>
          </a:p>
        </p:txBody>
      </p:sp>
    </p:spTree>
    <p:extLst>
      <p:ext uri="{BB962C8B-B14F-4D97-AF65-F5344CB8AC3E}">
        <p14:creationId xmlns:p14="http://schemas.microsoft.com/office/powerpoint/2010/main" val="5687236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Parallel and Perpendicular Lines</a:t>
            </a:r>
          </a:p>
        </p:txBody>
      </p:sp>
      <p:graphicFrame>
        <p:nvGraphicFramePr>
          <p:cNvPr id="6" name="Table Placeholder 1"/>
          <p:cNvGraphicFramePr>
            <a:graphicFrameLocks/>
          </p:cNvGraphicFramePr>
          <p:nvPr/>
        </p:nvGraphicFramePr>
        <p:xfrm>
          <a:off x="533400" y="1143001"/>
          <a:ext cx="8001000" cy="3809909"/>
        </p:xfrm>
        <a:graphic>
          <a:graphicData uri="http://schemas.openxmlformats.org/drawingml/2006/table">
            <a:tbl>
              <a:tblPr firstRow="1" bandRow="1">
                <a:tableStyleId>{5C22544A-7EE6-4342-B048-85BDC9FD1C3A}</a:tableStyleId>
              </a:tblPr>
              <a:tblGrid>
                <a:gridCol w="8001000">
                  <a:extLst>
                    <a:ext uri="{9D8B030D-6E8A-4147-A177-3AD203B41FA5}">
                      <a16:colId xmlns:a16="http://schemas.microsoft.com/office/drawing/2014/main" val="20000"/>
                    </a:ext>
                  </a:extLst>
                </a:gridCol>
              </a:tblGrid>
              <a:tr h="60959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0000A8"/>
                          </a:solidFill>
                          <a:effectLst/>
                          <a:latin typeface="Arial" pitchFamily="34" charset="0"/>
                          <a:cs typeface="Arial" pitchFamily="34" charset="0"/>
                        </a:rPr>
                        <a:t>Slope and Parallel Lines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8956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pPr>
                      <a:r>
                        <a:rPr kumimoji="0" lang="en-US" sz="3200" b="0" i="0" u="none" strike="noStrike" cap="none" normalizeH="0" baseline="0" dirty="0">
                          <a:ln>
                            <a:noFill/>
                          </a:ln>
                          <a:solidFill>
                            <a:schemeClr val="tx1"/>
                          </a:solidFill>
                          <a:effectLst/>
                          <a:latin typeface="Arial" pitchFamily="34" charset="0"/>
                          <a:cs typeface="Arial" pitchFamily="34" charset="0"/>
                        </a:rPr>
                        <a:t>If two </a:t>
                      </a:r>
                      <a:r>
                        <a:rPr kumimoji="0" lang="en-US" sz="3200" b="0" i="0" u="none" strike="noStrike" cap="none" normalizeH="0" baseline="0" dirty="0" err="1">
                          <a:ln>
                            <a:noFill/>
                          </a:ln>
                          <a:solidFill>
                            <a:schemeClr val="tx1"/>
                          </a:solidFill>
                          <a:effectLst/>
                          <a:latin typeface="Arial" pitchFamily="34" charset="0"/>
                          <a:cs typeface="Arial" pitchFamily="34" charset="0"/>
                        </a:rPr>
                        <a:t>nonvertical</a:t>
                      </a:r>
                      <a:r>
                        <a:rPr kumimoji="0" lang="en-US" sz="3200" b="0" i="0" u="none" strike="noStrike" cap="none" normalizeH="0" baseline="0" dirty="0">
                          <a:ln>
                            <a:noFill/>
                          </a:ln>
                          <a:solidFill>
                            <a:schemeClr val="tx1"/>
                          </a:solidFill>
                          <a:effectLst/>
                          <a:latin typeface="Arial" pitchFamily="34" charset="0"/>
                          <a:cs typeface="Arial" pitchFamily="34" charset="0"/>
                        </a:rPr>
                        <a:t> lines are parallel, then they have the same slope.</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8956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2"/>
                        <a:tabLst/>
                      </a:pPr>
                      <a:r>
                        <a:rPr kumimoji="0" lang="en-US" sz="3200" b="0" i="0" u="none" strike="noStrike" cap="none" normalizeH="0" baseline="0" dirty="0">
                          <a:ln>
                            <a:noFill/>
                          </a:ln>
                          <a:solidFill>
                            <a:schemeClr val="tx1"/>
                          </a:solidFill>
                          <a:effectLst/>
                          <a:latin typeface="Arial" pitchFamily="34" charset="0"/>
                          <a:cs typeface="Arial" pitchFamily="34" charset="0"/>
                        </a:rPr>
                        <a:t>If two </a:t>
                      </a:r>
                      <a:r>
                        <a:rPr kumimoji="0" lang="en-US" sz="3200" b="0" i="1" u="none" strike="noStrike" cap="none" normalizeH="0" baseline="0" dirty="0">
                          <a:ln>
                            <a:noFill/>
                          </a:ln>
                          <a:solidFill>
                            <a:schemeClr val="tx1"/>
                          </a:solidFill>
                          <a:effectLst/>
                          <a:latin typeface="Arial" pitchFamily="34" charset="0"/>
                          <a:cs typeface="Arial" pitchFamily="34" charset="0"/>
                        </a:rPr>
                        <a:t>distinct</a:t>
                      </a:r>
                      <a:r>
                        <a:rPr kumimoji="0" lang="en-US" sz="3200" b="0" i="0" u="none" strike="noStrike" cap="none" normalizeH="0" baseline="0" dirty="0">
                          <a:ln>
                            <a:noFill/>
                          </a:ln>
                          <a:solidFill>
                            <a:schemeClr val="tx1"/>
                          </a:solidFill>
                          <a:effectLst/>
                          <a:latin typeface="Arial" pitchFamily="34" charset="0"/>
                          <a:cs typeface="Arial" pitchFamily="34" charset="0"/>
                        </a:rPr>
                        <a:t> </a:t>
                      </a:r>
                      <a:r>
                        <a:rPr kumimoji="0" lang="en-US" sz="3200" b="0" i="0" u="none" strike="noStrike" cap="none" normalizeH="0" baseline="0" dirty="0" err="1">
                          <a:ln>
                            <a:noFill/>
                          </a:ln>
                          <a:solidFill>
                            <a:schemeClr val="tx1"/>
                          </a:solidFill>
                          <a:effectLst/>
                          <a:latin typeface="Arial" pitchFamily="34" charset="0"/>
                          <a:cs typeface="Arial" pitchFamily="34" charset="0"/>
                        </a:rPr>
                        <a:t>nonvertical</a:t>
                      </a:r>
                      <a:r>
                        <a:rPr kumimoji="0" lang="en-US" sz="3200" b="0" i="0" u="none" strike="noStrike" cap="none" normalizeH="0" baseline="0" dirty="0">
                          <a:ln>
                            <a:noFill/>
                          </a:ln>
                          <a:solidFill>
                            <a:schemeClr val="tx1"/>
                          </a:solidFill>
                          <a:effectLst/>
                          <a:latin typeface="Arial" pitchFamily="34" charset="0"/>
                          <a:cs typeface="Arial" pitchFamily="34" charset="0"/>
                        </a:rPr>
                        <a:t> lines have the same slope, then they are parallel.</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8956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3"/>
                        <a:tabLst/>
                      </a:pPr>
                      <a:r>
                        <a:rPr kumimoji="0" lang="en-US" sz="3200" b="0" i="0" u="none" strike="noStrike" cap="none" normalizeH="0" baseline="0" dirty="0">
                          <a:ln>
                            <a:noFill/>
                          </a:ln>
                          <a:solidFill>
                            <a:schemeClr val="tx1"/>
                          </a:solidFill>
                          <a:effectLst/>
                          <a:latin typeface="Arial" pitchFamily="34" charset="0"/>
                          <a:cs typeface="Arial" pitchFamily="34" charset="0"/>
                        </a:rPr>
                        <a:t>Two </a:t>
                      </a:r>
                      <a:r>
                        <a:rPr kumimoji="0" lang="en-US" sz="3200" b="0" i="1" u="none" strike="noStrike" cap="none" normalizeH="0" baseline="0" dirty="0">
                          <a:ln>
                            <a:noFill/>
                          </a:ln>
                          <a:solidFill>
                            <a:schemeClr val="tx1"/>
                          </a:solidFill>
                          <a:effectLst/>
                          <a:latin typeface="Arial" pitchFamily="34" charset="0"/>
                          <a:cs typeface="Arial" pitchFamily="34" charset="0"/>
                        </a:rPr>
                        <a:t>distinct</a:t>
                      </a:r>
                      <a:r>
                        <a:rPr kumimoji="0" lang="en-US" sz="3200" b="0" i="0" u="none" strike="noStrike" cap="none" normalizeH="0" baseline="0" dirty="0">
                          <a:ln>
                            <a:noFill/>
                          </a:ln>
                          <a:solidFill>
                            <a:schemeClr val="tx1"/>
                          </a:solidFill>
                          <a:effectLst/>
                          <a:latin typeface="Arial" pitchFamily="34" charset="0"/>
                          <a:cs typeface="Arial" pitchFamily="34" charset="0"/>
                        </a:rPr>
                        <a:t> vertical lines, both with undefined slopes, are parallel.</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570007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Parallel and Perpendicular Lines</a:t>
            </a:r>
          </a:p>
        </p:txBody>
      </p:sp>
      <p:sp>
        <p:nvSpPr>
          <p:cNvPr id="4" name="Text Placeholder 3"/>
          <p:cNvSpPr>
            <a:spLocks noGrp="1"/>
          </p:cNvSpPr>
          <p:nvPr>
            <p:ph type="body" sz="quarter" idx="10"/>
          </p:nvPr>
        </p:nvSpPr>
        <p:spPr/>
        <p:txBody>
          <a:bodyPr>
            <a:noAutofit/>
          </a:bodyPr>
          <a:lstStyle/>
          <a:p>
            <a:pPr>
              <a:spcAft>
                <a:spcPts val="3000"/>
              </a:spcAft>
            </a:pPr>
            <a:r>
              <a:rPr lang="en-US" dirty="0"/>
              <a:t>Two lines are parallel if they have the same slope.</a:t>
            </a:r>
          </a:p>
          <a:p>
            <a:pPr>
              <a:spcAft>
                <a:spcPts val="3000"/>
              </a:spcAft>
            </a:pPr>
            <a:r>
              <a:rPr lang="en-US" dirty="0"/>
              <a:t>The following lines are parallel:</a:t>
            </a:r>
          </a:p>
          <a:p>
            <a:pPr>
              <a:spcAft>
                <a:spcPts val="3000"/>
              </a:spcAft>
            </a:pPr>
            <a:r>
              <a:rPr lang="en-US" dirty="0"/>
              <a:t>                 and                 are parallel.</a:t>
            </a:r>
          </a:p>
          <a:p>
            <a:r>
              <a:rPr lang="en-US" dirty="0"/>
              <a:t>		   and                   are parallel. </a:t>
            </a:r>
          </a:p>
          <a:p>
            <a:endParaRPr lang="en-US" dirty="0"/>
          </a:p>
        </p:txBody>
      </p:sp>
      <p:graphicFrame>
        <p:nvGraphicFramePr>
          <p:cNvPr id="2" name="Object 1"/>
          <p:cNvGraphicFramePr>
            <a:graphicFrameLocks noChangeAspect="1"/>
          </p:cNvGraphicFramePr>
          <p:nvPr/>
        </p:nvGraphicFramePr>
        <p:xfrm>
          <a:off x="597725" y="3681350"/>
          <a:ext cx="1790700" cy="431800"/>
        </p:xfrm>
        <a:graphic>
          <a:graphicData uri="http://schemas.openxmlformats.org/presentationml/2006/ole">
            <mc:AlternateContent xmlns:mc="http://schemas.openxmlformats.org/markup-compatibility/2006">
              <mc:Choice xmlns:v="urn:schemas-microsoft-com:vml" Requires="v">
                <p:oleObj name="Equation" r:id="rId2" imgW="1790640" imgH="431640" progId="Equation.DSMT4">
                  <p:embed/>
                </p:oleObj>
              </mc:Choice>
              <mc:Fallback>
                <p:oleObj name="Equation" r:id="rId2" imgW="1790640" imgH="431640" progId="Equation.DSMT4">
                  <p:embed/>
                  <p:pic>
                    <p:nvPicPr>
                      <p:cNvPr id="2" name="Object 1"/>
                      <p:cNvPicPr/>
                      <p:nvPr/>
                    </p:nvPicPr>
                    <p:blipFill>
                      <a:blip r:embed="rId3"/>
                      <a:stretch>
                        <a:fillRect/>
                      </a:stretch>
                    </p:blipFill>
                    <p:spPr>
                      <a:xfrm>
                        <a:off x="597725" y="3681350"/>
                        <a:ext cx="1790700" cy="431800"/>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3247900" y="3681350"/>
          <a:ext cx="1790700" cy="431800"/>
        </p:xfrm>
        <a:graphic>
          <a:graphicData uri="http://schemas.openxmlformats.org/presentationml/2006/ole">
            <mc:AlternateContent xmlns:mc="http://schemas.openxmlformats.org/markup-compatibility/2006">
              <mc:Choice xmlns:v="urn:schemas-microsoft-com:vml" Requires="v">
                <p:oleObj name="Equation" r:id="rId4" imgW="1790640" imgH="431640" progId="Equation.DSMT4">
                  <p:embed/>
                </p:oleObj>
              </mc:Choice>
              <mc:Fallback>
                <p:oleObj name="Equation" r:id="rId4" imgW="1790640" imgH="431640" progId="Equation.DSMT4">
                  <p:embed/>
                  <p:pic>
                    <p:nvPicPr>
                      <p:cNvPr id="6" name="Object 5"/>
                      <p:cNvPicPr/>
                      <p:nvPr/>
                    </p:nvPicPr>
                    <p:blipFill>
                      <a:blip r:embed="rId5"/>
                      <a:stretch>
                        <a:fillRect/>
                      </a:stretch>
                    </p:blipFill>
                    <p:spPr>
                      <a:xfrm>
                        <a:off x="3247900" y="3681350"/>
                        <a:ext cx="1790700" cy="431800"/>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3543300" y="4660075"/>
          <a:ext cx="2019300" cy="431800"/>
        </p:xfrm>
        <a:graphic>
          <a:graphicData uri="http://schemas.openxmlformats.org/presentationml/2006/ole">
            <mc:AlternateContent xmlns:mc="http://schemas.openxmlformats.org/markup-compatibility/2006">
              <mc:Choice xmlns:v="urn:schemas-microsoft-com:vml" Requires="v">
                <p:oleObj name="Equation" r:id="rId6" imgW="2019240" imgH="431640" progId="Equation.DSMT4">
                  <p:embed/>
                </p:oleObj>
              </mc:Choice>
              <mc:Fallback>
                <p:oleObj name="Equation" r:id="rId6" imgW="2019240" imgH="431640" progId="Equation.DSMT4">
                  <p:embed/>
                  <p:pic>
                    <p:nvPicPr>
                      <p:cNvPr id="7" name="Object 6"/>
                      <p:cNvPicPr/>
                      <p:nvPr/>
                    </p:nvPicPr>
                    <p:blipFill>
                      <a:blip r:embed="rId7"/>
                      <a:stretch>
                        <a:fillRect/>
                      </a:stretch>
                    </p:blipFill>
                    <p:spPr>
                      <a:xfrm>
                        <a:off x="3543300" y="4660075"/>
                        <a:ext cx="2019300" cy="431800"/>
                      </a:xfrm>
                      <a:prstGeom prst="rect">
                        <a:avLst/>
                      </a:prstGeom>
                    </p:spPr>
                  </p:pic>
                </p:oleObj>
              </mc:Fallback>
            </mc:AlternateContent>
          </a:graphicData>
        </a:graphic>
      </p:graphicFrame>
      <p:graphicFrame>
        <p:nvGraphicFramePr>
          <p:cNvPr id="8" name="Object 7"/>
          <p:cNvGraphicFramePr>
            <a:graphicFrameLocks noChangeAspect="1"/>
          </p:cNvGraphicFramePr>
          <p:nvPr/>
        </p:nvGraphicFramePr>
        <p:xfrm>
          <a:off x="595250" y="4660075"/>
          <a:ext cx="2019300" cy="431800"/>
        </p:xfrm>
        <a:graphic>
          <a:graphicData uri="http://schemas.openxmlformats.org/presentationml/2006/ole">
            <mc:AlternateContent xmlns:mc="http://schemas.openxmlformats.org/markup-compatibility/2006">
              <mc:Choice xmlns:v="urn:schemas-microsoft-com:vml" Requires="v">
                <p:oleObj name="Equation" r:id="rId8" imgW="2019240" imgH="431640" progId="Equation.DSMT4">
                  <p:embed/>
                </p:oleObj>
              </mc:Choice>
              <mc:Fallback>
                <p:oleObj name="Equation" r:id="rId8" imgW="2019240" imgH="431640" progId="Equation.DSMT4">
                  <p:embed/>
                  <p:pic>
                    <p:nvPicPr>
                      <p:cNvPr id="8" name="Object 7"/>
                      <p:cNvPicPr/>
                      <p:nvPr/>
                    </p:nvPicPr>
                    <p:blipFill>
                      <a:blip r:embed="rId9"/>
                      <a:stretch>
                        <a:fillRect/>
                      </a:stretch>
                    </p:blipFill>
                    <p:spPr>
                      <a:xfrm>
                        <a:off x="595250" y="4660075"/>
                        <a:ext cx="2019300" cy="431800"/>
                      </a:xfrm>
                      <a:prstGeom prst="rect">
                        <a:avLst/>
                      </a:prstGeom>
                    </p:spPr>
                  </p:pic>
                </p:oleObj>
              </mc:Fallback>
            </mc:AlternateContent>
          </a:graphicData>
        </a:graphic>
      </p:graphicFrame>
    </p:spTree>
    <p:extLst>
      <p:ext uri="{BB962C8B-B14F-4D97-AF65-F5344CB8AC3E}">
        <p14:creationId xmlns:p14="http://schemas.microsoft.com/office/powerpoint/2010/main" val="12652852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dirty="0">
                <a:latin typeface="Arial" pitchFamily="34" charset="0"/>
                <a:cs typeface="Arial" pitchFamily="34" charset="0"/>
              </a:rPr>
              <a:t>Parallel and Perpendicular Lines</a:t>
            </a:r>
          </a:p>
        </p:txBody>
      </p:sp>
      <p:graphicFrame>
        <p:nvGraphicFramePr>
          <p:cNvPr id="6" name="Table Placeholder 1"/>
          <p:cNvGraphicFramePr>
            <a:graphicFrameLocks/>
          </p:cNvGraphicFramePr>
          <p:nvPr/>
        </p:nvGraphicFramePr>
        <p:xfrm>
          <a:off x="533400" y="1143001"/>
          <a:ext cx="8001000" cy="4785359"/>
        </p:xfrm>
        <a:graphic>
          <a:graphicData uri="http://schemas.openxmlformats.org/drawingml/2006/table">
            <a:tbl>
              <a:tblPr firstRow="1" bandRow="1">
                <a:tableStyleId>{5C22544A-7EE6-4342-B048-85BDC9FD1C3A}</a:tableStyleId>
              </a:tblPr>
              <a:tblGrid>
                <a:gridCol w="8001000">
                  <a:extLst>
                    <a:ext uri="{9D8B030D-6E8A-4147-A177-3AD203B41FA5}">
                      <a16:colId xmlns:a16="http://schemas.microsoft.com/office/drawing/2014/main" val="20000"/>
                    </a:ext>
                  </a:extLst>
                </a:gridCol>
              </a:tblGrid>
              <a:tr h="609599">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cap="none" normalizeH="0" baseline="0" dirty="0">
                          <a:ln>
                            <a:noFill/>
                          </a:ln>
                          <a:solidFill>
                            <a:srgbClr val="0000A8"/>
                          </a:solidFill>
                          <a:effectLst/>
                          <a:latin typeface="Arial" pitchFamily="34" charset="0"/>
                          <a:cs typeface="Arial" pitchFamily="34" charset="0"/>
                        </a:rPr>
                        <a:t>Slope and Perpendicular Lines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8956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pPr>
                      <a:r>
                        <a:rPr kumimoji="0" lang="en-US" sz="3200" b="0" i="0" u="none" strike="noStrike" cap="none" normalizeH="0" baseline="0" dirty="0">
                          <a:ln>
                            <a:noFill/>
                          </a:ln>
                          <a:solidFill>
                            <a:schemeClr val="tx1"/>
                          </a:solidFill>
                          <a:effectLst/>
                          <a:latin typeface="Arial" pitchFamily="34" charset="0"/>
                          <a:cs typeface="Arial" pitchFamily="34" charset="0"/>
                        </a:rPr>
                        <a:t>If two </a:t>
                      </a:r>
                      <a:r>
                        <a:rPr kumimoji="0" lang="en-US" sz="3200" b="0" i="0" u="none" strike="noStrike" cap="none" normalizeH="0" baseline="0" dirty="0" err="1">
                          <a:ln>
                            <a:noFill/>
                          </a:ln>
                          <a:solidFill>
                            <a:schemeClr val="tx1"/>
                          </a:solidFill>
                          <a:effectLst/>
                          <a:latin typeface="Arial" pitchFamily="34" charset="0"/>
                          <a:cs typeface="Arial" pitchFamily="34" charset="0"/>
                        </a:rPr>
                        <a:t>nonvertical</a:t>
                      </a:r>
                      <a:r>
                        <a:rPr kumimoji="0" lang="en-US" sz="3200" b="0" i="0" u="none" strike="noStrike" cap="none" normalizeH="0" baseline="0" dirty="0">
                          <a:ln>
                            <a:noFill/>
                          </a:ln>
                          <a:solidFill>
                            <a:schemeClr val="tx1"/>
                          </a:solidFill>
                          <a:effectLst/>
                          <a:latin typeface="Arial" pitchFamily="34" charset="0"/>
                          <a:cs typeface="Arial" pitchFamily="34" charset="0"/>
                        </a:rPr>
                        <a:t> lines are perpendicular, then the </a:t>
                      </a:r>
                      <a:r>
                        <a:rPr kumimoji="0" lang="en-US" sz="3200" b="0" i="1" u="none" strike="noStrike" cap="none" normalizeH="0" baseline="0" dirty="0">
                          <a:ln>
                            <a:noFill/>
                          </a:ln>
                          <a:solidFill>
                            <a:schemeClr val="tx1"/>
                          </a:solidFill>
                          <a:effectLst/>
                          <a:latin typeface="Arial" pitchFamily="34" charset="0"/>
                          <a:cs typeface="Arial" pitchFamily="34" charset="0"/>
                        </a:rPr>
                        <a:t>product of their slopes</a:t>
                      </a:r>
                      <a:r>
                        <a:rPr kumimoji="0" lang="en-US" sz="3200" b="0" i="0" u="none" strike="noStrike" cap="none" normalizeH="0" baseline="0" dirty="0">
                          <a:ln>
                            <a:noFill/>
                          </a:ln>
                          <a:solidFill>
                            <a:schemeClr val="tx1"/>
                          </a:solidFill>
                          <a:effectLst/>
                          <a:latin typeface="Arial" pitchFamily="34" charset="0"/>
                          <a:cs typeface="Arial" pitchFamily="34" charset="0"/>
                        </a:rPr>
                        <a:t> is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8956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2"/>
                        <a:tabLst/>
                      </a:pPr>
                      <a:r>
                        <a:rPr kumimoji="0" lang="en-US" sz="3200" b="0" i="0" u="none" strike="noStrike" cap="none" normalizeH="0" baseline="0" dirty="0">
                          <a:ln>
                            <a:noFill/>
                          </a:ln>
                          <a:solidFill>
                            <a:schemeClr val="tx1"/>
                          </a:solidFill>
                          <a:effectLst/>
                          <a:latin typeface="Arial" pitchFamily="34" charset="0"/>
                          <a:cs typeface="Arial" pitchFamily="34" charset="0"/>
                        </a:rPr>
                        <a:t>If the product of the slopes of two lines is,    , then the lines are perpendicular.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8956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3"/>
                        <a:tabLst/>
                      </a:pPr>
                      <a:r>
                        <a:rPr kumimoji="0" lang="en-US" sz="3200" b="0" i="0" u="none" strike="noStrike" cap="none" normalizeH="0" baseline="0" dirty="0">
                          <a:ln>
                            <a:noFill/>
                          </a:ln>
                          <a:solidFill>
                            <a:schemeClr val="tx1"/>
                          </a:solidFill>
                          <a:effectLst/>
                          <a:latin typeface="Arial" pitchFamily="34" charset="0"/>
                          <a:cs typeface="Arial" pitchFamily="34" charset="0"/>
                        </a:rPr>
                        <a:t>A horizontal line having zero slope is perpendicular to a vertical line having undefined slope.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2" name="Object 1"/>
          <p:cNvGraphicFramePr>
            <a:graphicFrameLocks noChangeAspect="1"/>
          </p:cNvGraphicFramePr>
          <p:nvPr/>
        </p:nvGraphicFramePr>
        <p:xfrm>
          <a:off x="2841625" y="2830513"/>
          <a:ext cx="419100" cy="342900"/>
        </p:xfrm>
        <a:graphic>
          <a:graphicData uri="http://schemas.openxmlformats.org/presentationml/2006/ole">
            <mc:AlternateContent xmlns:mc="http://schemas.openxmlformats.org/markup-compatibility/2006">
              <mc:Choice xmlns:v="urn:schemas-microsoft-com:vml" Requires="v">
                <p:oleObj name="Equation" r:id="rId2" imgW="419040" imgH="342720" progId="Equation.DSMT4">
                  <p:embed/>
                </p:oleObj>
              </mc:Choice>
              <mc:Fallback>
                <p:oleObj name="Equation" r:id="rId2" imgW="419040" imgH="342720" progId="Equation.DSMT4">
                  <p:embed/>
                  <p:pic>
                    <p:nvPicPr>
                      <p:cNvPr id="2" name="Object 1"/>
                      <p:cNvPicPr>
                        <a:picLocks noChangeAspect="1" noChangeArrowheads="1"/>
                      </p:cNvPicPr>
                      <p:nvPr/>
                    </p:nvPicPr>
                    <p:blipFill>
                      <a:blip r:embed="rId3"/>
                      <a:srcRect/>
                      <a:stretch>
                        <a:fillRect/>
                      </a:stretch>
                    </p:blipFill>
                    <p:spPr bwMode="auto">
                      <a:xfrm>
                        <a:off x="2841625" y="2830513"/>
                        <a:ext cx="4191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1533400" y="3909950"/>
          <a:ext cx="419100" cy="342900"/>
        </p:xfrm>
        <a:graphic>
          <a:graphicData uri="http://schemas.openxmlformats.org/presentationml/2006/ole">
            <mc:AlternateContent xmlns:mc="http://schemas.openxmlformats.org/markup-compatibility/2006">
              <mc:Choice xmlns:v="urn:schemas-microsoft-com:vml" Requires="v">
                <p:oleObj name="Equation" r:id="rId4" imgW="419040" imgH="342720" progId="Equation.DSMT4">
                  <p:embed/>
                </p:oleObj>
              </mc:Choice>
              <mc:Fallback>
                <p:oleObj name="Equation" r:id="rId4" imgW="419040" imgH="342720" progId="Equation.DSMT4">
                  <p:embed/>
                  <p:pic>
                    <p:nvPicPr>
                      <p:cNvPr id="8" name="Object 7"/>
                      <p:cNvPicPr>
                        <a:picLocks noChangeAspect="1" noChangeArrowheads="1"/>
                      </p:cNvPicPr>
                      <p:nvPr/>
                    </p:nvPicPr>
                    <p:blipFill>
                      <a:blip r:embed="rId3"/>
                      <a:srcRect/>
                      <a:stretch>
                        <a:fillRect/>
                      </a:stretch>
                    </p:blipFill>
                    <p:spPr bwMode="auto">
                      <a:xfrm>
                        <a:off x="1533400" y="3909950"/>
                        <a:ext cx="4191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069637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dirty="0">
                <a:latin typeface="Arial" pitchFamily="34" charset="0"/>
                <a:cs typeface="Arial" pitchFamily="34" charset="0"/>
              </a:rPr>
              <a:t>Parallel and Perpendicular Lines</a:t>
            </a:r>
          </a:p>
        </p:txBody>
      </p:sp>
      <p:sp>
        <p:nvSpPr>
          <p:cNvPr id="4" name="Text Placeholder 3"/>
          <p:cNvSpPr>
            <a:spLocks noGrp="1"/>
          </p:cNvSpPr>
          <p:nvPr>
            <p:ph type="body" sz="quarter" idx="10"/>
          </p:nvPr>
        </p:nvSpPr>
        <p:spPr/>
        <p:txBody>
          <a:bodyPr>
            <a:noAutofit/>
          </a:bodyPr>
          <a:lstStyle/>
          <a:p>
            <a:pPr>
              <a:spcAft>
                <a:spcPts val="1800"/>
              </a:spcAft>
            </a:pPr>
            <a:r>
              <a:rPr lang="en-US" dirty="0"/>
              <a:t>One line is perpendicular to another line if its slope is the negative reciprocal of the slope of the other line.</a:t>
            </a:r>
          </a:p>
          <a:p>
            <a:pPr>
              <a:spcAft>
                <a:spcPts val="1800"/>
              </a:spcAft>
            </a:pPr>
            <a:r>
              <a:rPr lang="en-US" dirty="0"/>
              <a:t>The following lines are perpendicular:</a:t>
            </a:r>
          </a:p>
          <a:p>
            <a:pPr>
              <a:spcAft>
                <a:spcPts val="1800"/>
              </a:spcAft>
            </a:pPr>
            <a:r>
              <a:rPr lang="en-US" dirty="0"/>
              <a:t>                and                   are perpendicular. </a:t>
            </a:r>
            <a:br>
              <a:rPr lang="en-US" dirty="0"/>
            </a:br>
            <a:endParaRPr lang="en-US" dirty="0"/>
          </a:p>
          <a:p>
            <a:pPr>
              <a:spcAft>
                <a:spcPts val="3000"/>
              </a:spcAft>
            </a:pPr>
            <a:r>
              <a:rPr lang="en-US" dirty="0"/>
              <a:t>	           and                     are perpendicular. </a:t>
            </a:r>
          </a:p>
          <a:p>
            <a:pPr>
              <a:spcAft>
                <a:spcPts val="3000"/>
              </a:spcAft>
            </a:pPr>
            <a:r>
              <a:rPr lang="en-US" dirty="0"/>
              <a:t> </a:t>
            </a:r>
          </a:p>
          <a:p>
            <a:endParaRPr lang="en-US" dirty="0"/>
          </a:p>
        </p:txBody>
      </p:sp>
      <p:graphicFrame>
        <p:nvGraphicFramePr>
          <p:cNvPr id="2" name="Object 1"/>
          <p:cNvGraphicFramePr>
            <a:graphicFrameLocks noChangeAspect="1"/>
          </p:cNvGraphicFramePr>
          <p:nvPr/>
        </p:nvGraphicFramePr>
        <p:xfrm>
          <a:off x="595250" y="3862450"/>
          <a:ext cx="1790700" cy="431800"/>
        </p:xfrm>
        <a:graphic>
          <a:graphicData uri="http://schemas.openxmlformats.org/presentationml/2006/ole">
            <mc:AlternateContent xmlns:mc="http://schemas.openxmlformats.org/markup-compatibility/2006">
              <mc:Choice xmlns:v="urn:schemas-microsoft-com:vml" Requires="v">
                <p:oleObj name="Equation" r:id="rId2" imgW="1790640" imgH="431640" progId="Equation.DSMT4">
                  <p:embed/>
                </p:oleObj>
              </mc:Choice>
              <mc:Fallback>
                <p:oleObj name="Equation" r:id="rId2" imgW="1790640" imgH="431640" progId="Equation.DSMT4">
                  <p:embed/>
                  <p:pic>
                    <p:nvPicPr>
                      <p:cNvPr id="2" name="Object 1"/>
                      <p:cNvPicPr>
                        <a:picLocks noChangeAspect="1" noChangeArrowheads="1"/>
                      </p:cNvPicPr>
                      <p:nvPr/>
                    </p:nvPicPr>
                    <p:blipFill>
                      <a:blip r:embed="rId3"/>
                      <a:srcRect/>
                      <a:stretch>
                        <a:fillRect/>
                      </a:stretch>
                    </p:blipFill>
                    <p:spPr bwMode="auto">
                      <a:xfrm>
                        <a:off x="595250" y="3862450"/>
                        <a:ext cx="1790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609600" y="5171375"/>
          <a:ext cx="2019300" cy="431800"/>
        </p:xfrm>
        <a:graphic>
          <a:graphicData uri="http://schemas.openxmlformats.org/presentationml/2006/ole">
            <mc:AlternateContent xmlns:mc="http://schemas.openxmlformats.org/markup-compatibility/2006">
              <mc:Choice xmlns:v="urn:schemas-microsoft-com:vml" Requires="v">
                <p:oleObj name="Equation" r:id="rId4" imgW="2019240" imgH="431640" progId="Equation.DSMT4">
                  <p:embed/>
                </p:oleObj>
              </mc:Choice>
              <mc:Fallback>
                <p:oleObj name="Equation" r:id="rId4" imgW="2019240" imgH="431640" progId="Equation.DSMT4">
                  <p:embed/>
                  <p:pic>
                    <p:nvPicPr>
                      <p:cNvPr id="6" name="Object 5"/>
                      <p:cNvPicPr>
                        <a:picLocks noChangeAspect="1" noChangeArrowheads="1"/>
                      </p:cNvPicPr>
                      <p:nvPr/>
                    </p:nvPicPr>
                    <p:blipFill>
                      <a:blip r:embed="rId5"/>
                      <a:srcRect/>
                      <a:stretch>
                        <a:fillRect/>
                      </a:stretch>
                    </p:blipFill>
                    <p:spPr bwMode="auto">
                      <a:xfrm>
                        <a:off x="609600" y="5171375"/>
                        <a:ext cx="20193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3200400" y="3581400"/>
          <a:ext cx="1905000" cy="965200"/>
        </p:xfrm>
        <a:graphic>
          <a:graphicData uri="http://schemas.openxmlformats.org/presentationml/2006/ole">
            <mc:AlternateContent xmlns:mc="http://schemas.openxmlformats.org/markup-compatibility/2006">
              <mc:Choice xmlns:v="urn:schemas-microsoft-com:vml" Requires="v">
                <p:oleObj name="Equation" r:id="rId6" imgW="1904760" imgH="965160" progId="Equation.DSMT4">
                  <p:embed/>
                </p:oleObj>
              </mc:Choice>
              <mc:Fallback>
                <p:oleObj name="Equation" r:id="rId6" imgW="1904760" imgH="965160" progId="Equation.DSMT4">
                  <p:embed/>
                  <p:pic>
                    <p:nvPicPr>
                      <p:cNvPr id="7" name="Object 6"/>
                      <p:cNvPicPr>
                        <a:picLocks noChangeAspect="1" noChangeArrowheads="1"/>
                      </p:cNvPicPr>
                      <p:nvPr/>
                    </p:nvPicPr>
                    <p:blipFill>
                      <a:blip r:embed="rId7"/>
                      <a:srcRect/>
                      <a:stretch>
                        <a:fillRect/>
                      </a:stretch>
                    </p:blipFill>
                    <p:spPr bwMode="auto">
                      <a:xfrm>
                        <a:off x="3200400" y="3581400"/>
                        <a:ext cx="19050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3530600" y="4902200"/>
          <a:ext cx="2184400" cy="965200"/>
        </p:xfrm>
        <a:graphic>
          <a:graphicData uri="http://schemas.openxmlformats.org/presentationml/2006/ole">
            <mc:AlternateContent xmlns:mc="http://schemas.openxmlformats.org/markup-compatibility/2006">
              <mc:Choice xmlns:v="urn:schemas-microsoft-com:vml" Requires="v">
                <p:oleObj name="Equation" r:id="rId8" imgW="2184120" imgH="965160" progId="Equation.DSMT4">
                  <p:embed/>
                </p:oleObj>
              </mc:Choice>
              <mc:Fallback>
                <p:oleObj name="Equation" r:id="rId8" imgW="2184120" imgH="965160" progId="Equation.DSMT4">
                  <p:embed/>
                  <p:pic>
                    <p:nvPicPr>
                      <p:cNvPr id="8" name="Object 7"/>
                      <p:cNvPicPr>
                        <a:picLocks noChangeAspect="1" noChangeArrowheads="1"/>
                      </p:cNvPicPr>
                      <p:nvPr/>
                    </p:nvPicPr>
                    <p:blipFill>
                      <a:blip r:embed="rId9"/>
                      <a:srcRect/>
                      <a:stretch>
                        <a:fillRect/>
                      </a:stretch>
                    </p:blipFill>
                    <p:spPr bwMode="auto">
                      <a:xfrm>
                        <a:off x="3530600" y="4902200"/>
                        <a:ext cx="21844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025564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a:noAutofit/>
          </a:bodyPr>
          <a:lstStyle/>
          <a:p>
            <a:r>
              <a:rPr lang="en-US" sz="2800" dirty="0"/>
              <a:t>Write an equation of the line passing through </a:t>
            </a:r>
            <a:br>
              <a:rPr lang="en-US" sz="2800" dirty="0"/>
            </a:br>
            <a:r>
              <a:rPr lang="en-US" sz="2800" dirty="0"/>
              <a:t>           and parallel to the line whose equation is </a:t>
            </a:r>
            <a:br>
              <a:rPr lang="en-US" sz="2800" dirty="0"/>
            </a:br>
            <a:endParaRPr lang="en-US" sz="2800" dirty="0"/>
          </a:p>
          <a:p>
            <a:r>
              <a:rPr lang="en-US" sz="2800" dirty="0"/>
              <a:t>Since the desired line to represent is parallel to the given line, they have the same slope. Therefore the slope of the new line is also            . Therefore, the equation of the new line is:</a:t>
            </a:r>
          </a:p>
          <a:p>
            <a:r>
              <a:rPr lang="en-US" sz="2800" dirty="0"/>
              <a:t>				Substitute the given values</a:t>
            </a:r>
          </a:p>
          <a:p>
            <a:r>
              <a:rPr lang="en-US" sz="2800" dirty="0"/>
              <a:t>				Simplify</a:t>
            </a:r>
          </a:p>
          <a:p>
            <a:r>
              <a:rPr lang="en-US" sz="2800" dirty="0"/>
              <a:t>				Distribute</a:t>
            </a:r>
          </a:p>
          <a:p>
            <a:r>
              <a:rPr lang="en-US" sz="2800" dirty="0"/>
              <a:t>				Subtract 4 from both sides</a:t>
            </a:r>
          </a:p>
          <a:p>
            <a:pPr>
              <a:spcAft>
                <a:spcPts val="1200"/>
              </a:spcAft>
            </a:pPr>
            <a:endParaRPr lang="en-US" sz="2800" dirty="0">
              <a:latin typeface="Times New Roman" pitchFamily="18" charset="0"/>
            </a:endParaRPr>
          </a:p>
          <a:p>
            <a:pPr>
              <a:spcAft>
                <a:spcPts val="1200"/>
              </a:spcAft>
            </a:pPr>
            <a:endParaRPr lang="en-US" sz="2800" dirty="0"/>
          </a:p>
          <a:p>
            <a:pPr>
              <a:spcAft>
                <a:spcPts val="1200"/>
              </a:spcAft>
            </a:pPr>
            <a:endParaRPr lang="en-US" sz="2800" dirty="0"/>
          </a:p>
          <a:p>
            <a:endParaRPr lang="en-US" sz="2800" dirty="0"/>
          </a:p>
          <a:p>
            <a:endParaRPr lang="en-US" sz="2800" dirty="0"/>
          </a:p>
          <a:p>
            <a:endParaRPr lang="en-US" dirty="0"/>
          </a:p>
        </p:txBody>
      </p:sp>
      <p:graphicFrame>
        <p:nvGraphicFramePr>
          <p:cNvPr id="8" name="Object 7"/>
          <p:cNvGraphicFramePr>
            <a:graphicFrameLocks noChangeAspect="1"/>
          </p:cNvGraphicFramePr>
          <p:nvPr/>
        </p:nvGraphicFramePr>
        <p:xfrm>
          <a:off x="565150" y="4378325"/>
          <a:ext cx="3073400" cy="457200"/>
        </p:xfrm>
        <a:graphic>
          <a:graphicData uri="http://schemas.openxmlformats.org/presentationml/2006/ole">
            <mc:AlternateContent xmlns:mc="http://schemas.openxmlformats.org/markup-compatibility/2006">
              <mc:Choice xmlns:v="urn:schemas-microsoft-com:vml" Requires="v">
                <p:oleObj name="Equation" r:id="rId2" imgW="3073320" imgH="457200" progId="Equation.DSMT4">
                  <p:embed/>
                </p:oleObj>
              </mc:Choice>
              <mc:Fallback>
                <p:oleObj name="Equation" r:id="rId2" imgW="3073320" imgH="457200" progId="Equation.DSMT4">
                  <p:embed/>
                  <p:pic>
                    <p:nvPicPr>
                      <p:cNvPr id="8" name="Object 7"/>
                      <p:cNvPicPr/>
                      <p:nvPr/>
                    </p:nvPicPr>
                    <p:blipFill>
                      <a:blip r:embed="rId3"/>
                      <a:stretch>
                        <a:fillRect/>
                      </a:stretch>
                    </p:blipFill>
                    <p:spPr>
                      <a:xfrm>
                        <a:off x="565150" y="4378325"/>
                        <a:ext cx="3073400" cy="457200"/>
                      </a:xfrm>
                      <a:prstGeom prst="rect">
                        <a:avLst/>
                      </a:prstGeom>
                    </p:spPr>
                  </p:pic>
                </p:oleObj>
              </mc:Fallback>
            </mc:AlternateContent>
          </a:graphicData>
        </a:graphic>
      </p:graphicFrame>
      <p:graphicFrame>
        <p:nvGraphicFramePr>
          <p:cNvPr id="9" name="Object 8"/>
          <p:cNvGraphicFramePr>
            <a:graphicFrameLocks noChangeAspect="1"/>
          </p:cNvGraphicFramePr>
          <p:nvPr/>
        </p:nvGraphicFramePr>
        <p:xfrm>
          <a:off x="1008063" y="4879975"/>
          <a:ext cx="2616200" cy="457200"/>
        </p:xfrm>
        <a:graphic>
          <a:graphicData uri="http://schemas.openxmlformats.org/presentationml/2006/ole">
            <mc:AlternateContent xmlns:mc="http://schemas.openxmlformats.org/markup-compatibility/2006">
              <mc:Choice xmlns:v="urn:schemas-microsoft-com:vml" Requires="v">
                <p:oleObj name="Equation" r:id="rId4" imgW="2616120" imgH="457200" progId="Equation.DSMT4">
                  <p:embed/>
                </p:oleObj>
              </mc:Choice>
              <mc:Fallback>
                <p:oleObj name="Equation" r:id="rId4" imgW="2616120" imgH="457200" progId="Equation.DSMT4">
                  <p:embed/>
                  <p:pic>
                    <p:nvPicPr>
                      <p:cNvPr id="9" name="Object 8"/>
                      <p:cNvPicPr/>
                      <p:nvPr/>
                    </p:nvPicPr>
                    <p:blipFill>
                      <a:blip r:embed="rId5"/>
                      <a:stretch>
                        <a:fillRect/>
                      </a:stretch>
                    </p:blipFill>
                    <p:spPr>
                      <a:xfrm>
                        <a:off x="1008063" y="4879975"/>
                        <a:ext cx="2616200" cy="457200"/>
                      </a:xfrm>
                      <a:prstGeom prst="rect">
                        <a:avLst/>
                      </a:prstGeom>
                    </p:spPr>
                  </p:pic>
                </p:oleObj>
              </mc:Fallback>
            </mc:AlternateContent>
          </a:graphicData>
        </a:graphic>
      </p:graphicFrame>
      <p:graphicFrame>
        <p:nvGraphicFramePr>
          <p:cNvPr id="10" name="Object 9"/>
          <p:cNvGraphicFramePr>
            <a:graphicFrameLocks noChangeAspect="1"/>
          </p:cNvGraphicFramePr>
          <p:nvPr/>
        </p:nvGraphicFramePr>
        <p:xfrm>
          <a:off x="1021775" y="5414963"/>
          <a:ext cx="2324100" cy="393700"/>
        </p:xfrm>
        <a:graphic>
          <a:graphicData uri="http://schemas.openxmlformats.org/presentationml/2006/ole">
            <mc:AlternateContent xmlns:mc="http://schemas.openxmlformats.org/markup-compatibility/2006">
              <mc:Choice xmlns:v="urn:schemas-microsoft-com:vml" Requires="v">
                <p:oleObj name="Equation" r:id="rId6" imgW="2323800" imgH="393480" progId="Equation.DSMT4">
                  <p:embed/>
                </p:oleObj>
              </mc:Choice>
              <mc:Fallback>
                <p:oleObj name="Equation" r:id="rId6" imgW="2323800" imgH="393480" progId="Equation.DSMT4">
                  <p:embed/>
                  <p:pic>
                    <p:nvPicPr>
                      <p:cNvPr id="10" name="Object 9"/>
                      <p:cNvPicPr/>
                      <p:nvPr/>
                    </p:nvPicPr>
                    <p:blipFill>
                      <a:blip r:embed="rId7"/>
                      <a:stretch>
                        <a:fillRect/>
                      </a:stretch>
                    </p:blipFill>
                    <p:spPr>
                      <a:xfrm>
                        <a:off x="1021775" y="5414963"/>
                        <a:ext cx="2324100" cy="393700"/>
                      </a:xfrm>
                      <a:prstGeom prst="rect">
                        <a:avLst/>
                      </a:prstGeom>
                    </p:spPr>
                  </p:pic>
                </p:oleObj>
              </mc:Fallback>
            </mc:AlternateContent>
          </a:graphicData>
        </a:graphic>
      </p:graphicFrame>
      <p:graphicFrame>
        <p:nvGraphicFramePr>
          <p:cNvPr id="11" name="Object 10"/>
          <p:cNvGraphicFramePr>
            <a:graphicFrameLocks noChangeAspect="1"/>
          </p:cNvGraphicFramePr>
          <p:nvPr/>
        </p:nvGraphicFramePr>
        <p:xfrm>
          <a:off x="1564575" y="5918200"/>
          <a:ext cx="1905000" cy="393700"/>
        </p:xfrm>
        <a:graphic>
          <a:graphicData uri="http://schemas.openxmlformats.org/presentationml/2006/ole">
            <mc:AlternateContent xmlns:mc="http://schemas.openxmlformats.org/markup-compatibility/2006">
              <mc:Choice xmlns:v="urn:schemas-microsoft-com:vml" Requires="v">
                <p:oleObj name="Equation" r:id="rId8" imgW="1904760" imgH="393480" progId="Equation.DSMT4">
                  <p:embed/>
                </p:oleObj>
              </mc:Choice>
              <mc:Fallback>
                <p:oleObj name="Equation" r:id="rId8" imgW="1904760" imgH="393480" progId="Equation.DSMT4">
                  <p:embed/>
                  <p:pic>
                    <p:nvPicPr>
                      <p:cNvPr id="11" name="Object 10"/>
                      <p:cNvPicPr/>
                      <p:nvPr/>
                    </p:nvPicPr>
                    <p:blipFill>
                      <a:blip r:embed="rId9"/>
                      <a:stretch>
                        <a:fillRect/>
                      </a:stretch>
                    </p:blipFill>
                    <p:spPr>
                      <a:xfrm>
                        <a:off x="1564575" y="5918200"/>
                        <a:ext cx="1905000" cy="393700"/>
                      </a:xfrm>
                      <a:prstGeom prst="rect">
                        <a:avLst/>
                      </a:prstGeom>
                    </p:spPr>
                  </p:pic>
                </p:oleObj>
              </mc:Fallback>
            </mc:AlternateContent>
          </a:graphicData>
        </a:graphic>
      </p:graphicFrame>
      <p:graphicFrame>
        <p:nvGraphicFramePr>
          <p:cNvPr id="2" name="Object 1"/>
          <p:cNvGraphicFramePr>
            <a:graphicFrameLocks noChangeAspect="1"/>
          </p:cNvGraphicFramePr>
          <p:nvPr/>
        </p:nvGraphicFramePr>
        <p:xfrm>
          <a:off x="633350" y="1612075"/>
          <a:ext cx="990600" cy="508000"/>
        </p:xfrm>
        <a:graphic>
          <a:graphicData uri="http://schemas.openxmlformats.org/presentationml/2006/ole">
            <mc:AlternateContent xmlns:mc="http://schemas.openxmlformats.org/markup-compatibility/2006">
              <mc:Choice xmlns:v="urn:schemas-microsoft-com:vml" Requires="v">
                <p:oleObj name="Equation" r:id="rId10" imgW="990360" imgH="507960" progId="Equation.DSMT4">
                  <p:embed/>
                </p:oleObj>
              </mc:Choice>
              <mc:Fallback>
                <p:oleObj name="Equation" r:id="rId10" imgW="990360" imgH="507960" progId="Equation.DSMT4">
                  <p:embed/>
                  <p:pic>
                    <p:nvPicPr>
                      <p:cNvPr id="2" name="Object 1"/>
                      <p:cNvPicPr>
                        <a:picLocks noChangeAspect="1" noChangeArrowheads="1"/>
                      </p:cNvPicPr>
                      <p:nvPr/>
                    </p:nvPicPr>
                    <p:blipFill>
                      <a:blip r:embed="rId11"/>
                      <a:srcRect/>
                      <a:stretch>
                        <a:fillRect/>
                      </a:stretch>
                    </p:blipFill>
                    <p:spPr bwMode="auto">
                      <a:xfrm>
                        <a:off x="633350" y="1612075"/>
                        <a:ext cx="990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nvGraphicFramePr>
        <p:xfrm>
          <a:off x="609600" y="2088388"/>
          <a:ext cx="1638300" cy="393700"/>
        </p:xfrm>
        <a:graphic>
          <a:graphicData uri="http://schemas.openxmlformats.org/presentationml/2006/ole">
            <mc:AlternateContent xmlns:mc="http://schemas.openxmlformats.org/markup-compatibility/2006">
              <mc:Choice xmlns:v="urn:schemas-microsoft-com:vml" Requires="v">
                <p:oleObj name="Equation" r:id="rId12" imgW="1638000" imgH="393480" progId="Equation.DSMT4">
                  <p:embed/>
                </p:oleObj>
              </mc:Choice>
              <mc:Fallback>
                <p:oleObj name="Equation" r:id="rId12" imgW="1638000" imgH="393480" progId="Equation.DSMT4">
                  <p:embed/>
                  <p:pic>
                    <p:nvPicPr>
                      <p:cNvPr id="12" name="Object 11"/>
                      <p:cNvPicPr>
                        <a:picLocks noChangeAspect="1" noChangeArrowheads="1"/>
                      </p:cNvPicPr>
                      <p:nvPr/>
                    </p:nvPicPr>
                    <p:blipFill>
                      <a:blip r:embed="rId13"/>
                      <a:srcRect/>
                      <a:stretch>
                        <a:fillRect/>
                      </a:stretch>
                    </p:blipFill>
                    <p:spPr bwMode="auto">
                      <a:xfrm>
                        <a:off x="609600" y="2088388"/>
                        <a:ext cx="16383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nvGraphicFramePr>
        <p:xfrm>
          <a:off x="5649338" y="3452813"/>
          <a:ext cx="1104900" cy="330200"/>
        </p:xfrm>
        <a:graphic>
          <a:graphicData uri="http://schemas.openxmlformats.org/presentationml/2006/ole">
            <mc:AlternateContent xmlns:mc="http://schemas.openxmlformats.org/markup-compatibility/2006">
              <mc:Choice xmlns:v="urn:schemas-microsoft-com:vml" Requires="v">
                <p:oleObj name="Equation" r:id="rId14" imgW="1104840" imgH="330120" progId="Equation.DSMT4">
                  <p:embed/>
                </p:oleObj>
              </mc:Choice>
              <mc:Fallback>
                <p:oleObj name="Equation" r:id="rId14" imgW="1104840" imgH="330120" progId="Equation.DSMT4">
                  <p:embed/>
                  <p:pic>
                    <p:nvPicPr>
                      <p:cNvPr id="13" name="Object 12"/>
                      <p:cNvPicPr>
                        <a:picLocks noChangeAspect="1" noChangeArrowheads="1"/>
                      </p:cNvPicPr>
                      <p:nvPr/>
                    </p:nvPicPr>
                    <p:blipFill>
                      <a:blip r:embed="rId15"/>
                      <a:srcRect/>
                      <a:stretch>
                        <a:fillRect/>
                      </a:stretch>
                    </p:blipFill>
                    <p:spPr bwMode="auto">
                      <a:xfrm>
                        <a:off x="5649338" y="3452813"/>
                        <a:ext cx="11049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916258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dirty="0">
                <a:latin typeface="Arial" pitchFamily="34" charset="0"/>
                <a:cs typeface="Arial" pitchFamily="34" charset="0"/>
              </a:rPr>
              <a:t>Example</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a:noAutofit/>
          </a:bodyPr>
          <a:lstStyle/>
          <a:p>
            <a:pPr>
              <a:spcBef>
                <a:spcPct val="50000"/>
              </a:spcBef>
              <a:spcAft>
                <a:spcPts val="1200"/>
              </a:spcAft>
            </a:pPr>
            <a:r>
              <a:rPr lang="en-US" sz="2800" dirty="0"/>
              <a:t>Write an equation of the line passing through </a:t>
            </a:r>
            <a:br>
              <a:rPr lang="en-US" sz="2800" dirty="0"/>
            </a:br>
            <a:r>
              <a:rPr lang="en-US" sz="2800" dirty="0"/>
              <a:t>          and perpendicular to the line whose equation is                   </a:t>
            </a:r>
          </a:p>
          <a:p>
            <a:pPr>
              <a:lnSpc>
                <a:spcPct val="150000"/>
              </a:lnSpc>
              <a:spcAft>
                <a:spcPts val="1200"/>
              </a:spcAft>
            </a:pPr>
            <a:r>
              <a:rPr lang="en-US" sz="2800" dirty="0"/>
              <a:t>The slope of the given equation is            .  Therefore, the slope of the new line is     , since</a:t>
            </a:r>
            <a:br>
              <a:rPr lang="en-US" sz="2800" dirty="0"/>
            </a:br>
            <a:r>
              <a:rPr lang="en-US" sz="2800" dirty="0"/>
              <a:t>                     Therefore, the using the slope </a:t>
            </a:r>
            <a:br>
              <a:rPr lang="en-US" sz="2800" dirty="0"/>
            </a:br>
            <a:r>
              <a:rPr lang="en-US" sz="2800" dirty="0"/>
              <a:t>and the point           , the equation of the line is as follows:</a:t>
            </a:r>
          </a:p>
          <a:p>
            <a:pPr>
              <a:lnSpc>
                <a:spcPct val="150000"/>
              </a:lnSpc>
              <a:spcAft>
                <a:spcPts val="1200"/>
              </a:spcAft>
            </a:pPr>
            <a:endParaRPr lang="en-US" sz="2800" dirty="0">
              <a:latin typeface="Times New Roman" pitchFamily="18" charset="0"/>
            </a:endParaRPr>
          </a:p>
          <a:p>
            <a:pPr>
              <a:spcAft>
                <a:spcPts val="1200"/>
              </a:spcAft>
            </a:pPr>
            <a:endParaRPr lang="en-US" sz="2800" dirty="0"/>
          </a:p>
          <a:p>
            <a:pPr>
              <a:spcAft>
                <a:spcPts val="1200"/>
              </a:spcAft>
            </a:pPr>
            <a:endParaRPr lang="en-US" sz="2800" dirty="0"/>
          </a:p>
          <a:p>
            <a:endParaRPr lang="en-US" sz="2800" dirty="0"/>
          </a:p>
          <a:p>
            <a:endParaRPr lang="en-US" sz="2800" dirty="0"/>
          </a:p>
          <a:p>
            <a:endParaRPr lang="en-US" dirty="0"/>
          </a:p>
        </p:txBody>
      </p:sp>
      <p:graphicFrame>
        <p:nvGraphicFramePr>
          <p:cNvPr id="2" name="Object 1"/>
          <p:cNvGraphicFramePr>
            <a:graphicFrameLocks noChangeAspect="1"/>
          </p:cNvGraphicFramePr>
          <p:nvPr/>
        </p:nvGraphicFramePr>
        <p:xfrm>
          <a:off x="454025" y="3933825"/>
          <a:ext cx="2171700" cy="914400"/>
        </p:xfrm>
        <a:graphic>
          <a:graphicData uri="http://schemas.openxmlformats.org/presentationml/2006/ole">
            <mc:AlternateContent xmlns:mc="http://schemas.openxmlformats.org/markup-compatibility/2006">
              <mc:Choice xmlns:v="urn:schemas-microsoft-com:vml" Requires="v">
                <p:oleObj name="Equation" r:id="rId2" imgW="2171520" imgH="914400" progId="Equation.DSMT4">
                  <p:embed/>
                </p:oleObj>
              </mc:Choice>
              <mc:Fallback>
                <p:oleObj name="Equation" r:id="rId2" imgW="2171520" imgH="914400" progId="Equation.DSMT4">
                  <p:embed/>
                  <p:pic>
                    <p:nvPicPr>
                      <p:cNvPr id="2" name="Object 1"/>
                      <p:cNvPicPr/>
                      <p:nvPr/>
                    </p:nvPicPr>
                    <p:blipFill>
                      <a:blip r:embed="rId3"/>
                      <a:stretch>
                        <a:fillRect/>
                      </a:stretch>
                    </p:blipFill>
                    <p:spPr>
                      <a:xfrm>
                        <a:off x="454025" y="3933825"/>
                        <a:ext cx="2171700" cy="914400"/>
                      </a:xfrm>
                      <a:prstGeom prst="rect">
                        <a:avLst/>
                      </a:prstGeom>
                    </p:spPr>
                  </p:pic>
                </p:oleObj>
              </mc:Fallback>
            </mc:AlternateContent>
          </a:graphicData>
        </a:graphic>
      </p:graphicFrame>
      <p:graphicFrame>
        <p:nvGraphicFramePr>
          <p:cNvPr id="13" name="Object 12"/>
          <p:cNvGraphicFramePr>
            <a:graphicFrameLocks noChangeAspect="1"/>
          </p:cNvGraphicFramePr>
          <p:nvPr/>
        </p:nvGraphicFramePr>
        <p:xfrm>
          <a:off x="7520050" y="3938650"/>
          <a:ext cx="927100" cy="838200"/>
        </p:xfrm>
        <a:graphic>
          <a:graphicData uri="http://schemas.openxmlformats.org/presentationml/2006/ole">
            <mc:AlternateContent xmlns:mc="http://schemas.openxmlformats.org/markup-compatibility/2006">
              <mc:Choice xmlns:v="urn:schemas-microsoft-com:vml" Requires="v">
                <p:oleObj name="Equation" r:id="rId4" imgW="927000" imgH="838080" progId="Equation.DSMT4">
                  <p:embed/>
                </p:oleObj>
              </mc:Choice>
              <mc:Fallback>
                <p:oleObj name="Equation" r:id="rId4" imgW="927000" imgH="838080" progId="Equation.DSMT4">
                  <p:embed/>
                  <p:pic>
                    <p:nvPicPr>
                      <p:cNvPr id="13" name="Object 12"/>
                      <p:cNvPicPr/>
                      <p:nvPr/>
                    </p:nvPicPr>
                    <p:blipFill>
                      <a:blip r:embed="rId5"/>
                      <a:stretch>
                        <a:fillRect/>
                      </a:stretch>
                    </p:blipFill>
                    <p:spPr>
                      <a:xfrm>
                        <a:off x="7520050" y="3938650"/>
                        <a:ext cx="927100" cy="838200"/>
                      </a:xfrm>
                      <a:prstGeom prst="rect">
                        <a:avLst/>
                      </a:prstGeom>
                    </p:spPr>
                  </p:pic>
                </p:oleObj>
              </mc:Fallback>
            </mc:AlternateContent>
          </a:graphicData>
        </a:graphic>
      </p:graphicFrame>
      <p:graphicFrame>
        <p:nvGraphicFramePr>
          <p:cNvPr id="3" name="Object 2"/>
          <p:cNvGraphicFramePr>
            <a:graphicFrameLocks noChangeAspect="1"/>
          </p:cNvGraphicFramePr>
          <p:nvPr/>
        </p:nvGraphicFramePr>
        <p:xfrm>
          <a:off x="2406650" y="2092325"/>
          <a:ext cx="1854200" cy="393700"/>
        </p:xfrm>
        <a:graphic>
          <a:graphicData uri="http://schemas.openxmlformats.org/presentationml/2006/ole">
            <mc:AlternateContent xmlns:mc="http://schemas.openxmlformats.org/markup-compatibility/2006">
              <mc:Choice xmlns:v="urn:schemas-microsoft-com:vml" Requires="v">
                <p:oleObj name="Equation" r:id="rId6" imgW="1854000" imgH="393480" progId="Equation.DSMT4">
                  <p:embed/>
                </p:oleObj>
              </mc:Choice>
              <mc:Fallback>
                <p:oleObj name="Equation" r:id="rId6" imgW="1854000" imgH="393480" progId="Equation.DSMT4">
                  <p:embed/>
                  <p:pic>
                    <p:nvPicPr>
                      <p:cNvPr id="3" name="Object 2"/>
                      <p:cNvPicPr>
                        <a:picLocks noChangeAspect="1" noChangeArrowheads="1"/>
                      </p:cNvPicPr>
                      <p:nvPr/>
                    </p:nvPicPr>
                    <p:blipFill>
                      <a:blip r:embed="rId7"/>
                      <a:srcRect/>
                      <a:stretch>
                        <a:fillRect/>
                      </a:stretch>
                    </p:blipFill>
                    <p:spPr bwMode="auto">
                      <a:xfrm>
                        <a:off x="2406650" y="2092325"/>
                        <a:ext cx="18542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6060375" y="2883725"/>
          <a:ext cx="1104900" cy="330200"/>
        </p:xfrm>
        <a:graphic>
          <a:graphicData uri="http://schemas.openxmlformats.org/presentationml/2006/ole">
            <mc:AlternateContent xmlns:mc="http://schemas.openxmlformats.org/markup-compatibility/2006">
              <mc:Choice xmlns:v="urn:schemas-microsoft-com:vml" Requires="v">
                <p:oleObj name="Equation" r:id="rId8" imgW="1104840" imgH="330120" progId="Equation.DSMT4">
                  <p:embed/>
                </p:oleObj>
              </mc:Choice>
              <mc:Fallback>
                <p:oleObj name="Equation" r:id="rId8" imgW="1104840" imgH="330120" progId="Equation.DSMT4">
                  <p:embed/>
                  <p:pic>
                    <p:nvPicPr>
                      <p:cNvPr id="8" name="Object 7"/>
                      <p:cNvPicPr>
                        <a:picLocks noChangeAspect="1" noChangeArrowheads="1"/>
                      </p:cNvPicPr>
                      <p:nvPr/>
                    </p:nvPicPr>
                    <p:blipFill>
                      <a:blip r:embed="rId9"/>
                      <a:srcRect/>
                      <a:stretch>
                        <a:fillRect/>
                      </a:stretch>
                    </p:blipFill>
                    <p:spPr bwMode="auto">
                      <a:xfrm>
                        <a:off x="6060375" y="2883725"/>
                        <a:ext cx="11049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2788725" y="4764975"/>
          <a:ext cx="990600" cy="508000"/>
        </p:xfrm>
        <a:graphic>
          <a:graphicData uri="http://schemas.openxmlformats.org/presentationml/2006/ole">
            <mc:AlternateContent xmlns:mc="http://schemas.openxmlformats.org/markup-compatibility/2006">
              <mc:Choice xmlns:v="urn:schemas-microsoft-com:vml" Requires="v">
                <p:oleObj name="Equation" r:id="rId10" imgW="990360" imgH="507960" progId="Equation.DSMT4">
                  <p:embed/>
                </p:oleObj>
              </mc:Choice>
              <mc:Fallback>
                <p:oleObj name="Equation" r:id="rId10" imgW="990360" imgH="507960" progId="Equation.DSMT4">
                  <p:embed/>
                  <p:pic>
                    <p:nvPicPr>
                      <p:cNvPr id="9" name="Object 8"/>
                      <p:cNvPicPr>
                        <a:picLocks noChangeAspect="1" noChangeArrowheads="1"/>
                      </p:cNvPicPr>
                      <p:nvPr/>
                    </p:nvPicPr>
                    <p:blipFill>
                      <a:blip r:embed="rId11"/>
                      <a:srcRect/>
                      <a:stretch>
                        <a:fillRect/>
                      </a:stretch>
                    </p:blipFill>
                    <p:spPr bwMode="auto">
                      <a:xfrm>
                        <a:off x="2788725" y="4764975"/>
                        <a:ext cx="990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590800" y="1613725"/>
          <a:ext cx="990600" cy="508000"/>
        </p:xfrm>
        <a:graphic>
          <a:graphicData uri="http://schemas.openxmlformats.org/presentationml/2006/ole">
            <mc:AlternateContent xmlns:mc="http://schemas.openxmlformats.org/markup-compatibility/2006">
              <mc:Choice xmlns:v="urn:schemas-microsoft-com:vml" Requires="v">
                <p:oleObj name="Equation" r:id="rId12" imgW="990360" imgH="507960" progId="Equation.DSMT4">
                  <p:embed/>
                </p:oleObj>
              </mc:Choice>
              <mc:Fallback>
                <p:oleObj name="Equation" r:id="rId12" imgW="990360" imgH="507960" progId="Equation.DSMT4">
                  <p:embed/>
                  <p:pic>
                    <p:nvPicPr>
                      <p:cNvPr id="10" name="Object 9"/>
                      <p:cNvPicPr>
                        <a:picLocks noChangeAspect="1" noChangeArrowheads="1"/>
                      </p:cNvPicPr>
                      <p:nvPr/>
                    </p:nvPicPr>
                    <p:blipFill>
                      <a:blip r:embed="rId11"/>
                      <a:srcRect/>
                      <a:stretch>
                        <a:fillRect/>
                      </a:stretch>
                    </p:blipFill>
                    <p:spPr bwMode="auto">
                      <a:xfrm>
                        <a:off x="590800" y="1613725"/>
                        <a:ext cx="990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6781800" y="3276600"/>
          <a:ext cx="254000" cy="838200"/>
        </p:xfrm>
        <a:graphic>
          <a:graphicData uri="http://schemas.openxmlformats.org/presentationml/2006/ole">
            <mc:AlternateContent xmlns:mc="http://schemas.openxmlformats.org/markup-compatibility/2006">
              <mc:Choice xmlns:v="urn:schemas-microsoft-com:vml" Requires="v">
                <p:oleObj name="Equation" r:id="rId13" imgW="253800" imgH="838080" progId="Equation.DSMT4">
                  <p:embed/>
                </p:oleObj>
              </mc:Choice>
              <mc:Fallback>
                <p:oleObj name="Equation" r:id="rId13" imgW="253800" imgH="838080" progId="Equation.DSMT4">
                  <p:embed/>
                  <p:pic>
                    <p:nvPicPr>
                      <p:cNvPr id="6" name="Object 5"/>
                      <p:cNvPicPr/>
                      <p:nvPr/>
                    </p:nvPicPr>
                    <p:blipFill>
                      <a:blip r:embed="rId14"/>
                      <a:stretch>
                        <a:fillRect/>
                      </a:stretch>
                    </p:blipFill>
                    <p:spPr>
                      <a:xfrm>
                        <a:off x="6781800" y="3276600"/>
                        <a:ext cx="254000" cy="838200"/>
                      </a:xfrm>
                      <a:prstGeom prst="rect">
                        <a:avLst/>
                      </a:prstGeom>
                    </p:spPr>
                  </p:pic>
                </p:oleObj>
              </mc:Fallback>
            </mc:AlternateContent>
          </a:graphicData>
        </a:graphic>
      </p:graphicFrame>
    </p:spTree>
    <p:extLst>
      <p:ext uri="{BB962C8B-B14F-4D97-AF65-F5344CB8AC3E}">
        <p14:creationId xmlns:p14="http://schemas.microsoft.com/office/powerpoint/2010/main" val="1332022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dirty="0">
                <a:solidFill>
                  <a:srgbClr val="000000"/>
                </a:solidFill>
                <a:latin typeface="Arial" pitchFamily="34" charset="0"/>
                <a:cs typeface="Arial" pitchFamily="34" charset="0"/>
              </a:rPr>
              <a:t>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p>
        </p:txBody>
      </p:sp>
      <p:sp>
        <p:nvSpPr>
          <p:cNvPr id="4" name="Text Placeholder 3"/>
          <p:cNvSpPr>
            <a:spLocks noGrp="1"/>
          </p:cNvSpPr>
          <p:nvPr>
            <p:ph type="body" sz="quarter" idx="10"/>
          </p:nvPr>
        </p:nvSpPr>
        <p:spPr/>
        <p:txBody>
          <a:bodyPr>
            <a:noAutofit/>
          </a:bodyPr>
          <a:lstStyle/>
          <a:p>
            <a:pPr marL="514350" indent="-514350">
              <a:buFont typeface="+mj-lt"/>
              <a:buAutoNum type="arabicPeriod" startAt="4"/>
            </a:pPr>
            <a:r>
              <a:rPr lang="en-US" sz="2800" b="1" dirty="0"/>
              <a:t>Graph the equation by drawing a line through the three points. </a:t>
            </a:r>
            <a:r>
              <a:rPr lang="en-US" sz="2800" dirty="0"/>
              <a:t>The three points in the figure below lie along the same line.  Drawing a line through the three points results in the graph of</a:t>
            </a:r>
          </a:p>
          <a:p>
            <a:pPr marL="514350" indent="-514350">
              <a:buFont typeface="+mj-lt"/>
              <a:buAutoNum type="arabicPeriod" startAt="4"/>
            </a:pPr>
            <a:endParaRPr lang="en-US" sz="2800" b="1" dirty="0"/>
          </a:p>
          <a:p>
            <a:r>
              <a:rPr lang="en-US" sz="2800" b="1" dirty="0"/>
              <a:t>					</a:t>
            </a:r>
          </a:p>
          <a:p>
            <a:endParaRPr lang="en-US" sz="2800" b="1" dirty="0"/>
          </a:p>
          <a:p>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2918005436"/>
              </p:ext>
            </p:extLst>
          </p:nvPr>
        </p:nvGraphicFramePr>
        <p:xfrm>
          <a:off x="3515425" y="2948050"/>
          <a:ext cx="2235200" cy="393700"/>
        </p:xfrm>
        <a:graphic>
          <a:graphicData uri="http://schemas.openxmlformats.org/presentationml/2006/ole">
            <mc:AlternateContent xmlns:mc="http://schemas.openxmlformats.org/markup-compatibility/2006">
              <mc:Choice xmlns:v="urn:schemas-microsoft-com:vml" Requires="v">
                <p:oleObj name="Equation" r:id="rId2" imgW="2234880" imgH="393480" progId="Equation.DSMT4">
                  <p:embed/>
                </p:oleObj>
              </mc:Choice>
              <mc:Fallback>
                <p:oleObj name="Equation" r:id="rId2" imgW="2234880" imgH="393480" progId="Equation.DSMT4">
                  <p:embed/>
                  <p:pic>
                    <p:nvPicPr>
                      <p:cNvPr id="0" name=""/>
                      <p:cNvPicPr/>
                      <p:nvPr/>
                    </p:nvPicPr>
                    <p:blipFill>
                      <a:blip r:embed="rId3"/>
                      <a:stretch>
                        <a:fillRect/>
                      </a:stretch>
                    </p:blipFill>
                    <p:spPr>
                      <a:xfrm>
                        <a:off x="3515425" y="2948050"/>
                        <a:ext cx="2235200" cy="393700"/>
                      </a:xfrm>
                      <a:prstGeom prst="rect">
                        <a:avLst/>
                      </a:prstGeom>
                    </p:spPr>
                  </p:pic>
                </p:oleObj>
              </mc:Fallback>
            </mc:AlternateContent>
          </a:graphicData>
        </a:graphic>
      </p:graphicFrame>
      <p:sp>
        <p:nvSpPr>
          <p:cNvPr id="14" name="Line 25"/>
          <p:cNvSpPr>
            <a:spLocks noChangeShapeType="1"/>
          </p:cNvSpPr>
          <p:nvPr/>
        </p:nvSpPr>
        <p:spPr bwMode="auto">
          <a:xfrm>
            <a:off x="4267200" y="3717925"/>
            <a:ext cx="0" cy="2286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1600">
              <a:latin typeface="Arial" pitchFamily="34" charset="0"/>
              <a:cs typeface="Arial" pitchFamily="34" charset="0"/>
            </a:endParaRPr>
          </a:p>
        </p:txBody>
      </p:sp>
      <p:grpSp>
        <p:nvGrpSpPr>
          <p:cNvPr id="15" name="Group 14"/>
          <p:cNvGrpSpPr/>
          <p:nvPr/>
        </p:nvGrpSpPr>
        <p:grpSpPr>
          <a:xfrm>
            <a:off x="2209800" y="3505200"/>
            <a:ext cx="3886200" cy="2117725"/>
            <a:chOff x="2209800" y="3521075"/>
            <a:chExt cx="3886200" cy="2117725"/>
          </a:xfrm>
        </p:grpSpPr>
        <p:sp>
          <p:nvSpPr>
            <p:cNvPr id="16" name="Text Box 19" descr="Blue tissue paper"/>
            <p:cNvSpPr txBox="1">
              <a:spLocks noChangeArrowheads="1"/>
            </p:cNvSpPr>
            <p:nvPr/>
          </p:nvSpPr>
          <p:spPr bwMode="auto">
            <a:xfrm>
              <a:off x="4419600" y="4267200"/>
              <a:ext cx="914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dirty="0">
                  <a:latin typeface="Arial" pitchFamily="34" charset="0"/>
                  <a:cs typeface="Arial" pitchFamily="34" charset="0"/>
                </a:rPr>
                <a:t>(1,3.5)</a:t>
              </a:r>
            </a:p>
          </p:txBody>
        </p:sp>
        <p:sp>
          <p:nvSpPr>
            <p:cNvPr id="17" name="Text Box 20" descr="Blue tissue paper"/>
            <p:cNvSpPr txBox="1">
              <a:spLocks noChangeArrowheads="1"/>
            </p:cNvSpPr>
            <p:nvPr/>
          </p:nvSpPr>
          <p:spPr bwMode="auto">
            <a:xfrm>
              <a:off x="3200400" y="4953000"/>
              <a:ext cx="990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dirty="0">
                  <a:latin typeface="Arial" pitchFamily="34" charset="0"/>
                  <a:cs typeface="Arial" pitchFamily="34" charset="0"/>
                </a:rPr>
                <a:t>(</a:t>
              </a:r>
              <a:r>
                <a:rPr lang="en-US" sz="1600" dirty="0">
                  <a:latin typeface="Symbol" pitchFamily="18" charset="2"/>
                  <a:cs typeface="Arial" pitchFamily="34" charset="0"/>
                </a:rPr>
                <a:t>-</a:t>
              </a:r>
              <a:r>
                <a:rPr lang="en-US" sz="1600" dirty="0">
                  <a:latin typeface="Arial" pitchFamily="34" charset="0"/>
                  <a:cs typeface="Arial" pitchFamily="34" charset="0"/>
                </a:rPr>
                <a:t>6,0)</a:t>
              </a:r>
            </a:p>
          </p:txBody>
        </p:sp>
        <p:sp>
          <p:nvSpPr>
            <p:cNvPr id="18" name="Text Box 21" descr="Blue tissue paper"/>
            <p:cNvSpPr txBox="1">
              <a:spLocks noChangeArrowheads="1"/>
            </p:cNvSpPr>
            <p:nvPr/>
          </p:nvSpPr>
          <p:spPr bwMode="auto">
            <a:xfrm>
              <a:off x="3657600" y="4114800"/>
              <a:ext cx="60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dirty="0">
                  <a:latin typeface="Arial" pitchFamily="34" charset="0"/>
                  <a:cs typeface="Arial" pitchFamily="34" charset="0"/>
                </a:rPr>
                <a:t>(0,3)</a:t>
              </a:r>
            </a:p>
          </p:txBody>
        </p:sp>
        <p:sp>
          <p:nvSpPr>
            <p:cNvPr id="19" name="Oval 22"/>
            <p:cNvSpPr>
              <a:spLocks noChangeAspect="1" noChangeArrowheads="1"/>
            </p:cNvSpPr>
            <p:nvPr/>
          </p:nvSpPr>
          <p:spPr bwMode="auto">
            <a:xfrm>
              <a:off x="4386263" y="4316413"/>
              <a:ext cx="55562" cy="55562"/>
            </a:xfrm>
            <a:prstGeom prst="ellipse">
              <a:avLst/>
            </a:prstGeom>
            <a:solidFill>
              <a:srgbClr val="000000"/>
            </a:solidFill>
            <a:ln w="9525" algn="ctr">
              <a:solidFill>
                <a:schemeClr val="tx1"/>
              </a:solidFill>
              <a:round/>
              <a:headEnd/>
              <a:tailEnd/>
            </a:ln>
          </p:spPr>
          <p:txBody>
            <a:bodyPr wrap="none" anchor="ctr"/>
            <a:lstStyle/>
            <a:p>
              <a:endParaRPr lang="en-US" sz="1600">
                <a:latin typeface="Arial" pitchFamily="34" charset="0"/>
                <a:cs typeface="Arial" pitchFamily="34" charset="0"/>
              </a:endParaRPr>
            </a:p>
          </p:txBody>
        </p:sp>
        <p:sp>
          <p:nvSpPr>
            <p:cNvPr id="20" name="Oval 23"/>
            <p:cNvSpPr>
              <a:spLocks noChangeAspect="1" noChangeArrowheads="1"/>
            </p:cNvSpPr>
            <p:nvPr/>
          </p:nvSpPr>
          <p:spPr bwMode="auto">
            <a:xfrm>
              <a:off x="3325813" y="4838700"/>
              <a:ext cx="55562" cy="55563"/>
            </a:xfrm>
            <a:prstGeom prst="ellipse">
              <a:avLst/>
            </a:prstGeom>
            <a:solidFill>
              <a:srgbClr val="000000"/>
            </a:solidFill>
            <a:ln w="9525" algn="ctr">
              <a:solidFill>
                <a:schemeClr val="tx1"/>
              </a:solidFill>
              <a:round/>
              <a:headEnd/>
              <a:tailEnd/>
            </a:ln>
          </p:spPr>
          <p:txBody>
            <a:bodyPr wrap="none" anchor="ctr"/>
            <a:lstStyle/>
            <a:p>
              <a:endParaRPr lang="en-US" sz="1600">
                <a:latin typeface="Arial" pitchFamily="34" charset="0"/>
                <a:cs typeface="Arial" pitchFamily="34" charset="0"/>
              </a:endParaRPr>
            </a:p>
          </p:txBody>
        </p:sp>
        <p:sp>
          <p:nvSpPr>
            <p:cNvPr id="21" name="Oval 24"/>
            <p:cNvSpPr>
              <a:spLocks noChangeAspect="1" noChangeArrowheads="1"/>
            </p:cNvSpPr>
            <p:nvPr/>
          </p:nvSpPr>
          <p:spPr bwMode="auto">
            <a:xfrm>
              <a:off x="4240213" y="4389438"/>
              <a:ext cx="55562" cy="55562"/>
            </a:xfrm>
            <a:prstGeom prst="ellipse">
              <a:avLst/>
            </a:prstGeom>
            <a:solidFill>
              <a:srgbClr val="000000"/>
            </a:solidFill>
            <a:ln w="9525" algn="ctr">
              <a:solidFill>
                <a:schemeClr val="tx1"/>
              </a:solidFill>
              <a:round/>
              <a:headEnd/>
              <a:tailEnd/>
            </a:ln>
          </p:spPr>
          <p:txBody>
            <a:bodyPr wrap="none" anchor="ctr"/>
            <a:lstStyle/>
            <a:p>
              <a:endParaRPr lang="en-US" sz="1600">
                <a:latin typeface="Arial" pitchFamily="34" charset="0"/>
                <a:cs typeface="Arial" pitchFamily="34" charset="0"/>
              </a:endParaRPr>
            </a:p>
          </p:txBody>
        </p:sp>
        <p:sp>
          <p:nvSpPr>
            <p:cNvPr id="22" name="Line 26"/>
            <p:cNvSpPr>
              <a:spLocks noChangeShapeType="1"/>
            </p:cNvSpPr>
            <p:nvPr/>
          </p:nvSpPr>
          <p:spPr bwMode="auto">
            <a:xfrm>
              <a:off x="2819400" y="4876800"/>
              <a:ext cx="28956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1600">
                <a:latin typeface="Arial" pitchFamily="34" charset="0"/>
                <a:cs typeface="Arial" pitchFamily="34" charset="0"/>
              </a:endParaRPr>
            </a:p>
          </p:txBody>
        </p:sp>
        <p:sp>
          <p:nvSpPr>
            <p:cNvPr id="23" name="Line 27"/>
            <p:cNvSpPr>
              <a:spLocks noChangeShapeType="1"/>
            </p:cNvSpPr>
            <p:nvPr/>
          </p:nvSpPr>
          <p:spPr bwMode="auto">
            <a:xfrm>
              <a:off x="4191000" y="45720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latin typeface="Arial" pitchFamily="34" charset="0"/>
                <a:cs typeface="Arial" pitchFamily="34" charset="0"/>
              </a:endParaRPr>
            </a:p>
          </p:txBody>
        </p:sp>
        <p:sp>
          <p:nvSpPr>
            <p:cNvPr id="24" name="Line 28"/>
            <p:cNvSpPr>
              <a:spLocks noChangeShapeType="1"/>
            </p:cNvSpPr>
            <p:nvPr/>
          </p:nvSpPr>
          <p:spPr bwMode="auto">
            <a:xfrm>
              <a:off x="4191000" y="50292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latin typeface="Arial" pitchFamily="34" charset="0"/>
                <a:cs typeface="Arial" pitchFamily="34" charset="0"/>
              </a:endParaRPr>
            </a:p>
          </p:txBody>
        </p:sp>
        <p:sp>
          <p:nvSpPr>
            <p:cNvPr id="25" name="Line 29"/>
            <p:cNvSpPr>
              <a:spLocks noChangeShapeType="1"/>
            </p:cNvSpPr>
            <p:nvPr/>
          </p:nvSpPr>
          <p:spPr bwMode="auto">
            <a:xfrm>
              <a:off x="4191000" y="51816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latin typeface="Arial" pitchFamily="34" charset="0"/>
                <a:cs typeface="Arial" pitchFamily="34" charset="0"/>
              </a:endParaRPr>
            </a:p>
          </p:txBody>
        </p:sp>
        <p:sp>
          <p:nvSpPr>
            <p:cNvPr id="26" name="Line 30"/>
            <p:cNvSpPr>
              <a:spLocks noChangeShapeType="1"/>
            </p:cNvSpPr>
            <p:nvPr/>
          </p:nvSpPr>
          <p:spPr bwMode="auto">
            <a:xfrm>
              <a:off x="4191000" y="53340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latin typeface="Arial" pitchFamily="34" charset="0"/>
                <a:cs typeface="Arial" pitchFamily="34" charset="0"/>
              </a:endParaRPr>
            </a:p>
          </p:txBody>
        </p:sp>
        <p:sp>
          <p:nvSpPr>
            <p:cNvPr id="27" name="Line 31"/>
            <p:cNvSpPr>
              <a:spLocks noChangeShapeType="1"/>
            </p:cNvSpPr>
            <p:nvPr/>
          </p:nvSpPr>
          <p:spPr bwMode="auto">
            <a:xfrm>
              <a:off x="4191000" y="54864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latin typeface="Arial" pitchFamily="34" charset="0"/>
                <a:cs typeface="Arial" pitchFamily="34" charset="0"/>
              </a:endParaRPr>
            </a:p>
          </p:txBody>
        </p:sp>
        <p:sp>
          <p:nvSpPr>
            <p:cNvPr id="28" name="Line 32"/>
            <p:cNvSpPr>
              <a:spLocks noChangeShapeType="1"/>
            </p:cNvSpPr>
            <p:nvPr/>
          </p:nvSpPr>
          <p:spPr bwMode="auto">
            <a:xfrm>
              <a:off x="4191000" y="56388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latin typeface="Arial" pitchFamily="34" charset="0"/>
                <a:cs typeface="Arial" pitchFamily="34" charset="0"/>
              </a:endParaRPr>
            </a:p>
          </p:txBody>
        </p:sp>
        <p:sp>
          <p:nvSpPr>
            <p:cNvPr id="29" name="Line 33"/>
            <p:cNvSpPr>
              <a:spLocks noChangeShapeType="1"/>
            </p:cNvSpPr>
            <p:nvPr/>
          </p:nvSpPr>
          <p:spPr bwMode="auto">
            <a:xfrm>
              <a:off x="4191000" y="47244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latin typeface="Arial" pitchFamily="34" charset="0"/>
                <a:cs typeface="Arial" pitchFamily="34" charset="0"/>
              </a:endParaRPr>
            </a:p>
          </p:txBody>
        </p:sp>
        <p:sp>
          <p:nvSpPr>
            <p:cNvPr id="30" name="Line 34"/>
            <p:cNvSpPr>
              <a:spLocks noChangeShapeType="1"/>
            </p:cNvSpPr>
            <p:nvPr/>
          </p:nvSpPr>
          <p:spPr bwMode="auto">
            <a:xfrm>
              <a:off x="4191000" y="44196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latin typeface="Arial" pitchFamily="34" charset="0"/>
                <a:cs typeface="Arial" pitchFamily="34" charset="0"/>
              </a:endParaRPr>
            </a:p>
          </p:txBody>
        </p:sp>
        <p:sp>
          <p:nvSpPr>
            <p:cNvPr id="31" name="Line 35"/>
            <p:cNvSpPr>
              <a:spLocks noChangeShapeType="1"/>
            </p:cNvSpPr>
            <p:nvPr/>
          </p:nvSpPr>
          <p:spPr bwMode="auto">
            <a:xfrm>
              <a:off x="4191000" y="42672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latin typeface="Arial" pitchFamily="34" charset="0"/>
                <a:cs typeface="Arial" pitchFamily="34" charset="0"/>
              </a:endParaRPr>
            </a:p>
          </p:txBody>
        </p:sp>
        <p:sp>
          <p:nvSpPr>
            <p:cNvPr id="32" name="Line 36"/>
            <p:cNvSpPr>
              <a:spLocks noChangeShapeType="1"/>
            </p:cNvSpPr>
            <p:nvPr/>
          </p:nvSpPr>
          <p:spPr bwMode="auto">
            <a:xfrm>
              <a:off x="4191000" y="41148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latin typeface="Arial" pitchFamily="34" charset="0"/>
                <a:cs typeface="Arial" pitchFamily="34" charset="0"/>
              </a:endParaRPr>
            </a:p>
          </p:txBody>
        </p:sp>
        <p:sp>
          <p:nvSpPr>
            <p:cNvPr id="33" name="Line 37"/>
            <p:cNvSpPr>
              <a:spLocks noChangeShapeType="1"/>
            </p:cNvSpPr>
            <p:nvPr/>
          </p:nvSpPr>
          <p:spPr bwMode="auto">
            <a:xfrm>
              <a:off x="4114800" y="4800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latin typeface="Arial" pitchFamily="34" charset="0"/>
                <a:cs typeface="Arial" pitchFamily="34" charset="0"/>
              </a:endParaRPr>
            </a:p>
          </p:txBody>
        </p:sp>
        <p:sp>
          <p:nvSpPr>
            <p:cNvPr id="34" name="Line 38"/>
            <p:cNvSpPr>
              <a:spLocks noChangeShapeType="1"/>
            </p:cNvSpPr>
            <p:nvPr/>
          </p:nvSpPr>
          <p:spPr bwMode="auto">
            <a:xfrm>
              <a:off x="4267200" y="43434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latin typeface="Arial" pitchFamily="34" charset="0"/>
                <a:cs typeface="Arial" pitchFamily="34" charset="0"/>
              </a:endParaRPr>
            </a:p>
          </p:txBody>
        </p:sp>
        <p:sp>
          <p:nvSpPr>
            <p:cNvPr id="35" name="Line 39"/>
            <p:cNvSpPr>
              <a:spLocks noChangeShapeType="1"/>
            </p:cNvSpPr>
            <p:nvPr/>
          </p:nvSpPr>
          <p:spPr bwMode="auto">
            <a:xfrm>
              <a:off x="3962400" y="4800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latin typeface="Arial" pitchFamily="34" charset="0"/>
                <a:cs typeface="Arial" pitchFamily="34" charset="0"/>
              </a:endParaRPr>
            </a:p>
          </p:txBody>
        </p:sp>
        <p:sp>
          <p:nvSpPr>
            <p:cNvPr id="36" name="Line 40"/>
            <p:cNvSpPr>
              <a:spLocks noChangeShapeType="1"/>
            </p:cNvSpPr>
            <p:nvPr/>
          </p:nvSpPr>
          <p:spPr bwMode="auto">
            <a:xfrm>
              <a:off x="4572000" y="4800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latin typeface="Arial" pitchFamily="34" charset="0"/>
                <a:cs typeface="Arial" pitchFamily="34" charset="0"/>
              </a:endParaRPr>
            </a:p>
          </p:txBody>
        </p:sp>
        <p:sp>
          <p:nvSpPr>
            <p:cNvPr id="37" name="Line 41"/>
            <p:cNvSpPr>
              <a:spLocks noChangeShapeType="1"/>
            </p:cNvSpPr>
            <p:nvPr/>
          </p:nvSpPr>
          <p:spPr bwMode="auto">
            <a:xfrm>
              <a:off x="3810000" y="4800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latin typeface="Arial" pitchFamily="34" charset="0"/>
                <a:cs typeface="Arial" pitchFamily="34" charset="0"/>
              </a:endParaRPr>
            </a:p>
          </p:txBody>
        </p:sp>
        <p:sp>
          <p:nvSpPr>
            <p:cNvPr id="38" name="Line 42"/>
            <p:cNvSpPr>
              <a:spLocks noChangeShapeType="1"/>
            </p:cNvSpPr>
            <p:nvPr/>
          </p:nvSpPr>
          <p:spPr bwMode="auto">
            <a:xfrm>
              <a:off x="3657600" y="4800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latin typeface="Arial" pitchFamily="34" charset="0"/>
                <a:cs typeface="Arial" pitchFamily="34" charset="0"/>
              </a:endParaRPr>
            </a:p>
          </p:txBody>
        </p:sp>
        <p:sp>
          <p:nvSpPr>
            <p:cNvPr id="39" name="Line 43"/>
            <p:cNvSpPr>
              <a:spLocks noChangeShapeType="1"/>
            </p:cNvSpPr>
            <p:nvPr/>
          </p:nvSpPr>
          <p:spPr bwMode="auto">
            <a:xfrm>
              <a:off x="3505200" y="4800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latin typeface="Arial" pitchFamily="34" charset="0"/>
                <a:cs typeface="Arial" pitchFamily="34" charset="0"/>
              </a:endParaRPr>
            </a:p>
          </p:txBody>
        </p:sp>
        <p:sp>
          <p:nvSpPr>
            <p:cNvPr id="40" name="Line 44"/>
            <p:cNvSpPr>
              <a:spLocks noChangeShapeType="1"/>
            </p:cNvSpPr>
            <p:nvPr/>
          </p:nvSpPr>
          <p:spPr bwMode="auto">
            <a:xfrm>
              <a:off x="3352800" y="4800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latin typeface="Arial" pitchFamily="34" charset="0"/>
                <a:cs typeface="Arial" pitchFamily="34" charset="0"/>
              </a:endParaRPr>
            </a:p>
          </p:txBody>
        </p:sp>
        <p:sp>
          <p:nvSpPr>
            <p:cNvPr id="41" name="Line 45"/>
            <p:cNvSpPr>
              <a:spLocks noChangeShapeType="1"/>
            </p:cNvSpPr>
            <p:nvPr/>
          </p:nvSpPr>
          <p:spPr bwMode="auto">
            <a:xfrm>
              <a:off x="3200400" y="4800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latin typeface="Arial" pitchFamily="34" charset="0"/>
                <a:cs typeface="Arial" pitchFamily="34" charset="0"/>
              </a:endParaRPr>
            </a:p>
          </p:txBody>
        </p:sp>
        <p:sp>
          <p:nvSpPr>
            <p:cNvPr id="42" name="Line 46"/>
            <p:cNvSpPr>
              <a:spLocks noChangeShapeType="1"/>
            </p:cNvSpPr>
            <p:nvPr/>
          </p:nvSpPr>
          <p:spPr bwMode="auto">
            <a:xfrm>
              <a:off x="4419600" y="4800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latin typeface="Arial" pitchFamily="34" charset="0"/>
                <a:cs typeface="Arial" pitchFamily="34" charset="0"/>
              </a:endParaRPr>
            </a:p>
          </p:txBody>
        </p:sp>
        <p:sp>
          <p:nvSpPr>
            <p:cNvPr id="43" name="Line 47"/>
            <p:cNvSpPr>
              <a:spLocks noChangeShapeType="1"/>
            </p:cNvSpPr>
            <p:nvPr/>
          </p:nvSpPr>
          <p:spPr bwMode="auto">
            <a:xfrm>
              <a:off x="4724400" y="4800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latin typeface="Arial" pitchFamily="34" charset="0"/>
                <a:cs typeface="Arial" pitchFamily="34" charset="0"/>
              </a:endParaRPr>
            </a:p>
          </p:txBody>
        </p:sp>
        <p:sp>
          <p:nvSpPr>
            <p:cNvPr id="44" name="Line 48"/>
            <p:cNvSpPr>
              <a:spLocks noChangeShapeType="1"/>
            </p:cNvSpPr>
            <p:nvPr/>
          </p:nvSpPr>
          <p:spPr bwMode="auto">
            <a:xfrm>
              <a:off x="4876800" y="4800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latin typeface="Arial" pitchFamily="34" charset="0"/>
                <a:cs typeface="Arial" pitchFamily="34" charset="0"/>
              </a:endParaRPr>
            </a:p>
          </p:txBody>
        </p:sp>
        <p:sp>
          <p:nvSpPr>
            <p:cNvPr id="45" name="Line 49"/>
            <p:cNvSpPr>
              <a:spLocks noChangeShapeType="1"/>
            </p:cNvSpPr>
            <p:nvPr/>
          </p:nvSpPr>
          <p:spPr bwMode="auto">
            <a:xfrm>
              <a:off x="5029200" y="4800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latin typeface="Arial" pitchFamily="34" charset="0"/>
                <a:cs typeface="Arial" pitchFamily="34" charset="0"/>
              </a:endParaRPr>
            </a:p>
          </p:txBody>
        </p:sp>
        <p:sp>
          <p:nvSpPr>
            <p:cNvPr id="46" name="Line 50"/>
            <p:cNvSpPr>
              <a:spLocks noChangeShapeType="1"/>
            </p:cNvSpPr>
            <p:nvPr/>
          </p:nvSpPr>
          <p:spPr bwMode="auto">
            <a:xfrm>
              <a:off x="5181600" y="4800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latin typeface="Arial" pitchFamily="34" charset="0"/>
                <a:cs typeface="Arial" pitchFamily="34" charset="0"/>
              </a:endParaRPr>
            </a:p>
          </p:txBody>
        </p:sp>
        <p:sp>
          <p:nvSpPr>
            <p:cNvPr id="47" name="Line 51"/>
            <p:cNvSpPr>
              <a:spLocks noChangeShapeType="1"/>
            </p:cNvSpPr>
            <p:nvPr/>
          </p:nvSpPr>
          <p:spPr bwMode="auto">
            <a:xfrm>
              <a:off x="5334000" y="48006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latin typeface="Arial" pitchFamily="34" charset="0"/>
                <a:cs typeface="Arial" pitchFamily="34" charset="0"/>
              </a:endParaRPr>
            </a:p>
          </p:txBody>
        </p:sp>
        <p:sp>
          <p:nvSpPr>
            <p:cNvPr id="48" name="Line 52"/>
            <p:cNvSpPr>
              <a:spLocks noChangeShapeType="1"/>
            </p:cNvSpPr>
            <p:nvPr/>
          </p:nvSpPr>
          <p:spPr bwMode="auto">
            <a:xfrm flipV="1">
              <a:off x="2209800" y="3521075"/>
              <a:ext cx="3886200" cy="1905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1600">
                <a:latin typeface="Arial" pitchFamily="34" charset="0"/>
                <a:cs typeface="Arial" pitchFamily="34" charset="0"/>
              </a:endParaRPr>
            </a:p>
          </p:txBody>
        </p:sp>
      </p:grpSp>
    </p:spTree>
    <p:extLst>
      <p:ext uri="{BB962C8B-B14F-4D97-AF65-F5344CB8AC3E}">
        <p14:creationId xmlns:p14="http://schemas.microsoft.com/office/powerpoint/2010/main" val="426691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4" name="Text Placeholder 3"/>
          <p:cNvSpPr>
            <a:spLocks noGrp="1"/>
          </p:cNvSpPr>
          <p:nvPr>
            <p:ph type="body" sz="quarter" idx="10"/>
          </p:nvPr>
        </p:nvSpPr>
        <p:spPr/>
        <p:txBody>
          <a:bodyPr>
            <a:noAutofit/>
          </a:bodyPr>
          <a:lstStyle/>
          <a:p>
            <a:pPr>
              <a:spcAft>
                <a:spcPts val="1800"/>
              </a:spcAft>
            </a:pPr>
            <a:r>
              <a:rPr lang="en-US" sz="2800" dirty="0"/>
              <a:t>				</a:t>
            </a:r>
          </a:p>
          <a:p>
            <a:pPr>
              <a:spcAft>
                <a:spcPts val="3300"/>
              </a:spcAft>
            </a:pPr>
            <a:r>
              <a:rPr lang="en-US" sz="2800" dirty="0"/>
              <a:t>				Substitute the given values</a:t>
            </a:r>
          </a:p>
          <a:p>
            <a:pPr>
              <a:spcAft>
                <a:spcPts val="3300"/>
              </a:spcAft>
            </a:pPr>
            <a:r>
              <a:rPr lang="en-US" sz="2800" dirty="0"/>
              <a:t>				Simplify</a:t>
            </a:r>
          </a:p>
          <a:p>
            <a:pPr>
              <a:spcAft>
                <a:spcPts val="3300"/>
              </a:spcAft>
            </a:pPr>
            <a:r>
              <a:rPr lang="en-US" sz="2800" dirty="0"/>
              <a:t>				Distribute</a:t>
            </a:r>
          </a:p>
          <a:p>
            <a:pPr>
              <a:spcAft>
                <a:spcPts val="3300"/>
              </a:spcAft>
            </a:pPr>
            <a:r>
              <a:rPr lang="en-US" sz="2800" dirty="0"/>
              <a:t>				Subtract 4 from both sides</a:t>
            </a:r>
          </a:p>
          <a:p>
            <a:pPr>
              <a:spcAft>
                <a:spcPts val="1800"/>
              </a:spcAft>
            </a:pPr>
            <a:r>
              <a:rPr lang="en-US" sz="2800" dirty="0"/>
              <a:t>				</a:t>
            </a:r>
            <a:endParaRPr lang="en-US" sz="2800" dirty="0">
              <a:latin typeface="Times New Roman" pitchFamily="18" charset="0"/>
            </a:endParaRPr>
          </a:p>
          <a:p>
            <a:pPr>
              <a:spcAft>
                <a:spcPts val="1200"/>
              </a:spcAft>
            </a:pPr>
            <a:endParaRPr lang="en-US" sz="2800" dirty="0"/>
          </a:p>
          <a:p>
            <a:pPr>
              <a:spcAft>
                <a:spcPts val="1200"/>
              </a:spcAft>
            </a:pPr>
            <a:endParaRPr lang="en-US" sz="2800" dirty="0"/>
          </a:p>
          <a:p>
            <a:endParaRPr lang="en-US" sz="2800" dirty="0"/>
          </a:p>
          <a:p>
            <a:endParaRPr lang="en-US" sz="2800" dirty="0"/>
          </a:p>
          <a:p>
            <a:endParaRPr lang="en-US" dirty="0"/>
          </a:p>
        </p:txBody>
      </p:sp>
      <p:graphicFrame>
        <p:nvGraphicFramePr>
          <p:cNvPr id="14" name="Object 13"/>
          <p:cNvGraphicFramePr>
            <a:graphicFrameLocks noChangeAspect="1"/>
          </p:cNvGraphicFramePr>
          <p:nvPr/>
        </p:nvGraphicFramePr>
        <p:xfrm>
          <a:off x="376050" y="1735775"/>
          <a:ext cx="2895600" cy="838200"/>
        </p:xfrm>
        <a:graphic>
          <a:graphicData uri="http://schemas.openxmlformats.org/presentationml/2006/ole">
            <mc:AlternateContent xmlns:mc="http://schemas.openxmlformats.org/markup-compatibility/2006">
              <mc:Choice xmlns:v="urn:schemas-microsoft-com:vml" Requires="v">
                <p:oleObj name="Equation" r:id="rId3" imgW="2895480" imgH="838080" progId="Equation.DSMT4">
                  <p:embed/>
                </p:oleObj>
              </mc:Choice>
              <mc:Fallback>
                <p:oleObj name="Equation" r:id="rId3" imgW="2895480" imgH="838080" progId="Equation.DSMT4">
                  <p:embed/>
                  <p:pic>
                    <p:nvPicPr>
                      <p:cNvPr id="14" name="Object 13"/>
                      <p:cNvPicPr/>
                      <p:nvPr/>
                    </p:nvPicPr>
                    <p:blipFill>
                      <a:blip r:embed="rId4"/>
                      <a:stretch>
                        <a:fillRect/>
                      </a:stretch>
                    </p:blipFill>
                    <p:spPr>
                      <a:xfrm>
                        <a:off x="376050" y="1735775"/>
                        <a:ext cx="2895600" cy="838200"/>
                      </a:xfrm>
                      <a:prstGeom prst="rect">
                        <a:avLst/>
                      </a:prstGeom>
                    </p:spPr>
                  </p:pic>
                </p:oleObj>
              </mc:Fallback>
            </mc:AlternateContent>
          </a:graphicData>
        </a:graphic>
      </p:graphicFrame>
      <p:graphicFrame>
        <p:nvGraphicFramePr>
          <p:cNvPr id="15" name="Object 14"/>
          <p:cNvGraphicFramePr>
            <a:graphicFrameLocks noChangeAspect="1"/>
          </p:cNvGraphicFramePr>
          <p:nvPr/>
        </p:nvGraphicFramePr>
        <p:xfrm>
          <a:off x="843612" y="2667000"/>
          <a:ext cx="2438400" cy="838200"/>
        </p:xfrm>
        <a:graphic>
          <a:graphicData uri="http://schemas.openxmlformats.org/presentationml/2006/ole">
            <mc:AlternateContent xmlns:mc="http://schemas.openxmlformats.org/markup-compatibility/2006">
              <mc:Choice xmlns:v="urn:schemas-microsoft-com:vml" Requires="v">
                <p:oleObj name="Equation" r:id="rId5" imgW="2438280" imgH="838080" progId="Equation.DSMT4">
                  <p:embed/>
                </p:oleObj>
              </mc:Choice>
              <mc:Fallback>
                <p:oleObj name="Equation" r:id="rId5" imgW="2438280" imgH="838080" progId="Equation.DSMT4">
                  <p:embed/>
                  <p:pic>
                    <p:nvPicPr>
                      <p:cNvPr id="15" name="Object 14"/>
                      <p:cNvPicPr/>
                      <p:nvPr/>
                    </p:nvPicPr>
                    <p:blipFill>
                      <a:blip r:embed="rId6"/>
                      <a:stretch>
                        <a:fillRect/>
                      </a:stretch>
                    </p:blipFill>
                    <p:spPr>
                      <a:xfrm>
                        <a:off x="843612" y="2667000"/>
                        <a:ext cx="2438400" cy="838200"/>
                      </a:xfrm>
                      <a:prstGeom prst="rect">
                        <a:avLst/>
                      </a:prstGeom>
                    </p:spPr>
                  </p:pic>
                </p:oleObj>
              </mc:Fallback>
            </mc:AlternateContent>
          </a:graphicData>
        </a:graphic>
      </p:graphicFrame>
      <p:graphicFrame>
        <p:nvGraphicFramePr>
          <p:cNvPr id="16" name="Object 15"/>
          <p:cNvGraphicFramePr>
            <a:graphicFrameLocks noChangeAspect="1"/>
          </p:cNvGraphicFramePr>
          <p:nvPr/>
        </p:nvGraphicFramePr>
        <p:xfrm>
          <a:off x="703087" y="1143000"/>
          <a:ext cx="2794000" cy="457200"/>
        </p:xfrm>
        <a:graphic>
          <a:graphicData uri="http://schemas.openxmlformats.org/presentationml/2006/ole">
            <mc:AlternateContent xmlns:mc="http://schemas.openxmlformats.org/markup-compatibility/2006">
              <mc:Choice xmlns:v="urn:schemas-microsoft-com:vml" Requires="v">
                <p:oleObj name="Equation" r:id="rId7" imgW="2793960" imgH="457200" progId="Equation.DSMT4">
                  <p:embed/>
                </p:oleObj>
              </mc:Choice>
              <mc:Fallback>
                <p:oleObj name="Equation" r:id="rId7" imgW="2793960" imgH="457200" progId="Equation.DSMT4">
                  <p:embed/>
                  <p:pic>
                    <p:nvPicPr>
                      <p:cNvPr id="16" name="Object 15"/>
                      <p:cNvPicPr/>
                      <p:nvPr/>
                    </p:nvPicPr>
                    <p:blipFill>
                      <a:blip r:embed="rId8"/>
                      <a:stretch>
                        <a:fillRect/>
                      </a:stretch>
                    </p:blipFill>
                    <p:spPr>
                      <a:xfrm>
                        <a:off x="703087" y="1143000"/>
                        <a:ext cx="2794000" cy="457200"/>
                      </a:xfrm>
                      <a:prstGeom prst="rect">
                        <a:avLst/>
                      </a:prstGeom>
                    </p:spPr>
                  </p:pic>
                </p:oleObj>
              </mc:Fallback>
            </mc:AlternateContent>
          </a:graphicData>
        </a:graphic>
      </p:graphicFrame>
      <p:graphicFrame>
        <p:nvGraphicFramePr>
          <p:cNvPr id="21" name="Object 20"/>
          <p:cNvGraphicFramePr>
            <a:graphicFrameLocks noChangeAspect="1"/>
          </p:cNvGraphicFramePr>
          <p:nvPr/>
        </p:nvGraphicFramePr>
        <p:xfrm>
          <a:off x="846587" y="3599625"/>
          <a:ext cx="2197100" cy="838200"/>
        </p:xfrm>
        <a:graphic>
          <a:graphicData uri="http://schemas.openxmlformats.org/presentationml/2006/ole">
            <mc:AlternateContent xmlns:mc="http://schemas.openxmlformats.org/markup-compatibility/2006">
              <mc:Choice xmlns:v="urn:schemas-microsoft-com:vml" Requires="v">
                <p:oleObj name="Equation" r:id="rId9" imgW="2197080" imgH="838080" progId="Equation.DSMT4">
                  <p:embed/>
                </p:oleObj>
              </mc:Choice>
              <mc:Fallback>
                <p:oleObj name="Equation" r:id="rId9" imgW="2197080" imgH="838080" progId="Equation.DSMT4">
                  <p:embed/>
                  <p:pic>
                    <p:nvPicPr>
                      <p:cNvPr id="21" name="Object 20"/>
                      <p:cNvPicPr/>
                      <p:nvPr/>
                    </p:nvPicPr>
                    <p:blipFill>
                      <a:blip r:embed="rId10"/>
                      <a:stretch>
                        <a:fillRect/>
                      </a:stretch>
                    </p:blipFill>
                    <p:spPr>
                      <a:xfrm>
                        <a:off x="846587" y="3599625"/>
                        <a:ext cx="2197100" cy="838200"/>
                      </a:xfrm>
                      <a:prstGeom prst="rect">
                        <a:avLst/>
                      </a:prstGeom>
                    </p:spPr>
                  </p:pic>
                </p:oleObj>
              </mc:Fallback>
            </mc:AlternateContent>
          </a:graphicData>
        </a:graphic>
      </p:graphicFrame>
      <p:graphicFrame>
        <p:nvGraphicFramePr>
          <p:cNvPr id="22" name="Object 21"/>
          <p:cNvGraphicFramePr>
            <a:graphicFrameLocks noChangeAspect="1"/>
          </p:cNvGraphicFramePr>
          <p:nvPr/>
        </p:nvGraphicFramePr>
        <p:xfrm>
          <a:off x="1378525" y="4531425"/>
          <a:ext cx="2184400" cy="838200"/>
        </p:xfrm>
        <a:graphic>
          <a:graphicData uri="http://schemas.openxmlformats.org/presentationml/2006/ole">
            <mc:AlternateContent xmlns:mc="http://schemas.openxmlformats.org/markup-compatibility/2006">
              <mc:Choice xmlns:v="urn:schemas-microsoft-com:vml" Requires="v">
                <p:oleObj name="Equation" r:id="rId11" imgW="2184120" imgH="838080" progId="Equation.DSMT4">
                  <p:embed/>
                </p:oleObj>
              </mc:Choice>
              <mc:Fallback>
                <p:oleObj name="Equation" r:id="rId11" imgW="2184120" imgH="838080" progId="Equation.DSMT4">
                  <p:embed/>
                  <p:pic>
                    <p:nvPicPr>
                      <p:cNvPr id="22" name="Object 21"/>
                      <p:cNvPicPr/>
                      <p:nvPr/>
                    </p:nvPicPr>
                    <p:blipFill>
                      <a:blip r:embed="rId12"/>
                      <a:stretch>
                        <a:fillRect/>
                      </a:stretch>
                    </p:blipFill>
                    <p:spPr>
                      <a:xfrm>
                        <a:off x="1378525" y="4531425"/>
                        <a:ext cx="2184400" cy="838200"/>
                      </a:xfrm>
                      <a:prstGeom prst="rect">
                        <a:avLst/>
                      </a:prstGeom>
                    </p:spPr>
                  </p:pic>
                </p:oleObj>
              </mc:Fallback>
            </mc:AlternateContent>
          </a:graphicData>
        </a:graphic>
      </p:graphicFrame>
    </p:spTree>
    <p:extLst>
      <p:ext uri="{BB962C8B-B14F-4D97-AF65-F5344CB8AC3E}">
        <p14:creationId xmlns:p14="http://schemas.microsoft.com/office/powerpoint/2010/main" val="39226661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4" name="Text Placeholder 3"/>
          <p:cNvSpPr>
            <a:spLocks noGrp="1"/>
          </p:cNvSpPr>
          <p:nvPr>
            <p:ph type="body" sz="quarter" idx="10"/>
          </p:nvPr>
        </p:nvSpPr>
        <p:spPr/>
        <p:txBody>
          <a:bodyPr>
            <a:noAutofit/>
          </a:bodyPr>
          <a:lstStyle/>
          <a:p>
            <a:pPr>
              <a:spcAft>
                <a:spcPts val="3300"/>
              </a:spcAft>
            </a:pPr>
            <a:r>
              <a:rPr lang="en-US" sz="2800" dirty="0"/>
              <a:t>												Common Denominators</a:t>
            </a:r>
          </a:p>
          <a:p>
            <a:pPr>
              <a:spcAft>
                <a:spcPts val="3300"/>
              </a:spcAft>
            </a:pPr>
            <a:r>
              <a:rPr lang="en-US" sz="2800" dirty="0"/>
              <a:t>				Common Denominators</a:t>
            </a:r>
          </a:p>
          <a:p>
            <a:r>
              <a:rPr lang="en-US" sz="2800" dirty="0"/>
              <a:t>				Simplify</a:t>
            </a:r>
          </a:p>
          <a:p>
            <a:pPr>
              <a:spcAft>
                <a:spcPts val="1200"/>
              </a:spcAft>
            </a:pPr>
            <a:endParaRPr lang="en-US" sz="2800" dirty="0">
              <a:latin typeface="Times New Roman" pitchFamily="18" charset="0"/>
            </a:endParaRPr>
          </a:p>
          <a:p>
            <a:pPr>
              <a:spcAft>
                <a:spcPts val="1200"/>
              </a:spcAft>
            </a:pPr>
            <a:endParaRPr lang="en-US" sz="2800" dirty="0"/>
          </a:p>
          <a:p>
            <a:pPr>
              <a:spcAft>
                <a:spcPts val="1200"/>
              </a:spcAft>
            </a:pPr>
            <a:endParaRPr lang="en-US" sz="2800" dirty="0"/>
          </a:p>
          <a:p>
            <a:endParaRPr lang="en-US" sz="2800" dirty="0"/>
          </a:p>
          <a:p>
            <a:endParaRPr lang="en-US" sz="2800" dirty="0"/>
          </a:p>
          <a:p>
            <a:endParaRPr lang="en-US" dirty="0"/>
          </a:p>
        </p:txBody>
      </p:sp>
      <p:graphicFrame>
        <p:nvGraphicFramePr>
          <p:cNvPr id="23" name="Object 22"/>
          <p:cNvGraphicFramePr>
            <a:graphicFrameLocks noChangeAspect="1"/>
          </p:cNvGraphicFramePr>
          <p:nvPr/>
        </p:nvGraphicFramePr>
        <p:xfrm>
          <a:off x="1374975" y="1371600"/>
          <a:ext cx="2628900" cy="838200"/>
        </p:xfrm>
        <a:graphic>
          <a:graphicData uri="http://schemas.openxmlformats.org/presentationml/2006/ole">
            <mc:AlternateContent xmlns:mc="http://schemas.openxmlformats.org/markup-compatibility/2006">
              <mc:Choice xmlns:v="urn:schemas-microsoft-com:vml" Requires="v">
                <p:oleObj name="Equation" r:id="rId3" imgW="2628720" imgH="838080" progId="Equation.DSMT4">
                  <p:embed/>
                </p:oleObj>
              </mc:Choice>
              <mc:Fallback>
                <p:oleObj name="Equation" r:id="rId3" imgW="2628720" imgH="838080" progId="Equation.DSMT4">
                  <p:embed/>
                  <p:pic>
                    <p:nvPicPr>
                      <p:cNvPr id="23" name="Object 22"/>
                      <p:cNvPicPr/>
                      <p:nvPr/>
                    </p:nvPicPr>
                    <p:blipFill>
                      <a:blip r:embed="rId4"/>
                      <a:stretch>
                        <a:fillRect/>
                      </a:stretch>
                    </p:blipFill>
                    <p:spPr>
                      <a:xfrm>
                        <a:off x="1374975" y="1371600"/>
                        <a:ext cx="2628900" cy="838200"/>
                      </a:xfrm>
                      <a:prstGeom prst="rect">
                        <a:avLst/>
                      </a:prstGeom>
                    </p:spPr>
                  </p:pic>
                </p:oleObj>
              </mc:Fallback>
            </mc:AlternateContent>
          </a:graphicData>
        </a:graphic>
      </p:graphicFrame>
      <p:graphicFrame>
        <p:nvGraphicFramePr>
          <p:cNvPr id="13" name="Object 12"/>
          <p:cNvGraphicFramePr>
            <a:graphicFrameLocks noChangeAspect="1"/>
          </p:cNvGraphicFramePr>
          <p:nvPr/>
        </p:nvGraphicFramePr>
        <p:xfrm>
          <a:off x="1383475" y="2438400"/>
          <a:ext cx="2374900" cy="838200"/>
        </p:xfrm>
        <a:graphic>
          <a:graphicData uri="http://schemas.openxmlformats.org/presentationml/2006/ole">
            <mc:AlternateContent xmlns:mc="http://schemas.openxmlformats.org/markup-compatibility/2006">
              <mc:Choice xmlns:v="urn:schemas-microsoft-com:vml" Requires="v">
                <p:oleObj name="Equation" r:id="rId5" imgW="2374560" imgH="838080" progId="Equation.DSMT4">
                  <p:embed/>
                </p:oleObj>
              </mc:Choice>
              <mc:Fallback>
                <p:oleObj name="Equation" r:id="rId5" imgW="2374560" imgH="838080" progId="Equation.DSMT4">
                  <p:embed/>
                  <p:pic>
                    <p:nvPicPr>
                      <p:cNvPr id="13" name="Object 12"/>
                      <p:cNvPicPr/>
                      <p:nvPr/>
                    </p:nvPicPr>
                    <p:blipFill>
                      <a:blip r:embed="rId6"/>
                      <a:stretch>
                        <a:fillRect/>
                      </a:stretch>
                    </p:blipFill>
                    <p:spPr>
                      <a:xfrm>
                        <a:off x="1383475" y="2438400"/>
                        <a:ext cx="2374900" cy="838200"/>
                      </a:xfrm>
                      <a:prstGeom prst="rect">
                        <a:avLst/>
                      </a:prstGeom>
                    </p:spPr>
                  </p:pic>
                </p:oleObj>
              </mc:Fallback>
            </mc:AlternateContent>
          </a:graphicData>
        </a:graphic>
      </p:graphicFrame>
      <p:graphicFrame>
        <p:nvGraphicFramePr>
          <p:cNvPr id="17" name="Object 16"/>
          <p:cNvGraphicFramePr>
            <a:graphicFrameLocks noChangeAspect="1"/>
          </p:cNvGraphicFramePr>
          <p:nvPr/>
        </p:nvGraphicFramePr>
        <p:xfrm>
          <a:off x="1383475" y="3319463"/>
          <a:ext cx="1828800" cy="838200"/>
        </p:xfrm>
        <a:graphic>
          <a:graphicData uri="http://schemas.openxmlformats.org/presentationml/2006/ole">
            <mc:AlternateContent xmlns:mc="http://schemas.openxmlformats.org/markup-compatibility/2006">
              <mc:Choice xmlns:v="urn:schemas-microsoft-com:vml" Requires="v">
                <p:oleObj name="Equation" r:id="rId7" imgW="1828800" imgH="838080" progId="Equation.DSMT4">
                  <p:embed/>
                </p:oleObj>
              </mc:Choice>
              <mc:Fallback>
                <p:oleObj name="Equation" r:id="rId7" imgW="1828800" imgH="838080" progId="Equation.DSMT4">
                  <p:embed/>
                  <p:pic>
                    <p:nvPicPr>
                      <p:cNvPr id="17" name="Object 16"/>
                      <p:cNvPicPr/>
                      <p:nvPr/>
                    </p:nvPicPr>
                    <p:blipFill>
                      <a:blip r:embed="rId8"/>
                      <a:stretch>
                        <a:fillRect/>
                      </a:stretch>
                    </p:blipFill>
                    <p:spPr>
                      <a:xfrm>
                        <a:off x="1383475" y="3319463"/>
                        <a:ext cx="1828800" cy="838200"/>
                      </a:xfrm>
                      <a:prstGeom prst="rect">
                        <a:avLst/>
                      </a:prstGeom>
                    </p:spPr>
                  </p:pic>
                </p:oleObj>
              </mc:Fallback>
            </mc:AlternateContent>
          </a:graphicData>
        </a:graphic>
      </p:graphicFrame>
    </p:spTree>
    <p:extLst>
      <p:ext uri="{BB962C8B-B14F-4D97-AF65-F5344CB8AC3E}">
        <p14:creationId xmlns:p14="http://schemas.microsoft.com/office/powerpoint/2010/main" val="14963942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 Objective 3: Example</a:t>
            </a:r>
            <a:endParaRPr lang="en-US" sz="3200" dirty="0">
              <a:latin typeface="Arial" pitchFamily="34" charset="0"/>
              <a:cs typeface="Arial" pitchFamily="34" charset="0"/>
            </a:endParaRPr>
          </a:p>
        </p:txBody>
      </p:sp>
      <p:sp>
        <p:nvSpPr>
          <p:cNvPr id="6" name="Text Placeholder 5"/>
          <p:cNvSpPr>
            <a:spLocks noGrp="1"/>
          </p:cNvSpPr>
          <p:nvPr>
            <p:ph type="body" sz="quarter" idx="10"/>
          </p:nvPr>
        </p:nvSpPr>
        <p:spPr/>
        <p:txBody>
          <a:bodyPr>
            <a:noAutofit/>
          </a:bodyPr>
          <a:lstStyle/>
          <a:p>
            <a:pPr>
              <a:spcAft>
                <a:spcPts val="1800"/>
              </a:spcAft>
            </a:pPr>
            <a:r>
              <a:rPr lang="en-US" sz="2800" b="1" dirty="0"/>
              <a:t>3a.</a:t>
            </a:r>
            <a:r>
              <a:rPr lang="en-US" sz="2800" dirty="0"/>
              <a:t>	Write an equation of the line passing 	through            and parallel to the line whose 	equation is                  Express the 	equation 	in point-slope form and slope-intercept form.</a:t>
            </a:r>
          </a:p>
          <a:p>
            <a:pPr>
              <a:spcAft>
                <a:spcPts val="1800"/>
              </a:spcAft>
            </a:pPr>
            <a:r>
              <a:rPr lang="en-US" sz="2800" dirty="0"/>
              <a:t>	Since the line is parallel to                  we 	know it will have slope </a:t>
            </a:r>
          </a:p>
          <a:p>
            <a:r>
              <a:rPr lang="en-US" sz="2800" dirty="0"/>
              <a:t>	We are given that it passes through           .  	We use the slope and point to write the 	equation in point-slope form.</a:t>
            </a:r>
          </a:p>
          <a:p>
            <a:endParaRPr lang="en-US" sz="2800" dirty="0"/>
          </a:p>
          <a:p>
            <a:endParaRPr lang="en-US" sz="2800" dirty="0"/>
          </a:p>
        </p:txBody>
      </p:sp>
      <p:graphicFrame>
        <p:nvGraphicFramePr>
          <p:cNvPr id="8" name="Object 7"/>
          <p:cNvGraphicFramePr>
            <a:graphicFrameLocks noChangeAspect="1"/>
          </p:cNvGraphicFramePr>
          <p:nvPr/>
        </p:nvGraphicFramePr>
        <p:xfrm>
          <a:off x="3340925" y="2104900"/>
          <a:ext cx="1625600" cy="393700"/>
        </p:xfrm>
        <a:graphic>
          <a:graphicData uri="http://schemas.openxmlformats.org/presentationml/2006/ole">
            <mc:AlternateContent xmlns:mc="http://schemas.openxmlformats.org/markup-compatibility/2006">
              <mc:Choice xmlns:v="urn:schemas-microsoft-com:vml" Requires="v">
                <p:oleObj name="Equation" r:id="rId2" imgW="1625400" imgH="393480" progId="Equation.DSMT4">
                  <p:embed/>
                </p:oleObj>
              </mc:Choice>
              <mc:Fallback>
                <p:oleObj name="Equation" r:id="rId2" imgW="1625400" imgH="393480" progId="Equation.DSMT4">
                  <p:embed/>
                  <p:pic>
                    <p:nvPicPr>
                      <p:cNvPr id="8" name="Object 7"/>
                      <p:cNvPicPr/>
                      <p:nvPr/>
                    </p:nvPicPr>
                    <p:blipFill>
                      <a:blip r:embed="rId3"/>
                      <a:stretch>
                        <a:fillRect/>
                      </a:stretch>
                    </p:blipFill>
                    <p:spPr>
                      <a:xfrm>
                        <a:off x="3340925" y="2104900"/>
                        <a:ext cx="1625600" cy="393700"/>
                      </a:xfrm>
                      <a:prstGeom prst="rect">
                        <a:avLst/>
                      </a:prstGeom>
                    </p:spPr>
                  </p:pic>
                </p:oleObj>
              </mc:Fallback>
            </mc:AlternateContent>
          </a:graphicData>
        </a:graphic>
      </p:graphicFrame>
      <p:graphicFrame>
        <p:nvGraphicFramePr>
          <p:cNvPr id="11" name="Object 10"/>
          <p:cNvGraphicFramePr>
            <a:graphicFrameLocks noChangeAspect="1"/>
          </p:cNvGraphicFramePr>
          <p:nvPr/>
        </p:nvGraphicFramePr>
        <p:xfrm>
          <a:off x="5768975" y="3260725"/>
          <a:ext cx="1562100" cy="393700"/>
        </p:xfrm>
        <a:graphic>
          <a:graphicData uri="http://schemas.openxmlformats.org/presentationml/2006/ole">
            <mc:AlternateContent xmlns:mc="http://schemas.openxmlformats.org/markup-compatibility/2006">
              <mc:Choice xmlns:v="urn:schemas-microsoft-com:vml" Requires="v">
                <p:oleObj name="Equation" r:id="rId4" imgW="1562040" imgH="393480" progId="Equation.DSMT4">
                  <p:embed/>
                </p:oleObj>
              </mc:Choice>
              <mc:Fallback>
                <p:oleObj name="Equation" r:id="rId4" imgW="1562040" imgH="393480" progId="Equation.DSMT4">
                  <p:embed/>
                  <p:pic>
                    <p:nvPicPr>
                      <p:cNvPr id="11" name="Object 10"/>
                      <p:cNvPicPr/>
                      <p:nvPr/>
                    </p:nvPicPr>
                    <p:blipFill>
                      <a:blip r:embed="rId5"/>
                      <a:stretch>
                        <a:fillRect/>
                      </a:stretch>
                    </p:blipFill>
                    <p:spPr>
                      <a:xfrm>
                        <a:off x="5768975" y="3260725"/>
                        <a:ext cx="1562100" cy="393700"/>
                      </a:xfrm>
                      <a:prstGeom prst="rect">
                        <a:avLst/>
                      </a:prstGeom>
                    </p:spPr>
                  </p:pic>
                </p:oleObj>
              </mc:Fallback>
            </mc:AlternateContent>
          </a:graphicData>
        </a:graphic>
      </p:graphicFrame>
      <p:graphicFrame>
        <p:nvGraphicFramePr>
          <p:cNvPr id="2" name="Object 1"/>
          <p:cNvGraphicFramePr>
            <a:graphicFrameLocks noChangeAspect="1"/>
          </p:cNvGraphicFramePr>
          <p:nvPr/>
        </p:nvGraphicFramePr>
        <p:xfrm>
          <a:off x="2843150" y="1612075"/>
          <a:ext cx="990600" cy="508000"/>
        </p:xfrm>
        <a:graphic>
          <a:graphicData uri="http://schemas.openxmlformats.org/presentationml/2006/ole">
            <mc:AlternateContent xmlns:mc="http://schemas.openxmlformats.org/markup-compatibility/2006">
              <mc:Choice xmlns:v="urn:schemas-microsoft-com:vml" Requires="v">
                <p:oleObj name="Equation" r:id="rId6" imgW="990360" imgH="507960" progId="Equation.DSMT4">
                  <p:embed/>
                </p:oleObj>
              </mc:Choice>
              <mc:Fallback>
                <p:oleObj name="Equation" r:id="rId6" imgW="990360" imgH="507960" progId="Equation.DSMT4">
                  <p:embed/>
                  <p:pic>
                    <p:nvPicPr>
                      <p:cNvPr id="2" name="Object 1"/>
                      <p:cNvPicPr>
                        <a:picLocks noChangeAspect="1" noChangeArrowheads="1"/>
                      </p:cNvPicPr>
                      <p:nvPr/>
                    </p:nvPicPr>
                    <p:blipFill>
                      <a:blip r:embed="rId7"/>
                      <a:srcRect/>
                      <a:stretch>
                        <a:fillRect/>
                      </a:stretch>
                    </p:blipFill>
                    <p:spPr bwMode="auto">
                      <a:xfrm>
                        <a:off x="2843150" y="1612075"/>
                        <a:ext cx="990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3337625" y="2104900"/>
          <a:ext cx="1498600" cy="393700"/>
        </p:xfrm>
        <a:graphic>
          <a:graphicData uri="http://schemas.openxmlformats.org/presentationml/2006/ole">
            <mc:AlternateContent xmlns:mc="http://schemas.openxmlformats.org/markup-compatibility/2006">
              <mc:Choice xmlns:v="urn:schemas-microsoft-com:vml" Requires="v">
                <p:oleObj name="Equation" r:id="rId8" imgW="1498320" imgH="393480" progId="Equation.DSMT4">
                  <p:embed/>
                </p:oleObj>
              </mc:Choice>
              <mc:Fallback>
                <p:oleObj name="Equation" r:id="rId8" imgW="1498320" imgH="393480" progId="Equation.DSMT4">
                  <p:embed/>
                  <p:pic>
                    <p:nvPicPr>
                      <p:cNvPr id="9" name="Object 8"/>
                      <p:cNvPicPr>
                        <a:picLocks noChangeAspect="1" noChangeArrowheads="1"/>
                      </p:cNvPicPr>
                      <p:nvPr/>
                    </p:nvPicPr>
                    <p:blipFill>
                      <a:blip r:embed="rId9"/>
                      <a:srcRect/>
                      <a:stretch>
                        <a:fillRect/>
                      </a:stretch>
                    </p:blipFill>
                    <p:spPr bwMode="auto">
                      <a:xfrm>
                        <a:off x="3337625" y="2104900"/>
                        <a:ext cx="1498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nvGraphicFramePr>
        <p:xfrm>
          <a:off x="7203375" y="4379025"/>
          <a:ext cx="990600" cy="508000"/>
        </p:xfrm>
        <a:graphic>
          <a:graphicData uri="http://schemas.openxmlformats.org/presentationml/2006/ole">
            <mc:AlternateContent xmlns:mc="http://schemas.openxmlformats.org/markup-compatibility/2006">
              <mc:Choice xmlns:v="urn:schemas-microsoft-com:vml" Requires="v">
                <p:oleObj name="Equation" r:id="rId10" imgW="990360" imgH="507960" progId="Equation.DSMT4">
                  <p:embed/>
                </p:oleObj>
              </mc:Choice>
              <mc:Fallback>
                <p:oleObj name="Equation" r:id="rId10" imgW="990360" imgH="507960" progId="Equation.DSMT4">
                  <p:embed/>
                  <p:pic>
                    <p:nvPicPr>
                      <p:cNvPr id="12" name="Object 11"/>
                      <p:cNvPicPr>
                        <a:picLocks noChangeAspect="1" noChangeArrowheads="1"/>
                      </p:cNvPicPr>
                      <p:nvPr/>
                    </p:nvPicPr>
                    <p:blipFill>
                      <a:blip r:embed="rId7"/>
                      <a:srcRect/>
                      <a:stretch>
                        <a:fillRect/>
                      </a:stretch>
                    </p:blipFill>
                    <p:spPr bwMode="auto">
                      <a:xfrm>
                        <a:off x="7203375" y="4379025"/>
                        <a:ext cx="990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903132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 Objective 3: 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p>
        </p:txBody>
      </p:sp>
      <p:sp>
        <p:nvSpPr>
          <p:cNvPr id="4" name="Text Placeholder 3"/>
          <p:cNvSpPr>
            <a:spLocks noGrp="1"/>
          </p:cNvSpPr>
          <p:nvPr>
            <p:ph type="body" sz="quarter" idx="10"/>
          </p:nvPr>
        </p:nvSpPr>
        <p:spPr/>
        <p:txBody>
          <a:bodyPr>
            <a:noAutofit/>
          </a:bodyPr>
          <a:lstStyle/>
          <a:p>
            <a:r>
              <a:rPr lang="en-US" dirty="0"/>
              <a:t>			</a:t>
            </a:r>
          </a:p>
          <a:p>
            <a:endParaRPr lang="en-US" dirty="0"/>
          </a:p>
          <a:p>
            <a:endParaRPr lang="en-US" dirty="0"/>
          </a:p>
          <a:p>
            <a:pPr>
              <a:spcBef>
                <a:spcPts val="0"/>
              </a:spcBef>
            </a:pPr>
            <a:r>
              <a:rPr lang="en-US" sz="2800" dirty="0"/>
              <a:t>	Point-Slope form:</a:t>
            </a:r>
          </a:p>
          <a:p>
            <a:pPr>
              <a:spcBef>
                <a:spcPts val="0"/>
              </a:spcBef>
            </a:pPr>
            <a:r>
              <a:rPr lang="en-US" sz="2800" dirty="0"/>
              <a:t>	Solve for </a:t>
            </a:r>
            <a:r>
              <a:rPr lang="en-US" sz="2800" i="1" dirty="0"/>
              <a:t>y</a:t>
            </a:r>
            <a:r>
              <a:rPr lang="en-US" sz="2800" dirty="0"/>
              <a:t> to obtain slope-intercept form.</a:t>
            </a:r>
          </a:p>
          <a:p>
            <a:pPr>
              <a:spcAft>
                <a:spcPts val="1200"/>
              </a:spcAft>
            </a:pPr>
            <a:endParaRPr lang="en-US" sz="2800" dirty="0"/>
          </a:p>
          <a:p>
            <a:endParaRPr lang="en-US" sz="2800" dirty="0"/>
          </a:p>
          <a:p>
            <a:pPr>
              <a:spcAft>
                <a:spcPts val="600"/>
              </a:spcAft>
            </a:pPr>
            <a:r>
              <a:rPr lang="en-US" sz="2800" dirty="0"/>
              <a:t>																Slope-Intercept form:    </a:t>
            </a:r>
          </a:p>
          <a:p>
            <a:r>
              <a:rPr lang="en-US" sz="2800" dirty="0"/>
              <a:t> </a:t>
            </a:r>
          </a:p>
          <a:p>
            <a:endParaRPr lang="en-US" dirty="0"/>
          </a:p>
        </p:txBody>
      </p:sp>
      <p:graphicFrame>
        <p:nvGraphicFramePr>
          <p:cNvPr id="6" name="Object 5"/>
          <p:cNvGraphicFramePr>
            <a:graphicFrameLocks noChangeAspect="1"/>
          </p:cNvGraphicFramePr>
          <p:nvPr/>
        </p:nvGraphicFramePr>
        <p:xfrm>
          <a:off x="1562100" y="1157288"/>
          <a:ext cx="2997200" cy="1651000"/>
        </p:xfrm>
        <a:graphic>
          <a:graphicData uri="http://schemas.openxmlformats.org/presentationml/2006/ole">
            <mc:AlternateContent xmlns:mc="http://schemas.openxmlformats.org/markup-compatibility/2006">
              <mc:Choice xmlns:v="urn:schemas-microsoft-com:vml" Requires="v">
                <p:oleObj name="Equation" r:id="rId2" imgW="2997000" imgH="1650960" progId="Equation.DSMT4">
                  <p:embed/>
                </p:oleObj>
              </mc:Choice>
              <mc:Fallback>
                <p:oleObj name="Equation" r:id="rId2" imgW="2997000" imgH="1650960" progId="Equation.DSMT4">
                  <p:embed/>
                  <p:pic>
                    <p:nvPicPr>
                      <p:cNvPr id="6" name="Object 5"/>
                      <p:cNvPicPr/>
                      <p:nvPr/>
                    </p:nvPicPr>
                    <p:blipFill>
                      <a:blip r:embed="rId3"/>
                      <a:stretch>
                        <a:fillRect/>
                      </a:stretch>
                    </p:blipFill>
                    <p:spPr>
                      <a:xfrm>
                        <a:off x="1562100" y="1157288"/>
                        <a:ext cx="2997200" cy="1651000"/>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4334000" y="2900550"/>
          <a:ext cx="2400300" cy="457200"/>
        </p:xfrm>
        <a:graphic>
          <a:graphicData uri="http://schemas.openxmlformats.org/presentationml/2006/ole">
            <mc:AlternateContent xmlns:mc="http://schemas.openxmlformats.org/markup-compatibility/2006">
              <mc:Choice xmlns:v="urn:schemas-microsoft-com:vml" Requires="v">
                <p:oleObj name="Equation" r:id="rId4" imgW="2400120" imgH="457200" progId="Equation.DSMT4">
                  <p:embed/>
                </p:oleObj>
              </mc:Choice>
              <mc:Fallback>
                <p:oleObj name="Equation" r:id="rId4" imgW="2400120" imgH="457200" progId="Equation.DSMT4">
                  <p:embed/>
                  <p:pic>
                    <p:nvPicPr>
                      <p:cNvPr id="7" name="Object 6"/>
                      <p:cNvPicPr/>
                      <p:nvPr/>
                    </p:nvPicPr>
                    <p:blipFill>
                      <a:blip r:embed="rId5"/>
                      <a:stretch>
                        <a:fillRect/>
                      </a:stretch>
                    </p:blipFill>
                    <p:spPr>
                      <a:xfrm>
                        <a:off x="4334000" y="2900550"/>
                        <a:ext cx="2400300" cy="457200"/>
                      </a:xfrm>
                      <a:prstGeom prst="rect">
                        <a:avLst/>
                      </a:prstGeom>
                    </p:spPr>
                  </p:pic>
                </p:oleObj>
              </mc:Fallback>
            </mc:AlternateContent>
          </a:graphicData>
        </a:graphic>
      </p:graphicFrame>
      <p:graphicFrame>
        <p:nvGraphicFramePr>
          <p:cNvPr id="8" name="Object 7"/>
          <p:cNvGraphicFramePr>
            <a:graphicFrameLocks noChangeAspect="1"/>
          </p:cNvGraphicFramePr>
          <p:nvPr/>
        </p:nvGraphicFramePr>
        <p:xfrm>
          <a:off x="1600200" y="3733800"/>
          <a:ext cx="2400300" cy="2057400"/>
        </p:xfrm>
        <a:graphic>
          <a:graphicData uri="http://schemas.openxmlformats.org/presentationml/2006/ole">
            <mc:AlternateContent xmlns:mc="http://schemas.openxmlformats.org/markup-compatibility/2006">
              <mc:Choice xmlns:v="urn:schemas-microsoft-com:vml" Requires="v">
                <p:oleObj name="Equation" r:id="rId6" imgW="2400120" imgH="2057400" progId="Equation.DSMT4">
                  <p:embed/>
                </p:oleObj>
              </mc:Choice>
              <mc:Fallback>
                <p:oleObj name="Equation" r:id="rId6" imgW="2400120" imgH="2057400" progId="Equation.DSMT4">
                  <p:embed/>
                  <p:pic>
                    <p:nvPicPr>
                      <p:cNvPr id="8" name="Object 7"/>
                      <p:cNvPicPr/>
                      <p:nvPr/>
                    </p:nvPicPr>
                    <p:blipFill>
                      <a:blip r:embed="rId7"/>
                      <a:stretch>
                        <a:fillRect/>
                      </a:stretch>
                    </p:blipFill>
                    <p:spPr>
                      <a:xfrm>
                        <a:off x="1600200" y="3733800"/>
                        <a:ext cx="2400300" cy="2057400"/>
                      </a:xfrm>
                      <a:prstGeom prst="rect">
                        <a:avLst/>
                      </a:prstGeom>
                    </p:spPr>
                  </p:pic>
                </p:oleObj>
              </mc:Fallback>
            </mc:AlternateContent>
          </a:graphicData>
        </a:graphic>
      </p:graphicFrame>
      <p:graphicFrame>
        <p:nvGraphicFramePr>
          <p:cNvPr id="9" name="Object 8"/>
          <p:cNvGraphicFramePr>
            <a:graphicFrameLocks noChangeAspect="1"/>
          </p:cNvGraphicFramePr>
          <p:nvPr/>
        </p:nvGraphicFramePr>
        <p:xfrm>
          <a:off x="4957950" y="5867400"/>
          <a:ext cx="1701800" cy="393700"/>
        </p:xfrm>
        <a:graphic>
          <a:graphicData uri="http://schemas.openxmlformats.org/presentationml/2006/ole">
            <mc:AlternateContent xmlns:mc="http://schemas.openxmlformats.org/markup-compatibility/2006">
              <mc:Choice xmlns:v="urn:schemas-microsoft-com:vml" Requires="v">
                <p:oleObj name="Equation" r:id="rId8" imgW="1701720" imgH="393480" progId="Equation.DSMT4">
                  <p:embed/>
                </p:oleObj>
              </mc:Choice>
              <mc:Fallback>
                <p:oleObj name="Equation" r:id="rId8" imgW="1701720" imgH="393480" progId="Equation.DSMT4">
                  <p:embed/>
                  <p:pic>
                    <p:nvPicPr>
                      <p:cNvPr id="9" name="Object 8"/>
                      <p:cNvPicPr/>
                      <p:nvPr/>
                    </p:nvPicPr>
                    <p:blipFill>
                      <a:blip r:embed="rId9"/>
                      <a:stretch>
                        <a:fillRect/>
                      </a:stretch>
                    </p:blipFill>
                    <p:spPr>
                      <a:xfrm>
                        <a:off x="4957950" y="5867400"/>
                        <a:ext cx="1701800" cy="393700"/>
                      </a:xfrm>
                      <a:prstGeom prst="rect">
                        <a:avLst/>
                      </a:prstGeom>
                    </p:spPr>
                  </p:pic>
                </p:oleObj>
              </mc:Fallback>
            </mc:AlternateContent>
          </a:graphicData>
        </a:graphic>
      </p:graphicFrame>
    </p:spTree>
    <p:extLst>
      <p:ext uri="{BB962C8B-B14F-4D97-AF65-F5344CB8AC3E}">
        <p14:creationId xmlns:p14="http://schemas.microsoft.com/office/powerpoint/2010/main" val="5442707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 Objective 3: Example</a:t>
            </a:r>
            <a:endParaRPr lang="en-US" sz="3200" dirty="0"/>
          </a:p>
        </p:txBody>
      </p:sp>
      <p:sp>
        <p:nvSpPr>
          <p:cNvPr id="4" name="Text Placeholder 3"/>
          <p:cNvSpPr>
            <a:spLocks noGrp="1"/>
          </p:cNvSpPr>
          <p:nvPr>
            <p:ph type="body" sz="quarter" idx="10"/>
          </p:nvPr>
        </p:nvSpPr>
        <p:spPr/>
        <p:txBody>
          <a:bodyPr/>
          <a:lstStyle/>
          <a:p>
            <a:pPr>
              <a:spcAft>
                <a:spcPts val="300"/>
              </a:spcAft>
            </a:pPr>
            <a:r>
              <a:rPr lang="en-US" sz="2800" b="1" dirty="0"/>
              <a:t>3b.</a:t>
            </a:r>
            <a:r>
              <a:rPr lang="en-US" dirty="0"/>
              <a:t>	</a:t>
            </a:r>
            <a:r>
              <a:rPr lang="en-US" sz="2800" dirty="0"/>
              <a:t>Write an equation of the line passing through 	             and perpendicular to the line whose 	equation is  		 Express the equation 	in point-slope form and slope-intercept form.</a:t>
            </a:r>
          </a:p>
          <a:p>
            <a:r>
              <a:rPr lang="en-US" sz="2800" dirty="0"/>
              <a:t>	First, find the slope of the line  </a:t>
            </a:r>
          </a:p>
          <a:p>
            <a:r>
              <a:rPr lang="en-US" sz="2800" dirty="0"/>
              <a:t>	Solve the given equation for </a:t>
            </a:r>
            <a:r>
              <a:rPr lang="en-US" sz="2800" i="1" dirty="0"/>
              <a:t>y</a:t>
            </a:r>
            <a:r>
              <a:rPr lang="en-US" sz="2800" dirty="0"/>
              <a:t> to obtain 	slope-intercept form.</a:t>
            </a:r>
          </a:p>
          <a:p>
            <a:endParaRPr lang="en-US" dirty="0"/>
          </a:p>
        </p:txBody>
      </p:sp>
      <p:graphicFrame>
        <p:nvGraphicFramePr>
          <p:cNvPr id="6" name="Object 5"/>
          <p:cNvGraphicFramePr>
            <a:graphicFrameLocks noChangeAspect="1"/>
          </p:cNvGraphicFramePr>
          <p:nvPr/>
        </p:nvGraphicFramePr>
        <p:xfrm>
          <a:off x="3364675" y="2145475"/>
          <a:ext cx="1828800" cy="393700"/>
        </p:xfrm>
        <a:graphic>
          <a:graphicData uri="http://schemas.openxmlformats.org/presentationml/2006/ole">
            <mc:AlternateContent xmlns:mc="http://schemas.openxmlformats.org/markup-compatibility/2006">
              <mc:Choice xmlns:v="urn:schemas-microsoft-com:vml" Requires="v">
                <p:oleObj name="Equation" r:id="rId2" imgW="1828800" imgH="393480" progId="Equation.DSMT4">
                  <p:embed/>
                </p:oleObj>
              </mc:Choice>
              <mc:Fallback>
                <p:oleObj name="Equation" r:id="rId2" imgW="1828800" imgH="393480" progId="Equation.DSMT4">
                  <p:embed/>
                  <p:pic>
                    <p:nvPicPr>
                      <p:cNvPr id="6" name="Object 5"/>
                      <p:cNvPicPr/>
                      <p:nvPr/>
                    </p:nvPicPr>
                    <p:blipFill>
                      <a:blip r:embed="rId3"/>
                      <a:stretch>
                        <a:fillRect/>
                      </a:stretch>
                    </p:blipFill>
                    <p:spPr>
                      <a:xfrm>
                        <a:off x="3364675" y="2145475"/>
                        <a:ext cx="1828800" cy="393700"/>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6260275" y="3095500"/>
          <a:ext cx="1828800" cy="393700"/>
        </p:xfrm>
        <a:graphic>
          <a:graphicData uri="http://schemas.openxmlformats.org/presentationml/2006/ole">
            <mc:AlternateContent xmlns:mc="http://schemas.openxmlformats.org/markup-compatibility/2006">
              <mc:Choice xmlns:v="urn:schemas-microsoft-com:vml" Requires="v">
                <p:oleObj name="Equation" r:id="rId4" imgW="1828800" imgH="393480" progId="Equation.DSMT4">
                  <p:embed/>
                </p:oleObj>
              </mc:Choice>
              <mc:Fallback>
                <p:oleObj name="Equation" r:id="rId4" imgW="1828800" imgH="393480" progId="Equation.DSMT4">
                  <p:embed/>
                  <p:pic>
                    <p:nvPicPr>
                      <p:cNvPr id="7" name="Object 6"/>
                      <p:cNvPicPr/>
                      <p:nvPr/>
                    </p:nvPicPr>
                    <p:blipFill>
                      <a:blip r:embed="rId3"/>
                      <a:stretch>
                        <a:fillRect/>
                      </a:stretch>
                    </p:blipFill>
                    <p:spPr>
                      <a:xfrm>
                        <a:off x="6260275" y="3095500"/>
                        <a:ext cx="1828800" cy="393700"/>
                      </a:xfrm>
                      <a:prstGeom prst="rect">
                        <a:avLst/>
                      </a:prstGeom>
                    </p:spPr>
                  </p:pic>
                </p:oleObj>
              </mc:Fallback>
            </mc:AlternateContent>
          </a:graphicData>
        </a:graphic>
      </p:graphicFrame>
      <p:graphicFrame>
        <p:nvGraphicFramePr>
          <p:cNvPr id="8" name="Object 7"/>
          <p:cNvGraphicFramePr>
            <a:graphicFrameLocks noChangeAspect="1"/>
          </p:cNvGraphicFramePr>
          <p:nvPr/>
        </p:nvGraphicFramePr>
        <p:xfrm>
          <a:off x="2286000" y="4546600"/>
          <a:ext cx="2641600" cy="1701800"/>
        </p:xfrm>
        <a:graphic>
          <a:graphicData uri="http://schemas.openxmlformats.org/presentationml/2006/ole">
            <mc:AlternateContent xmlns:mc="http://schemas.openxmlformats.org/markup-compatibility/2006">
              <mc:Choice xmlns:v="urn:schemas-microsoft-com:vml" Requires="v">
                <p:oleObj name="Equation" r:id="rId5" imgW="2641320" imgH="1701720" progId="Equation.DSMT4">
                  <p:embed/>
                </p:oleObj>
              </mc:Choice>
              <mc:Fallback>
                <p:oleObj name="Equation" r:id="rId5" imgW="2641320" imgH="1701720" progId="Equation.DSMT4">
                  <p:embed/>
                  <p:pic>
                    <p:nvPicPr>
                      <p:cNvPr id="8" name="Object 7"/>
                      <p:cNvPicPr/>
                      <p:nvPr/>
                    </p:nvPicPr>
                    <p:blipFill>
                      <a:blip r:embed="rId6"/>
                      <a:stretch>
                        <a:fillRect/>
                      </a:stretch>
                    </p:blipFill>
                    <p:spPr>
                      <a:xfrm>
                        <a:off x="2286000" y="4546600"/>
                        <a:ext cx="2641600" cy="1701800"/>
                      </a:xfrm>
                      <a:prstGeom prst="rect">
                        <a:avLst/>
                      </a:prstGeom>
                    </p:spPr>
                  </p:pic>
                </p:oleObj>
              </mc:Fallback>
            </mc:AlternateContent>
          </a:graphicData>
        </a:graphic>
      </p:graphicFrame>
      <p:graphicFrame>
        <p:nvGraphicFramePr>
          <p:cNvPr id="2" name="Object 1"/>
          <p:cNvGraphicFramePr>
            <a:graphicFrameLocks noChangeAspect="1"/>
          </p:cNvGraphicFramePr>
          <p:nvPr/>
        </p:nvGraphicFramePr>
        <p:xfrm>
          <a:off x="1537525" y="1676400"/>
          <a:ext cx="1193800" cy="508000"/>
        </p:xfrm>
        <a:graphic>
          <a:graphicData uri="http://schemas.openxmlformats.org/presentationml/2006/ole">
            <mc:AlternateContent xmlns:mc="http://schemas.openxmlformats.org/markup-compatibility/2006">
              <mc:Choice xmlns:v="urn:schemas-microsoft-com:vml" Requires="v">
                <p:oleObj name="Equation" r:id="rId7" imgW="1193760" imgH="507960" progId="Equation.DSMT4">
                  <p:embed/>
                </p:oleObj>
              </mc:Choice>
              <mc:Fallback>
                <p:oleObj name="Equation" r:id="rId7" imgW="1193760" imgH="507960" progId="Equation.DSMT4">
                  <p:embed/>
                  <p:pic>
                    <p:nvPicPr>
                      <p:cNvPr id="2" name="Object 1"/>
                      <p:cNvPicPr>
                        <a:picLocks noChangeAspect="1" noChangeArrowheads="1"/>
                      </p:cNvPicPr>
                      <p:nvPr/>
                    </p:nvPicPr>
                    <p:blipFill>
                      <a:blip r:embed="rId8"/>
                      <a:srcRect/>
                      <a:stretch>
                        <a:fillRect/>
                      </a:stretch>
                    </p:blipFill>
                    <p:spPr bwMode="auto">
                      <a:xfrm>
                        <a:off x="1537525" y="1676400"/>
                        <a:ext cx="1193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619315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3: 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p>
        </p:txBody>
      </p:sp>
      <p:sp>
        <p:nvSpPr>
          <p:cNvPr id="4" name="Text Placeholder 3"/>
          <p:cNvSpPr>
            <a:spLocks noGrp="1"/>
          </p:cNvSpPr>
          <p:nvPr>
            <p:ph type="body" sz="quarter" idx="10"/>
          </p:nvPr>
        </p:nvSpPr>
        <p:spPr/>
        <p:txBody>
          <a:bodyPr/>
          <a:lstStyle/>
          <a:p>
            <a:pPr>
              <a:lnSpc>
                <a:spcPct val="120000"/>
              </a:lnSpc>
              <a:spcAft>
                <a:spcPts val="1200"/>
              </a:spcAft>
            </a:pPr>
            <a:r>
              <a:rPr lang="en-US" dirty="0"/>
              <a:t>	</a:t>
            </a:r>
            <a:r>
              <a:rPr lang="en-US" sz="2800" dirty="0"/>
              <a:t>Since the slope of the given line is        the 	slope of any line perpendicular to the given 	line is 3.</a:t>
            </a:r>
          </a:p>
          <a:p>
            <a:r>
              <a:rPr lang="en-US" dirty="0"/>
              <a:t>	</a:t>
            </a:r>
            <a:r>
              <a:rPr lang="en-US" sz="2800" dirty="0"/>
              <a:t>We use the slope of 3 and the point          	to write the equation in point-slope form.</a:t>
            </a:r>
          </a:p>
          <a:p>
            <a:endParaRPr lang="en-US" sz="2800" dirty="0"/>
          </a:p>
        </p:txBody>
      </p:sp>
      <p:graphicFrame>
        <p:nvGraphicFramePr>
          <p:cNvPr id="7" name="Object 6"/>
          <p:cNvGraphicFramePr>
            <a:graphicFrameLocks noChangeAspect="1"/>
          </p:cNvGraphicFramePr>
          <p:nvPr/>
        </p:nvGraphicFramePr>
        <p:xfrm>
          <a:off x="7017325" y="1054925"/>
          <a:ext cx="596900" cy="838200"/>
        </p:xfrm>
        <a:graphic>
          <a:graphicData uri="http://schemas.openxmlformats.org/presentationml/2006/ole">
            <mc:AlternateContent xmlns:mc="http://schemas.openxmlformats.org/markup-compatibility/2006">
              <mc:Choice xmlns:v="urn:schemas-microsoft-com:vml" Requires="v">
                <p:oleObj name="Equation" r:id="rId2" imgW="596880" imgH="838080" progId="Equation.DSMT4">
                  <p:embed/>
                </p:oleObj>
              </mc:Choice>
              <mc:Fallback>
                <p:oleObj name="Equation" r:id="rId2" imgW="596880" imgH="838080" progId="Equation.DSMT4">
                  <p:embed/>
                  <p:pic>
                    <p:nvPicPr>
                      <p:cNvPr id="7" name="Object 6"/>
                      <p:cNvPicPr/>
                      <p:nvPr/>
                    </p:nvPicPr>
                    <p:blipFill>
                      <a:blip r:embed="rId3"/>
                      <a:stretch>
                        <a:fillRect/>
                      </a:stretch>
                    </p:blipFill>
                    <p:spPr>
                      <a:xfrm>
                        <a:off x="7017325" y="1054925"/>
                        <a:ext cx="596900" cy="838200"/>
                      </a:xfrm>
                      <a:prstGeom prst="rect">
                        <a:avLst/>
                      </a:prstGeom>
                    </p:spPr>
                  </p:pic>
                </p:oleObj>
              </mc:Fallback>
            </mc:AlternateContent>
          </a:graphicData>
        </a:graphic>
      </p:graphicFrame>
      <p:graphicFrame>
        <p:nvGraphicFramePr>
          <p:cNvPr id="8" name="Object 7"/>
          <p:cNvGraphicFramePr>
            <a:graphicFrameLocks noChangeAspect="1"/>
          </p:cNvGraphicFramePr>
          <p:nvPr/>
        </p:nvGraphicFramePr>
        <p:xfrm>
          <a:off x="1541463" y="4292600"/>
          <a:ext cx="3327400" cy="1651000"/>
        </p:xfrm>
        <a:graphic>
          <a:graphicData uri="http://schemas.openxmlformats.org/presentationml/2006/ole">
            <mc:AlternateContent xmlns:mc="http://schemas.openxmlformats.org/markup-compatibility/2006">
              <mc:Choice xmlns:v="urn:schemas-microsoft-com:vml" Requires="v">
                <p:oleObj name="Equation" r:id="rId4" imgW="3327120" imgH="1650960" progId="Equation.DSMT4">
                  <p:embed/>
                </p:oleObj>
              </mc:Choice>
              <mc:Fallback>
                <p:oleObj name="Equation" r:id="rId4" imgW="3327120" imgH="1650960" progId="Equation.DSMT4">
                  <p:embed/>
                  <p:pic>
                    <p:nvPicPr>
                      <p:cNvPr id="8" name="Object 7"/>
                      <p:cNvPicPr/>
                      <p:nvPr/>
                    </p:nvPicPr>
                    <p:blipFill>
                      <a:blip r:embed="rId5"/>
                      <a:stretch>
                        <a:fillRect/>
                      </a:stretch>
                    </p:blipFill>
                    <p:spPr>
                      <a:xfrm>
                        <a:off x="1541463" y="4292600"/>
                        <a:ext cx="3327400" cy="1651000"/>
                      </a:xfrm>
                      <a:prstGeom prst="rect">
                        <a:avLst/>
                      </a:prstGeom>
                    </p:spPr>
                  </p:pic>
                </p:oleObj>
              </mc:Fallback>
            </mc:AlternateContent>
          </a:graphicData>
        </a:graphic>
      </p:graphicFrame>
      <p:graphicFrame>
        <p:nvGraphicFramePr>
          <p:cNvPr id="2" name="Object 1"/>
          <p:cNvGraphicFramePr>
            <a:graphicFrameLocks noChangeAspect="1"/>
          </p:cNvGraphicFramePr>
          <p:nvPr/>
        </p:nvGraphicFramePr>
        <p:xfrm>
          <a:off x="7240650" y="3100450"/>
          <a:ext cx="1193800" cy="508000"/>
        </p:xfrm>
        <a:graphic>
          <a:graphicData uri="http://schemas.openxmlformats.org/presentationml/2006/ole">
            <mc:AlternateContent xmlns:mc="http://schemas.openxmlformats.org/markup-compatibility/2006">
              <mc:Choice xmlns:v="urn:schemas-microsoft-com:vml" Requires="v">
                <p:oleObj name="Equation" r:id="rId6" imgW="1193760" imgH="507960" progId="Equation.DSMT4">
                  <p:embed/>
                </p:oleObj>
              </mc:Choice>
              <mc:Fallback>
                <p:oleObj name="Equation" r:id="rId6" imgW="1193760" imgH="507960" progId="Equation.DSMT4">
                  <p:embed/>
                  <p:pic>
                    <p:nvPicPr>
                      <p:cNvPr id="2"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0650" y="3100450"/>
                        <a:ext cx="1193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049224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3: 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p>
        </p:txBody>
      </p:sp>
      <p:sp>
        <p:nvSpPr>
          <p:cNvPr id="4" name="Text Placeholder 3"/>
          <p:cNvSpPr>
            <a:spLocks noGrp="1"/>
          </p:cNvSpPr>
          <p:nvPr>
            <p:ph type="body" sz="quarter" idx="10"/>
          </p:nvPr>
        </p:nvSpPr>
        <p:spPr/>
        <p:txBody>
          <a:bodyPr/>
          <a:lstStyle/>
          <a:p>
            <a:pPr>
              <a:lnSpc>
                <a:spcPct val="120000"/>
              </a:lnSpc>
            </a:pPr>
            <a:r>
              <a:rPr lang="en-US" dirty="0"/>
              <a:t>	</a:t>
            </a:r>
            <a:r>
              <a:rPr lang="en-US" sz="2800" dirty="0"/>
              <a:t>Solve for </a:t>
            </a:r>
            <a:r>
              <a:rPr lang="en-US" sz="2800" i="1" dirty="0"/>
              <a:t>y</a:t>
            </a:r>
            <a:r>
              <a:rPr lang="en-US" sz="2800" dirty="0"/>
              <a:t> to obtain slope-intercept form.</a:t>
            </a:r>
          </a:p>
        </p:txBody>
      </p:sp>
      <p:graphicFrame>
        <p:nvGraphicFramePr>
          <p:cNvPr id="8" name="Object 7"/>
          <p:cNvGraphicFramePr>
            <a:graphicFrameLocks noChangeAspect="1"/>
          </p:cNvGraphicFramePr>
          <p:nvPr/>
        </p:nvGraphicFramePr>
        <p:xfrm>
          <a:off x="1573213" y="2049463"/>
          <a:ext cx="2413000" cy="2108200"/>
        </p:xfrm>
        <a:graphic>
          <a:graphicData uri="http://schemas.openxmlformats.org/presentationml/2006/ole">
            <mc:AlternateContent xmlns:mc="http://schemas.openxmlformats.org/markup-compatibility/2006">
              <mc:Choice xmlns:v="urn:schemas-microsoft-com:vml" Requires="v">
                <p:oleObj name="Equation" r:id="rId2" imgW="2412720" imgH="2108160" progId="Equation.DSMT4">
                  <p:embed/>
                </p:oleObj>
              </mc:Choice>
              <mc:Fallback>
                <p:oleObj name="Equation" r:id="rId2" imgW="2412720" imgH="2108160" progId="Equation.DSMT4">
                  <p:embed/>
                  <p:pic>
                    <p:nvPicPr>
                      <p:cNvPr id="8" name="Object 7"/>
                      <p:cNvPicPr/>
                      <p:nvPr/>
                    </p:nvPicPr>
                    <p:blipFill>
                      <a:blip r:embed="rId3"/>
                      <a:stretch>
                        <a:fillRect/>
                      </a:stretch>
                    </p:blipFill>
                    <p:spPr>
                      <a:xfrm>
                        <a:off x="1573213" y="2049463"/>
                        <a:ext cx="2413000" cy="2108200"/>
                      </a:xfrm>
                      <a:prstGeom prst="rect">
                        <a:avLst/>
                      </a:prstGeom>
                    </p:spPr>
                  </p:pic>
                </p:oleObj>
              </mc:Fallback>
            </mc:AlternateContent>
          </a:graphicData>
        </a:graphic>
      </p:graphicFrame>
    </p:spTree>
    <p:extLst>
      <p:ext uri="{BB962C8B-B14F-4D97-AF65-F5344CB8AC3E}">
        <p14:creationId xmlns:p14="http://schemas.microsoft.com/office/powerpoint/2010/main" val="1779754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 Objective 1: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rmAutofit/>
          </a:bodyPr>
          <a:lstStyle/>
          <a:p>
            <a:r>
              <a:rPr lang="en-US" sz="2800" b="1" dirty="0"/>
              <a:t>1.</a:t>
            </a:r>
            <a:r>
              <a:rPr lang="en-US" sz="2800" dirty="0"/>
              <a:t>	Graph:</a:t>
            </a:r>
          </a:p>
          <a:p>
            <a:pPr>
              <a:spcAft>
                <a:spcPts val="1200"/>
              </a:spcAft>
            </a:pPr>
            <a:r>
              <a:rPr lang="en-US" sz="2800" dirty="0"/>
              <a:t>	Find the </a:t>
            </a:r>
            <a:r>
              <a:rPr lang="en-US" sz="2800" i="1" dirty="0"/>
              <a:t>x</a:t>
            </a:r>
            <a:r>
              <a:rPr lang="en-US" sz="2800" dirty="0">
                <a:latin typeface="Symbol" pitchFamily="18" charset="2"/>
              </a:rPr>
              <a:t> - </a:t>
            </a:r>
            <a:r>
              <a:rPr lang="en-US" sz="2800" dirty="0"/>
              <a:t>intercept setting </a:t>
            </a:r>
            <a:r>
              <a:rPr lang="en-US" sz="2800" i="1" dirty="0"/>
              <a:t> </a:t>
            </a:r>
            <a:endParaRPr lang="en-US" sz="2800" dirty="0"/>
          </a:p>
          <a:p>
            <a:endParaRPr lang="en-US" sz="2800" dirty="0"/>
          </a:p>
          <a:p>
            <a:endParaRPr lang="en-US" sz="2800" dirty="0"/>
          </a:p>
          <a:p>
            <a:endParaRPr lang="en-US" sz="2800" dirty="0"/>
          </a:p>
          <a:p>
            <a:r>
              <a:rPr lang="en-US" sz="2800" dirty="0"/>
              <a:t>	Find the </a:t>
            </a:r>
            <a:r>
              <a:rPr lang="en-US" sz="2800" i="1" dirty="0"/>
              <a:t>y</a:t>
            </a:r>
            <a:r>
              <a:rPr lang="en-US" sz="2800" dirty="0">
                <a:latin typeface="Symbol" pitchFamily="18" charset="2"/>
              </a:rPr>
              <a:t> - </a:t>
            </a:r>
            <a:r>
              <a:rPr lang="en-US" sz="2800" dirty="0"/>
              <a:t>intercept by setting </a:t>
            </a:r>
          </a:p>
          <a:p>
            <a:endParaRPr lang="en-US" sz="2800" dirty="0"/>
          </a:p>
          <a:p>
            <a:endParaRPr lang="en-US" sz="2800" dirty="0"/>
          </a:p>
        </p:txBody>
      </p:sp>
      <p:graphicFrame>
        <p:nvGraphicFramePr>
          <p:cNvPr id="5" name="Object 4"/>
          <p:cNvGraphicFramePr>
            <a:graphicFrameLocks noChangeAspect="1"/>
          </p:cNvGraphicFramePr>
          <p:nvPr>
            <p:extLst>
              <p:ext uri="{D42A27DB-BD31-4B8C-83A1-F6EECF244321}">
                <p14:modId xmlns:p14="http://schemas.microsoft.com/office/powerpoint/2010/main" val="1671514018"/>
              </p:ext>
            </p:extLst>
          </p:nvPr>
        </p:nvGraphicFramePr>
        <p:xfrm>
          <a:off x="2678875" y="1236025"/>
          <a:ext cx="1765300" cy="393700"/>
        </p:xfrm>
        <a:graphic>
          <a:graphicData uri="http://schemas.openxmlformats.org/presentationml/2006/ole">
            <mc:AlternateContent xmlns:mc="http://schemas.openxmlformats.org/markup-compatibility/2006">
              <mc:Choice xmlns:v="urn:schemas-microsoft-com:vml" Requires="v">
                <p:oleObj name="Equation" r:id="rId2" imgW="1765080" imgH="393480" progId="Equation.DSMT4">
                  <p:embed/>
                </p:oleObj>
              </mc:Choice>
              <mc:Fallback>
                <p:oleObj name="Equation" r:id="rId2" imgW="1765080" imgH="393480" progId="Equation.DSMT4">
                  <p:embed/>
                  <p:pic>
                    <p:nvPicPr>
                      <p:cNvPr id="0" name=""/>
                      <p:cNvPicPr/>
                      <p:nvPr/>
                    </p:nvPicPr>
                    <p:blipFill>
                      <a:blip r:embed="rId3"/>
                      <a:stretch>
                        <a:fillRect/>
                      </a:stretch>
                    </p:blipFill>
                    <p:spPr>
                      <a:xfrm>
                        <a:off x="2678875" y="1236025"/>
                        <a:ext cx="1765300" cy="3937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197154150"/>
              </p:ext>
            </p:extLst>
          </p:nvPr>
        </p:nvGraphicFramePr>
        <p:xfrm>
          <a:off x="1547813" y="2184400"/>
          <a:ext cx="2044700" cy="1651000"/>
        </p:xfrm>
        <a:graphic>
          <a:graphicData uri="http://schemas.openxmlformats.org/presentationml/2006/ole">
            <mc:AlternateContent xmlns:mc="http://schemas.openxmlformats.org/markup-compatibility/2006">
              <mc:Choice xmlns:v="urn:schemas-microsoft-com:vml" Requires="v">
                <p:oleObj name="Equation" r:id="rId4" imgW="2044440" imgH="1650960" progId="Equation.DSMT4">
                  <p:embed/>
                </p:oleObj>
              </mc:Choice>
              <mc:Fallback>
                <p:oleObj name="Equation" r:id="rId4" imgW="2044440" imgH="1650960" progId="Equation.DSMT4">
                  <p:embed/>
                  <p:pic>
                    <p:nvPicPr>
                      <p:cNvPr id="0" name=""/>
                      <p:cNvPicPr/>
                      <p:nvPr/>
                    </p:nvPicPr>
                    <p:blipFill>
                      <a:blip r:embed="rId5"/>
                      <a:stretch>
                        <a:fillRect/>
                      </a:stretch>
                    </p:blipFill>
                    <p:spPr>
                      <a:xfrm>
                        <a:off x="1547813" y="2184400"/>
                        <a:ext cx="2044700" cy="16510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187576615"/>
              </p:ext>
            </p:extLst>
          </p:nvPr>
        </p:nvGraphicFramePr>
        <p:xfrm>
          <a:off x="1562100" y="4470400"/>
          <a:ext cx="2247900" cy="1727200"/>
        </p:xfrm>
        <a:graphic>
          <a:graphicData uri="http://schemas.openxmlformats.org/presentationml/2006/ole">
            <mc:AlternateContent xmlns:mc="http://schemas.openxmlformats.org/markup-compatibility/2006">
              <mc:Choice xmlns:v="urn:schemas-microsoft-com:vml" Requires="v">
                <p:oleObj name="Equation" r:id="rId6" imgW="2247840" imgH="1726920" progId="Equation.DSMT4">
                  <p:embed/>
                </p:oleObj>
              </mc:Choice>
              <mc:Fallback>
                <p:oleObj name="Equation" r:id="rId6" imgW="2247840" imgH="1726920" progId="Equation.DSMT4">
                  <p:embed/>
                  <p:pic>
                    <p:nvPicPr>
                      <p:cNvPr id="0" name=""/>
                      <p:cNvPicPr/>
                      <p:nvPr/>
                    </p:nvPicPr>
                    <p:blipFill>
                      <a:blip r:embed="rId7"/>
                      <a:stretch>
                        <a:fillRect/>
                      </a:stretch>
                    </p:blipFill>
                    <p:spPr>
                      <a:xfrm>
                        <a:off x="1562100" y="4470400"/>
                        <a:ext cx="2247900" cy="17272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493197041"/>
              </p:ext>
            </p:extLst>
          </p:nvPr>
        </p:nvGraphicFramePr>
        <p:xfrm>
          <a:off x="6060375" y="1764475"/>
          <a:ext cx="901700" cy="393700"/>
        </p:xfrm>
        <a:graphic>
          <a:graphicData uri="http://schemas.openxmlformats.org/presentationml/2006/ole">
            <mc:AlternateContent xmlns:mc="http://schemas.openxmlformats.org/markup-compatibility/2006">
              <mc:Choice xmlns:v="urn:schemas-microsoft-com:vml" Requires="v">
                <p:oleObj name="Equation" r:id="rId8" imgW="901440" imgH="393480" progId="Equation.DSMT4">
                  <p:embed/>
                </p:oleObj>
              </mc:Choice>
              <mc:Fallback>
                <p:oleObj name="Equation" r:id="rId8" imgW="901440" imgH="393480" progId="Equation.DSMT4">
                  <p:embed/>
                  <p:pic>
                    <p:nvPicPr>
                      <p:cNvPr id="0" name="Object 7"/>
                      <p:cNvPicPr>
                        <a:picLocks noChangeAspect="1" noChangeArrowheads="1"/>
                      </p:cNvPicPr>
                      <p:nvPr/>
                    </p:nvPicPr>
                    <p:blipFill>
                      <a:blip r:embed="rId9"/>
                      <a:srcRect/>
                      <a:stretch>
                        <a:fillRect/>
                      </a:stretch>
                    </p:blipFill>
                    <p:spPr bwMode="auto">
                      <a:xfrm>
                        <a:off x="6060375" y="1764475"/>
                        <a:ext cx="901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039467167"/>
              </p:ext>
            </p:extLst>
          </p:nvPr>
        </p:nvGraphicFramePr>
        <p:xfrm>
          <a:off x="6536375" y="3974275"/>
          <a:ext cx="889000" cy="330200"/>
        </p:xfrm>
        <a:graphic>
          <a:graphicData uri="http://schemas.openxmlformats.org/presentationml/2006/ole">
            <mc:AlternateContent xmlns:mc="http://schemas.openxmlformats.org/markup-compatibility/2006">
              <mc:Choice xmlns:v="urn:schemas-microsoft-com:vml" Requires="v">
                <p:oleObj name="Equation" r:id="rId10" imgW="888840" imgH="330120" progId="Equation.DSMT4">
                  <p:embed/>
                </p:oleObj>
              </mc:Choice>
              <mc:Fallback>
                <p:oleObj name="Equation" r:id="rId10" imgW="888840" imgH="330120" progId="Equation.DSMT4">
                  <p:embed/>
                  <p:pic>
                    <p:nvPicPr>
                      <p:cNvPr id="0" name="Object 3"/>
                      <p:cNvPicPr>
                        <a:picLocks noChangeAspect="1" noChangeArrowheads="1"/>
                      </p:cNvPicPr>
                      <p:nvPr/>
                    </p:nvPicPr>
                    <p:blipFill>
                      <a:blip r:embed="rId11"/>
                      <a:srcRect/>
                      <a:stretch>
                        <a:fillRect/>
                      </a:stretch>
                    </p:blipFill>
                    <p:spPr bwMode="auto">
                      <a:xfrm>
                        <a:off x="6536375" y="3974275"/>
                        <a:ext cx="889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62981763"/>
      </p:ext>
    </p:extLst>
  </p:cSld>
  <p:clrMapOvr>
    <a:masterClrMapping/>
  </p:clrMapOvr>
</p:sld>
</file>

<file path=ppt/theme/theme1.xml><?xml version="1.0" encoding="utf-8"?>
<a:theme xmlns:a="http://schemas.openxmlformats.org/drawingml/2006/main" name="Top With 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2149</TotalTime>
  <Words>4052</Words>
  <Application>Microsoft Office PowerPoint</Application>
  <PresentationFormat>On-screen Show (4:3)</PresentationFormat>
  <Paragraphs>480</Paragraphs>
  <Slides>86</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86</vt:i4>
      </vt:variant>
    </vt:vector>
  </HeadingPairs>
  <TitlesOfParts>
    <vt:vector size="93" baseType="lpstr">
      <vt:lpstr>Arial</vt:lpstr>
      <vt:lpstr>Calibri</vt:lpstr>
      <vt:lpstr>Cambria Math</vt:lpstr>
      <vt:lpstr>Symbol</vt:lpstr>
      <vt:lpstr>Times New Roman</vt:lpstr>
      <vt:lpstr>Top With Footer</vt:lpstr>
      <vt:lpstr>Equation</vt:lpstr>
      <vt:lpstr>PowerPoint Presentation</vt:lpstr>
      <vt:lpstr>Objective 1</vt:lpstr>
      <vt:lpstr>Linear Functions</vt:lpstr>
      <vt:lpstr>Translating Phrases into Expressions</vt:lpstr>
      <vt:lpstr>Example</vt:lpstr>
      <vt:lpstr>Example (cont)</vt:lpstr>
      <vt:lpstr>Example (cont)</vt:lpstr>
      <vt:lpstr>Example (cont)</vt:lpstr>
      <vt:lpstr> Objective 1: Example</vt:lpstr>
      <vt:lpstr> Objective 1: Example (cont)</vt:lpstr>
      <vt:lpstr>Objective 2</vt:lpstr>
      <vt:lpstr>Slope</vt:lpstr>
      <vt:lpstr>Slope of a Line</vt:lpstr>
      <vt:lpstr>Slopes of Lines</vt:lpstr>
      <vt:lpstr>Example</vt:lpstr>
      <vt:lpstr> Objective 2: Example</vt:lpstr>
      <vt:lpstr>Objective 3</vt:lpstr>
      <vt:lpstr>Slopes of Lines</vt:lpstr>
      <vt:lpstr>Example</vt:lpstr>
      <vt:lpstr> Objective 3: Example</vt:lpstr>
      <vt:lpstr> Objective 3: Example (cont)</vt:lpstr>
      <vt:lpstr>Objective 4</vt:lpstr>
      <vt:lpstr>Slopes of Lines</vt:lpstr>
      <vt:lpstr>Example</vt:lpstr>
      <vt:lpstr>Example (cont)</vt:lpstr>
      <vt:lpstr>Example (cont)</vt:lpstr>
      <vt:lpstr>Example (cont)</vt:lpstr>
      <vt:lpstr>Objective 4: Example</vt:lpstr>
      <vt:lpstr>Objective 5</vt:lpstr>
      <vt:lpstr>Horizontal and Vertical Lines</vt:lpstr>
      <vt:lpstr>Example</vt:lpstr>
      <vt:lpstr>Example</vt:lpstr>
      <vt:lpstr>Example</vt:lpstr>
      <vt:lpstr>Example</vt:lpstr>
      <vt:lpstr> Objective 5: Example</vt:lpstr>
      <vt:lpstr> Objective 5: Example</vt:lpstr>
      <vt:lpstr>Objective 6</vt:lpstr>
      <vt:lpstr>Slope as Rate of Change</vt:lpstr>
      <vt:lpstr>Example</vt:lpstr>
      <vt:lpstr> Objective 6: Example</vt:lpstr>
      <vt:lpstr>Objective 7</vt:lpstr>
      <vt:lpstr>Average Rate of Change</vt:lpstr>
      <vt:lpstr> Objective 7: Example</vt:lpstr>
      <vt:lpstr> Objective 7: Example (cont)</vt:lpstr>
      <vt:lpstr> Objective 7: Example (cont)</vt:lpstr>
      <vt:lpstr>Objective 8</vt:lpstr>
      <vt:lpstr>Linear Modeling</vt:lpstr>
      <vt:lpstr>Example</vt:lpstr>
      <vt:lpstr>Example (cont)</vt:lpstr>
      <vt:lpstr> Objective 8: Example</vt:lpstr>
      <vt:lpstr> Objective 8: Example (cont)</vt:lpstr>
      <vt:lpstr> Objective 8: Example (cont)</vt:lpstr>
      <vt:lpstr>PowerPoint Presentation</vt:lpstr>
      <vt:lpstr>Point-Slope Form</vt:lpstr>
      <vt:lpstr>Objective 1</vt:lpstr>
      <vt:lpstr>Example</vt:lpstr>
      <vt:lpstr>Example</vt:lpstr>
      <vt:lpstr>Example (cont)</vt:lpstr>
      <vt:lpstr>Equations of Lines</vt:lpstr>
      <vt:lpstr>Deciding which form to use:</vt:lpstr>
      <vt:lpstr> Objective 1: Example</vt:lpstr>
      <vt:lpstr> Objective 1: Example</vt:lpstr>
      <vt:lpstr>Objective 2</vt:lpstr>
      <vt:lpstr>Example</vt:lpstr>
      <vt:lpstr>Example (cont)</vt:lpstr>
      <vt:lpstr>Example (cont)</vt:lpstr>
      <vt:lpstr>Example (cont)</vt:lpstr>
      <vt:lpstr>Example (cont)</vt:lpstr>
      <vt:lpstr> Objective 2: Example</vt:lpstr>
      <vt:lpstr> Objective 2: Example (cont)</vt:lpstr>
      <vt:lpstr> Objective 2: Example (cont)</vt:lpstr>
      <vt:lpstr> Objective 2: Example (cont)</vt:lpstr>
      <vt:lpstr>Objective 3</vt:lpstr>
      <vt:lpstr>Parallel and Perpendicular Lines</vt:lpstr>
      <vt:lpstr>Parallel and Perpendicular Lines</vt:lpstr>
      <vt:lpstr>Parallel and Perpendicular Lines</vt:lpstr>
      <vt:lpstr>Parallel and Perpendicular Lines</vt:lpstr>
      <vt:lpstr>Example</vt:lpstr>
      <vt:lpstr>Example</vt:lpstr>
      <vt:lpstr>Example (cont)</vt:lpstr>
      <vt:lpstr>Example (cont)</vt:lpstr>
      <vt:lpstr> Objective 3: Example</vt:lpstr>
      <vt:lpstr> Objective 3: Example (cont)</vt:lpstr>
      <vt:lpstr> Objective 3: Example</vt:lpstr>
      <vt:lpstr> Objective 3: Example (cont)</vt:lpstr>
      <vt:lpstr> Objective 3: Example (cont)</vt:lpstr>
    </vt:vector>
  </TitlesOfParts>
  <Company>Pearson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FTPUSER;Bob Blitzer</dc:creator>
  <cp:lastModifiedBy>Calise, Anthony J.</cp:lastModifiedBy>
  <cp:revision>1727</cp:revision>
  <dcterms:created xsi:type="dcterms:W3CDTF">2015-11-17T05:26:05Z</dcterms:created>
  <dcterms:modified xsi:type="dcterms:W3CDTF">2022-06-27T22:34:58Z</dcterms:modified>
</cp:coreProperties>
</file>