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94" r:id="rId2"/>
  </p:sldMasterIdLst>
  <p:notesMasterIdLst>
    <p:notesMasterId r:id="rId31"/>
  </p:notesMasterIdLst>
  <p:handoutMasterIdLst>
    <p:handoutMasterId r:id="rId32"/>
  </p:handoutMasterIdLst>
  <p:sldIdLst>
    <p:sldId id="339" r:id="rId3"/>
    <p:sldId id="338" r:id="rId4"/>
    <p:sldId id="365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</p:sldIdLst>
  <p:sldSz cx="9144000" cy="6858000" type="letter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6">
          <p15:clr>
            <a:srgbClr val="A4A3A4"/>
          </p15:clr>
        </p15:guide>
        <p15:guide id="2" pos="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9E28F"/>
    <a:srgbClr val="F9E497"/>
    <a:srgbClr val="FCF094"/>
    <a:srgbClr val="FCED80"/>
    <a:srgbClr val="FDE27F"/>
    <a:srgbClr val="FF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35" autoAdjust="0"/>
  </p:normalViewPr>
  <p:slideViewPr>
    <p:cSldViewPr snapToGrid="0">
      <p:cViewPr varScale="1">
        <p:scale>
          <a:sx n="63" d="100"/>
          <a:sy n="63" d="100"/>
        </p:scale>
        <p:origin x="1380" y="36"/>
      </p:cViewPr>
      <p:guideLst>
        <p:guide orient="horz" pos="736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50"/>
    </p:cViewPr>
  </p:sorterViewPr>
  <p:notesViewPr>
    <p:cSldViewPr snapToGrid="0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909D72A-8720-4BFB-A9B3-F6B0FCEA2D9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4352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C0AA915-ABFD-468F-B706-386E244B195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57325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E0AB65-FB6C-4F00-9542-6B6762492255}" type="slidenum">
              <a:rPr lang="en-CA" alt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29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8048C-507B-4004-888E-A0D8674A17FC}" type="slidenum">
              <a:rPr lang="en-CA" altLang="en-US">
                <a:solidFill>
                  <a:srgbClr val="000000"/>
                </a:solidFill>
              </a:rPr>
              <a:pPr/>
              <a:t>12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078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29BA6-326D-4A13-A95A-B41E42A0F001}" type="slidenum">
              <a:rPr lang="en-CA" altLang="en-US">
                <a:solidFill>
                  <a:srgbClr val="000000"/>
                </a:solidFill>
              </a:rPr>
              <a:pPr/>
              <a:t>13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095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39E44-DB3E-47A1-AEBF-0C0D856CAD10}" type="slidenum">
              <a:rPr lang="en-CA" altLang="en-US">
                <a:solidFill>
                  <a:srgbClr val="000000"/>
                </a:solidFill>
              </a:rPr>
              <a:pPr/>
              <a:t>14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063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86B17-5E6A-4CB7-9499-999B82D31E6D}" type="slidenum">
              <a:rPr lang="en-CA" altLang="en-US">
                <a:solidFill>
                  <a:srgbClr val="000000"/>
                </a:solidFill>
              </a:rPr>
              <a:pPr/>
              <a:t>15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758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3CAF6-A64B-4F27-82B2-F0221B9EA5C7}" type="slidenum">
              <a:rPr lang="en-CA" altLang="en-US">
                <a:solidFill>
                  <a:srgbClr val="000000"/>
                </a:solidFill>
              </a:rPr>
              <a:pPr/>
              <a:t>16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757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E4137-CA4B-406F-9859-361D23FAEA02}" type="slidenum">
              <a:rPr lang="en-CA" altLang="en-US">
                <a:solidFill>
                  <a:srgbClr val="000000"/>
                </a:solidFill>
              </a:rPr>
              <a:pPr/>
              <a:t>17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492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C7EE2-9699-491C-A268-FD58A0EF31AA}" type="slidenum">
              <a:rPr lang="en-CA" altLang="en-US">
                <a:solidFill>
                  <a:srgbClr val="000000"/>
                </a:solidFill>
              </a:rPr>
              <a:pPr/>
              <a:t>18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627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16C31-F0A4-4314-B017-8FEABEF74A6F}" type="slidenum">
              <a:rPr lang="en-CA" altLang="en-US">
                <a:solidFill>
                  <a:srgbClr val="000000"/>
                </a:solidFill>
              </a:rPr>
              <a:pPr/>
              <a:t>19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472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7C135-BAC6-4A6E-8447-DDC675BBCDE3}" type="slidenum">
              <a:rPr lang="en-CA" altLang="en-US">
                <a:solidFill>
                  <a:srgbClr val="000000"/>
                </a:solidFill>
              </a:rPr>
              <a:pPr/>
              <a:t>20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922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C07B2D-690A-4FF7-BDCA-CA8EAA2774AF}" type="slidenum">
              <a:rPr lang="en-CA" altLang="en-US">
                <a:solidFill>
                  <a:srgbClr val="000000"/>
                </a:solidFill>
              </a:rPr>
              <a:pPr/>
              <a:t>21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16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3D425-5F6F-4ABE-BED7-1C53F3F2827B}" type="slidenum">
              <a:rPr lang="en-CA" altLang="en-US">
                <a:solidFill>
                  <a:srgbClr val="000000"/>
                </a:solidFill>
              </a:rPr>
              <a:pPr/>
              <a:t>4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7888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98C94-EAA7-4D79-9344-B420507E8FD6}" type="slidenum">
              <a:rPr lang="en-CA" altLang="en-US">
                <a:solidFill>
                  <a:srgbClr val="000000"/>
                </a:solidFill>
              </a:rPr>
              <a:pPr/>
              <a:t>22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5765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EB1DD-F8CA-4713-8E2E-D7A37D79B90B}" type="slidenum">
              <a:rPr lang="en-CA" altLang="en-US">
                <a:solidFill>
                  <a:srgbClr val="000000"/>
                </a:solidFill>
              </a:rPr>
              <a:pPr/>
              <a:t>23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1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01A8E-4C5A-464F-997A-9C81C321725C}" type="slidenum">
              <a:rPr lang="en-CA" altLang="en-US">
                <a:solidFill>
                  <a:srgbClr val="000000"/>
                </a:solidFill>
              </a:rPr>
              <a:pPr/>
              <a:t>5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683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070C1-DAE2-4B7A-823C-E93472D47EA0}" type="slidenum">
              <a:rPr lang="en-CA" altLang="en-US">
                <a:solidFill>
                  <a:srgbClr val="000000"/>
                </a:solidFill>
              </a:rPr>
              <a:pPr/>
              <a:t>6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804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59C9A-20F0-4967-9B76-1F22A2C46780}" type="slidenum">
              <a:rPr lang="en-CA" altLang="en-US">
                <a:solidFill>
                  <a:srgbClr val="000000"/>
                </a:solidFill>
              </a:rPr>
              <a:pPr/>
              <a:t>7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81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09A1D-73E5-4E39-A700-9EACCA6099AC}" type="slidenum">
              <a:rPr lang="en-CA" altLang="en-US">
                <a:solidFill>
                  <a:srgbClr val="000000"/>
                </a:solidFill>
              </a:rPr>
              <a:pPr/>
              <a:t>8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679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C1E17-DD27-4655-9C72-254B76122219}" type="slidenum">
              <a:rPr lang="en-CA" altLang="en-US">
                <a:solidFill>
                  <a:srgbClr val="000000"/>
                </a:solidFill>
              </a:rPr>
              <a:pPr/>
              <a:t>9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632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4F0B1-6459-4D4D-8A9D-F1B5980A832D}" type="slidenum">
              <a:rPr lang="en-CA" altLang="en-US">
                <a:solidFill>
                  <a:srgbClr val="000000"/>
                </a:solidFill>
              </a:rPr>
              <a:pPr/>
              <a:t>10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87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42C2C-93E9-43F0-B8DA-2B978C9A974F}" type="slidenum">
              <a:rPr lang="en-CA" altLang="en-US">
                <a:solidFill>
                  <a:srgbClr val="000000"/>
                </a:solidFill>
              </a:rPr>
              <a:pPr/>
              <a:t>11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59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kumimoji="1" lang="en-US" altLang="en-US" sz="3200">
              <a:latin typeface="Tahoma" panose="020B0604030504040204" pitchFamily="34" charset="0"/>
            </a:endParaRPr>
          </a:p>
        </p:txBody>
      </p:sp>
      <p:pic>
        <p:nvPicPr>
          <p:cNvPr id="5" name="Picture 35" descr="awtri_4c UPDATE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Copyright © 2009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4361882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9BF78A97-538A-4F13-9B33-0160134FB9DA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627332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8BB749C6-840A-417E-BDB0-C69904551B87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874176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D5F3F2D4-AA30-4C16-9648-9E47D14230F9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3114034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D0A14601-D669-4F3C-A248-797D5B2396CF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8531285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7263" y="1600200"/>
            <a:ext cx="4071937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7263" y="3962400"/>
            <a:ext cx="4071937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E743F0F1-C1AF-409A-931B-93230CFD811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259017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5" name="Rectangle 3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endParaRPr kumimoji="1" lang="en-US" altLang="en-US" sz="3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Copyright © 2009 Pearson Education, Inc. </a:t>
            </a:r>
          </a:p>
        </p:txBody>
      </p:sp>
      <p:sp>
        <p:nvSpPr>
          <p:cNvPr id="535557" name="Rectangle 5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altLang="en-US" noProof="0"/>
              <a:t>Click to edit </a:t>
            </a:r>
            <a:br>
              <a:rPr lang="en-US" altLang="en-US" noProof="0"/>
            </a:br>
            <a:r>
              <a:rPr lang="en-US" altLang="en-US" noProof="0"/>
              <a:t>Master title style</a:t>
            </a:r>
          </a:p>
        </p:txBody>
      </p:sp>
      <p:pic>
        <p:nvPicPr>
          <p:cNvPr id="535558" name="Picture 6" descr="awtri_4c UPDATE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559" name="Rectangle 7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47992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63034C2D-C209-4E28-AAB5-C775A64636A0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686784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B327A011-5019-4D58-B6B9-89EAF514B633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3851263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C841EDC0-9E3E-4738-BDEE-6DDBF53858B4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9093401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6A5A21A5-12CB-4EA5-8247-81DDE7C573ED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791163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B019EA55-0EA9-400B-8D64-2048F47CB253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0139156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11CC9D89-C057-4F6D-A871-5E0146B745D2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3236058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30982F50-1D72-4106-A777-E80B56F3983C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4176340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5E11C078-C2DB-4212-99BB-21F16FDBBFC1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1382407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461AD4C2-E88F-4C8B-A9A8-A37FFEDF765D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0776563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3E98AAB3-54E6-464A-9F1E-91885D660239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6511089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CA0CA55C-D520-4CFC-B201-6AF64A7D738F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7110777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C883DDDD-D83D-4E8A-8425-6A825F793D37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2631881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9921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1- </a:t>
            </a:r>
            <a:fld id="{76CB2484-7B51-404B-B915-60F49ACA7E31}" type="slidenum">
              <a:rPr lang="en-US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40449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14E4F6DA-2A6E-433C-95BA-51F05A18EDBB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805603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3E025259-1193-4CF1-9F65-41757E02F60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6549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C9565110-E1B2-4077-BA47-D9A73CB332A1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800146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85F2D3D1-D13E-45A9-AE16-EB410ACDCCD0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4650669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B6F507B8-D198-4CBC-9992-63F42B8F8D6E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2435666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02C7B352-C8C3-4730-934A-901B653FE0A5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304861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53C5A1AD-7956-4259-8A26-896A09BA91F3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151793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Slide 4- </a:t>
            </a:r>
            <a:fld id="{1E0D39E2-2ECA-4940-9830-75E738340CD3}" type="slidenum">
              <a:rPr lang="en-US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900"/>
              <a:t>Copyright © 2009 Pearson Education, Inc. </a:t>
            </a:r>
          </a:p>
        </p:txBody>
      </p:sp>
      <p:sp>
        <p:nvSpPr>
          <p:cNvPr id="1030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pPr eaLnBrk="1" hangingPunct="1"/>
            <a:r>
              <a:rPr lang="en-US" altLang="en-US"/>
              <a:t>Slide 1- </a:t>
            </a:r>
            <a:fld id="{39CDEF6B-2FA1-4E49-9157-90A0F69478F0}" type="slidenum">
              <a:rPr lang="en-US" altLang="en-US"/>
              <a:pPr eaLnBrk="1" hangingPunct="1"/>
              <a:t>‹#›</a:t>
            </a:fld>
            <a:endParaRPr lang="en-CA" altLang="en-US"/>
          </a:p>
        </p:txBody>
      </p:sp>
      <p:sp>
        <p:nvSpPr>
          <p:cNvPr id="534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4533" name="Rectangle 5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/>
            <a:r>
              <a:rPr lang="en-US" altLang="en-US" sz="900">
                <a:solidFill>
                  <a:srgbClr val="000000"/>
                </a:solidFill>
              </a:rPr>
              <a:t>Copyright © 2009 Pearson Education, Inc. </a:t>
            </a:r>
          </a:p>
        </p:txBody>
      </p:sp>
      <p:sp>
        <p:nvSpPr>
          <p:cNvPr id="53453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marketingmypetbusiness.com/2013/06/us-bureau-of-labor-statistics-release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0" y="72477"/>
            <a:ext cx="8305800" cy="64537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(Week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6895"/>
            <a:ext cx="9084179" cy="4572000"/>
          </a:xfrm>
        </p:spPr>
        <p:txBody>
          <a:bodyPr/>
          <a:lstStyle/>
          <a:p>
            <a:r>
              <a:rPr lang="en-US" dirty="0"/>
              <a:t>Categorical vs. Quantitative Variables</a:t>
            </a:r>
          </a:p>
          <a:p>
            <a:r>
              <a:rPr lang="en-US" dirty="0">
                <a:solidFill>
                  <a:srgbClr val="0000FF"/>
                </a:solidFill>
              </a:rPr>
              <a:t>Types of Graphs for Categorical and Quantitative Data</a:t>
            </a:r>
          </a:p>
          <a:p>
            <a:r>
              <a:rPr lang="en-US" dirty="0"/>
              <a:t>Describe a Distribution: (Shape, Center, Spread)</a:t>
            </a:r>
          </a:p>
          <a:p>
            <a:r>
              <a:rPr lang="en-US" dirty="0">
                <a:solidFill>
                  <a:srgbClr val="0000FF"/>
                </a:solidFill>
              </a:rPr>
              <a:t>Shape: Symmetric vs. Skewed</a:t>
            </a:r>
          </a:p>
          <a:p>
            <a:r>
              <a:rPr lang="en-US" dirty="0"/>
              <a:t>Center: Mean vs. Median</a:t>
            </a:r>
          </a:p>
          <a:p>
            <a:r>
              <a:rPr lang="en-US" dirty="0">
                <a:solidFill>
                  <a:srgbClr val="0000FF"/>
                </a:solidFill>
              </a:rPr>
              <a:t>Spread: IQR vs. Standard Deviation</a:t>
            </a:r>
          </a:p>
          <a:p>
            <a:r>
              <a:rPr lang="en-US" dirty="0"/>
              <a:t>Checking for Outliers: 	Q1 – 1.5(IQR)</a:t>
            </a:r>
          </a:p>
          <a:p>
            <a:pPr marL="0" indent="0">
              <a:buNone/>
            </a:pPr>
            <a:r>
              <a:rPr lang="en-US" dirty="0"/>
              <a:t>					Q3 + 1.5(IQR)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4- </a:t>
            </a:r>
            <a:fld id="{B019EA55-0EA9-400B-8D64-2048F47CB253}" type="slidenum">
              <a:rPr lang="en-US" altLang="en-US" smtClean="0"/>
              <a:pPr>
                <a:defRPr/>
              </a:pPr>
              <a:t>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61106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074531E8-4920-47DB-B756-84DC2EF3A429}" type="slidenum">
              <a:rPr lang="en-US" altLang="en-US"/>
              <a:pPr/>
              <a:t>10</a:t>
            </a:fld>
            <a:endParaRPr lang="en-CA" alt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691" y="-4354"/>
            <a:ext cx="8305800" cy="68580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to </a:t>
            </a:r>
            <a:r>
              <a:rPr lang="en-US" altLang="en-U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-scores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82" y="698863"/>
            <a:ext cx="8820106" cy="4572000"/>
          </a:xfrm>
          <a:ln/>
        </p:spPr>
        <p:txBody>
          <a:bodyPr/>
          <a:lstStyle/>
          <a:p>
            <a:r>
              <a:rPr lang="en-US" altLang="en-US" dirty="0"/>
              <a:t>Standardizing data into </a:t>
            </a:r>
            <a:r>
              <a:rPr lang="en-US" altLang="en-US" i="1" dirty="0"/>
              <a:t>z</a:t>
            </a:r>
            <a:r>
              <a:rPr lang="en-US" altLang="en-US" dirty="0"/>
              <a:t>-scores </a:t>
            </a:r>
            <a:r>
              <a:rPr lang="en-US" altLang="en-US" i="1" dirty="0">
                <a:solidFill>
                  <a:schemeClr val="hlink"/>
                </a:solidFill>
              </a:rPr>
              <a:t>shifts</a:t>
            </a:r>
            <a:r>
              <a:rPr lang="en-US" altLang="en-US" dirty="0"/>
              <a:t> the data by subtracting the mean and </a:t>
            </a:r>
            <a:r>
              <a:rPr lang="en-US" altLang="en-US" i="1" dirty="0">
                <a:solidFill>
                  <a:schemeClr val="hlink"/>
                </a:solidFill>
              </a:rPr>
              <a:t>rescales</a:t>
            </a:r>
            <a:r>
              <a:rPr lang="en-US" altLang="en-US" dirty="0"/>
              <a:t> the values by dividing by their standard deviation.</a:t>
            </a:r>
          </a:p>
          <a:p>
            <a:pPr lvl="1"/>
            <a:r>
              <a:rPr lang="en-US" altLang="en-US" dirty="0"/>
              <a:t>Standardizing into </a:t>
            </a:r>
            <a:r>
              <a:rPr lang="en-US" altLang="en-US" i="1" dirty="0"/>
              <a:t>z-</a:t>
            </a:r>
            <a:r>
              <a:rPr lang="en-US" altLang="en-US" dirty="0"/>
              <a:t>scores</a:t>
            </a:r>
            <a:r>
              <a:rPr lang="en-US" altLang="en-US" i="1" dirty="0"/>
              <a:t> </a:t>
            </a:r>
            <a:r>
              <a:rPr lang="en-US" altLang="en-US" dirty="0"/>
              <a:t>does not change the </a:t>
            </a:r>
            <a:r>
              <a:rPr lang="en-US" altLang="en-US" dirty="0">
                <a:solidFill>
                  <a:schemeClr val="hlink"/>
                </a:solidFill>
              </a:rPr>
              <a:t>shape</a:t>
            </a:r>
            <a:r>
              <a:rPr lang="en-US" altLang="en-US" dirty="0"/>
              <a:t> of the distribution. </a:t>
            </a:r>
          </a:p>
          <a:p>
            <a:pPr lvl="1"/>
            <a:r>
              <a:rPr lang="en-US" altLang="en-US" dirty="0"/>
              <a:t>Standardizing into </a:t>
            </a:r>
            <a:r>
              <a:rPr lang="en-US" altLang="en-US" i="1" dirty="0"/>
              <a:t>z-</a:t>
            </a:r>
            <a:r>
              <a:rPr lang="en-US" altLang="en-US" dirty="0"/>
              <a:t>scores</a:t>
            </a:r>
            <a:r>
              <a:rPr lang="en-US" altLang="en-US" i="1" dirty="0"/>
              <a:t> </a:t>
            </a:r>
            <a:r>
              <a:rPr lang="en-US" altLang="en-US" dirty="0"/>
              <a:t>changes the </a:t>
            </a:r>
            <a:r>
              <a:rPr lang="en-US" altLang="en-US" dirty="0">
                <a:solidFill>
                  <a:schemeClr val="hlink"/>
                </a:solidFill>
              </a:rPr>
              <a:t>center</a:t>
            </a:r>
            <a:r>
              <a:rPr lang="en-US" altLang="en-US" dirty="0"/>
              <a:t> by making the mean 0.</a:t>
            </a:r>
          </a:p>
          <a:p>
            <a:pPr lvl="1"/>
            <a:r>
              <a:rPr lang="en-US" altLang="en-US" dirty="0"/>
              <a:t>Standardizing into </a:t>
            </a:r>
            <a:r>
              <a:rPr lang="en-US" altLang="en-US" i="1" dirty="0"/>
              <a:t>z-</a:t>
            </a:r>
            <a:r>
              <a:rPr lang="en-US" altLang="en-US" dirty="0"/>
              <a:t>scores</a:t>
            </a:r>
            <a:r>
              <a:rPr lang="en-US" altLang="en-US" i="1" dirty="0"/>
              <a:t> </a:t>
            </a:r>
            <a:r>
              <a:rPr lang="en-US" altLang="en-US" dirty="0"/>
              <a:t>changes the </a:t>
            </a:r>
            <a:r>
              <a:rPr lang="en-US" altLang="en-US" dirty="0">
                <a:solidFill>
                  <a:schemeClr val="hlink"/>
                </a:solidFill>
              </a:rPr>
              <a:t>spread</a:t>
            </a:r>
            <a:r>
              <a:rPr lang="en-US" altLang="en-US" dirty="0"/>
              <a:t> by making the standard deviation 1.</a:t>
            </a:r>
          </a:p>
        </p:txBody>
      </p:sp>
    </p:spTree>
    <p:extLst>
      <p:ext uri="{BB962C8B-B14F-4D97-AF65-F5344CB8AC3E}">
        <p14:creationId xmlns:p14="http://schemas.microsoft.com/office/powerpoint/2010/main" val="215500324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6E7DC186-7786-4655-BA67-96BE06BDF0F3}" type="slidenum">
              <a:rPr lang="en-US" altLang="en-US"/>
              <a:pPr/>
              <a:t>11</a:t>
            </a:fld>
            <a:endParaRPr lang="en-CA" altLang="en-US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305800" cy="5349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a z-score BIG?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87" y="685800"/>
            <a:ext cx="9082813" cy="4572000"/>
          </a:xfrm>
          <a:ln/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i="1" dirty="0"/>
              <a:t>z</a:t>
            </a:r>
            <a:r>
              <a:rPr lang="en-US" altLang="en-US" dirty="0"/>
              <a:t>-score gives us an indication of how unusual a value is because it tells us how far it is from the mean.</a:t>
            </a:r>
          </a:p>
          <a:p>
            <a:r>
              <a:rPr lang="en-US" altLang="en-US" dirty="0"/>
              <a:t>Remember that a negative </a:t>
            </a:r>
            <a:r>
              <a:rPr lang="en-US" altLang="en-US" i="1" dirty="0"/>
              <a:t>z</a:t>
            </a:r>
            <a:r>
              <a:rPr lang="en-US" altLang="en-US" dirty="0"/>
              <a:t>-score tells us that the data value is </a:t>
            </a:r>
            <a:r>
              <a:rPr lang="en-US" altLang="en-US" i="1" dirty="0"/>
              <a:t>below</a:t>
            </a:r>
            <a:r>
              <a:rPr lang="en-US" altLang="en-US" dirty="0"/>
              <a:t> the mean, while a positive </a:t>
            </a:r>
            <a:r>
              <a:rPr lang="en-US" altLang="en-US" i="1" dirty="0"/>
              <a:t>z</a:t>
            </a:r>
            <a:r>
              <a:rPr lang="en-US" altLang="en-US" dirty="0"/>
              <a:t>-score tells us that the data value is </a:t>
            </a:r>
            <a:r>
              <a:rPr lang="en-US" altLang="en-US" i="1" dirty="0"/>
              <a:t>above</a:t>
            </a:r>
            <a:r>
              <a:rPr lang="en-US" altLang="en-US" dirty="0"/>
              <a:t> the mean.</a:t>
            </a:r>
          </a:p>
          <a:p>
            <a:r>
              <a:rPr lang="en-US" altLang="en-US" dirty="0"/>
              <a:t>The larger a </a:t>
            </a:r>
            <a:r>
              <a:rPr lang="en-US" altLang="en-US" i="1" dirty="0"/>
              <a:t>z</a:t>
            </a:r>
            <a:r>
              <a:rPr lang="en-US" altLang="en-US" dirty="0"/>
              <a:t>-score is (negative or positive), the more unusual it is.</a:t>
            </a:r>
          </a:p>
        </p:txBody>
      </p:sp>
    </p:spTree>
    <p:extLst>
      <p:ext uri="{BB962C8B-B14F-4D97-AF65-F5344CB8AC3E}">
        <p14:creationId xmlns:p14="http://schemas.microsoft.com/office/powerpoint/2010/main" val="23871977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E43BC5F3-DDE7-4F65-8836-0F456D639898}" type="slidenum">
              <a:rPr lang="en-US" altLang="en-US"/>
              <a:pPr/>
              <a:t>12</a:t>
            </a:fld>
            <a:endParaRPr lang="en-CA" alt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54" y="76200"/>
            <a:ext cx="8305800" cy="6111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a </a:t>
            </a:r>
            <a:r>
              <a:rPr lang="en-US" altLang="en-U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-score Big? (cont.)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02688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There is no universal standard for </a:t>
            </a:r>
            <a:r>
              <a:rPr lang="en-US" altLang="en-US" i="1" dirty="0"/>
              <a:t>z</a:t>
            </a:r>
            <a:r>
              <a:rPr lang="en-US" altLang="en-US" dirty="0"/>
              <a:t>-scores, but there is a model that shows up over and over in Statistics.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This model is called the </a:t>
            </a:r>
            <a:r>
              <a:rPr lang="en-US" altLang="en-US" dirty="0">
                <a:solidFill>
                  <a:schemeClr val="hlink"/>
                </a:solidFill>
              </a:rPr>
              <a:t>Normal model</a:t>
            </a:r>
            <a:r>
              <a:rPr lang="en-US" altLang="en-US" dirty="0"/>
              <a:t> (You may have heard of “bell-shaped curves.”).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Normal models are appropriate for distributions whose shapes are unimodal and roughly symmetric.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These distributions provide a measure of how extreme a </a:t>
            </a:r>
            <a:r>
              <a:rPr lang="en-US" altLang="en-US" i="1" dirty="0"/>
              <a:t>z</a:t>
            </a:r>
            <a:r>
              <a:rPr lang="en-US" altLang="en-US" dirty="0"/>
              <a:t>-score is.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469238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31FCA344-586C-4E5D-B75E-6ADDEA89E73B}" type="slidenum">
              <a:rPr lang="en-US" altLang="en-US"/>
              <a:pPr/>
              <a:t>13</a:t>
            </a:fld>
            <a:endParaRPr lang="en-CA" alt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" y="74613"/>
            <a:ext cx="8305800" cy="6111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a </a:t>
            </a:r>
            <a:r>
              <a:rPr lang="en-US" altLang="en-U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-score Big? (cont.)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There is a Normal model for every possible combination of mean and standard deviation.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We write </a:t>
            </a:r>
            <a:r>
              <a:rPr lang="en-US" altLang="en-US" i="1" dirty="0">
                <a:solidFill>
                  <a:schemeClr val="hlink"/>
                </a:solidFill>
              </a:rPr>
              <a:t>N(</a:t>
            </a:r>
            <a:r>
              <a:rPr lang="el-GR" altLang="en-US" i="1" dirty="0">
                <a:solidFill>
                  <a:schemeClr val="hlink"/>
                </a:solidFill>
                <a:cs typeface="Arial" panose="020B0604020202020204" pitchFamily="34" charset="0"/>
              </a:rPr>
              <a:t>μ</a:t>
            </a:r>
            <a:r>
              <a:rPr lang="en-US" altLang="en-US" i="1" dirty="0">
                <a:solidFill>
                  <a:schemeClr val="hlink"/>
                </a:solidFill>
                <a:cs typeface="Arial" panose="020B0604020202020204" pitchFamily="34" charset="0"/>
              </a:rPr>
              <a:t>,</a:t>
            </a:r>
            <a:r>
              <a:rPr lang="el-GR" altLang="en-US" i="1" dirty="0">
                <a:solidFill>
                  <a:schemeClr val="hlink"/>
                </a:solidFill>
                <a:cs typeface="Arial" panose="020B0604020202020204" pitchFamily="34" charset="0"/>
              </a:rPr>
              <a:t>σ</a:t>
            </a:r>
            <a:r>
              <a:rPr lang="en-US" altLang="en-US" i="1" dirty="0">
                <a:solidFill>
                  <a:schemeClr val="hlink"/>
                </a:solidFill>
                <a:cs typeface="Arial" panose="020B0604020202020204" pitchFamily="34" charset="0"/>
              </a:rPr>
              <a:t>)</a:t>
            </a:r>
            <a:r>
              <a:rPr lang="en-US" altLang="en-US" dirty="0">
                <a:cs typeface="Arial" panose="020B0604020202020204" pitchFamily="34" charset="0"/>
              </a:rPr>
              <a:t> to represent a Normal model with a mean of </a:t>
            </a:r>
            <a:r>
              <a:rPr lang="el-GR" altLang="en-US" i="1" dirty="0">
                <a:cs typeface="Arial" panose="020B0604020202020204" pitchFamily="34" charset="0"/>
              </a:rPr>
              <a:t>μ</a:t>
            </a:r>
            <a:r>
              <a:rPr lang="en-US" altLang="en-US" dirty="0">
                <a:cs typeface="Arial" panose="020B0604020202020204" pitchFamily="34" charset="0"/>
              </a:rPr>
              <a:t> and a standard deviation of </a:t>
            </a:r>
            <a:r>
              <a:rPr lang="el-GR" altLang="en-US" i="1" dirty="0">
                <a:cs typeface="Arial" panose="020B0604020202020204" pitchFamily="34" charset="0"/>
              </a:rPr>
              <a:t>σ</a:t>
            </a:r>
            <a:r>
              <a:rPr lang="en-US" altLang="en-US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cs typeface="Arial" panose="020B0604020202020204" pitchFamily="34" charset="0"/>
              </a:rPr>
              <a:t>We use Greek letters because </a:t>
            </a:r>
            <a:r>
              <a:rPr lang="en-US" altLang="en-US" i="1" dirty="0">
                <a:cs typeface="Arial" panose="020B0604020202020204" pitchFamily="34" charset="0"/>
              </a:rPr>
              <a:t>this</a:t>
            </a:r>
            <a:r>
              <a:rPr lang="en-US" altLang="en-US" dirty="0">
                <a:cs typeface="Arial" panose="020B0604020202020204" pitchFamily="34" charset="0"/>
              </a:rPr>
              <a:t> mean and standard deviation do not come from data—they are numbers (called </a:t>
            </a:r>
            <a:r>
              <a:rPr lang="en-US" altLang="en-US" dirty="0">
                <a:solidFill>
                  <a:schemeClr val="hlink"/>
                </a:solidFill>
                <a:cs typeface="Arial" panose="020B0604020202020204" pitchFamily="34" charset="0"/>
              </a:rPr>
              <a:t>parameters</a:t>
            </a:r>
            <a:r>
              <a:rPr lang="en-US" altLang="en-US" dirty="0">
                <a:cs typeface="Arial" panose="020B0604020202020204" pitchFamily="34" charset="0"/>
              </a:rPr>
              <a:t>) that specify the model. </a:t>
            </a:r>
          </a:p>
          <a:p>
            <a:pPr>
              <a:lnSpc>
                <a:spcPct val="90000"/>
              </a:lnSpc>
            </a:pPr>
            <a:endParaRPr lang="el-GR" altLang="en-US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00506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9FF594BC-FFB2-4427-8862-B9A89A55BB03}" type="slidenum">
              <a:rPr lang="en-US" altLang="en-US"/>
              <a:pPr/>
              <a:t>14</a:t>
            </a:fld>
            <a:endParaRPr lang="en-CA" alt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" y="37307"/>
            <a:ext cx="8305800" cy="6873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a </a:t>
            </a:r>
            <a:r>
              <a:rPr lang="en-US" altLang="en-U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-score Big? (cont.)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31319"/>
            <a:ext cx="8610600" cy="4876800"/>
          </a:xfrm>
          <a:ln/>
        </p:spPr>
        <p:txBody>
          <a:bodyPr/>
          <a:lstStyle/>
          <a:p>
            <a:r>
              <a:rPr lang="en-US" altLang="en-US" sz="2400" dirty="0"/>
              <a:t>Summaries of data, like the sample mean and standard deviation, are written with Latin letters. Such summaries of data are called </a:t>
            </a:r>
            <a:r>
              <a:rPr lang="en-US" altLang="en-US" sz="2400" dirty="0">
                <a:solidFill>
                  <a:schemeClr val="hlink"/>
                </a:solidFill>
              </a:rPr>
              <a:t>statistics</a:t>
            </a:r>
            <a:r>
              <a:rPr lang="en-US" altLang="en-US" sz="2400" dirty="0"/>
              <a:t>.</a:t>
            </a:r>
          </a:p>
          <a:p>
            <a:r>
              <a:rPr lang="en-US" altLang="en-US" sz="2400" dirty="0"/>
              <a:t>When we standardize Normal data, we still call the standardized value a </a:t>
            </a:r>
            <a:r>
              <a:rPr lang="en-US" altLang="en-US" sz="2400" i="1" dirty="0">
                <a:solidFill>
                  <a:schemeClr val="hlink"/>
                </a:solidFill>
              </a:rPr>
              <a:t>z-</a:t>
            </a:r>
            <a:r>
              <a:rPr lang="en-US" altLang="en-US" sz="2400" dirty="0">
                <a:solidFill>
                  <a:schemeClr val="hlink"/>
                </a:solidFill>
              </a:rPr>
              <a:t>score</a:t>
            </a:r>
            <a:r>
              <a:rPr lang="en-US" altLang="en-US" sz="2400" dirty="0"/>
              <a:t>, and we write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6F3AF3-97F9-478B-950F-9612436FA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967" y="3081479"/>
            <a:ext cx="5657578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9318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F1F74AB3-67FF-4E7E-984F-E7D23FFCD99B}" type="slidenum">
              <a:rPr lang="en-US" altLang="en-US"/>
              <a:pPr/>
              <a:t>15</a:t>
            </a:fld>
            <a:endParaRPr lang="en-CA" altLang="en-US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381"/>
            <a:ext cx="8305800" cy="6111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a </a:t>
            </a:r>
            <a:r>
              <a:rPr lang="en-US" altLang="en-U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-score Big? (cont.)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726488" cy="4572000"/>
          </a:xfrm>
          <a:ln/>
        </p:spPr>
        <p:txBody>
          <a:bodyPr/>
          <a:lstStyle/>
          <a:p>
            <a:r>
              <a:rPr lang="en-US" altLang="en-US" dirty="0"/>
              <a:t>When we use the Normal model, we are assuming the distribution is Normal.</a:t>
            </a:r>
          </a:p>
          <a:p>
            <a:r>
              <a:rPr lang="en-US" altLang="en-US" dirty="0"/>
              <a:t>We cannot check this assumption in practice, so we check the following condition:</a:t>
            </a:r>
          </a:p>
          <a:p>
            <a:pPr lvl="1"/>
            <a:r>
              <a:rPr lang="en-US" altLang="en-US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Nearly Normal Condition</a:t>
            </a:r>
            <a:r>
              <a:rPr lang="en-US" altLang="en-US" dirty="0">
                <a:solidFill>
                  <a:schemeClr val="hlink"/>
                </a:solidFill>
              </a:rPr>
              <a:t>:</a:t>
            </a:r>
            <a:r>
              <a:rPr lang="en-US" altLang="en-US" dirty="0"/>
              <a:t> The shape of the data’s distribution is unimodal and symmetric.</a:t>
            </a:r>
          </a:p>
          <a:p>
            <a:pPr lvl="1"/>
            <a:r>
              <a:rPr lang="en-US" altLang="en-US" dirty="0"/>
              <a:t>This condition can be checked by making a histogram or a Normal probability plot (to be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explained later!</a:t>
            </a:r>
            <a:r>
              <a:rPr lang="en-US" altLang="en-US" dirty="0"/>
              <a:t>).</a:t>
            </a:r>
            <a:endParaRPr lang="en-US" altLang="en-US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2807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2" name="Picture 2" descr="https://onlinecourses.science.psu.edu/stat200/sites/onlinecourses.science.psu.edu.stat200/files/lesson01/emp_ru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559355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E2CFE60E-C014-47FA-BDCD-858809928B1F}" type="slidenum">
              <a:rPr lang="en-US" altLang="en-US"/>
              <a:pPr/>
              <a:t>16</a:t>
            </a:fld>
            <a:endParaRPr lang="en-CA" altLang="en-US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305800" cy="76200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68-95-99.7 Rule (Empirical Rule)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8" y="838200"/>
            <a:ext cx="8915400" cy="4572000"/>
          </a:xfrm>
          <a:ln/>
        </p:spPr>
        <p:txBody>
          <a:bodyPr/>
          <a:lstStyle/>
          <a:p>
            <a:r>
              <a:rPr lang="en-US" altLang="en-US" dirty="0"/>
              <a:t>Normal models give us an idea of how extreme a value is by telling us how likely it is to find one that far from the mean.</a:t>
            </a:r>
          </a:p>
          <a:p>
            <a:r>
              <a:rPr lang="en-US" altLang="en-US" dirty="0"/>
              <a:t>We can find these numbers precisely, but until then we will use a simple rule that tells us a lot about the Normal model…</a:t>
            </a:r>
          </a:p>
        </p:txBody>
      </p:sp>
    </p:spTree>
    <p:extLst>
      <p:ext uri="{BB962C8B-B14F-4D97-AF65-F5344CB8AC3E}">
        <p14:creationId xmlns:p14="http://schemas.microsoft.com/office/powerpoint/2010/main" val="65490275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B1EA9FFE-236E-437A-8DEF-6D17F19FC1BD}" type="slidenum">
              <a:rPr lang="en-US" altLang="en-US"/>
              <a:pPr/>
              <a:t>17</a:t>
            </a:fld>
            <a:endParaRPr lang="en-CA" altLang="en-US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305800" cy="6111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68-95-99.7 Rule (cont.)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4572000"/>
          </a:xfrm>
          <a:ln/>
        </p:spPr>
        <p:txBody>
          <a:bodyPr/>
          <a:lstStyle/>
          <a:p>
            <a:r>
              <a:rPr lang="en-US" altLang="en-US" dirty="0"/>
              <a:t>It turns out that in a Normal model:</a:t>
            </a:r>
          </a:p>
          <a:p>
            <a:pPr lvl="1"/>
            <a:r>
              <a:rPr lang="en-US" altLang="en-US" dirty="0"/>
              <a:t>about </a:t>
            </a:r>
            <a:r>
              <a:rPr lang="en-US" altLang="en-US" u="sng" dirty="0">
                <a:solidFill>
                  <a:srgbClr val="FF0000"/>
                </a:solidFill>
              </a:rPr>
              <a:t>68%</a:t>
            </a:r>
            <a:r>
              <a:rPr lang="en-US" altLang="en-US" dirty="0"/>
              <a:t> of the values fall </a:t>
            </a:r>
            <a:r>
              <a:rPr lang="en-US" altLang="en-US" u="sng" dirty="0">
                <a:solidFill>
                  <a:srgbClr val="FF0000"/>
                </a:solidFill>
              </a:rPr>
              <a:t>within one standard </a:t>
            </a:r>
            <a:r>
              <a:rPr lang="en-US" altLang="en-US" dirty="0"/>
              <a:t>deviation of the mean;</a:t>
            </a:r>
          </a:p>
          <a:p>
            <a:pPr lvl="1"/>
            <a:r>
              <a:rPr lang="en-US" altLang="en-US" dirty="0"/>
              <a:t>about </a:t>
            </a:r>
            <a:r>
              <a:rPr lang="en-US" altLang="en-US" u="sng" dirty="0">
                <a:solidFill>
                  <a:srgbClr val="FF0000"/>
                </a:solidFill>
              </a:rPr>
              <a:t>95%</a:t>
            </a:r>
            <a:r>
              <a:rPr lang="en-US" altLang="en-US" dirty="0"/>
              <a:t> of the values fall </a:t>
            </a:r>
            <a:r>
              <a:rPr lang="en-US" altLang="en-US" u="sng" dirty="0">
                <a:solidFill>
                  <a:srgbClr val="FF0000"/>
                </a:solidFill>
              </a:rPr>
              <a:t>within two standard </a:t>
            </a:r>
            <a:r>
              <a:rPr lang="en-US" altLang="en-US" dirty="0"/>
              <a:t>deviations of the mean; and,</a:t>
            </a:r>
          </a:p>
          <a:p>
            <a:pPr lvl="1"/>
            <a:r>
              <a:rPr lang="en-US" altLang="en-US" dirty="0"/>
              <a:t>about </a:t>
            </a:r>
            <a:r>
              <a:rPr lang="en-US" altLang="en-US" u="sng" dirty="0">
                <a:solidFill>
                  <a:srgbClr val="FF0000"/>
                </a:solidFill>
              </a:rPr>
              <a:t>99.7%</a:t>
            </a:r>
            <a:r>
              <a:rPr lang="en-US" altLang="en-US" dirty="0"/>
              <a:t> of the values fall </a:t>
            </a:r>
            <a:r>
              <a:rPr lang="en-US" altLang="en-US" u="sng" dirty="0">
                <a:solidFill>
                  <a:srgbClr val="FF0000"/>
                </a:solidFill>
              </a:rPr>
              <a:t>within three standard</a:t>
            </a:r>
            <a:r>
              <a:rPr lang="en-US" altLang="en-US" dirty="0"/>
              <a:t> deviations of the mean.</a:t>
            </a:r>
          </a:p>
        </p:txBody>
      </p:sp>
    </p:spTree>
    <p:extLst>
      <p:ext uri="{BB962C8B-B14F-4D97-AF65-F5344CB8AC3E}">
        <p14:creationId xmlns:p14="http://schemas.microsoft.com/office/powerpoint/2010/main" val="326112399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4E5C2692-1921-4C42-8489-5D10F522D5B5}" type="slidenum">
              <a:rPr lang="en-US" altLang="en-US"/>
              <a:pPr/>
              <a:t>18</a:t>
            </a:fld>
            <a:endParaRPr lang="en-CA" altLang="en-US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305800" cy="6111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68-95-99.7 Rule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3064" y="762000"/>
            <a:ext cx="9157063" cy="4572000"/>
          </a:xfrm>
          <a:ln/>
        </p:spPr>
        <p:txBody>
          <a:bodyPr/>
          <a:lstStyle/>
          <a:p>
            <a:r>
              <a:rPr lang="en-US" altLang="en-US" dirty="0"/>
              <a:t>The following shows what the 68-95-99.7 Rule tells us: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08932" name="Picture 4" descr="06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599"/>
            <a:ext cx="8991600" cy="31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1916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43DF8463-8B79-4C84-B284-4B608ECB1BE0}" type="slidenum">
              <a:rPr lang="en-US" altLang="en-US"/>
              <a:pPr/>
              <a:t>19</a:t>
            </a:fld>
            <a:endParaRPr lang="en-CA" alt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09"/>
            <a:ext cx="8305800" cy="611187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Normal Percentiles by Hand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3" y="619896"/>
            <a:ext cx="9132887" cy="4572000"/>
          </a:xfrm>
          <a:ln/>
        </p:spPr>
        <p:txBody>
          <a:bodyPr/>
          <a:lstStyle/>
          <a:p>
            <a:r>
              <a:rPr lang="en-US" altLang="en-US" dirty="0"/>
              <a:t>When a data value doesn’t fall exactly 1, 2, or 3 standard deviations from the mean, we can look it up in a table of </a:t>
            </a:r>
            <a:r>
              <a:rPr lang="en-US" altLang="en-US" dirty="0">
                <a:solidFill>
                  <a:schemeClr val="hlink"/>
                </a:solidFill>
              </a:rPr>
              <a:t>Normal percentiles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(Extra Z-Score Charts are on my website!) </a:t>
            </a:r>
          </a:p>
        </p:txBody>
      </p:sp>
      <p:pic>
        <p:nvPicPr>
          <p:cNvPr id="510978" name="Picture 2" descr="http://archive.cnx.org/resources/6be60caccbd69b2d98683252beca40729ea113d7/chapt%206%20new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412864"/>
            <a:ext cx="8991076" cy="375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7052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33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C3300"/>
                </a:solidFill>
              </a:rPr>
              <a:t>Slide 4- </a:t>
            </a:r>
            <a:fld id="{F968A084-765D-485D-889C-AB6B7F4CECBA}" type="slidenum">
              <a:rPr lang="en-US" altLang="en-US" sz="140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CA" altLang="en-US" sz="1400">
              <a:solidFill>
                <a:srgbClr val="CC3300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0"/>
            <a:ext cx="8305800" cy="82296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Summary:  Shape, Center, and Spread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477" y="917448"/>
            <a:ext cx="8294687" cy="4572000"/>
          </a:xfrm>
        </p:spPr>
        <p:txBody>
          <a:bodyPr/>
          <a:lstStyle/>
          <a:p>
            <a:pPr eaLnBrk="1" hangingPunct="1"/>
            <a:r>
              <a:rPr lang="en-US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en-US" altLang="en-US" dirty="0"/>
              <a:t> and </a:t>
            </a:r>
            <a:r>
              <a:rPr lang="en-US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Deviation</a:t>
            </a:r>
            <a:r>
              <a:rPr lang="en-US" altLang="en-US" dirty="0"/>
              <a:t> always go together</a:t>
            </a:r>
          </a:p>
          <a:p>
            <a:pPr eaLnBrk="1" hangingPunct="1"/>
            <a:r>
              <a:rPr lang="en-US" alt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</a:t>
            </a:r>
            <a:r>
              <a:rPr lang="en-US" altLang="en-US" dirty="0"/>
              <a:t> and </a:t>
            </a:r>
            <a:r>
              <a:rPr lang="en-US" alt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IQR</a:t>
            </a:r>
            <a:r>
              <a:rPr lang="en-US" altLang="en-US" dirty="0"/>
              <a:t> always go together.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Use </a:t>
            </a:r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</a:t>
            </a:r>
            <a:r>
              <a:rPr lang="en-US" altLang="en-US" dirty="0"/>
              <a:t> and </a:t>
            </a:r>
            <a:r>
              <a:rPr lang="en-US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DEVIATION</a:t>
            </a:r>
            <a:r>
              <a:rPr lang="en-US" altLang="en-US" dirty="0"/>
              <a:t> when the distribution is </a:t>
            </a:r>
            <a:r>
              <a:rPr lang="en-US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symmetric</a:t>
            </a:r>
            <a:r>
              <a:rPr lang="en-US" altLang="en-US" dirty="0"/>
              <a:t> and there are </a:t>
            </a:r>
            <a:r>
              <a:rPr lang="en-US" alt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Outliers</a:t>
            </a:r>
            <a:r>
              <a:rPr lang="en-US" altLang="en-US" dirty="0"/>
              <a:t>!</a:t>
            </a:r>
          </a:p>
          <a:p>
            <a:pPr eaLnBrk="1" hangingPunct="1"/>
            <a:r>
              <a:rPr lang="en-US" altLang="en-US" dirty="0"/>
              <a:t>Otherwise use Median and IQR.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3C37E066-F453-4FD5-8E97-FB71DBE120B7}" type="slidenum">
              <a:rPr lang="en-US" altLang="en-US"/>
              <a:pPr/>
              <a:t>20</a:t>
            </a:fld>
            <a:endParaRPr lang="en-CA" altLang="en-US"/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" y="3969"/>
            <a:ext cx="8686800" cy="598487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Normal Percentiles by Hand (cont.)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610600" cy="4525963"/>
          </a:xfrm>
          <a:ln/>
        </p:spPr>
        <p:txBody>
          <a:bodyPr/>
          <a:lstStyle/>
          <a:p>
            <a:r>
              <a:rPr lang="en-US" altLang="en-US" sz="2400" dirty="0"/>
              <a:t>Table Z is the </a:t>
            </a:r>
            <a:r>
              <a:rPr lang="en-US" altLang="en-US" sz="2400" i="1" dirty="0"/>
              <a:t>standard Normal</a:t>
            </a:r>
            <a:r>
              <a:rPr lang="en-US" altLang="en-US" sz="2400" dirty="0"/>
              <a:t> table. We have to convert our data to </a:t>
            </a:r>
            <a:r>
              <a:rPr lang="en-US" altLang="en-US" sz="2400" i="1" dirty="0"/>
              <a:t>z</a:t>
            </a:r>
            <a:r>
              <a:rPr lang="en-US" altLang="en-US" sz="2400" dirty="0"/>
              <a:t>-scores before using the table.</a:t>
            </a:r>
          </a:p>
          <a:p>
            <a:r>
              <a:rPr lang="en-US" altLang="en-US" sz="2400" dirty="0"/>
              <a:t>The figure shows us how to find the area to the left when  we have a </a:t>
            </a:r>
            <a:r>
              <a:rPr lang="en-US" altLang="en-US" sz="2400" i="1" dirty="0"/>
              <a:t>z</a:t>
            </a:r>
            <a:r>
              <a:rPr lang="en-US" altLang="en-US" sz="2400" dirty="0"/>
              <a:t>-score of 1.80: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pic>
        <p:nvPicPr>
          <p:cNvPr id="510982" name="Picture 6" descr="06-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4" y="2429668"/>
            <a:ext cx="8860029" cy="22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0974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01901D2F-D64C-40D6-8D5F-B5ACBBBAD3AD}" type="slidenum">
              <a:rPr lang="en-US" altLang="en-US"/>
              <a:pPr/>
              <a:t>21</a:t>
            </a:fld>
            <a:endParaRPr lang="en-CA" altLang="en-US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9"/>
            <a:ext cx="8305800" cy="534987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Percentiles to Scores: </a:t>
            </a:r>
            <a:r>
              <a:rPr lang="en-US" altLang="en-US" sz="32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Reverse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4572000"/>
          </a:xfrm>
        </p:spPr>
        <p:txBody>
          <a:bodyPr/>
          <a:lstStyle/>
          <a:p>
            <a:r>
              <a:rPr lang="en-US" altLang="en-US" dirty="0"/>
              <a:t>Sometimes we start with areas and need to find the corresponding </a:t>
            </a:r>
            <a:r>
              <a:rPr lang="en-US" altLang="en-US" i="1" dirty="0"/>
              <a:t>z</a:t>
            </a:r>
            <a:r>
              <a:rPr lang="en-US" altLang="en-US" dirty="0"/>
              <a:t>-score or even the original data value.</a:t>
            </a:r>
          </a:p>
          <a:p>
            <a:r>
              <a:rPr lang="en-US" altLang="en-US" dirty="0"/>
              <a:t>Example: What </a:t>
            </a:r>
            <a:r>
              <a:rPr lang="en-US" altLang="en-US" i="1" dirty="0"/>
              <a:t>z</a:t>
            </a:r>
            <a:r>
              <a:rPr lang="en-US" altLang="en-US" dirty="0"/>
              <a:t>-score represents the first quartile in a Normal model?</a:t>
            </a:r>
          </a:p>
        </p:txBody>
      </p:sp>
      <p:pic>
        <p:nvPicPr>
          <p:cNvPr id="525317" name="Picture 5" descr="ait06-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2667000"/>
            <a:ext cx="451488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5214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73A020B0-E42D-460A-ABC7-3723983F64B4}" type="slidenum">
              <a:rPr lang="en-US" altLang="en-US"/>
              <a:pPr/>
              <a:t>22</a:t>
            </a:fld>
            <a:endParaRPr lang="en-CA" altLang="en-US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09"/>
            <a:ext cx="9144000" cy="611187"/>
          </a:xfrm>
        </p:spPr>
        <p:txBody>
          <a:bodyPr/>
          <a:lstStyle/>
          <a:p>
            <a:r>
              <a:rPr lang="en-US" alt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Percentiles to Scores: </a:t>
            </a:r>
            <a:r>
              <a:rPr lang="en-US" altLang="en-US" sz="32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sz="3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Reverse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11" y="762000"/>
            <a:ext cx="8294687" cy="4572000"/>
          </a:xfrm>
        </p:spPr>
        <p:txBody>
          <a:bodyPr/>
          <a:lstStyle/>
          <a:p>
            <a:r>
              <a:rPr lang="en-US" altLang="en-US" dirty="0"/>
              <a:t>Look in Table Z for an area of 0.2500.</a:t>
            </a:r>
          </a:p>
          <a:p>
            <a:r>
              <a:rPr lang="en-US" altLang="en-US" dirty="0"/>
              <a:t>The exact area is not there, but 0.2514 is pretty close.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This figure is associated with </a:t>
            </a:r>
            <a:r>
              <a:rPr lang="en-US" altLang="en-US" i="1" dirty="0"/>
              <a:t>z</a:t>
            </a:r>
            <a:r>
              <a:rPr lang="en-US" altLang="en-US" dirty="0"/>
              <a:t> = -0.67, so the first quartile is 0.67 standard deviations below the mean.</a:t>
            </a:r>
          </a:p>
        </p:txBody>
      </p:sp>
      <p:pic>
        <p:nvPicPr>
          <p:cNvPr id="526341" name="Picture 5" descr="ait06-0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41" y="1905000"/>
            <a:ext cx="344756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2619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102D3923-9F43-444E-AFF7-315CA3ADA420}" type="slidenum">
              <a:rPr lang="en-US" altLang="en-US"/>
              <a:pPr/>
              <a:t>23</a:t>
            </a:fld>
            <a:endParaRPr lang="en-CA" altLang="en-US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8305800" cy="6873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Go Wrong? (cont.)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49" y="838200"/>
            <a:ext cx="8967651" cy="4572000"/>
          </a:xfrm>
          <a:ln/>
        </p:spPr>
        <p:txBody>
          <a:bodyPr/>
          <a:lstStyle/>
          <a:p>
            <a:r>
              <a:rPr lang="en-US" altLang="en-US" dirty="0"/>
              <a:t>Don’t use the mean and standard deviation when outliers are present—the mean and standard deviation can both be distorted by outliers.</a:t>
            </a:r>
          </a:p>
          <a:p>
            <a:r>
              <a:rPr lang="en-US" altLang="en-US" dirty="0"/>
              <a:t>Don’t round your results in the middle of a calculation.</a:t>
            </a:r>
          </a:p>
          <a:p>
            <a:r>
              <a:rPr lang="en-US" altLang="en-US" dirty="0"/>
              <a:t>Don’t worry about minor differences in results.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3255302"/>
            <a:ext cx="5067300" cy="265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704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4110"/>
            <a:ext cx="9144000" cy="586898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1. A normal distribution of scores has a standard deviation of 10. Find the z-scores corresponding to each of the following values: </a:t>
            </a:r>
          </a:p>
          <a:p>
            <a:pPr marL="0" indent="0">
              <a:buNone/>
            </a:pPr>
            <a:r>
              <a:rPr lang="en-US" sz="3000" dirty="0"/>
              <a:t>a) A score of 60, where the mean score of the sample data values is 40. </a:t>
            </a:r>
          </a:p>
          <a:p>
            <a:pPr marL="0" indent="0">
              <a:buNone/>
            </a:pPr>
            <a:r>
              <a:rPr lang="en-US" sz="3000" dirty="0"/>
              <a:t>b) A score that is 30 points below the mean. </a:t>
            </a:r>
          </a:p>
          <a:p>
            <a:pPr marL="0" indent="0">
              <a:buNone/>
            </a:pPr>
            <a:r>
              <a:rPr lang="en-US" sz="3000" dirty="0"/>
              <a:t>c) A score of 80, where the mean score of the sample data values is 30. </a:t>
            </a:r>
          </a:p>
          <a:p>
            <a:pPr marL="0" indent="0">
              <a:buNone/>
            </a:pPr>
            <a:r>
              <a:rPr lang="en-US" sz="3000" dirty="0"/>
              <a:t>d) A score of 20, where the mean score of the sample data values is 50.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C883DDDD-D83D-4E8A-8425-6A825F793D37}" type="slidenum">
              <a:rPr lang="en-US" altLang="en-US" smtClean="0"/>
              <a:pPr/>
              <a:t>24</a:t>
            </a:fld>
            <a:endParaRPr lang="en-CA" altLang="en-US"/>
          </a:p>
        </p:txBody>
      </p:sp>
      <p:pic>
        <p:nvPicPr>
          <p:cNvPr id="509954" name="Picture 2" descr="http://www.oswego.edu/~srp/stats/images/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572000"/>
            <a:ext cx="405467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6130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586898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2. IQ scores have a mean of 100 and a standard deviation of 16. Albert Einstein reportedly had an IQ of 160. </a:t>
            </a:r>
          </a:p>
          <a:p>
            <a:pPr marL="0" indent="0">
              <a:buNone/>
            </a:pPr>
            <a:r>
              <a:rPr lang="en-US" sz="3200" dirty="0"/>
              <a:t>a. What is the difference between Einstein's IQ and the mean? </a:t>
            </a:r>
          </a:p>
          <a:p>
            <a:pPr marL="0" indent="0">
              <a:buNone/>
            </a:pPr>
            <a:r>
              <a:rPr lang="en-US" sz="3200" dirty="0"/>
              <a:t>b. How many standard deviations is that? </a:t>
            </a:r>
          </a:p>
          <a:p>
            <a:pPr marL="0" indent="0">
              <a:buNone/>
            </a:pPr>
            <a:r>
              <a:rPr lang="en-US" sz="3200" dirty="0"/>
              <a:t>c. Convert Einstein’s IQ score to a z score. </a:t>
            </a:r>
          </a:p>
          <a:p>
            <a:pPr marL="0" indent="0">
              <a:buNone/>
            </a:pPr>
            <a:r>
              <a:rPr lang="en-US" sz="3200" dirty="0"/>
              <a:t>d. If we consider “usual IQ scores to                                    be those that convert z scores                                       between -2 and 2, is Einstein’s                                   IQ usual or unusual?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C883DDDD-D83D-4E8A-8425-6A825F793D37}" type="slidenum">
              <a:rPr lang="en-US" altLang="en-US" smtClean="0"/>
              <a:pPr/>
              <a:t>25</a:t>
            </a:fld>
            <a:endParaRPr lang="en-CA" altLang="en-US"/>
          </a:p>
        </p:txBody>
      </p:sp>
      <p:pic>
        <p:nvPicPr>
          <p:cNvPr id="508930" name="Picture 2" descr="http://d.gr-assets.com/authors/1429114964p5/9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2133600" cy="244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3223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762" y="76200"/>
            <a:ext cx="9129237" cy="586898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3. Women's heights have a mean of 63.6 in. and a standard deviation of 2.5 inches. </a:t>
            </a:r>
          </a:p>
          <a:p>
            <a:r>
              <a:rPr lang="en-US" sz="3200" dirty="0"/>
              <a:t>Find the z score corresponding to a woman with a height of 70 inches and determine whether the height is unusual. </a:t>
            </a:r>
          </a:p>
          <a:p>
            <a:r>
              <a:rPr lang="en-US" sz="3200" dirty="0"/>
              <a:t>What percent of women have a height higher than 70 inches?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C883DDDD-D83D-4E8A-8425-6A825F793D37}" type="slidenum">
              <a:rPr lang="en-US" altLang="en-US" smtClean="0"/>
              <a:pPr/>
              <a:t>26</a:t>
            </a:fld>
            <a:endParaRPr lang="en-CA" altLang="en-US"/>
          </a:p>
        </p:txBody>
      </p:sp>
      <p:pic>
        <p:nvPicPr>
          <p:cNvPr id="507906" name="Picture 2" descr="http://pixel.nymag.com/imgs/daily/vulture/2014/07/10/10-actress-height-array.o.jpg/a_750x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4847616" cy="339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5253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7774" y="21202"/>
            <a:ext cx="9116226" cy="586898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4. Three students take equivalent stress tests. Which is the highest relative score (meaning which has the largest z score value)? </a:t>
            </a:r>
          </a:p>
          <a:p>
            <a:r>
              <a:rPr lang="en-US" sz="3200" dirty="0"/>
              <a:t>a. A score of 144 on a test with a mean of 128 and a standard deviation of 34. </a:t>
            </a:r>
          </a:p>
          <a:p>
            <a:r>
              <a:rPr lang="en-US" sz="3200" dirty="0"/>
              <a:t>b. A score of 90 on a test with a mean of 86 and a standard deviation of 18. </a:t>
            </a:r>
          </a:p>
          <a:p>
            <a:r>
              <a:rPr lang="en-US" sz="3200" dirty="0"/>
              <a:t>c. A score of 18 on a test with a mean of 15 and a standard deviation of 5.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C883DDDD-D83D-4E8A-8425-6A825F793D37}" type="slidenum">
              <a:rPr lang="en-US" altLang="en-US" smtClean="0"/>
              <a:pPr/>
              <a:t>27</a:t>
            </a:fld>
            <a:endParaRPr lang="en-CA" altLang="en-US"/>
          </a:p>
        </p:txBody>
      </p:sp>
      <p:pic>
        <p:nvPicPr>
          <p:cNvPr id="506882" name="Picture 2" descr="http://myheart.net/wp-content/uploads/2014/03/stress-test-do-i-need-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207865"/>
            <a:ext cx="3352800" cy="239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8461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152400"/>
            <a:ext cx="9144000" cy="5868987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FF"/>
                </a:solidFill>
              </a:rPr>
              <a:t>5. As mentioned above, IQ scores are normally distributed with mean 100 and </a:t>
            </a:r>
            <a:r>
              <a:rPr lang="en-US" sz="3200" dirty="0" err="1">
                <a:solidFill>
                  <a:srgbClr val="0000FF"/>
                </a:solidFill>
              </a:rPr>
              <a:t>std</a:t>
            </a:r>
            <a:r>
              <a:rPr lang="en-US" sz="3200" dirty="0">
                <a:solidFill>
                  <a:srgbClr val="0000FF"/>
                </a:solidFill>
              </a:rPr>
              <a:t> deviation of 16.</a:t>
            </a:r>
          </a:p>
          <a:p>
            <a:pPr marL="514350" indent="-514350">
              <a:buAutoNum type="alphaLcPeriod"/>
            </a:pPr>
            <a:r>
              <a:rPr lang="en-US" sz="2850" dirty="0"/>
              <a:t>What percent of people have an IQ of less than 100? </a:t>
            </a:r>
          </a:p>
          <a:p>
            <a:pPr marL="514350" indent="-514350">
              <a:buAutoNum type="alphaLcPeriod"/>
            </a:pPr>
            <a:r>
              <a:rPr lang="en-US" sz="2600" dirty="0"/>
              <a:t>What percent of people have an IQ between 84 and 100? </a:t>
            </a:r>
          </a:p>
          <a:p>
            <a:pPr marL="514350" indent="-514350">
              <a:buAutoNum type="alphaLcPeriod"/>
            </a:pPr>
            <a:r>
              <a:rPr lang="en-US" dirty="0"/>
              <a:t>What percent of people have an IQ higher than 140? </a:t>
            </a:r>
          </a:p>
          <a:p>
            <a:pPr marL="514350" indent="-514350">
              <a:buAutoNum type="alphaLcPeriod"/>
            </a:pPr>
            <a:r>
              <a:rPr lang="en-US" dirty="0"/>
              <a:t>What percent of people have an IQ less than 80?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C883DDDD-D83D-4E8A-8425-6A825F793D37}" type="slidenum">
              <a:rPr lang="en-US" altLang="en-US" smtClean="0"/>
              <a:pPr/>
              <a:t>28</a:t>
            </a:fld>
            <a:endParaRPr lang="en-CA" altLang="en-US"/>
          </a:p>
        </p:txBody>
      </p:sp>
      <p:pic>
        <p:nvPicPr>
          <p:cNvPr id="505858" name="Picture 2" descr="http://s3-us-west-1.amazonaws.com/www-prod-storage.cloud.caltech.edu/styles/article_photo/s3/CT_Quartz-IQ_SPOTLIGHT.jpg?itok=XiX0VjY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352800"/>
            <a:ext cx="3143250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7376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1ADE3-7D0C-45FF-BB65-12EF723B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60" y="196533"/>
            <a:ext cx="8305800" cy="48926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34C5B-2734-47B8-AB9D-C3B522C4F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56920"/>
            <a:ext cx="9143999" cy="4572000"/>
          </a:xfrm>
        </p:spPr>
        <p:txBody>
          <a:bodyPr/>
          <a:lstStyle/>
          <a:p>
            <a:r>
              <a:rPr lang="en-US" dirty="0"/>
              <a:t>Given the 5-Number summary determine if any numbers are outliers.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Min = 6     Q1 = 16      Med = 25	 Q3 = 24	Max = 36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 If it is also know that the mean of the distribution is 28, then what would the shape of the distribution look like?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 What would be the best measure of center?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E5BF8-A1A9-4FF6-9963-705968B1A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50088" y="641096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en-US"/>
              <a:t>Slide 4- </a:t>
            </a:r>
            <a:fld id="{B019EA55-0EA9-400B-8D64-2048F47CB253}" type="slidenum">
              <a:rPr lang="en-US" altLang="en-US" smtClean="0"/>
              <a:pPr>
                <a:defRPr/>
              </a:pPr>
              <a:t>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63155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Copyright © 2009 Pearson Education, Inc. </a:t>
            </a:r>
          </a:p>
        </p:txBody>
      </p:sp>
      <p:sp>
        <p:nvSpPr>
          <p:cNvPr id="489474" name="Rectangle 2" descr="Pink tissue paper"/>
          <p:cNvSpPr>
            <a:spLocks noGrp="1" noChangeArrowheads="1"/>
          </p:cNvSpPr>
          <p:nvPr>
            <p:ph type="ctrTitle"/>
          </p:nvPr>
        </p:nvSpPr>
        <p:spPr>
          <a:xfrm>
            <a:off x="2209800" y="152400"/>
            <a:ext cx="5486400" cy="2286000"/>
          </a:xfrm>
        </p:spPr>
        <p:txBody>
          <a:bodyPr/>
          <a:lstStyle/>
          <a:p>
            <a:r>
              <a:rPr lang="en-US" altLang="en-US"/>
              <a:t>Chapter 6</a:t>
            </a:r>
          </a:p>
        </p:txBody>
      </p:sp>
      <p:sp>
        <p:nvSpPr>
          <p:cNvPr id="48947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90800"/>
            <a:ext cx="5410200" cy="19050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FF0000"/>
                </a:solidFill>
              </a:rPr>
              <a:t>The Standard Deviation as a Ruler and the Normal Model </a:t>
            </a:r>
          </a:p>
        </p:txBody>
      </p:sp>
    </p:spTree>
    <p:extLst>
      <p:ext uri="{BB962C8B-B14F-4D97-AF65-F5344CB8AC3E}">
        <p14:creationId xmlns:p14="http://schemas.microsoft.com/office/powerpoint/2010/main" val="21547986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842F10F2-9842-4CC3-BB5E-FD4041C0F950}" type="slidenum">
              <a:rPr lang="en-US" altLang="en-US"/>
              <a:pPr/>
              <a:t>5</a:t>
            </a:fld>
            <a:endParaRPr lang="en-CA" altLang="en-US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1"/>
            <a:ext cx="8305800" cy="685800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Standardizing with </a:t>
            </a:r>
            <a:r>
              <a:rPr lang="en-US" altLang="en-U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-scores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1387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We compare individual data values to their mean, relative to their standard deviation using the following formula: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dirty="0"/>
              <a:t>We call the resulting values </a:t>
            </a:r>
            <a:r>
              <a:rPr lang="en-US" altLang="en-US" dirty="0">
                <a:solidFill>
                  <a:srgbClr val="FF0000"/>
                </a:solidFill>
              </a:rPr>
              <a:t>standardized values</a:t>
            </a:r>
            <a:r>
              <a:rPr lang="en-US" altLang="en-US" dirty="0"/>
              <a:t>, denoted as </a:t>
            </a:r>
            <a:r>
              <a:rPr lang="en-US" altLang="en-US" i="1" dirty="0"/>
              <a:t>z</a:t>
            </a:r>
            <a:r>
              <a:rPr lang="en-US" altLang="en-US" dirty="0"/>
              <a:t>. They can also be called </a:t>
            </a:r>
            <a:r>
              <a:rPr lang="en-US" altLang="en-US" i="1" dirty="0">
                <a:solidFill>
                  <a:srgbClr val="FF0000"/>
                </a:solidFill>
              </a:rPr>
              <a:t>z</a:t>
            </a:r>
            <a:r>
              <a:rPr lang="en-US" altLang="en-US" dirty="0">
                <a:solidFill>
                  <a:srgbClr val="FF0000"/>
                </a:solidFill>
              </a:rPr>
              <a:t>-scores</a:t>
            </a:r>
            <a:r>
              <a:rPr lang="en-US" altLang="en-US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0FEC95-8425-4A77-976F-0A065E20F39F}"/>
                  </a:ext>
                </a:extLst>
              </p:cNvPr>
              <p:cNvSpPr txBox="1"/>
              <p:nvPr/>
            </p:nvSpPr>
            <p:spPr>
              <a:xfrm>
                <a:off x="1412241" y="2278345"/>
                <a:ext cx="5637848" cy="10545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𝑠𝑡𝑎𝑛𝑑𝑎𝑟𝑑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𝑑𝑒𝑣𝑖𝑎𝑡𝑖𝑜𝑛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0FEC95-8425-4A77-976F-0A065E20F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41" y="2278345"/>
                <a:ext cx="5637848" cy="1054584"/>
              </a:xfrm>
              <a:prstGeom prst="rect">
                <a:avLst/>
              </a:prstGeom>
              <a:blipFill>
                <a:blip r:embed="rId3"/>
                <a:stretch>
                  <a:fillRect r="-324" b="-6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5152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D8FD900D-3FE5-40DB-978B-9AEBD2D6AFE5}" type="slidenum">
              <a:rPr lang="en-US" altLang="en-US"/>
              <a:pPr/>
              <a:t>6</a:t>
            </a:fld>
            <a:endParaRPr lang="en-CA" altLang="en-US"/>
          </a:p>
        </p:txBody>
      </p: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305800" cy="6873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Standardizing with </a:t>
            </a:r>
            <a:r>
              <a:rPr lang="en-US" altLang="en-US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-scores (cont.)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80" y="990600"/>
            <a:ext cx="8391207" cy="4572000"/>
          </a:xfrm>
          <a:ln/>
        </p:spPr>
        <p:txBody>
          <a:bodyPr/>
          <a:lstStyle/>
          <a:p>
            <a:r>
              <a:rPr lang="en-US" altLang="en-US" dirty="0"/>
              <a:t>Standardized values have no units.</a:t>
            </a:r>
          </a:p>
          <a:p>
            <a:r>
              <a:rPr lang="en-US" altLang="en-US" i="1" dirty="0"/>
              <a:t>z</a:t>
            </a:r>
            <a:r>
              <a:rPr lang="en-US" altLang="en-US" dirty="0"/>
              <a:t>-scores measure how many standard deviations away from the mean a specific data value falls.</a:t>
            </a:r>
            <a:endParaRPr lang="en-US" altLang="en-US" i="1" dirty="0"/>
          </a:p>
          <a:p>
            <a:r>
              <a:rPr lang="en-US" altLang="en-US" dirty="0"/>
              <a:t>A negative </a:t>
            </a:r>
            <a:r>
              <a:rPr lang="en-US" altLang="en-US" i="1" dirty="0"/>
              <a:t>z</a:t>
            </a:r>
            <a:r>
              <a:rPr lang="en-US" altLang="en-US" dirty="0"/>
              <a:t>-score tells us that the data value is </a:t>
            </a:r>
            <a:r>
              <a:rPr lang="en-US" altLang="en-US" i="1" dirty="0"/>
              <a:t>below</a:t>
            </a:r>
            <a:r>
              <a:rPr lang="en-US" altLang="en-US" dirty="0"/>
              <a:t> the mean, while a positive </a:t>
            </a:r>
            <a:r>
              <a:rPr lang="en-US" altLang="en-US" i="1" dirty="0"/>
              <a:t>z</a:t>
            </a:r>
            <a:r>
              <a:rPr lang="en-US" altLang="en-US" dirty="0"/>
              <a:t>-score tells us that the data value is </a:t>
            </a:r>
            <a:r>
              <a:rPr lang="en-US" altLang="en-US" i="1" dirty="0"/>
              <a:t>above</a:t>
            </a:r>
            <a:r>
              <a:rPr lang="en-US" altLang="en-US" dirty="0"/>
              <a:t> the mean.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78682-2096-4DD1-8E1C-888D44A47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17520" y="4073785"/>
            <a:ext cx="2708974" cy="232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473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Slide 1- </a:t>
            </a:r>
            <a:fld id="{AC8B042B-5D2C-4483-BA15-31A2B5CC0E13}" type="slidenum">
              <a:rPr lang="en-US" altLang="en-US"/>
              <a:pPr/>
              <a:t>7</a:t>
            </a:fld>
            <a:endParaRPr lang="en-CA" altLang="en-US" dirty="0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305800" cy="6111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Standardizing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11187"/>
            <a:ext cx="9144000" cy="2965133"/>
          </a:xfrm>
          <a:ln/>
        </p:spPr>
        <p:txBody>
          <a:bodyPr/>
          <a:lstStyle/>
          <a:p>
            <a:r>
              <a:rPr lang="en-US" altLang="en-US" dirty="0"/>
              <a:t>Standardized values have been converted from their original units to the standard statistical unit of </a:t>
            </a:r>
            <a:r>
              <a:rPr lang="en-US" altLang="en-US" i="1" dirty="0"/>
              <a:t>standard deviations from the mean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Thus, we can compare values that are measured on different scales, with different units, or from different populations.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DDDEA-365C-4019-9292-DDC7368E6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60" y="3357881"/>
            <a:ext cx="8256080" cy="279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69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E7067B14-A43C-4ED4-B090-49CF5E41A1FE}" type="slidenum">
              <a:rPr lang="en-US" altLang="en-US"/>
              <a:pPr/>
              <a:t>8</a:t>
            </a:fld>
            <a:endParaRPr lang="en-CA" altLang="en-US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05800" cy="5349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Shifting Data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955088" cy="4572000"/>
          </a:xfrm>
          <a:ln/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Adding</a:t>
            </a:r>
            <a:r>
              <a:rPr lang="en-US" altLang="en-US" dirty="0"/>
              <a:t> or subtracting a </a:t>
            </a:r>
            <a:r>
              <a:rPr lang="en-US" altLang="en-US" i="1" dirty="0"/>
              <a:t>constant</a:t>
            </a:r>
            <a:r>
              <a:rPr lang="en-US" altLang="en-US" dirty="0"/>
              <a:t> to every data value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adds</a:t>
            </a:r>
            <a:r>
              <a:rPr lang="en-US" altLang="en-US" dirty="0"/>
              <a:t> or subtracts the same constant to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of position</a:t>
            </a:r>
            <a:r>
              <a:rPr lang="en-US" altLang="en-US" dirty="0"/>
              <a:t>: center, percentiles, max/min.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Its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shape and spread</a:t>
            </a: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/>
              <a:t>- range, IQR, standard deviation -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 unchanged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5052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1- </a:t>
            </a:r>
            <a:fld id="{4F1BE281-D2DA-4E57-8DC2-CBB8ED138FD6}" type="slidenum">
              <a:rPr lang="en-US" altLang="en-US"/>
              <a:pPr/>
              <a:t>9</a:t>
            </a:fld>
            <a:endParaRPr lang="en-CA" altLang="en-US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305800" cy="611187"/>
          </a:xfrm>
        </p:spPr>
        <p:txBody>
          <a:bodyPr/>
          <a:lstStyle/>
          <a:p>
            <a:r>
              <a:rPr lang="en-US" alt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Rescaling Data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294687" cy="4572000"/>
          </a:xfrm>
          <a:ln/>
        </p:spPr>
        <p:txBody>
          <a:bodyPr/>
          <a:lstStyle/>
          <a:p>
            <a:pPr marL="457200" lvl="1" indent="0">
              <a:buNone/>
            </a:pPr>
            <a:r>
              <a:rPr lang="en-US" altLang="en-US" dirty="0"/>
              <a:t>* When we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multiply</a:t>
            </a:r>
            <a:r>
              <a:rPr lang="en-US" altLang="en-US" dirty="0"/>
              <a:t> (or divide) all the data values by any constant,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measures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/>
              <a:t>of position (such as the mean, median, and percentiles) and measures of spread (such as the range, the IQR, and the standard deviation)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multiplied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dirty="0"/>
              <a:t>(or divided) by that same constant.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619242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ends">
  <a:themeElements>
    <a:clrScheme name="1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1766</TotalTime>
  <Words>1675</Words>
  <Application>Microsoft Office PowerPoint</Application>
  <PresentationFormat>Letter Paper (8.5x11 in)</PresentationFormat>
  <Paragraphs>171</Paragraphs>
  <Slides>28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Cambria Math</vt:lpstr>
      <vt:lpstr>Tahoma</vt:lpstr>
      <vt:lpstr>Wingdings</vt:lpstr>
      <vt:lpstr>Blends</vt:lpstr>
      <vt:lpstr>1_Blends</vt:lpstr>
      <vt:lpstr>Summary (Week 1)</vt:lpstr>
      <vt:lpstr>Summary:  Shape, Center, and Spread</vt:lpstr>
      <vt:lpstr>Review</vt:lpstr>
      <vt:lpstr>Chapter 6</vt:lpstr>
      <vt:lpstr>Standardizing with z-scores</vt:lpstr>
      <vt:lpstr>Standardizing with z-scores (cont.)</vt:lpstr>
      <vt:lpstr>Benefits of Standardizing</vt:lpstr>
      <vt:lpstr>Shifting Data</vt:lpstr>
      <vt:lpstr>Rescaling Data</vt:lpstr>
      <vt:lpstr>Back to z-scores</vt:lpstr>
      <vt:lpstr>When Is a z-score BIG?</vt:lpstr>
      <vt:lpstr>When Is a z-score Big? (cont.)</vt:lpstr>
      <vt:lpstr>When Is a z-score Big? (cont.)</vt:lpstr>
      <vt:lpstr>When Is a z-score Big? (cont.)</vt:lpstr>
      <vt:lpstr>When Is a z-score Big? (cont.)</vt:lpstr>
      <vt:lpstr>The 68-95-99.7 Rule (Empirical Rule)</vt:lpstr>
      <vt:lpstr>The 68-95-99.7 Rule (cont.)</vt:lpstr>
      <vt:lpstr>The 68-95-99.7 Rule (cont.)</vt:lpstr>
      <vt:lpstr>Finding Normal Percentiles by Hand</vt:lpstr>
      <vt:lpstr>Finding Normal Percentiles by Hand (cont.)</vt:lpstr>
      <vt:lpstr>From Percentiles to Scores: z in Reverse</vt:lpstr>
      <vt:lpstr>From Percentiles to Scores: z in Reverse</vt:lpstr>
      <vt:lpstr>What Can Go Wrong? (cont.)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Addison Wesley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Addison Wesley</dc:creator>
  <cp:lastModifiedBy>Calise, Anthony J.</cp:lastModifiedBy>
  <cp:revision>107</cp:revision>
  <cp:lastPrinted>2001-11-04T00:51:13Z</cp:lastPrinted>
  <dcterms:created xsi:type="dcterms:W3CDTF">2005-02-25T19:46:41Z</dcterms:created>
  <dcterms:modified xsi:type="dcterms:W3CDTF">2019-09-05T16:21:48Z</dcterms:modified>
</cp:coreProperties>
</file>