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317" r:id="rId2"/>
    <p:sldId id="307" r:id="rId3"/>
    <p:sldId id="308" r:id="rId4"/>
    <p:sldId id="309" r:id="rId5"/>
    <p:sldId id="318" r:id="rId6"/>
    <p:sldId id="368" r:id="rId7"/>
    <p:sldId id="331" r:id="rId8"/>
    <p:sldId id="338" r:id="rId9"/>
    <p:sldId id="351" r:id="rId10"/>
    <p:sldId id="352" r:id="rId11"/>
    <p:sldId id="353" r:id="rId12"/>
    <p:sldId id="354" r:id="rId13"/>
    <p:sldId id="355" r:id="rId14"/>
    <p:sldId id="369" r:id="rId15"/>
  </p:sldIdLst>
  <p:sldSz cx="9144000" cy="6858000" type="letter"/>
  <p:notesSz cx="6858000" cy="9144000"/>
  <p:defaultTextStyle>
    <a:defPPr>
      <a:defRPr lang="en-CA"/>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36">
          <p15:clr>
            <a:srgbClr val="A4A3A4"/>
          </p15:clr>
        </p15:guide>
        <p15:guide id="2" pos="38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9E28F"/>
    <a:srgbClr val="F9E497"/>
    <a:srgbClr val="FCF094"/>
    <a:srgbClr val="FCED80"/>
    <a:srgbClr val="FDE27F"/>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35" autoAdjust="0"/>
  </p:normalViewPr>
  <p:slideViewPr>
    <p:cSldViewPr snapToGrid="0">
      <p:cViewPr varScale="1">
        <p:scale>
          <a:sx n="62" d="100"/>
          <a:sy n="62" d="100"/>
        </p:scale>
        <p:origin x="1400" y="52"/>
      </p:cViewPr>
      <p:guideLst>
        <p:guide orient="horz" pos="736"/>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50"/>
    </p:cViewPr>
  </p:sorterViewPr>
  <p:notesViewPr>
    <p:cSldViewPr snapToGrid="0">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2909D72A-8720-4BFB-A9B3-F6B0FCEA2D97}" type="slidenum">
              <a:rPr lang="en-CA" altLang="en-US"/>
              <a:pPr>
                <a:defRPr/>
              </a:pPr>
              <a:t>‹#›</a:t>
            </a:fld>
            <a:endParaRPr lang="en-CA" altLang="en-US"/>
          </a:p>
        </p:txBody>
      </p:sp>
    </p:spTree>
    <p:extLst>
      <p:ext uri="{BB962C8B-B14F-4D97-AF65-F5344CB8AC3E}">
        <p14:creationId xmlns:p14="http://schemas.microsoft.com/office/powerpoint/2010/main" val="3243524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EC0AA915-ABFD-468F-B706-386E244B1957}" type="slidenum">
              <a:rPr lang="en-CA" altLang="en-US"/>
              <a:pPr>
                <a:defRPr/>
              </a:pPr>
              <a:t>‹#›</a:t>
            </a:fld>
            <a:endParaRPr lang="en-CA" altLang="en-US"/>
          </a:p>
        </p:txBody>
      </p:sp>
    </p:spTree>
    <p:extLst>
      <p:ext uri="{BB962C8B-B14F-4D97-AF65-F5344CB8AC3E}">
        <p14:creationId xmlns:p14="http://schemas.microsoft.com/office/powerpoint/2010/main" val="457325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mn-ea"/>
        <a:cs typeface="+mn-cs"/>
      </a:defRPr>
    </a:lvl1pPr>
    <a:lvl2pPr marL="457200" algn="l" rtl="0" eaLnBrk="0" fontAlgn="base" hangingPunct="0">
      <a:spcBef>
        <a:spcPct val="30000"/>
      </a:spcBef>
      <a:spcAft>
        <a:spcPct val="0"/>
      </a:spcAft>
      <a:defRPr sz="16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B57C8E3-DA88-4CE2-AEE9-446D256D8D0D}" type="slidenum">
              <a:rPr lang="en-CA" altLang="en-US">
                <a:latin typeface="Tahoma" panose="020B0604030504040204" pitchFamily="34" charset="0"/>
              </a:rPr>
              <a:pPr>
                <a:spcBef>
                  <a:spcPct val="0"/>
                </a:spcBef>
              </a:pPr>
              <a:t>1</a:t>
            </a:fld>
            <a:endParaRPr lang="en-CA" altLang="en-US">
              <a:latin typeface="Tahoma" panose="020B0604030504040204"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291329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862C089-ECE1-4DEF-879A-B85471649E0C}" type="slidenum">
              <a:rPr lang="en-CA" altLang="en-US">
                <a:latin typeface="Tahoma" panose="020B0604030504040204" pitchFamily="34" charset="0"/>
              </a:rPr>
              <a:pPr>
                <a:spcBef>
                  <a:spcPct val="0"/>
                </a:spcBef>
              </a:pPr>
              <a:t>10</a:t>
            </a:fld>
            <a:endParaRPr lang="en-CA" altLang="en-US">
              <a:latin typeface="Tahoma" panose="020B0604030504040204" pitchFamily="34"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1437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BE2398-EF74-451E-AAE2-5B79F3545AC2}" type="slidenum">
              <a:rPr lang="en-CA" altLang="en-US">
                <a:latin typeface="Tahoma" panose="020B0604030504040204" pitchFamily="34" charset="0"/>
              </a:rPr>
              <a:pPr>
                <a:spcBef>
                  <a:spcPct val="0"/>
                </a:spcBef>
              </a:pPr>
              <a:t>11</a:t>
            </a:fld>
            <a:endParaRPr lang="en-CA" altLang="en-US">
              <a:latin typeface="Tahoma" panose="020B0604030504040204" pitchFamily="34"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10335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67DC42-8486-4A06-89FD-175FD4C3ED78}" type="slidenum">
              <a:rPr lang="en-CA" altLang="en-US">
                <a:latin typeface="Tahoma" panose="020B0604030504040204" pitchFamily="34" charset="0"/>
              </a:rPr>
              <a:pPr>
                <a:spcBef>
                  <a:spcPct val="0"/>
                </a:spcBef>
              </a:pPr>
              <a:t>12</a:t>
            </a:fld>
            <a:endParaRPr lang="en-CA" altLang="en-US">
              <a:latin typeface="Tahoma" panose="020B0604030504040204" pitchFamily="34"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02175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C59D95-F291-49C8-95D3-B82F9AE897D5}" type="slidenum">
              <a:rPr lang="en-CA" altLang="en-US">
                <a:latin typeface="Tahoma" panose="020B0604030504040204" pitchFamily="34" charset="0"/>
              </a:rPr>
              <a:pPr>
                <a:spcBef>
                  <a:spcPct val="0"/>
                </a:spcBef>
              </a:pPr>
              <a:t>13</a:t>
            </a:fld>
            <a:endParaRPr lang="en-CA" altLang="en-US">
              <a:latin typeface="Tahoma" panose="020B0604030504040204" pitchFamily="34"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167375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CBCFDB-18A5-4134-B8C6-9488534F91FE}" type="slidenum">
              <a:rPr lang="en-CA" altLang="en-US">
                <a:latin typeface="Tahoma" panose="020B0604030504040204" pitchFamily="34" charset="0"/>
              </a:rPr>
              <a:pPr>
                <a:spcBef>
                  <a:spcPct val="0"/>
                </a:spcBef>
              </a:pPr>
              <a:t>2</a:t>
            </a:fld>
            <a:endParaRPr lang="en-CA" altLang="en-US">
              <a:latin typeface="Tahoma" panose="020B0604030504040204"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40576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9EA9E5F-4887-49D4-8695-4EC788F7D720}" type="slidenum">
              <a:rPr lang="en-CA" altLang="en-US">
                <a:latin typeface="Tahoma" panose="020B0604030504040204" pitchFamily="34" charset="0"/>
              </a:rPr>
              <a:pPr>
                <a:spcBef>
                  <a:spcPct val="0"/>
                </a:spcBef>
              </a:pPr>
              <a:t>3</a:t>
            </a:fld>
            <a:endParaRPr lang="en-CA" altLang="en-US">
              <a:latin typeface="Tahoma" panose="020B060403050404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54878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B513490-E7E3-4B47-A0FE-EB775350C0FD}" type="slidenum">
              <a:rPr lang="en-CA" altLang="en-US">
                <a:latin typeface="Tahoma" panose="020B0604030504040204" pitchFamily="34" charset="0"/>
              </a:rPr>
              <a:pPr>
                <a:spcBef>
                  <a:spcPct val="0"/>
                </a:spcBef>
              </a:pPr>
              <a:t>4</a:t>
            </a:fld>
            <a:endParaRPr lang="en-CA" altLang="en-US">
              <a:latin typeface="Tahoma" panose="020B0604030504040204"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50481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A408F5F-D03B-4AC7-8C97-B6ED2D6F6C30}" type="slidenum">
              <a:rPr lang="en-CA" altLang="en-US">
                <a:latin typeface="Tahoma" panose="020B0604030504040204" pitchFamily="34" charset="0"/>
              </a:rPr>
              <a:pPr>
                <a:spcBef>
                  <a:spcPct val="0"/>
                </a:spcBef>
              </a:pPr>
              <a:t>5</a:t>
            </a:fld>
            <a:endParaRPr lang="en-CA" altLang="en-US">
              <a:latin typeface="Tahoma" panose="020B0604030504040204"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03701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A1143C-6DA2-4471-A049-B0EC7C1038B8}" type="slidenum">
              <a:rPr lang="en-CA" altLang="en-US">
                <a:solidFill>
                  <a:srgbClr val="000000"/>
                </a:solidFill>
                <a:latin typeface="Tahoma" panose="020B0604030504040204" pitchFamily="34" charset="0"/>
              </a:rPr>
              <a:pPr>
                <a:spcBef>
                  <a:spcPct val="0"/>
                </a:spcBef>
              </a:pPr>
              <a:t>6</a:t>
            </a:fld>
            <a:endParaRPr lang="en-CA" altLang="en-US">
              <a:solidFill>
                <a:srgbClr val="000000"/>
              </a:solidFill>
              <a:latin typeface="Tahoma" panose="020B0604030504040204"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89681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30BA3DF-A0A3-43D8-BB80-CF77D10404B5}" type="slidenum">
              <a:rPr lang="en-CA" altLang="en-US">
                <a:latin typeface="Tahoma" panose="020B0604030504040204" pitchFamily="34" charset="0"/>
              </a:rPr>
              <a:pPr>
                <a:spcBef>
                  <a:spcPct val="0"/>
                </a:spcBef>
              </a:pPr>
              <a:t>7</a:t>
            </a:fld>
            <a:endParaRPr lang="en-CA" altLang="en-US">
              <a:latin typeface="Tahoma" panose="020B0604030504040204"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86170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AE0AB65-FB6C-4F00-9542-6B6762492255}" type="slidenum">
              <a:rPr lang="en-CA" altLang="en-US">
                <a:latin typeface="Tahoma" panose="020B0604030504040204" pitchFamily="34" charset="0"/>
              </a:rPr>
              <a:pPr>
                <a:spcBef>
                  <a:spcPct val="0"/>
                </a:spcBef>
              </a:pPr>
              <a:t>8</a:t>
            </a:fld>
            <a:endParaRPr lang="en-CA" altLang="en-US">
              <a:latin typeface="Tahoma" panose="020B0604030504040204"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19529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21B8F3-CCF7-4E11-AF44-5AD2AA77D2DB}" type="slidenum">
              <a:rPr lang="en-CA" altLang="en-US">
                <a:latin typeface="Tahoma" panose="020B0604030504040204" pitchFamily="34" charset="0"/>
              </a:rPr>
              <a:pPr>
                <a:spcBef>
                  <a:spcPct val="0"/>
                </a:spcBef>
              </a:pPr>
              <a:t>9</a:t>
            </a:fld>
            <a:endParaRPr lang="en-CA" altLang="en-US">
              <a:latin typeface="Tahoma" panose="020B0604030504040204" pitchFamily="34"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042053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39"/>
          <p:cNvSpPr>
            <a:spLocks noChangeArrowheads="1"/>
          </p:cNvSpPr>
          <p:nvPr/>
        </p:nvSpPr>
        <p:spPr bwMode="gray">
          <a:xfrm rot="5400000">
            <a:off x="2133600" y="-2133600"/>
            <a:ext cx="4876800" cy="9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3200">
              <a:latin typeface="Tahoma" panose="020B0604030504040204" pitchFamily="34" charset="0"/>
            </a:endParaRPr>
          </a:p>
        </p:txBody>
      </p:sp>
      <p:pic>
        <p:nvPicPr>
          <p:cNvPr id="5" name="Picture 35" descr="awtri_4c UPDATE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6" name="Rectangle 30" descr="Pink tissue paper"/>
          <p:cNvSpPr>
            <a:spLocks noGrp="1" noChangeArrowheads="1"/>
          </p:cNvSpPr>
          <p:nvPr>
            <p:ph type="ctrTitle" sz="quarter"/>
          </p:nvPr>
        </p:nvSpPr>
        <p:spPr>
          <a:xfrm>
            <a:off x="914400" y="152400"/>
            <a:ext cx="5486400" cy="2286000"/>
          </a:xfrm>
        </p:spPr>
        <p:txBody>
          <a:bodyPr wrap="none" anchor="ctr"/>
          <a:lstStyle>
            <a:lvl1pPr>
              <a:defRPr sz="6600">
                <a:solidFill>
                  <a:schemeClr val="folHlink"/>
                </a:solidFill>
              </a:defRPr>
            </a:lvl1pPr>
          </a:lstStyle>
          <a:p>
            <a:r>
              <a:rPr lang="en-US"/>
              <a:t>Click to edit Master title style</a:t>
            </a:r>
          </a:p>
        </p:txBody>
      </p:sp>
      <p:sp>
        <p:nvSpPr>
          <p:cNvPr id="4134" name="Rectangle 38" descr="Pink tissue paper"/>
          <p:cNvSpPr>
            <a:spLocks noGrp="1" noChangeArrowheads="1"/>
          </p:cNvSpPr>
          <p:nvPr>
            <p:ph type="subTitle" sz="quarter" idx="1"/>
          </p:nvPr>
        </p:nvSpPr>
        <p:spPr>
          <a:xfrm>
            <a:off x="914400" y="2590800"/>
            <a:ext cx="5410200" cy="1905000"/>
          </a:xfrm>
        </p:spPr>
        <p:txBody>
          <a:bodyPr/>
          <a:lstStyle>
            <a:lvl1pPr marL="0" indent="0">
              <a:buFont typeface="Wingdings" pitchFamily="2" charset="2"/>
              <a:buNone/>
              <a:defRPr sz="3200">
                <a:solidFill>
                  <a:schemeClr val="accent2"/>
                </a:solidFill>
              </a:defRPr>
            </a:lvl1pPr>
          </a:lstStyle>
          <a:p>
            <a:r>
              <a:rPr lang="en-US"/>
              <a:t>Click to edit Master subtitle style</a:t>
            </a:r>
          </a:p>
        </p:txBody>
      </p:sp>
      <p:sp>
        <p:nvSpPr>
          <p:cNvPr id="6" name="Rectangle 29"/>
          <p:cNvSpPr>
            <a:spLocks noGrp="1" noChangeArrowheads="1"/>
          </p:cNvSpPr>
          <p:nvPr>
            <p:ph type="ftr" sz="quarter" idx="10"/>
          </p:nvPr>
        </p:nvSpPr>
        <p:spPr bwMode="auto">
          <a:xfrm>
            <a:off x="838200" y="6397625"/>
            <a:ext cx="4495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900">
                <a:latin typeface="Arial" charset="0"/>
              </a:defRPr>
            </a:lvl1pPr>
          </a:lstStyle>
          <a:p>
            <a:pPr>
              <a:defRPr/>
            </a:pPr>
            <a:r>
              <a:rPr lang="en-US"/>
              <a:t>Copyright © 2009 Pearson Education, Inc.</a:t>
            </a:r>
          </a:p>
        </p:txBody>
      </p:sp>
    </p:spTree>
    <p:extLst>
      <p:ext uri="{BB962C8B-B14F-4D97-AF65-F5344CB8AC3E}">
        <p14:creationId xmlns:p14="http://schemas.microsoft.com/office/powerpoint/2010/main" val="214361882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9BF78A97-538A-4F13-9B33-0160134FB9DA}" type="slidenum">
              <a:rPr lang="en-US" altLang="en-US"/>
              <a:pPr>
                <a:defRPr/>
              </a:pPr>
              <a:t>‹#›</a:t>
            </a:fld>
            <a:endParaRPr lang="en-CA" altLang="en-US"/>
          </a:p>
        </p:txBody>
      </p:sp>
    </p:spTree>
    <p:extLst>
      <p:ext uri="{BB962C8B-B14F-4D97-AF65-F5344CB8AC3E}">
        <p14:creationId xmlns:p14="http://schemas.microsoft.com/office/powerpoint/2010/main" val="96273324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8BB749C6-840A-417E-BDB0-C69904551B87}" type="slidenum">
              <a:rPr lang="en-US" altLang="en-US"/>
              <a:pPr>
                <a:defRPr/>
              </a:pPr>
              <a:t>‹#›</a:t>
            </a:fld>
            <a:endParaRPr lang="en-CA" altLang="en-US"/>
          </a:p>
        </p:txBody>
      </p:sp>
    </p:spTree>
    <p:extLst>
      <p:ext uri="{BB962C8B-B14F-4D97-AF65-F5344CB8AC3E}">
        <p14:creationId xmlns:p14="http://schemas.microsoft.com/office/powerpoint/2010/main" val="2887417609"/>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303213"/>
            <a:ext cx="8305800" cy="5868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D5F3F2D4-AA30-4C16-9648-9E47D14230F9}" type="slidenum">
              <a:rPr lang="en-US" altLang="en-US"/>
              <a:pPr>
                <a:defRPr/>
              </a:pPr>
              <a:t>‹#›</a:t>
            </a:fld>
            <a:endParaRPr lang="en-CA" altLang="en-US"/>
          </a:p>
        </p:txBody>
      </p:sp>
    </p:spTree>
    <p:extLst>
      <p:ext uri="{BB962C8B-B14F-4D97-AF65-F5344CB8AC3E}">
        <p14:creationId xmlns:p14="http://schemas.microsoft.com/office/powerpoint/2010/main" val="253114034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D0A14601-D669-4F3C-A248-797D5B2396CF}" type="slidenum">
              <a:rPr lang="en-US" altLang="en-US"/>
              <a:pPr>
                <a:defRPr/>
              </a:pPr>
              <a:t>‹#›</a:t>
            </a:fld>
            <a:endParaRPr lang="en-CA" altLang="en-US"/>
          </a:p>
        </p:txBody>
      </p:sp>
    </p:spTree>
    <p:extLst>
      <p:ext uri="{BB962C8B-B14F-4D97-AF65-F5344CB8AC3E}">
        <p14:creationId xmlns:p14="http://schemas.microsoft.com/office/powerpoint/2010/main" val="408531285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67263" y="16002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67263" y="39624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3"/>
          <p:cNvSpPr>
            <a:spLocks noGrp="1" noChangeArrowheads="1"/>
          </p:cNvSpPr>
          <p:nvPr>
            <p:ph type="sldNum" sz="quarter" idx="10"/>
          </p:nvPr>
        </p:nvSpPr>
        <p:spPr>
          <a:ln/>
        </p:spPr>
        <p:txBody>
          <a:bodyPr/>
          <a:lstStyle>
            <a:lvl1pPr>
              <a:defRPr/>
            </a:lvl1pPr>
          </a:lstStyle>
          <a:p>
            <a:pPr>
              <a:defRPr/>
            </a:pPr>
            <a:r>
              <a:rPr lang="en-US" altLang="en-US"/>
              <a:t>Slide 4- </a:t>
            </a:r>
            <a:fld id="{E743F0F1-C1AF-409A-931B-93230CFD8110}" type="slidenum">
              <a:rPr lang="en-US" altLang="en-US"/>
              <a:pPr>
                <a:defRPr/>
              </a:pPr>
              <a:t>‹#›</a:t>
            </a:fld>
            <a:endParaRPr lang="en-CA" altLang="en-US"/>
          </a:p>
        </p:txBody>
      </p:sp>
    </p:spTree>
    <p:extLst>
      <p:ext uri="{BB962C8B-B14F-4D97-AF65-F5344CB8AC3E}">
        <p14:creationId xmlns:p14="http://schemas.microsoft.com/office/powerpoint/2010/main" val="27259017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B019EA55-0EA9-400B-8D64-2048F47CB253}" type="slidenum">
              <a:rPr lang="en-US" altLang="en-US"/>
              <a:pPr>
                <a:defRPr/>
              </a:pPr>
              <a:t>‹#›</a:t>
            </a:fld>
            <a:endParaRPr lang="en-CA" altLang="en-US"/>
          </a:p>
        </p:txBody>
      </p:sp>
    </p:spTree>
    <p:extLst>
      <p:ext uri="{BB962C8B-B14F-4D97-AF65-F5344CB8AC3E}">
        <p14:creationId xmlns:p14="http://schemas.microsoft.com/office/powerpoint/2010/main" val="190139156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14E4F6DA-2A6E-433C-95BA-51F05A18EDBB}" type="slidenum">
              <a:rPr lang="en-US" altLang="en-US"/>
              <a:pPr>
                <a:defRPr/>
              </a:pPr>
              <a:t>‹#›</a:t>
            </a:fld>
            <a:endParaRPr lang="en-CA" altLang="en-US"/>
          </a:p>
        </p:txBody>
      </p:sp>
    </p:spTree>
    <p:extLst>
      <p:ext uri="{BB962C8B-B14F-4D97-AF65-F5344CB8AC3E}">
        <p14:creationId xmlns:p14="http://schemas.microsoft.com/office/powerpoint/2010/main" val="308056038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3E025259-1193-4CF1-9F65-41757E02F601}" type="slidenum">
              <a:rPr lang="en-US" altLang="en-US"/>
              <a:pPr>
                <a:defRPr/>
              </a:pPr>
              <a:t>‹#›</a:t>
            </a:fld>
            <a:endParaRPr lang="en-CA" altLang="en-US"/>
          </a:p>
        </p:txBody>
      </p:sp>
    </p:spTree>
    <p:extLst>
      <p:ext uri="{BB962C8B-B14F-4D97-AF65-F5344CB8AC3E}">
        <p14:creationId xmlns:p14="http://schemas.microsoft.com/office/powerpoint/2010/main" val="30246549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sldNum" sz="quarter" idx="10"/>
          </p:nvPr>
        </p:nvSpPr>
        <p:spPr>
          <a:ln/>
        </p:spPr>
        <p:txBody>
          <a:bodyPr/>
          <a:lstStyle>
            <a:lvl1pPr>
              <a:defRPr/>
            </a:lvl1pPr>
          </a:lstStyle>
          <a:p>
            <a:pPr>
              <a:defRPr/>
            </a:pPr>
            <a:r>
              <a:rPr lang="en-US" altLang="en-US"/>
              <a:t>Slide 4- </a:t>
            </a:r>
            <a:fld id="{C9565110-E1B2-4077-BA47-D9A73CB332A1}" type="slidenum">
              <a:rPr lang="en-US" altLang="en-US"/>
              <a:pPr>
                <a:defRPr/>
              </a:pPr>
              <a:t>‹#›</a:t>
            </a:fld>
            <a:endParaRPr lang="en-CA" altLang="en-US"/>
          </a:p>
        </p:txBody>
      </p:sp>
    </p:spTree>
    <p:extLst>
      <p:ext uri="{BB962C8B-B14F-4D97-AF65-F5344CB8AC3E}">
        <p14:creationId xmlns:p14="http://schemas.microsoft.com/office/powerpoint/2010/main" val="4800146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85F2D3D1-D13E-45A9-AE16-EB410ACDCCD0}" type="slidenum">
              <a:rPr lang="en-US" altLang="en-US"/>
              <a:pPr>
                <a:defRPr/>
              </a:pPr>
              <a:t>‹#›</a:t>
            </a:fld>
            <a:endParaRPr lang="en-CA" altLang="en-US"/>
          </a:p>
        </p:txBody>
      </p:sp>
    </p:spTree>
    <p:extLst>
      <p:ext uri="{BB962C8B-B14F-4D97-AF65-F5344CB8AC3E}">
        <p14:creationId xmlns:p14="http://schemas.microsoft.com/office/powerpoint/2010/main" val="134650669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r>
              <a:rPr lang="en-US" altLang="en-US"/>
              <a:t>Slide 4- </a:t>
            </a:r>
            <a:fld id="{B6F507B8-D198-4CBC-9992-63F42B8F8D6E}" type="slidenum">
              <a:rPr lang="en-US" altLang="en-US"/>
              <a:pPr>
                <a:defRPr/>
              </a:pPr>
              <a:t>‹#›</a:t>
            </a:fld>
            <a:endParaRPr lang="en-CA" altLang="en-US"/>
          </a:p>
        </p:txBody>
      </p:sp>
    </p:spTree>
    <p:extLst>
      <p:ext uri="{BB962C8B-B14F-4D97-AF65-F5344CB8AC3E}">
        <p14:creationId xmlns:p14="http://schemas.microsoft.com/office/powerpoint/2010/main" val="222435666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02C7B352-C8C3-4730-934A-901B653FE0A5}" type="slidenum">
              <a:rPr lang="en-US" altLang="en-US"/>
              <a:pPr>
                <a:defRPr/>
              </a:pPr>
              <a:t>‹#›</a:t>
            </a:fld>
            <a:endParaRPr lang="en-CA" altLang="en-US"/>
          </a:p>
        </p:txBody>
      </p:sp>
    </p:spTree>
    <p:extLst>
      <p:ext uri="{BB962C8B-B14F-4D97-AF65-F5344CB8AC3E}">
        <p14:creationId xmlns:p14="http://schemas.microsoft.com/office/powerpoint/2010/main" val="393048619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53C5A1AD-7956-4259-8A26-896A09BA91F3}" type="slidenum">
              <a:rPr lang="en-US" altLang="en-US"/>
              <a:pPr>
                <a:defRPr/>
              </a:pPr>
              <a:t>‹#›</a:t>
            </a:fld>
            <a:endParaRPr lang="en-CA" altLang="en-US"/>
          </a:p>
        </p:txBody>
      </p:sp>
    </p:spTree>
    <p:extLst>
      <p:ext uri="{BB962C8B-B14F-4D97-AF65-F5344CB8AC3E}">
        <p14:creationId xmlns:p14="http://schemas.microsoft.com/office/powerpoint/2010/main" val="291517934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533400" y="303213"/>
            <a:ext cx="83058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85" name="Rectangle 13"/>
          <p:cNvSpPr>
            <a:spLocks noGrp="1" noChangeArrowheads="1"/>
          </p:cNvSpPr>
          <p:nvPr>
            <p:ph type="sldNum" sz="quarter" idx="4"/>
          </p:nvPr>
        </p:nvSpPr>
        <p:spPr bwMode="auto">
          <a:xfrm>
            <a:off x="7050088"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1" smtClean="0">
                <a:solidFill>
                  <a:srgbClr val="CC3300"/>
                </a:solidFill>
              </a:defRPr>
            </a:lvl1pPr>
          </a:lstStyle>
          <a:p>
            <a:pPr>
              <a:defRPr/>
            </a:pPr>
            <a:r>
              <a:rPr lang="en-US" altLang="en-US"/>
              <a:t>Slide 4- </a:t>
            </a:r>
            <a:fld id="{1E0D39E2-2ECA-4940-9830-75E738340CD3}" type="slidenum">
              <a:rPr lang="en-US" altLang="en-US"/>
              <a:pPr>
                <a:defRPr/>
              </a:pPr>
              <a:t>‹#›</a:t>
            </a:fld>
            <a:endParaRPr lang="en-CA" altLang="en-US"/>
          </a:p>
        </p:txBody>
      </p:sp>
      <p:sp>
        <p:nvSpPr>
          <p:cNvPr id="1028" name="Rectangle 21"/>
          <p:cNvSpPr>
            <a:spLocks noGrp="1" noChangeArrowheads="1"/>
          </p:cNvSpPr>
          <p:nvPr>
            <p:ph type="body" idx="1"/>
          </p:nvPr>
        </p:nvSpPr>
        <p:spPr bwMode="auto">
          <a:xfrm>
            <a:off x="544513" y="1600200"/>
            <a:ext cx="8294687"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30"/>
          <p:cNvSpPr>
            <a:spLocks noChangeArrowheads="1"/>
          </p:cNvSpPr>
          <p:nvPr/>
        </p:nvSpPr>
        <p:spPr bwMode="auto">
          <a:xfrm>
            <a:off x="838200" y="6397625"/>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900"/>
              <a:t>Copyright © 2009 Pearson Education, Inc. </a:t>
            </a:r>
          </a:p>
        </p:txBody>
      </p:sp>
      <p:sp>
        <p:nvSpPr>
          <p:cNvPr id="1030" name="Rectangle 36"/>
          <p:cNvSpPr>
            <a:spLocks noChangeArrowheads="1"/>
          </p:cNvSpPr>
          <p:nvPr userDrawn="1"/>
        </p:nvSpPr>
        <p:spPr bwMode="auto">
          <a:xfrm>
            <a:off x="0" y="0"/>
            <a:ext cx="9144000" cy="152400"/>
          </a:xfrm>
          <a:prstGeom prst="rect">
            <a:avLst/>
          </a:prstGeom>
          <a:gradFill rotWithShape="0">
            <a:gsLst>
              <a:gs pos="0">
                <a:schemeClr val="fo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ransition spd="med"/>
  <p:hf hdr="0" ftr="0" dt="0"/>
  <p:txStyles>
    <p:titleStyle>
      <a:lvl1pPr algn="l" rtl="0" eaLnBrk="0" fontAlgn="base" hangingPunct="0">
        <a:spcBef>
          <a:spcPct val="0"/>
        </a:spcBef>
        <a:spcAft>
          <a:spcPct val="0"/>
        </a:spcAft>
        <a:defRPr sz="3600">
          <a:solidFill>
            <a:srgbClr val="CC3300"/>
          </a:solidFill>
          <a:latin typeface="+mj-lt"/>
          <a:ea typeface="+mj-ea"/>
          <a:cs typeface="+mj-cs"/>
        </a:defRPr>
      </a:lvl1pPr>
      <a:lvl2pPr algn="l" rtl="0" eaLnBrk="0" fontAlgn="base" hangingPunct="0">
        <a:spcBef>
          <a:spcPct val="0"/>
        </a:spcBef>
        <a:spcAft>
          <a:spcPct val="0"/>
        </a:spcAft>
        <a:defRPr sz="3600">
          <a:solidFill>
            <a:srgbClr val="CC3300"/>
          </a:solidFill>
          <a:latin typeface="Arial" charset="0"/>
        </a:defRPr>
      </a:lvl2pPr>
      <a:lvl3pPr algn="l" rtl="0" eaLnBrk="0" fontAlgn="base" hangingPunct="0">
        <a:spcBef>
          <a:spcPct val="0"/>
        </a:spcBef>
        <a:spcAft>
          <a:spcPct val="0"/>
        </a:spcAft>
        <a:defRPr sz="3600">
          <a:solidFill>
            <a:srgbClr val="CC3300"/>
          </a:solidFill>
          <a:latin typeface="Arial" charset="0"/>
        </a:defRPr>
      </a:lvl3pPr>
      <a:lvl4pPr algn="l" rtl="0" eaLnBrk="0" fontAlgn="base" hangingPunct="0">
        <a:spcBef>
          <a:spcPct val="0"/>
        </a:spcBef>
        <a:spcAft>
          <a:spcPct val="0"/>
        </a:spcAft>
        <a:defRPr sz="3600">
          <a:solidFill>
            <a:srgbClr val="CC3300"/>
          </a:solidFill>
          <a:latin typeface="Arial" charset="0"/>
        </a:defRPr>
      </a:lvl4pPr>
      <a:lvl5pPr algn="l" rtl="0" eaLnBrk="0" fontAlgn="base" hangingPunct="0">
        <a:spcBef>
          <a:spcPct val="0"/>
        </a:spcBef>
        <a:spcAft>
          <a:spcPct val="0"/>
        </a:spcAft>
        <a:defRPr sz="3600">
          <a:solidFill>
            <a:srgbClr val="CC3300"/>
          </a:solidFill>
          <a:latin typeface="Arial" charset="0"/>
        </a:defRPr>
      </a:lvl5pPr>
      <a:lvl6pPr marL="457200" algn="l" rtl="0" fontAlgn="base">
        <a:spcBef>
          <a:spcPct val="0"/>
        </a:spcBef>
        <a:spcAft>
          <a:spcPct val="0"/>
        </a:spcAft>
        <a:defRPr sz="3600">
          <a:solidFill>
            <a:srgbClr val="CC3300"/>
          </a:solidFill>
          <a:latin typeface="Arial" charset="0"/>
        </a:defRPr>
      </a:lvl6pPr>
      <a:lvl7pPr marL="914400" algn="l" rtl="0" fontAlgn="base">
        <a:spcBef>
          <a:spcPct val="0"/>
        </a:spcBef>
        <a:spcAft>
          <a:spcPct val="0"/>
        </a:spcAft>
        <a:defRPr sz="3600">
          <a:solidFill>
            <a:srgbClr val="CC3300"/>
          </a:solidFill>
          <a:latin typeface="Arial" charset="0"/>
        </a:defRPr>
      </a:lvl7pPr>
      <a:lvl8pPr marL="1371600" algn="l" rtl="0" fontAlgn="base">
        <a:spcBef>
          <a:spcPct val="0"/>
        </a:spcBef>
        <a:spcAft>
          <a:spcPct val="0"/>
        </a:spcAft>
        <a:defRPr sz="3600">
          <a:solidFill>
            <a:srgbClr val="CC3300"/>
          </a:solidFill>
          <a:latin typeface="Arial" charset="0"/>
        </a:defRPr>
      </a:lvl8pPr>
      <a:lvl9pPr marL="1828800" algn="l" rtl="0" fontAlgn="base">
        <a:spcBef>
          <a:spcPct val="0"/>
        </a:spcBef>
        <a:spcAft>
          <a:spcPct val="0"/>
        </a:spcAft>
        <a:defRPr sz="3600">
          <a:solidFill>
            <a:srgbClr val="CC3300"/>
          </a:solidFill>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92B415E-FFE7-4135-A3A5-E75BF59C9705}" type="slidenum">
              <a:rPr lang="en-US" altLang="en-US" sz="1400">
                <a:solidFill>
                  <a:srgbClr val="CC3300"/>
                </a:solidFill>
              </a:rPr>
              <a:pPr>
                <a:spcBef>
                  <a:spcPct val="0"/>
                </a:spcBef>
                <a:buClrTx/>
                <a:buSzTx/>
                <a:buFontTx/>
                <a:buNone/>
              </a:pPr>
              <a:t>1</a:t>
            </a:fld>
            <a:endParaRPr lang="en-CA" altLang="en-US" sz="1400">
              <a:solidFill>
                <a:srgbClr val="CC3300"/>
              </a:solidFill>
            </a:endParaRPr>
          </a:p>
        </p:txBody>
      </p:sp>
      <p:sp>
        <p:nvSpPr>
          <p:cNvPr id="23555" name="Rectangle 2"/>
          <p:cNvSpPr>
            <a:spLocks noGrp="1" noChangeArrowheads="1"/>
          </p:cNvSpPr>
          <p:nvPr>
            <p:ph type="title"/>
          </p:nvPr>
        </p:nvSpPr>
        <p:spPr>
          <a:xfrm>
            <a:off x="238125" y="0"/>
            <a:ext cx="8305800" cy="722376"/>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Think Before You Draw, Again</a:t>
            </a:r>
          </a:p>
        </p:txBody>
      </p:sp>
      <p:sp>
        <p:nvSpPr>
          <p:cNvPr id="23556" name="Rectangle 3"/>
          <p:cNvSpPr>
            <a:spLocks noGrp="1" noChangeArrowheads="1"/>
          </p:cNvSpPr>
          <p:nvPr>
            <p:ph type="body" idx="1"/>
          </p:nvPr>
        </p:nvSpPr>
        <p:spPr>
          <a:xfrm>
            <a:off x="325438" y="750889"/>
            <a:ext cx="8294687" cy="4572000"/>
          </a:xfrm>
        </p:spPr>
        <p:txBody>
          <a:bodyPr/>
          <a:lstStyle/>
          <a:p>
            <a:pPr eaLnBrk="1" hangingPunct="1"/>
            <a:r>
              <a:rPr lang="en-US" altLang="en-US" dirty="0"/>
              <a:t>Remember before you decide what type of graph to use check what kind of variable you are graphing.  (Quantitative or Categorical)</a:t>
            </a:r>
            <a:endParaRPr lang="en-US" altLang="en-US" dirty="0">
              <a:solidFill>
                <a:schemeClr val="hlink"/>
              </a:solidFill>
            </a:endParaRPr>
          </a:p>
        </p:txBody>
      </p:sp>
      <p:sp>
        <p:nvSpPr>
          <p:cNvPr id="5" name="Rectangle 2"/>
          <p:cNvSpPr txBox="1">
            <a:spLocks noChangeArrowheads="1"/>
          </p:cNvSpPr>
          <p:nvPr/>
        </p:nvSpPr>
        <p:spPr bwMode="auto">
          <a:xfrm>
            <a:off x="238125" y="2093238"/>
            <a:ext cx="83058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600">
                <a:solidFill>
                  <a:srgbClr val="CC3300"/>
                </a:solidFill>
                <a:latin typeface="+mj-lt"/>
                <a:ea typeface="+mj-ea"/>
                <a:cs typeface="+mj-cs"/>
              </a:defRPr>
            </a:lvl1pPr>
            <a:lvl2pPr algn="l" rtl="0" eaLnBrk="0" fontAlgn="base" hangingPunct="0">
              <a:spcBef>
                <a:spcPct val="0"/>
              </a:spcBef>
              <a:spcAft>
                <a:spcPct val="0"/>
              </a:spcAft>
              <a:defRPr sz="3600">
                <a:solidFill>
                  <a:srgbClr val="CC3300"/>
                </a:solidFill>
                <a:latin typeface="Arial" charset="0"/>
              </a:defRPr>
            </a:lvl2pPr>
            <a:lvl3pPr algn="l" rtl="0" eaLnBrk="0" fontAlgn="base" hangingPunct="0">
              <a:spcBef>
                <a:spcPct val="0"/>
              </a:spcBef>
              <a:spcAft>
                <a:spcPct val="0"/>
              </a:spcAft>
              <a:defRPr sz="3600">
                <a:solidFill>
                  <a:srgbClr val="CC3300"/>
                </a:solidFill>
                <a:latin typeface="Arial" charset="0"/>
              </a:defRPr>
            </a:lvl3pPr>
            <a:lvl4pPr algn="l" rtl="0" eaLnBrk="0" fontAlgn="base" hangingPunct="0">
              <a:spcBef>
                <a:spcPct val="0"/>
              </a:spcBef>
              <a:spcAft>
                <a:spcPct val="0"/>
              </a:spcAft>
              <a:defRPr sz="3600">
                <a:solidFill>
                  <a:srgbClr val="CC3300"/>
                </a:solidFill>
                <a:latin typeface="Arial" charset="0"/>
              </a:defRPr>
            </a:lvl4pPr>
            <a:lvl5pPr algn="l" rtl="0" eaLnBrk="0" fontAlgn="base" hangingPunct="0">
              <a:spcBef>
                <a:spcPct val="0"/>
              </a:spcBef>
              <a:spcAft>
                <a:spcPct val="0"/>
              </a:spcAft>
              <a:defRPr sz="3600">
                <a:solidFill>
                  <a:srgbClr val="CC3300"/>
                </a:solidFill>
                <a:latin typeface="Arial" charset="0"/>
              </a:defRPr>
            </a:lvl5pPr>
            <a:lvl6pPr marL="457200" algn="l" rtl="0" fontAlgn="base">
              <a:spcBef>
                <a:spcPct val="0"/>
              </a:spcBef>
              <a:spcAft>
                <a:spcPct val="0"/>
              </a:spcAft>
              <a:defRPr sz="3600">
                <a:solidFill>
                  <a:srgbClr val="CC3300"/>
                </a:solidFill>
                <a:latin typeface="Arial" charset="0"/>
              </a:defRPr>
            </a:lvl6pPr>
            <a:lvl7pPr marL="914400" algn="l" rtl="0" fontAlgn="base">
              <a:spcBef>
                <a:spcPct val="0"/>
              </a:spcBef>
              <a:spcAft>
                <a:spcPct val="0"/>
              </a:spcAft>
              <a:defRPr sz="3600">
                <a:solidFill>
                  <a:srgbClr val="CC3300"/>
                </a:solidFill>
                <a:latin typeface="Arial" charset="0"/>
              </a:defRPr>
            </a:lvl7pPr>
            <a:lvl8pPr marL="1371600" algn="l" rtl="0" fontAlgn="base">
              <a:spcBef>
                <a:spcPct val="0"/>
              </a:spcBef>
              <a:spcAft>
                <a:spcPct val="0"/>
              </a:spcAft>
              <a:defRPr sz="3600">
                <a:solidFill>
                  <a:srgbClr val="CC3300"/>
                </a:solidFill>
                <a:latin typeface="Arial" charset="0"/>
              </a:defRPr>
            </a:lvl8pPr>
            <a:lvl9pPr marL="1828800" algn="l" rtl="0" fontAlgn="base">
              <a:spcBef>
                <a:spcPct val="0"/>
              </a:spcBef>
              <a:spcAft>
                <a:spcPct val="0"/>
              </a:spcAft>
              <a:defRPr sz="3600">
                <a:solidFill>
                  <a:srgbClr val="CC3300"/>
                </a:solidFill>
                <a:latin typeface="Arial" charset="0"/>
              </a:defRPr>
            </a:lvl9pPr>
          </a:lstStyle>
          <a:p>
            <a:pPr eaLnBrk="1" hangingPunct="1"/>
            <a:r>
              <a:rPr lang="en-US" altLang="en-US" b="1" u="sng" kern="0" dirty="0">
                <a:solidFill>
                  <a:srgbClr val="0000FF"/>
                </a:solidFill>
                <a:effectLst>
                  <a:outerShdw blurRad="38100" dist="38100" dir="2700000" algn="tl">
                    <a:srgbClr val="000000">
                      <a:alpha val="43137"/>
                    </a:srgbClr>
                  </a:outerShdw>
                </a:effectLst>
              </a:rPr>
              <a:t>Shape, Center, and Spread</a:t>
            </a:r>
          </a:p>
        </p:txBody>
      </p:sp>
      <p:sp>
        <p:nvSpPr>
          <p:cNvPr id="6" name="Rectangle 3"/>
          <p:cNvSpPr txBox="1">
            <a:spLocks noChangeArrowheads="1"/>
          </p:cNvSpPr>
          <p:nvPr/>
        </p:nvSpPr>
        <p:spPr bwMode="auto">
          <a:xfrm>
            <a:off x="238125" y="3113939"/>
            <a:ext cx="8294687" cy="2541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a:lstStyle>
          <a:p>
            <a:pPr eaLnBrk="1" hangingPunct="1"/>
            <a:r>
              <a:rPr lang="en-US" altLang="en-US" kern="0" dirty="0"/>
              <a:t>When </a:t>
            </a:r>
            <a:r>
              <a:rPr lang="en-US" altLang="en-US" b="1" u="sng" kern="0" dirty="0">
                <a:solidFill>
                  <a:srgbClr val="FF0000"/>
                </a:solidFill>
                <a:effectLst>
                  <a:outerShdw blurRad="38100" dist="38100" dir="2700000" algn="tl">
                    <a:srgbClr val="000000">
                      <a:alpha val="43137"/>
                    </a:srgbClr>
                  </a:outerShdw>
                </a:effectLst>
              </a:rPr>
              <a:t>describing</a:t>
            </a:r>
            <a:r>
              <a:rPr lang="en-US" altLang="en-US" kern="0" dirty="0"/>
              <a:t> a distribution, make sure to always tell about three things: </a:t>
            </a:r>
            <a:r>
              <a:rPr lang="en-US" altLang="en-US" kern="0" dirty="0">
                <a:solidFill>
                  <a:schemeClr val="hlink"/>
                </a:solidFill>
              </a:rPr>
              <a:t>Shape</a:t>
            </a:r>
            <a:r>
              <a:rPr lang="en-US" altLang="en-US" kern="0" dirty="0"/>
              <a:t>, </a:t>
            </a:r>
            <a:r>
              <a:rPr lang="en-US" altLang="en-US" kern="0" dirty="0">
                <a:solidFill>
                  <a:schemeClr val="hlink"/>
                </a:solidFill>
              </a:rPr>
              <a:t>Center</a:t>
            </a:r>
            <a:r>
              <a:rPr lang="en-US" altLang="en-US" kern="0" dirty="0"/>
              <a:t>, and </a:t>
            </a:r>
            <a:r>
              <a:rPr lang="en-US" altLang="en-US" kern="0" dirty="0">
                <a:solidFill>
                  <a:schemeClr val="hlink"/>
                </a:solidFill>
              </a:rPr>
              <a:t>Spread</a:t>
            </a:r>
            <a:r>
              <a:rPr lang="en-US" altLang="en-US" kern="0" dirty="0"/>
              <a:t>…</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6418E10F-4B35-4E74-979E-09AF8359A8DB}" type="slidenum">
              <a:rPr lang="en-US" altLang="en-US" sz="1400">
                <a:solidFill>
                  <a:srgbClr val="CC3300"/>
                </a:solidFill>
              </a:rPr>
              <a:pPr>
                <a:spcBef>
                  <a:spcPct val="0"/>
                </a:spcBef>
                <a:buClrTx/>
                <a:buSzTx/>
                <a:buFontTx/>
                <a:buNone/>
              </a:pPr>
              <a:t>10</a:t>
            </a:fld>
            <a:endParaRPr lang="en-CA" altLang="en-US" sz="1400">
              <a:solidFill>
                <a:srgbClr val="CC3300"/>
              </a:solidFill>
            </a:endParaRPr>
          </a:p>
        </p:txBody>
      </p:sp>
      <p:sp>
        <p:nvSpPr>
          <p:cNvPr id="99331" name="Rectangle 2"/>
          <p:cNvSpPr>
            <a:spLocks noGrp="1" noChangeArrowheads="1"/>
          </p:cNvSpPr>
          <p:nvPr>
            <p:ph type="title"/>
          </p:nvPr>
        </p:nvSpPr>
        <p:spPr/>
        <p:txBody>
          <a:bodyPr/>
          <a:lstStyle/>
          <a:p>
            <a:pPr eaLnBrk="1" hangingPunct="1"/>
            <a:r>
              <a:rPr lang="en-US" altLang="en-US" dirty="0"/>
              <a:t>Constructing Boxplots (Outlier Check)</a:t>
            </a:r>
          </a:p>
        </p:txBody>
      </p:sp>
      <p:sp>
        <p:nvSpPr>
          <p:cNvPr id="99332" name="Rectangle 3"/>
          <p:cNvSpPr>
            <a:spLocks noGrp="1" noChangeArrowheads="1"/>
          </p:cNvSpPr>
          <p:nvPr>
            <p:ph type="body" sz="half" idx="1"/>
          </p:nvPr>
        </p:nvSpPr>
        <p:spPr>
          <a:noFill/>
        </p:spPr>
        <p:txBody>
          <a:bodyPr/>
          <a:lstStyle/>
          <a:p>
            <a:pPr marL="609600" indent="-609600" eaLnBrk="1" hangingPunct="1">
              <a:lnSpc>
                <a:spcPct val="90000"/>
              </a:lnSpc>
              <a:buSzTx/>
              <a:buFontTx/>
              <a:buAutoNum type="arabicPeriod"/>
            </a:pPr>
            <a:r>
              <a:rPr lang="en-US" altLang="en-US" sz="2400"/>
              <a:t>Draw a single vertical axis spanning the range of the data. Draw short horizontal lines at the lower and upper quartiles and at the median. Then connect them with vertical lines to form a box.</a:t>
            </a:r>
          </a:p>
        </p:txBody>
      </p:sp>
      <p:sp>
        <p:nvSpPr>
          <p:cNvPr id="99333" name="Rectangle 4"/>
          <p:cNvSpPr>
            <a:spLocks noGrp="1" noChangeArrowheads="1"/>
          </p:cNvSpPr>
          <p:nvPr>
            <p:ph type="body" sz="half" idx="2"/>
          </p:nvPr>
        </p:nvSpPr>
        <p:spPr>
          <a:xfrm>
            <a:off x="4768850" y="1600200"/>
            <a:ext cx="4070350" cy="4572000"/>
          </a:xfrm>
          <a:noFill/>
        </p:spPr>
        <p:txBody>
          <a:bodyPr/>
          <a:lstStyle/>
          <a:p>
            <a:pPr eaLnBrk="1" hangingPunct="1">
              <a:lnSpc>
                <a:spcPct val="90000"/>
              </a:lnSpc>
              <a:buFont typeface="Wingdings" panose="05000000000000000000" pitchFamily="2" charset="2"/>
              <a:buNone/>
            </a:pPr>
            <a:r>
              <a:rPr lang="en-US" altLang="en-US" sz="2400"/>
              <a:t> </a:t>
            </a:r>
          </a:p>
        </p:txBody>
      </p:sp>
      <p:pic>
        <p:nvPicPr>
          <p:cNvPr id="99334" name="Picture 5" descr="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600200"/>
            <a:ext cx="28511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DD03D8E2-8A0D-4227-BC0E-19E17845502C}" type="slidenum">
              <a:rPr lang="en-US" altLang="en-US" sz="1400">
                <a:solidFill>
                  <a:srgbClr val="CC3300"/>
                </a:solidFill>
              </a:rPr>
              <a:pPr>
                <a:spcBef>
                  <a:spcPct val="0"/>
                </a:spcBef>
                <a:buClrTx/>
                <a:buSzTx/>
                <a:buFontTx/>
                <a:buNone/>
              </a:pPr>
              <a:t>11</a:t>
            </a:fld>
            <a:endParaRPr lang="en-CA" altLang="en-US" sz="1400">
              <a:solidFill>
                <a:srgbClr val="CC3300"/>
              </a:solidFill>
            </a:endParaRPr>
          </a:p>
        </p:txBody>
      </p:sp>
      <p:sp>
        <p:nvSpPr>
          <p:cNvPr id="101379" name="Rectangle 2"/>
          <p:cNvSpPr>
            <a:spLocks noGrp="1" noChangeArrowheads="1"/>
          </p:cNvSpPr>
          <p:nvPr>
            <p:ph type="title"/>
          </p:nvPr>
        </p:nvSpPr>
        <p:spPr/>
        <p:txBody>
          <a:bodyPr/>
          <a:lstStyle/>
          <a:p>
            <a:pPr eaLnBrk="1" hangingPunct="1"/>
            <a:r>
              <a:rPr lang="en-US" altLang="en-US" dirty="0"/>
              <a:t>Constructing Boxplots (Outlier Check)</a:t>
            </a:r>
          </a:p>
        </p:txBody>
      </p:sp>
      <p:sp>
        <p:nvSpPr>
          <p:cNvPr id="101380" name="Rectangle 3"/>
          <p:cNvSpPr>
            <a:spLocks noGrp="1" noChangeArrowheads="1"/>
          </p:cNvSpPr>
          <p:nvPr>
            <p:ph type="body" sz="half" idx="1"/>
          </p:nvPr>
        </p:nvSpPr>
        <p:spPr>
          <a:noFill/>
        </p:spPr>
        <p:txBody>
          <a:bodyPr/>
          <a:lstStyle/>
          <a:p>
            <a:pPr marL="609600" indent="-609600" eaLnBrk="1" hangingPunct="1">
              <a:buClr>
                <a:srgbClr val="FF0000"/>
              </a:buClr>
              <a:buSzTx/>
              <a:buFontTx/>
              <a:buAutoNum type="arabicPeriod" startAt="2"/>
            </a:pPr>
            <a:r>
              <a:rPr lang="en-US" altLang="en-US" sz="2000"/>
              <a:t>Erect “fences” around the main part of the data.</a:t>
            </a:r>
          </a:p>
          <a:p>
            <a:pPr marL="990600" lvl="1" indent="-533400" eaLnBrk="1" hangingPunct="1">
              <a:buClr>
                <a:schemeClr val="tx1"/>
              </a:buClr>
            </a:pPr>
            <a:r>
              <a:rPr lang="en-US" altLang="en-US" sz="2000"/>
              <a:t>The upper fence is 1.5 IQRs above the upper quartile.</a:t>
            </a:r>
          </a:p>
          <a:p>
            <a:pPr marL="990600" lvl="1" indent="-533400" eaLnBrk="1" hangingPunct="1">
              <a:buClr>
                <a:schemeClr val="tx1"/>
              </a:buClr>
            </a:pPr>
            <a:r>
              <a:rPr lang="en-US" altLang="en-US" sz="2000"/>
              <a:t>The lower fence is 1.5 IQRs below the lower quartile.</a:t>
            </a:r>
          </a:p>
          <a:p>
            <a:pPr marL="990600" lvl="1" indent="-533400" eaLnBrk="1" hangingPunct="1">
              <a:buClr>
                <a:schemeClr val="tx1"/>
              </a:buClr>
            </a:pPr>
            <a:r>
              <a:rPr lang="en-US" altLang="en-US" sz="2000"/>
              <a:t>Note: the fences only help with constructing the boxplot and should not appear in the final display.</a:t>
            </a:r>
          </a:p>
        </p:txBody>
      </p:sp>
      <p:sp>
        <p:nvSpPr>
          <p:cNvPr id="101381" name="Rectangle 4"/>
          <p:cNvSpPr>
            <a:spLocks noGrp="1" noChangeArrowheads="1"/>
          </p:cNvSpPr>
          <p:nvPr>
            <p:ph type="body" sz="half" idx="2"/>
          </p:nvPr>
        </p:nvSpPr>
        <p:spPr>
          <a:xfrm>
            <a:off x="4768850" y="1600200"/>
            <a:ext cx="4070350" cy="4572000"/>
          </a:xfrm>
          <a:noFill/>
        </p:spPr>
        <p:txBody>
          <a:bodyPr/>
          <a:lstStyle/>
          <a:p>
            <a:pPr eaLnBrk="1" hangingPunct="1">
              <a:lnSpc>
                <a:spcPct val="90000"/>
              </a:lnSpc>
              <a:buFont typeface="Wingdings" panose="05000000000000000000" pitchFamily="2" charset="2"/>
              <a:buNone/>
            </a:pPr>
            <a:r>
              <a:rPr lang="en-US" altLang="en-US" sz="2000"/>
              <a:t> </a:t>
            </a:r>
          </a:p>
        </p:txBody>
      </p:sp>
      <p:pic>
        <p:nvPicPr>
          <p:cNvPr id="101382" name="Picture 5" descr="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676400"/>
            <a:ext cx="3344863" cy="470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73363EF6-711F-4776-BD68-3C3CA8A115C0}" type="slidenum">
              <a:rPr lang="en-US" altLang="en-US" sz="1400">
                <a:solidFill>
                  <a:srgbClr val="CC3300"/>
                </a:solidFill>
              </a:rPr>
              <a:pPr>
                <a:spcBef>
                  <a:spcPct val="0"/>
                </a:spcBef>
                <a:buClrTx/>
                <a:buSzTx/>
                <a:buFontTx/>
                <a:buNone/>
              </a:pPr>
              <a:t>12</a:t>
            </a:fld>
            <a:endParaRPr lang="en-CA" altLang="en-US" sz="1400">
              <a:solidFill>
                <a:srgbClr val="CC3300"/>
              </a:solidFill>
            </a:endParaRPr>
          </a:p>
        </p:txBody>
      </p:sp>
      <p:sp>
        <p:nvSpPr>
          <p:cNvPr id="103427" name="Rectangle 2"/>
          <p:cNvSpPr>
            <a:spLocks noGrp="1" noChangeArrowheads="1"/>
          </p:cNvSpPr>
          <p:nvPr>
            <p:ph type="title"/>
          </p:nvPr>
        </p:nvSpPr>
        <p:spPr/>
        <p:txBody>
          <a:bodyPr/>
          <a:lstStyle/>
          <a:p>
            <a:pPr eaLnBrk="1" hangingPunct="1"/>
            <a:r>
              <a:rPr lang="en-US" altLang="en-US" dirty="0"/>
              <a:t>Constructing Boxplots (cont.)</a:t>
            </a:r>
          </a:p>
        </p:txBody>
      </p:sp>
      <p:sp>
        <p:nvSpPr>
          <p:cNvPr id="103428" name="Rectangle 3"/>
          <p:cNvSpPr>
            <a:spLocks noGrp="1" noChangeArrowheads="1"/>
          </p:cNvSpPr>
          <p:nvPr>
            <p:ph type="body" sz="half" idx="1"/>
          </p:nvPr>
        </p:nvSpPr>
        <p:spPr>
          <a:noFill/>
        </p:spPr>
        <p:txBody>
          <a:bodyPr/>
          <a:lstStyle/>
          <a:p>
            <a:pPr marL="609600" indent="-609600" eaLnBrk="1" hangingPunct="1">
              <a:lnSpc>
                <a:spcPct val="90000"/>
              </a:lnSpc>
              <a:buClr>
                <a:srgbClr val="FF0000"/>
              </a:buClr>
              <a:buSzTx/>
              <a:buFontTx/>
              <a:buAutoNum type="arabicPeriod" startAt="3"/>
            </a:pPr>
            <a:r>
              <a:rPr lang="en-US" altLang="en-US" sz="2400"/>
              <a:t>Use the fences to grow “whiskers.” </a:t>
            </a:r>
          </a:p>
          <a:p>
            <a:pPr marL="990600" lvl="1" indent="-533400" eaLnBrk="1" hangingPunct="1">
              <a:lnSpc>
                <a:spcPct val="90000"/>
              </a:lnSpc>
              <a:buClr>
                <a:schemeClr val="tx1"/>
              </a:buClr>
            </a:pPr>
            <a:r>
              <a:rPr lang="en-US" altLang="en-US"/>
              <a:t>Draw lines from the ends of the box up and down to the </a:t>
            </a:r>
            <a:r>
              <a:rPr lang="en-US" altLang="en-US" i="1"/>
              <a:t>most extreme data values found within the fences</a:t>
            </a:r>
            <a:r>
              <a:rPr lang="en-US" altLang="en-US"/>
              <a:t>.</a:t>
            </a:r>
          </a:p>
          <a:p>
            <a:pPr marL="990600" lvl="1" indent="-533400" eaLnBrk="1" hangingPunct="1">
              <a:lnSpc>
                <a:spcPct val="90000"/>
              </a:lnSpc>
              <a:buClr>
                <a:schemeClr val="tx1"/>
              </a:buClr>
            </a:pPr>
            <a:r>
              <a:rPr lang="en-US" altLang="en-US"/>
              <a:t>If a data value falls outside one of the fences, we do </a:t>
            </a:r>
            <a:r>
              <a:rPr lang="en-US" altLang="en-US" i="1"/>
              <a:t>not</a:t>
            </a:r>
            <a:r>
              <a:rPr lang="en-US" altLang="en-US"/>
              <a:t> connect it with a whisker.</a:t>
            </a:r>
          </a:p>
        </p:txBody>
      </p:sp>
      <p:sp>
        <p:nvSpPr>
          <p:cNvPr id="103429"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000"/>
              <a:t> </a:t>
            </a:r>
          </a:p>
        </p:txBody>
      </p:sp>
      <p:pic>
        <p:nvPicPr>
          <p:cNvPr id="103430" name="Picture 5" descr="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649413"/>
            <a:ext cx="3424238"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5677BD5E-58FF-4BD2-9CC0-689A0EADA6F9}" type="slidenum">
              <a:rPr lang="en-US" altLang="en-US" sz="1400">
                <a:solidFill>
                  <a:srgbClr val="CC3300"/>
                </a:solidFill>
              </a:rPr>
              <a:pPr>
                <a:spcBef>
                  <a:spcPct val="0"/>
                </a:spcBef>
                <a:buClrTx/>
                <a:buSzTx/>
                <a:buFontTx/>
                <a:buNone/>
              </a:pPr>
              <a:t>13</a:t>
            </a:fld>
            <a:endParaRPr lang="en-CA" altLang="en-US" sz="1400">
              <a:solidFill>
                <a:srgbClr val="CC3300"/>
              </a:solidFill>
            </a:endParaRPr>
          </a:p>
        </p:txBody>
      </p:sp>
      <p:sp>
        <p:nvSpPr>
          <p:cNvPr id="105475" name="Rectangle 2"/>
          <p:cNvSpPr>
            <a:spLocks noGrp="1" noChangeArrowheads="1"/>
          </p:cNvSpPr>
          <p:nvPr>
            <p:ph type="title"/>
          </p:nvPr>
        </p:nvSpPr>
        <p:spPr/>
        <p:txBody>
          <a:bodyPr/>
          <a:lstStyle/>
          <a:p>
            <a:pPr eaLnBrk="1" hangingPunct="1"/>
            <a:r>
              <a:rPr lang="en-US" altLang="en-US" u="sng" dirty="0"/>
              <a:t>Constructing Boxplots (cont.)</a:t>
            </a:r>
          </a:p>
        </p:txBody>
      </p:sp>
      <p:sp>
        <p:nvSpPr>
          <p:cNvPr id="105476" name="Rectangle 3"/>
          <p:cNvSpPr>
            <a:spLocks noGrp="1" noChangeArrowheads="1"/>
          </p:cNvSpPr>
          <p:nvPr>
            <p:ph type="body" sz="half" idx="1"/>
          </p:nvPr>
        </p:nvSpPr>
        <p:spPr>
          <a:noFill/>
        </p:spPr>
        <p:txBody>
          <a:bodyPr/>
          <a:lstStyle/>
          <a:p>
            <a:pPr marL="533400" indent="-533400" eaLnBrk="1" hangingPunct="1">
              <a:buClr>
                <a:srgbClr val="FF0000"/>
              </a:buClr>
              <a:buSzTx/>
              <a:buFontTx/>
              <a:buAutoNum type="arabicPeriod" startAt="4"/>
            </a:pPr>
            <a:r>
              <a:rPr lang="en-US" altLang="en-US" sz="2400" dirty="0"/>
              <a:t>Add the </a:t>
            </a:r>
            <a:r>
              <a:rPr lang="en-US" altLang="en-US" sz="2400" u="sng" dirty="0">
                <a:solidFill>
                  <a:srgbClr val="FF0000"/>
                </a:solidFill>
                <a:effectLst>
                  <a:outerShdw blurRad="38100" dist="38100" dir="2700000" algn="tl">
                    <a:srgbClr val="000000">
                      <a:alpha val="43137"/>
                    </a:srgbClr>
                  </a:outerShdw>
                </a:effectLst>
              </a:rPr>
              <a:t>outliers</a:t>
            </a:r>
            <a:r>
              <a:rPr lang="en-US" altLang="en-US" sz="2400" dirty="0"/>
              <a:t> by displaying any data values </a:t>
            </a:r>
            <a:r>
              <a:rPr lang="en-US" altLang="en-US" sz="2400" u="sng" dirty="0">
                <a:solidFill>
                  <a:srgbClr val="FF0000"/>
                </a:solidFill>
                <a:effectLst>
                  <a:outerShdw blurRad="38100" dist="38100" dir="2700000" algn="tl">
                    <a:srgbClr val="000000">
                      <a:alpha val="43137"/>
                    </a:srgbClr>
                  </a:outerShdw>
                </a:effectLst>
              </a:rPr>
              <a:t>beyond the fences</a:t>
            </a:r>
            <a:r>
              <a:rPr lang="en-US" altLang="en-US" sz="2400" dirty="0"/>
              <a:t> with special symbols.</a:t>
            </a:r>
          </a:p>
          <a:p>
            <a:pPr marL="0" indent="0" eaLnBrk="1" hangingPunct="1">
              <a:buClr>
                <a:srgbClr val="FF0000"/>
              </a:buClr>
              <a:buSzTx/>
              <a:buNone/>
            </a:pPr>
            <a:r>
              <a:rPr lang="en-US" altLang="en-US" sz="2400" dirty="0">
                <a:solidFill>
                  <a:srgbClr val="0000FF"/>
                </a:solidFill>
              </a:rPr>
              <a:t>      (Modified Boxplots)</a:t>
            </a:r>
          </a:p>
          <a:p>
            <a:pPr marL="914400" lvl="1" indent="-457200" eaLnBrk="1" hangingPunct="1">
              <a:buClr>
                <a:schemeClr val="tx1"/>
              </a:buClr>
            </a:pPr>
            <a:r>
              <a:rPr lang="en-US" altLang="en-US" dirty="0"/>
              <a:t>We often use a different symbol for “far outliers” that are farther than 3 IQRs from the quartiles.</a:t>
            </a:r>
          </a:p>
        </p:txBody>
      </p:sp>
      <p:sp>
        <p:nvSpPr>
          <p:cNvPr id="105477"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400"/>
              <a:t> </a:t>
            </a:r>
          </a:p>
        </p:txBody>
      </p:sp>
      <p:pic>
        <p:nvPicPr>
          <p:cNvPr id="105478" name="Picture 5" descr="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524000"/>
            <a:ext cx="3271838" cy="476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9E92F-5240-C48E-287A-82352C479362}"/>
              </a:ext>
            </a:extLst>
          </p:cNvPr>
          <p:cNvSpPr>
            <a:spLocks noGrp="1"/>
          </p:cNvSpPr>
          <p:nvPr>
            <p:ph type="title"/>
          </p:nvPr>
        </p:nvSpPr>
        <p:spPr>
          <a:xfrm>
            <a:off x="533400" y="303214"/>
            <a:ext cx="8305800" cy="672832"/>
          </a:xfrm>
        </p:spPr>
        <p:txBody>
          <a:bodyPr/>
          <a:lstStyle/>
          <a:p>
            <a:r>
              <a:rPr lang="en-US" b="1" u="sng" dirty="0">
                <a:solidFill>
                  <a:srgbClr val="FF0000"/>
                </a:solidFill>
                <a:effectLst>
                  <a:outerShdw blurRad="38100" dist="38100" dir="2700000" algn="tl">
                    <a:srgbClr val="000000">
                      <a:alpha val="43137"/>
                    </a:srgbClr>
                  </a:outerShdw>
                </a:effectLst>
              </a:rPr>
              <a:t>Other Important Values</a:t>
            </a:r>
          </a:p>
        </p:txBody>
      </p:sp>
      <p:sp>
        <p:nvSpPr>
          <p:cNvPr id="3" name="Content Placeholder 2">
            <a:extLst>
              <a:ext uri="{FF2B5EF4-FFF2-40B4-BE49-F238E27FC236}">
                <a16:creationId xmlns:a16="http://schemas.microsoft.com/office/drawing/2014/main" id="{58632EC0-BF6C-9651-6389-462CF2B6FC98}"/>
              </a:ext>
            </a:extLst>
          </p:cNvPr>
          <p:cNvSpPr>
            <a:spLocks noGrp="1"/>
          </p:cNvSpPr>
          <p:nvPr>
            <p:ph idx="1"/>
          </p:nvPr>
        </p:nvSpPr>
        <p:spPr>
          <a:xfrm>
            <a:off x="555626" y="1291975"/>
            <a:ext cx="8294687" cy="4572000"/>
          </a:xfrm>
        </p:spPr>
        <p:txBody>
          <a:bodyPr/>
          <a:lstStyle/>
          <a:p>
            <a:r>
              <a:rPr lang="en-US" dirty="0"/>
              <a:t>Mode: the number or numbers that appear the most in a data set</a:t>
            </a:r>
          </a:p>
          <a:p>
            <a:pPr marL="0" indent="0">
              <a:buNone/>
            </a:pPr>
            <a:endParaRPr lang="en-US" dirty="0"/>
          </a:p>
          <a:p>
            <a:r>
              <a:rPr lang="en-US" dirty="0"/>
              <a:t>Range: the difference between the max and the min.   Range = Max - Min</a:t>
            </a:r>
          </a:p>
        </p:txBody>
      </p:sp>
      <p:sp>
        <p:nvSpPr>
          <p:cNvPr id="4" name="Slide Number Placeholder 3">
            <a:extLst>
              <a:ext uri="{FF2B5EF4-FFF2-40B4-BE49-F238E27FC236}">
                <a16:creationId xmlns:a16="http://schemas.microsoft.com/office/drawing/2014/main" id="{B33E1B9D-7DD4-8F7F-F150-85901B616A56}"/>
              </a:ext>
            </a:extLst>
          </p:cNvPr>
          <p:cNvSpPr>
            <a:spLocks noGrp="1"/>
          </p:cNvSpPr>
          <p:nvPr>
            <p:ph type="sldNum" sz="quarter" idx="10"/>
          </p:nvPr>
        </p:nvSpPr>
        <p:spPr/>
        <p:txBody>
          <a:bodyPr/>
          <a:lstStyle/>
          <a:p>
            <a:pPr>
              <a:defRPr/>
            </a:pPr>
            <a:r>
              <a:rPr lang="en-US" altLang="en-US"/>
              <a:t>Slide 4- </a:t>
            </a:r>
            <a:fld id="{B019EA55-0EA9-400B-8D64-2048F47CB253}" type="slidenum">
              <a:rPr lang="en-US" altLang="en-US" smtClean="0"/>
              <a:pPr>
                <a:defRPr/>
              </a:pPr>
              <a:t>14</a:t>
            </a:fld>
            <a:endParaRPr lang="en-CA" altLang="en-US"/>
          </a:p>
        </p:txBody>
      </p:sp>
    </p:spTree>
    <p:extLst>
      <p:ext uri="{BB962C8B-B14F-4D97-AF65-F5344CB8AC3E}">
        <p14:creationId xmlns:p14="http://schemas.microsoft.com/office/powerpoint/2010/main" val="98617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BEAF49E-AADF-4367-AF34-41D5DB1FDE42}" type="slidenum">
              <a:rPr lang="en-US" altLang="en-US" sz="1400">
                <a:solidFill>
                  <a:srgbClr val="CC3300"/>
                </a:solidFill>
              </a:rPr>
              <a:pPr>
                <a:spcBef>
                  <a:spcPct val="0"/>
                </a:spcBef>
                <a:buClrTx/>
                <a:buSzTx/>
                <a:buFontTx/>
                <a:buNone/>
              </a:pPr>
              <a:t>2</a:t>
            </a:fld>
            <a:endParaRPr lang="en-CA" altLang="en-US" sz="1400">
              <a:solidFill>
                <a:srgbClr val="CC3300"/>
              </a:solidFill>
            </a:endParaRPr>
          </a:p>
        </p:txBody>
      </p:sp>
      <p:sp>
        <p:nvSpPr>
          <p:cNvPr id="35843" name="Rectangle 2"/>
          <p:cNvSpPr>
            <a:spLocks noGrp="1" noChangeArrowheads="1"/>
          </p:cNvSpPr>
          <p:nvPr>
            <p:ph type="title"/>
          </p:nvPr>
        </p:nvSpPr>
        <p:spPr>
          <a:xfrm flipH="1">
            <a:off x="266700" y="0"/>
            <a:ext cx="8305800" cy="706056"/>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Symmetry</a:t>
            </a:r>
          </a:p>
        </p:txBody>
      </p:sp>
      <p:sp>
        <p:nvSpPr>
          <p:cNvPr id="35844" name="Rectangle 3"/>
          <p:cNvSpPr>
            <a:spLocks noGrp="1" noChangeArrowheads="1"/>
          </p:cNvSpPr>
          <p:nvPr>
            <p:ph type="body" idx="1"/>
          </p:nvPr>
        </p:nvSpPr>
        <p:spPr>
          <a:xfrm>
            <a:off x="386556" y="831810"/>
            <a:ext cx="8294687" cy="4572000"/>
          </a:xfrm>
        </p:spPr>
        <p:txBody>
          <a:bodyPr/>
          <a:lstStyle/>
          <a:p>
            <a:pPr marL="609600" indent="-609600" eaLnBrk="1" hangingPunct="1">
              <a:buClr>
                <a:srgbClr val="FF0000"/>
              </a:buClr>
              <a:buSzTx/>
              <a:buFontTx/>
              <a:buAutoNum type="arabicPeriod" startAt="2"/>
            </a:pPr>
            <a:r>
              <a:rPr lang="en-US" altLang="en-US" sz="2600" dirty="0"/>
              <a:t>Is the histogram symmetric?</a:t>
            </a:r>
          </a:p>
          <a:p>
            <a:pPr marL="990600" lvl="1" indent="-533400" eaLnBrk="1" hangingPunct="1"/>
            <a:r>
              <a:rPr lang="en-US" altLang="en-US" sz="2600" dirty="0"/>
              <a:t>If you can fold the histogram along a vertical line through the middle and have the edges match pretty closely, the histogram is symmetric.</a:t>
            </a:r>
          </a:p>
          <a:p>
            <a:pPr marL="609600" indent="-609600" eaLnBrk="1" hangingPunct="1">
              <a:buClr>
                <a:schemeClr val="tx1"/>
              </a:buClr>
              <a:buFont typeface="Wingdings" panose="05000000000000000000" pitchFamily="2" charset="2"/>
              <a:buNone/>
            </a:pPr>
            <a:endParaRPr lang="en-US" altLang="en-US" sz="2600" dirty="0"/>
          </a:p>
        </p:txBody>
      </p:sp>
      <p:pic>
        <p:nvPicPr>
          <p:cNvPr id="35845" name="Picture 6" descr="04-06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0537" y="2546430"/>
            <a:ext cx="6576447" cy="3204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D7D8C9D6-18F3-4990-B835-F967B500B172}" type="slidenum">
              <a:rPr lang="en-US" altLang="en-US" sz="1400">
                <a:solidFill>
                  <a:srgbClr val="CC3300"/>
                </a:solidFill>
              </a:rPr>
              <a:pPr>
                <a:spcBef>
                  <a:spcPct val="0"/>
                </a:spcBef>
                <a:buClrTx/>
                <a:buSzTx/>
                <a:buFontTx/>
                <a:buNone/>
              </a:pPr>
              <a:t>3</a:t>
            </a:fld>
            <a:endParaRPr lang="en-CA" altLang="en-US" sz="1400">
              <a:solidFill>
                <a:srgbClr val="CC3300"/>
              </a:solidFill>
            </a:endParaRPr>
          </a:p>
        </p:txBody>
      </p:sp>
      <p:sp>
        <p:nvSpPr>
          <p:cNvPr id="37891" name="Rectangle 2"/>
          <p:cNvSpPr>
            <a:spLocks noGrp="1" noChangeArrowheads="1"/>
          </p:cNvSpPr>
          <p:nvPr>
            <p:ph type="title"/>
          </p:nvPr>
        </p:nvSpPr>
        <p:spPr>
          <a:xfrm>
            <a:off x="139700" y="-328613"/>
            <a:ext cx="8305800" cy="882651"/>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Symmetry (cont.)</a:t>
            </a:r>
          </a:p>
        </p:txBody>
      </p:sp>
      <p:pic>
        <p:nvPicPr>
          <p:cNvPr id="37892" name="Picture 7" descr="04-07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25763"/>
            <a:ext cx="9107488"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Rectangle 3"/>
          <p:cNvSpPr>
            <a:spLocks noGrp="1" noChangeArrowheads="1"/>
          </p:cNvSpPr>
          <p:nvPr>
            <p:ph type="body" idx="1"/>
          </p:nvPr>
        </p:nvSpPr>
        <p:spPr>
          <a:xfrm>
            <a:off x="-256032" y="554038"/>
            <a:ext cx="9363520" cy="4572000"/>
          </a:xfrm>
        </p:spPr>
        <p:txBody>
          <a:bodyPr/>
          <a:lstStyle/>
          <a:p>
            <a:pPr lvl="1" eaLnBrk="1" hangingPunct="1">
              <a:lnSpc>
                <a:spcPct val="95000"/>
              </a:lnSpc>
            </a:pPr>
            <a:r>
              <a:rPr lang="en-US" altLang="en-US" sz="2500" dirty="0"/>
              <a:t>The (usually) thinner ends of a distribution are called the </a:t>
            </a:r>
            <a:r>
              <a:rPr lang="en-US" altLang="en-US" sz="2500" b="1" u="sng" dirty="0">
                <a:solidFill>
                  <a:srgbClr val="0000FF"/>
                </a:solidFill>
                <a:effectLst>
                  <a:outerShdw blurRad="38100" dist="38100" dir="2700000" algn="tl">
                    <a:srgbClr val="000000">
                      <a:alpha val="43137"/>
                    </a:srgbClr>
                  </a:outerShdw>
                </a:effectLst>
              </a:rPr>
              <a:t>tails</a:t>
            </a:r>
            <a:r>
              <a:rPr lang="en-US" altLang="en-US" sz="2500" dirty="0"/>
              <a:t>. If one tail stretches out farther than the other, the histogram is said to be </a:t>
            </a:r>
            <a:r>
              <a:rPr lang="en-US" altLang="en-US" sz="2500" b="1" u="sng" dirty="0">
                <a:solidFill>
                  <a:srgbClr val="0000FF"/>
                </a:solidFill>
                <a:effectLst>
                  <a:outerShdw blurRad="38100" dist="38100" dir="2700000" algn="tl">
                    <a:srgbClr val="000000">
                      <a:alpha val="43137"/>
                    </a:srgbClr>
                  </a:outerShdw>
                </a:effectLst>
              </a:rPr>
              <a:t>skewed</a:t>
            </a:r>
            <a:r>
              <a:rPr lang="en-US" altLang="en-US" sz="2500" dirty="0"/>
              <a:t> to the side of the longer tail.</a:t>
            </a:r>
          </a:p>
          <a:p>
            <a:pPr lvl="1" eaLnBrk="1" hangingPunct="1">
              <a:lnSpc>
                <a:spcPct val="95000"/>
              </a:lnSpc>
            </a:pPr>
            <a:r>
              <a:rPr lang="en-US" altLang="en-US" sz="2500" dirty="0"/>
              <a:t>In the figure below, the histogram on the </a:t>
            </a:r>
            <a:r>
              <a:rPr lang="en-US" altLang="en-US" sz="2500" u="sng" dirty="0">
                <a:solidFill>
                  <a:srgbClr val="FF0000"/>
                </a:solidFill>
              </a:rPr>
              <a:t>left</a:t>
            </a:r>
            <a:r>
              <a:rPr lang="en-US" altLang="en-US" sz="2500" dirty="0"/>
              <a:t> is said to be </a:t>
            </a:r>
            <a:r>
              <a:rPr lang="en-US" altLang="en-US" sz="2500" u="sng" dirty="0">
                <a:solidFill>
                  <a:srgbClr val="FF0000"/>
                </a:solidFill>
              </a:rPr>
              <a:t>skewed left</a:t>
            </a:r>
            <a:r>
              <a:rPr lang="en-US" altLang="en-US" sz="2500" dirty="0"/>
              <a:t>, while the histogram on the </a:t>
            </a:r>
            <a:r>
              <a:rPr lang="en-US" altLang="en-US" sz="2500" u="sng" dirty="0">
                <a:solidFill>
                  <a:srgbClr val="00B050"/>
                </a:solidFill>
              </a:rPr>
              <a:t>right</a:t>
            </a:r>
            <a:r>
              <a:rPr lang="en-US" altLang="en-US" sz="2500" dirty="0"/>
              <a:t> is said to be </a:t>
            </a:r>
            <a:r>
              <a:rPr lang="en-US" altLang="en-US" sz="2500" u="sng" dirty="0">
                <a:solidFill>
                  <a:srgbClr val="00B050"/>
                </a:solidFill>
              </a:rPr>
              <a:t>skewed right</a:t>
            </a:r>
            <a:r>
              <a:rPr lang="en-US" altLang="en-US" sz="2500" dirty="0"/>
              <a:t>.</a:t>
            </a:r>
          </a:p>
          <a:p>
            <a:pPr lvl="1" eaLnBrk="1" hangingPunct="1">
              <a:lnSpc>
                <a:spcPct val="95000"/>
              </a:lnSpc>
              <a:buFont typeface="Wingdings" panose="05000000000000000000" pitchFamily="2" charset="2"/>
              <a:buNone/>
            </a:pPr>
            <a:endParaRPr lang="en-US" altLang="en-US" sz="24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xfrm>
            <a:off x="7050088" y="6126163"/>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6CFD1A1D-F857-4793-AE3D-63A12F116B23}" type="slidenum">
              <a:rPr lang="en-US" altLang="en-US" sz="1400">
                <a:solidFill>
                  <a:srgbClr val="CC3300"/>
                </a:solidFill>
              </a:rPr>
              <a:pPr>
                <a:spcBef>
                  <a:spcPct val="0"/>
                </a:spcBef>
                <a:buClrTx/>
                <a:buSzTx/>
                <a:buFontTx/>
                <a:buNone/>
              </a:pPr>
              <a:t>4</a:t>
            </a:fld>
            <a:endParaRPr lang="en-CA" altLang="en-US" sz="1400">
              <a:solidFill>
                <a:srgbClr val="CC3300"/>
              </a:solidFill>
            </a:endParaRPr>
          </a:p>
        </p:txBody>
      </p:sp>
      <p:sp>
        <p:nvSpPr>
          <p:cNvPr id="39939" name="Rectangle 2"/>
          <p:cNvSpPr>
            <a:spLocks noGrp="1" noChangeArrowheads="1"/>
          </p:cNvSpPr>
          <p:nvPr>
            <p:ph type="title"/>
          </p:nvPr>
        </p:nvSpPr>
        <p:spPr>
          <a:xfrm>
            <a:off x="276225" y="-274638"/>
            <a:ext cx="8305800" cy="992188"/>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Anything Unusual?</a:t>
            </a:r>
          </a:p>
        </p:txBody>
      </p:sp>
      <p:sp>
        <p:nvSpPr>
          <p:cNvPr id="39940" name="Rectangle 3"/>
          <p:cNvSpPr>
            <a:spLocks noGrp="1" noChangeArrowheads="1"/>
          </p:cNvSpPr>
          <p:nvPr>
            <p:ph type="body" idx="1"/>
          </p:nvPr>
        </p:nvSpPr>
        <p:spPr>
          <a:xfrm>
            <a:off x="276225" y="717550"/>
            <a:ext cx="8678863" cy="4572000"/>
          </a:xfrm>
        </p:spPr>
        <p:txBody>
          <a:bodyPr/>
          <a:lstStyle/>
          <a:p>
            <a:pPr marL="609600" indent="-609600" eaLnBrk="1" hangingPunct="1">
              <a:lnSpc>
                <a:spcPct val="90000"/>
              </a:lnSpc>
              <a:buClr>
                <a:srgbClr val="FF0000"/>
              </a:buClr>
              <a:buSzTx/>
              <a:buFontTx/>
              <a:buAutoNum type="arabicPeriod" startAt="3"/>
            </a:pPr>
            <a:r>
              <a:rPr lang="en-US" altLang="en-US" dirty="0"/>
              <a:t>Do any unusual features stick out?</a:t>
            </a:r>
          </a:p>
          <a:p>
            <a:pPr marL="990600" lvl="1" indent="-533400" eaLnBrk="1" hangingPunct="1">
              <a:lnSpc>
                <a:spcPct val="90000"/>
              </a:lnSpc>
              <a:buClr>
                <a:srgbClr val="FF6600"/>
              </a:buClr>
            </a:pPr>
            <a:r>
              <a:rPr lang="en-US" altLang="en-US" dirty="0"/>
              <a:t>Sometimes it’s the unusual features that tell us something interesting or exciting about the data.</a:t>
            </a:r>
          </a:p>
          <a:p>
            <a:pPr marL="990600" lvl="1" indent="-533400" eaLnBrk="1" hangingPunct="1">
              <a:lnSpc>
                <a:spcPct val="90000"/>
              </a:lnSpc>
              <a:buClr>
                <a:srgbClr val="FF6600"/>
              </a:buClr>
            </a:pPr>
            <a:r>
              <a:rPr lang="en-US" altLang="en-US" dirty="0"/>
              <a:t>You should always mention any stragglers, or </a:t>
            </a:r>
            <a:r>
              <a:rPr lang="en-US" altLang="en-US" dirty="0">
                <a:solidFill>
                  <a:srgbClr val="FF0000"/>
                </a:solidFill>
              </a:rPr>
              <a:t>outliers</a:t>
            </a:r>
            <a:r>
              <a:rPr lang="en-US" altLang="en-US" dirty="0"/>
              <a:t>, that stand off away from the body of the distribution.</a:t>
            </a:r>
          </a:p>
          <a:p>
            <a:pPr marL="990600" lvl="1" indent="-533400" eaLnBrk="1" hangingPunct="1">
              <a:lnSpc>
                <a:spcPct val="90000"/>
              </a:lnSpc>
              <a:buClr>
                <a:srgbClr val="FF6600"/>
              </a:buClr>
            </a:pPr>
            <a:r>
              <a:rPr lang="en-US" altLang="en-US" dirty="0"/>
              <a:t>Are there any </a:t>
            </a:r>
            <a:r>
              <a:rPr lang="en-US" altLang="en-US" dirty="0">
                <a:solidFill>
                  <a:srgbClr val="FF0000"/>
                </a:solidFill>
              </a:rPr>
              <a:t>gaps</a:t>
            </a:r>
            <a:r>
              <a:rPr lang="en-US" altLang="en-US" dirty="0"/>
              <a:t> in the distribution? If so, we might have data from more than one group.</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1CFCEC1D-59D2-47E7-A1A5-8348D1927DFF}" type="slidenum">
              <a:rPr lang="en-US" altLang="en-US" sz="1400">
                <a:solidFill>
                  <a:srgbClr val="CC3300"/>
                </a:solidFill>
              </a:rPr>
              <a:pPr>
                <a:spcBef>
                  <a:spcPct val="0"/>
                </a:spcBef>
                <a:buClrTx/>
                <a:buSzTx/>
                <a:buFontTx/>
                <a:buNone/>
              </a:pPr>
              <a:t>5</a:t>
            </a:fld>
            <a:endParaRPr lang="en-CA" altLang="en-US" sz="1400">
              <a:solidFill>
                <a:srgbClr val="CC3300"/>
              </a:solidFill>
            </a:endParaRPr>
          </a:p>
        </p:txBody>
      </p:sp>
      <p:sp>
        <p:nvSpPr>
          <p:cNvPr id="41987" name="Rectangle 2"/>
          <p:cNvSpPr>
            <a:spLocks noGrp="1" noChangeArrowheads="1"/>
          </p:cNvSpPr>
          <p:nvPr>
            <p:ph type="title"/>
          </p:nvPr>
        </p:nvSpPr>
        <p:spPr>
          <a:xfrm>
            <a:off x="352425" y="0"/>
            <a:ext cx="8305800" cy="740780"/>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Anything Unusual? (cont.)</a:t>
            </a:r>
          </a:p>
        </p:txBody>
      </p:sp>
      <p:sp>
        <p:nvSpPr>
          <p:cNvPr id="41988" name="Rectangle 3"/>
          <p:cNvSpPr>
            <a:spLocks noGrp="1" noChangeArrowheads="1"/>
          </p:cNvSpPr>
          <p:nvPr>
            <p:ph type="body" idx="1"/>
          </p:nvPr>
        </p:nvSpPr>
        <p:spPr>
          <a:xfrm>
            <a:off x="352425" y="740780"/>
            <a:ext cx="8294687" cy="4572000"/>
          </a:xfrm>
        </p:spPr>
        <p:txBody>
          <a:bodyPr/>
          <a:lstStyle/>
          <a:p>
            <a:pPr eaLnBrk="1" hangingPunct="1"/>
            <a:r>
              <a:rPr lang="en-US" altLang="en-US" dirty="0"/>
              <a:t>The following histogram appears to have outliers —there are three cities in the leftmost bar:</a:t>
            </a:r>
          </a:p>
        </p:txBody>
      </p:sp>
      <p:pic>
        <p:nvPicPr>
          <p:cNvPr id="41989" name="Picture 7" descr="04-08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9601" y="1584827"/>
            <a:ext cx="5124450" cy="39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E0B66D9-4497-4A21-95EB-DAA417F54925}" type="slidenum">
              <a:rPr lang="en-US" altLang="en-US" sz="1400">
                <a:solidFill>
                  <a:srgbClr val="CC3300"/>
                </a:solidFill>
              </a:rPr>
              <a:pPr>
                <a:spcBef>
                  <a:spcPct val="0"/>
                </a:spcBef>
                <a:buClrTx/>
                <a:buSzTx/>
                <a:buFontTx/>
                <a:buNone/>
              </a:pPr>
              <a:t>6</a:t>
            </a:fld>
            <a:endParaRPr lang="en-CA" altLang="en-US" sz="1400">
              <a:solidFill>
                <a:srgbClr val="CC3300"/>
              </a:solidFill>
            </a:endParaRPr>
          </a:p>
        </p:txBody>
      </p:sp>
      <p:sp>
        <p:nvSpPr>
          <p:cNvPr id="60419" name="Rectangle 2"/>
          <p:cNvSpPr>
            <a:spLocks noGrp="1" noChangeArrowheads="1"/>
          </p:cNvSpPr>
          <p:nvPr>
            <p:ph type="body" sz="half" idx="1"/>
          </p:nvPr>
        </p:nvSpPr>
        <p:spPr>
          <a:xfrm>
            <a:off x="362" y="807450"/>
            <a:ext cx="8954726" cy="4572000"/>
          </a:xfrm>
        </p:spPr>
        <p:txBody>
          <a:bodyPr/>
          <a:lstStyle/>
          <a:p>
            <a:pPr eaLnBrk="1" hangingPunct="1"/>
            <a:r>
              <a:rPr lang="en-US" altLang="en-US" sz="2400" dirty="0"/>
              <a:t>Because the </a:t>
            </a:r>
            <a:r>
              <a:rPr lang="en-US" altLang="en-US" sz="2400" b="1" u="sng" dirty="0">
                <a:solidFill>
                  <a:srgbClr val="0000FF"/>
                </a:solidFill>
                <a:effectLst>
                  <a:outerShdw blurRad="38100" dist="38100" dir="2700000" algn="tl">
                    <a:srgbClr val="000000">
                      <a:alpha val="43137"/>
                    </a:srgbClr>
                  </a:outerShdw>
                </a:effectLst>
              </a:rPr>
              <a:t>median</a:t>
            </a:r>
            <a:r>
              <a:rPr lang="en-US" altLang="en-US" sz="2400" dirty="0"/>
              <a:t> considers only the order of values, it is </a:t>
            </a:r>
            <a:r>
              <a:rPr lang="en-US" altLang="en-US" sz="2400" b="1" u="sng" dirty="0">
                <a:solidFill>
                  <a:srgbClr val="0000FF"/>
                </a:solidFill>
                <a:effectLst>
                  <a:outerShdw blurRad="38100" dist="38100" dir="2700000" algn="tl">
                    <a:srgbClr val="000000">
                      <a:alpha val="43137"/>
                    </a:srgbClr>
                  </a:outerShdw>
                </a:effectLst>
              </a:rPr>
              <a:t>resistant</a:t>
            </a:r>
            <a:r>
              <a:rPr lang="en-US" altLang="en-US" sz="2400" dirty="0"/>
              <a:t> to values that are extraordinarily large or small; it simply notes that they are one of the “big ones” or “small ones” and ignores their distance from center.</a:t>
            </a:r>
          </a:p>
          <a:p>
            <a:pPr eaLnBrk="1" hangingPunct="1"/>
            <a:r>
              <a:rPr lang="en-US" altLang="en-US" sz="2400" dirty="0"/>
              <a:t>To choose between the mean and median, start by looking at the data.  If the histogram is </a:t>
            </a:r>
            <a:r>
              <a:rPr lang="en-US" altLang="en-US" sz="2400" b="1" u="sng" dirty="0">
                <a:solidFill>
                  <a:srgbClr val="FF0000"/>
                </a:solidFill>
                <a:effectLst>
                  <a:outerShdw blurRad="38100" dist="38100" dir="2700000" algn="tl">
                    <a:srgbClr val="000000">
                      <a:alpha val="43137"/>
                    </a:srgbClr>
                  </a:outerShdw>
                </a:effectLst>
              </a:rPr>
              <a:t>symmetric</a:t>
            </a:r>
            <a:r>
              <a:rPr lang="en-US" altLang="en-US" sz="2400" dirty="0"/>
              <a:t> and there are           </a:t>
            </a:r>
            <a:r>
              <a:rPr lang="en-US" altLang="en-US" sz="2400" b="1" u="sng" dirty="0">
                <a:solidFill>
                  <a:srgbClr val="FF0000"/>
                </a:solidFill>
                <a:effectLst>
                  <a:outerShdw blurRad="38100" dist="38100" dir="2700000" algn="tl">
                    <a:srgbClr val="000000">
                      <a:alpha val="43137"/>
                    </a:srgbClr>
                  </a:outerShdw>
                </a:effectLst>
              </a:rPr>
              <a:t>no outliers</a:t>
            </a:r>
            <a:r>
              <a:rPr lang="en-US" altLang="en-US" sz="2400" dirty="0"/>
              <a:t>, use the </a:t>
            </a:r>
            <a:r>
              <a:rPr lang="en-US" altLang="en-US" sz="2400" b="1" u="sng" dirty="0">
                <a:solidFill>
                  <a:srgbClr val="FF0000"/>
                </a:solidFill>
                <a:effectLst>
                  <a:outerShdw blurRad="38100" dist="38100" dir="2700000" algn="tl">
                    <a:srgbClr val="000000">
                      <a:alpha val="43137"/>
                    </a:srgbClr>
                  </a:outerShdw>
                </a:effectLst>
              </a:rPr>
              <a:t>mean</a:t>
            </a:r>
            <a:r>
              <a:rPr lang="en-US" altLang="en-US" sz="2400" dirty="0"/>
              <a:t>.  </a:t>
            </a:r>
          </a:p>
          <a:p>
            <a:pPr eaLnBrk="1" hangingPunct="1"/>
            <a:r>
              <a:rPr lang="en-US" altLang="en-US" sz="2400" dirty="0"/>
              <a:t>However, if the histogram is </a:t>
            </a:r>
            <a:r>
              <a:rPr lang="en-US" altLang="en-US" sz="2400" b="1" u="sng" dirty="0">
                <a:solidFill>
                  <a:srgbClr val="00B050"/>
                </a:solidFill>
                <a:effectLst>
                  <a:outerShdw blurRad="38100" dist="38100" dir="2700000" algn="tl">
                    <a:srgbClr val="000000">
                      <a:alpha val="43137"/>
                    </a:srgbClr>
                  </a:outerShdw>
                </a:effectLst>
              </a:rPr>
              <a:t>skewed or with outliers</a:t>
            </a:r>
            <a:r>
              <a:rPr lang="en-US" altLang="en-US" sz="2400" dirty="0"/>
              <a:t>, you are better off with the </a:t>
            </a:r>
            <a:r>
              <a:rPr lang="en-US" altLang="en-US" sz="2400" b="1" u="sng" dirty="0">
                <a:solidFill>
                  <a:srgbClr val="00B050"/>
                </a:solidFill>
                <a:effectLst>
                  <a:outerShdw blurRad="38100" dist="38100" dir="2700000" algn="tl">
                    <a:srgbClr val="000000">
                      <a:alpha val="43137"/>
                    </a:srgbClr>
                  </a:outerShdw>
                </a:effectLst>
              </a:rPr>
              <a:t>median</a:t>
            </a:r>
            <a:r>
              <a:rPr lang="en-US" altLang="en-US" sz="2400" dirty="0"/>
              <a:t>.</a:t>
            </a:r>
          </a:p>
        </p:txBody>
      </p:sp>
      <p:sp>
        <p:nvSpPr>
          <p:cNvPr id="60420" name="Rectangle 4"/>
          <p:cNvSpPr>
            <a:spLocks noGrp="1" noChangeArrowheads="1"/>
          </p:cNvSpPr>
          <p:nvPr>
            <p:ph type="title"/>
          </p:nvPr>
        </p:nvSpPr>
        <p:spPr>
          <a:xfrm>
            <a:off x="417653" y="199041"/>
            <a:ext cx="8305800" cy="507015"/>
          </a:xfrm>
          <a:noFill/>
        </p:spPr>
        <p:txBody>
          <a:bodyPr/>
          <a:lstStyle/>
          <a:p>
            <a:pPr eaLnBrk="1" hangingPunct="1"/>
            <a:r>
              <a:rPr lang="en-US" altLang="en-US" sz="3000" b="1" u="sng" dirty="0">
                <a:solidFill>
                  <a:srgbClr val="FF0000"/>
                </a:solidFill>
                <a:effectLst>
                  <a:outerShdw blurRad="38100" dist="38100" dir="2700000" algn="tl">
                    <a:srgbClr val="000000">
                      <a:alpha val="43137"/>
                    </a:srgbClr>
                  </a:outerShdw>
                </a:effectLst>
              </a:rPr>
              <a:t>Symmetric Distributions (Mean vs. Median)</a:t>
            </a:r>
            <a:endParaRPr lang="en-US" altLang="en-US" sz="3000" b="1" u="sng" dirty="0">
              <a:solidFill>
                <a:srgbClr val="0000FF"/>
              </a:solidFill>
              <a:effectLst>
                <a:outerShdw blurRad="38100" dist="38100" dir="2700000" algn="tl">
                  <a:srgbClr val="000000">
                    <a:alpha val="43137"/>
                  </a:srgbClr>
                </a:outerShdw>
              </a:effectLst>
            </a:endParaRPr>
          </a:p>
        </p:txBody>
      </p:sp>
      <p:graphicFrame>
        <p:nvGraphicFramePr>
          <p:cNvPr id="60421" name="Object 6"/>
          <p:cNvGraphicFramePr>
            <a:graphicFrameLocks noChangeAspect="1"/>
          </p:cNvGraphicFramePr>
          <p:nvPr/>
        </p:nvGraphicFramePr>
        <p:xfrm>
          <a:off x="5105400" y="3352800"/>
          <a:ext cx="914400" cy="268288"/>
        </p:xfrm>
        <a:graphic>
          <a:graphicData uri="http://schemas.openxmlformats.org/presentationml/2006/ole">
            <mc:AlternateContent xmlns:mc="http://schemas.openxmlformats.org/markup-compatibility/2006">
              <mc:Choice xmlns:v="urn:schemas-microsoft-com:vml" Requires="v">
                <p:oleObj name="Equation" r:id="rId3" imgW="443345" imgH="738909" progId="Equation.DSMT4">
                  <p:embed/>
                </p:oleObj>
              </mc:Choice>
              <mc:Fallback>
                <p:oleObj name="Equation" r:id="rId3" imgW="443345" imgH="7389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352800"/>
                        <a:ext cx="914400" cy="268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7737268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687CB6F-C050-4C65-B1FD-37D184A0F78A}" type="slidenum">
              <a:rPr lang="en-US" altLang="en-US" sz="1400">
                <a:solidFill>
                  <a:srgbClr val="CC3300"/>
                </a:solidFill>
              </a:rPr>
              <a:pPr>
                <a:spcBef>
                  <a:spcPct val="0"/>
                </a:spcBef>
                <a:buClrTx/>
                <a:buSzTx/>
                <a:buFontTx/>
                <a:buNone/>
              </a:pPr>
              <a:t>7</a:t>
            </a:fld>
            <a:endParaRPr lang="en-CA" altLang="en-US" sz="1400">
              <a:solidFill>
                <a:srgbClr val="CC3300"/>
              </a:solidFill>
            </a:endParaRPr>
          </a:p>
        </p:txBody>
      </p:sp>
      <p:sp>
        <p:nvSpPr>
          <p:cNvPr id="50179" name="Rectangle 2"/>
          <p:cNvSpPr>
            <a:spLocks noGrp="1" noChangeArrowheads="1"/>
          </p:cNvSpPr>
          <p:nvPr>
            <p:ph type="title"/>
          </p:nvPr>
        </p:nvSpPr>
        <p:spPr>
          <a:xfrm>
            <a:off x="257175" y="0"/>
            <a:ext cx="8305800" cy="844952"/>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Spread: </a:t>
            </a:r>
            <a:r>
              <a:rPr lang="en-US" altLang="en-US" b="1" u="sng" dirty="0">
                <a:solidFill>
                  <a:srgbClr val="0000FF"/>
                </a:solidFill>
                <a:effectLst>
                  <a:outerShdw blurRad="38100" dist="38100" dir="2700000" algn="tl">
                    <a:srgbClr val="000000">
                      <a:alpha val="43137"/>
                    </a:srgbClr>
                  </a:outerShdw>
                </a:effectLst>
              </a:rPr>
              <a:t>The Interquartile Range</a:t>
            </a:r>
          </a:p>
        </p:txBody>
      </p:sp>
      <p:sp>
        <p:nvSpPr>
          <p:cNvPr id="50180" name="Rectangle 3"/>
          <p:cNvSpPr>
            <a:spLocks noGrp="1" noChangeArrowheads="1"/>
          </p:cNvSpPr>
          <p:nvPr>
            <p:ph type="body" idx="1"/>
          </p:nvPr>
        </p:nvSpPr>
        <p:spPr>
          <a:xfrm>
            <a:off x="439738" y="1162050"/>
            <a:ext cx="8294687" cy="4572000"/>
          </a:xfrm>
        </p:spPr>
        <p:txBody>
          <a:bodyPr/>
          <a:lstStyle/>
          <a:p>
            <a:pPr eaLnBrk="1" hangingPunct="1">
              <a:lnSpc>
                <a:spcPct val="90000"/>
              </a:lnSpc>
            </a:pPr>
            <a:r>
              <a:rPr lang="en-US" altLang="en-US" u="sng" dirty="0">
                <a:solidFill>
                  <a:srgbClr val="0000FF"/>
                </a:solidFill>
              </a:rPr>
              <a:t>Quartiles</a:t>
            </a:r>
            <a:r>
              <a:rPr lang="en-US" altLang="en-US" dirty="0"/>
              <a:t> divide the data into four equal sections. </a:t>
            </a:r>
          </a:p>
          <a:p>
            <a:pPr lvl="1" eaLnBrk="1" hangingPunct="1">
              <a:lnSpc>
                <a:spcPct val="90000"/>
              </a:lnSpc>
              <a:buClr>
                <a:schemeClr val="tx1"/>
              </a:buClr>
            </a:pPr>
            <a:r>
              <a:rPr lang="en-US" altLang="en-US" dirty="0"/>
              <a:t>One quarter of the data lies below the lower quartile, Q1</a:t>
            </a:r>
          </a:p>
          <a:p>
            <a:pPr lvl="1" eaLnBrk="1" hangingPunct="1">
              <a:lnSpc>
                <a:spcPct val="90000"/>
              </a:lnSpc>
              <a:buClr>
                <a:schemeClr val="tx1"/>
              </a:buClr>
            </a:pPr>
            <a:r>
              <a:rPr lang="en-US" altLang="en-US" dirty="0"/>
              <a:t>One quarter of the data lies above the upper quartile, Q3.</a:t>
            </a:r>
          </a:p>
          <a:p>
            <a:pPr eaLnBrk="1" hangingPunct="1">
              <a:lnSpc>
                <a:spcPct val="90000"/>
              </a:lnSpc>
            </a:pPr>
            <a:r>
              <a:rPr lang="en-US" altLang="en-US" dirty="0"/>
              <a:t>The difference between the quartiles is the </a:t>
            </a:r>
            <a:r>
              <a:rPr lang="en-US" altLang="en-US" dirty="0">
                <a:solidFill>
                  <a:schemeClr val="hlink"/>
                </a:solidFill>
              </a:rPr>
              <a:t>interquartile range</a:t>
            </a:r>
            <a:r>
              <a:rPr lang="en-US" altLang="en-US" dirty="0"/>
              <a:t> (IQR), so </a:t>
            </a:r>
          </a:p>
          <a:p>
            <a:pPr eaLnBrk="1" hangingPunct="1">
              <a:lnSpc>
                <a:spcPct val="90000"/>
              </a:lnSpc>
              <a:buFont typeface="Wingdings" panose="05000000000000000000" pitchFamily="2" charset="2"/>
              <a:buNone/>
            </a:pPr>
            <a:r>
              <a:rPr lang="en-US" altLang="en-US" dirty="0">
                <a:solidFill>
                  <a:srgbClr val="FF0000"/>
                </a:solidFill>
              </a:rPr>
              <a:t>             IQR = upper quartile – lower quartile</a:t>
            </a:r>
          </a:p>
          <a:p>
            <a:pPr eaLnBrk="1" hangingPunct="1">
              <a:lnSpc>
                <a:spcPct val="90000"/>
              </a:lnSpc>
              <a:buFont typeface="Wingdings" panose="05000000000000000000" pitchFamily="2" charset="2"/>
              <a:buNone/>
            </a:pPr>
            <a:r>
              <a:rPr lang="en-US" altLang="en-US" dirty="0">
                <a:solidFill>
                  <a:srgbClr val="0000FF"/>
                </a:solidFill>
              </a:rPr>
              <a:t>             IQR =         Q3          –        Q1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F968A084-765D-485D-889C-AB6B7F4CECBA}" type="slidenum">
              <a:rPr lang="en-US" altLang="en-US" sz="1400">
                <a:solidFill>
                  <a:srgbClr val="CC3300"/>
                </a:solidFill>
              </a:rPr>
              <a:pPr>
                <a:spcBef>
                  <a:spcPct val="0"/>
                </a:spcBef>
                <a:buClrTx/>
                <a:buSzTx/>
                <a:buFontTx/>
                <a:buNone/>
              </a:pPr>
              <a:t>8</a:t>
            </a:fld>
            <a:endParaRPr lang="en-CA" altLang="en-US" sz="1400">
              <a:solidFill>
                <a:srgbClr val="CC3300"/>
              </a:solidFill>
            </a:endParaRPr>
          </a:p>
        </p:txBody>
      </p:sp>
      <p:sp>
        <p:nvSpPr>
          <p:cNvPr id="72707" name="Rectangle 2"/>
          <p:cNvSpPr>
            <a:spLocks noGrp="1" noChangeArrowheads="1"/>
          </p:cNvSpPr>
          <p:nvPr>
            <p:ph type="title"/>
          </p:nvPr>
        </p:nvSpPr>
        <p:spPr>
          <a:xfrm>
            <a:off x="371475" y="0"/>
            <a:ext cx="8305800" cy="822960"/>
          </a:xfrm>
        </p:spPr>
        <p:txBody>
          <a:bodyPr/>
          <a:lstStyle/>
          <a:p>
            <a:pPr eaLnBrk="1" hangingPunct="1"/>
            <a:r>
              <a:rPr lang="en-US" altLang="en-US" u="sng" dirty="0">
                <a:solidFill>
                  <a:srgbClr val="0000FF"/>
                </a:solidFill>
                <a:effectLst>
                  <a:outerShdw blurRad="38100" dist="38100" dir="2700000" algn="tl">
                    <a:srgbClr val="000000">
                      <a:alpha val="43137"/>
                    </a:srgbClr>
                  </a:outerShdw>
                </a:effectLst>
              </a:rPr>
              <a:t>Summary:  Shape, Center, and Spread</a:t>
            </a:r>
          </a:p>
        </p:txBody>
      </p:sp>
      <p:sp>
        <p:nvSpPr>
          <p:cNvPr id="72708" name="Rectangle 3"/>
          <p:cNvSpPr>
            <a:spLocks noGrp="1" noChangeArrowheads="1"/>
          </p:cNvSpPr>
          <p:nvPr>
            <p:ph type="body" idx="1"/>
          </p:nvPr>
        </p:nvSpPr>
        <p:spPr>
          <a:xfrm>
            <a:off x="256477" y="917448"/>
            <a:ext cx="8294687" cy="4572000"/>
          </a:xfrm>
        </p:spPr>
        <p:txBody>
          <a:bodyPr/>
          <a:lstStyle/>
          <a:p>
            <a:pPr eaLnBrk="1" hangingPunct="1"/>
            <a:r>
              <a:rPr lang="en-US" altLang="en-US" dirty="0"/>
              <a:t>Shape:  Symmetric vs. Skewed (left or right)</a:t>
            </a:r>
          </a:p>
          <a:p>
            <a:pPr eaLnBrk="1" hangingPunct="1"/>
            <a:r>
              <a:rPr lang="en-US" altLang="en-US" dirty="0"/>
              <a:t>Center:  Mean vs. Median</a:t>
            </a:r>
          </a:p>
          <a:p>
            <a:pPr eaLnBrk="1" hangingPunct="1"/>
            <a:r>
              <a:rPr lang="en-US" altLang="en-US" dirty="0"/>
              <a:t>Spread: Standard Deviation vs. IQR</a:t>
            </a:r>
          </a:p>
          <a:p>
            <a:pPr eaLnBrk="1" hangingPunct="1"/>
            <a:endParaRPr lang="en-US" altLang="en-US" dirty="0"/>
          </a:p>
          <a:p>
            <a:pPr eaLnBrk="1" hangingPunct="1"/>
            <a:r>
              <a:rPr lang="en-US" altLang="en-US" u="sng" dirty="0">
                <a:solidFill>
                  <a:srgbClr val="FF0000"/>
                </a:solidFill>
                <a:effectLst>
                  <a:outerShdw blurRad="38100" dist="38100" dir="2700000" algn="tl">
                    <a:srgbClr val="000000">
                      <a:alpha val="43137"/>
                    </a:srgbClr>
                  </a:outerShdw>
                </a:effectLst>
              </a:rPr>
              <a:t>Mean</a:t>
            </a:r>
            <a:r>
              <a:rPr lang="en-US" altLang="en-US" dirty="0"/>
              <a:t> and </a:t>
            </a:r>
            <a:r>
              <a:rPr lang="en-US" altLang="en-US" u="sng" dirty="0">
                <a:solidFill>
                  <a:srgbClr val="FF0000"/>
                </a:solidFill>
                <a:effectLst>
                  <a:outerShdw blurRad="38100" dist="38100" dir="2700000" algn="tl">
                    <a:srgbClr val="000000">
                      <a:alpha val="43137"/>
                    </a:srgbClr>
                  </a:outerShdw>
                </a:effectLst>
              </a:rPr>
              <a:t>Standard Deviation</a:t>
            </a:r>
            <a:r>
              <a:rPr lang="en-US" altLang="en-US" dirty="0"/>
              <a:t> always go together</a:t>
            </a:r>
          </a:p>
          <a:p>
            <a:pPr eaLnBrk="1" hangingPunct="1"/>
            <a:r>
              <a:rPr lang="en-US" altLang="en-US" u="sng" dirty="0">
                <a:solidFill>
                  <a:srgbClr val="00B050"/>
                </a:solidFill>
                <a:effectLst>
                  <a:outerShdw blurRad="38100" dist="38100" dir="2700000" algn="tl">
                    <a:srgbClr val="000000">
                      <a:alpha val="43137"/>
                    </a:srgbClr>
                  </a:outerShdw>
                </a:effectLst>
              </a:rPr>
              <a:t>Median</a:t>
            </a:r>
            <a:r>
              <a:rPr lang="en-US" altLang="en-US" dirty="0"/>
              <a:t> and </a:t>
            </a:r>
            <a:r>
              <a:rPr lang="en-US" altLang="en-US" u="sng" dirty="0">
                <a:solidFill>
                  <a:srgbClr val="00B050"/>
                </a:solidFill>
                <a:effectLst>
                  <a:outerShdw blurRad="38100" dist="38100" dir="2700000" algn="tl">
                    <a:srgbClr val="000000">
                      <a:alpha val="43137"/>
                    </a:srgbClr>
                  </a:outerShdw>
                </a:effectLst>
              </a:rPr>
              <a:t>IQR</a:t>
            </a:r>
            <a:r>
              <a:rPr lang="en-US" altLang="en-US" dirty="0"/>
              <a:t> always go together.</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B1C253BA-998F-42EA-8319-509481C03DBC}" type="slidenum">
              <a:rPr lang="en-US" altLang="en-US" sz="1400">
                <a:solidFill>
                  <a:srgbClr val="CC3300"/>
                </a:solidFill>
              </a:rPr>
              <a:pPr>
                <a:spcBef>
                  <a:spcPct val="0"/>
                </a:spcBef>
                <a:buClrTx/>
                <a:buSzTx/>
                <a:buFontTx/>
                <a:buNone/>
              </a:pPr>
              <a:t>9</a:t>
            </a:fld>
            <a:endParaRPr lang="en-CA" altLang="en-US" sz="1400">
              <a:solidFill>
                <a:srgbClr val="CC3300"/>
              </a:solidFill>
            </a:endParaRPr>
          </a:p>
        </p:txBody>
      </p:sp>
      <p:sp>
        <p:nvSpPr>
          <p:cNvPr id="97283" name="Rectangle 2"/>
          <p:cNvSpPr>
            <a:spLocks noGrp="1" noChangeArrowheads="1"/>
          </p:cNvSpPr>
          <p:nvPr>
            <p:ph type="title"/>
          </p:nvPr>
        </p:nvSpPr>
        <p:spPr>
          <a:xfrm>
            <a:off x="419100" y="379413"/>
            <a:ext cx="8305800" cy="992187"/>
          </a:xfrm>
        </p:spPr>
        <p:txBody>
          <a:bodyPr/>
          <a:lstStyle/>
          <a:p>
            <a:pPr eaLnBrk="1" hangingPunct="1"/>
            <a:r>
              <a:rPr lang="en-US" altLang="en-US" dirty="0"/>
              <a:t>Daily Wind Speed: Making Boxplots</a:t>
            </a:r>
            <a:br>
              <a:rPr lang="en-US" altLang="en-US" dirty="0"/>
            </a:br>
            <a:r>
              <a:rPr lang="en-US" altLang="en-US" dirty="0"/>
              <a:t>and checking for outliers.</a:t>
            </a:r>
          </a:p>
        </p:txBody>
      </p:sp>
      <p:sp>
        <p:nvSpPr>
          <p:cNvPr id="97284" name="Rectangle 3"/>
          <p:cNvSpPr>
            <a:spLocks noGrp="1" noChangeArrowheads="1"/>
          </p:cNvSpPr>
          <p:nvPr>
            <p:ph type="body" idx="1"/>
          </p:nvPr>
        </p:nvSpPr>
        <p:spPr>
          <a:xfrm>
            <a:off x="239713" y="1467485"/>
            <a:ext cx="8210867" cy="4572000"/>
          </a:xfrm>
        </p:spPr>
        <p:txBody>
          <a:bodyPr/>
          <a:lstStyle/>
          <a:p>
            <a:pPr eaLnBrk="1" hangingPunct="1"/>
            <a:r>
              <a:rPr lang="en-US" altLang="en-US" dirty="0"/>
              <a:t>A </a:t>
            </a:r>
            <a:r>
              <a:rPr lang="en-US" altLang="en-US" dirty="0">
                <a:solidFill>
                  <a:srgbClr val="FF0000"/>
                </a:solidFill>
              </a:rPr>
              <a:t>boxplot</a:t>
            </a:r>
            <a:r>
              <a:rPr lang="en-US" altLang="en-US" dirty="0"/>
              <a:t> is a graphical display of the five-number summary. </a:t>
            </a:r>
          </a:p>
          <a:p>
            <a:pPr eaLnBrk="1" hangingPunct="1"/>
            <a:r>
              <a:rPr lang="en-US" altLang="en-US" dirty="0"/>
              <a:t>Boxplots are particularly                                        useful when comparing                                      groups.</a:t>
            </a:r>
          </a:p>
        </p:txBody>
      </p:sp>
      <p:graphicFrame>
        <p:nvGraphicFramePr>
          <p:cNvPr id="5" name="Group 5">
            <a:extLst>
              <a:ext uri="{FF2B5EF4-FFF2-40B4-BE49-F238E27FC236}">
                <a16:creationId xmlns:a16="http://schemas.microsoft.com/office/drawing/2014/main" id="{DDF3BB82-601F-4445-AB8F-74DD30D5AE4C}"/>
              </a:ext>
            </a:extLst>
          </p:cNvPr>
          <p:cNvGraphicFramePr>
            <a:graphicFrameLocks noGrp="1"/>
          </p:cNvGraphicFramePr>
          <p:nvPr>
            <p:extLst>
              <p:ext uri="{D42A27DB-BD31-4B8C-83A1-F6EECF244321}">
                <p14:modId xmlns:p14="http://schemas.microsoft.com/office/powerpoint/2010/main" val="1423936069"/>
              </p:ext>
            </p:extLst>
          </p:nvPr>
        </p:nvGraphicFramePr>
        <p:xfrm>
          <a:off x="5067617" y="2458085"/>
          <a:ext cx="3562350" cy="3581400"/>
        </p:xfrm>
        <a:graphic>
          <a:graphicData uri="http://schemas.openxmlformats.org/drawingml/2006/table">
            <a:tbl>
              <a:tblPr/>
              <a:tblGrid>
                <a:gridCol w="1781175">
                  <a:extLst>
                    <a:ext uri="{9D8B030D-6E8A-4147-A177-3AD203B41FA5}">
                      <a16:colId xmlns:a16="http://schemas.microsoft.com/office/drawing/2014/main" val="20000"/>
                    </a:ext>
                  </a:extLst>
                </a:gridCol>
                <a:gridCol w="1781175">
                  <a:extLst>
                    <a:ext uri="{9D8B030D-6E8A-4147-A177-3AD203B41FA5}">
                      <a16:colId xmlns:a16="http://schemas.microsoft.com/office/drawing/2014/main" val="20001"/>
                    </a:ext>
                  </a:extLst>
                </a:gridCol>
              </a:tblGrid>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Max</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8.67</a:t>
                      </a:r>
                    </a:p>
                  </a:txBody>
                  <a:tcPr anchor="ctr" anchorCtr="1"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2.93</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Median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1.90</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1.15</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Min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0.20</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 name="Rectangle 3">
            <a:extLst>
              <a:ext uri="{FF2B5EF4-FFF2-40B4-BE49-F238E27FC236}">
                <a16:creationId xmlns:a16="http://schemas.microsoft.com/office/drawing/2014/main" id="{39553D0D-01E5-44FC-A742-86AADAD4FDFE}"/>
              </a:ext>
            </a:extLst>
          </p:cNvPr>
          <p:cNvSpPr txBox="1">
            <a:spLocks noChangeArrowheads="1"/>
          </p:cNvSpPr>
          <p:nvPr/>
        </p:nvSpPr>
        <p:spPr bwMode="auto">
          <a:xfrm>
            <a:off x="514033" y="3962400"/>
            <a:ext cx="407035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a:lstStyle>
          <a:p>
            <a:pPr lvl="1" eaLnBrk="1" hangingPunct="1"/>
            <a:r>
              <a:rPr lang="en-US" altLang="en-US" kern="0"/>
              <a:t>Example: The five-number summary for the daily wind speed is:</a:t>
            </a:r>
            <a:endParaRPr lang="en-US" altLang="en-US" kern="0" dirty="0"/>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2997</TotalTime>
  <Words>818</Words>
  <Application>Microsoft Office PowerPoint</Application>
  <PresentationFormat>Letter Paper (8.5x11 in)</PresentationFormat>
  <Paragraphs>99</Paragraphs>
  <Slides>14</Slides>
  <Notes>13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Tahoma</vt:lpstr>
      <vt:lpstr>Wingdings</vt:lpstr>
      <vt:lpstr>Blends</vt:lpstr>
      <vt:lpstr>Equation</vt:lpstr>
      <vt:lpstr>Think Before You Draw, Again</vt:lpstr>
      <vt:lpstr>Symmetry</vt:lpstr>
      <vt:lpstr>Symmetry (cont.)</vt:lpstr>
      <vt:lpstr>Anything Unusual?</vt:lpstr>
      <vt:lpstr>Anything Unusual? (cont.)</vt:lpstr>
      <vt:lpstr>Symmetric Distributions (Mean vs. Median)</vt:lpstr>
      <vt:lpstr>Spread: The Interquartile Range</vt:lpstr>
      <vt:lpstr>Summary:  Shape, Center, and Spread</vt:lpstr>
      <vt:lpstr>Daily Wind Speed: Making Boxplots and checking for outliers.</vt:lpstr>
      <vt:lpstr>Constructing Boxplots (Outlier Check)</vt:lpstr>
      <vt:lpstr>Constructing Boxplots (Outlier Check)</vt:lpstr>
      <vt:lpstr>Constructing Boxplots (cont.)</vt:lpstr>
      <vt:lpstr>Constructing Boxplots (cont.)</vt:lpstr>
      <vt:lpstr>Other Important Values</vt:lpstr>
    </vt:vector>
  </TitlesOfParts>
  <Company>Addison Wesley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Addison Wesley</dc:creator>
  <cp:lastModifiedBy>Calise, Anthony J.</cp:lastModifiedBy>
  <cp:revision>103</cp:revision>
  <cp:lastPrinted>2001-11-04T00:51:13Z</cp:lastPrinted>
  <dcterms:created xsi:type="dcterms:W3CDTF">2005-02-25T19:46:41Z</dcterms:created>
  <dcterms:modified xsi:type="dcterms:W3CDTF">2022-09-12T11:06:56Z</dcterms:modified>
</cp:coreProperties>
</file>