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3"/>
  </p:notesMasterIdLst>
  <p:handoutMasterIdLst>
    <p:handoutMasterId r:id="rId14"/>
  </p:handoutMasterIdLst>
  <p:sldIdLst>
    <p:sldId id="365" r:id="rId2"/>
    <p:sldId id="367" r:id="rId3"/>
    <p:sldId id="352" r:id="rId4"/>
    <p:sldId id="354" r:id="rId5"/>
    <p:sldId id="353" r:id="rId6"/>
    <p:sldId id="355" r:id="rId7"/>
    <p:sldId id="356" r:id="rId8"/>
    <p:sldId id="357" r:id="rId9"/>
    <p:sldId id="358" r:id="rId10"/>
    <p:sldId id="362" r:id="rId11"/>
    <p:sldId id="364" r:id="rId12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6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9E28F"/>
    <a:srgbClr val="F9E497"/>
    <a:srgbClr val="FCF094"/>
    <a:srgbClr val="FCED80"/>
    <a:srgbClr val="FDE27F"/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35" autoAdjust="0"/>
  </p:normalViewPr>
  <p:slideViewPr>
    <p:cSldViewPr snapToGrid="0">
      <p:cViewPr varScale="1">
        <p:scale>
          <a:sx n="58" d="100"/>
          <a:sy n="58" d="100"/>
        </p:scale>
        <p:origin x="96" y="264"/>
      </p:cViewPr>
      <p:guideLst>
        <p:guide orient="horz" pos="736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50"/>
    </p:cViewPr>
  </p:sorterViewPr>
  <p:notesViewPr>
    <p:cSldViewPr snapToGrid="0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909D72A-8720-4BFB-A9B3-F6B0FCEA2D9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43524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EC0AA915-ABFD-468F-B706-386E244B195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57325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3CAF6-A64B-4F27-82B2-F0221B9EA5C7}" type="slidenum">
              <a:rPr lang="en-CA" altLang="en-US">
                <a:solidFill>
                  <a:srgbClr val="000000"/>
                </a:solidFill>
              </a:rPr>
              <a:pPr/>
              <a:t>3</a:t>
            </a:fld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757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C7EE2-9699-491C-A268-FD58A0EF31AA}" type="slidenum">
              <a:rPr lang="en-CA" altLang="en-US">
                <a:solidFill>
                  <a:srgbClr val="000000"/>
                </a:solidFill>
              </a:rPr>
              <a:pPr/>
              <a:t>4</a:t>
            </a:fld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627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E4137-CA4B-406F-9859-361D23FAEA02}" type="slidenum">
              <a:rPr lang="en-CA" altLang="en-US">
                <a:solidFill>
                  <a:srgbClr val="000000"/>
                </a:solidFill>
              </a:rPr>
              <a:pPr/>
              <a:t>5</a:t>
            </a:fld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492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16C31-F0A4-4314-B017-8FEABEF74A6F}" type="slidenum">
              <a:rPr lang="en-CA" altLang="en-US">
                <a:solidFill>
                  <a:srgbClr val="000000"/>
                </a:solidFill>
              </a:rPr>
              <a:pPr/>
              <a:t>6</a:t>
            </a:fld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472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7C135-BAC6-4A6E-8447-DDC675BBCDE3}" type="slidenum">
              <a:rPr lang="en-CA" altLang="en-US">
                <a:solidFill>
                  <a:srgbClr val="000000"/>
                </a:solidFill>
              </a:rPr>
              <a:pPr/>
              <a:t>7</a:t>
            </a:fld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922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07B2D-690A-4FF7-BDCA-CA8EAA2774AF}" type="slidenum">
              <a:rPr lang="en-CA" altLang="en-US">
                <a:solidFill>
                  <a:srgbClr val="000000"/>
                </a:solidFill>
              </a:rPr>
              <a:pPr/>
              <a:t>8</a:t>
            </a:fld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167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8C94-EAA7-4D79-9344-B420507E8FD6}" type="slidenum">
              <a:rPr lang="en-CA" altLang="en-US">
                <a:solidFill>
                  <a:srgbClr val="000000"/>
                </a:solidFill>
              </a:rPr>
              <a:pPr/>
              <a:t>9</a:t>
            </a:fld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76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5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1" hangingPunct="1"/>
            <a:endParaRPr kumimoji="1" lang="en-US" altLang="en-US" sz="32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535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535557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</a:t>
            </a:r>
            <a:br>
              <a:rPr lang="en-US" altLang="en-US" noProof="0" smtClean="0"/>
            </a:br>
            <a:r>
              <a:rPr lang="en-US" altLang="en-US" noProof="0" smtClean="0"/>
              <a:t>Master title style</a:t>
            </a:r>
          </a:p>
        </p:txBody>
      </p:sp>
      <p:pic>
        <p:nvPicPr>
          <p:cNvPr id="535558" name="Picture 6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5559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5479926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3E98AAB3-54E6-464A-9F1E-91885D66023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6511089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CA0CA55C-D520-4CFC-B201-6AF64A7D738F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7110777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C883DDDD-D83D-4E8A-8425-6A825F793D3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2631881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3213"/>
            <a:ext cx="83058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76CB2484-7B51-404B-B915-60F49ACA7E31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40449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63034C2D-C209-4E28-AAB5-C775A64636A0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68678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B327A011-5019-4D58-B6B9-89EAF514B633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385126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C841EDC0-9E3E-4738-BDEE-6DDBF53858B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9093401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6A5A21A5-12CB-4EA5-8247-81DDE7C573E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791163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11CC9D89-C057-4F6D-A871-5E0146B745D2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3236058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30982F50-1D72-4106-A777-E80B56F3983C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417634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5E11C078-C2DB-4212-99BB-21F16FDBBFC1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138240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461AD4C2-E88F-4C8B-A9A8-A37FFEDF765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0776563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pPr eaLnBrk="1" hangingPunct="1"/>
            <a:r>
              <a:rPr lang="en-US" altLang="en-US"/>
              <a:t>Slide 1- </a:t>
            </a:r>
            <a:fld id="{39CDEF6B-2FA1-4E49-9157-90A0F69478F0}" type="slidenum">
              <a:rPr lang="en-US" altLang="en-US"/>
              <a:pPr eaLnBrk="1" hangingPunct="1"/>
              <a:t>‹#›</a:t>
            </a:fld>
            <a:endParaRPr lang="en-CA" altLang="en-US"/>
          </a:p>
        </p:txBody>
      </p:sp>
      <p:sp>
        <p:nvSpPr>
          <p:cNvPr id="5345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34533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53453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CC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4110"/>
            <a:ext cx="9144000" cy="5868987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A </a:t>
            </a:r>
            <a:r>
              <a:rPr lang="en-US" sz="3200" dirty="0">
                <a:solidFill>
                  <a:srgbClr val="0000FF"/>
                </a:solidFill>
              </a:rPr>
              <a:t>normal distribution of scores has a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 of 10</a:t>
            </a:r>
            <a:r>
              <a:rPr lang="en-US" sz="3200" dirty="0">
                <a:solidFill>
                  <a:srgbClr val="0000FF"/>
                </a:solidFill>
              </a:rPr>
              <a:t>. Find the z-scores corresponding to each of the following values: 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3000" dirty="0" smtClean="0"/>
              <a:t>a</a:t>
            </a:r>
            <a:r>
              <a:rPr lang="en-US" sz="3000" dirty="0"/>
              <a:t>) A score of 60, where the mean score of the sample data values is 40.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b</a:t>
            </a:r>
            <a:r>
              <a:rPr lang="en-US" sz="3000" dirty="0"/>
              <a:t>) A score that is 30 points below the mean.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c</a:t>
            </a:r>
            <a:r>
              <a:rPr lang="en-US" sz="3000" dirty="0"/>
              <a:t>) A score of </a:t>
            </a:r>
            <a:r>
              <a:rPr lang="en-US" sz="3000" dirty="0" smtClean="0"/>
              <a:t>55, </a:t>
            </a:r>
            <a:r>
              <a:rPr lang="en-US" sz="3000" dirty="0"/>
              <a:t>where the mean score of the sample data values is 30.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d</a:t>
            </a:r>
            <a:r>
              <a:rPr lang="en-US" sz="3000" dirty="0"/>
              <a:t>) A score of </a:t>
            </a:r>
            <a:r>
              <a:rPr lang="en-US" sz="3000" dirty="0" smtClean="0"/>
              <a:t>28, </a:t>
            </a:r>
            <a:r>
              <a:rPr lang="en-US" sz="3000" dirty="0"/>
              <a:t>where the mean score of the sample data values is </a:t>
            </a:r>
            <a:r>
              <a:rPr lang="en-US" sz="3000" dirty="0" smtClean="0"/>
              <a:t>40</a:t>
            </a:r>
            <a:r>
              <a:rPr lang="en-US" sz="3000" dirty="0"/>
              <a:t>. </a:t>
            </a:r>
            <a:endParaRPr lang="en-US" sz="3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Slide 1- </a:t>
            </a:r>
            <a:fld id="{C883DDDD-D83D-4E8A-8425-6A825F793D37}" type="slidenum">
              <a:rPr lang="en-US" altLang="en-US" smtClean="0"/>
              <a:pPr/>
              <a:t>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045980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762" y="76200"/>
            <a:ext cx="9129237" cy="586898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FF"/>
                </a:solidFill>
              </a:rPr>
              <a:t>4</a:t>
            </a:r>
            <a:r>
              <a:rPr lang="en-US" sz="3200" dirty="0" smtClean="0">
                <a:solidFill>
                  <a:srgbClr val="0000FF"/>
                </a:solidFill>
              </a:rPr>
              <a:t>. Women's </a:t>
            </a:r>
            <a:r>
              <a:rPr lang="en-US" sz="3200" dirty="0">
                <a:solidFill>
                  <a:srgbClr val="0000FF"/>
                </a:solidFill>
              </a:rPr>
              <a:t>heights have a mean of 63.6 in. and a standard deviation of 2.5 inches. </a:t>
            </a:r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3200" dirty="0" smtClean="0"/>
              <a:t>Find </a:t>
            </a:r>
            <a:r>
              <a:rPr lang="en-US" sz="3200" dirty="0"/>
              <a:t>the z score corresponding to a woman with a height of 70 inches and determine whether the height is unusual. </a:t>
            </a:r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percent of women have a height higher than 70 inches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What would be the                                                     height of a women in                                       the 18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percentile?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Slide 1- </a:t>
            </a:r>
            <a:fld id="{C883DDDD-D83D-4E8A-8425-6A825F793D37}" type="slidenum">
              <a:rPr lang="en-US" altLang="en-US" smtClean="0"/>
              <a:pPr/>
              <a:t>10</a:t>
            </a:fld>
            <a:endParaRPr lang="en-CA" altLang="en-US"/>
          </a:p>
        </p:txBody>
      </p:sp>
      <p:pic>
        <p:nvPicPr>
          <p:cNvPr id="507906" name="Picture 2" descr="http://pixel.nymag.com/imgs/daily/vulture/2014/07/10/10-actress-height-array.o.jpg/a_750x5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383" y="3236069"/>
            <a:ext cx="4847616" cy="339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152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52400"/>
            <a:ext cx="9144000" cy="586898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FF"/>
                </a:solidFill>
              </a:rPr>
              <a:t>5. As mentioned above, IQ scores are normally distributed with mean 100 and </a:t>
            </a:r>
            <a:r>
              <a:rPr lang="en-US" sz="3200" dirty="0" smtClean="0">
                <a:solidFill>
                  <a:srgbClr val="0000FF"/>
                </a:solidFill>
              </a:rPr>
              <a:t>std. </a:t>
            </a:r>
            <a:r>
              <a:rPr lang="en-US" sz="3200" dirty="0">
                <a:solidFill>
                  <a:srgbClr val="0000FF"/>
                </a:solidFill>
              </a:rPr>
              <a:t>deviation of 16.</a:t>
            </a:r>
          </a:p>
          <a:p>
            <a:pPr marL="514350" indent="-514350">
              <a:buAutoNum type="alphaLcPeriod"/>
            </a:pPr>
            <a:r>
              <a:rPr lang="en-US" sz="2850" dirty="0"/>
              <a:t>What percent of people have an IQ of less than </a:t>
            </a:r>
            <a:r>
              <a:rPr lang="en-US" sz="2850" dirty="0" smtClean="0"/>
              <a:t>90? </a:t>
            </a:r>
            <a:r>
              <a:rPr lang="en-US" sz="2600" dirty="0" smtClean="0"/>
              <a:t> </a:t>
            </a:r>
            <a:endParaRPr lang="en-US" sz="2600" dirty="0"/>
          </a:p>
          <a:p>
            <a:pPr marL="514350" indent="-514350">
              <a:buAutoNum type="alphaLcPeriod"/>
            </a:pPr>
            <a:r>
              <a:rPr lang="en-US" dirty="0" smtClean="0"/>
              <a:t>What </a:t>
            </a:r>
            <a:r>
              <a:rPr lang="en-US" dirty="0"/>
              <a:t>percent of people have an IQ higher than 140? </a:t>
            </a:r>
          </a:p>
          <a:p>
            <a:pPr marL="514350" indent="-514350">
              <a:buAutoNum type="alphaLcPeriod"/>
            </a:pPr>
            <a:r>
              <a:rPr lang="en-US" sz="2650" dirty="0" smtClean="0"/>
              <a:t>What </a:t>
            </a:r>
            <a:r>
              <a:rPr lang="en-US" sz="2650" dirty="0"/>
              <a:t>percent of people have an IQ </a:t>
            </a:r>
            <a:r>
              <a:rPr lang="en-US" sz="2650" dirty="0" smtClean="0"/>
              <a:t>between </a:t>
            </a:r>
            <a:r>
              <a:rPr lang="en-US" sz="2650" dirty="0" smtClean="0"/>
              <a:t>70</a:t>
            </a:r>
            <a:r>
              <a:rPr lang="en-US" sz="2650" dirty="0" smtClean="0"/>
              <a:t> </a:t>
            </a:r>
            <a:r>
              <a:rPr lang="en-US" sz="2650" dirty="0" smtClean="0"/>
              <a:t>and </a:t>
            </a:r>
            <a:r>
              <a:rPr lang="en-US" sz="2650" dirty="0" smtClean="0"/>
              <a:t>110?</a:t>
            </a:r>
          </a:p>
          <a:p>
            <a:pPr marL="514350" indent="-514350">
              <a:buAutoNum type="alphaLcPeriod"/>
            </a:pPr>
            <a:r>
              <a:rPr lang="en-US" sz="2650" dirty="0" smtClean="0"/>
              <a:t>What would be the IQ of someone in the 73</a:t>
            </a:r>
            <a:r>
              <a:rPr lang="en-US" sz="2650" baseline="30000" dirty="0" smtClean="0"/>
              <a:t>rd</a:t>
            </a:r>
            <a:r>
              <a:rPr lang="en-US" sz="2650" dirty="0" smtClean="0"/>
              <a:t> percentile?</a:t>
            </a:r>
            <a:endParaRPr lang="en-US" sz="265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Slide 1- </a:t>
            </a:r>
            <a:fld id="{C883DDDD-D83D-4E8A-8425-6A825F793D37}" type="slidenum">
              <a:rPr lang="en-US" altLang="en-US" smtClean="0"/>
              <a:pPr/>
              <a:t>11</a:t>
            </a:fld>
            <a:endParaRPr lang="en-CA" altLang="en-US"/>
          </a:p>
        </p:txBody>
      </p:sp>
      <p:pic>
        <p:nvPicPr>
          <p:cNvPr id="505858" name="Picture 2" descr="http://s3-us-west-1.amazonaws.com/www-prod-storage.cloud.caltech.edu/styles/article_photo/s3/CT_Quartz-IQ_SPOTLIGHT.jpg?itok=XiX0VjY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506" y="3731418"/>
            <a:ext cx="3143250" cy="247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0737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7774" y="21202"/>
            <a:ext cx="9116226" cy="586898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FF"/>
                </a:solidFill>
              </a:rPr>
              <a:t>3</a:t>
            </a:r>
            <a:r>
              <a:rPr lang="en-US" sz="3200" dirty="0" smtClean="0">
                <a:solidFill>
                  <a:srgbClr val="0000FF"/>
                </a:solidFill>
              </a:rPr>
              <a:t>. </a:t>
            </a:r>
            <a:r>
              <a:rPr lang="en-US" sz="3200" dirty="0">
                <a:solidFill>
                  <a:srgbClr val="0000FF"/>
                </a:solidFill>
              </a:rPr>
              <a:t>Three students take equivalent stress tests. Which is the highest relative score (meaning which has the largest z score value)? </a:t>
            </a:r>
          </a:p>
          <a:p>
            <a:pPr marL="0" indent="0">
              <a:buNone/>
            </a:pPr>
            <a:r>
              <a:rPr lang="en-US" sz="3200" dirty="0"/>
              <a:t>a. A score of 144 on a test with a mean of 128 and a standard deviation of 34. </a:t>
            </a:r>
          </a:p>
          <a:p>
            <a:pPr marL="0" indent="0">
              <a:buNone/>
            </a:pPr>
            <a:r>
              <a:rPr lang="en-US" sz="3200" dirty="0"/>
              <a:t>b. A score of 90 on a test with a mean of 86 and a standard deviation of 18. </a:t>
            </a:r>
          </a:p>
          <a:p>
            <a:pPr marL="0" indent="0">
              <a:buNone/>
            </a:pPr>
            <a:r>
              <a:rPr lang="en-US" sz="3200" dirty="0"/>
              <a:t>c. A score of 18 on a test with a mean of 15 and a standard deviation of 5.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Slide 1- </a:t>
            </a:r>
            <a:fld id="{C883DDDD-D83D-4E8A-8425-6A825F793D37}" type="slidenum">
              <a:rPr lang="en-US" altLang="en-US" smtClean="0"/>
              <a:pPr/>
              <a:t>2</a:t>
            </a:fld>
            <a:endParaRPr lang="en-CA" altLang="en-US"/>
          </a:p>
        </p:txBody>
      </p:sp>
      <p:pic>
        <p:nvPicPr>
          <p:cNvPr id="506882" name="Picture 2" descr="http://myheart.net/wp-content/uploads/2014/03/stress-test-do-i-need-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88" y="4207865"/>
            <a:ext cx="3352800" cy="239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7423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02" name="Picture 2" descr="https://onlinecourses.science.psu.edu/stat200/sites/onlinecourses.science.psu.edu.stat200/files/lesson01/emp_ru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76600"/>
            <a:ext cx="559355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E2CFE60E-C014-47FA-BDCD-858809928B1F}" type="slidenum">
              <a:rPr lang="en-US" altLang="en-US"/>
              <a:pPr/>
              <a:t>3</a:t>
            </a:fld>
            <a:endParaRPr lang="en-CA" alt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05800" cy="762000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68-95-99.7 </a:t>
            </a:r>
            <a:r>
              <a:rPr lang="en-US" alt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(Empirical Rule)</a:t>
            </a:r>
            <a:endParaRPr lang="en-US" altLang="en-US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8" y="838200"/>
            <a:ext cx="8915400" cy="4572000"/>
          </a:xfrm>
          <a:ln/>
        </p:spPr>
        <p:txBody>
          <a:bodyPr/>
          <a:lstStyle/>
          <a:p>
            <a:r>
              <a:rPr lang="en-US" altLang="en-US" dirty="0"/>
              <a:t>Normal models give us an idea of how extreme a value is by telling us how likely it is to find one that far from the mean.</a:t>
            </a:r>
          </a:p>
          <a:p>
            <a:r>
              <a:rPr lang="en-US" altLang="en-US" dirty="0"/>
              <a:t>We can find these numbers precisely, but until then we will use a simple rule that tells us a lot about the Normal model…</a:t>
            </a:r>
          </a:p>
        </p:txBody>
      </p:sp>
    </p:spTree>
    <p:extLst>
      <p:ext uri="{BB962C8B-B14F-4D97-AF65-F5344CB8AC3E}">
        <p14:creationId xmlns:p14="http://schemas.microsoft.com/office/powerpoint/2010/main" val="6549027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4E5C2692-1921-4C42-8489-5D10F522D5B5}" type="slidenum">
              <a:rPr lang="en-US" altLang="en-US"/>
              <a:pPr/>
              <a:t>4</a:t>
            </a:fld>
            <a:endParaRPr lang="en-CA" alt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305800" cy="611187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68-95-99.7 Rule (cont.)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3064" y="762000"/>
            <a:ext cx="9157063" cy="4572000"/>
          </a:xfrm>
          <a:ln/>
        </p:spPr>
        <p:txBody>
          <a:bodyPr/>
          <a:lstStyle/>
          <a:p>
            <a:r>
              <a:rPr lang="en-US" altLang="en-US" dirty="0"/>
              <a:t>The following shows what the 68-95-99.7 Rule tells us: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pic>
        <p:nvPicPr>
          <p:cNvPr id="508932" name="Picture 4" descr="06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599"/>
            <a:ext cx="8991600" cy="316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191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B1EA9FFE-236E-437A-8DEF-6D17F19FC1BD}" type="slidenum">
              <a:rPr lang="en-US" altLang="en-US"/>
              <a:pPr/>
              <a:t>5</a:t>
            </a:fld>
            <a:endParaRPr lang="en-CA" alt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05800" cy="611187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68-95-99.7 Rule (cont.)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4572000"/>
          </a:xfrm>
          <a:ln/>
        </p:spPr>
        <p:txBody>
          <a:bodyPr/>
          <a:lstStyle/>
          <a:p>
            <a:r>
              <a:rPr lang="en-US" altLang="en-US" dirty="0"/>
              <a:t>It turns out that in a Normal model:</a:t>
            </a:r>
          </a:p>
          <a:p>
            <a:pPr lvl="1"/>
            <a:r>
              <a:rPr lang="en-US" altLang="en-US" dirty="0"/>
              <a:t>about </a:t>
            </a:r>
            <a:r>
              <a:rPr lang="en-US" altLang="en-US" u="sng" dirty="0">
                <a:solidFill>
                  <a:srgbClr val="FF0000"/>
                </a:solidFill>
              </a:rPr>
              <a:t>68%</a:t>
            </a:r>
            <a:r>
              <a:rPr lang="en-US" altLang="en-US" dirty="0"/>
              <a:t> of the values fall </a:t>
            </a:r>
            <a:r>
              <a:rPr lang="en-US" altLang="en-US" u="sng" dirty="0">
                <a:solidFill>
                  <a:srgbClr val="FF0000"/>
                </a:solidFill>
              </a:rPr>
              <a:t>within one standard </a:t>
            </a:r>
            <a:r>
              <a:rPr lang="en-US" altLang="en-US" dirty="0"/>
              <a:t>deviation of the mean;</a:t>
            </a:r>
          </a:p>
          <a:p>
            <a:pPr lvl="1"/>
            <a:r>
              <a:rPr lang="en-US" altLang="en-US" dirty="0"/>
              <a:t>about </a:t>
            </a:r>
            <a:r>
              <a:rPr lang="en-US" altLang="en-US" u="sng" dirty="0">
                <a:solidFill>
                  <a:srgbClr val="FF0000"/>
                </a:solidFill>
              </a:rPr>
              <a:t>95%</a:t>
            </a:r>
            <a:r>
              <a:rPr lang="en-US" altLang="en-US" dirty="0"/>
              <a:t> of the values fall </a:t>
            </a:r>
            <a:r>
              <a:rPr lang="en-US" altLang="en-US" u="sng" dirty="0">
                <a:solidFill>
                  <a:srgbClr val="FF0000"/>
                </a:solidFill>
              </a:rPr>
              <a:t>within two standard </a:t>
            </a:r>
            <a:r>
              <a:rPr lang="en-US" altLang="en-US" dirty="0"/>
              <a:t>deviations of the mean; and,</a:t>
            </a:r>
          </a:p>
          <a:p>
            <a:pPr lvl="1"/>
            <a:r>
              <a:rPr lang="en-US" altLang="en-US" dirty="0"/>
              <a:t>about </a:t>
            </a:r>
            <a:r>
              <a:rPr lang="en-US" altLang="en-US" u="sng" dirty="0">
                <a:solidFill>
                  <a:srgbClr val="FF0000"/>
                </a:solidFill>
              </a:rPr>
              <a:t>99.7%</a:t>
            </a:r>
            <a:r>
              <a:rPr lang="en-US" altLang="en-US" dirty="0"/>
              <a:t> </a:t>
            </a:r>
            <a:r>
              <a:rPr lang="en-US" altLang="en-US" dirty="0" smtClean="0"/>
              <a:t>of </a:t>
            </a:r>
            <a:r>
              <a:rPr lang="en-US" altLang="en-US" dirty="0"/>
              <a:t>the values fall </a:t>
            </a:r>
            <a:r>
              <a:rPr lang="en-US" altLang="en-US" u="sng" dirty="0">
                <a:solidFill>
                  <a:srgbClr val="FF0000"/>
                </a:solidFill>
              </a:rPr>
              <a:t>within three standard</a:t>
            </a:r>
            <a:r>
              <a:rPr lang="en-US" altLang="en-US" dirty="0"/>
              <a:t> deviations of the mean.</a:t>
            </a:r>
          </a:p>
        </p:txBody>
      </p:sp>
    </p:spTree>
    <p:extLst>
      <p:ext uri="{BB962C8B-B14F-4D97-AF65-F5344CB8AC3E}">
        <p14:creationId xmlns:p14="http://schemas.microsoft.com/office/powerpoint/2010/main" val="32611239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43DF8463-8B79-4C84-B284-4B608ECB1BE0}" type="slidenum">
              <a:rPr lang="en-US" altLang="en-US"/>
              <a:pPr/>
              <a:t>6</a:t>
            </a:fld>
            <a:endParaRPr lang="en-CA" alt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09"/>
            <a:ext cx="8305800" cy="611187"/>
          </a:xfrm>
        </p:spPr>
        <p:txBody>
          <a:bodyPr/>
          <a:lstStyle/>
          <a:p>
            <a:r>
              <a:rPr lang="en-US" altLang="en-US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Normal Percentiles by Hand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3" y="619896"/>
            <a:ext cx="9132887" cy="4572000"/>
          </a:xfrm>
          <a:ln/>
        </p:spPr>
        <p:txBody>
          <a:bodyPr/>
          <a:lstStyle/>
          <a:p>
            <a:r>
              <a:rPr lang="en-US" altLang="en-US" dirty="0"/>
              <a:t>When a data value doesn’t fall exactly 1, 2, or 3 standard deviations from the mean, we can look it up in a table of </a:t>
            </a:r>
            <a:r>
              <a:rPr lang="en-US" altLang="en-US" dirty="0">
                <a:solidFill>
                  <a:schemeClr val="hlink"/>
                </a:solidFill>
              </a:rPr>
              <a:t>Normal percentiles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(Extra Z-Score Charts are on my website!) </a:t>
            </a:r>
            <a:endParaRPr lang="en-US" altLang="en-US" dirty="0"/>
          </a:p>
        </p:txBody>
      </p:sp>
      <p:pic>
        <p:nvPicPr>
          <p:cNvPr id="510978" name="Picture 2" descr="http://archive.cnx.org/resources/6be60caccbd69b2d98683252beca40729ea113d7/chapt%206%20new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412864"/>
            <a:ext cx="8991076" cy="375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7052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3C37E066-F453-4FD5-8E97-FB71DBE120B7}" type="slidenum">
              <a:rPr lang="en-US" altLang="en-US"/>
              <a:pPr/>
              <a:t>7</a:t>
            </a:fld>
            <a:endParaRPr lang="en-CA" alt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531" y="3969"/>
            <a:ext cx="8686800" cy="598487"/>
          </a:xfrm>
        </p:spPr>
        <p:txBody>
          <a:bodyPr/>
          <a:lstStyle/>
          <a:p>
            <a:r>
              <a:rPr lang="en-US" altLang="en-US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Normal Percentiles by Hand (cont.)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610600" cy="4525963"/>
          </a:xfrm>
          <a:ln/>
        </p:spPr>
        <p:txBody>
          <a:bodyPr/>
          <a:lstStyle/>
          <a:p>
            <a:r>
              <a:rPr lang="en-US" altLang="en-US" sz="2400" dirty="0"/>
              <a:t>Table Z is the </a:t>
            </a:r>
            <a:r>
              <a:rPr lang="en-US" altLang="en-US" sz="2400" i="1" dirty="0"/>
              <a:t>standard Normal</a:t>
            </a:r>
            <a:r>
              <a:rPr lang="en-US" altLang="en-US" sz="2400" dirty="0"/>
              <a:t> table. We have to convert our data to </a:t>
            </a:r>
            <a:r>
              <a:rPr lang="en-US" altLang="en-US" sz="2400" i="1" dirty="0"/>
              <a:t>z</a:t>
            </a:r>
            <a:r>
              <a:rPr lang="en-US" altLang="en-US" sz="2400" dirty="0"/>
              <a:t>-scores before using the table.</a:t>
            </a:r>
          </a:p>
          <a:p>
            <a:r>
              <a:rPr lang="en-US" altLang="en-US" sz="2400" dirty="0"/>
              <a:t>The figure shows us how to find the area to the left when  we have a </a:t>
            </a:r>
            <a:r>
              <a:rPr lang="en-US" altLang="en-US" sz="2400" i="1" dirty="0"/>
              <a:t>z</a:t>
            </a:r>
            <a:r>
              <a:rPr lang="en-US" altLang="en-US" sz="2400" dirty="0"/>
              <a:t>-score of 1.80: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pic>
        <p:nvPicPr>
          <p:cNvPr id="510982" name="Picture 6" descr="06-0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4" y="2429668"/>
            <a:ext cx="8860029" cy="221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1097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01901D2F-D64C-40D6-8D5F-B5ACBBBAD3AD}" type="slidenum">
              <a:rPr lang="en-US" altLang="en-US"/>
              <a:pPr/>
              <a:t>8</a:t>
            </a:fld>
            <a:endParaRPr lang="en-CA" alt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9"/>
            <a:ext cx="8305800" cy="534987"/>
          </a:xfrm>
        </p:spPr>
        <p:txBody>
          <a:bodyPr/>
          <a:lstStyle/>
          <a:p>
            <a:r>
              <a:rPr lang="en-US" altLang="en-US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Percentiles to Scores: </a:t>
            </a:r>
            <a:r>
              <a:rPr lang="en-US" altLang="en-US" sz="32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altLang="en-US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Reverse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15400" cy="4572000"/>
          </a:xfrm>
        </p:spPr>
        <p:txBody>
          <a:bodyPr/>
          <a:lstStyle/>
          <a:p>
            <a:r>
              <a:rPr lang="en-US" altLang="en-US" dirty="0"/>
              <a:t>Sometimes we start with areas and need to find the corresponding </a:t>
            </a:r>
            <a:r>
              <a:rPr lang="en-US" altLang="en-US" i="1" dirty="0"/>
              <a:t>z</a:t>
            </a:r>
            <a:r>
              <a:rPr lang="en-US" altLang="en-US" dirty="0"/>
              <a:t>-score or even the original data value.</a:t>
            </a:r>
          </a:p>
          <a:p>
            <a:r>
              <a:rPr lang="en-US" altLang="en-US" dirty="0"/>
              <a:t>Example: What </a:t>
            </a:r>
            <a:r>
              <a:rPr lang="en-US" altLang="en-US" i="1" dirty="0"/>
              <a:t>z</a:t>
            </a:r>
            <a:r>
              <a:rPr lang="en-US" altLang="en-US" dirty="0"/>
              <a:t>-score represents the first quartile in a Normal model?</a:t>
            </a:r>
          </a:p>
        </p:txBody>
      </p:sp>
      <p:pic>
        <p:nvPicPr>
          <p:cNvPr id="525317" name="Picture 5" descr="ait06-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2667000"/>
            <a:ext cx="4514889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7521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73A020B0-E42D-460A-ABC7-3723983F64B4}" type="slidenum">
              <a:rPr lang="en-US" altLang="en-US"/>
              <a:pPr/>
              <a:t>9</a:t>
            </a:fld>
            <a:endParaRPr lang="en-CA" alt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09"/>
            <a:ext cx="9144000" cy="611187"/>
          </a:xfrm>
        </p:spPr>
        <p:txBody>
          <a:bodyPr/>
          <a:lstStyle/>
          <a:p>
            <a:r>
              <a:rPr lang="en-US" altLang="en-US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Percentiles to Scores: </a:t>
            </a:r>
            <a:r>
              <a:rPr lang="en-US" altLang="en-US" sz="32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altLang="en-US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altLang="en-US" sz="32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</a:t>
            </a:r>
            <a:endParaRPr lang="en-US" altLang="en-US" sz="32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1" y="762000"/>
            <a:ext cx="8294687" cy="4572000"/>
          </a:xfrm>
        </p:spPr>
        <p:txBody>
          <a:bodyPr/>
          <a:lstStyle/>
          <a:p>
            <a:r>
              <a:rPr lang="en-US" altLang="en-US" dirty="0"/>
              <a:t>Look in Table Z for an area of 0.2500.</a:t>
            </a:r>
          </a:p>
          <a:p>
            <a:r>
              <a:rPr lang="en-US" altLang="en-US" dirty="0"/>
              <a:t>The exact area is not there, but 0.2514 is pretty close.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This figure is associated with </a:t>
            </a:r>
            <a:r>
              <a:rPr lang="en-US" altLang="en-US" i="1" dirty="0"/>
              <a:t>z</a:t>
            </a:r>
            <a:r>
              <a:rPr lang="en-US" altLang="en-US" dirty="0"/>
              <a:t> = -0.67, so the first quartile is 0.67 standard deviations below the mean.</a:t>
            </a:r>
          </a:p>
        </p:txBody>
      </p:sp>
      <p:pic>
        <p:nvPicPr>
          <p:cNvPr id="526341" name="Picture 5" descr="ait06-0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541" y="1905000"/>
            <a:ext cx="3447564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4261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1714</TotalTime>
  <Words>681</Words>
  <Application>Microsoft Office PowerPoint</Application>
  <PresentationFormat>Letter Paper (8.5x11 in)</PresentationFormat>
  <Paragraphs>63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1_Blends</vt:lpstr>
      <vt:lpstr>PowerPoint Presentation</vt:lpstr>
      <vt:lpstr>PowerPoint Presentation</vt:lpstr>
      <vt:lpstr>The 68-95-99.7 Rule (Empirical Rule)</vt:lpstr>
      <vt:lpstr>The 68-95-99.7 Rule (cont.)</vt:lpstr>
      <vt:lpstr>The 68-95-99.7 Rule (cont.)</vt:lpstr>
      <vt:lpstr>Finding Normal Percentiles by Hand</vt:lpstr>
      <vt:lpstr>Finding Normal Percentiles by Hand (cont.)</vt:lpstr>
      <vt:lpstr>From Percentiles to Scores: z in Reverse</vt:lpstr>
      <vt:lpstr>From Percentiles to Scores: z in Reverse</vt:lpstr>
      <vt:lpstr>PowerPoint Presentation</vt:lpstr>
      <vt:lpstr>PowerPoint Presentation</vt:lpstr>
    </vt:vector>
  </TitlesOfParts>
  <Company>Addison Wesley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E-MASH-SMART</cp:lastModifiedBy>
  <cp:revision>106</cp:revision>
  <cp:lastPrinted>2001-11-04T00:51:13Z</cp:lastPrinted>
  <dcterms:created xsi:type="dcterms:W3CDTF">2005-02-25T19:46:41Z</dcterms:created>
  <dcterms:modified xsi:type="dcterms:W3CDTF">2019-02-07T00:16:35Z</dcterms:modified>
</cp:coreProperties>
</file>