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8" r:id="rId3"/>
  </p:sldMasterIdLst>
  <p:notesMasterIdLst>
    <p:notesMasterId r:id="rId25"/>
  </p:notesMasterIdLst>
  <p:sldIdLst>
    <p:sldId id="273" r:id="rId4"/>
    <p:sldId id="309" r:id="rId5"/>
    <p:sldId id="341" r:id="rId6"/>
    <p:sldId id="267" r:id="rId7"/>
    <p:sldId id="445" r:id="rId8"/>
    <p:sldId id="446" r:id="rId9"/>
    <p:sldId id="293" r:id="rId10"/>
    <p:sldId id="268" r:id="rId11"/>
    <p:sldId id="269" r:id="rId12"/>
    <p:sldId id="270" r:id="rId13"/>
    <p:sldId id="271" r:id="rId14"/>
    <p:sldId id="272" r:id="rId15"/>
    <p:sldId id="266" r:id="rId16"/>
    <p:sldId id="281" r:id="rId17"/>
    <p:sldId id="318" r:id="rId18"/>
    <p:sldId id="369" r:id="rId19"/>
    <p:sldId id="427" r:id="rId20"/>
    <p:sldId id="370" r:id="rId21"/>
    <p:sldId id="372" r:id="rId22"/>
    <p:sldId id="447" r:id="rId23"/>
    <p:sldId id="44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B0EBB-E2A1-4615-ABD5-7A8D280BBF27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7032E-9806-42FF-9B04-2C93FD3D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8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B202220-AA99-4556-A497-1F6B5F085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15A6C0-3EEB-41D1-90B9-66AB259D121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531EB85-12E2-4898-806D-B2AC3FD03D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AC9482E-DBA4-4398-B7EF-86899B488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9F90449D-0328-4512-8BF4-4DFCDCF17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531EAE-F75B-4D9D-B977-A8EFC6E250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8067" name="Slide Image Placeholder 1">
            <a:extLst>
              <a:ext uri="{FF2B5EF4-FFF2-40B4-BE49-F238E27FC236}">
                <a16:creationId xmlns:a16="http://schemas.microsoft.com/office/drawing/2014/main" id="{0AFD77AE-6207-4EDB-BA15-19F2366390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8" name="Notes Placeholder 2">
            <a:extLst>
              <a:ext uri="{FF2B5EF4-FFF2-40B4-BE49-F238E27FC236}">
                <a16:creationId xmlns:a16="http://schemas.microsoft.com/office/drawing/2014/main" id="{06F72EB4-6D16-4243-8038-AD3EB8C8F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f(x) = 3x – 5</a:t>
            </a:r>
          </a:p>
          <a:p>
            <a:pPr eaLnBrk="1" hangingPunct="1"/>
            <a:r>
              <a:rPr lang="en-US" altLang="en-US"/>
              <a:t>f(0) = 3(0) – 5 = -5</a:t>
            </a:r>
          </a:p>
          <a:p>
            <a:pPr eaLnBrk="1" hangingPunct="1"/>
            <a:r>
              <a:rPr lang="en-US" altLang="en-US"/>
              <a:t>f(2) = 3(2) – 5 = 1</a:t>
            </a:r>
          </a:p>
          <a:p>
            <a:pPr eaLnBrk="1" hangingPunct="1"/>
            <a:r>
              <a:rPr lang="en-US" altLang="en-US"/>
              <a:t>f(1) = 3(-1) – 5 =  -8</a:t>
            </a:r>
          </a:p>
          <a:p>
            <a:pPr eaLnBrk="1" hangingPunct="1"/>
            <a:r>
              <a:rPr lang="en-US" altLang="en-US" b="1"/>
              <a:t>Range = {-5, 1, -8}</a:t>
            </a:r>
          </a:p>
        </p:txBody>
      </p:sp>
      <p:sp>
        <p:nvSpPr>
          <p:cNvPr id="88069" name="Slide Number Placeholder 3">
            <a:extLst>
              <a:ext uri="{FF2B5EF4-FFF2-40B4-BE49-F238E27FC236}">
                <a16:creationId xmlns:a16="http://schemas.microsoft.com/office/drawing/2014/main" id="{CE14F0A7-51CB-4481-87AA-57B65009787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975612-ABBF-43E2-AAA4-3E20ED530DB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47288D34-4282-4448-AEE2-892709A83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C7F7F-87D7-4A3B-B989-8C93D2C606F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9091" name="Slide Image Placeholder 1">
            <a:extLst>
              <a:ext uri="{FF2B5EF4-FFF2-40B4-BE49-F238E27FC236}">
                <a16:creationId xmlns:a16="http://schemas.microsoft.com/office/drawing/2014/main" id="{B5C0E8C9-1FC6-4623-8D6A-1228C1E9F1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6" name="Notes Placeholder 2">
            <a:extLst>
              <a:ext uri="{FF2B5EF4-FFF2-40B4-BE49-F238E27FC236}">
                <a16:creationId xmlns:a16="http://schemas.microsoft.com/office/drawing/2014/main" id="{87988CD7-75EF-4129-93F5-57A8868D2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28600" indent="-228600" eaLnBrk="1" hangingPunct="1">
              <a:defRPr/>
            </a:pPr>
            <a:r>
              <a:rPr lang="en-US" dirty="0">
                <a:solidFill>
                  <a:srgbClr val="000099"/>
                </a:solidFill>
              </a:rPr>
              <a:t>a.)  f(x) = -x</a:t>
            </a:r>
            <a:r>
              <a:rPr lang="en-US" baseline="30000" dirty="0">
                <a:solidFill>
                  <a:srgbClr val="000099"/>
                </a:solidFill>
              </a:rPr>
              <a:t>2		</a:t>
            </a:r>
            <a:r>
              <a:rPr lang="en-US" b="1" baseline="30000" dirty="0">
                <a:solidFill>
                  <a:srgbClr val="000099"/>
                </a:solidFill>
              </a:rPr>
              <a:t>b.)</a:t>
            </a:r>
            <a:r>
              <a:rPr lang="en-US" baseline="30000" dirty="0">
                <a:solidFill>
                  <a:srgbClr val="000099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</a:rPr>
              <a:t>f(x) = -x</a:t>
            </a:r>
            <a:r>
              <a:rPr lang="en-US" baseline="30000" dirty="0">
                <a:solidFill>
                  <a:srgbClr val="000099"/>
                </a:solidFill>
              </a:rPr>
              <a:t>2</a:t>
            </a:r>
            <a:endParaRPr lang="en-US" dirty="0">
              <a:solidFill>
                <a:srgbClr val="000099"/>
              </a:solidFill>
            </a:endParaRPr>
          </a:p>
          <a:p>
            <a:pPr marL="228600" indent="-228600" eaLnBrk="1" hangingPunct="1">
              <a:defRPr/>
            </a:pPr>
            <a:r>
              <a:rPr lang="en-US" dirty="0">
                <a:solidFill>
                  <a:srgbClr val="000099"/>
                </a:solidFill>
              </a:rPr>
              <a:t>     f(3) = -(3)</a:t>
            </a:r>
            <a:r>
              <a:rPr lang="en-US" baseline="30000" dirty="0">
                <a:solidFill>
                  <a:srgbClr val="000099"/>
                </a:solidFill>
              </a:rPr>
              <a:t>2	</a:t>
            </a:r>
            <a:r>
              <a:rPr lang="en-US" dirty="0">
                <a:solidFill>
                  <a:srgbClr val="000099"/>
                </a:solidFill>
              </a:rPr>
              <a:t>                  f(-3) = -(-3)</a:t>
            </a:r>
            <a:r>
              <a:rPr lang="en-US" baseline="30000" dirty="0">
                <a:solidFill>
                  <a:srgbClr val="000099"/>
                </a:solidFill>
              </a:rPr>
              <a:t>2</a:t>
            </a:r>
            <a:endParaRPr lang="en-US" dirty="0">
              <a:solidFill>
                <a:srgbClr val="000099"/>
              </a:solidFill>
            </a:endParaRPr>
          </a:p>
          <a:p>
            <a:pPr marL="228600" indent="-228600" eaLnBrk="1" hangingPunct="1">
              <a:defRPr/>
            </a:pPr>
            <a:r>
              <a:rPr lang="en-US" b="1" dirty="0">
                <a:solidFill>
                  <a:srgbClr val="000099"/>
                </a:solidFill>
              </a:rPr>
              <a:t>     f(3) = -9			f(-3) = -9</a:t>
            </a:r>
          </a:p>
          <a:p>
            <a:pPr marL="228600" indent="-228600" eaLnBrk="1" hangingPunct="1">
              <a:defRPr/>
            </a:pPr>
            <a:r>
              <a:rPr lang="en-US" b="1" dirty="0">
                <a:solidFill>
                  <a:srgbClr val="000099"/>
                </a:solidFill>
              </a:rPr>
              <a:t>For both of these problems, you first have to calculate the exponents, then find the negative.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89093" name="Slide Number Placeholder 3">
            <a:extLst>
              <a:ext uri="{FF2B5EF4-FFF2-40B4-BE49-F238E27FC236}">
                <a16:creationId xmlns:a16="http://schemas.microsoft.com/office/drawing/2014/main" id="{8181811F-12DC-4BF4-8731-EAE4838C55A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89FDEA-1305-424E-9433-098B266248A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C3DCBF1F-15A5-4178-9EC5-3E8ED7A913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EC617B-EC8C-4A18-B944-AD13CC7B6EE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0115" name="Slide Image Placeholder 1">
            <a:extLst>
              <a:ext uri="{FF2B5EF4-FFF2-40B4-BE49-F238E27FC236}">
                <a16:creationId xmlns:a16="http://schemas.microsoft.com/office/drawing/2014/main" id="{DA77C4FF-41C4-4006-BE74-9FC85DB1A8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6" name="Notes Placeholder 2">
            <a:extLst>
              <a:ext uri="{FF2B5EF4-FFF2-40B4-BE49-F238E27FC236}">
                <a16:creationId xmlns:a16="http://schemas.microsoft.com/office/drawing/2014/main" id="{B4DC8FCA-0951-406B-83B3-6310FDD58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Substitute x with -2 in the formula of the function and calculate f(-2) as follows </a:t>
            </a:r>
            <a:br>
              <a:rPr lang="en-US" altLang="en-US"/>
            </a:br>
            <a:r>
              <a:rPr lang="en-US" altLang="en-US"/>
              <a:t>f(-2) = -2(-2)</a:t>
            </a:r>
            <a:r>
              <a:rPr lang="en-US" altLang="en-US" baseline="30000"/>
              <a:t>2</a:t>
            </a:r>
            <a:r>
              <a:rPr lang="en-US" altLang="en-US"/>
              <a:t> + 6(-2) – 3 </a:t>
            </a:r>
            <a:br>
              <a:rPr lang="en-US" altLang="en-US"/>
            </a:br>
            <a:r>
              <a:rPr lang="en-US" altLang="en-US"/>
              <a:t>f(-2) = (-2)(4) + -12 – 3</a:t>
            </a:r>
          </a:p>
          <a:p>
            <a:pPr eaLnBrk="1" hangingPunct="1"/>
            <a:r>
              <a:rPr lang="en-US" altLang="en-US"/>
              <a:t>            -8 + -12 – 3 = </a:t>
            </a:r>
            <a:r>
              <a:rPr lang="en-US" altLang="en-US" b="1"/>
              <a:t>-23 </a:t>
            </a:r>
          </a:p>
          <a:p>
            <a:pPr eaLnBrk="1" hangingPunct="1"/>
            <a:r>
              <a:rPr lang="en-US" altLang="en-US" sz="1100" b="1"/>
              <a:t>This means (-2, -23) is a point in the function</a:t>
            </a:r>
          </a:p>
        </p:txBody>
      </p:sp>
      <p:sp>
        <p:nvSpPr>
          <p:cNvPr id="90117" name="Slide Number Placeholder 3">
            <a:extLst>
              <a:ext uri="{FF2B5EF4-FFF2-40B4-BE49-F238E27FC236}">
                <a16:creationId xmlns:a16="http://schemas.microsoft.com/office/drawing/2014/main" id="{E2037350-CCBA-4FEB-A94C-CF0978B6D9A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5975DF-E084-4A5A-9DFA-4340CBCA50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B3EF2833-607A-4FA2-A4B2-F90B5AAFD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AA2FC6-8CA9-4E9E-935F-8DAAA159019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63" name="Slide Image Placeholder 1">
            <a:extLst>
              <a:ext uri="{FF2B5EF4-FFF2-40B4-BE49-F238E27FC236}">
                <a16:creationId xmlns:a16="http://schemas.microsoft.com/office/drawing/2014/main" id="{DE36972C-BBD0-4DBB-A646-91698B69CB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4" name="Notes Placeholder 2">
            <a:extLst>
              <a:ext uri="{FF2B5EF4-FFF2-40B4-BE49-F238E27FC236}">
                <a16:creationId xmlns:a16="http://schemas.microsoft.com/office/drawing/2014/main" id="{D9F853D4-F10F-4D63-98DC-947F9A508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165" name="Slide Number Placeholder 3">
            <a:extLst>
              <a:ext uri="{FF2B5EF4-FFF2-40B4-BE49-F238E27FC236}">
                <a16:creationId xmlns:a16="http://schemas.microsoft.com/office/drawing/2014/main" id="{FE609904-4E7F-4AC6-BFDC-E3332BDBC98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03F4A7-9702-4E80-AFCF-288700E842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1ACF9E0B-0AEB-47B0-A0A2-FE16A55D5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FBE8FF-534F-41D5-AF5E-45D2FD9D3D8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7827" name="Slide Image Placeholder 1">
            <a:extLst>
              <a:ext uri="{FF2B5EF4-FFF2-40B4-BE49-F238E27FC236}">
                <a16:creationId xmlns:a16="http://schemas.microsoft.com/office/drawing/2014/main" id="{D02C1C5A-5B23-41ED-B777-5475CF3EE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8" name="Notes Placeholder 2">
            <a:extLst>
              <a:ext uri="{FF2B5EF4-FFF2-40B4-BE49-F238E27FC236}">
                <a16:creationId xmlns:a16="http://schemas.microsoft.com/office/drawing/2014/main" id="{F5B0873A-F29D-4C69-976C-0AC3AC6AD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Answer: </a:t>
            </a:r>
            <a:r>
              <a:rPr lang="en-US" altLang="en-US" b="1"/>
              <a:t>g(a)</a:t>
            </a:r>
            <a:r>
              <a:rPr lang="en-US" altLang="en-US"/>
              <a:t> </a:t>
            </a:r>
          </a:p>
        </p:txBody>
      </p:sp>
      <p:sp>
        <p:nvSpPr>
          <p:cNvPr id="77829" name="Slide Number Placeholder 3">
            <a:extLst>
              <a:ext uri="{FF2B5EF4-FFF2-40B4-BE49-F238E27FC236}">
                <a16:creationId xmlns:a16="http://schemas.microsoft.com/office/drawing/2014/main" id="{8187F15D-6FEE-4AEA-8F86-ED5FCBC6CC8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D95F56-BE5C-41B5-9B3F-9114D9CCE5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8DC5BF3F-57E5-4493-8638-D6214A92D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EFF68A-D07C-49CF-8E5B-DCDB8CCE971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08733E20-9047-424B-A786-A2CB107A7A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E44C60BF-4630-468D-AB58-6BE92EBCA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One of the really big deals is to remember that y is f(x). That means that f(x) and y are interchangeable.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F9CAA1EA-BDA7-4EE1-831D-2A5E1007F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2BAD5F-25C5-49B4-9E51-2BCB38DA46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9875" name="Slide Image Placeholder 1">
            <a:extLst>
              <a:ext uri="{FF2B5EF4-FFF2-40B4-BE49-F238E27FC236}">
                <a16:creationId xmlns:a16="http://schemas.microsoft.com/office/drawing/2014/main" id="{56282E1A-FC3C-4C28-8938-5188F437FD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6" name="Notes Placeholder 2">
            <a:extLst>
              <a:ext uri="{FF2B5EF4-FFF2-40B4-BE49-F238E27FC236}">
                <a16:creationId xmlns:a16="http://schemas.microsoft.com/office/drawing/2014/main" id="{9D86390D-BD1C-488D-B5DC-6913CE2B6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Answer: </a:t>
            </a:r>
            <a:r>
              <a:rPr lang="en-US" altLang="en-US" b="1" i="1"/>
              <a:t>f</a:t>
            </a:r>
            <a:r>
              <a:rPr lang="en-US" altLang="en-US" b="1"/>
              <a:t>(</a:t>
            </a:r>
            <a:r>
              <a:rPr lang="en-US" altLang="en-US" b="1" i="1"/>
              <a:t>x</a:t>
            </a:r>
            <a:r>
              <a:rPr lang="en-US" altLang="en-US" b="1"/>
              <a:t>) = </a:t>
            </a:r>
            <a:r>
              <a:rPr lang="en-US" altLang="en-US" b="1" i="1"/>
              <a:t>x</a:t>
            </a:r>
            <a:r>
              <a:rPr lang="en-US" altLang="en-US" b="1" baseline="30000"/>
              <a:t>2</a:t>
            </a:r>
            <a:endParaRPr lang="en-US" altLang="en-US" b="1"/>
          </a:p>
        </p:txBody>
      </p:sp>
      <p:sp>
        <p:nvSpPr>
          <p:cNvPr id="79877" name="Slide Number Placeholder 3">
            <a:extLst>
              <a:ext uri="{FF2B5EF4-FFF2-40B4-BE49-F238E27FC236}">
                <a16:creationId xmlns:a16="http://schemas.microsoft.com/office/drawing/2014/main" id="{77C5CC6F-FE87-43D3-BAD8-A5451E0B963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D6FD24-7ACD-4A18-8A7A-C7CA1B16A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A16E3C7E-3F98-4AE8-A670-734DD9638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3B463C-2D49-4268-9E14-0254F38C0C0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0899" name="Slide Image Placeholder 1">
            <a:extLst>
              <a:ext uri="{FF2B5EF4-FFF2-40B4-BE49-F238E27FC236}">
                <a16:creationId xmlns:a16="http://schemas.microsoft.com/office/drawing/2014/main" id="{E164B91D-334D-47B2-8D69-A6F5862483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900" name="Notes Placeholder 2">
            <a:extLst>
              <a:ext uri="{FF2B5EF4-FFF2-40B4-BE49-F238E27FC236}">
                <a16:creationId xmlns:a16="http://schemas.microsoft.com/office/drawing/2014/main" id="{988E92CA-1BDC-4609-B536-0733C8907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f(x) = 2x + 3 find f(-1)</a:t>
            </a:r>
          </a:p>
          <a:p>
            <a:pPr eaLnBrk="1" hangingPunct="1"/>
            <a:r>
              <a:rPr lang="en-US" altLang="en-US"/>
              <a:t>f(-1) = 2(-1) + 3</a:t>
            </a:r>
          </a:p>
          <a:p>
            <a:pPr eaLnBrk="1" hangingPunct="1"/>
            <a:r>
              <a:rPr lang="en-US" altLang="en-US"/>
              <a:t>f(-1) = -2 + 3</a:t>
            </a:r>
          </a:p>
          <a:p>
            <a:pPr eaLnBrk="1" hangingPunct="1"/>
            <a:r>
              <a:rPr lang="en-US" altLang="en-US" b="1"/>
              <a:t>f(-1) = 1</a:t>
            </a:r>
          </a:p>
        </p:txBody>
      </p:sp>
      <p:sp>
        <p:nvSpPr>
          <p:cNvPr id="80901" name="Slide Number Placeholder 3">
            <a:extLst>
              <a:ext uri="{FF2B5EF4-FFF2-40B4-BE49-F238E27FC236}">
                <a16:creationId xmlns:a16="http://schemas.microsoft.com/office/drawing/2014/main" id="{AD9AD69A-382E-463D-81B2-B9DF84CB3CF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B07466-9EF1-4F85-B39E-E3AF101E4F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0C3DAFD-CD24-45DB-82E2-FCBB8908F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37D75A-D906-4BEE-A06F-7BC0E707ED1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DE1F518-3D3D-45E0-AB1C-7197FCD9E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4E9E523-DB9F-4903-9DC2-73BB7783A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EA63FA44-B32E-4A01-AE1A-BCB4F4683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E65246-0A9A-43DC-A51E-B40A1C60776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3254890-3738-49C1-BF73-67E89EADD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9878D33-4E5D-4549-99A8-4FCC92DC3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33CFB82-6959-4B67-BA57-6577E056D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C68F6D-D96F-445B-8003-1F4B9AE38E6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EFA5C3C-76F8-4470-ABE8-B1AA2FF14A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59BB48C-0F8A-4B62-9DC3-352054EBA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391E533C-5C7F-49CA-906A-58478BD6E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2461E0-5361-462E-96ED-1C7F5F3EF2E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7043" name="Slide Image Placeholder 1">
            <a:extLst>
              <a:ext uri="{FF2B5EF4-FFF2-40B4-BE49-F238E27FC236}">
                <a16:creationId xmlns:a16="http://schemas.microsoft.com/office/drawing/2014/main" id="{48CDB4E6-A8E6-46D8-A276-509FE55B6B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4" name="Notes Placeholder 2">
            <a:extLst>
              <a:ext uri="{FF2B5EF4-FFF2-40B4-BE49-F238E27FC236}">
                <a16:creationId xmlns:a16="http://schemas.microsoft.com/office/drawing/2014/main" id="{7DC8C697-857C-4937-8B64-7DE3C9092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800"/>
              <a:t>Answer: Range = {1, 4, 9}</a:t>
            </a:r>
          </a:p>
        </p:txBody>
      </p:sp>
      <p:sp>
        <p:nvSpPr>
          <p:cNvPr id="87045" name="Slide Number Placeholder 3">
            <a:extLst>
              <a:ext uri="{FF2B5EF4-FFF2-40B4-BE49-F238E27FC236}">
                <a16:creationId xmlns:a16="http://schemas.microsoft.com/office/drawing/2014/main" id="{4BC20B52-C980-4DCD-B721-B1CB1D41950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C65A3C-3DA1-4587-BC74-54CC2B5C59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8D9FB-4544-4B6A-BC7D-143F8AB09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C3C21-7EF4-49AC-A3B7-3C442E482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C0E82-A778-4C6B-B124-D1899A5B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96DE1-AD09-4B61-B6C6-7EE5AB62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7A053-CEF4-4127-A63C-D81E12AC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5CB9A-E30F-4F14-8A4E-711ADC884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90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4E99-4372-4601-BF73-CDD8B939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331CE-D3FE-4DF8-87F5-83AB4D444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0D358-48EF-4A54-86FD-ECBF4470A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5FE9F-494A-4ACB-B764-A642D2DAC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759B0-7CDC-4268-A42B-84BC23C6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47C13-4124-49D2-A9EB-5ADF8DAA5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54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7EAB70-569B-473D-B8B2-4694F6E69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56912-CA4B-4D8D-8400-FA3DAFE51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5A736-5559-4956-94BD-B5DD6611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8F747-2028-411C-8DAF-34D947FD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11EC-0220-4728-820A-411261C4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C6314-5B7C-402B-88F4-A41B9915D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603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161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3787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1023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4285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9050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0514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743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4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0B28-A554-40A8-80DB-A332E4500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7022B-E024-45B3-BB5E-9C194B21F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55856-59D4-48FC-81CA-BE65FB694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4702A-220F-43FE-9205-9E96ABF21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2B38A-6E98-468A-9D01-0AB4C05A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8056-B0F3-4A92-A13D-2CC146B116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526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217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58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8097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3253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3229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CE30E08-8A62-4C7A-A2C9-E6818D5511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A126803-D77A-4282-8474-A47EE1C33C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0131EA8-7B8A-4D69-88D1-5AD0882CAB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F3A2571A-92F3-4FD7-9EB2-8C5F1B1610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F8BE52D-C4FA-46BB-8113-8188B18562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335C78E6-CA74-4F1C-A3D9-0C7330BD738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31075817-4E33-406C-9E84-94C7294E6D1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391EB02A-4F0A-4592-B911-6C59FACC5D7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03B58863-00EA-4A24-AD81-D8CB49FEA9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038D634A-5C76-442D-8B7F-060529B806A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15A97FDF-64D5-4109-8071-97F725D2FD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895D1EF-5BC7-4858-8439-1C9727AF84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9501A7C8-A3A1-421B-BDE1-07B2140ED1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1A15BA3E-6798-4EAD-86C9-0D8C7803927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47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7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AB549347-C350-4B58-81A4-E30474B87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F188F848-8AF3-4608-A2FA-E44FF5C0B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69F480F7-293C-4905-846D-F0E97E3677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D9942-CED2-40C3-97C7-08BBC3248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465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3ABD952-00C3-4984-9051-3ADB4C0E2C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B9189CA-5995-4BEB-B6C5-584BAFB643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496E7-26C6-431A-B32D-9AD1D1F963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D7AD9FB-63A4-4C22-9D6F-D2BF2E67F02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36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E3FDCFC-D9A8-44CC-B630-35E50C3A69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5FC60E-5724-481B-83DB-7EBC9C24B5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F211F-BAF6-491B-8896-BE334F3F2D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551C7D9-E4E6-4767-A140-2E2DFF2DE6B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6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4CEFED2-3310-4E95-BDE6-4F9494C3FB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E047B2-EDDE-408C-9412-E1009C8A73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7CB2D-2385-4F78-8462-D67D9E7AF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1614E679-7E2E-4227-9843-5749E061028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777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AE0AD46-D962-4EDE-BCEF-9EEC72E216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9114082-871B-41AD-94EF-94CB2BFBA1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FD918-C537-483D-A3B1-E2885A55FF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F185269F-E2B0-4178-AEAB-9991746452E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F81D-D02E-497B-A889-2CA94FA2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8DBD4-C763-44E6-A12A-8E6D1A636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518AC-9B97-4DD1-869F-2DC0CA31C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64D69-7EC4-4B63-92A6-312B5FCA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F62DE-2DFD-453F-8BD3-84D0C4FA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2FCEA-0B7D-4CB7-969D-7415E2317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1215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A5957A-8B45-4B7C-938A-568DD4654B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0A49BB-D097-4B98-84CF-1175648190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CEE1C-9503-44A3-83E3-F35D49C4F8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836D9C02-3002-4E38-9EF6-CD8A6E474F7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47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F82A244-FABA-43B9-BD1E-7EFA319A4F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8D77D1-07CB-46AA-B30B-86D62D66D1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27AD3-71C5-48F2-BC1E-9716082BCF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C33F09B9-CAEC-4B2B-A1E0-95009470F70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34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2E2B03-A903-4FC6-8F3F-9938EC8DDC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7001E7B-A06E-40B1-8708-14133CA3DC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5FA02-85B6-44E8-A1C8-480C054785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6092F354-C63F-47E2-AC8D-D0DD4B426E5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89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6D4D9DC-6680-46A2-AB07-1DDF5C3503B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5099601-452F-4F76-B583-EE55C0E876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E178C-ADB6-478C-BF2A-2C185BE82B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A9CC7D1-C77E-4290-A970-37532A0E4E6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632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0965E9A-A712-4874-ABCE-25ACE6D4782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BE5F51B-0923-485A-AA39-EED36F7799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4079A-E98D-4ACE-81AB-9C507AD94E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76F8F80-C5C2-4A22-A3E6-D2934A5B84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900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99B280-BBBA-4C7B-9576-F6DA0278A0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E9EFF6-F4DD-4FE2-A59E-6B621DF2EE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E35EF-430A-491B-AB53-5A8D7BFE90C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A0A631F-0E9E-4343-8AC8-C7AFE578AA2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0583-5682-447F-907D-F8AB28B0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1EA38-D058-4864-84A2-7984C2625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82DC8-4DEE-4044-AA85-2BB4CA4D5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0656F-03F4-4670-9826-0CDA67327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C930E-59C8-41B1-8094-E44CD10B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24C30-6976-4B05-AD66-5B3460E6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DB3A4-B260-4619-9125-DB25A125B9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5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D201-09AB-4B81-903E-40B614C26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C05B2-C14F-4D47-ABFD-CEA934C76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5DAB1-D342-4734-8BE8-8AA4199E3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F9DF0-D560-4E20-80F1-FDCD1B269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5A137-DE1E-4BA0-8297-42C3350A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B15A8-8A02-4F45-BF2A-8D06A373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60A2A7-9F4F-476F-BF71-83D710813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C05708-5227-4FC3-8D57-E1C86FDD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A45D6-3F27-41A9-AE27-D0A483FAD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9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6B403-2F86-44BA-B39F-2DF3E1B8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378A9-F0C3-4955-AA29-D0559CEE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8EFAD9-70D0-42A9-ADFE-3255746F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78EAA-78AB-4EF4-A7B8-302845E66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13BA9-C1CC-4C3D-8FB3-06572E835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2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D74688-075A-4124-9E06-144AC068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93334-5B39-42B7-A6D8-E2CD0DB7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15446-C4F8-4135-B2FA-4546AE10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D328F-17B9-4A5A-AACE-80FD683ED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41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4718-AB72-4398-9E12-4695465B6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BCB08-029C-41DE-83EA-4467F8E5A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94ADE-A157-4E9B-9914-191A2349E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1EA8E-8C3E-4E95-889B-BD2B2D04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82F32-015D-4802-9396-6AB1BA38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22754-DB23-4CBB-BCC2-1C21D6C7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FCCF7-ED4A-45D7-9C67-B0A53EE513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16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0FCE-82A7-4908-B92F-3F1D7582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84A33F-3E27-479A-BBAB-7C42579A2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A4A77-4693-4542-957A-BC19A7A2D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10712-F18B-40C3-B3EF-372422DD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50FF4-4A90-40D6-97A9-A8E46602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58BB2-1364-48F8-B360-0EC06463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6D3A9-D3B9-42CB-B1AD-A0D148883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31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1C8D1D-9A86-4336-A012-34C734E97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4D2D4C-F79D-4A06-AAC3-553575D96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73243A-5271-4D29-ACC6-56344E551F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A5DCB4-E1E1-45D0-B855-CB3EE81925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D3BBEC-EAEB-4808-BB86-F31ED85284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D44E3F-3AF3-4CEA-91CA-ED5194E00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27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>
            <a:extLst>
              <a:ext uri="{FF2B5EF4-FFF2-40B4-BE49-F238E27FC236}">
                <a16:creationId xmlns:a16="http://schemas.microsoft.com/office/drawing/2014/main" id="{3B03E8E1-7838-44D9-AB98-D527AFBF6E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8">
            <a:extLst>
              <a:ext uri="{FF2B5EF4-FFF2-40B4-BE49-F238E27FC236}">
                <a16:creationId xmlns:a16="http://schemas.microsoft.com/office/drawing/2014/main" id="{8D4A80D3-B0A5-4E93-BCC7-400A73B1CC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>
            <a:extLst>
              <a:ext uri="{FF2B5EF4-FFF2-40B4-BE49-F238E27FC236}">
                <a16:creationId xmlns:a16="http://schemas.microsoft.com/office/drawing/2014/main" id="{66C066B7-6814-4410-A895-88E27921DB2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Algebra 2</a:t>
            </a:r>
            <a:endParaRPr lang="en-US" sz="800" b="1">
              <a:latin typeface="Arial" charset="0"/>
            </a:endParaRPr>
          </a:p>
        </p:txBody>
      </p:sp>
      <p:sp>
        <p:nvSpPr>
          <p:cNvPr id="1034" name="Text Box 10">
            <a:extLst>
              <a:ext uri="{FF2B5EF4-FFF2-40B4-BE49-F238E27FC236}">
                <a16:creationId xmlns:a16="http://schemas.microsoft.com/office/drawing/2014/main" id="{030E95F6-66EC-4BB1-88D2-93615F66B9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latin typeface="Arial Black" pitchFamily="34" charset="0"/>
              </a:rPr>
              <a:t>1-7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>
            <a:extLst>
              <a:ext uri="{FF2B5EF4-FFF2-40B4-BE49-F238E27FC236}">
                <a16:creationId xmlns:a16="http://schemas.microsoft.com/office/drawing/2014/main" id="{326C6F2B-2E3F-4432-A2D8-EDE66ED646F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98425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Function Notation </a:t>
            </a:r>
            <a:endParaRPr lang="en-US" sz="24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5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A4A0ABD0-5063-4FED-B1AD-83810545B3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EC337C79-5E60-4491-99F9-F897362FA1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72FE27E2-E4AB-4067-894B-535A2E018B0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2EE78282-3A45-4AC2-B588-EBE6A8A8475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2BEDF416-FD9E-418E-B68D-168CE4047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748B04F8-A2B6-4373-9094-9AC1CC426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C3C1F07E-9C76-421A-B36F-AC0B399CE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06E87313-C5B7-45CD-8A8A-E929363E4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7BF11A2C-6D49-44A5-A876-ACE10C2AE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597597F9-D8E8-4151-84D1-802FA98D8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7C3D1A94-8719-4C1D-B8AE-2E45E22C8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834035AB-D9D7-4B57-A0CE-EEBFDA847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AC2256A5-D9A5-4D61-A56C-B57B1B769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24B4C295-3719-4B4E-9B9A-2B1356E1A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CEE7084C-C470-4719-8637-C58309987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6448" name="Rectangle 16">
            <a:extLst>
              <a:ext uri="{FF2B5EF4-FFF2-40B4-BE49-F238E27FC236}">
                <a16:creationId xmlns:a16="http://schemas.microsoft.com/office/drawing/2014/main" id="{F75FD8EA-E469-42B0-A6AE-D31A5E6FC8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3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37.bin"/><Relationship Id="rId26" Type="http://schemas.openxmlformats.org/officeDocument/2006/relationships/oleObject" Target="../embeddings/oleObject41.bin"/><Relationship Id="rId3" Type="http://schemas.openxmlformats.org/officeDocument/2006/relationships/image" Target="../media/image33.wmf"/><Relationship Id="rId21" Type="http://schemas.openxmlformats.org/officeDocument/2006/relationships/image" Target="../media/image41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9.wmf"/><Relationship Id="rId25" Type="http://schemas.openxmlformats.org/officeDocument/2006/relationships/image" Target="../media/image42.w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29" Type="http://schemas.openxmlformats.org/officeDocument/2006/relationships/image" Target="../media/image44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40.bin"/><Relationship Id="rId5" Type="http://schemas.openxmlformats.org/officeDocument/2006/relationships/image" Target="../media/image34.wmf"/><Relationship Id="rId15" Type="http://schemas.openxmlformats.org/officeDocument/2006/relationships/image" Target="../media/image23.wmf"/><Relationship Id="rId23" Type="http://schemas.openxmlformats.org/officeDocument/2006/relationships/image" Target="../media/image29.wmf"/><Relationship Id="rId28" Type="http://schemas.openxmlformats.org/officeDocument/2006/relationships/oleObject" Target="../embeddings/oleObject42.bin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40.wmf"/><Relationship Id="rId31" Type="http://schemas.openxmlformats.org/officeDocument/2006/relationships/image" Target="../media/image45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image" Target="../media/image43.wmf"/><Relationship Id="rId30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2.bin"/><Relationship Id="rId26" Type="http://schemas.openxmlformats.org/officeDocument/2006/relationships/oleObject" Target="../embeddings/oleObject56.bin"/><Relationship Id="rId3" Type="http://schemas.openxmlformats.org/officeDocument/2006/relationships/image" Target="../media/image46.wmf"/><Relationship Id="rId21" Type="http://schemas.openxmlformats.org/officeDocument/2006/relationships/image" Target="../media/image55.w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2" Type="http://schemas.openxmlformats.org/officeDocument/2006/relationships/oleObject" Target="../embeddings/oleObject44.bin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55.bin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Relationship Id="rId27" Type="http://schemas.openxmlformats.org/officeDocument/2006/relationships/image" Target="../media/image5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5.bin"/><Relationship Id="rId3" Type="http://schemas.openxmlformats.org/officeDocument/2006/relationships/image" Target="../media/image59.wmf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66.wmf"/><Relationship Id="rId2" Type="http://schemas.openxmlformats.org/officeDocument/2006/relationships/oleObject" Target="../embeddings/oleObject57.bin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0.png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73.png"/><Relationship Id="rId4" Type="http://schemas.openxmlformats.org/officeDocument/2006/relationships/image" Target="../media/image69.wmf"/><Relationship Id="rId9" Type="http://schemas.openxmlformats.org/officeDocument/2006/relationships/image" Target="../media/image7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5.png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0.png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74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5.wmf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oleObject" Target="../embeddings/oleObject2.bin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3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28.bin"/><Relationship Id="rId3" Type="http://schemas.openxmlformats.org/officeDocument/2006/relationships/image" Target="../media/image20.wmf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oleObject" Target="../embeddings/oleObject16.bin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27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>
            <a:extLst>
              <a:ext uri="{FF2B5EF4-FFF2-40B4-BE49-F238E27FC236}">
                <a16:creationId xmlns:a16="http://schemas.microsoft.com/office/drawing/2014/main" id="{43F56629-50D4-49E7-BAA4-023CC0417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8534400" cy="1371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Write functions using function notation.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Evaluate and graph functions.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171" name="Rectangle 15">
            <a:extLst>
              <a:ext uri="{FF2B5EF4-FFF2-40B4-BE49-F238E27FC236}">
                <a16:creationId xmlns:a16="http://schemas.microsoft.com/office/drawing/2014/main" id="{7BD122C2-B5F4-4E84-9780-CBB0CA3D9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i="1" dirty="0">
                <a:solidFill>
                  <a:srgbClr val="FF6600"/>
                </a:solidFill>
                <a:latin typeface="Arial Black" panose="020B0A04020102020204" pitchFamily="34" charset="0"/>
              </a:rPr>
              <a:t>Day 5:  Evaluating Functions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Objectives</a:t>
            </a:r>
            <a:endParaRPr kumimoji="0" lang="en-US" altLang="en-US" sz="3600" b="0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>
            <a:extLst>
              <a:ext uri="{FF2B5EF4-FFF2-40B4-BE49-F238E27FC236}">
                <a16:creationId xmlns:a16="http://schemas.microsoft.com/office/drawing/2014/main" id="{5BBE63F5-263D-432C-A6FF-86D0D1B4B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6038"/>
            <a:ext cx="2470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Try this…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For the function,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74C5FC8D-AFA0-4EDA-89AE-98B7AEE78D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685800"/>
          <a:ext cx="21336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447" imgH="228501" progId="Equation.DSMT4">
                  <p:embed/>
                </p:oleObj>
              </mc:Choice>
              <mc:Fallback>
                <p:oleObj name="Equation" r:id="rId2" imgW="812447" imgH="228501" progId="Equation.DSMT4">
                  <p:embed/>
                  <p:pic>
                    <p:nvPicPr>
                      <p:cNvPr id="14340" name="Object 4">
                        <a:extLst>
                          <a:ext uri="{FF2B5EF4-FFF2-40B4-BE49-F238E27FC236}">
                            <a16:creationId xmlns:a16="http://schemas.microsoft.com/office/drawing/2014/main" id="{74C5FC8D-AFA0-4EDA-89AE-98B7AEE78D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85800"/>
                        <a:ext cx="213360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>
            <a:extLst>
              <a:ext uri="{FF2B5EF4-FFF2-40B4-BE49-F238E27FC236}">
                <a16:creationId xmlns:a16="http://schemas.microsoft.com/office/drawing/2014/main" id="{1B92CB36-AD5B-4AF1-AE19-8AA98020D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762000"/>
            <a:ext cx="236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find the range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EC1C0B9-23A2-4003-B25F-71D6D8505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380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if the domain is { -3, 0, 4 }.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4345" name="Group 9">
            <a:extLst>
              <a:ext uri="{FF2B5EF4-FFF2-40B4-BE49-F238E27FC236}">
                <a16:creationId xmlns:a16="http://schemas.microsoft.com/office/drawing/2014/main" id="{27C22013-6E16-42AE-BFE8-DE50B77E7E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76800" y="1371600"/>
            <a:ext cx="2171700" cy="885825"/>
            <a:chOff x="1279" y="7903"/>
            <a:chExt cx="5723" cy="1690"/>
          </a:xfrm>
        </p:grpSpPr>
        <p:sp>
          <p:nvSpPr>
            <p:cNvPr id="14346" name="AutoShape 10">
              <a:extLst>
                <a:ext uri="{FF2B5EF4-FFF2-40B4-BE49-F238E27FC236}">
                  <a16:creationId xmlns:a16="http://schemas.microsoft.com/office/drawing/2014/main" id="{8E199A49-C43D-4FB3-95EB-0659796D69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" y="7903"/>
              <a:ext cx="5723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47" name="Rectangle 11">
              <a:extLst>
                <a:ext uri="{FF2B5EF4-FFF2-40B4-BE49-F238E27FC236}">
                  <a16:creationId xmlns:a16="http://schemas.microsoft.com/office/drawing/2014/main" id="{355DB81A-70A3-4BDE-81E4-2FD20F915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8523"/>
              <a:ext cx="3012" cy="769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48" name="Freeform 12">
              <a:extLst>
                <a:ext uri="{FF2B5EF4-FFF2-40B4-BE49-F238E27FC236}">
                  <a16:creationId xmlns:a16="http://schemas.microsoft.com/office/drawing/2014/main" id="{A966C92B-00E4-43C1-9FD1-1AC90E04A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" y="8523"/>
              <a:ext cx="698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49" name="Freeform 13">
              <a:extLst>
                <a:ext uri="{FF2B5EF4-FFF2-40B4-BE49-F238E27FC236}">
                  <a16:creationId xmlns:a16="http://schemas.microsoft.com/office/drawing/2014/main" id="{68C94EC6-99F1-4A55-8416-F0E995E5A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8213"/>
              <a:ext cx="1434" cy="594"/>
            </a:xfrm>
            <a:custGeom>
              <a:avLst/>
              <a:gdLst>
                <a:gd name="T0" fmla="*/ 857 w 857"/>
                <a:gd name="T1" fmla="*/ 332 h 345"/>
                <a:gd name="T2" fmla="*/ 322 w 857"/>
                <a:gd name="T3" fmla="*/ 296 h 345"/>
                <a:gd name="T4" fmla="*/ 33 w 857"/>
                <a:gd name="T5" fmla="*/ 41 h 345"/>
                <a:gd name="T6" fmla="*/ 126 w 857"/>
                <a:gd name="T7" fmla="*/ 50 h 345"/>
                <a:gd name="T8" fmla="*/ 262 w 857"/>
                <a:gd name="T9" fmla="*/ 50 h 345"/>
                <a:gd name="T10" fmla="*/ 373 w 857"/>
                <a:gd name="T11" fmla="*/ 50 h 345"/>
                <a:gd name="T12" fmla="*/ 484 w 857"/>
                <a:gd name="T13" fmla="*/ 24 h 345"/>
                <a:gd name="T14" fmla="*/ 467 w 857"/>
                <a:gd name="T15" fmla="*/ 186 h 345"/>
                <a:gd name="T16" fmla="*/ 857 w 857"/>
                <a:gd name="T17" fmla="*/ 17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7" h="345">
                  <a:moveTo>
                    <a:pt x="857" y="332"/>
                  </a:moveTo>
                  <a:cubicBezTo>
                    <a:pt x="771" y="326"/>
                    <a:pt x="459" y="345"/>
                    <a:pt x="322" y="296"/>
                  </a:cubicBezTo>
                  <a:cubicBezTo>
                    <a:pt x="185" y="247"/>
                    <a:pt x="66" y="82"/>
                    <a:pt x="33" y="41"/>
                  </a:cubicBezTo>
                  <a:cubicBezTo>
                    <a:pt x="0" y="0"/>
                    <a:pt x="87" y="48"/>
                    <a:pt x="126" y="50"/>
                  </a:cubicBezTo>
                  <a:cubicBezTo>
                    <a:pt x="164" y="51"/>
                    <a:pt x="221" y="50"/>
                    <a:pt x="262" y="50"/>
                  </a:cubicBezTo>
                  <a:cubicBezTo>
                    <a:pt x="303" y="50"/>
                    <a:pt x="336" y="54"/>
                    <a:pt x="373" y="50"/>
                  </a:cubicBezTo>
                  <a:cubicBezTo>
                    <a:pt x="410" y="46"/>
                    <a:pt x="469" y="2"/>
                    <a:pt x="484" y="24"/>
                  </a:cubicBezTo>
                  <a:cubicBezTo>
                    <a:pt x="500" y="47"/>
                    <a:pt x="405" y="160"/>
                    <a:pt x="467" y="186"/>
                  </a:cubicBezTo>
                  <a:cubicBezTo>
                    <a:pt x="529" y="212"/>
                    <a:pt x="776" y="180"/>
                    <a:pt x="857" y="178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50" name="Text Box 14">
              <a:extLst>
                <a:ext uri="{FF2B5EF4-FFF2-40B4-BE49-F238E27FC236}">
                  <a16:creationId xmlns:a16="http://schemas.microsoft.com/office/drawing/2014/main" id="{181203A0-D926-4955-8F1D-49776290F3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8675"/>
              <a:ext cx="243" cy="60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22860" rIns="45720" bIns="2286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51" name="Text Box 15">
              <a:extLst>
                <a:ext uri="{FF2B5EF4-FFF2-40B4-BE49-F238E27FC236}">
                  <a16:creationId xmlns:a16="http://schemas.microsoft.com/office/drawing/2014/main" id="{D8A36174-6554-48C8-8DD9-214734854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22860" rIns="45720" bIns="2286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14352" name="Object 16">
            <a:extLst>
              <a:ext uri="{FF2B5EF4-FFF2-40B4-BE49-F238E27FC236}">
                <a16:creationId xmlns:a16="http://schemas.microsoft.com/office/drawing/2014/main" id="{8A28A597-3CC1-46D0-9B38-5EE8C0819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1676400"/>
          <a:ext cx="9144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080" imgH="203040" progId="Equation.DSMT4">
                  <p:embed/>
                </p:oleObj>
              </mc:Choice>
              <mc:Fallback>
                <p:oleObj name="Equation" r:id="rId4" imgW="406080" imgH="203040" progId="Equation.DSMT4">
                  <p:embed/>
                  <p:pic>
                    <p:nvPicPr>
                      <p:cNvPr id="14352" name="Object 16">
                        <a:extLst>
                          <a:ext uri="{FF2B5EF4-FFF2-40B4-BE49-F238E27FC236}">
                            <a16:creationId xmlns:a16="http://schemas.microsoft.com/office/drawing/2014/main" id="{8A28A597-3CC1-46D0-9B38-5EE8C0819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76400"/>
                        <a:ext cx="9144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2" name="Rectangle 46">
            <a:extLst>
              <a:ext uri="{FF2B5EF4-FFF2-40B4-BE49-F238E27FC236}">
                <a16:creationId xmlns:a16="http://schemas.microsoft.com/office/drawing/2014/main" id="{55D34AE8-5D4A-4671-9476-DF5889505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Input </a:t>
            </a:r>
          </a:p>
        </p:txBody>
      </p:sp>
      <p:sp>
        <p:nvSpPr>
          <p:cNvPr id="14383" name="Rectangle 47">
            <a:extLst>
              <a:ext uri="{FF2B5EF4-FFF2-40B4-BE49-F238E27FC236}">
                <a16:creationId xmlns:a16="http://schemas.microsoft.com/office/drawing/2014/main" id="{4C8731F6-3166-4A5C-9027-22D85624A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2860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 </a:t>
            </a:r>
          </a:p>
        </p:txBody>
      </p:sp>
      <p:sp>
        <p:nvSpPr>
          <p:cNvPr id="14384" name="Freeform 48">
            <a:extLst>
              <a:ext uri="{FF2B5EF4-FFF2-40B4-BE49-F238E27FC236}">
                <a16:creationId xmlns:a16="http://schemas.microsoft.com/office/drawing/2014/main" id="{16F4FE64-8B9E-4D8E-BF7E-38671477E009}"/>
              </a:ext>
            </a:extLst>
          </p:cNvPr>
          <p:cNvSpPr>
            <a:spLocks/>
          </p:cNvSpPr>
          <p:nvPr/>
        </p:nvSpPr>
        <p:spPr bwMode="auto">
          <a:xfrm>
            <a:off x="1422400" y="2971800"/>
            <a:ext cx="536575" cy="3175"/>
          </a:xfrm>
          <a:custGeom>
            <a:avLst/>
            <a:gdLst>
              <a:gd name="T0" fmla="*/ 0 w 338"/>
              <a:gd name="T1" fmla="*/ 2 h 2"/>
              <a:gd name="T2" fmla="*/ 338 w 33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2">
                <a:moveTo>
                  <a:pt x="0" y="2"/>
                </a:moveTo>
                <a:lnTo>
                  <a:pt x="33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85" name="Freeform 49">
            <a:extLst>
              <a:ext uri="{FF2B5EF4-FFF2-40B4-BE49-F238E27FC236}">
                <a16:creationId xmlns:a16="http://schemas.microsoft.com/office/drawing/2014/main" id="{F7458686-5C25-4636-AA02-730C01C3EB9D}"/>
              </a:ext>
            </a:extLst>
          </p:cNvPr>
          <p:cNvSpPr>
            <a:spLocks/>
          </p:cNvSpPr>
          <p:nvPr/>
        </p:nvSpPr>
        <p:spPr bwMode="auto">
          <a:xfrm>
            <a:off x="5805488" y="2971800"/>
            <a:ext cx="584200" cy="3175"/>
          </a:xfrm>
          <a:custGeom>
            <a:avLst/>
            <a:gdLst>
              <a:gd name="T0" fmla="*/ 0 w 368"/>
              <a:gd name="T1" fmla="*/ 2 h 2"/>
              <a:gd name="T2" fmla="*/ 368 w 36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8" h="2">
                <a:moveTo>
                  <a:pt x="0" y="2"/>
                </a:moveTo>
                <a:lnTo>
                  <a:pt x="3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86" name="Rectangle 50">
            <a:extLst>
              <a:ext uri="{FF2B5EF4-FFF2-40B4-BE49-F238E27FC236}">
                <a16:creationId xmlns:a16="http://schemas.microsoft.com/office/drawing/2014/main" id="{E18BBFBC-429D-4AB9-A84C-C816E849B55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92075" y="3294063"/>
            <a:ext cx="5273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87" name="Rectangle 51">
            <a:extLst>
              <a:ext uri="{FF2B5EF4-FFF2-40B4-BE49-F238E27FC236}">
                <a16:creationId xmlns:a16="http://schemas.microsoft.com/office/drawing/2014/main" id="{1FFA9D68-C31D-4F8C-AD3A-10A12FDE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43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=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89" name="Freeform 53">
            <a:extLst>
              <a:ext uri="{FF2B5EF4-FFF2-40B4-BE49-F238E27FC236}">
                <a16:creationId xmlns:a16="http://schemas.microsoft.com/office/drawing/2014/main" id="{3A7DE1CA-E953-4999-AF9C-518B825F6691}"/>
              </a:ext>
            </a:extLst>
          </p:cNvPr>
          <p:cNvSpPr>
            <a:spLocks/>
          </p:cNvSpPr>
          <p:nvPr/>
        </p:nvSpPr>
        <p:spPr bwMode="auto">
          <a:xfrm>
            <a:off x="1498600" y="3962400"/>
            <a:ext cx="536575" cy="3175"/>
          </a:xfrm>
          <a:custGeom>
            <a:avLst/>
            <a:gdLst>
              <a:gd name="T0" fmla="*/ 0 w 338"/>
              <a:gd name="T1" fmla="*/ 2 h 2"/>
              <a:gd name="T2" fmla="*/ 338 w 33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2">
                <a:moveTo>
                  <a:pt x="0" y="2"/>
                </a:moveTo>
                <a:lnTo>
                  <a:pt x="33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0" name="Freeform 54">
            <a:extLst>
              <a:ext uri="{FF2B5EF4-FFF2-40B4-BE49-F238E27FC236}">
                <a16:creationId xmlns:a16="http://schemas.microsoft.com/office/drawing/2014/main" id="{CA0A0049-65E4-4D3E-87D2-36B250D733AA}"/>
              </a:ext>
            </a:extLst>
          </p:cNvPr>
          <p:cNvSpPr>
            <a:spLocks/>
          </p:cNvSpPr>
          <p:nvPr/>
        </p:nvSpPr>
        <p:spPr bwMode="auto">
          <a:xfrm>
            <a:off x="5881688" y="3962400"/>
            <a:ext cx="584200" cy="3175"/>
          </a:xfrm>
          <a:custGeom>
            <a:avLst/>
            <a:gdLst>
              <a:gd name="T0" fmla="*/ 0 w 368"/>
              <a:gd name="T1" fmla="*/ 2 h 2"/>
              <a:gd name="T2" fmla="*/ 368 w 36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8" h="2">
                <a:moveTo>
                  <a:pt x="0" y="2"/>
                </a:moveTo>
                <a:lnTo>
                  <a:pt x="3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1" name="Rectangle 55">
            <a:extLst>
              <a:ext uri="{FF2B5EF4-FFF2-40B4-BE49-F238E27FC236}">
                <a16:creationId xmlns:a16="http://schemas.microsoft.com/office/drawing/2014/main" id="{C088333D-7652-438B-AA9F-578C54725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33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=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2" name="Freeform 56">
            <a:extLst>
              <a:ext uri="{FF2B5EF4-FFF2-40B4-BE49-F238E27FC236}">
                <a16:creationId xmlns:a16="http://schemas.microsoft.com/office/drawing/2014/main" id="{4902F0C6-53F6-4942-8AFC-6D4E6289D5A9}"/>
              </a:ext>
            </a:extLst>
          </p:cNvPr>
          <p:cNvSpPr>
            <a:spLocks/>
          </p:cNvSpPr>
          <p:nvPr/>
        </p:nvSpPr>
        <p:spPr bwMode="auto">
          <a:xfrm>
            <a:off x="1422400" y="4876800"/>
            <a:ext cx="536575" cy="3175"/>
          </a:xfrm>
          <a:custGeom>
            <a:avLst/>
            <a:gdLst>
              <a:gd name="T0" fmla="*/ 0 w 338"/>
              <a:gd name="T1" fmla="*/ 2 h 2"/>
              <a:gd name="T2" fmla="*/ 338 w 33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2">
                <a:moveTo>
                  <a:pt x="0" y="2"/>
                </a:moveTo>
                <a:lnTo>
                  <a:pt x="33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3" name="Freeform 57">
            <a:extLst>
              <a:ext uri="{FF2B5EF4-FFF2-40B4-BE49-F238E27FC236}">
                <a16:creationId xmlns:a16="http://schemas.microsoft.com/office/drawing/2014/main" id="{3C5FE2B8-8C52-4A15-9D8E-7BDFF40740E1}"/>
              </a:ext>
            </a:extLst>
          </p:cNvPr>
          <p:cNvSpPr>
            <a:spLocks/>
          </p:cNvSpPr>
          <p:nvPr/>
        </p:nvSpPr>
        <p:spPr bwMode="auto">
          <a:xfrm>
            <a:off x="5805488" y="4876800"/>
            <a:ext cx="584200" cy="3175"/>
          </a:xfrm>
          <a:custGeom>
            <a:avLst/>
            <a:gdLst>
              <a:gd name="T0" fmla="*/ 0 w 368"/>
              <a:gd name="T1" fmla="*/ 2 h 2"/>
              <a:gd name="T2" fmla="*/ 368 w 36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8" h="2">
                <a:moveTo>
                  <a:pt x="0" y="2"/>
                </a:moveTo>
                <a:lnTo>
                  <a:pt x="3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4" name="Rectangle 58">
            <a:extLst>
              <a:ext uri="{FF2B5EF4-FFF2-40B4-BE49-F238E27FC236}">
                <a16:creationId xmlns:a16="http://schemas.microsoft.com/office/drawing/2014/main" id="{0CBAEAC1-9200-476C-B141-C927687CD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648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=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4396" name="Object 60">
            <a:extLst>
              <a:ext uri="{FF2B5EF4-FFF2-40B4-BE49-F238E27FC236}">
                <a16:creationId xmlns:a16="http://schemas.microsoft.com/office/drawing/2014/main" id="{B63A3D23-186F-4E5A-9369-C5A5DDEBED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743200"/>
          <a:ext cx="4572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14396" name="Object 60">
                        <a:extLst>
                          <a:ext uri="{FF2B5EF4-FFF2-40B4-BE49-F238E27FC236}">
                            <a16:creationId xmlns:a16="http://schemas.microsoft.com/office/drawing/2014/main" id="{B63A3D23-186F-4E5A-9369-C5A5DDEBED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45720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7" name="Object 61">
            <a:extLst>
              <a:ext uri="{FF2B5EF4-FFF2-40B4-BE49-F238E27FC236}">
                <a16:creationId xmlns:a16="http://schemas.microsoft.com/office/drawing/2014/main" id="{595A42E5-9258-4067-9AAA-93B2FBF77A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2581275"/>
          <a:ext cx="13430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96880" imgH="279360" progId="Equation.DSMT4">
                  <p:embed/>
                </p:oleObj>
              </mc:Choice>
              <mc:Fallback>
                <p:oleObj name="Equation" r:id="rId8" imgW="596880" imgH="279360" progId="Equation.DSMT4">
                  <p:embed/>
                  <p:pic>
                    <p:nvPicPr>
                      <p:cNvPr id="14397" name="Object 61">
                        <a:extLst>
                          <a:ext uri="{FF2B5EF4-FFF2-40B4-BE49-F238E27FC236}">
                            <a16:creationId xmlns:a16="http://schemas.microsoft.com/office/drawing/2014/main" id="{595A42E5-9258-4067-9AAA-93B2FBF77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2581275"/>
                        <a:ext cx="1343025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8" name="Object 62">
            <a:extLst>
              <a:ext uri="{FF2B5EF4-FFF2-40B4-BE49-F238E27FC236}">
                <a16:creationId xmlns:a16="http://schemas.microsoft.com/office/drawing/2014/main" id="{A3A410AD-08C1-4D5F-9C27-88D8D496DB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743200"/>
          <a:ext cx="8429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0120" imgH="177480" progId="Equation.DSMT4">
                  <p:embed/>
                </p:oleObj>
              </mc:Choice>
              <mc:Fallback>
                <p:oleObj name="Equation" r:id="rId10" imgW="330120" imgH="177480" progId="Equation.DSMT4">
                  <p:embed/>
                  <p:pic>
                    <p:nvPicPr>
                      <p:cNvPr id="14398" name="Object 62">
                        <a:extLst>
                          <a:ext uri="{FF2B5EF4-FFF2-40B4-BE49-F238E27FC236}">
                            <a16:creationId xmlns:a16="http://schemas.microsoft.com/office/drawing/2014/main" id="{A3A410AD-08C1-4D5F-9C27-88D8D496DB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8429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9" name="Object 63">
            <a:extLst>
              <a:ext uri="{FF2B5EF4-FFF2-40B4-BE49-F238E27FC236}">
                <a16:creationId xmlns:a16="http://schemas.microsoft.com/office/drawing/2014/main" id="{4AE2E43D-9DDE-429E-9C84-ED3C38C6FD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2667000"/>
          <a:ext cx="40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14399" name="Object 63">
                        <a:extLst>
                          <a:ext uri="{FF2B5EF4-FFF2-40B4-BE49-F238E27FC236}">
                            <a16:creationId xmlns:a16="http://schemas.microsoft.com/office/drawing/2014/main" id="{4AE2E43D-9DDE-429E-9C84-ED3C38C6FD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667000"/>
                        <a:ext cx="406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0" name="Object 64">
            <a:extLst>
              <a:ext uri="{FF2B5EF4-FFF2-40B4-BE49-F238E27FC236}">
                <a16:creationId xmlns:a16="http://schemas.microsoft.com/office/drawing/2014/main" id="{E2BEAFB8-EE8A-4CBF-A547-178F160051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0125" y="3810000"/>
          <a:ext cx="2857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14400" name="Object 64">
                        <a:extLst>
                          <a:ext uri="{FF2B5EF4-FFF2-40B4-BE49-F238E27FC236}">
                            <a16:creationId xmlns:a16="http://schemas.microsoft.com/office/drawing/2014/main" id="{E2BEAFB8-EE8A-4CBF-A547-178F160051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810000"/>
                        <a:ext cx="28575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1" name="Object 65">
            <a:extLst>
              <a:ext uri="{FF2B5EF4-FFF2-40B4-BE49-F238E27FC236}">
                <a16:creationId xmlns:a16="http://schemas.microsoft.com/office/drawing/2014/main" id="{DC8B4146-70BB-4740-AD9B-BDC3BB9879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9813" y="3657600"/>
          <a:ext cx="11430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07960" imgH="279360" progId="Equation.DSMT4">
                  <p:embed/>
                </p:oleObj>
              </mc:Choice>
              <mc:Fallback>
                <p:oleObj name="Equation" r:id="rId16" imgW="507960" imgH="279360" progId="Equation.DSMT4">
                  <p:embed/>
                  <p:pic>
                    <p:nvPicPr>
                      <p:cNvPr id="14401" name="Object 65">
                        <a:extLst>
                          <a:ext uri="{FF2B5EF4-FFF2-40B4-BE49-F238E27FC236}">
                            <a16:creationId xmlns:a16="http://schemas.microsoft.com/office/drawing/2014/main" id="{DC8B4146-70BB-4740-AD9B-BDC3BB9879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3657600"/>
                        <a:ext cx="11430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2" name="Object 66">
            <a:extLst>
              <a:ext uri="{FF2B5EF4-FFF2-40B4-BE49-F238E27FC236}">
                <a16:creationId xmlns:a16="http://schemas.microsoft.com/office/drawing/2014/main" id="{D3AD37D3-603D-4C0A-AA82-D11A435D70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3733800"/>
          <a:ext cx="8429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30120" imgH="177480" progId="Equation.DSMT4">
                  <p:embed/>
                </p:oleObj>
              </mc:Choice>
              <mc:Fallback>
                <p:oleObj name="Equation" r:id="rId18" imgW="330120" imgH="177480" progId="Equation.DSMT4">
                  <p:embed/>
                  <p:pic>
                    <p:nvPicPr>
                      <p:cNvPr id="14402" name="Object 66">
                        <a:extLst>
                          <a:ext uri="{FF2B5EF4-FFF2-40B4-BE49-F238E27FC236}">
                            <a16:creationId xmlns:a16="http://schemas.microsoft.com/office/drawing/2014/main" id="{D3AD37D3-603D-4C0A-AA82-D11A435D70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3800"/>
                        <a:ext cx="8429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3" name="Object 67">
            <a:extLst>
              <a:ext uri="{FF2B5EF4-FFF2-40B4-BE49-F238E27FC236}">
                <a16:creationId xmlns:a16="http://schemas.microsoft.com/office/drawing/2014/main" id="{E1A80D29-C6B2-4601-B881-E791E68440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3657600"/>
          <a:ext cx="5778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03040" imgH="164880" progId="Equation.DSMT4">
                  <p:embed/>
                </p:oleObj>
              </mc:Choice>
              <mc:Fallback>
                <p:oleObj name="Equation" r:id="rId20" imgW="203040" imgH="164880" progId="Equation.DSMT4">
                  <p:embed/>
                  <p:pic>
                    <p:nvPicPr>
                      <p:cNvPr id="14403" name="Object 67">
                        <a:extLst>
                          <a:ext uri="{FF2B5EF4-FFF2-40B4-BE49-F238E27FC236}">
                            <a16:creationId xmlns:a16="http://schemas.microsoft.com/office/drawing/2014/main" id="{E1A80D29-C6B2-4601-B881-E791E68440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657600"/>
                        <a:ext cx="5778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4" name="Object 68">
            <a:extLst>
              <a:ext uri="{FF2B5EF4-FFF2-40B4-BE49-F238E27FC236}">
                <a16:creationId xmlns:a16="http://schemas.microsoft.com/office/drawing/2014/main" id="{A36E40FE-5E32-43B7-A715-2126D1F3E1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4738688"/>
          <a:ext cx="2857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26720" imgH="164880" progId="Equation.DSMT4">
                  <p:embed/>
                </p:oleObj>
              </mc:Choice>
              <mc:Fallback>
                <p:oleObj name="Equation" r:id="rId22" imgW="126720" imgH="164880" progId="Equation.DSMT4">
                  <p:embed/>
                  <p:pic>
                    <p:nvPicPr>
                      <p:cNvPr id="14404" name="Object 68">
                        <a:extLst>
                          <a:ext uri="{FF2B5EF4-FFF2-40B4-BE49-F238E27FC236}">
                            <a16:creationId xmlns:a16="http://schemas.microsoft.com/office/drawing/2014/main" id="{A36E40FE-5E32-43B7-A715-2126D1F3E1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38688"/>
                        <a:ext cx="28575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5" name="Object 69">
            <a:extLst>
              <a:ext uri="{FF2B5EF4-FFF2-40B4-BE49-F238E27FC236}">
                <a16:creationId xmlns:a16="http://schemas.microsoft.com/office/drawing/2014/main" id="{232EDDAE-936E-47D7-901D-95DD5753EE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1713" y="4572000"/>
          <a:ext cx="11715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520560" imgH="279360" progId="Equation.DSMT4">
                  <p:embed/>
                </p:oleObj>
              </mc:Choice>
              <mc:Fallback>
                <p:oleObj name="Equation" r:id="rId24" imgW="520560" imgH="279360" progId="Equation.DSMT4">
                  <p:embed/>
                  <p:pic>
                    <p:nvPicPr>
                      <p:cNvPr id="14405" name="Object 69">
                        <a:extLst>
                          <a:ext uri="{FF2B5EF4-FFF2-40B4-BE49-F238E27FC236}">
                            <a16:creationId xmlns:a16="http://schemas.microsoft.com/office/drawing/2014/main" id="{232EDDAE-936E-47D7-901D-95DD5753EE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4572000"/>
                        <a:ext cx="1171575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6" name="Object 70">
            <a:extLst>
              <a:ext uri="{FF2B5EF4-FFF2-40B4-BE49-F238E27FC236}">
                <a16:creationId xmlns:a16="http://schemas.microsoft.com/office/drawing/2014/main" id="{127C4F27-1728-46F6-9BD4-FB520195EF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4648200"/>
          <a:ext cx="8858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93480" imgH="177480" progId="Equation.DSMT4">
                  <p:embed/>
                </p:oleObj>
              </mc:Choice>
              <mc:Fallback>
                <p:oleObj name="Equation" r:id="rId26" imgW="393480" imgH="177480" progId="Equation.DSMT4">
                  <p:embed/>
                  <p:pic>
                    <p:nvPicPr>
                      <p:cNvPr id="14406" name="Object 70">
                        <a:extLst>
                          <a:ext uri="{FF2B5EF4-FFF2-40B4-BE49-F238E27FC236}">
                            <a16:creationId xmlns:a16="http://schemas.microsoft.com/office/drawing/2014/main" id="{127C4F27-1728-46F6-9BD4-FB520195EF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648200"/>
                        <a:ext cx="8858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7" name="Object 71">
            <a:extLst>
              <a:ext uri="{FF2B5EF4-FFF2-40B4-BE49-F238E27FC236}">
                <a16:creationId xmlns:a16="http://schemas.microsoft.com/office/drawing/2014/main" id="{FBA6BE76-5D57-4604-86B7-1C478B868A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92925" y="4572000"/>
          <a:ext cx="5064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77480" imgH="164880" progId="Equation.DSMT4">
                  <p:embed/>
                </p:oleObj>
              </mc:Choice>
              <mc:Fallback>
                <p:oleObj name="Equation" r:id="rId28" imgW="177480" imgH="164880" progId="Equation.DSMT4">
                  <p:embed/>
                  <p:pic>
                    <p:nvPicPr>
                      <p:cNvPr id="14407" name="Object 71">
                        <a:extLst>
                          <a:ext uri="{FF2B5EF4-FFF2-40B4-BE49-F238E27FC236}">
                            <a16:creationId xmlns:a16="http://schemas.microsoft.com/office/drawing/2014/main" id="{FBA6BE76-5D57-4604-86B7-1C478B868A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572000"/>
                        <a:ext cx="506413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8" name="Rectangle 72">
            <a:extLst>
              <a:ext uri="{FF2B5EF4-FFF2-40B4-BE49-F238E27FC236}">
                <a16:creationId xmlns:a16="http://schemas.microsoft.com/office/drawing/2014/main" id="{EB04FB05-6EEA-4323-A6E0-97A11A044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791200"/>
            <a:ext cx="1587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Range: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  <p:graphicFrame>
        <p:nvGraphicFramePr>
          <p:cNvPr id="14409" name="Object 73">
            <a:extLst>
              <a:ext uri="{FF2B5EF4-FFF2-40B4-BE49-F238E27FC236}">
                <a16:creationId xmlns:a16="http://schemas.microsoft.com/office/drawing/2014/main" id="{76C9A1C8-73F6-4903-8CA2-397F4667FF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5791200"/>
          <a:ext cx="20193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647640" imgH="203040" progId="Equation.DSMT4">
                  <p:embed/>
                </p:oleObj>
              </mc:Choice>
              <mc:Fallback>
                <p:oleObj name="Equation" r:id="rId30" imgW="647640" imgH="203040" progId="Equation.DSMT4">
                  <p:embed/>
                  <p:pic>
                    <p:nvPicPr>
                      <p:cNvPr id="14409" name="Object 73">
                        <a:extLst>
                          <a:ext uri="{FF2B5EF4-FFF2-40B4-BE49-F238E27FC236}">
                            <a16:creationId xmlns:a16="http://schemas.microsoft.com/office/drawing/2014/main" id="{76C9A1C8-73F6-4903-8CA2-397F4667FF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791200"/>
                        <a:ext cx="20193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30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2" grpId="0"/>
      <p:bldP spid="14383" grpId="0"/>
      <p:bldP spid="14387" grpId="0"/>
      <p:bldP spid="14391" grpId="0"/>
      <p:bldP spid="14394" grpId="0"/>
      <p:bldP spid="144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7EEDBC4C-C29F-4B04-85BC-439264909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5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Sometimes we only want to only evaluate one element of the domain.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D8E8EAD3-E58C-4FD3-9B29-3C178D25E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For example, if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70" name="Object 10">
            <a:extLst>
              <a:ext uri="{FF2B5EF4-FFF2-40B4-BE49-F238E27FC236}">
                <a16:creationId xmlns:a16="http://schemas.microsoft.com/office/drawing/2014/main" id="{A88AC2B3-EF0D-4503-B44E-7FCC0E3F64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914400"/>
          <a:ext cx="19812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228600" progId="Equation.DSMT4">
                  <p:embed/>
                </p:oleObj>
              </mc:Choice>
              <mc:Fallback>
                <p:oleObj name="Equation" r:id="rId2" imgW="1091880" imgH="228600" progId="Equation.DSMT4">
                  <p:embed/>
                  <p:pic>
                    <p:nvPicPr>
                      <p:cNvPr id="15370" name="Object 10">
                        <a:extLst>
                          <a:ext uri="{FF2B5EF4-FFF2-40B4-BE49-F238E27FC236}">
                            <a16:creationId xmlns:a16="http://schemas.microsoft.com/office/drawing/2014/main" id="{A88AC2B3-EF0D-4503-B44E-7FCC0E3F64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14400"/>
                        <a:ext cx="19812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2">
            <a:extLst>
              <a:ext uri="{FF2B5EF4-FFF2-40B4-BE49-F238E27FC236}">
                <a16:creationId xmlns:a16="http://schemas.microsoft.com/office/drawing/2014/main" id="{47BDF634-58EC-4176-AB44-7F62C3EC2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9144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find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9" name="Object 9">
            <a:extLst>
              <a:ext uri="{FF2B5EF4-FFF2-40B4-BE49-F238E27FC236}">
                <a16:creationId xmlns:a16="http://schemas.microsoft.com/office/drawing/2014/main" id="{CA870D6A-C8E0-4F4F-9F34-2FB76EC9DA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914400"/>
          <a:ext cx="609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03040" progId="Equation.DSMT4">
                  <p:embed/>
                </p:oleObj>
              </mc:Choice>
              <mc:Fallback>
                <p:oleObj name="Equation" r:id="rId4" imgW="330120" imgH="203040" progId="Equation.DSMT4">
                  <p:embed/>
                  <p:pic>
                    <p:nvPicPr>
                      <p:cNvPr id="15369" name="Object 9">
                        <a:extLst>
                          <a:ext uri="{FF2B5EF4-FFF2-40B4-BE49-F238E27FC236}">
                            <a16:creationId xmlns:a16="http://schemas.microsoft.com/office/drawing/2014/main" id="{CA870D6A-C8E0-4F4F-9F34-2FB76EC9DA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914400"/>
                        <a:ext cx="60960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Rectangle 13">
            <a:extLst>
              <a:ext uri="{FF2B5EF4-FFF2-40B4-BE49-F238E27FC236}">
                <a16:creationId xmlns:a16="http://schemas.microsoft.com/office/drawing/2014/main" id="{3318C8A6-D5A3-408D-AED3-CC693A0EA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87788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when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8" name="Object 8">
            <a:extLst>
              <a:ext uri="{FF2B5EF4-FFF2-40B4-BE49-F238E27FC236}">
                <a16:creationId xmlns:a16="http://schemas.microsoft.com/office/drawing/2014/main" id="{C6C94B23-7708-4D41-B576-2EE7ED97C6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838200"/>
          <a:ext cx="8382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320" imgH="177480" progId="Equation.DSMT4">
                  <p:embed/>
                </p:oleObj>
              </mc:Choice>
              <mc:Fallback>
                <p:oleObj name="Equation" r:id="rId6" imgW="355320" imgH="177480" progId="Equation.DSMT4">
                  <p:embed/>
                  <p:pic>
                    <p:nvPicPr>
                      <p:cNvPr id="15368" name="Object 8">
                        <a:extLst>
                          <a:ext uri="{FF2B5EF4-FFF2-40B4-BE49-F238E27FC236}">
                            <a16:creationId xmlns:a16="http://schemas.microsoft.com/office/drawing/2014/main" id="{C6C94B23-7708-4D41-B576-2EE7ED97C6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838200"/>
                        <a:ext cx="8382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Rectangle 14">
            <a:extLst>
              <a:ext uri="{FF2B5EF4-FFF2-40B4-BE49-F238E27FC236}">
                <a16:creationId xmlns:a16="http://schemas.microsoft.com/office/drawing/2014/main" id="{7533032C-2E99-4742-A757-F3C96746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002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“find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7" name="Object 7">
            <a:extLst>
              <a:ext uri="{FF2B5EF4-FFF2-40B4-BE49-F238E27FC236}">
                <a16:creationId xmlns:a16="http://schemas.microsoft.com/office/drawing/2014/main" id="{D45E9DA6-257C-4D4F-A6F8-0DF1F771EC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00200"/>
          <a:ext cx="6858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15367" name="Object 7">
                        <a:extLst>
                          <a:ext uri="{FF2B5EF4-FFF2-40B4-BE49-F238E27FC236}">
                            <a16:creationId xmlns:a16="http://schemas.microsoft.com/office/drawing/2014/main" id="{D45E9DA6-257C-4D4F-A6F8-0DF1F771EC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6858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Rectangle 15">
            <a:extLst>
              <a:ext uri="{FF2B5EF4-FFF2-40B4-BE49-F238E27FC236}">
                <a16:creationId xmlns:a16="http://schemas.microsoft.com/office/drawing/2014/main" id="{011BFF1B-8797-47FC-8F4B-4E3F25784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002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when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DA8DDF74-6FCC-4805-A777-95D19B7E6E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1600200"/>
          <a:ext cx="6858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55320" imgH="177480" progId="Equation.DSMT4">
                  <p:embed/>
                </p:oleObj>
              </mc:Choice>
              <mc:Fallback>
                <p:oleObj name="Equation" r:id="rId10" imgW="355320" imgH="177480" progId="Equation.DSMT4">
                  <p:embed/>
                  <p:pic>
                    <p:nvPicPr>
                      <p:cNvPr id="15366" name="Object 6">
                        <a:extLst>
                          <a:ext uri="{FF2B5EF4-FFF2-40B4-BE49-F238E27FC236}">
                            <a16:creationId xmlns:a16="http://schemas.microsoft.com/office/drawing/2014/main" id="{DA8DDF74-6FCC-4805-A777-95D19B7E6E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00200"/>
                        <a:ext cx="6858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6" name="Rectangle 16">
            <a:extLst>
              <a:ext uri="{FF2B5EF4-FFF2-40B4-BE49-F238E27FC236}">
                <a16:creationId xmlns:a16="http://schemas.microsoft.com/office/drawing/2014/main" id="{22C34229-88AB-488B-A596-7415DB363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439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”, can be written in a shorter form as “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3AD810A9-4A46-4775-9987-6229FFFFB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1600200"/>
          <a:ext cx="8382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15365" name="Object 5">
                        <a:extLst>
                          <a:ext uri="{FF2B5EF4-FFF2-40B4-BE49-F238E27FC236}">
                            <a16:creationId xmlns:a16="http://schemas.microsoft.com/office/drawing/2014/main" id="{3AD810A9-4A46-4775-9987-6229FFFFB6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600200"/>
                        <a:ext cx="8382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Rectangle 17">
            <a:extLst>
              <a:ext uri="{FF2B5EF4-FFF2-40B4-BE49-F238E27FC236}">
                <a16:creationId xmlns:a16="http://schemas.microsoft.com/office/drawing/2014/main" id="{E625C037-ACD3-4568-A2C8-D5958C67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600200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”.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81" name="Rectangle 21">
            <a:extLst>
              <a:ext uri="{FF2B5EF4-FFF2-40B4-BE49-F238E27FC236}">
                <a16:creationId xmlns:a16="http://schemas.microsoft.com/office/drawing/2014/main" id="{2845C239-5ADB-4966-AF21-8D23A0A9F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30475"/>
            <a:ext cx="187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Example 2: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If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80" name="Object 20">
            <a:extLst>
              <a:ext uri="{FF2B5EF4-FFF2-40B4-BE49-F238E27FC236}">
                <a16:creationId xmlns:a16="http://schemas.microsoft.com/office/drawing/2014/main" id="{394AD8E1-BAD4-4A18-8C7C-B9D8EB9601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514600"/>
          <a:ext cx="21240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91726" imgH="228501" progId="Equation.DSMT4">
                  <p:embed/>
                </p:oleObj>
              </mc:Choice>
              <mc:Fallback>
                <p:oleObj name="Equation" r:id="rId14" imgW="1091726" imgH="228501" progId="Equation.DSMT4">
                  <p:embed/>
                  <p:pic>
                    <p:nvPicPr>
                      <p:cNvPr id="15380" name="Object 20">
                        <a:extLst>
                          <a:ext uri="{FF2B5EF4-FFF2-40B4-BE49-F238E27FC236}">
                            <a16:creationId xmlns:a16="http://schemas.microsoft.com/office/drawing/2014/main" id="{394AD8E1-BAD4-4A18-8C7C-B9D8EB9601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21240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2" name="Rectangle 22">
            <a:extLst>
              <a:ext uri="{FF2B5EF4-FFF2-40B4-BE49-F238E27FC236}">
                <a16:creationId xmlns:a16="http://schemas.microsoft.com/office/drawing/2014/main" id="{B6A22F17-E1BA-435D-9885-33900F41B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514600"/>
            <a:ext cx="706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find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79" name="Object 19">
            <a:extLst>
              <a:ext uri="{FF2B5EF4-FFF2-40B4-BE49-F238E27FC236}">
                <a16:creationId xmlns:a16="http://schemas.microsoft.com/office/drawing/2014/main" id="{31AAFDC9-BE42-4594-BCEA-EB8F2871B3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2514600"/>
          <a:ext cx="7524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30057" imgH="203112" progId="Equation.DSMT4">
                  <p:embed/>
                </p:oleObj>
              </mc:Choice>
              <mc:Fallback>
                <p:oleObj name="Equation" r:id="rId16" imgW="330057" imgH="203112" progId="Equation.DSMT4">
                  <p:embed/>
                  <p:pic>
                    <p:nvPicPr>
                      <p:cNvPr id="15379" name="Object 19">
                        <a:extLst>
                          <a:ext uri="{FF2B5EF4-FFF2-40B4-BE49-F238E27FC236}">
                            <a16:creationId xmlns:a16="http://schemas.microsoft.com/office/drawing/2014/main" id="{31AAFDC9-BE42-4594-BCEA-EB8F2871B3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14600"/>
                        <a:ext cx="7524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3" name="Rectangle 23">
            <a:extLst>
              <a:ext uri="{FF2B5EF4-FFF2-40B4-BE49-F238E27FC236}">
                <a16:creationId xmlns:a16="http://schemas.microsoft.com/office/drawing/2014/main" id="{C330C538-2CCA-4DAD-BAEF-846D9CB8A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37814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25905C06-6F36-4F15-B38A-26C9BC212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84" name="Object 24">
            <a:extLst>
              <a:ext uri="{FF2B5EF4-FFF2-40B4-BE49-F238E27FC236}">
                <a16:creationId xmlns:a16="http://schemas.microsoft.com/office/drawing/2014/main" id="{B8C47EB8-4E66-49D6-819B-AC6B77FD35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048000"/>
          <a:ext cx="32766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91880" imgH="228600" progId="Equation.DSMT4">
                  <p:embed/>
                </p:oleObj>
              </mc:Choice>
              <mc:Fallback>
                <p:oleObj name="Equation" r:id="rId18" imgW="1091880" imgH="228600" progId="Equation.DSMT4">
                  <p:embed/>
                  <p:pic>
                    <p:nvPicPr>
                      <p:cNvPr id="15384" name="Object 24">
                        <a:extLst>
                          <a:ext uri="{FF2B5EF4-FFF2-40B4-BE49-F238E27FC236}">
                            <a16:creationId xmlns:a16="http://schemas.microsoft.com/office/drawing/2014/main" id="{B8C47EB8-4E66-49D6-819B-AC6B77FD35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048000"/>
                        <a:ext cx="32766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26">
            <a:extLst>
              <a:ext uri="{FF2B5EF4-FFF2-40B4-BE49-F238E27FC236}">
                <a16:creationId xmlns:a16="http://schemas.microsoft.com/office/drawing/2014/main" id="{705CF67F-817C-440E-8E93-7588EB9C3B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581400"/>
          <a:ext cx="33528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333440" imgH="279360" progId="Equation.DSMT4">
                  <p:embed/>
                </p:oleObj>
              </mc:Choice>
              <mc:Fallback>
                <p:oleObj name="Equation" r:id="rId20" imgW="1333440" imgH="279360" progId="Equation.DSMT4">
                  <p:embed/>
                  <p:pic>
                    <p:nvPicPr>
                      <p:cNvPr id="15386" name="Object 26">
                        <a:extLst>
                          <a:ext uri="{FF2B5EF4-FFF2-40B4-BE49-F238E27FC236}">
                            <a16:creationId xmlns:a16="http://schemas.microsoft.com/office/drawing/2014/main" id="{705CF67F-817C-440E-8E93-7588EB9C3B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81400"/>
                        <a:ext cx="33528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27">
            <a:extLst>
              <a:ext uri="{FF2B5EF4-FFF2-40B4-BE49-F238E27FC236}">
                <a16:creationId xmlns:a16="http://schemas.microsoft.com/office/drawing/2014/main" id="{D974CD94-D055-4535-BA73-A88C4C4A2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4267200"/>
          <a:ext cx="23622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939600" imgH="203040" progId="Equation.DSMT4">
                  <p:embed/>
                </p:oleObj>
              </mc:Choice>
              <mc:Fallback>
                <p:oleObj name="Equation" r:id="rId22" imgW="939600" imgH="203040" progId="Equation.DSMT4">
                  <p:embed/>
                  <p:pic>
                    <p:nvPicPr>
                      <p:cNvPr id="15387" name="Object 27">
                        <a:extLst>
                          <a:ext uri="{FF2B5EF4-FFF2-40B4-BE49-F238E27FC236}">
                            <a16:creationId xmlns:a16="http://schemas.microsoft.com/office/drawing/2014/main" id="{D974CD94-D055-4535-BA73-A88C4C4A2A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267200"/>
                        <a:ext cx="23622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8" name="Object 28">
            <a:extLst>
              <a:ext uri="{FF2B5EF4-FFF2-40B4-BE49-F238E27FC236}">
                <a16:creationId xmlns:a16="http://schemas.microsoft.com/office/drawing/2014/main" id="{F8705C2D-0E4F-4698-85E1-D2B352A151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800600"/>
          <a:ext cx="15636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622080" imgH="203040" progId="Equation.DSMT4">
                  <p:embed/>
                </p:oleObj>
              </mc:Choice>
              <mc:Fallback>
                <p:oleObj name="Equation" r:id="rId24" imgW="622080" imgH="203040" progId="Equation.DSMT4">
                  <p:embed/>
                  <p:pic>
                    <p:nvPicPr>
                      <p:cNvPr id="15388" name="Object 28">
                        <a:extLst>
                          <a:ext uri="{FF2B5EF4-FFF2-40B4-BE49-F238E27FC236}">
                            <a16:creationId xmlns:a16="http://schemas.microsoft.com/office/drawing/2014/main" id="{F8705C2D-0E4F-4698-85E1-D2B352A151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156368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9" name="AutoShape 29">
            <a:extLst>
              <a:ext uri="{FF2B5EF4-FFF2-40B4-BE49-F238E27FC236}">
                <a16:creationId xmlns:a16="http://schemas.microsoft.com/office/drawing/2014/main" id="{DB1F30D6-6760-4638-B881-B60C02E93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133600"/>
            <a:ext cx="2057400" cy="1905000"/>
          </a:xfrm>
          <a:prstGeom prst="wedgeRoundRectCallout">
            <a:avLst>
              <a:gd name="adj1" fmla="val -73921"/>
              <a:gd name="adj2" fmla="val -19333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Plug 2 into the function rule.</a:t>
            </a:r>
          </a:p>
        </p:txBody>
      </p:sp>
      <p:sp>
        <p:nvSpPr>
          <p:cNvPr id="15390" name="AutoShape 30">
            <a:extLst>
              <a:ext uri="{FF2B5EF4-FFF2-40B4-BE49-F238E27FC236}">
                <a16:creationId xmlns:a16="http://schemas.microsoft.com/office/drawing/2014/main" id="{18192FD7-59BB-4C2C-B066-51DFF7C32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343400"/>
            <a:ext cx="3429000" cy="2057400"/>
          </a:xfrm>
          <a:prstGeom prst="star8">
            <a:avLst>
              <a:gd name="adj" fmla="val 2313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91" name="Object 31">
            <a:extLst>
              <a:ext uri="{FF2B5EF4-FFF2-40B4-BE49-F238E27FC236}">
                <a16:creationId xmlns:a16="http://schemas.microsoft.com/office/drawing/2014/main" id="{71918C5E-62B6-4490-B154-243A221B33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5105400"/>
          <a:ext cx="12192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22080" imgH="203040" progId="Equation.DSMT4">
                  <p:embed/>
                </p:oleObj>
              </mc:Choice>
              <mc:Fallback>
                <p:oleObj name="Equation" r:id="rId26" imgW="622080" imgH="203040" progId="Equation.DSMT4">
                  <p:embed/>
                  <p:pic>
                    <p:nvPicPr>
                      <p:cNvPr id="15391" name="Object 31">
                        <a:extLst>
                          <a:ext uri="{FF2B5EF4-FFF2-40B4-BE49-F238E27FC236}">
                            <a16:creationId xmlns:a16="http://schemas.microsoft.com/office/drawing/2014/main" id="{71918C5E-62B6-4490-B154-243A221B33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05400"/>
                        <a:ext cx="12192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  <p:bldP spid="15372" grpId="0"/>
      <p:bldP spid="15373" grpId="0"/>
      <p:bldP spid="15374" grpId="0"/>
      <p:bldP spid="15375" grpId="0"/>
      <p:bldP spid="15376" grpId="0"/>
      <p:bldP spid="15377" grpId="0"/>
      <p:bldP spid="15381" grpId="0"/>
      <p:bldP spid="15382" grpId="0"/>
      <p:bldP spid="153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F84DE9AE-3FDF-4722-A76D-BA538FE4A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0350"/>
            <a:ext cx="220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Try these…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0AD5B21-E4E9-4D3B-B7AF-F097D6B8C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0513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If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B4817041-7C34-4E98-BE26-F0C927A89A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28600"/>
          <a:ext cx="28003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1100" imgH="228600" progId="Equation.DSMT4">
                  <p:embed/>
                </p:oleObj>
              </mc:Choice>
              <mc:Fallback>
                <p:oleObj name="Equation" r:id="rId2" imgW="1181100" imgH="228600" progId="Equation.DSMT4">
                  <p:embed/>
                  <p:pic>
                    <p:nvPicPr>
                      <p:cNvPr id="16389" name="Object 5">
                        <a:extLst>
                          <a:ext uri="{FF2B5EF4-FFF2-40B4-BE49-F238E27FC236}">
                            <a16:creationId xmlns:a16="http://schemas.microsoft.com/office/drawing/2014/main" id="{B4817041-7C34-4E98-BE26-F0C927A89A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"/>
                        <a:ext cx="28003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>
            <a:extLst>
              <a:ext uri="{FF2B5EF4-FFF2-40B4-BE49-F238E27FC236}">
                <a16:creationId xmlns:a16="http://schemas.microsoft.com/office/drawing/2014/main" id="{1AA11F6C-D549-4832-B382-04349FBF6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048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find: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B1ACB33F-815C-4AE9-8C14-4F23D70E6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990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A.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392" name="Object 8">
            <a:extLst>
              <a:ext uri="{FF2B5EF4-FFF2-40B4-BE49-F238E27FC236}">
                <a16:creationId xmlns:a16="http://schemas.microsoft.com/office/drawing/2014/main" id="{1B88AE6F-4DF3-4EE8-9662-4008ED912A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9906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536" imgH="203024" progId="Equation.DSMT4">
                  <p:embed/>
                </p:oleObj>
              </mc:Choice>
              <mc:Fallback>
                <p:oleObj name="Equation" r:id="rId4" imgW="304536" imgH="203024" progId="Equation.DSMT4">
                  <p:embed/>
                  <p:pic>
                    <p:nvPicPr>
                      <p:cNvPr id="16392" name="Object 8">
                        <a:extLst>
                          <a:ext uri="{FF2B5EF4-FFF2-40B4-BE49-F238E27FC236}">
                            <a16:creationId xmlns:a16="http://schemas.microsoft.com/office/drawing/2014/main" id="{1B88AE6F-4DF3-4EE8-9662-4008ED912A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9906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>
            <a:extLst>
              <a:ext uri="{FF2B5EF4-FFF2-40B4-BE49-F238E27FC236}">
                <a16:creationId xmlns:a16="http://schemas.microsoft.com/office/drawing/2014/main" id="{6BCB2B24-2BDA-4F52-A9FF-DFC8F8E2A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525" y="14954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395" name="Object 11">
            <a:extLst>
              <a:ext uri="{FF2B5EF4-FFF2-40B4-BE49-F238E27FC236}">
                <a16:creationId xmlns:a16="http://schemas.microsoft.com/office/drawing/2014/main" id="{9EF51B4E-16AE-4B0B-810F-ADC0CF3C93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371600"/>
          <a:ext cx="34036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4960" imgH="279360" progId="Equation.DSMT4">
                  <p:embed/>
                </p:oleObj>
              </mc:Choice>
              <mc:Fallback>
                <p:oleObj name="Equation" r:id="rId6" imgW="1434960" imgH="279360" progId="Equation.DSMT4">
                  <p:embed/>
                  <p:pic>
                    <p:nvPicPr>
                      <p:cNvPr id="16395" name="Object 11">
                        <a:extLst>
                          <a:ext uri="{FF2B5EF4-FFF2-40B4-BE49-F238E27FC236}">
                            <a16:creationId xmlns:a16="http://schemas.microsoft.com/office/drawing/2014/main" id="{9EF51B4E-16AE-4B0B-810F-ADC0CF3C93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71600"/>
                        <a:ext cx="34036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>
            <a:extLst>
              <a:ext uri="{FF2B5EF4-FFF2-40B4-BE49-F238E27FC236}">
                <a16:creationId xmlns:a16="http://schemas.microsoft.com/office/drawing/2014/main" id="{600055FE-9B79-4FDD-B588-023A628690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057400"/>
          <a:ext cx="2259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200" imgH="203040" progId="Equation.DSMT4">
                  <p:embed/>
                </p:oleObj>
              </mc:Choice>
              <mc:Fallback>
                <p:oleObj name="Equation" r:id="rId8" imgW="952200" imgH="203040" progId="Equation.DSMT4">
                  <p:embed/>
                  <p:pic>
                    <p:nvPicPr>
                      <p:cNvPr id="16398" name="Object 14">
                        <a:extLst>
                          <a:ext uri="{FF2B5EF4-FFF2-40B4-BE49-F238E27FC236}">
                            <a16:creationId xmlns:a16="http://schemas.microsoft.com/office/drawing/2014/main" id="{600055FE-9B79-4FDD-B588-023A628690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22590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>
            <a:extLst>
              <a:ext uri="{FF2B5EF4-FFF2-40B4-BE49-F238E27FC236}">
                <a16:creationId xmlns:a16="http://schemas.microsoft.com/office/drawing/2014/main" id="{38C18348-299B-48A7-ABEC-646186C436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590800"/>
          <a:ext cx="1476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22080" imgH="203040" progId="Equation.DSMT4">
                  <p:embed/>
                </p:oleObj>
              </mc:Choice>
              <mc:Fallback>
                <p:oleObj name="Equation" r:id="rId10" imgW="622080" imgH="203040" progId="Equation.DSMT4">
                  <p:embed/>
                  <p:pic>
                    <p:nvPicPr>
                      <p:cNvPr id="16399" name="Object 15">
                        <a:extLst>
                          <a:ext uri="{FF2B5EF4-FFF2-40B4-BE49-F238E27FC236}">
                            <a16:creationId xmlns:a16="http://schemas.microsoft.com/office/drawing/2014/main" id="{38C18348-299B-48A7-ABEC-646186C436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14763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2" name="Rectangle 18">
            <a:extLst>
              <a:ext uri="{FF2B5EF4-FFF2-40B4-BE49-F238E27FC236}">
                <a16:creationId xmlns:a16="http://schemas.microsoft.com/office/drawing/2014/main" id="{97012C85-AAC2-4570-8DD2-E23412C74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276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B.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401" name="Object 17">
            <a:extLst>
              <a:ext uri="{FF2B5EF4-FFF2-40B4-BE49-F238E27FC236}">
                <a16:creationId xmlns:a16="http://schemas.microsoft.com/office/drawing/2014/main" id="{348A4308-8328-455C-89ED-B2278344F0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3276600"/>
          <a:ext cx="971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04536" imgH="203024" progId="Equation.DSMT4">
                  <p:embed/>
                </p:oleObj>
              </mc:Choice>
              <mc:Fallback>
                <p:oleObj name="Equation" r:id="rId12" imgW="304536" imgH="203024" progId="Equation.DSMT4">
                  <p:embed/>
                  <p:pic>
                    <p:nvPicPr>
                      <p:cNvPr id="16401" name="Object 17">
                        <a:extLst>
                          <a:ext uri="{FF2B5EF4-FFF2-40B4-BE49-F238E27FC236}">
                            <a16:creationId xmlns:a16="http://schemas.microsoft.com/office/drawing/2014/main" id="{348A4308-8328-455C-89ED-B2278344F0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76600"/>
                        <a:ext cx="9715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Rectangle 19">
            <a:extLst>
              <a:ext uri="{FF2B5EF4-FFF2-40B4-BE49-F238E27FC236}">
                <a16:creationId xmlns:a16="http://schemas.microsoft.com/office/drawing/2014/main" id="{7896E00D-00EA-4184-BDD0-DFAD67CF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39338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404" name="Object 20">
            <a:extLst>
              <a:ext uri="{FF2B5EF4-FFF2-40B4-BE49-F238E27FC236}">
                <a16:creationId xmlns:a16="http://schemas.microsoft.com/office/drawing/2014/main" id="{65F3BEBC-1624-4A62-82DE-BE89A7606D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3810000"/>
          <a:ext cx="34036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434960" imgH="279360" progId="Equation.DSMT4">
                  <p:embed/>
                </p:oleObj>
              </mc:Choice>
              <mc:Fallback>
                <p:oleObj name="Equation" r:id="rId14" imgW="1434960" imgH="279360" progId="Equation.DSMT4">
                  <p:embed/>
                  <p:pic>
                    <p:nvPicPr>
                      <p:cNvPr id="16404" name="Object 20">
                        <a:extLst>
                          <a:ext uri="{FF2B5EF4-FFF2-40B4-BE49-F238E27FC236}">
                            <a16:creationId xmlns:a16="http://schemas.microsoft.com/office/drawing/2014/main" id="{65F3BEBC-1624-4A62-82DE-BE89A7606D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34036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>
            <a:extLst>
              <a:ext uri="{FF2B5EF4-FFF2-40B4-BE49-F238E27FC236}">
                <a16:creationId xmlns:a16="http://schemas.microsoft.com/office/drawing/2014/main" id="{D51A2686-4459-478F-952A-07183B5E26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4419600"/>
          <a:ext cx="27701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68200" imgH="253800" progId="Equation.DSMT4">
                  <p:embed/>
                </p:oleObj>
              </mc:Choice>
              <mc:Fallback>
                <p:oleObj name="Equation" r:id="rId16" imgW="1168200" imgH="253800" progId="Equation.DSMT4">
                  <p:embed/>
                  <p:pic>
                    <p:nvPicPr>
                      <p:cNvPr id="16405" name="Object 21">
                        <a:extLst>
                          <a:ext uri="{FF2B5EF4-FFF2-40B4-BE49-F238E27FC236}">
                            <a16:creationId xmlns:a16="http://schemas.microsoft.com/office/drawing/2014/main" id="{D51A2686-4459-478F-952A-07183B5E26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19600"/>
                        <a:ext cx="277018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22">
            <a:extLst>
              <a:ext uri="{FF2B5EF4-FFF2-40B4-BE49-F238E27FC236}">
                <a16:creationId xmlns:a16="http://schemas.microsoft.com/office/drawing/2014/main" id="{F7714065-8783-4215-86B5-9AAA0FF36C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029200"/>
          <a:ext cx="2228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39600" imgH="203040" progId="Equation.DSMT4">
                  <p:embed/>
                </p:oleObj>
              </mc:Choice>
              <mc:Fallback>
                <p:oleObj name="Equation" r:id="rId18" imgW="939600" imgH="203040" progId="Equation.DSMT4">
                  <p:embed/>
                  <p:pic>
                    <p:nvPicPr>
                      <p:cNvPr id="16406" name="Object 22">
                        <a:extLst>
                          <a:ext uri="{FF2B5EF4-FFF2-40B4-BE49-F238E27FC236}">
                            <a16:creationId xmlns:a16="http://schemas.microsoft.com/office/drawing/2014/main" id="{F7714065-8783-4215-86B5-9AAA0FF36C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029200"/>
                        <a:ext cx="22288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>
            <a:extLst>
              <a:ext uri="{FF2B5EF4-FFF2-40B4-BE49-F238E27FC236}">
                <a16:creationId xmlns:a16="http://schemas.microsoft.com/office/drawing/2014/main" id="{D9EC94DB-4AEC-49A4-807A-BBADE2379E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562600"/>
          <a:ext cx="1265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33160" imgH="203040" progId="Equation.DSMT4">
                  <p:embed/>
                </p:oleObj>
              </mc:Choice>
              <mc:Fallback>
                <p:oleObj name="Equation" r:id="rId20" imgW="533160" imgH="203040" progId="Equation.DSMT4">
                  <p:embed/>
                  <p:pic>
                    <p:nvPicPr>
                      <p:cNvPr id="16407" name="Object 23">
                        <a:extLst>
                          <a:ext uri="{FF2B5EF4-FFF2-40B4-BE49-F238E27FC236}">
                            <a16:creationId xmlns:a16="http://schemas.microsoft.com/office/drawing/2014/main" id="{D9EC94DB-4AEC-49A4-807A-BBADE2379E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562600"/>
                        <a:ext cx="12652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5">
            <a:extLst>
              <a:ext uri="{FF2B5EF4-FFF2-40B4-BE49-F238E27FC236}">
                <a16:creationId xmlns:a16="http://schemas.microsoft.com/office/drawing/2014/main" id="{FE0EEEF4-EF5B-4EE6-B441-B82288C9B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 1: Evaluating Functions</a:t>
            </a:r>
            <a:endParaRPr kumimoji="0" lang="en-US" altLang="en-US" sz="2600" b="0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sp>
        <p:nvSpPr>
          <p:cNvPr id="2054" name="Text Box 17">
            <a:extLst>
              <a:ext uri="{FF2B5EF4-FFF2-40B4-BE49-F238E27FC236}">
                <a16:creationId xmlns:a16="http://schemas.microsoft.com/office/drawing/2014/main" id="{B3D825A1-DC3A-4F97-851F-E793CFB5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 = 8 + 4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</a:t>
            </a:r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FC7A0ADF-C610-4CB3-BDF9-DE83CCE6F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Substitute each value for x and evaluate.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graphicFrame>
        <p:nvGraphicFramePr>
          <p:cNvPr id="2050" name="Object 20">
            <a:extLst>
              <a:ext uri="{FF2B5EF4-FFF2-40B4-BE49-F238E27FC236}">
                <a16:creationId xmlns:a16="http://schemas.microsoft.com/office/drawing/2014/main" id="{F1FB8784-555C-409D-88F7-32B38F3A01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289440" progId="Equation.DSMT4">
                  <p:embed/>
                </p:oleObj>
              </mc:Choice>
              <mc:Fallback>
                <p:oleObj name="Equation" r:id="rId3" imgW="914400" imgH="289440" progId="Equation.DSMT4">
                  <p:embed/>
                  <p:pic>
                    <p:nvPicPr>
                      <p:cNvPr id="2050" name="Object 20">
                        <a:extLst>
                          <a:ext uri="{FF2B5EF4-FFF2-40B4-BE49-F238E27FC236}">
                            <a16:creationId xmlns:a16="http://schemas.microsoft.com/office/drawing/2014/main" id="{F1FB8784-555C-409D-88F7-32B38F3A01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2">
            <a:extLst>
              <a:ext uri="{FF2B5EF4-FFF2-40B4-BE49-F238E27FC236}">
                <a16:creationId xmlns:a16="http://schemas.microsoft.com/office/drawing/2014/main" id="{AB2CDB4C-AE50-4FE1-BFDC-B66D7788AD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89440" progId="Equation.DSMT4">
                  <p:embed/>
                </p:oleObj>
              </mc:Choice>
              <mc:Fallback>
                <p:oleObj name="Equation" r:id="rId5" imgW="914400" imgH="289440" progId="Equation.DSMT4">
                  <p:embed/>
                  <p:pic>
                    <p:nvPicPr>
                      <p:cNvPr id="2051" name="Object 22">
                        <a:extLst>
                          <a:ext uri="{FF2B5EF4-FFF2-40B4-BE49-F238E27FC236}">
                            <a16:creationId xmlns:a16="http://schemas.microsoft.com/office/drawing/2014/main" id="{AB2CDB4C-AE50-4FE1-BFDC-B66D7788AD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6" name="Group 36">
            <a:extLst>
              <a:ext uri="{FF2B5EF4-FFF2-40B4-BE49-F238E27FC236}">
                <a16:creationId xmlns:a16="http://schemas.microsoft.com/office/drawing/2014/main" id="{CC669187-6DB6-4817-92E7-7106C3F2828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676400"/>
            <a:ext cx="8237538" cy="974725"/>
            <a:chOff x="336" y="1056"/>
            <a:chExt cx="5189" cy="614"/>
          </a:xfrm>
        </p:grpSpPr>
        <p:sp>
          <p:nvSpPr>
            <p:cNvPr id="2064" name="Text Box 3">
              <a:extLst>
                <a:ext uri="{FF2B5EF4-FFF2-40B4-BE49-F238E27FC236}">
                  <a16:creationId xmlns:a16="http://schemas.microsoft.com/office/drawing/2014/main" id="{473D4AAF-CFC0-454E-8BD6-5871498E1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52"/>
              <a:ext cx="518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For each function, evaluate ƒ(0), ƒ      ,  and ƒ(–2).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endParaRPr>
            </a:p>
          </p:txBody>
        </p:sp>
        <p:pic>
          <p:nvPicPr>
            <p:cNvPr id="2065" name="Picture 23" descr="2">
              <a:extLst>
                <a:ext uri="{FF2B5EF4-FFF2-40B4-BE49-F238E27FC236}">
                  <a16:creationId xmlns:a16="http://schemas.microsoft.com/office/drawing/2014/main" id="{2F57B2E2-C223-429D-9A23-9B4E8AE114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4" y="1056"/>
              <a:ext cx="32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86" name="Text Box 26">
            <a:extLst>
              <a:ext uri="{FF2B5EF4-FFF2-40B4-BE49-F238E27FC236}">
                <a16:creationId xmlns:a16="http://schemas.microsoft.com/office/drawing/2014/main" id="{69475BFB-2AEF-4AEE-9771-082C34E84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7600"/>
            <a:ext cx="340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ƒ(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) = 8 + 4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(0)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8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87" name="Text Box 27">
            <a:extLst>
              <a:ext uri="{FF2B5EF4-FFF2-40B4-BE49-F238E27FC236}">
                <a16:creationId xmlns:a16="http://schemas.microsoft.com/office/drawing/2014/main" id="{388EDF5A-F609-45C7-8355-954C30AA0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378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ƒ(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–2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) = 8 + 4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(–2)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052" name="Object 28">
            <a:extLst>
              <a:ext uri="{FF2B5EF4-FFF2-40B4-BE49-F238E27FC236}">
                <a16:creationId xmlns:a16="http://schemas.microsoft.com/office/drawing/2014/main" id="{F0A8B924-B2CC-4F9F-8A20-EC75298C5C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457325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480" imgH="291960" progId="Equation.DSMT4">
                  <p:embed/>
                </p:oleObj>
              </mc:Choice>
              <mc:Fallback>
                <p:oleObj name="Equation" r:id="rId7" imgW="177480" imgH="291960" progId="Equation.DSMT4">
                  <p:embed/>
                  <p:pic>
                    <p:nvPicPr>
                      <p:cNvPr id="2052" name="Object 28">
                        <a:extLst>
                          <a:ext uri="{FF2B5EF4-FFF2-40B4-BE49-F238E27FC236}">
                            <a16:creationId xmlns:a16="http://schemas.microsoft.com/office/drawing/2014/main" id="{F0A8B924-B2CC-4F9F-8A20-EC75298C5C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457325"/>
                        <a:ext cx="1778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5">
            <a:extLst>
              <a:ext uri="{FF2B5EF4-FFF2-40B4-BE49-F238E27FC236}">
                <a16:creationId xmlns:a16="http://schemas.microsoft.com/office/drawing/2014/main" id="{0B828CCD-622C-495A-A6D1-B1D36FF3887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324350"/>
            <a:ext cx="3627438" cy="666750"/>
            <a:chOff x="480" y="2820"/>
            <a:chExt cx="2285" cy="420"/>
          </a:xfrm>
        </p:grpSpPr>
        <p:sp>
          <p:nvSpPr>
            <p:cNvPr id="2060" name="Text Box 25">
              <a:extLst>
                <a:ext uri="{FF2B5EF4-FFF2-40B4-BE49-F238E27FC236}">
                  <a16:creationId xmlns:a16="http://schemas.microsoft.com/office/drawing/2014/main" id="{D79E84EA-E438-4113-A0A2-6744599BC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880"/>
              <a:ext cx="22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Arial" panose="020B0604020202020204" pitchFamily="34" charset="0"/>
                </a:rPr>
                <a:t>ƒ      = 8 + 4     =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Arial" panose="020B0604020202020204" pitchFamily="34" charset="0"/>
                </a:rPr>
                <a:t>10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061" name="Group 34">
              <a:extLst>
                <a:ext uri="{FF2B5EF4-FFF2-40B4-BE49-F238E27FC236}">
                  <a16:creationId xmlns:a16="http://schemas.microsoft.com/office/drawing/2014/main" id="{6C2A48F5-59FE-4E39-BCD2-33D7037D78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4" y="2820"/>
              <a:ext cx="1422" cy="420"/>
              <a:chOff x="684" y="2820"/>
              <a:chExt cx="1422" cy="420"/>
            </a:xfrm>
          </p:grpSpPr>
          <p:pic>
            <p:nvPicPr>
              <p:cNvPr id="2062" name="Picture 30" descr="2a">
                <a:extLst>
                  <a:ext uri="{FF2B5EF4-FFF2-40B4-BE49-F238E27FC236}">
                    <a16:creationId xmlns:a16="http://schemas.microsoft.com/office/drawing/2014/main" id="{3D747F8E-0A9E-4738-A7D9-163AF496F8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8" y="2820"/>
                <a:ext cx="25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33" descr="3a">
                <a:extLst>
                  <a:ext uri="{FF2B5EF4-FFF2-40B4-BE49-F238E27FC236}">
                    <a16:creationId xmlns:a16="http://schemas.microsoft.com/office/drawing/2014/main" id="{26A99E5B-1948-49B4-B3C8-F678E025E1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4" y="2844"/>
                <a:ext cx="269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86" grpId="0"/>
      <p:bldP spid="153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">
            <a:extLst>
              <a:ext uri="{FF2B5EF4-FFF2-40B4-BE49-F238E27FC236}">
                <a16:creationId xmlns:a16="http://schemas.microsoft.com/office/drawing/2014/main" id="{CA0FC807-5845-47B0-B1E3-04344F611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8237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For each function, evaluate ƒ(0), ƒ      ,  and ƒ(–2).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4" name="Text Box 3">
            <a:extLst>
              <a:ext uri="{FF2B5EF4-FFF2-40B4-BE49-F238E27FC236}">
                <a16:creationId xmlns:a16="http://schemas.microsoft.com/office/drawing/2014/main" id="{9157A2B1-EC49-46B6-8994-9ADB7B1FC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Notes #2: Evaluating Functions from Graphs</a:t>
            </a:r>
            <a:endParaRPr kumimoji="0" lang="en-US" altLang="en-US" sz="2600" b="0" i="1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graphicFrame>
        <p:nvGraphicFramePr>
          <p:cNvPr id="4098" name="Object 6">
            <a:extLst>
              <a:ext uri="{FF2B5EF4-FFF2-40B4-BE49-F238E27FC236}">
                <a16:creationId xmlns:a16="http://schemas.microsoft.com/office/drawing/2014/main" id="{CDF4568F-E053-4913-9D16-5CBB065367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289440" progId="Equation.DSMT4">
                  <p:embed/>
                </p:oleObj>
              </mc:Choice>
              <mc:Fallback>
                <p:oleObj name="Equation" r:id="rId3" imgW="914400" imgH="289440" progId="Equation.DSMT4">
                  <p:embed/>
                  <p:pic>
                    <p:nvPicPr>
                      <p:cNvPr id="4098" name="Object 6">
                        <a:extLst>
                          <a:ext uri="{FF2B5EF4-FFF2-40B4-BE49-F238E27FC236}">
                            <a16:creationId xmlns:a16="http://schemas.microsoft.com/office/drawing/2014/main" id="{CDF4568F-E053-4913-9D16-5CBB065367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">
            <a:extLst>
              <a:ext uri="{FF2B5EF4-FFF2-40B4-BE49-F238E27FC236}">
                <a16:creationId xmlns:a16="http://schemas.microsoft.com/office/drawing/2014/main" id="{639A348D-8331-4DC8-99A6-D783227D7A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89440" progId="Equation.DSMT4">
                  <p:embed/>
                </p:oleObj>
              </mc:Choice>
              <mc:Fallback>
                <p:oleObj name="Equation" r:id="rId5" imgW="914400" imgH="289440" progId="Equation.DSMT4">
                  <p:embed/>
                  <p:pic>
                    <p:nvPicPr>
                      <p:cNvPr id="4099" name="Object 7">
                        <a:extLst>
                          <a:ext uri="{FF2B5EF4-FFF2-40B4-BE49-F238E27FC236}">
                            <a16:creationId xmlns:a16="http://schemas.microsoft.com/office/drawing/2014/main" id="{639A348D-8331-4DC8-99A6-D783227D7A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8" descr="2">
            <a:extLst>
              <a:ext uri="{FF2B5EF4-FFF2-40B4-BE49-F238E27FC236}">
                <a16:creationId xmlns:a16="http://schemas.microsoft.com/office/drawing/2014/main" id="{AAC8A710-BB79-4A0C-9332-541DB51DD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00200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0" name="Object 11">
            <a:extLst>
              <a:ext uri="{FF2B5EF4-FFF2-40B4-BE49-F238E27FC236}">
                <a16:creationId xmlns:a16="http://schemas.microsoft.com/office/drawing/2014/main" id="{19F4B32A-B0F8-42B0-B97A-15C6291EF9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457325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480" imgH="291960" progId="Equation.DSMT4">
                  <p:embed/>
                </p:oleObj>
              </mc:Choice>
              <mc:Fallback>
                <p:oleObj name="Equation" r:id="rId7" imgW="177480" imgH="291960" progId="Equation.DSMT4">
                  <p:embed/>
                  <p:pic>
                    <p:nvPicPr>
                      <p:cNvPr id="4100" name="Object 11">
                        <a:extLst>
                          <a:ext uri="{FF2B5EF4-FFF2-40B4-BE49-F238E27FC236}">
                            <a16:creationId xmlns:a16="http://schemas.microsoft.com/office/drawing/2014/main" id="{19F4B32A-B0F8-42B0-B97A-15C6291EF9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457325"/>
                        <a:ext cx="1778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5" name="Text Box 17">
            <a:extLst>
              <a:ext uri="{FF2B5EF4-FFF2-40B4-BE49-F238E27FC236}">
                <a16:creationId xmlns:a16="http://schemas.microsoft.com/office/drawing/2014/main" id="{744CF785-CFB0-4113-ABAB-E2CC4CA37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4419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Use the graph to find the corresponding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-value for each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-value.</a:t>
            </a:r>
          </a:p>
        </p:txBody>
      </p:sp>
      <p:sp>
        <p:nvSpPr>
          <p:cNvPr id="43026" name="Text Box 18">
            <a:extLst>
              <a:ext uri="{FF2B5EF4-FFF2-40B4-BE49-F238E27FC236}">
                <a16:creationId xmlns:a16="http://schemas.microsoft.com/office/drawing/2014/main" id="{C464E7E8-7738-47D5-A5E4-3C2A58BB1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4419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 =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ƒ     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–2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 = 4</a:t>
            </a:r>
          </a:p>
        </p:txBody>
      </p:sp>
      <p:graphicFrame>
        <p:nvGraphicFramePr>
          <p:cNvPr id="4101" name="Object 19">
            <a:extLst>
              <a:ext uri="{FF2B5EF4-FFF2-40B4-BE49-F238E27FC236}">
                <a16:creationId xmlns:a16="http://schemas.microsoft.com/office/drawing/2014/main" id="{23F0308D-0909-4C96-AA7F-DBA042B2AE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0050" y="14525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4880" imgH="279360" progId="Equation.DSMT4">
                  <p:embed/>
                </p:oleObj>
              </mc:Choice>
              <mc:Fallback>
                <p:oleObj name="Equation" r:id="rId9" imgW="164880" imgH="279360" progId="Equation.DSMT4">
                  <p:embed/>
                  <p:pic>
                    <p:nvPicPr>
                      <p:cNvPr id="4101" name="Object 19">
                        <a:extLst>
                          <a:ext uri="{FF2B5EF4-FFF2-40B4-BE49-F238E27FC236}">
                            <a16:creationId xmlns:a16="http://schemas.microsoft.com/office/drawing/2014/main" id="{23F0308D-0909-4C96-AA7F-DBA042B2AE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4525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3">
            <a:extLst>
              <a:ext uri="{FF2B5EF4-FFF2-40B4-BE49-F238E27FC236}">
                <a16:creationId xmlns:a16="http://schemas.microsoft.com/office/drawing/2014/main" id="{5CBE9116-732C-47CF-BE69-88F70360AF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54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14400" imgH="289440" progId="Equation.DSMT4">
                  <p:embed/>
                </p:oleObj>
              </mc:Choice>
              <mc:Fallback>
                <p:oleObj name="Equation" r:id="rId11" imgW="914400" imgH="289440" progId="Equation.DSMT4">
                  <p:embed/>
                  <p:pic>
                    <p:nvPicPr>
                      <p:cNvPr id="4102" name="Object 23">
                        <a:extLst>
                          <a:ext uri="{FF2B5EF4-FFF2-40B4-BE49-F238E27FC236}">
                            <a16:creationId xmlns:a16="http://schemas.microsoft.com/office/drawing/2014/main" id="{5CBE9116-732C-47CF-BE69-88F70360AF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32" name="Picture 24" descr="3a">
            <a:extLst>
              <a:ext uri="{FF2B5EF4-FFF2-40B4-BE49-F238E27FC236}">
                <a16:creationId xmlns:a16="http://schemas.microsoft.com/office/drawing/2014/main" id="{BDB8047B-8B4F-43C7-A75F-2A2489DCD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76800"/>
            <a:ext cx="4143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6">
            <a:extLst>
              <a:ext uri="{FF2B5EF4-FFF2-40B4-BE49-F238E27FC236}">
                <a16:creationId xmlns:a16="http://schemas.microsoft.com/office/drawing/2014/main" id="{F39A17F8-3FE6-4FAB-BA90-00D7B7834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32766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7389F79-4388-4B45-87F9-AC3F77A8A5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Question 1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30A7B8-3377-4CA6-BD3C-1023992FEE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722438"/>
            <a:ext cx="8991600" cy="4525962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3000"/>
              <a:t>For the function f(x) = x</a:t>
            </a:r>
            <a:r>
              <a:rPr lang="en-US" altLang="en-US" sz="3000" baseline="30000"/>
              <a:t>2</a:t>
            </a:r>
            <a:r>
              <a:rPr lang="en-US" altLang="en-US" sz="3000"/>
              <a:t>, if the domain is {1, 2, 3}, what is the range?</a:t>
            </a:r>
            <a:endParaRPr lang="en-US" altLang="en-US" sz="3000" b="1" baseline="30000"/>
          </a:p>
        </p:txBody>
      </p:sp>
      <p:pic>
        <p:nvPicPr>
          <p:cNvPr id="36868" name="Picture 4" descr="range-domain">
            <a:extLst>
              <a:ext uri="{FF2B5EF4-FFF2-40B4-BE49-F238E27FC236}">
                <a16:creationId xmlns:a16="http://schemas.microsoft.com/office/drawing/2014/main" id="{9C285861-A498-4963-90C5-5EB5A2B8A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71056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1F3164A1-33EC-443C-BF6F-1B1E7DBC9A0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2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4D142EB-9F96-4866-BF27-B03D551AEF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027238"/>
            <a:ext cx="8686800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Given f(x) = 3x – 5 and the domain is {0, 2, -1}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find the range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B7286CC-F53F-45ED-A5C1-953C93F64F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3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4264C23-6B38-48D6-82A0-55BE82E504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51038"/>
            <a:ext cx="8534400" cy="39925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= -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44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find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a.  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(3)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b.  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(-3)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E3C7126-8B29-4764-B6A3-ABC50FE859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4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D6ACC9F-E287-473C-96B4-CB6FC81E53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27238"/>
            <a:ext cx="8382000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Function f is defined by f(x) = -2x</a:t>
            </a:r>
            <a:r>
              <a:rPr lang="en-US" altLang="en-US" baseline="30000"/>
              <a:t>2</a:t>
            </a:r>
            <a:r>
              <a:rPr lang="en-US" altLang="en-US"/>
              <a:t> + 6x – 3 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Find f(-2)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Write as an ordered pair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6987B84-1BE8-4825-A813-5487980EA4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5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C7C5E52-693D-450C-9E57-7997FC789E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41438"/>
            <a:ext cx="8534400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Suppose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 and f(x) = </a:t>
            </a:r>
            <a:r>
              <a:rPr lang="en-US" dirty="0"/>
              <a:t>4</a:t>
            </a:r>
            <a:r>
              <a:rPr lang="en-US" i="1" dirty="0"/>
              <a:t>x</a:t>
            </a:r>
            <a:r>
              <a:rPr lang="en-US" dirty="0"/>
              <a:t>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What is </a:t>
            </a:r>
            <a:r>
              <a:rPr lang="en-US" i="1" dirty="0"/>
              <a:t>g</a:t>
            </a:r>
            <a:r>
              <a:rPr lang="en-US" dirty="0"/>
              <a:t>(5) + f(-9)? </a:t>
            </a:r>
            <a:endParaRPr lang="en-US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A887BB-CB60-47A2-B52E-7EADF7EAB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17900"/>
            <a:ext cx="508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C020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Answer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kumimoji="0" lang="en-US" altLang="en-US" sz="32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(5) + f(-9) = -26 </a:t>
            </a:r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7503F0C3-12C9-4E18-B356-5332DDD11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390900"/>
            <a:ext cx="3702050" cy="838200"/>
          </a:xfrm>
          <a:prstGeom prst="ellipse">
            <a:avLst/>
          </a:prstGeom>
          <a:noFill/>
          <a:ln w="25400">
            <a:solidFill>
              <a:srgbClr val="FC020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FCAC4E-DAF5-435A-BEF4-ACF7C16E4A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Function Notation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1F3A673D-5A92-426A-A916-E262DE90A13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219200"/>
            <a:ext cx="8686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most common name is "</a:t>
            </a:r>
            <a:r>
              <a:rPr lang="en-US" altLang="en-US" sz="2800" b="1" i="1"/>
              <a:t>f</a:t>
            </a:r>
            <a:r>
              <a:rPr lang="en-US" altLang="en-US" sz="2800"/>
              <a:t>", but you can have other names like "</a:t>
            </a:r>
            <a:r>
              <a:rPr lang="en-US" altLang="en-US" sz="2800" b="1" i="1"/>
              <a:t>g</a:t>
            </a:r>
            <a:r>
              <a:rPr lang="en-US" altLang="en-US" sz="2800"/>
              <a:t>"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What goes into the function (the input) is put inside parentheses after the name of the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/>
              <a:t>Example</a:t>
            </a:r>
            <a:r>
              <a:rPr lang="en-US" altLang="en-US" sz="2800"/>
              <a:t>: </a:t>
            </a:r>
            <a:r>
              <a:rPr lang="en-US" altLang="en-US" sz="2800" b="1" i="1"/>
              <a:t>f(x)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(pronounced “f of x”) shows you the function is called "</a:t>
            </a:r>
            <a:r>
              <a:rPr lang="en-US" altLang="en-US" sz="2800" b="1" i="1"/>
              <a:t>f</a:t>
            </a:r>
            <a:r>
              <a:rPr lang="en-US" altLang="en-US" sz="2800"/>
              <a:t>", and "</a:t>
            </a:r>
            <a:r>
              <a:rPr lang="en-US" altLang="en-US" sz="2800" b="1" i="1"/>
              <a:t>x</a:t>
            </a:r>
            <a:r>
              <a:rPr lang="en-US" altLang="en-US" sz="2800"/>
              <a:t>" goes in.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u="sng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/>
              <a:t>Question</a:t>
            </a:r>
            <a:r>
              <a:rPr lang="en-US" altLang="en-US" sz="2400"/>
              <a:t>:  What if a function was called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“</a:t>
            </a:r>
            <a:r>
              <a:rPr lang="en-US" altLang="en-US" sz="2400" i="1"/>
              <a:t>g</a:t>
            </a:r>
            <a:r>
              <a:rPr lang="en-US" altLang="en-US" sz="2400"/>
              <a:t>” and “</a:t>
            </a:r>
            <a:r>
              <a:rPr lang="en-US" altLang="en-US" sz="2400" i="1"/>
              <a:t>a</a:t>
            </a:r>
            <a:r>
              <a:rPr lang="en-US" altLang="en-US" sz="2400"/>
              <a:t>” went into it? How would you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write the function?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6FF8F074-99C5-48A0-8E34-6955E01C7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4800600"/>
            <a:ext cx="310038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5B774-6D19-4B06-94CC-04FFB137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F3FF34-C3F2-41C1-8825-0C503F2D1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685800"/>
            <a:ext cx="5212080" cy="4343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BEB7E7-4FCC-4792-96F5-F2F4A0CAA42E}"/>
              </a:ext>
            </a:extLst>
          </p:cNvPr>
          <p:cNvSpPr txBox="1"/>
          <p:nvPr/>
        </p:nvSpPr>
        <p:spPr>
          <a:xfrm>
            <a:off x="76200" y="1512012"/>
            <a:ext cx="388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graph of f(x) is shown.</a:t>
            </a:r>
          </a:p>
          <a:p>
            <a:r>
              <a:rPr lang="en-US" sz="2800" dirty="0"/>
              <a:t>Evaluate:</a:t>
            </a:r>
          </a:p>
          <a:p>
            <a:r>
              <a:rPr lang="en-US" sz="2800" dirty="0"/>
              <a:t>f(0) = </a:t>
            </a:r>
          </a:p>
          <a:p>
            <a:r>
              <a:rPr lang="en-US" sz="2800" dirty="0"/>
              <a:t>f(-1) = </a:t>
            </a:r>
          </a:p>
          <a:p>
            <a:r>
              <a:rPr lang="en-US" sz="2800" dirty="0"/>
              <a:t>f(1) = </a:t>
            </a:r>
          </a:p>
          <a:p>
            <a:endParaRPr lang="en-US" sz="2800" dirty="0"/>
          </a:p>
          <a:p>
            <a:r>
              <a:rPr lang="en-US" sz="2800" dirty="0"/>
              <a:t>For how many x-values does f(x) </a:t>
            </a:r>
            <a:r>
              <a:rPr lang="en-US" sz="2800"/>
              <a:t>= -2?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735024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5ABD99-5F17-4CD6-AC4F-E73CC70D5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09600"/>
            <a:ext cx="6172199" cy="4210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D5B774-6D19-4B06-94CC-04FFB137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69C356-59C0-4CEC-B553-FB633B5BD187}"/>
              </a:ext>
            </a:extLst>
          </p:cNvPr>
          <p:cNvSpPr txBox="1"/>
          <p:nvPr/>
        </p:nvSpPr>
        <p:spPr>
          <a:xfrm>
            <a:off x="76200" y="1512012"/>
            <a:ext cx="388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graph of f(x) is shown.</a:t>
            </a:r>
          </a:p>
          <a:p>
            <a:r>
              <a:rPr lang="en-US" sz="2800" dirty="0"/>
              <a:t>Evaluate:</a:t>
            </a:r>
          </a:p>
          <a:p>
            <a:r>
              <a:rPr lang="en-US" sz="2800" dirty="0"/>
              <a:t>f(0) = </a:t>
            </a:r>
          </a:p>
          <a:p>
            <a:r>
              <a:rPr lang="en-US" sz="2800" dirty="0"/>
              <a:t>f(3) = </a:t>
            </a:r>
          </a:p>
          <a:p>
            <a:r>
              <a:rPr lang="en-US" sz="2800" dirty="0"/>
              <a:t>f(-4) = </a:t>
            </a:r>
          </a:p>
          <a:p>
            <a:endParaRPr lang="en-US" sz="2800" dirty="0"/>
          </a:p>
          <a:p>
            <a:r>
              <a:rPr lang="en-US" sz="2800" dirty="0"/>
              <a:t>For how many x-values does f(x) = 1?</a:t>
            </a:r>
          </a:p>
          <a:p>
            <a:endParaRPr lang="en-US" sz="2800" dirty="0"/>
          </a:p>
          <a:p>
            <a:r>
              <a:rPr lang="en-US" sz="2800" dirty="0"/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305929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266" name="Object 2">
            <a:extLst>
              <a:ext uri="{FF2B5EF4-FFF2-40B4-BE49-F238E27FC236}">
                <a16:creationId xmlns:a16="http://schemas.microsoft.com/office/drawing/2014/main" id="{DA5B8842-1FDB-40A4-AEF3-793365C85A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019175"/>
          <a:ext cx="58674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9400" imgH="495300" progId="Equation.DSMT36">
                  <p:embed/>
                </p:oleObj>
              </mc:Choice>
              <mc:Fallback>
                <p:oleObj name="Equation" r:id="rId3" imgW="1549400" imgH="495300" progId="Equation.DSMT36">
                  <p:embed/>
                  <p:pic>
                    <p:nvPicPr>
                      <p:cNvPr id="267266" name="Object 2">
                        <a:extLst>
                          <a:ext uri="{FF2B5EF4-FFF2-40B4-BE49-F238E27FC236}">
                            <a16:creationId xmlns:a16="http://schemas.microsoft.com/office/drawing/2014/main" id="{DA5B8842-1FDB-40A4-AEF3-793365C85A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019175"/>
                        <a:ext cx="58674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>
            <a:extLst>
              <a:ext uri="{FF2B5EF4-FFF2-40B4-BE49-F238E27FC236}">
                <a16:creationId xmlns:a16="http://schemas.microsoft.com/office/drawing/2014/main" id="{03571EFE-C415-4178-8748-36F5690AFAF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743200"/>
            <a:ext cx="3505200" cy="2776538"/>
            <a:chOff x="432" y="1584"/>
            <a:chExt cx="2208" cy="1861"/>
          </a:xfrm>
        </p:grpSpPr>
        <p:sp>
          <p:nvSpPr>
            <p:cNvPr id="10252" name="Text Box 4">
              <a:extLst>
                <a:ext uri="{FF2B5EF4-FFF2-40B4-BE49-F238E27FC236}">
                  <a16:creationId xmlns:a16="http://schemas.microsoft.com/office/drawing/2014/main" id="{0E7D662C-2AA3-4106-BC5F-93FD761E4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640"/>
              <a:ext cx="2208" cy="80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Output Value</a:t>
              </a:r>
              <a:b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Range</a:t>
              </a:r>
              <a:b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Dependent Variable </a:t>
              </a:r>
            </a:p>
          </p:txBody>
        </p:sp>
        <p:sp>
          <p:nvSpPr>
            <p:cNvPr id="10253" name="Line 5">
              <a:extLst>
                <a:ext uri="{FF2B5EF4-FFF2-40B4-BE49-F238E27FC236}">
                  <a16:creationId xmlns:a16="http://schemas.microsoft.com/office/drawing/2014/main" id="{50B8C722-7B0E-4E6A-A546-1E065AD8CE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52" y="1584"/>
              <a:ext cx="144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4CABA473-1C86-4DDF-A96E-7599DA99D6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438400"/>
            <a:ext cx="3505200" cy="3071813"/>
            <a:chOff x="3120" y="1392"/>
            <a:chExt cx="2208" cy="2049"/>
          </a:xfrm>
        </p:grpSpPr>
        <p:sp>
          <p:nvSpPr>
            <p:cNvPr id="10250" name="Text Box 7">
              <a:extLst>
                <a:ext uri="{FF2B5EF4-FFF2-40B4-BE49-F238E27FC236}">
                  <a16:creationId xmlns:a16="http://schemas.microsoft.com/office/drawing/2014/main" id="{98187629-09F4-4E18-8E4B-C3F4A0C92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640"/>
              <a:ext cx="2208" cy="801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Input Value</a:t>
              </a:r>
              <a:b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Domain</a:t>
              </a:r>
              <a:b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Independent Variable </a:t>
              </a:r>
            </a:p>
          </p:txBody>
        </p:sp>
        <p:sp>
          <p:nvSpPr>
            <p:cNvPr id="10251" name="Line 8">
              <a:extLst>
                <a:ext uri="{FF2B5EF4-FFF2-40B4-BE49-F238E27FC236}">
                  <a16:creationId xmlns:a16="http://schemas.microsoft.com/office/drawing/2014/main" id="{EDF7A8F1-DC3A-40AF-9D15-35CD64B32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1392"/>
              <a:ext cx="48" cy="12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42649027-402A-4197-96A2-56B9ECFB1AA8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981200"/>
            <a:ext cx="1981200" cy="1798638"/>
            <a:chOff x="2256" y="1056"/>
            <a:chExt cx="1296" cy="1340"/>
          </a:xfrm>
        </p:grpSpPr>
        <p:sp>
          <p:nvSpPr>
            <p:cNvPr id="10248" name="Text Box 10">
              <a:extLst>
                <a:ext uri="{FF2B5EF4-FFF2-40B4-BE49-F238E27FC236}">
                  <a16:creationId xmlns:a16="http://schemas.microsoft.com/office/drawing/2014/main" id="{E382E129-A8D8-4151-AB9B-D85A94E684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776"/>
              <a:ext cx="1296" cy="62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Name of the function</a:t>
              </a:r>
            </a:p>
          </p:txBody>
        </p:sp>
        <p:sp>
          <p:nvSpPr>
            <p:cNvPr id="10249" name="Line 11">
              <a:extLst>
                <a:ext uri="{FF2B5EF4-FFF2-40B4-BE49-F238E27FC236}">
                  <a16:creationId xmlns:a16="http://schemas.microsoft.com/office/drawing/2014/main" id="{8F74C670-F47A-4689-AFC5-F4DF37944C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1056"/>
              <a:ext cx="288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46" name="Rectangle 12">
            <a:extLst>
              <a:ext uri="{FF2B5EF4-FFF2-40B4-BE49-F238E27FC236}">
                <a16:creationId xmlns:a16="http://schemas.microsoft.com/office/drawing/2014/main" id="{88A116F2-4081-40F0-B994-AE902BA3D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Function Notation: The Symbolic Form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ADF271C7-1DDC-463B-AD19-44430D154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884863"/>
            <a:ext cx="3505200" cy="461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output is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>
            <a:extLst>
              <a:ext uri="{FF2B5EF4-FFF2-40B4-BE49-F238E27FC236}">
                <a16:creationId xmlns:a16="http://schemas.microsoft.com/office/drawing/2014/main" id="{B98BF7B8-CBE7-42AC-BBB7-462EA860C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Instead of writing,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52F69F9C-965D-4980-A33B-828BE7A83F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28600"/>
          <a:ext cx="1371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1252" imgH="203112" progId="Equation.DSMT4">
                  <p:embed/>
                </p:oleObj>
              </mc:Choice>
              <mc:Fallback>
                <p:oleObj name="Equation" r:id="rId2" imgW="571252" imgH="203112" progId="Equation.DSMT4">
                  <p:embed/>
                  <p:pic>
                    <p:nvPicPr>
                      <p:cNvPr id="9222" name="Object 6">
                        <a:extLst>
                          <a:ext uri="{FF2B5EF4-FFF2-40B4-BE49-F238E27FC236}">
                            <a16:creationId xmlns:a16="http://schemas.microsoft.com/office/drawing/2014/main" id="{52F69F9C-965D-4980-A33B-828BE7A83F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"/>
                        <a:ext cx="13716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>
            <a:extLst>
              <a:ext uri="{FF2B5EF4-FFF2-40B4-BE49-F238E27FC236}">
                <a16:creationId xmlns:a16="http://schemas.microsoft.com/office/drawing/2014/main" id="{5D5C1E39-15E8-4F23-AFA6-AC6BAA1B8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28600"/>
            <a:ext cx="285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we  replace the </a:t>
            </a: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 with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49B67EAA-A23D-40BC-B8EB-AEDC895ECE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228600"/>
          <a:ext cx="762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203040" progId="Equation.DSMT4">
                  <p:embed/>
                </p:oleObj>
              </mc:Choice>
              <mc:Fallback>
                <p:oleObj name="Equation" r:id="rId4" imgW="342720" imgH="203040" progId="Equation.DSMT4">
                  <p:embed/>
                  <p:pic>
                    <p:nvPicPr>
                      <p:cNvPr id="9221" name="Object 5">
                        <a:extLst>
                          <a:ext uri="{FF2B5EF4-FFF2-40B4-BE49-F238E27FC236}">
                            <a16:creationId xmlns:a16="http://schemas.microsoft.com/office/drawing/2014/main" id="{49B67EAA-A23D-40BC-B8EB-AEDC895ECE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762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1F97A3C5-690D-4A52-BF10-B9E0DF3563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990600"/>
          <a:ext cx="22860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4" imgH="203112" progId="Equation.DSMT4">
                  <p:embed/>
                </p:oleObj>
              </mc:Choice>
              <mc:Fallback>
                <p:oleObj name="Equation" r:id="rId6" imgW="774364" imgH="203112" progId="Equation.DSMT4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1F97A3C5-690D-4A52-BF10-B9E0DF3563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990600"/>
                        <a:ext cx="22860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0">
            <a:extLst>
              <a:ext uri="{FF2B5EF4-FFF2-40B4-BE49-F238E27FC236}">
                <a16:creationId xmlns:a16="http://schemas.microsoft.com/office/drawing/2014/main" id="{BF343AED-D58A-4C99-A2E3-FE4335209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05000"/>
            <a:ext cx="6577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is read as “ ___________________________________”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9230" name="Object 14">
            <a:extLst>
              <a:ext uri="{FF2B5EF4-FFF2-40B4-BE49-F238E27FC236}">
                <a16:creationId xmlns:a16="http://schemas.microsoft.com/office/drawing/2014/main" id="{58B30A1D-D236-429A-BB6A-9EDB49E239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0813" y="1905000"/>
          <a:ext cx="34861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80800" imgH="203040" progId="Equation.DSMT4">
                  <p:embed/>
                </p:oleObj>
              </mc:Choice>
              <mc:Fallback>
                <p:oleObj name="Equation" r:id="rId8" imgW="1180800" imgH="203040" progId="Equation.DSMT4">
                  <p:embed/>
                  <p:pic>
                    <p:nvPicPr>
                      <p:cNvPr id="9230" name="Object 14">
                        <a:extLst>
                          <a:ext uri="{FF2B5EF4-FFF2-40B4-BE49-F238E27FC236}">
                            <a16:creationId xmlns:a16="http://schemas.microsoft.com/office/drawing/2014/main" id="{58B30A1D-D236-429A-BB6A-9EDB49E239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1905000"/>
                        <a:ext cx="348615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>
            <a:extLst>
              <a:ext uri="{FF2B5EF4-FFF2-40B4-BE49-F238E27FC236}">
                <a16:creationId xmlns:a16="http://schemas.microsoft.com/office/drawing/2014/main" id="{AD7DA6B4-53E3-4058-883D-88F0EC6F37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733800"/>
          <a:ext cx="16097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22030" imgH="228501" progId="Equation.DSMT4">
                  <p:embed/>
                </p:oleObj>
              </mc:Choice>
              <mc:Fallback>
                <p:oleObj name="Equation" r:id="rId10" imgW="622030" imgH="228501" progId="Equation.DSMT4">
                  <p:embed/>
                  <p:pic>
                    <p:nvPicPr>
                      <p:cNvPr id="9231" name="Object 15">
                        <a:extLst>
                          <a:ext uri="{FF2B5EF4-FFF2-40B4-BE49-F238E27FC236}">
                            <a16:creationId xmlns:a16="http://schemas.microsoft.com/office/drawing/2014/main" id="{AD7DA6B4-53E3-4058-883D-88F0EC6F37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33800"/>
                        <a:ext cx="160972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>
            <a:extLst>
              <a:ext uri="{FF2B5EF4-FFF2-40B4-BE49-F238E27FC236}">
                <a16:creationId xmlns:a16="http://schemas.microsoft.com/office/drawing/2014/main" id="{633F87AC-4535-40C0-B0C9-CEA2193A0A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4267200"/>
          <a:ext cx="1447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22030" imgH="253890" progId="Equation.DSMT4">
                  <p:embed/>
                </p:oleObj>
              </mc:Choice>
              <mc:Fallback>
                <p:oleObj name="Equation" r:id="rId12" imgW="622030" imgH="253890" progId="Equation.DSMT4">
                  <p:embed/>
                  <p:pic>
                    <p:nvPicPr>
                      <p:cNvPr id="9232" name="Object 16">
                        <a:extLst>
                          <a:ext uri="{FF2B5EF4-FFF2-40B4-BE49-F238E27FC236}">
                            <a16:creationId xmlns:a16="http://schemas.microsoft.com/office/drawing/2014/main" id="{633F87AC-4535-40C0-B0C9-CEA2193A0A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44780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>
            <a:extLst>
              <a:ext uri="{FF2B5EF4-FFF2-40B4-BE49-F238E27FC236}">
                <a16:creationId xmlns:a16="http://schemas.microsoft.com/office/drawing/2014/main" id="{8A307CF3-2900-4AA7-B8D0-A58D3956DE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4876800"/>
          <a:ext cx="16764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800" imgH="241300" progId="Equation.DSMT4">
                  <p:embed/>
                </p:oleObj>
              </mc:Choice>
              <mc:Fallback>
                <p:oleObj name="Equation" r:id="rId14" imgW="685800" imgH="241300" progId="Equation.DSMT4">
                  <p:embed/>
                  <p:pic>
                    <p:nvPicPr>
                      <p:cNvPr id="9233" name="Object 17">
                        <a:extLst>
                          <a:ext uri="{FF2B5EF4-FFF2-40B4-BE49-F238E27FC236}">
                            <a16:creationId xmlns:a16="http://schemas.microsoft.com/office/drawing/2014/main" id="{8A307CF3-2900-4AA7-B8D0-A58D3956DE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76800"/>
                        <a:ext cx="167640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>
            <a:extLst>
              <a:ext uri="{FF2B5EF4-FFF2-40B4-BE49-F238E27FC236}">
                <a16:creationId xmlns:a16="http://schemas.microsoft.com/office/drawing/2014/main" id="{E1EBA3F1-8EDC-4131-9B93-37AFBF528D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5410200"/>
          <a:ext cx="16764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25500" imgH="228600" progId="Equation.DSMT4">
                  <p:embed/>
                </p:oleObj>
              </mc:Choice>
              <mc:Fallback>
                <p:oleObj name="Equation" r:id="rId16" imgW="825500" imgH="228600" progId="Equation.DSMT4">
                  <p:embed/>
                  <p:pic>
                    <p:nvPicPr>
                      <p:cNvPr id="9234" name="Object 18">
                        <a:extLst>
                          <a:ext uri="{FF2B5EF4-FFF2-40B4-BE49-F238E27FC236}">
                            <a16:creationId xmlns:a16="http://schemas.microsoft.com/office/drawing/2014/main" id="{E1EBA3F1-8EDC-4131-9B93-37AFBF528D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16764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Group 19">
            <a:extLst>
              <a:ext uri="{FF2B5EF4-FFF2-40B4-BE49-F238E27FC236}">
                <a16:creationId xmlns:a16="http://schemas.microsoft.com/office/drawing/2014/main" id="{48519F7E-7F39-4310-AA57-28A9D85D4A72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124200"/>
          <a:ext cx="8610600" cy="281971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238899543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3344509135"/>
                    </a:ext>
                  </a:extLst>
                </a:gridCol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Function Notation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Read as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014533"/>
                  </a:ext>
                </a:extLst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470053"/>
                  </a:ext>
                </a:extLst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586480"/>
                  </a:ext>
                </a:extLst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374414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844853"/>
                  </a:ext>
                </a:extLst>
              </a:tr>
            </a:tbl>
          </a:graphicData>
        </a:graphic>
      </p:graphicFrame>
      <p:graphicFrame>
        <p:nvGraphicFramePr>
          <p:cNvPr id="9255" name="Object 39">
            <a:extLst>
              <a:ext uri="{FF2B5EF4-FFF2-40B4-BE49-F238E27FC236}">
                <a16:creationId xmlns:a16="http://schemas.microsoft.com/office/drawing/2014/main" id="{D8F58A83-3EF7-483C-8D17-A6480643C7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733800"/>
          <a:ext cx="28194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28520" imgH="228600" progId="Equation.DSMT4">
                  <p:embed/>
                </p:oleObj>
              </mc:Choice>
              <mc:Fallback>
                <p:oleObj name="Equation" r:id="rId18" imgW="1028520" imgH="228600" progId="Equation.DSMT4">
                  <p:embed/>
                  <p:pic>
                    <p:nvPicPr>
                      <p:cNvPr id="9255" name="Object 39">
                        <a:extLst>
                          <a:ext uri="{FF2B5EF4-FFF2-40B4-BE49-F238E27FC236}">
                            <a16:creationId xmlns:a16="http://schemas.microsoft.com/office/drawing/2014/main" id="{D8F58A83-3EF7-483C-8D17-A6480643C7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733800"/>
                        <a:ext cx="28194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6" name="Object 40">
            <a:extLst>
              <a:ext uri="{FF2B5EF4-FFF2-40B4-BE49-F238E27FC236}">
                <a16:creationId xmlns:a16="http://schemas.microsoft.com/office/drawing/2014/main" id="{B7577A14-567F-4087-AD2D-B27E16A13B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22500" y="4302125"/>
          <a:ext cx="63007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298600" imgH="203040" progId="Equation.DSMT4">
                  <p:embed/>
                </p:oleObj>
              </mc:Choice>
              <mc:Fallback>
                <p:oleObj name="Equation" r:id="rId20" imgW="2298600" imgH="203040" progId="Equation.DSMT4">
                  <p:embed/>
                  <p:pic>
                    <p:nvPicPr>
                      <p:cNvPr id="9256" name="Object 40">
                        <a:extLst>
                          <a:ext uri="{FF2B5EF4-FFF2-40B4-BE49-F238E27FC236}">
                            <a16:creationId xmlns:a16="http://schemas.microsoft.com/office/drawing/2014/main" id="{B7577A14-567F-4087-AD2D-B27E16A13B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4302125"/>
                        <a:ext cx="6300788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7" name="Object 41">
            <a:extLst>
              <a:ext uri="{FF2B5EF4-FFF2-40B4-BE49-F238E27FC236}">
                <a16:creationId xmlns:a16="http://schemas.microsoft.com/office/drawing/2014/main" id="{2B9AC8C3-7698-4197-AFD8-1490CD0353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84450" y="4800600"/>
          <a:ext cx="58816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145960" imgH="228600" progId="Equation.DSMT4">
                  <p:embed/>
                </p:oleObj>
              </mc:Choice>
              <mc:Fallback>
                <p:oleObj name="Equation" r:id="rId22" imgW="2145960" imgH="228600" progId="Equation.DSMT4">
                  <p:embed/>
                  <p:pic>
                    <p:nvPicPr>
                      <p:cNvPr id="9257" name="Object 41">
                        <a:extLst>
                          <a:ext uri="{FF2B5EF4-FFF2-40B4-BE49-F238E27FC236}">
                            <a16:creationId xmlns:a16="http://schemas.microsoft.com/office/drawing/2014/main" id="{2B9AC8C3-7698-4197-AFD8-1490CD0353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4800600"/>
                        <a:ext cx="5881688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8" name="Object 42">
            <a:extLst>
              <a:ext uri="{FF2B5EF4-FFF2-40B4-BE49-F238E27FC236}">
                <a16:creationId xmlns:a16="http://schemas.microsoft.com/office/drawing/2014/main" id="{191A215B-90A4-46B1-9972-816B7DBB7B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84588" y="5410200"/>
          <a:ext cx="33750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231560" imgH="228600" progId="Equation.DSMT4">
                  <p:embed/>
                </p:oleObj>
              </mc:Choice>
              <mc:Fallback>
                <p:oleObj name="Equation" r:id="rId24" imgW="1231560" imgH="228600" progId="Equation.DSMT4">
                  <p:embed/>
                  <p:pic>
                    <p:nvPicPr>
                      <p:cNvPr id="9258" name="Object 42">
                        <a:extLst>
                          <a:ext uri="{FF2B5EF4-FFF2-40B4-BE49-F238E27FC236}">
                            <a16:creationId xmlns:a16="http://schemas.microsoft.com/office/drawing/2014/main" id="{191A215B-90A4-46B1-9972-816B7DBB7B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5410200"/>
                        <a:ext cx="33750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06DCABE-041A-49BA-8F9C-DE803E992C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Function Notation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17C6-A352-4104-819A-F11987398FC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76200" y="1600200"/>
            <a:ext cx="9448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/>
              <a:t>Function notation replaces the _</a:t>
            </a:r>
            <a:r>
              <a:rPr lang="en-US" sz="2600" i="1" dirty="0"/>
              <a:t>__</a:t>
            </a:r>
            <a:r>
              <a:rPr lang="en-US" sz="2600" dirty="0"/>
              <a:t> in an equation with __</a:t>
            </a:r>
            <a:r>
              <a:rPr lang="en-US" sz="2600" i="1" dirty="0"/>
              <a:t>_</a:t>
            </a:r>
            <a:endParaRPr lang="en-US" sz="2600" dirty="0"/>
          </a:p>
          <a:p>
            <a:pPr eaLnBrk="1" hangingPunct="1">
              <a:defRPr/>
            </a:pPr>
            <a:r>
              <a:rPr lang="en-US" sz="2600" b="1" u="sng" dirty="0"/>
              <a:t>Example</a:t>
            </a:r>
            <a:r>
              <a:rPr lang="en-US" sz="2600" b="1" dirty="0"/>
              <a:t>: </a:t>
            </a:r>
            <a:r>
              <a:rPr lang="en-US" sz="2600" dirty="0"/>
              <a:t>Given </a:t>
            </a:r>
            <a:r>
              <a:rPr lang="en-US" sz="2600" i="1" dirty="0"/>
              <a:t>y</a:t>
            </a:r>
            <a:r>
              <a:rPr lang="en-US" sz="2600" dirty="0"/>
              <a:t> = 3</a:t>
            </a:r>
            <a:r>
              <a:rPr lang="en-US" sz="2600" i="1" dirty="0"/>
              <a:t>x</a:t>
            </a:r>
            <a:r>
              <a:rPr lang="en-US" sz="2600" dirty="0"/>
              <a:t> + 2, write the equation in function notation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i="1" dirty="0">
                <a:solidFill>
                  <a:srgbClr val="FC0202"/>
                </a:solidFill>
              </a:rPr>
              <a:t>			     f</a:t>
            </a:r>
            <a:r>
              <a:rPr lang="en-US" sz="3600" b="1" dirty="0">
                <a:solidFill>
                  <a:srgbClr val="FC0202"/>
                </a:solidFill>
              </a:rPr>
              <a:t>(</a:t>
            </a:r>
            <a:r>
              <a:rPr lang="en-US" sz="3600" b="1" i="1" dirty="0">
                <a:solidFill>
                  <a:srgbClr val="FC0202"/>
                </a:solidFill>
              </a:rPr>
              <a:t>x</a:t>
            </a:r>
            <a:r>
              <a:rPr lang="en-US" sz="3600" b="1" dirty="0">
                <a:solidFill>
                  <a:srgbClr val="FC0202"/>
                </a:solidFill>
              </a:rPr>
              <a:t>) = 3</a:t>
            </a:r>
            <a:r>
              <a:rPr lang="en-US" sz="3600" b="1" i="1" dirty="0">
                <a:solidFill>
                  <a:srgbClr val="FC0202"/>
                </a:solidFill>
              </a:rPr>
              <a:t>x</a:t>
            </a:r>
            <a:r>
              <a:rPr lang="en-US" sz="3600" b="1" dirty="0">
                <a:solidFill>
                  <a:srgbClr val="FC0202"/>
                </a:solidFill>
              </a:rPr>
              <a:t> + 2</a:t>
            </a:r>
          </a:p>
          <a:p>
            <a:pPr eaLnBrk="1" hangingPunct="1">
              <a:defRPr/>
            </a:pPr>
            <a:endParaRPr lang="en-US" b="1" u="sng" dirty="0">
              <a:solidFill>
                <a:srgbClr val="FC0202"/>
              </a:solidFill>
            </a:endParaRPr>
          </a:p>
          <a:p>
            <a:pPr eaLnBrk="1" hangingPunct="1">
              <a:defRPr/>
            </a:pPr>
            <a:r>
              <a:rPr lang="en-US" sz="3000" b="1" u="sng" dirty="0"/>
              <a:t>Question</a:t>
            </a:r>
            <a:r>
              <a:rPr lang="en-US" sz="3000" b="1" dirty="0"/>
              <a:t>: </a:t>
            </a:r>
            <a:r>
              <a:rPr lang="en-US" sz="3000" dirty="0"/>
              <a:t>Write </a:t>
            </a:r>
            <a:r>
              <a:rPr lang="en-US" sz="3000" i="1" dirty="0"/>
              <a:t>y</a:t>
            </a:r>
            <a:r>
              <a:rPr lang="en-US" sz="3000" dirty="0"/>
              <a:t> = </a:t>
            </a:r>
            <a:r>
              <a:rPr lang="en-US" sz="3000" i="1" dirty="0"/>
              <a:t>x</a:t>
            </a:r>
            <a:r>
              <a:rPr lang="en-US" sz="3000" baseline="30000" dirty="0"/>
              <a:t>2 </a:t>
            </a:r>
            <a:r>
              <a:rPr lang="en-US" sz="3000" dirty="0"/>
              <a:t>in function notation.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3000" dirty="0"/>
              <a:t>			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3000" b="1" i="1" dirty="0">
                <a:solidFill>
                  <a:srgbClr val="FC0202"/>
                </a:solidFill>
              </a:rPr>
              <a:t>			</a:t>
            </a:r>
            <a:r>
              <a:rPr lang="en-US" sz="2800" b="1" i="1" dirty="0">
                <a:solidFill>
                  <a:srgbClr val="FC0202"/>
                </a:solidFill>
              </a:rPr>
              <a:t> </a:t>
            </a:r>
            <a:r>
              <a:rPr lang="en-US" sz="3600" b="1" i="1" dirty="0">
                <a:solidFill>
                  <a:srgbClr val="FC0202"/>
                </a:solidFill>
              </a:rPr>
              <a:t>f</a:t>
            </a:r>
            <a:r>
              <a:rPr lang="en-US" sz="3600" b="1" dirty="0">
                <a:solidFill>
                  <a:srgbClr val="FC0202"/>
                </a:solidFill>
              </a:rPr>
              <a:t>(</a:t>
            </a:r>
            <a:r>
              <a:rPr lang="en-US" sz="3600" b="1" i="1" dirty="0">
                <a:solidFill>
                  <a:srgbClr val="FC0202"/>
                </a:solidFill>
              </a:rPr>
              <a:t>x</a:t>
            </a:r>
            <a:r>
              <a:rPr lang="en-US" sz="3600" b="1" dirty="0">
                <a:solidFill>
                  <a:srgbClr val="FC0202"/>
                </a:solidFill>
              </a:rPr>
              <a:t>) = x</a:t>
            </a:r>
            <a:r>
              <a:rPr lang="en-US" sz="3600" b="1" baseline="30000" dirty="0">
                <a:solidFill>
                  <a:srgbClr val="FC0202"/>
                </a:solidFill>
              </a:rPr>
              <a:t>2</a:t>
            </a:r>
            <a:endParaRPr lang="en-US" sz="3600" b="1" dirty="0">
              <a:solidFill>
                <a:srgbClr val="FC0202"/>
              </a:solidFill>
            </a:endParaRPr>
          </a:p>
        </p:txBody>
      </p:sp>
      <p:sp>
        <p:nvSpPr>
          <p:cNvPr id="219140" name="Oval 4">
            <a:extLst>
              <a:ext uri="{FF2B5EF4-FFF2-40B4-BE49-F238E27FC236}">
                <a16:creationId xmlns:a16="http://schemas.microsoft.com/office/drawing/2014/main" id="{E98CA3FC-CD30-4BD5-A14A-95A37FA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3429000" cy="762000"/>
          </a:xfrm>
          <a:prstGeom prst="ellipse">
            <a:avLst/>
          </a:prstGeom>
          <a:noFill/>
          <a:ln w="25400">
            <a:solidFill>
              <a:srgbClr val="FC020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141" name="Text Box 5">
            <a:extLst>
              <a:ext uri="{FF2B5EF4-FFF2-40B4-BE49-F238E27FC236}">
                <a16:creationId xmlns:a16="http://schemas.microsoft.com/office/drawing/2014/main" id="{D15AC4C0-D143-4CCA-819C-6CBE2335C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2954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1" u="none" strike="noStrike" kern="1200" cap="none" spc="0" normalizeH="0" baseline="0" noProof="0">
                <a:ln>
                  <a:noFill/>
                </a:ln>
                <a:solidFill>
                  <a:srgbClr val="FC020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219142" name="Text Box 6">
            <a:extLst>
              <a:ext uri="{FF2B5EF4-FFF2-40B4-BE49-F238E27FC236}">
                <a16:creationId xmlns:a16="http://schemas.microsoft.com/office/drawing/2014/main" id="{FFB81E31-20DF-4EB3-A89B-21FEA3488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13716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1" u="none" strike="noStrike" kern="1200" cap="none" spc="0" normalizeH="0" baseline="0" noProof="0">
                <a:ln>
                  <a:noFill/>
                </a:ln>
                <a:solidFill>
                  <a:srgbClr val="FC020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</a:t>
            </a: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8AE32BAE-70AA-46F9-9818-11F6AB387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334000"/>
            <a:ext cx="3429000" cy="762000"/>
          </a:xfrm>
          <a:prstGeom prst="ellipse">
            <a:avLst/>
          </a:prstGeom>
          <a:noFill/>
          <a:ln w="25400">
            <a:solidFill>
              <a:srgbClr val="FC020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  <p:bldP spid="219141" grpId="0"/>
      <p:bldP spid="21914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519A153-D848-4F47-9E51-FF86B95CE9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Function Notation</a:t>
            </a:r>
          </a:p>
        </p:txBody>
      </p:sp>
      <p:sp>
        <p:nvSpPr>
          <p:cNvPr id="221187" name="Content Placeholder 2">
            <a:extLst>
              <a:ext uri="{FF2B5EF4-FFF2-40B4-BE49-F238E27FC236}">
                <a16:creationId xmlns:a16="http://schemas.microsoft.com/office/drawing/2014/main" id="{D8E5DDFF-F8D0-4918-9EB7-8D5D86BFF1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76200" y="990600"/>
            <a:ext cx="9525000" cy="3810000"/>
          </a:xfrm>
        </p:spPr>
        <p:txBody>
          <a:bodyPr/>
          <a:lstStyle/>
          <a:p>
            <a:pPr eaLnBrk="1" hangingPunct="1"/>
            <a:r>
              <a:rPr lang="en-US" altLang="en-US" sz="2600"/>
              <a:t>You used to say “</a:t>
            </a:r>
            <a:r>
              <a:rPr lang="en-US" altLang="en-US" sz="2600" i="1"/>
              <a:t>y</a:t>
            </a:r>
            <a:r>
              <a:rPr lang="en-US" altLang="en-US" sz="2600"/>
              <a:t> = 2</a:t>
            </a:r>
            <a:r>
              <a:rPr lang="en-US" altLang="en-US" sz="2600" i="1"/>
              <a:t>x</a:t>
            </a:r>
            <a:r>
              <a:rPr lang="en-US" altLang="en-US" sz="2600"/>
              <a:t> + 3; find the value of </a:t>
            </a:r>
            <a:r>
              <a:rPr lang="en-US" altLang="en-US" sz="2600" i="1"/>
              <a:t>y</a:t>
            </a:r>
            <a:r>
              <a:rPr lang="en-US" altLang="en-US" sz="2600"/>
              <a:t> when </a:t>
            </a:r>
            <a:r>
              <a:rPr lang="en-US" altLang="en-US" sz="2600" i="1"/>
              <a:t>x</a:t>
            </a:r>
            <a:r>
              <a:rPr lang="en-US" altLang="en-US" sz="2600"/>
              <a:t> = -1”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/>
              <a:t>	</a:t>
            </a:r>
            <a:r>
              <a:rPr lang="en-US" altLang="en-US" sz="2200" i="1"/>
              <a:t>y</a:t>
            </a:r>
            <a:r>
              <a:rPr lang="en-US" altLang="en-US" sz="2200"/>
              <a:t> = 2</a:t>
            </a:r>
            <a:r>
              <a:rPr lang="en-US" altLang="en-US" sz="2200" i="1"/>
              <a:t>x</a:t>
            </a:r>
            <a:r>
              <a:rPr lang="en-US" altLang="en-US" sz="2200"/>
              <a:t> + 3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/>
              <a:t>	y = 2(-1) + 3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/>
              <a:t>	y = -2 + 3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b="1">
                <a:solidFill>
                  <a:srgbClr val="FC0202"/>
                </a:solidFill>
              </a:rPr>
              <a:t>	y = 1</a:t>
            </a:r>
          </a:p>
          <a:p>
            <a:pPr eaLnBrk="1" hangingPunct="1"/>
            <a:r>
              <a:rPr lang="en-US" altLang="en-US" sz="2800" b="1"/>
              <a:t>Now</a:t>
            </a:r>
            <a:r>
              <a:rPr lang="en-US" altLang="en-US" sz="2800"/>
              <a:t> you say “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= 2</a:t>
            </a:r>
            <a:r>
              <a:rPr lang="en-US" altLang="en-US" sz="2800" i="1"/>
              <a:t>x</a:t>
            </a:r>
            <a:r>
              <a:rPr lang="en-US" altLang="en-US" sz="2800"/>
              <a:t> + 3; find</a:t>
            </a:r>
            <a:r>
              <a:rPr lang="en-US" altLang="en-US" sz="2800" i="1"/>
              <a:t> f</a:t>
            </a:r>
            <a:r>
              <a:rPr lang="en-US" altLang="en-US" sz="2800"/>
              <a:t>(-1)”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pic>
        <p:nvPicPr>
          <p:cNvPr id="12292" name="Picture 5">
            <a:extLst>
              <a:ext uri="{FF2B5EF4-FFF2-40B4-BE49-F238E27FC236}">
                <a16:creationId xmlns:a16="http://schemas.microsoft.com/office/drawing/2014/main" id="{27E17D87-C765-4AC6-8599-CD310223A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33925"/>
            <a:ext cx="3200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5">
            <a:extLst>
              <a:ext uri="{FF2B5EF4-FFF2-40B4-BE49-F238E27FC236}">
                <a16:creationId xmlns:a16="http://schemas.microsoft.com/office/drawing/2014/main" id="{F8A5B63C-25ED-444F-B1E5-131E3D154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102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2294" name="TextBox 6">
            <a:extLst>
              <a:ext uri="{FF2B5EF4-FFF2-40B4-BE49-F238E27FC236}">
                <a16:creationId xmlns:a16="http://schemas.microsoft.com/office/drawing/2014/main" id="{5D181B84-0DE4-4A9D-92B9-1C670EFB4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41960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-1</a:t>
            </a:r>
          </a:p>
        </p:txBody>
      </p:sp>
      <p:sp>
        <p:nvSpPr>
          <p:cNvPr id="12295" name="TextBox 7">
            <a:extLst>
              <a:ext uri="{FF2B5EF4-FFF2-40B4-BE49-F238E27FC236}">
                <a16:creationId xmlns:a16="http://schemas.microsoft.com/office/drawing/2014/main" id="{E102BCF9-6D5F-4515-B674-F23FEE1FB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400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f(-1) = 2x + 3</a:t>
            </a:r>
          </a:p>
        </p:txBody>
      </p:sp>
      <p:sp>
        <p:nvSpPr>
          <p:cNvPr id="221192" name="Oval 8">
            <a:extLst>
              <a:ext uri="{FF2B5EF4-FFF2-40B4-BE49-F238E27FC236}">
                <a16:creationId xmlns:a16="http://schemas.microsoft.com/office/drawing/2014/main" id="{3E44AD58-EBAE-4304-BA01-C41E08912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1371600" cy="4572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8" name="Text Box 14">
            <a:extLst>
              <a:ext uri="{FF2B5EF4-FFF2-40B4-BE49-F238E27FC236}">
                <a16:creationId xmlns:a16="http://schemas.microsoft.com/office/drawing/2014/main" id="{7303C30C-7569-49E2-8A16-66ED765C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686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function described by ƒ(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 =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+ 3 is the same as the function described by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+ 3. And both of these functions are the same as the set of ordered pairs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,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+ 3).</a:t>
            </a:r>
          </a:p>
        </p:txBody>
      </p:sp>
      <p:sp>
        <p:nvSpPr>
          <p:cNvPr id="77839" name="Text Box 15">
            <a:extLst>
              <a:ext uri="{FF2B5EF4-FFF2-40B4-BE49-F238E27FC236}">
                <a16:creationId xmlns:a16="http://schemas.microsoft.com/office/drawing/2014/main" id="{1DE475E4-5964-4032-8303-BD26BEF24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28975"/>
            <a:ext cx="5494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          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          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7840" name="Line 16">
            <a:extLst>
              <a:ext uri="{FF2B5EF4-FFF2-40B4-BE49-F238E27FC236}">
                <a16:creationId xmlns:a16="http://schemas.microsoft.com/office/drawing/2014/main" id="{091934BF-77A1-4087-82F3-60905F90B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41" name="Line 17">
            <a:extLst>
              <a:ext uri="{FF2B5EF4-FFF2-40B4-BE49-F238E27FC236}">
                <a16:creationId xmlns:a16="http://schemas.microsoft.com/office/drawing/2014/main" id="{D94D0E61-7AB4-4A83-A2B2-7283205C5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42" name="Text Box 18">
            <a:extLst>
              <a:ext uri="{FF2B5EF4-FFF2-40B4-BE49-F238E27FC236}">
                <a16:creationId xmlns:a16="http://schemas.microsoft.com/office/drawing/2014/main" id="{58BE1115-ED1B-4AA0-8A63-C97832865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914775"/>
            <a:ext cx="548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      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     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7843" name="Line 19">
            <a:extLst>
              <a:ext uri="{FF2B5EF4-FFF2-40B4-BE49-F238E27FC236}">
                <a16:creationId xmlns:a16="http://schemas.microsoft.com/office/drawing/2014/main" id="{40DE2FDC-A623-4B90-BFED-C1D713BA6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44" name="Line 20">
            <a:extLst>
              <a:ext uri="{FF2B5EF4-FFF2-40B4-BE49-F238E27FC236}">
                <a16:creationId xmlns:a16="http://schemas.microsoft.com/office/drawing/2014/main" id="{2591467A-B96E-4C0B-A4C1-F551684C0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45" name="Text Box 21">
            <a:extLst>
              <a:ext uri="{FF2B5EF4-FFF2-40B4-BE49-F238E27FC236}">
                <a16:creationId xmlns:a16="http://schemas.microsoft.com/office/drawing/2014/main" id="{C202F884-8A4E-4524-9E05-CF5B1682A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4290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Notice that y = ƒ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each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8" grpId="0"/>
      <p:bldP spid="77839" grpId="0"/>
      <p:bldP spid="77842" grpId="0"/>
      <p:bldP spid="778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>
            <a:extLst>
              <a:ext uri="{FF2B5EF4-FFF2-40B4-BE49-F238E27FC236}">
                <a16:creationId xmlns:a16="http://schemas.microsoft.com/office/drawing/2014/main" id="{9AD450E8-846A-4066-854B-CC2C6504A2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5400" y="1828800"/>
            <a:ext cx="44577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E1640E25-028D-4A5A-BACB-F3A6CE1D2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362200"/>
            <a:ext cx="3070225" cy="2290763"/>
          </a:xfrm>
          <a:prstGeom prst="rect">
            <a:avLst/>
          </a:prstGeom>
          <a:solidFill>
            <a:srgbClr val="FFFFFF">
              <a:alpha val="5399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5" name="Freeform 7">
            <a:extLst>
              <a:ext uri="{FF2B5EF4-FFF2-40B4-BE49-F238E27FC236}">
                <a16:creationId xmlns:a16="http://schemas.microsoft.com/office/drawing/2014/main" id="{82E237B7-D3F0-46A0-BA51-DFB1BD4B0237}"/>
              </a:ext>
            </a:extLst>
          </p:cNvPr>
          <p:cNvSpPr>
            <a:spLocks/>
          </p:cNvSpPr>
          <p:nvPr/>
        </p:nvSpPr>
        <p:spPr bwMode="auto">
          <a:xfrm>
            <a:off x="5943600" y="2209800"/>
            <a:ext cx="1301750" cy="2727325"/>
          </a:xfrm>
          <a:custGeom>
            <a:avLst/>
            <a:gdLst>
              <a:gd name="T0" fmla="*/ 0 w 838"/>
              <a:gd name="T1" fmla="*/ 395 h 1070"/>
              <a:gd name="T2" fmla="*/ 389 w 838"/>
              <a:gd name="T3" fmla="*/ 395 h 1070"/>
              <a:gd name="T4" fmla="*/ 773 w 838"/>
              <a:gd name="T5" fmla="*/ 96 h 1070"/>
              <a:gd name="T6" fmla="*/ 774 w 838"/>
              <a:gd name="T7" fmla="*/ 971 h 1070"/>
              <a:gd name="T8" fmla="*/ 389 w 838"/>
              <a:gd name="T9" fmla="*/ 692 h 1070"/>
              <a:gd name="T10" fmla="*/ 0 w 838"/>
              <a:gd name="T11" fmla="*/ 692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8" h="1070">
                <a:moveTo>
                  <a:pt x="0" y="395"/>
                </a:moveTo>
                <a:cubicBezTo>
                  <a:pt x="151" y="420"/>
                  <a:pt x="260" y="445"/>
                  <a:pt x="389" y="395"/>
                </a:cubicBezTo>
                <a:cubicBezTo>
                  <a:pt x="518" y="345"/>
                  <a:pt x="709" y="0"/>
                  <a:pt x="773" y="96"/>
                </a:cubicBezTo>
                <a:cubicBezTo>
                  <a:pt x="837" y="192"/>
                  <a:pt x="838" y="872"/>
                  <a:pt x="774" y="971"/>
                </a:cubicBezTo>
                <a:cubicBezTo>
                  <a:pt x="710" y="1070"/>
                  <a:pt x="519" y="738"/>
                  <a:pt x="389" y="692"/>
                </a:cubicBezTo>
                <a:cubicBezTo>
                  <a:pt x="260" y="646"/>
                  <a:pt x="65" y="692"/>
                  <a:pt x="0" y="692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6" name="Freeform 8">
            <a:extLst>
              <a:ext uri="{FF2B5EF4-FFF2-40B4-BE49-F238E27FC236}">
                <a16:creationId xmlns:a16="http://schemas.microsoft.com/office/drawing/2014/main" id="{A23D4D2D-612C-4382-B130-D823616953DD}"/>
              </a:ext>
            </a:extLst>
          </p:cNvPr>
          <p:cNvSpPr>
            <a:spLocks/>
          </p:cNvSpPr>
          <p:nvPr/>
        </p:nvSpPr>
        <p:spPr bwMode="auto">
          <a:xfrm>
            <a:off x="457200" y="2362200"/>
            <a:ext cx="2513013" cy="1770063"/>
          </a:xfrm>
          <a:custGeom>
            <a:avLst/>
            <a:gdLst>
              <a:gd name="T0" fmla="*/ 1620 w 1620"/>
              <a:gd name="T1" fmla="*/ 668 h 695"/>
              <a:gd name="T2" fmla="*/ 647 w 1620"/>
              <a:gd name="T3" fmla="*/ 597 h 695"/>
              <a:gd name="T4" fmla="*/ 66 w 1620"/>
              <a:gd name="T5" fmla="*/ 83 h 695"/>
              <a:gd name="T6" fmla="*/ 252 w 1620"/>
              <a:gd name="T7" fmla="*/ 100 h 695"/>
              <a:gd name="T8" fmla="*/ 526 w 1620"/>
              <a:gd name="T9" fmla="*/ 100 h 695"/>
              <a:gd name="T10" fmla="*/ 749 w 1620"/>
              <a:gd name="T11" fmla="*/ 100 h 695"/>
              <a:gd name="T12" fmla="*/ 972 w 1620"/>
              <a:gd name="T13" fmla="*/ 49 h 695"/>
              <a:gd name="T14" fmla="*/ 938 w 1620"/>
              <a:gd name="T15" fmla="*/ 374 h 695"/>
              <a:gd name="T16" fmla="*/ 1620 w 1620"/>
              <a:gd name="T17" fmla="*/ 343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20" h="695">
                <a:moveTo>
                  <a:pt x="1620" y="668"/>
                </a:moveTo>
                <a:cubicBezTo>
                  <a:pt x="1461" y="656"/>
                  <a:pt x="906" y="695"/>
                  <a:pt x="647" y="597"/>
                </a:cubicBezTo>
                <a:cubicBezTo>
                  <a:pt x="388" y="499"/>
                  <a:pt x="132" y="166"/>
                  <a:pt x="66" y="83"/>
                </a:cubicBezTo>
                <a:cubicBezTo>
                  <a:pt x="0" y="0"/>
                  <a:pt x="175" y="97"/>
                  <a:pt x="252" y="100"/>
                </a:cubicBezTo>
                <a:cubicBezTo>
                  <a:pt x="329" y="103"/>
                  <a:pt x="443" y="100"/>
                  <a:pt x="526" y="100"/>
                </a:cubicBezTo>
                <a:cubicBezTo>
                  <a:pt x="609" y="100"/>
                  <a:pt x="675" y="108"/>
                  <a:pt x="749" y="100"/>
                </a:cubicBezTo>
                <a:cubicBezTo>
                  <a:pt x="823" y="92"/>
                  <a:pt x="941" y="4"/>
                  <a:pt x="972" y="49"/>
                </a:cubicBezTo>
                <a:cubicBezTo>
                  <a:pt x="1003" y="94"/>
                  <a:pt x="830" y="325"/>
                  <a:pt x="938" y="374"/>
                </a:cubicBezTo>
                <a:cubicBezTo>
                  <a:pt x="1046" y="423"/>
                  <a:pt x="1478" y="349"/>
                  <a:pt x="1620" y="343"/>
                </a:cubicBezTo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F53A2ACF-28AE-4116-A5A5-43D35D1E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48000"/>
            <a:ext cx="2286000" cy="9144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Function Rule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7C8EF5F-7172-4C51-B4F3-E40EAA62C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19400"/>
            <a:ext cx="1219200" cy="5334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AE49BBAA-F00D-48E4-A3D3-A5A7A0AA0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914400" cy="5064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input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D5FC103F-999C-4136-AC5D-EE593E200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numbers of the domain are sometimes called the ________ and the range is called the ___________.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6D359CD8-2BF7-40F8-9B62-4CFC1D2CE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28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input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65EACEDE-00DA-4713-A1CB-2058E4B74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334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</a:t>
            </a:r>
          </a:p>
        </p:txBody>
      </p:sp>
      <p:graphicFrame>
        <p:nvGraphicFramePr>
          <p:cNvPr id="12303" name="Object 15">
            <a:extLst>
              <a:ext uri="{FF2B5EF4-FFF2-40B4-BE49-F238E27FC236}">
                <a16:creationId xmlns:a16="http://schemas.microsoft.com/office/drawing/2014/main" id="{2540B3FC-53E9-4F20-934A-91FF603C9E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828800"/>
          <a:ext cx="7572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12303" name="Object 15">
                        <a:extLst>
                          <a:ext uri="{FF2B5EF4-FFF2-40B4-BE49-F238E27FC236}">
                            <a16:creationId xmlns:a16="http://schemas.microsoft.com/office/drawing/2014/main" id="{2540B3FC-53E9-4F20-934A-91FF603C9E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75723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>
            <a:extLst>
              <a:ext uri="{FF2B5EF4-FFF2-40B4-BE49-F238E27FC236}">
                <a16:creationId xmlns:a16="http://schemas.microsoft.com/office/drawing/2014/main" id="{24AD9C30-6A28-4715-950D-B68D305698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276600"/>
          <a:ext cx="1143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203040" progId="Equation.DSMT4">
                  <p:embed/>
                </p:oleObj>
              </mc:Choice>
              <mc:Fallback>
                <p:oleObj name="Equation" r:id="rId4" imgW="342720" imgH="203040" progId="Equation.DSMT4">
                  <p:embed/>
                  <p:pic>
                    <p:nvPicPr>
                      <p:cNvPr id="12304" name="Object 16">
                        <a:extLst>
                          <a:ext uri="{FF2B5EF4-FFF2-40B4-BE49-F238E27FC236}">
                            <a16:creationId xmlns:a16="http://schemas.microsoft.com/office/drawing/2014/main" id="{24AD9C30-6A28-4715-950D-B68D305698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276600"/>
                        <a:ext cx="11430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02312E-6 C -0.00191 0.07722 -0.00382 0.15468 0.02882 0.18821 C 0.06146 0.22196 0.12865 0.21156 0.19618 0.20139 " pathEditMode="relative" rAng="0" ptsTypes="aaA">
                                      <p:cBhvr>
                                        <p:cTn id="33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11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8844E-6 C 0.09167 -0.00624 0.18351 -0.01248 0.22084 -0.015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-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>
            <a:extLst>
              <a:ext uri="{FF2B5EF4-FFF2-40B4-BE49-F238E27FC236}">
                <a16:creationId xmlns:a16="http://schemas.microsoft.com/office/drawing/2014/main" id="{686372BF-1D1A-4761-9785-A134489E4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8600"/>
            <a:ext cx="376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Find the range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for the function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675DDAC3-5E60-41F1-9F9F-B039BDDD3E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228600"/>
          <a:ext cx="1905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500" imgH="203200" progId="Equation.DSMT4">
                  <p:embed/>
                </p:oleObj>
              </mc:Choice>
              <mc:Fallback>
                <p:oleObj name="Equation" r:id="rId2" imgW="825500" imgH="203200" progId="Equation.DSMT4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675DDAC3-5E60-41F1-9F9F-B039BDDD3E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"/>
                        <a:ext cx="19050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>
            <a:extLst>
              <a:ext uri="{FF2B5EF4-FFF2-40B4-BE49-F238E27FC236}">
                <a16:creationId xmlns:a16="http://schemas.microsoft.com/office/drawing/2014/main" id="{FB9FF859-1401-4781-BEFD-AFEBFDBE9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858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if the domain of </a:t>
            </a: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is { 0, 2, 4 }.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3319" name="Group 7">
            <a:extLst>
              <a:ext uri="{FF2B5EF4-FFF2-40B4-BE49-F238E27FC236}">
                <a16:creationId xmlns:a16="http://schemas.microsoft.com/office/drawing/2014/main" id="{174124C8-3225-4A51-A2DB-BEDAD9B4CB0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1066800"/>
            <a:ext cx="5791200" cy="1746250"/>
            <a:chOff x="1881" y="7903"/>
            <a:chExt cx="4950" cy="1690"/>
          </a:xfrm>
        </p:grpSpPr>
        <p:sp>
          <p:nvSpPr>
            <p:cNvPr id="13320" name="AutoShape 8">
              <a:extLst>
                <a:ext uri="{FF2B5EF4-FFF2-40B4-BE49-F238E27FC236}">
                  <a16:creationId xmlns:a16="http://schemas.microsoft.com/office/drawing/2014/main" id="{FF0F291A-153A-4B4C-AAC1-7C07F1F6B4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81" y="7903"/>
              <a:ext cx="4950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1" name="Rectangle 9">
              <a:extLst>
                <a:ext uri="{FF2B5EF4-FFF2-40B4-BE49-F238E27FC236}">
                  <a16:creationId xmlns:a16="http://schemas.microsoft.com/office/drawing/2014/main" id="{5FA0E637-A69E-46DA-AFAF-216EBEE6D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8520"/>
              <a:ext cx="1350" cy="771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2" name="Freeform 10">
              <a:extLst>
                <a:ext uri="{FF2B5EF4-FFF2-40B4-BE49-F238E27FC236}">
                  <a16:creationId xmlns:a16="http://schemas.microsoft.com/office/drawing/2014/main" id="{D49A978C-7CF3-45BA-B6CE-BB3AEAD3C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" y="8675"/>
              <a:ext cx="699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3" name="Freeform 11">
              <a:extLst>
                <a:ext uri="{FF2B5EF4-FFF2-40B4-BE49-F238E27FC236}">
                  <a16:creationId xmlns:a16="http://schemas.microsoft.com/office/drawing/2014/main" id="{CA4C8B66-7D5A-4060-945F-305413807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1" y="8366"/>
              <a:ext cx="1200" cy="595"/>
            </a:xfrm>
            <a:custGeom>
              <a:avLst/>
              <a:gdLst>
                <a:gd name="T0" fmla="*/ 1620 w 1620"/>
                <a:gd name="T1" fmla="*/ 668 h 695"/>
                <a:gd name="T2" fmla="*/ 647 w 1620"/>
                <a:gd name="T3" fmla="*/ 597 h 695"/>
                <a:gd name="T4" fmla="*/ 66 w 1620"/>
                <a:gd name="T5" fmla="*/ 83 h 695"/>
                <a:gd name="T6" fmla="*/ 252 w 1620"/>
                <a:gd name="T7" fmla="*/ 100 h 695"/>
                <a:gd name="T8" fmla="*/ 526 w 1620"/>
                <a:gd name="T9" fmla="*/ 100 h 695"/>
                <a:gd name="T10" fmla="*/ 749 w 1620"/>
                <a:gd name="T11" fmla="*/ 100 h 695"/>
                <a:gd name="T12" fmla="*/ 972 w 1620"/>
                <a:gd name="T13" fmla="*/ 49 h 695"/>
                <a:gd name="T14" fmla="*/ 938 w 1620"/>
                <a:gd name="T15" fmla="*/ 374 h 695"/>
                <a:gd name="T16" fmla="*/ 1620 w 1620"/>
                <a:gd name="T17" fmla="*/ 343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0" h="695">
                  <a:moveTo>
                    <a:pt x="1620" y="668"/>
                  </a:moveTo>
                  <a:cubicBezTo>
                    <a:pt x="1461" y="656"/>
                    <a:pt x="906" y="695"/>
                    <a:pt x="647" y="597"/>
                  </a:cubicBezTo>
                  <a:cubicBezTo>
                    <a:pt x="388" y="499"/>
                    <a:pt x="132" y="166"/>
                    <a:pt x="66" y="83"/>
                  </a:cubicBezTo>
                  <a:cubicBezTo>
                    <a:pt x="0" y="0"/>
                    <a:pt x="175" y="97"/>
                    <a:pt x="252" y="100"/>
                  </a:cubicBezTo>
                  <a:cubicBezTo>
                    <a:pt x="329" y="103"/>
                    <a:pt x="443" y="100"/>
                    <a:pt x="526" y="100"/>
                  </a:cubicBezTo>
                  <a:cubicBezTo>
                    <a:pt x="609" y="100"/>
                    <a:pt x="675" y="108"/>
                    <a:pt x="749" y="100"/>
                  </a:cubicBezTo>
                  <a:cubicBezTo>
                    <a:pt x="823" y="92"/>
                    <a:pt x="941" y="4"/>
                    <a:pt x="972" y="49"/>
                  </a:cubicBezTo>
                  <a:cubicBezTo>
                    <a:pt x="1003" y="94"/>
                    <a:pt x="830" y="325"/>
                    <a:pt x="938" y="374"/>
                  </a:cubicBezTo>
                  <a:cubicBezTo>
                    <a:pt x="1046" y="423"/>
                    <a:pt x="1478" y="349"/>
                    <a:pt x="1620" y="343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4" name="Text Box 12">
              <a:extLst>
                <a:ext uri="{FF2B5EF4-FFF2-40B4-BE49-F238E27FC236}">
                  <a16:creationId xmlns:a16="http://schemas.microsoft.com/office/drawing/2014/main" id="{6E7E8648-F157-48BA-B612-CD8114F35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8674"/>
              <a:ext cx="157" cy="35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5" name="Text Box 13">
              <a:extLst>
                <a:ext uri="{FF2B5EF4-FFF2-40B4-BE49-F238E27FC236}">
                  <a16:creationId xmlns:a16="http://schemas.microsoft.com/office/drawing/2014/main" id="{900CA3DD-6E3C-44A6-A402-8FD92037E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1" y="8983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range</a:t>
              </a:r>
            </a:p>
          </p:txBody>
        </p:sp>
        <p:sp>
          <p:nvSpPr>
            <p:cNvPr id="13326" name="Text Box 14">
              <a:extLst>
                <a:ext uri="{FF2B5EF4-FFF2-40B4-BE49-F238E27FC236}">
                  <a16:creationId xmlns:a16="http://schemas.microsoft.com/office/drawing/2014/main" id="{EEF81370-EEC8-4707-A123-BF55FFB38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domain</a:t>
              </a:r>
            </a:p>
          </p:txBody>
        </p:sp>
      </p:grpSp>
      <p:graphicFrame>
        <p:nvGraphicFramePr>
          <p:cNvPr id="13327" name="Object 15">
            <a:extLst>
              <a:ext uri="{FF2B5EF4-FFF2-40B4-BE49-F238E27FC236}">
                <a16:creationId xmlns:a16="http://schemas.microsoft.com/office/drawing/2014/main" id="{6CF9727C-EF81-4042-913F-EDB76690EE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828800"/>
          <a:ext cx="12954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177480" progId="Equation.DSMT4">
                  <p:embed/>
                </p:oleObj>
              </mc:Choice>
              <mc:Fallback>
                <p:oleObj name="Equation" r:id="rId4" imgW="380880" imgH="177480" progId="Equation.DSMT4">
                  <p:embed/>
                  <p:pic>
                    <p:nvPicPr>
                      <p:cNvPr id="13327" name="Object 15">
                        <a:extLst>
                          <a:ext uri="{FF2B5EF4-FFF2-40B4-BE49-F238E27FC236}">
                            <a16:creationId xmlns:a16="http://schemas.microsoft.com/office/drawing/2014/main" id="{6CF9727C-EF81-4042-913F-EDB76690EE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28800"/>
                        <a:ext cx="12954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8" name="Group 16">
            <a:extLst>
              <a:ext uri="{FF2B5EF4-FFF2-40B4-BE49-F238E27FC236}">
                <a16:creationId xmlns:a16="http://schemas.microsoft.com/office/drawing/2014/main" id="{26F1A4F6-4BDD-4C22-A3A1-0E2ED63DE2E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2000" y="3048000"/>
            <a:ext cx="3124200" cy="990600"/>
            <a:chOff x="1279" y="7903"/>
            <a:chExt cx="5723" cy="1690"/>
          </a:xfrm>
        </p:grpSpPr>
        <p:sp>
          <p:nvSpPr>
            <p:cNvPr id="13329" name="AutoShape 17">
              <a:extLst>
                <a:ext uri="{FF2B5EF4-FFF2-40B4-BE49-F238E27FC236}">
                  <a16:creationId xmlns:a16="http://schemas.microsoft.com/office/drawing/2014/main" id="{FDD9366E-8819-4B11-96E4-75C3096BED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" y="7903"/>
              <a:ext cx="5723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0" name="Rectangle 18">
              <a:extLst>
                <a:ext uri="{FF2B5EF4-FFF2-40B4-BE49-F238E27FC236}">
                  <a16:creationId xmlns:a16="http://schemas.microsoft.com/office/drawing/2014/main" id="{FF8A76A3-8856-4626-A33E-1B7F64573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8523"/>
              <a:ext cx="3012" cy="769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1" name="Freeform 19">
              <a:extLst>
                <a:ext uri="{FF2B5EF4-FFF2-40B4-BE49-F238E27FC236}">
                  <a16:creationId xmlns:a16="http://schemas.microsoft.com/office/drawing/2014/main" id="{FCF8EEC9-6A88-4621-AA30-50E0FC196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" y="8523"/>
              <a:ext cx="698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2" name="Freeform 20">
              <a:extLst>
                <a:ext uri="{FF2B5EF4-FFF2-40B4-BE49-F238E27FC236}">
                  <a16:creationId xmlns:a16="http://schemas.microsoft.com/office/drawing/2014/main" id="{78E794A0-C693-4A57-91F6-EA8E9AF01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8213"/>
              <a:ext cx="1434" cy="594"/>
            </a:xfrm>
            <a:custGeom>
              <a:avLst/>
              <a:gdLst>
                <a:gd name="T0" fmla="*/ 857 w 857"/>
                <a:gd name="T1" fmla="*/ 332 h 345"/>
                <a:gd name="T2" fmla="*/ 322 w 857"/>
                <a:gd name="T3" fmla="*/ 296 h 345"/>
                <a:gd name="T4" fmla="*/ 33 w 857"/>
                <a:gd name="T5" fmla="*/ 41 h 345"/>
                <a:gd name="T6" fmla="*/ 126 w 857"/>
                <a:gd name="T7" fmla="*/ 50 h 345"/>
                <a:gd name="T8" fmla="*/ 262 w 857"/>
                <a:gd name="T9" fmla="*/ 50 h 345"/>
                <a:gd name="T10" fmla="*/ 373 w 857"/>
                <a:gd name="T11" fmla="*/ 50 h 345"/>
                <a:gd name="T12" fmla="*/ 484 w 857"/>
                <a:gd name="T13" fmla="*/ 24 h 345"/>
                <a:gd name="T14" fmla="*/ 467 w 857"/>
                <a:gd name="T15" fmla="*/ 186 h 345"/>
                <a:gd name="T16" fmla="*/ 857 w 857"/>
                <a:gd name="T17" fmla="*/ 17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7" h="345">
                  <a:moveTo>
                    <a:pt x="857" y="332"/>
                  </a:moveTo>
                  <a:cubicBezTo>
                    <a:pt x="771" y="326"/>
                    <a:pt x="459" y="345"/>
                    <a:pt x="322" y="296"/>
                  </a:cubicBezTo>
                  <a:cubicBezTo>
                    <a:pt x="185" y="247"/>
                    <a:pt x="66" y="82"/>
                    <a:pt x="33" y="41"/>
                  </a:cubicBezTo>
                  <a:cubicBezTo>
                    <a:pt x="0" y="0"/>
                    <a:pt x="87" y="48"/>
                    <a:pt x="126" y="50"/>
                  </a:cubicBezTo>
                  <a:cubicBezTo>
                    <a:pt x="164" y="51"/>
                    <a:pt x="221" y="50"/>
                    <a:pt x="262" y="50"/>
                  </a:cubicBezTo>
                  <a:cubicBezTo>
                    <a:pt x="303" y="50"/>
                    <a:pt x="336" y="54"/>
                    <a:pt x="373" y="50"/>
                  </a:cubicBezTo>
                  <a:cubicBezTo>
                    <a:pt x="410" y="46"/>
                    <a:pt x="469" y="2"/>
                    <a:pt x="484" y="24"/>
                  </a:cubicBezTo>
                  <a:cubicBezTo>
                    <a:pt x="500" y="47"/>
                    <a:pt x="405" y="160"/>
                    <a:pt x="467" y="186"/>
                  </a:cubicBezTo>
                  <a:cubicBezTo>
                    <a:pt x="529" y="212"/>
                    <a:pt x="776" y="180"/>
                    <a:pt x="857" y="178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3" name="Text Box 21">
              <a:extLst>
                <a:ext uri="{FF2B5EF4-FFF2-40B4-BE49-F238E27FC236}">
                  <a16:creationId xmlns:a16="http://schemas.microsoft.com/office/drawing/2014/main" id="{A8543A85-E78E-4204-B33E-0D799EA939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2" y="8675"/>
              <a:ext cx="169" cy="5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22860" rIns="45720" bIns="2286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4" name="Text Box 22">
              <a:extLst>
                <a:ext uri="{FF2B5EF4-FFF2-40B4-BE49-F238E27FC236}">
                  <a16:creationId xmlns:a16="http://schemas.microsoft.com/office/drawing/2014/main" id="{65318B10-9559-4BA9-B6CA-19CDEE5A2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22860" rIns="45720" bIns="2286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13335" name="Object 23">
            <a:extLst>
              <a:ext uri="{FF2B5EF4-FFF2-40B4-BE49-F238E27FC236}">
                <a16:creationId xmlns:a16="http://schemas.microsoft.com/office/drawing/2014/main" id="{660EC50A-3E28-4382-BB21-AAF7B27E0E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429000"/>
          <a:ext cx="1016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7960" imgH="253800" progId="Equation.DSMT4">
                  <p:embed/>
                </p:oleObj>
              </mc:Choice>
              <mc:Fallback>
                <p:oleObj name="Equation" r:id="rId6" imgW="507960" imgH="253800" progId="Equation.DSMT4">
                  <p:embed/>
                  <p:pic>
                    <p:nvPicPr>
                      <p:cNvPr id="13335" name="Object 23">
                        <a:extLst>
                          <a:ext uri="{FF2B5EF4-FFF2-40B4-BE49-F238E27FC236}">
                            <a16:creationId xmlns:a16="http://schemas.microsoft.com/office/drawing/2014/main" id="{660EC50A-3E28-4382-BB21-AAF7B27E0E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1016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6" name="Object 24">
            <a:extLst>
              <a:ext uri="{FF2B5EF4-FFF2-40B4-BE49-F238E27FC236}">
                <a16:creationId xmlns:a16="http://schemas.microsoft.com/office/drawing/2014/main" id="{15970FAF-8617-4D43-B5B7-E325B88F2F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971800"/>
          <a:ext cx="2778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13336" name="Object 24">
                        <a:extLst>
                          <a:ext uri="{FF2B5EF4-FFF2-40B4-BE49-F238E27FC236}">
                            <a16:creationId xmlns:a16="http://schemas.microsoft.com/office/drawing/2014/main" id="{15970FAF-8617-4D43-B5B7-E325B88F2F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2778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7" name="Object 25">
            <a:extLst>
              <a:ext uri="{FF2B5EF4-FFF2-40B4-BE49-F238E27FC236}">
                <a16:creationId xmlns:a16="http://schemas.microsoft.com/office/drawing/2014/main" id="{E59466DB-22E6-418C-AFE7-EEAB4A0A69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505200"/>
          <a:ext cx="520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DSMT4">
                  <p:embed/>
                </p:oleObj>
              </mc:Choice>
              <mc:Fallback>
                <p:oleObj name="Equation" r:id="rId10" imgW="88560" imgH="164880" progId="Equation.DSMT4">
                  <p:embed/>
                  <p:pic>
                    <p:nvPicPr>
                      <p:cNvPr id="13337" name="Object 25">
                        <a:extLst>
                          <a:ext uri="{FF2B5EF4-FFF2-40B4-BE49-F238E27FC236}">
                            <a16:creationId xmlns:a16="http://schemas.microsoft.com/office/drawing/2014/main" id="{E59466DB-22E6-418C-AFE7-EEAB4A0A69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505200"/>
                        <a:ext cx="5207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38" name="Group 26">
            <a:extLst>
              <a:ext uri="{FF2B5EF4-FFF2-40B4-BE49-F238E27FC236}">
                <a16:creationId xmlns:a16="http://schemas.microsoft.com/office/drawing/2014/main" id="{53A6B9DF-F1A8-4E47-9B54-6AFABD9F715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9600" y="4114800"/>
            <a:ext cx="3124200" cy="990600"/>
            <a:chOff x="1279" y="7903"/>
            <a:chExt cx="5723" cy="1690"/>
          </a:xfrm>
        </p:grpSpPr>
        <p:sp>
          <p:nvSpPr>
            <p:cNvPr id="13339" name="AutoShape 27">
              <a:extLst>
                <a:ext uri="{FF2B5EF4-FFF2-40B4-BE49-F238E27FC236}">
                  <a16:creationId xmlns:a16="http://schemas.microsoft.com/office/drawing/2014/main" id="{AA0A22DB-18ED-45B0-B670-D1B0406060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" y="7903"/>
              <a:ext cx="5723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0" name="Rectangle 28">
              <a:extLst>
                <a:ext uri="{FF2B5EF4-FFF2-40B4-BE49-F238E27FC236}">
                  <a16:creationId xmlns:a16="http://schemas.microsoft.com/office/drawing/2014/main" id="{2B36D250-9E8E-480E-81D3-589EF886A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8523"/>
              <a:ext cx="3012" cy="769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1" name="Freeform 29">
              <a:extLst>
                <a:ext uri="{FF2B5EF4-FFF2-40B4-BE49-F238E27FC236}">
                  <a16:creationId xmlns:a16="http://schemas.microsoft.com/office/drawing/2014/main" id="{30D03580-4846-4E86-B5B6-D6C680414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" y="8523"/>
              <a:ext cx="698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2" name="Freeform 30">
              <a:extLst>
                <a:ext uri="{FF2B5EF4-FFF2-40B4-BE49-F238E27FC236}">
                  <a16:creationId xmlns:a16="http://schemas.microsoft.com/office/drawing/2014/main" id="{9B6DB887-613E-438C-80FA-C3F52B128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8213"/>
              <a:ext cx="1434" cy="594"/>
            </a:xfrm>
            <a:custGeom>
              <a:avLst/>
              <a:gdLst>
                <a:gd name="T0" fmla="*/ 857 w 857"/>
                <a:gd name="T1" fmla="*/ 332 h 345"/>
                <a:gd name="T2" fmla="*/ 322 w 857"/>
                <a:gd name="T3" fmla="*/ 296 h 345"/>
                <a:gd name="T4" fmla="*/ 33 w 857"/>
                <a:gd name="T5" fmla="*/ 41 h 345"/>
                <a:gd name="T6" fmla="*/ 126 w 857"/>
                <a:gd name="T7" fmla="*/ 50 h 345"/>
                <a:gd name="T8" fmla="*/ 262 w 857"/>
                <a:gd name="T9" fmla="*/ 50 h 345"/>
                <a:gd name="T10" fmla="*/ 373 w 857"/>
                <a:gd name="T11" fmla="*/ 50 h 345"/>
                <a:gd name="T12" fmla="*/ 484 w 857"/>
                <a:gd name="T13" fmla="*/ 24 h 345"/>
                <a:gd name="T14" fmla="*/ 467 w 857"/>
                <a:gd name="T15" fmla="*/ 186 h 345"/>
                <a:gd name="T16" fmla="*/ 857 w 857"/>
                <a:gd name="T17" fmla="*/ 17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7" h="345">
                  <a:moveTo>
                    <a:pt x="857" y="332"/>
                  </a:moveTo>
                  <a:cubicBezTo>
                    <a:pt x="771" y="326"/>
                    <a:pt x="459" y="345"/>
                    <a:pt x="322" y="296"/>
                  </a:cubicBezTo>
                  <a:cubicBezTo>
                    <a:pt x="185" y="247"/>
                    <a:pt x="66" y="82"/>
                    <a:pt x="33" y="41"/>
                  </a:cubicBezTo>
                  <a:cubicBezTo>
                    <a:pt x="0" y="0"/>
                    <a:pt x="87" y="48"/>
                    <a:pt x="126" y="50"/>
                  </a:cubicBezTo>
                  <a:cubicBezTo>
                    <a:pt x="164" y="51"/>
                    <a:pt x="221" y="50"/>
                    <a:pt x="262" y="50"/>
                  </a:cubicBezTo>
                  <a:cubicBezTo>
                    <a:pt x="303" y="50"/>
                    <a:pt x="336" y="54"/>
                    <a:pt x="373" y="50"/>
                  </a:cubicBezTo>
                  <a:cubicBezTo>
                    <a:pt x="410" y="46"/>
                    <a:pt x="469" y="2"/>
                    <a:pt x="484" y="24"/>
                  </a:cubicBezTo>
                  <a:cubicBezTo>
                    <a:pt x="500" y="47"/>
                    <a:pt x="405" y="160"/>
                    <a:pt x="467" y="186"/>
                  </a:cubicBezTo>
                  <a:cubicBezTo>
                    <a:pt x="529" y="212"/>
                    <a:pt x="776" y="180"/>
                    <a:pt x="857" y="178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3" name="Text Box 31">
              <a:extLst>
                <a:ext uri="{FF2B5EF4-FFF2-40B4-BE49-F238E27FC236}">
                  <a16:creationId xmlns:a16="http://schemas.microsoft.com/office/drawing/2014/main" id="{DD045400-090E-4B49-8885-ED5AECA4D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2" y="8675"/>
              <a:ext cx="169" cy="5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22860" rIns="45720" bIns="2286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4" name="Text Box 32">
              <a:extLst>
                <a:ext uri="{FF2B5EF4-FFF2-40B4-BE49-F238E27FC236}">
                  <a16:creationId xmlns:a16="http://schemas.microsoft.com/office/drawing/2014/main" id="{25778F28-1583-4F50-A82D-7DC9D61603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22860" rIns="45720" bIns="2286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13345" name="Object 33">
            <a:extLst>
              <a:ext uri="{FF2B5EF4-FFF2-40B4-BE49-F238E27FC236}">
                <a16:creationId xmlns:a16="http://schemas.microsoft.com/office/drawing/2014/main" id="{1A076185-2AD4-4925-B460-890925DF61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495800"/>
          <a:ext cx="1016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07960" imgH="253800" progId="Equation.DSMT4">
                  <p:embed/>
                </p:oleObj>
              </mc:Choice>
              <mc:Fallback>
                <p:oleObj name="Equation" r:id="rId12" imgW="507960" imgH="253800" progId="Equation.DSMT4">
                  <p:embed/>
                  <p:pic>
                    <p:nvPicPr>
                      <p:cNvPr id="13345" name="Object 33">
                        <a:extLst>
                          <a:ext uri="{FF2B5EF4-FFF2-40B4-BE49-F238E27FC236}">
                            <a16:creationId xmlns:a16="http://schemas.microsoft.com/office/drawing/2014/main" id="{1A076185-2AD4-4925-B460-890925DF61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95800"/>
                        <a:ext cx="1016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6" name="Object 34">
            <a:extLst>
              <a:ext uri="{FF2B5EF4-FFF2-40B4-BE49-F238E27FC236}">
                <a16:creationId xmlns:a16="http://schemas.microsoft.com/office/drawing/2014/main" id="{AF2DC018-663F-4318-AC52-49C6C44EE1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051300"/>
          <a:ext cx="2778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13346" name="Object 34">
                        <a:extLst>
                          <a:ext uri="{FF2B5EF4-FFF2-40B4-BE49-F238E27FC236}">
                            <a16:creationId xmlns:a16="http://schemas.microsoft.com/office/drawing/2014/main" id="{AF2DC018-663F-4318-AC52-49C6C44EE1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51300"/>
                        <a:ext cx="27781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7" name="Object 35">
            <a:extLst>
              <a:ext uri="{FF2B5EF4-FFF2-40B4-BE49-F238E27FC236}">
                <a16:creationId xmlns:a16="http://schemas.microsoft.com/office/drawing/2014/main" id="{8F61D7D3-8841-4AB4-AD15-6AC22A6066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4075" y="4560888"/>
          <a:ext cx="74453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13347" name="Object 35">
                        <a:extLst>
                          <a:ext uri="{FF2B5EF4-FFF2-40B4-BE49-F238E27FC236}">
                            <a16:creationId xmlns:a16="http://schemas.microsoft.com/office/drawing/2014/main" id="{8F61D7D3-8841-4AB4-AD15-6AC22A6066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075" y="4560888"/>
                        <a:ext cx="744538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48" name="Group 36">
            <a:extLst>
              <a:ext uri="{FF2B5EF4-FFF2-40B4-BE49-F238E27FC236}">
                <a16:creationId xmlns:a16="http://schemas.microsoft.com/office/drawing/2014/main" id="{A1CDD0F9-2880-4BC2-9A71-81A0786188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" y="5334000"/>
            <a:ext cx="3124200" cy="990600"/>
            <a:chOff x="1279" y="7903"/>
            <a:chExt cx="5723" cy="1690"/>
          </a:xfrm>
        </p:grpSpPr>
        <p:sp>
          <p:nvSpPr>
            <p:cNvPr id="13349" name="AutoShape 37">
              <a:extLst>
                <a:ext uri="{FF2B5EF4-FFF2-40B4-BE49-F238E27FC236}">
                  <a16:creationId xmlns:a16="http://schemas.microsoft.com/office/drawing/2014/main" id="{55941BED-34B0-4225-A4AA-DCD6FAAA04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" y="7903"/>
              <a:ext cx="5723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0" name="Rectangle 38">
              <a:extLst>
                <a:ext uri="{FF2B5EF4-FFF2-40B4-BE49-F238E27FC236}">
                  <a16:creationId xmlns:a16="http://schemas.microsoft.com/office/drawing/2014/main" id="{EC60DFFE-3EFC-4624-B453-16FBD64A4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8523"/>
              <a:ext cx="3012" cy="769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1" name="Freeform 39">
              <a:extLst>
                <a:ext uri="{FF2B5EF4-FFF2-40B4-BE49-F238E27FC236}">
                  <a16:creationId xmlns:a16="http://schemas.microsoft.com/office/drawing/2014/main" id="{F40A0D73-059E-4C37-8D9B-59A3809C0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" y="8523"/>
              <a:ext cx="698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2" name="Freeform 40">
              <a:extLst>
                <a:ext uri="{FF2B5EF4-FFF2-40B4-BE49-F238E27FC236}">
                  <a16:creationId xmlns:a16="http://schemas.microsoft.com/office/drawing/2014/main" id="{A73A25FD-1023-45FB-BDF7-12AC1DAED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8213"/>
              <a:ext cx="1434" cy="594"/>
            </a:xfrm>
            <a:custGeom>
              <a:avLst/>
              <a:gdLst>
                <a:gd name="T0" fmla="*/ 857 w 857"/>
                <a:gd name="T1" fmla="*/ 332 h 345"/>
                <a:gd name="T2" fmla="*/ 322 w 857"/>
                <a:gd name="T3" fmla="*/ 296 h 345"/>
                <a:gd name="T4" fmla="*/ 33 w 857"/>
                <a:gd name="T5" fmla="*/ 41 h 345"/>
                <a:gd name="T6" fmla="*/ 126 w 857"/>
                <a:gd name="T7" fmla="*/ 50 h 345"/>
                <a:gd name="T8" fmla="*/ 262 w 857"/>
                <a:gd name="T9" fmla="*/ 50 h 345"/>
                <a:gd name="T10" fmla="*/ 373 w 857"/>
                <a:gd name="T11" fmla="*/ 50 h 345"/>
                <a:gd name="T12" fmla="*/ 484 w 857"/>
                <a:gd name="T13" fmla="*/ 24 h 345"/>
                <a:gd name="T14" fmla="*/ 467 w 857"/>
                <a:gd name="T15" fmla="*/ 186 h 345"/>
                <a:gd name="T16" fmla="*/ 857 w 857"/>
                <a:gd name="T17" fmla="*/ 17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7" h="345">
                  <a:moveTo>
                    <a:pt x="857" y="332"/>
                  </a:moveTo>
                  <a:cubicBezTo>
                    <a:pt x="771" y="326"/>
                    <a:pt x="459" y="345"/>
                    <a:pt x="322" y="296"/>
                  </a:cubicBezTo>
                  <a:cubicBezTo>
                    <a:pt x="185" y="247"/>
                    <a:pt x="66" y="82"/>
                    <a:pt x="33" y="41"/>
                  </a:cubicBezTo>
                  <a:cubicBezTo>
                    <a:pt x="0" y="0"/>
                    <a:pt x="87" y="48"/>
                    <a:pt x="126" y="50"/>
                  </a:cubicBezTo>
                  <a:cubicBezTo>
                    <a:pt x="164" y="51"/>
                    <a:pt x="221" y="50"/>
                    <a:pt x="262" y="50"/>
                  </a:cubicBezTo>
                  <a:cubicBezTo>
                    <a:pt x="303" y="50"/>
                    <a:pt x="336" y="54"/>
                    <a:pt x="373" y="50"/>
                  </a:cubicBezTo>
                  <a:cubicBezTo>
                    <a:pt x="410" y="46"/>
                    <a:pt x="469" y="2"/>
                    <a:pt x="484" y="24"/>
                  </a:cubicBezTo>
                  <a:cubicBezTo>
                    <a:pt x="500" y="47"/>
                    <a:pt x="405" y="160"/>
                    <a:pt x="467" y="186"/>
                  </a:cubicBezTo>
                  <a:cubicBezTo>
                    <a:pt x="529" y="212"/>
                    <a:pt x="776" y="180"/>
                    <a:pt x="857" y="178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3" name="Text Box 41">
              <a:extLst>
                <a:ext uri="{FF2B5EF4-FFF2-40B4-BE49-F238E27FC236}">
                  <a16:creationId xmlns:a16="http://schemas.microsoft.com/office/drawing/2014/main" id="{3B35E17E-65EE-4711-A773-FC8C2E81C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2" y="8675"/>
              <a:ext cx="169" cy="5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22860" rIns="45720" bIns="2286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4" name="Text Box 42">
              <a:extLst>
                <a:ext uri="{FF2B5EF4-FFF2-40B4-BE49-F238E27FC236}">
                  <a16:creationId xmlns:a16="http://schemas.microsoft.com/office/drawing/2014/main" id="{45ED0A91-B972-47D2-BBA1-6FC0B2F03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22860" rIns="45720" bIns="2286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13355" name="Object 43">
            <a:extLst>
              <a:ext uri="{FF2B5EF4-FFF2-40B4-BE49-F238E27FC236}">
                <a16:creationId xmlns:a16="http://schemas.microsoft.com/office/drawing/2014/main" id="{29BC2506-FF64-4F1B-A4C6-FF3A33DE97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715000"/>
          <a:ext cx="1016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07960" imgH="253800" progId="Equation.DSMT4">
                  <p:embed/>
                </p:oleObj>
              </mc:Choice>
              <mc:Fallback>
                <p:oleObj name="Equation" r:id="rId18" imgW="507960" imgH="253800" progId="Equation.DSMT4">
                  <p:embed/>
                  <p:pic>
                    <p:nvPicPr>
                      <p:cNvPr id="13355" name="Object 43">
                        <a:extLst>
                          <a:ext uri="{FF2B5EF4-FFF2-40B4-BE49-F238E27FC236}">
                            <a16:creationId xmlns:a16="http://schemas.microsoft.com/office/drawing/2014/main" id="{29BC2506-FF64-4F1B-A4C6-FF3A33DE97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15000"/>
                        <a:ext cx="1016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6" name="Object 44">
            <a:extLst>
              <a:ext uri="{FF2B5EF4-FFF2-40B4-BE49-F238E27FC236}">
                <a16:creationId xmlns:a16="http://schemas.microsoft.com/office/drawing/2014/main" id="{0D37E3CF-D088-461C-8952-3CA8DD85A6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5270500"/>
          <a:ext cx="2778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13356" name="Object 44">
                        <a:extLst>
                          <a:ext uri="{FF2B5EF4-FFF2-40B4-BE49-F238E27FC236}">
                            <a16:creationId xmlns:a16="http://schemas.microsoft.com/office/drawing/2014/main" id="{0D37E3CF-D088-461C-8952-3CA8DD85A6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270500"/>
                        <a:ext cx="27781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7" name="Object 45">
            <a:extLst>
              <a:ext uri="{FF2B5EF4-FFF2-40B4-BE49-F238E27FC236}">
                <a16:creationId xmlns:a16="http://schemas.microsoft.com/office/drawing/2014/main" id="{9E15DA7D-B721-487D-AE7A-0AABFB0B8F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791200"/>
          <a:ext cx="5334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77480" imgH="177480" progId="Equation.DSMT4">
                  <p:embed/>
                </p:oleObj>
              </mc:Choice>
              <mc:Fallback>
                <p:oleObj name="Equation" r:id="rId22" imgW="177480" imgH="177480" progId="Equation.DSMT4">
                  <p:embed/>
                  <p:pic>
                    <p:nvPicPr>
                      <p:cNvPr id="13357" name="Object 45">
                        <a:extLst>
                          <a:ext uri="{FF2B5EF4-FFF2-40B4-BE49-F238E27FC236}">
                            <a16:creationId xmlns:a16="http://schemas.microsoft.com/office/drawing/2014/main" id="{9E15DA7D-B721-487D-AE7A-0AABFB0B8F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791200"/>
                        <a:ext cx="5334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8" name="Text Box 46">
            <a:extLst>
              <a:ext uri="{FF2B5EF4-FFF2-40B4-BE49-F238E27FC236}">
                <a16:creationId xmlns:a16="http://schemas.microsoft.com/office/drawing/2014/main" id="{A3A8BB69-084C-40EC-B0E1-12008CF8F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00200"/>
            <a:ext cx="3810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Range = {                      }</a:t>
            </a:r>
          </a:p>
        </p:txBody>
      </p:sp>
      <p:graphicFrame>
        <p:nvGraphicFramePr>
          <p:cNvPr id="13359" name="Object 47">
            <a:extLst>
              <a:ext uri="{FF2B5EF4-FFF2-40B4-BE49-F238E27FC236}">
                <a16:creationId xmlns:a16="http://schemas.microsoft.com/office/drawing/2014/main" id="{30282C55-D9C8-441D-AB62-30FF9C3CCC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1600200"/>
          <a:ext cx="1041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520560" imgH="203040" progId="Equation.DSMT4">
                  <p:embed/>
                </p:oleObj>
              </mc:Choice>
              <mc:Fallback>
                <p:oleObj name="Equation" r:id="rId24" imgW="520560" imgH="203040" progId="Equation.DSMT4">
                  <p:embed/>
                  <p:pic>
                    <p:nvPicPr>
                      <p:cNvPr id="13359" name="Object 47">
                        <a:extLst>
                          <a:ext uri="{FF2B5EF4-FFF2-40B4-BE49-F238E27FC236}">
                            <a16:creationId xmlns:a16="http://schemas.microsoft.com/office/drawing/2014/main" id="{30282C55-D9C8-441D-AB62-30FF9C3CCC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600200"/>
                        <a:ext cx="10414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0" name="Oval 48">
            <a:extLst>
              <a:ext uri="{FF2B5EF4-FFF2-40B4-BE49-F238E27FC236}">
                <a16:creationId xmlns:a16="http://schemas.microsoft.com/office/drawing/2014/main" id="{3812CFE3-6408-4B72-8D5C-44092A927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95600"/>
            <a:ext cx="876300" cy="175260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61" name="Oval 49">
            <a:extLst>
              <a:ext uri="{FF2B5EF4-FFF2-40B4-BE49-F238E27FC236}">
                <a16:creationId xmlns:a16="http://schemas.microsoft.com/office/drawing/2014/main" id="{AFFDD2A2-DC38-415C-A87A-CCFB8EF02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895600"/>
            <a:ext cx="914400" cy="175260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62" name="Text Box 50">
            <a:extLst>
              <a:ext uri="{FF2B5EF4-FFF2-40B4-BE49-F238E27FC236}">
                <a16:creationId xmlns:a16="http://schemas.microsoft.com/office/drawing/2014/main" id="{47816444-DE5D-45F0-BFA5-9919FD4FA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438400"/>
            <a:ext cx="10287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Domain</a:t>
            </a:r>
          </a:p>
        </p:txBody>
      </p:sp>
      <p:sp>
        <p:nvSpPr>
          <p:cNvPr id="13363" name="Text Box 51">
            <a:extLst>
              <a:ext uri="{FF2B5EF4-FFF2-40B4-BE49-F238E27FC236}">
                <a16:creationId xmlns:a16="http://schemas.microsoft.com/office/drawing/2014/main" id="{9E7248E3-FB5A-4FD4-BBAD-4D81DBFDB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438400"/>
            <a:ext cx="9144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Range</a:t>
            </a:r>
          </a:p>
        </p:txBody>
      </p:sp>
      <p:sp>
        <p:nvSpPr>
          <p:cNvPr id="13365" name="Text Box 53">
            <a:extLst>
              <a:ext uri="{FF2B5EF4-FFF2-40B4-BE49-F238E27FC236}">
                <a16:creationId xmlns:a16="http://schemas.microsoft.com/office/drawing/2014/main" id="{E6A3BA37-A94D-46D7-AF21-117F72088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48000"/>
            <a:ext cx="4572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13366" name="Text Box 54">
            <a:extLst>
              <a:ext uri="{FF2B5EF4-FFF2-40B4-BE49-F238E27FC236}">
                <a16:creationId xmlns:a16="http://schemas.microsoft.com/office/drawing/2014/main" id="{4F2536D7-3ACC-4F4E-A384-A17734C82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048000"/>
            <a:ext cx="533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13</a:t>
            </a:r>
          </a:p>
        </p:txBody>
      </p:sp>
      <p:sp>
        <p:nvSpPr>
          <p:cNvPr id="13367" name="Freeform 55">
            <a:extLst>
              <a:ext uri="{FF2B5EF4-FFF2-40B4-BE49-F238E27FC236}">
                <a16:creationId xmlns:a16="http://schemas.microsoft.com/office/drawing/2014/main" id="{6407E837-36B0-4CC4-B72F-3E4A5EC359BA}"/>
              </a:ext>
            </a:extLst>
          </p:cNvPr>
          <p:cNvSpPr>
            <a:spLocks/>
          </p:cNvSpPr>
          <p:nvPr/>
        </p:nvSpPr>
        <p:spPr bwMode="auto">
          <a:xfrm>
            <a:off x="6403975" y="3262313"/>
            <a:ext cx="1046163" cy="1587"/>
          </a:xfrm>
          <a:custGeom>
            <a:avLst/>
            <a:gdLst>
              <a:gd name="T0" fmla="*/ 0 w 659"/>
              <a:gd name="T1" fmla="*/ 0 h 1"/>
              <a:gd name="T2" fmla="*/ 659 w 659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9" h="1">
                <a:moveTo>
                  <a:pt x="0" y="0"/>
                </a:moveTo>
                <a:lnTo>
                  <a:pt x="65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68" name="Freeform 56">
            <a:extLst>
              <a:ext uri="{FF2B5EF4-FFF2-40B4-BE49-F238E27FC236}">
                <a16:creationId xmlns:a16="http://schemas.microsoft.com/office/drawing/2014/main" id="{506A3728-0B72-42AA-AEFF-FDA38FE24D75}"/>
              </a:ext>
            </a:extLst>
          </p:cNvPr>
          <p:cNvSpPr>
            <a:spLocks/>
          </p:cNvSpPr>
          <p:nvPr/>
        </p:nvSpPr>
        <p:spPr bwMode="auto">
          <a:xfrm>
            <a:off x="6400800" y="3810000"/>
            <a:ext cx="1046163" cy="1588"/>
          </a:xfrm>
          <a:custGeom>
            <a:avLst/>
            <a:gdLst>
              <a:gd name="T0" fmla="*/ 0 w 659"/>
              <a:gd name="T1" fmla="*/ 0 h 1"/>
              <a:gd name="T2" fmla="*/ 659 w 659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9" h="1">
                <a:moveTo>
                  <a:pt x="0" y="0"/>
                </a:moveTo>
                <a:lnTo>
                  <a:pt x="65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69" name="Freeform 57">
            <a:extLst>
              <a:ext uri="{FF2B5EF4-FFF2-40B4-BE49-F238E27FC236}">
                <a16:creationId xmlns:a16="http://schemas.microsoft.com/office/drawing/2014/main" id="{95B66C57-BEB3-4DF6-9638-2D7CEF71C1D7}"/>
              </a:ext>
            </a:extLst>
          </p:cNvPr>
          <p:cNvSpPr>
            <a:spLocks/>
          </p:cNvSpPr>
          <p:nvPr/>
        </p:nvSpPr>
        <p:spPr bwMode="auto">
          <a:xfrm>
            <a:off x="6400800" y="4343400"/>
            <a:ext cx="1046163" cy="1588"/>
          </a:xfrm>
          <a:custGeom>
            <a:avLst/>
            <a:gdLst>
              <a:gd name="T0" fmla="*/ 0 w 659"/>
              <a:gd name="T1" fmla="*/ 0 h 1"/>
              <a:gd name="T2" fmla="*/ 659 w 659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9" h="1">
                <a:moveTo>
                  <a:pt x="0" y="0"/>
                </a:moveTo>
                <a:lnTo>
                  <a:pt x="65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70" name="Rectangle 58">
            <a:extLst>
              <a:ext uri="{FF2B5EF4-FFF2-40B4-BE49-F238E27FC236}">
                <a16:creationId xmlns:a16="http://schemas.microsoft.com/office/drawing/2014/main" id="{DA6F961D-471E-4DF9-B64F-9495F0E8F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410200"/>
            <a:ext cx="301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Written as ordered pairs: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  <p:graphicFrame>
        <p:nvGraphicFramePr>
          <p:cNvPr id="13371" name="Object 59">
            <a:extLst>
              <a:ext uri="{FF2B5EF4-FFF2-40B4-BE49-F238E27FC236}">
                <a16:creationId xmlns:a16="http://schemas.microsoft.com/office/drawing/2014/main" id="{88735918-2F17-4E14-9E1A-2175801BE5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5867400"/>
          <a:ext cx="30226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244520" imgH="203040" progId="Equation.DSMT4">
                  <p:embed/>
                </p:oleObj>
              </mc:Choice>
              <mc:Fallback>
                <p:oleObj name="Equation" r:id="rId26" imgW="1244520" imgH="203040" progId="Equation.DSMT4">
                  <p:embed/>
                  <p:pic>
                    <p:nvPicPr>
                      <p:cNvPr id="13371" name="Object 59">
                        <a:extLst>
                          <a:ext uri="{FF2B5EF4-FFF2-40B4-BE49-F238E27FC236}">
                            <a16:creationId xmlns:a16="http://schemas.microsoft.com/office/drawing/2014/main" id="{88735918-2F17-4E14-9E1A-2175801BE5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867400"/>
                        <a:ext cx="30226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5.20231E-7 C 0.00417 0.01873 0.00834 0.03769 0.0191 0.04647 C 0.02987 0.05526 0.05747 0.05225 0.06511 0.05295 " pathEditMode="relative" ptsTypes="aaA">
                                      <p:cBhvr>
                                        <p:cTn id="38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5.20231E-7 C 0.00417 0.01873 0.00834 0.03769 0.0191 0.04647 C 0.02987 0.05526 0.05747 0.05225 0.06511 0.05295 " pathEditMode="relative" ptsTypes="aaA">
                                      <p:cBhvr>
                                        <p:cTn id="63" dur="2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5.20231E-7 C 0.00417 0.01873 0.00834 0.03769 0.0191 0.04647 C 0.02987 0.05526 0.05747 0.05225 0.06511 0.05295 " pathEditMode="relative" ptsTypes="aaA">
                                      <p:cBhvr>
                                        <p:cTn id="88" dur="20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2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20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20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20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30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 animBg="1"/>
      <p:bldP spid="13362" grpId="0" animBg="1"/>
      <p:bldP spid="13363" grpId="0" animBg="1"/>
      <p:bldP spid="13365" grpId="0"/>
      <p:bldP spid="13366" grpId="0"/>
      <p:bldP spid="1337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1265</Words>
  <Application>Microsoft Office PowerPoint</Application>
  <PresentationFormat>On-screen Show (4:3)</PresentationFormat>
  <Paragraphs>200</Paragraphs>
  <Slides>21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Arial Black</vt:lpstr>
      <vt:lpstr>Arial MT Bl</vt:lpstr>
      <vt:lpstr>Calibri</vt:lpstr>
      <vt:lpstr>Tahoma</vt:lpstr>
      <vt:lpstr>Times</vt:lpstr>
      <vt:lpstr>Times New Roman</vt:lpstr>
      <vt:lpstr>Verdana</vt:lpstr>
      <vt:lpstr>Wingdings</vt:lpstr>
      <vt:lpstr>Default Design</vt:lpstr>
      <vt:lpstr>1_Default Design</vt:lpstr>
      <vt:lpstr>Pixel</vt:lpstr>
      <vt:lpstr>Equation</vt:lpstr>
      <vt:lpstr>PowerPoint Presentation</vt:lpstr>
      <vt:lpstr>Function Notation</vt:lpstr>
      <vt:lpstr>PowerPoint Presentation</vt:lpstr>
      <vt:lpstr>PowerPoint Presentation</vt:lpstr>
      <vt:lpstr>Function Notation</vt:lpstr>
      <vt:lpstr>Function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1</vt:lpstr>
      <vt:lpstr>Question 2</vt:lpstr>
      <vt:lpstr>Question 3</vt:lpstr>
      <vt:lpstr>Question 4</vt:lpstr>
      <vt:lpstr>Question 5</vt:lpstr>
      <vt:lpstr>Practice</vt:lpstr>
      <vt:lpstr>Practice</vt:lpstr>
    </vt:vector>
  </TitlesOfParts>
  <Company>BCPS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to School 2015-2016 Algebra 2</dc:title>
  <dc:creator>acalise2</dc:creator>
  <cp:lastModifiedBy>Calise, Anthony J.</cp:lastModifiedBy>
  <cp:revision>15</cp:revision>
  <dcterms:created xsi:type="dcterms:W3CDTF">2015-08-24T11:42:17Z</dcterms:created>
  <dcterms:modified xsi:type="dcterms:W3CDTF">2021-09-14T14:32:41Z</dcterms:modified>
</cp:coreProperties>
</file>