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8"/>
  </p:notesMasterIdLst>
  <p:sldIdLst>
    <p:sldId id="256" r:id="rId2"/>
    <p:sldId id="260" r:id="rId3"/>
    <p:sldId id="259" r:id="rId4"/>
    <p:sldId id="263" r:id="rId5"/>
    <p:sldId id="265" r:id="rId6"/>
    <p:sldId id="266" r:id="rId7"/>
    <p:sldId id="267" r:id="rId8"/>
    <p:sldId id="301" r:id="rId9"/>
    <p:sldId id="302" r:id="rId10"/>
    <p:sldId id="303" r:id="rId11"/>
    <p:sldId id="268" r:id="rId12"/>
    <p:sldId id="270" r:id="rId13"/>
    <p:sldId id="271" r:id="rId14"/>
    <p:sldId id="272" r:id="rId15"/>
    <p:sldId id="274" r:id="rId16"/>
    <p:sldId id="275" r:id="rId17"/>
    <p:sldId id="286" r:id="rId18"/>
    <p:sldId id="304" r:id="rId19"/>
    <p:sldId id="276" r:id="rId20"/>
    <p:sldId id="277" r:id="rId21"/>
    <p:sldId id="278" r:id="rId22"/>
    <p:sldId id="279" r:id="rId23"/>
    <p:sldId id="307" r:id="rId24"/>
    <p:sldId id="305" r:id="rId25"/>
    <p:sldId id="306" r:id="rId26"/>
    <p:sldId id="308" r:id="rId27"/>
    <p:sldId id="309" r:id="rId28"/>
    <p:sldId id="310" r:id="rId29"/>
    <p:sldId id="311" r:id="rId30"/>
    <p:sldId id="312" r:id="rId31"/>
    <p:sldId id="264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3" r:id="rId43"/>
    <p:sldId id="324" r:id="rId44"/>
    <p:sldId id="325" r:id="rId45"/>
    <p:sldId id="326" r:id="rId46"/>
    <p:sldId id="327" r:id="rId47"/>
    <p:sldId id="328" r:id="rId48"/>
    <p:sldId id="329" r:id="rId49"/>
    <p:sldId id="330" r:id="rId50"/>
    <p:sldId id="331" r:id="rId51"/>
    <p:sldId id="280" r:id="rId52"/>
    <p:sldId id="281" r:id="rId53"/>
    <p:sldId id="332" r:id="rId54"/>
    <p:sldId id="282" r:id="rId55"/>
    <p:sldId id="333" r:id="rId56"/>
    <p:sldId id="283" r:id="rId57"/>
    <p:sldId id="285" r:id="rId58"/>
    <p:sldId id="334" r:id="rId59"/>
    <p:sldId id="335" r:id="rId60"/>
    <p:sldId id="288" r:id="rId61"/>
    <p:sldId id="291" r:id="rId62"/>
    <p:sldId id="292" r:id="rId63"/>
    <p:sldId id="293" r:id="rId64"/>
    <p:sldId id="294" r:id="rId65"/>
    <p:sldId id="297" r:id="rId66"/>
    <p:sldId id="300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2" autoAdjust="0"/>
    <p:restoredTop sz="94673" autoAdjust="0"/>
  </p:normalViewPr>
  <p:slideViewPr>
    <p:cSldViewPr>
      <p:cViewPr varScale="1">
        <p:scale>
          <a:sx n="62" d="100"/>
          <a:sy n="62" d="100"/>
        </p:scale>
        <p:origin x="140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163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1EF94-CA93-43F4-8AEA-842A44CE993D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37C18-FF83-4311-8AF7-013FDBA66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49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381000" y="914400"/>
            <a:ext cx="3581400" cy="4648200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7200" dirty="0">
                <a:solidFill>
                  <a:srgbClr val="FEE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4400" b="1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gray">
          <a:xfrm>
            <a:off x="0" y="6324600"/>
            <a:ext cx="9145588" cy="533400"/>
          </a:xfrm>
          <a:prstGeom prst="rect">
            <a:avLst/>
          </a:prstGeom>
          <a:solidFill>
            <a:srgbClr val="FAF78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Copyright © 2017 Pearson Education, Inc.</a:t>
            </a:r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685800" y="1219200"/>
            <a:ext cx="2971800" cy="1600200"/>
          </a:xfrm>
        </p:spPr>
        <p:txBody>
          <a:bodyPr/>
          <a:lstStyle>
            <a:lvl1pPr>
              <a:defRPr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1"/>
          </p:nvPr>
        </p:nvSpPr>
        <p:spPr>
          <a:xfrm>
            <a:off x="685800" y="3352800"/>
            <a:ext cx="2971800" cy="1905000"/>
          </a:xfrm>
        </p:spPr>
        <p:txBody>
          <a:bodyPr/>
          <a:lstStyle>
            <a:lvl1pPr>
              <a:defRPr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8" name="Picture 25" descr="ALWAYS_LEARNING_BLACK_TEXT_FOR_PP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6538913"/>
            <a:ext cx="174625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PEARSON_BLACK_TEXT_FOR_PP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477000"/>
            <a:ext cx="11430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6"/>
          <p:cNvSpPr>
            <a:spLocks noChangeArrowheads="1"/>
          </p:cNvSpPr>
          <p:nvPr userDrawn="1"/>
        </p:nvSpPr>
        <p:spPr bwMode="auto">
          <a:xfrm>
            <a:off x="6643688" y="6415088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88D3C06-C82B-467A-83B1-749DB241C4A5}" type="slidenum">
              <a:rPr lang="en-US" altLang="en-US" sz="1600">
                <a:solidFill>
                  <a:srgbClr val="000000"/>
                </a:solidFill>
              </a:rPr>
              <a:pPr algn="r" eaLnBrk="1" hangingPunct="1"/>
              <a:t>‹#›</a:t>
            </a:fld>
            <a:endParaRPr lang="en-US" altLang="en-US" sz="1600" dirty="0">
              <a:solidFill>
                <a:srgbClr val="000000"/>
              </a:solidFill>
            </a:endParaRPr>
          </a:p>
        </p:txBody>
      </p:sp>
      <p:pic>
        <p:nvPicPr>
          <p:cNvPr id="11" name="Picture 2" descr="\\10.10.10.51\pb1\Project\232_Series\54100 Blitzer PowerPoint Lecture Slides\Intermediate Algebra, 7e\Template\0134178947_Blitzer_Cover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76477"/>
            <a:ext cx="4334256" cy="554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59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/>
          <p:cNvSpPr>
            <a:spLocks noChangeArrowheads="1"/>
          </p:cNvSpPr>
          <p:nvPr userDrawn="1"/>
        </p:nvSpPr>
        <p:spPr bwMode="gray">
          <a:xfrm>
            <a:off x="0" y="6324600"/>
            <a:ext cx="9145588" cy="533400"/>
          </a:xfrm>
          <a:prstGeom prst="rect">
            <a:avLst/>
          </a:prstGeom>
          <a:solidFill>
            <a:srgbClr val="FAF78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Copyright © 2017 Pearson Education, Inc.</a:t>
            </a:r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10" name="Rectangle 55" descr="Blue tissue paper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accent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3600">
              <a:latin typeface="Times New Roman" pitchFamily="18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3600"/>
              <a:t>Definition of Natural Number Exponent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143000"/>
            <a:ext cx="8243888" cy="4953000"/>
          </a:xfrm>
        </p:spPr>
        <p:txBody>
          <a:bodyPr/>
          <a:lstStyle/>
          <a:p>
            <a:pPr lvl="0"/>
            <a:endParaRPr lang="en-US" dirty="0"/>
          </a:p>
        </p:txBody>
      </p:sp>
      <p:pic>
        <p:nvPicPr>
          <p:cNvPr id="8" name="Picture 25" descr="ALWAYS_LEARNING_BLACK_TEXT_FOR_PP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6538913"/>
            <a:ext cx="174625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PEARSON_BLACK_TEXT_FOR_PP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477000"/>
            <a:ext cx="11430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6"/>
          <p:cNvSpPr>
            <a:spLocks noChangeArrowheads="1"/>
          </p:cNvSpPr>
          <p:nvPr userDrawn="1"/>
        </p:nvSpPr>
        <p:spPr bwMode="auto">
          <a:xfrm>
            <a:off x="6643688" y="6415088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88D3C06-C82B-467A-83B1-749DB241C4A5}" type="slidenum">
              <a:rPr lang="en-US" altLang="en-US" sz="1600">
                <a:solidFill>
                  <a:srgbClr val="000000"/>
                </a:solidFill>
              </a:rPr>
              <a:pPr algn="r" eaLnBrk="1" hangingPunct="1"/>
              <a:t>‹#›</a:t>
            </a:fld>
            <a:endParaRPr lang="en-US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54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/>
          <p:cNvSpPr>
            <a:spLocks noChangeArrowheads="1"/>
          </p:cNvSpPr>
          <p:nvPr userDrawn="1"/>
        </p:nvSpPr>
        <p:spPr bwMode="gray">
          <a:xfrm>
            <a:off x="0" y="6324600"/>
            <a:ext cx="9145588" cy="533400"/>
          </a:xfrm>
          <a:prstGeom prst="rect">
            <a:avLst/>
          </a:prstGeom>
          <a:solidFill>
            <a:srgbClr val="FAF78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Copyright © 2017 Pearson Education, Inc.</a:t>
            </a:r>
            <a:endParaRPr lang="en-US" altLang="en-US" sz="1200" dirty="0">
              <a:solidFill>
                <a:srgbClr val="000000"/>
              </a:solidFill>
            </a:endParaRPr>
          </a:p>
        </p:txBody>
      </p:sp>
      <p:pic>
        <p:nvPicPr>
          <p:cNvPr id="7" name="Picture 24" descr="PEARSON_BLACK_TEXT_FOR_PP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477000"/>
            <a:ext cx="11430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 descr="ALWAYS_LEARNING_BLACK_TEXT_FOR_PP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6538913"/>
            <a:ext cx="174625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6"/>
          <p:cNvSpPr>
            <a:spLocks noChangeArrowheads="1"/>
          </p:cNvSpPr>
          <p:nvPr userDrawn="1"/>
        </p:nvSpPr>
        <p:spPr bwMode="auto">
          <a:xfrm>
            <a:off x="6643688" y="6415088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88D3C06-C82B-467A-83B1-749DB241C4A5}" type="slidenum">
              <a:rPr lang="en-US" altLang="en-US" sz="1600">
                <a:solidFill>
                  <a:srgbClr val="000000"/>
                </a:solidFill>
              </a:rPr>
              <a:pPr algn="r" eaLnBrk="1" hangingPunct="1"/>
              <a:t>‹#›</a:t>
            </a:fld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11" name="Rectangle 55" descr="Blue tissue paper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accent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3600">
              <a:latin typeface="Times New Roman" pitchFamily="18" charset="0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143000"/>
            <a:ext cx="8243888" cy="495300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446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/>
          <p:cNvSpPr>
            <a:spLocks noChangeArrowheads="1"/>
          </p:cNvSpPr>
          <p:nvPr userDrawn="1"/>
        </p:nvSpPr>
        <p:spPr bwMode="gray">
          <a:xfrm>
            <a:off x="0" y="6324600"/>
            <a:ext cx="9145588" cy="533400"/>
          </a:xfrm>
          <a:prstGeom prst="rect">
            <a:avLst/>
          </a:prstGeom>
          <a:solidFill>
            <a:srgbClr val="FAF78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Copyright © 2017 Pearson Education, Inc.</a:t>
            </a:r>
            <a:endParaRPr lang="en-US" altLang="en-US" sz="1200" dirty="0">
              <a:solidFill>
                <a:srgbClr val="000000"/>
              </a:solidFill>
            </a:endParaRPr>
          </a:p>
        </p:txBody>
      </p:sp>
      <p:pic>
        <p:nvPicPr>
          <p:cNvPr id="7" name="Picture 24" descr="PEARSON_BLACK_TEXT_FOR_PP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477000"/>
            <a:ext cx="11430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 descr="ALWAYS_LEARNING_BLACK_TEXT_FOR_PP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6538913"/>
            <a:ext cx="174625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6"/>
          <p:cNvSpPr>
            <a:spLocks noChangeArrowheads="1"/>
          </p:cNvSpPr>
          <p:nvPr userDrawn="1"/>
        </p:nvSpPr>
        <p:spPr bwMode="auto">
          <a:xfrm>
            <a:off x="6643688" y="6415088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88D3C06-C82B-467A-83B1-749DB241C4A5}" type="slidenum">
              <a:rPr lang="en-US" altLang="en-US" sz="1600">
                <a:solidFill>
                  <a:srgbClr val="000000"/>
                </a:solidFill>
              </a:rPr>
              <a:pPr algn="r" eaLnBrk="1" hangingPunct="1"/>
              <a:t>‹#›</a:t>
            </a:fld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10" name="Rectangle 55" descr="Blue tissue paper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accent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3600">
              <a:latin typeface="Times New Roman" pitchFamily="18" charset="0"/>
            </a:endParaRPr>
          </a:p>
        </p:txBody>
      </p:sp>
      <p:sp>
        <p:nvSpPr>
          <p:cNvPr id="13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533400" y="1143000"/>
            <a:ext cx="8243888" cy="495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18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/>
          <p:cNvSpPr>
            <a:spLocks noChangeArrowheads="1"/>
          </p:cNvSpPr>
          <p:nvPr userDrawn="1"/>
        </p:nvSpPr>
        <p:spPr bwMode="gray">
          <a:xfrm>
            <a:off x="0" y="6324600"/>
            <a:ext cx="9145588" cy="533400"/>
          </a:xfrm>
          <a:prstGeom prst="rect">
            <a:avLst/>
          </a:prstGeom>
          <a:solidFill>
            <a:srgbClr val="FAF78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Copyright © 2017 Pearson Education, Inc.</a:t>
            </a:r>
            <a:endParaRPr lang="en-US" altLang="en-US" sz="1200" dirty="0">
              <a:solidFill>
                <a:srgbClr val="000000"/>
              </a:solidFill>
            </a:endParaRPr>
          </a:p>
        </p:txBody>
      </p:sp>
      <p:pic>
        <p:nvPicPr>
          <p:cNvPr id="7" name="Picture 24" descr="PEARSON_BLACK_TEXT_FOR_PP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477000"/>
            <a:ext cx="11430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 descr="ALWAYS_LEARNING_BLACK_TEXT_FOR_PP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6538913"/>
            <a:ext cx="174625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6"/>
          <p:cNvSpPr>
            <a:spLocks noChangeArrowheads="1"/>
          </p:cNvSpPr>
          <p:nvPr userDrawn="1"/>
        </p:nvSpPr>
        <p:spPr bwMode="auto">
          <a:xfrm>
            <a:off x="6643688" y="6415088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88D3C06-C82B-467A-83B1-749DB241C4A5}" type="slidenum">
              <a:rPr lang="en-US" altLang="en-US" sz="1600">
                <a:solidFill>
                  <a:srgbClr val="000000"/>
                </a:solidFill>
              </a:rPr>
              <a:pPr algn="r" eaLnBrk="1" hangingPunct="1"/>
              <a:t>‹#›</a:t>
            </a:fld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3400" y="1143000"/>
            <a:ext cx="8243888" cy="49530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55" descr="Blue tissue paper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accent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3600">
              <a:latin typeface="Times New Roman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23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6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5.wmf"/><Relationship Id="rId3" Type="http://schemas.openxmlformats.org/officeDocument/2006/relationships/image" Target="../media/image27.png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2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29.wmf"/><Relationship Id="rId7" Type="http://schemas.openxmlformats.org/officeDocument/2006/relationships/image" Target="../media/image31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5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41.wmf"/><Relationship Id="rId18" Type="http://schemas.openxmlformats.org/officeDocument/2006/relationships/oleObject" Target="../embeddings/oleObject41.bin"/><Relationship Id="rId3" Type="http://schemas.openxmlformats.org/officeDocument/2006/relationships/image" Target="../media/image36.wmf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43.wmf"/><Relationship Id="rId2" Type="http://schemas.openxmlformats.org/officeDocument/2006/relationships/oleObject" Target="../embeddings/oleObject33.bin"/><Relationship Id="rId16" Type="http://schemas.openxmlformats.org/officeDocument/2006/relationships/oleObject" Target="../embeddings/oleObject4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5" Type="http://schemas.openxmlformats.org/officeDocument/2006/relationships/image" Target="../media/image42.wmf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44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3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image" Target="../media/image45.wmf"/><Relationship Id="rId7" Type="http://schemas.openxmlformats.org/officeDocument/2006/relationships/image" Target="../media/image47.w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4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7" Type="http://schemas.openxmlformats.org/officeDocument/2006/relationships/image" Target="../media/image53.w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49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7" Type="http://schemas.openxmlformats.org/officeDocument/2006/relationships/image" Target="../media/image56.w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5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7" Type="http://schemas.openxmlformats.org/officeDocument/2006/relationships/image" Target="../media/image59.wmf"/><Relationship Id="rId2" Type="http://schemas.openxmlformats.org/officeDocument/2006/relationships/oleObject" Target="../embeddings/oleObject5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55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7" Type="http://schemas.openxmlformats.org/officeDocument/2006/relationships/image" Target="../media/image62.w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58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oleObject" Target="../embeddings/oleObject60.bin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oleObject" Target="../embeddings/oleObject68.bin"/><Relationship Id="rId3" Type="http://schemas.openxmlformats.org/officeDocument/2006/relationships/image" Target="../media/image64.wmf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67.bin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63.bin"/><Relationship Id="rId11" Type="http://schemas.openxmlformats.org/officeDocument/2006/relationships/oleObject" Target="../embeddings/oleObject66.bin"/><Relationship Id="rId5" Type="http://schemas.openxmlformats.org/officeDocument/2006/relationships/image" Target="../media/image65.wmf"/><Relationship Id="rId15" Type="http://schemas.openxmlformats.org/officeDocument/2006/relationships/oleObject" Target="../embeddings/oleObject70.bin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67.wmf"/><Relationship Id="rId14" Type="http://schemas.openxmlformats.org/officeDocument/2006/relationships/oleObject" Target="../embeddings/oleObject69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13" Type="http://schemas.openxmlformats.org/officeDocument/2006/relationships/image" Target="../media/image73.wmf"/><Relationship Id="rId3" Type="http://schemas.openxmlformats.org/officeDocument/2006/relationships/image" Target="../media/image68.wmf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76.bin"/><Relationship Id="rId2" Type="http://schemas.openxmlformats.org/officeDocument/2006/relationships/oleObject" Target="../embeddings/oleObject7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72.wmf"/><Relationship Id="rId5" Type="http://schemas.openxmlformats.org/officeDocument/2006/relationships/image" Target="../media/image69.wmf"/><Relationship Id="rId10" Type="http://schemas.openxmlformats.org/officeDocument/2006/relationships/oleObject" Target="../embeddings/oleObject75.bin"/><Relationship Id="rId4" Type="http://schemas.openxmlformats.org/officeDocument/2006/relationships/oleObject" Target="../embeddings/oleObject72.bin"/><Relationship Id="rId9" Type="http://schemas.openxmlformats.org/officeDocument/2006/relationships/image" Target="../media/image71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image" Target="../media/image79.wmf"/><Relationship Id="rId18" Type="http://schemas.openxmlformats.org/officeDocument/2006/relationships/oleObject" Target="../embeddings/oleObject85.bin"/><Relationship Id="rId26" Type="http://schemas.openxmlformats.org/officeDocument/2006/relationships/oleObject" Target="../embeddings/oleObject89.bin"/><Relationship Id="rId3" Type="http://schemas.openxmlformats.org/officeDocument/2006/relationships/image" Target="../media/image74.wmf"/><Relationship Id="rId21" Type="http://schemas.openxmlformats.org/officeDocument/2006/relationships/image" Target="../media/image83.wmf"/><Relationship Id="rId7" Type="http://schemas.openxmlformats.org/officeDocument/2006/relationships/image" Target="../media/image76.wmf"/><Relationship Id="rId12" Type="http://schemas.openxmlformats.org/officeDocument/2006/relationships/oleObject" Target="../embeddings/oleObject82.bin"/><Relationship Id="rId17" Type="http://schemas.openxmlformats.org/officeDocument/2006/relationships/image" Target="../media/image81.wmf"/><Relationship Id="rId25" Type="http://schemas.openxmlformats.org/officeDocument/2006/relationships/image" Target="../media/image85.wmf"/><Relationship Id="rId2" Type="http://schemas.openxmlformats.org/officeDocument/2006/relationships/oleObject" Target="../embeddings/oleObject77.bin"/><Relationship Id="rId16" Type="http://schemas.openxmlformats.org/officeDocument/2006/relationships/oleObject" Target="../embeddings/oleObject84.bin"/><Relationship Id="rId20" Type="http://schemas.openxmlformats.org/officeDocument/2006/relationships/oleObject" Target="../embeddings/oleObject8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78.wmf"/><Relationship Id="rId24" Type="http://schemas.openxmlformats.org/officeDocument/2006/relationships/oleObject" Target="../embeddings/oleObject88.bin"/><Relationship Id="rId5" Type="http://schemas.openxmlformats.org/officeDocument/2006/relationships/image" Target="../media/image75.wmf"/><Relationship Id="rId15" Type="http://schemas.openxmlformats.org/officeDocument/2006/relationships/image" Target="../media/image80.wmf"/><Relationship Id="rId23" Type="http://schemas.openxmlformats.org/officeDocument/2006/relationships/image" Target="../media/image84.wmf"/><Relationship Id="rId10" Type="http://schemas.openxmlformats.org/officeDocument/2006/relationships/oleObject" Target="../embeddings/oleObject81.bin"/><Relationship Id="rId19" Type="http://schemas.openxmlformats.org/officeDocument/2006/relationships/image" Target="../media/image82.wmf"/><Relationship Id="rId4" Type="http://schemas.openxmlformats.org/officeDocument/2006/relationships/oleObject" Target="../embeddings/oleObject78.bin"/><Relationship Id="rId9" Type="http://schemas.openxmlformats.org/officeDocument/2006/relationships/image" Target="../media/image77.wmf"/><Relationship Id="rId14" Type="http://schemas.openxmlformats.org/officeDocument/2006/relationships/oleObject" Target="../embeddings/oleObject83.bin"/><Relationship Id="rId22" Type="http://schemas.openxmlformats.org/officeDocument/2006/relationships/oleObject" Target="../embeddings/oleObject87.bin"/><Relationship Id="rId27" Type="http://schemas.openxmlformats.org/officeDocument/2006/relationships/image" Target="../media/image86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oleObject" Target="../embeddings/oleObject9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wmf"/><Relationship Id="rId4" Type="http://schemas.openxmlformats.org/officeDocument/2006/relationships/oleObject" Target="../embeddings/oleObject9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oleObject" Target="../embeddings/oleObject92.bin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13" Type="http://schemas.openxmlformats.org/officeDocument/2006/relationships/image" Target="../media/image95.wmf"/><Relationship Id="rId3" Type="http://schemas.openxmlformats.org/officeDocument/2006/relationships/image" Target="../media/image90.wmf"/><Relationship Id="rId7" Type="http://schemas.openxmlformats.org/officeDocument/2006/relationships/image" Target="../media/image92.wmf"/><Relationship Id="rId12" Type="http://schemas.openxmlformats.org/officeDocument/2006/relationships/oleObject" Target="../embeddings/oleObject98.bin"/><Relationship Id="rId17" Type="http://schemas.openxmlformats.org/officeDocument/2006/relationships/image" Target="../media/image97.wmf"/><Relationship Id="rId2" Type="http://schemas.openxmlformats.org/officeDocument/2006/relationships/oleObject" Target="../embeddings/oleObject93.bin"/><Relationship Id="rId16" Type="http://schemas.openxmlformats.org/officeDocument/2006/relationships/oleObject" Target="../embeddings/oleObject10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5.bin"/><Relationship Id="rId11" Type="http://schemas.openxmlformats.org/officeDocument/2006/relationships/image" Target="../media/image94.wmf"/><Relationship Id="rId5" Type="http://schemas.openxmlformats.org/officeDocument/2006/relationships/image" Target="../media/image91.wmf"/><Relationship Id="rId15" Type="http://schemas.openxmlformats.org/officeDocument/2006/relationships/image" Target="../media/image96.wmf"/><Relationship Id="rId10" Type="http://schemas.openxmlformats.org/officeDocument/2006/relationships/oleObject" Target="../embeddings/oleObject97.bin"/><Relationship Id="rId4" Type="http://schemas.openxmlformats.org/officeDocument/2006/relationships/oleObject" Target="../embeddings/oleObject94.bin"/><Relationship Id="rId9" Type="http://schemas.openxmlformats.org/officeDocument/2006/relationships/image" Target="../media/image93.wmf"/><Relationship Id="rId14" Type="http://schemas.openxmlformats.org/officeDocument/2006/relationships/oleObject" Target="../embeddings/oleObject99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3" Type="http://schemas.openxmlformats.org/officeDocument/2006/relationships/image" Target="../media/image98.wmf"/><Relationship Id="rId7" Type="http://schemas.openxmlformats.org/officeDocument/2006/relationships/image" Target="../media/image100.wmf"/><Relationship Id="rId2" Type="http://schemas.openxmlformats.org/officeDocument/2006/relationships/oleObject" Target="../embeddings/oleObject10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3.bin"/><Relationship Id="rId5" Type="http://schemas.openxmlformats.org/officeDocument/2006/relationships/image" Target="../media/image99.wmf"/><Relationship Id="rId4" Type="http://schemas.openxmlformats.org/officeDocument/2006/relationships/oleObject" Target="../embeddings/oleObject102.bin"/><Relationship Id="rId9" Type="http://schemas.openxmlformats.org/officeDocument/2006/relationships/image" Target="../media/image101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3" Type="http://schemas.openxmlformats.org/officeDocument/2006/relationships/image" Target="../media/image102.wmf"/><Relationship Id="rId7" Type="http://schemas.openxmlformats.org/officeDocument/2006/relationships/image" Target="../media/image104.wmf"/><Relationship Id="rId2" Type="http://schemas.openxmlformats.org/officeDocument/2006/relationships/oleObject" Target="../embeddings/oleObject10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7.bin"/><Relationship Id="rId11" Type="http://schemas.openxmlformats.org/officeDocument/2006/relationships/image" Target="../media/image106.wmf"/><Relationship Id="rId5" Type="http://schemas.openxmlformats.org/officeDocument/2006/relationships/image" Target="../media/image103.wmf"/><Relationship Id="rId10" Type="http://schemas.openxmlformats.org/officeDocument/2006/relationships/oleObject" Target="../embeddings/oleObject109.bin"/><Relationship Id="rId4" Type="http://schemas.openxmlformats.org/officeDocument/2006/relationships/oleObject" Target="../embeddings/oleObject106.bin"/><Relationship Id="rId9" Type="http://schemas.openxmlformats.org/officeDocument/2006/relationships/image" Target="../media/image105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3" Type="http://schemas.openxmlformats.org/officeDocument/2006/relationships/image" Target="../media/image107.wmf"/><Relationship Id="rId7" Type="http://schemas.openxmlformats.org/officeDocument/2006/relationships/image" Target="../media/image109.wmf"/><Relationship Id="rId2" Type="http://schemas.openxmlformats.org/officeDocument/2006/relationships/oleObject" Target="../embeddings/oleObject1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2.bin"/><Relationship Id="rId11" Type="http://schemas.openxmlformats.org/officeDocument/2006/relationships/image" Target="../media/image111.wmf"/><Relationship Id="rId5" Type="http://schemas.openxmlformats.org/officeDocument/2006/relationships/image" Target="../media/image108.wmf"/><Relationship Id="rId10" Type="http://schemas.openxmlformats.org/officeDocument/2006/relationships/oleObject" Target="../embeddings/oleObject114.bin"/><Relationship Id="rId4" Type="http://schemas.openxmlformats.org/officeDocument/2006/relationships/oleObject" Target="../embeddings/oleObject111.bin"/><Relationship Id="rId9" Type="http://schemas.openxmlformats.org/officeDocument/2006/relationships/image" Target="../media/image110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7" Type="http://schemas.openxmlformats.org/officeDocument/2006/relationships/image" Target="../media/image114.wmf"/><Relationship Id="rId2" Type="http://schemas.openxmlformats.org/officeDocument/2006/relationships/oleObject" Target="../embeddings/oleObject1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7.bin"/><Relationship Id="rId5" Type="http://schemas.openxmlformats.org/officeDocument/2006/relationships/image" Target="../media/image113.wmf"/><Relationship Id="rId4" Type="http://schemas.openxmlformats.org/officeDocument/2006/relationships/oleObject" Target="../embeddings/oleObject116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3" Type="http://schemas.openxmlformats.org/officeDocument/2006/relationships/image" Target="../media/image115.wmf"/><Relationship Id="rId7" Type="http://schemas.openxmlformats.org/officeDocument/2006/relationships/image" Target="../media/image117.wmf"/><Relationship Id="rId2" Type="http://schemas.openxmlformats.org/officeDocument/2006/relationships/oleObject" Target="../embeddings/oleObject11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0.bin"/><Relationship Id="rId11" Type="http://schemas.openxmlformats.org/officeDocument/2006/relationships/image" Target="../media/image119.wmf"/><Relationship Id="rId5" Type="http://schemas.openxmlformats.org/officeDocument/2006/relationships/image" Target="../media/image116.wmf"/><Relationship Id="rId10" Type="http://schemas.openxmlformats.org/officeDocument/2006/relationships/oleObject" Target="../embeddings/oleObject122.bin"/><Relationship Id="rId4" Type="http://schemas.openxmlformats.org/officeDocument/2006/relationships/oleObject" Target="../embeddings/oleObject119.bin"/><Relationship Id="rId9" Type="http://schemas.openxmlformats.org/officeDocument/2006/relationships/image" Target="../media/image118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3" Type="http://schemas.openxmlformats.org/officeDocument/2006/relationships/image" Target="../media/image120.wmf"/><Relationship Id="rId7" Type="http://schemas.openxmlformats.org/officeDocument/2006/relationships/image" Target="../media/image122.wmf"/><Relationship Id="rId2" Type="http://schemas.openxmlformats.org/officeDocument/2006/relationships/oleObject" Target="../embeddings/oleObject123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25.bin"/><Relationship Id="rId5" Type="http://schemas.openxmlformats.org/officeDocument/2006/relationships/image" Target="../media/image121.wmf"/><Relationship Id="rId4" Type="http://schemas.openxmlformats.org/officeDocument/2006/relationships/oleObject" Target="../embeddings/oleObject124.bin"/><Relationship Id="rId9" Type="http://schemas.openxmlformats.org/officeDocument/2006/relationships/image" Target="../media/image123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oleObject" Target="../embeddings/oleObject12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.wmf"/><Relationship Id="rId4" Type="http://schemas.openxmlformats.org/officeDocument/2006/relationships/oleObject" Target="../embeddings/oleObject128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7" Type="http://schemas.openxmlformats.org/officeDocument/2006/relationships/image" Target="../media/image127.wmf"/><Relationship Id="rId2" Type="http://schemas.openxmlformats.org/officeDocument/2006/relationships/oleObject" Target="../embeddings/oleObject129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31.bin"/><Relationship Id="rId5" Type="http://schemas.openxmlformats.org/officeDocument/2006/relationships/image" Target="../media/image126.wmf"/><Relationship Id="rId4" Type="http://schemas.openxmlformats.org/officeDocument/2006/relationships/oleObject" Target="../embeddings/oleObject130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oleObject" Target="../embeddings/oleObject132.bin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6.bin"/><Relationship Id="rId13" Type="http://schemas.openxmlformats.org/officeDocument/2006/relationships/image" Target="../media/image134.wmf"/><Relationship Id="rId3" Type="http://schemas.openxmlformats.org/officeDocument/2006/relationships/image" Target="../media/image129.wmf"/><Relationship Id="rId7" Type="http://schemas.openxmlformats.org/officeDocument/2006/relationships/image" Target="../media/image131.wmf"/><Relationship Id="rId12" Type="http://schemas.openxmlformats.org/officeDocument/2006/relationships/oleObject" Target="../embeddings/oleObject138.bin"/><Relationship Id="rId2" Type="http://schemas.openxmlformats.org/officeDocument/2006/relationships/oleObject" Target="../embeddings/oleObject13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5.bin"/><Relationship Id="rId11" Type="http://schemas.openxmlformats.org/officeDocument/2006/relationships/image" Target="../media/image133.wmf"/><Relationship Id="rId5" Type="http://schemas.openxmlformats.org/officeDocument/2006/relationships/image" Target="../media/image130.wmf"/><Relationship Id="rId10" Type="http://schemas.openxmlformats.org/officeDocument/2006/relationships/oleObject" Target="../embeddings/oleObject137.bin"/><Relationship Id="rId4" Type="http://schemas.openxmlformats.org/officeDocument/2006/relationships/oleObject" Target="../embeddings/oleObject134.bin"/><Relationship Id="rId9" Type="http://schemas.openxmlformats.org/officeDocument/2006/relationships/image" Target="../media/image13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2.bin"/><Relationship Id="rId13" Type="http://schemas.openxmlformats.org/officeDocument/2006/relationships/image" Target="../media/image140.wmf"/><Relationship Id="rId18" Type="http://schemas.openxmlformats.org/officeDocument/2006/relationships/oleObject" Target="../embeddings/oleObject147.bin"/><Relationship Id="rId3" Type="http://schemas.openxmlformats.org/officeDocument/2006/relationships/image" Target="../media/image135.wmf"/><Relationship Id="rId21" Type="http://schemas.openxmlformats.org/officeDocument/2006/relationships/image" Target="../media/image144.wmf"/><Relationship Id="rId7" Type="http://schemas.openxmlformats.org/officeDocument/2006/relationships/image" Target="../media/image137.wmf"/><Relationship Id="rId12" Type="http://schemas.openxmlformats.org/officeDocument/2006/relationships/oleObject" Target="../embeddings/oleObject144.bin"/><Relationship Id="rId17" Type="http://schemas.openxmlformats.org/officeDocument/2006/relationships/image" Target="../media/image142.wmf"/><Relationship Id="rId2" Type="http://schemas.openxmlformats.org/officeDocument/2006/relationships/oleObject" Target="../embeddings/oleObject139.bin"/><Relationship Id="rId16" Type="http://schemas.openxmlformats.org/officeDocument/2006/relationships/oleObject" Target="../embeddings/oleObject146.bin"/><Relationship Id="rId20" Type="http://schemas.openxmlformats.org/officeDocument/2006/relationships/oleObject" Target="../embeddings/oleObject14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1.bin"/><Relationship Id="rId11" Type="http://schemas.openxmlformats.org/officeDocument/2006/relationships/image" Target="../media/image139.wmf"/><Relationship Id="rId5" Type="http://schemas.openxmlformats.org/officeDocument/2006/relationships/image" Target="../media/image136.wmf"/><Relationship Id="rId15" Type="http://schemas.openxmlformats.org/officeDocument/2006/relationships/image" Target="../media/image141.wmf"/><Relationship Id="rId23" Type="http://schemas.openxmlformats.org/officeDocument/2006/relationships/image" Target="../media/image145.wmf"/><Relationship Id="rId10" Type="http://schemas.openxmlformats.org/officeDocument/2006/relationships/oleObject" Target="../embeddings/oleObject143.bin"/><Relationship Id="rId19" Type="http://schemas.openxmlformats.org/officeDocument/2006/relationships/image" Target="../media/image143.wmf"/><Relationship Id="rId4" Type="http://schemas.openxmlformats.org/officeDocument/2006/relationships/oleObject" Target="../embeddings/oleObject140.bin"/><Relationship Id="rId9" Type="http://schemas.openxmlformats.org/officeDocument/2006/relationships/image" Target="../media/image138.wmf"/><Relationship Id="rId14" Type="http://schemas.openxmlformats.org/officeDocument/2006/relationships/oleObject" Target="../embeddings/oleObject145.bin"/><Relationship Id="rId22" Type="http://schemas.openxmlformats.org/officeDocument/2006/relationships/oleObject" Target="../embeddings/oleObject149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3.bin"/><Relationship Id="rId13" Type="http://schemas.openxmlformats.org/officeDocument/2006/relationships/image" Target="../media/image151.wmf"/><Relationship Id="rId3" Type="http://schemas.openxmlformats.org/officeDocument/2006/relationships/image" Target="../media/image146.wmf"/><Relationship Id="rId7" Type="http://schemas.openxmlformats.org/officeDocument/2006/relationships/image" Target="../media/image148.wmf"/><Relationship Id="rId12" Type="http://schemas.openxmlformats.org/officeDocument/2006/relationships/oleObject" Target="../embeddings/oleObject155.bin"/><Relationship Id="rId2" Type="http://schemas.openxmlformats.org/officeDocument/2006/relationships/oleObject" Target="../embeddings/oleObject15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2.bin"/><Relationship Id="rId11" Type="http://schemas.openxmlformats.org/officeDocument/2006/relationships/image" Target="../media/image150.wmf"/><Relationship Id="rId5" Type="http://schemas.openxmlformats.org/officeDocument/2006/relationships/image" Target="../media/image147.wmf"/><Relationship Id="rId15" Type="http://schemas.openxmlformats.org/officeDocument/2006/relationships/image" Target="../media/image152.wmf"/><Relationship Id="rId10" Type="http://schemas.openxmlformats.org/officeDocument/2006/relationships/oleObject" Target="../embeddings/oleObject154.bin"/><Relationship Id="rId4" Type="http://schemas.openxmlformats.org/officeDocument/2006/relationships/oleObject" Target="../embeddings/oleObject151.bin"/><Relationship Id="rId9" Type="http://schemas.openxmlformats.org/officeDocument/2006/relationships/image" Target="../media/image149.wmf"/><Relationship Id="rId14" Type="http://schemas.openxmlformats.org/officeDocument/2006/relationships/oleObject" Target="../embeddings/oleObject156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0.bin"/><Relationship Id="rId3" Type="http://schemas.openxmlformats.org/officeDocument/2006/relationships/image" Target="../media/image153.wmf"/><Relationship Id="rId7" Type="http://schemas.openxmlformats.org/officeDocument/2006/relationships/image" Target="../media/image155.wmf"/><Relationship Id="rId2" Type="http://schemas.openxmlformats.org/officeDocument/2006/relationships/oleObject" Target="../embeddings/oleObject15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9.bin"/><Relationship Id="rId5" Type="http://schemas.openxmlformats.org/officeDocument/2006/relationships/image" Target="../media/image154.wmf"/><Relationship Id="rId4" Type="http://schemas.openxmlformats.org/officeDocument/2006/relationships/oleObject" Target="../embeddings/oleObject158.bin"/><Relationship Id="rId9" Type="http://schemas.openxmlformats.org/officeDocument/2006/relationships/image" Target="../media/image156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4.bin"/><Relationship Id="rId13" Type="http://schemas.openxmlformats.org/officeDocument/2006/relationships/image" Target="../media/image162.wmf"/><Relationship Id="rId18" Type="http://schemas.openxmlformats.org/officeDocument/2006/relationships/oleObject" Target="../embeddings/oleObject169.bin"/><Relationship Id="rId3" Type="http://schemas.openxmlformats.org/officeDocument/2006/relationships/image" Target="../media/image157.wmf"/><Relationship Id="rId21" Type="http://schemas.openxmlformats.org/officeDocument/2006/relationships/image" Target="../media/image166.wmf"/><Relationship Id="rId7" Type="http://schemas.openxmlformats.org/officeDocument/2006/relationships/image" Target="../media/image159.wmf"/><Relationship Id="rId12" Type="http://schemas.openxmlformats.org/officeDocument/2006/relationships/oleObject" Target="../embeddings/oleObject166.bin"/><Relationship Id="rId17" Type="http://schemas.openxmlformats.org/officeDocument/2006/relationships/image" Target="../media/image164.wmf"/><Relationship Id="rId2" Type="http://schemas.openxmlformats.org/officeDocument/2006/relationships/oleObject" Target="../embeddings/oleObject161.bin"/><Relationship Id="rId16" Type="http://schemas.openxmlformats.org/officeDocument/2006/relationships/oleObject" Target="../embeddings/oleObject168.bin"/><Relationship Id="rId20" Type="http://schemas.openxmlformats.org/officeDocument/2006/relationships/oleObject" Target="../embeddings/oleObject17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3.bin"/><Relationship Id="rId11" Type="http://schemas.openxmlformats.org/officeDocument/2006/relationships/image" Target="../media/image161.wmf"/><Relationship Id="rId5" Type="http://schemas.openxmlformats.org/officeDocument/2006/relationships/image" Target="../media/image158.wmf"/><Relationship Id="rId15" Type="http://schemas.openxmlformats.org/officeDocument/2006/relationships/image" Target="../media/image163.wmf"/><Relationship Id="rId10" Type="http://schemas.openxmlformats.org/officeDocument/2006/relationships/oleObject" Target="../embeddings/oleObject165.bin"/><Relationship Id="rId19" Type="http://schemas.openxmlformats.org/officeDocument/2006/relationships/image" Target="../media/image165.wmf"/><Relationship Id="rId4" Type="http://schemas.openxmlformats.org/officeDocument/2006/relationships/oleObject" Target="../embeddings/oleObject162.bin"/><Relationship Id="rId9" Type="http://schemas.openxmlformats.org/officeDocument/2006/relationships/image" Target="../media/image160.wmf"/><Relationship Id="rId14" Type="http://schemas.openxmlformats.org/officeDocument/2006/relationships/oleObject" Target="../embeddings/oleObject167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wmf"/><Relationship Id="rId7" Type="http://schemas.openxmlformats.org/officeDocument/2006/relationships/image" Target="../media/image169.wmf"/><Relationship Id="rId2" Type="http://schemas.openxmlformats.org/officeDocument/2006/relationships/oleObject" Target="../embeddings/oleObject17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3.bin"/><Relationship Id="rId5" Type="http://schemas.openxmlformats.org/officeDocument/2006/relationships/image" Target="../media/image168.wmf"/><Relationship Id="rId4" Type="http://schemas.openxmlformats.org/officeDocument/2006/relationships/oleObject" Target="../embeddings/oleObject172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7.bin"/><Relationship Id="rId3" Type="http://schemas.openxmlformats.org/officeDocument/2006/relationships/image" Target="../media/image170.wmf"/><Relationship Id="rId7" Type="http://schemas.openxmlformats.org/officeDocument/2006/relationships/image" Target="../media/image172.wmf"/><Relationship Id="rId2" Type="http://schemas.openxmlformats.org/officeDocument/2006/relationships/oleObject" Target="../embeddings/oleObject17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6.bin"/><Relationship Id="rId5" Type="http://schemas.openxmlformats.org/officeDocument/2006/relationships/image" Target="../media/image171.wmf"/><Relationship Id="rId4" Type="http://schemas.openxmlformats.org/officeDocument/2006/relationships/oleObject" Target="../embeddings/oleObject175.bin"/><Relationship Id="rId9" Type="http://schemas.openxmlformats.org/officeDocument/2006/relationships/image" Target="../media/image173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1.bin"/><Relationship Id="rId13" Type="http://schemas.openxmlformats.org/officeDocument/2006/relationships/image" Target="../media/image179.wmf"/><Relationship Id="rId18" Type="http://schemas.openxmlformats.org/officeDocument/2006/relationships/oleObject" Target="../embeddings/oleObject186.bin"/><Relationship Id="rId3" Type="http://schemas.openxmlformats.org/officeDocument/2006/relationships/image" Target="../media/image174.wmf"/><Relationship Id="rId7" Type="http://schemas.openxmlformats.org/officeDocument/2006/relationships/image" Target="../media/image176.wmf"/><Relationship Id="rId12" Type="http://schemas.openxmlformats.org/officeDocument/2006/relationships/oleObject" Target="../embeddings/oleObject183.bin"/><Relationship Id="rId17" Type="http://schemas.openxmlformats.org/officeDocument/2006/relationships/image" Target="../media/image181.wmf"/><Relationship Id="rId2" Type="http://schemas.openxmlformats.org/officeDocument/2006/relationships/oleObject" Target="../embeddings/oleObject178.bin"/><Relationship Id="rId16" Type="http://schemas.openxmlformats.org/officeDocument/2006/relationships/oleObject" Target="../embeddings/oleObject18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0.bin"/><Relationship Id="rId11" Type="http://schemas.openxmlformats.org/officeDocument/2006/relationships/image" Target="../media/image178.wmf"/><Relationship Id="rId5" Type="http://schemas.openxmlformats.org/officeDocument/2006/relationships/image" Target="../media/image175.wmf"/><Relationship Id="rId15" Type="http://schemas.openxmlformats.org/officeDocument/2006/relationships/image" Target="../media/image180.wmf"/><Relationship Id="rId10" Type="http://schemas.openxmlformats.org/officeDocument/2006/relationships/oleObject" Target="../embeddings/oleObject182.bin"/><Relationship Id="rId19" Type="http://schemas.openxmlformats.org/officeDocument/2006/relationships/image" Target="../media/image182.wmf"/><Relationship Id="rId4" Type="http://schemas.openxmlformats.org/officeDocument/2006/relationships/oleObject" Target="../embeddings/oleObject179.bin"/><Relationship Id="rId9" Type="http://schemas.openxmlformats.org/officeDocument/2006/relationships/image" Target="../media/image177.wmf"/><Relationship Id="rId14" Type="http://schemas.openxmlformats.org/officeDocument/2006/relationships/oleObject" Target="../embeddings/oleObject184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wmf"/><Relationship Id="rId2" Type="http://schemas.openxmlformats.org/officeDocument/2006/relationships/oleObject" Target="../embeddings/oleObject18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4.wmf"/><Relationship Id="rId4" Type="http://schemas.openxmlformats.org/officeDocument/2006/relationships/oleObject" Target="../embeddings/oleObject188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wmf"/><Relationship Id="rId7" Type="http://schemas.openxmlformats.org/officeDocument/2006/relationships/image" Target="../media/image187.wmf"/><Relationship Id="rId2" Type="http://schemas.openxmlformats.org/officeDocument/2006/relationships/oleObject" Target="../embeddings/oleObject18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1.bin"/><Relationship Id="rId5" Type="http://schemas.openxmlformats.org/officeDocument/2006/relationships/image" Target="../media/image186.wmf"/><Relationship Id="rId4" Type="http://schemas.openxmlformats.org/officeDocument/2006/relationships/oleObject" Target="../embeddings/oleObject190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5.bin"/><Relationship Id="rId3" Type="http://schemas.openxmlformats.org/officeDocument/2006/relationships/image" Target="../media/image188.wmf"/><Relationship Id="rId7" Type="http://schemas.openxmlformats.org/officeDocument/2006/relationships/image" Target="../media/image190.wmf"/><Relationship Id="rId2" Type="http://schemas.openxmlformats.org/officeDocument/2006/relationships/oleObject" Target="../embeddings/oleObject19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4.bin"/><Relationship Id="rId11" Type="http://schemas.openxmlformats.org/officeDocument/2006/relationships/image" Target="../media/image192.wmf"/><Relationship Id="rId5" Type="http://schemas.openxmlformats.org/officeDocument/2006/relationships/image" Target="../media/image189.wmf"/><Relationship Id="rId10" Type="http://schemas.openxmlformats.org/officeDocument/2006/relationships/oleObject" Target="../embeddings/oleObject196.bin"/><Relationship Id="rId4" Type="http://schemas.openxmlformats.org/officeDocument/2006/relationships/oleObject" Target="../embeddings/oleObject193.bin"/><Relationship Id="rId9" Type="http://schemas.openxmlformats.org/officeDocument/2006/relationships/image" Target="../media/image19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wmf"/><Relationship Id="rId2" Type="http://schemas.openxmlformats.org/officeDocument/2006/relationships/oleObject" Target="../embeddings/oleObject19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4.wmf"/><Relationship Id="rId4" Type="http://schemas.openxmlformats.org/officeDocument/2006/relationships/oleObject" Target="../embeddings/oleObject198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2.bin"/><Relationship Id="rId13" Type="http://schemas.openxmlformats.org/officeDocument/2006/relationships/image" Target="../media/image200.wmf"/><Relationship Id="rId18" Type="http://schemas.openxmlformats.org/officeDocument/2006/relationships/oleObject" Target="../embeddings/oleObject207.bin"/><Relationship Id="rId3" Type="http://schemas.openxmlformats.org/officeDocument/2006/relationships/image" Target="../media/image195.wmf"/><Relationship Id="rId7" Type="http://schemas.openxmlformats.org/officeDocument/2006/relationships/image" Target="../media/image197.wmf"/><Relationship Id="rId12" Type="http://schemas.openxmlformats.org/officeDocument/2006/relationships/oleObject" Target="../embeddings/oleObject204.bin"/><Relationship Id="rId17" Type="http://schemas.openxmlformats.org/officeDocument/2006/relationships/image" Target="../media/image202.wmf"/><Relationship Id="rId2" Type="http://schemas.openxmlformats.org/officeDocument/2006/relationships/oleObject" Target="../embeddings/oleObject199.bin"/><Relationship Id="rId16" Type="http://schemas.openxmlformats.org/officeDocument/2006/relationships/oleObject" Target="../embeddings/oleObject20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1.bin"/><Relationship Id="rId11" Type="http://schemas.openxmlformats.org/officeDocument/2006/relationships/image" Target="../media/image199.wmf"/><Relationship Id="rId5" Type="http://schemas.openxmlformats.org/officeDocument/2006/relationships/image" Target="../media/image196.wmf"/><Relationship Id="rId15" Type="http://schemas.openxmlformats.org/officeDocument/2006/relationships/image" Target="../media/image201.wmf"/><Relationship Id="rId10" Type="http://schemas.openxmlformats.org/officeDocument/2006/relationships/oleObject" Target="../embeddings/oleObject203.bin"/><Relationship Id="rId19" Type="http://schemas.openxmlformats.org/officeDocument/2006/relationships/image" Target="../media/image203.wmf"/><Relationship Id="rId4" Type="http://schemas.openxmlformats.org/officeDocument/2006/relationships/oleObject" Target="../embeddings/oleObject200.bin"/><Relationship Id="rId9" Type="http://schemas.openxmlformats.org/officeDocument/2006/relationships/image" Target="../media/image198.wmf"/><Relationship Id="rId14" Type="http://schemas.openxmlformats.org/officeDocument/2006/relationships/oleObject" Target="../embeddings/oleObject205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1.bin"/><Relationship Id="rId3" Type="http://schemas.openxmlformats.org/officeDocument/2006/relationships/image" Target="../media/image204.wmf"/><Relationship Id="rId7" Type="http://schemas.openxmlformats.org/officeDocument/2006/relationships/image" Target="../media/image206.wmf"/><Relationship Id="rId2" Type="http://schemas.openxmlformats.org/officeDocument/2006/relationships/oleObject" Target="../embeddings/oleObject20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0.bin"/><Relationship Id="rId11" Type="http://schemas.openxmlformats.org/officeDocument/2006/relationships/image" Target="../media/image208.wmf"/><Relationship Id="rId5" Type="http://schemas.openxmlformats.org/officeDocument/2006/relationships/image" Target="../media/image205.wmf"/><Relationship Id="rId10" Type="http://schemas.openxmlformats.org/officeDocument/2006/relationships/oleObject" Target="../embeddings/oleObject212.bin"/><Relationship Id="rId4" Type="http://schemas.openxmlformats.org/officeDocument/2006/relationships/oleObject" Target="../embeddings/oleObject209.bin"/><Relationship Id="rId9" Type="http://schemas.openxmlformats.org/officeDocument/2006/relationships/image" Target="../media/image207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wmf"/><Relationship Id="rId7" Type="http://schemas.openxmlformats.org/officeDocument/2006/relationships/image" Target="../media/image211.wmf"/><Relationship Id="rId2" Type="http://schemas.openxmlformats.org/officeDocument/2006/relationships/oleObject" Target="../embeddings/oleObject2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5.bin"/><Relationship Id="rId5" Type="http://schemas.openxmlformats.org/officeDocument/2006/relationships/image" Target="../media/image210.wmf"/><Relationship Id="rId4" Type="http://schemas.openxmlformats.org/officeDocument/2006/relationships/oleObject" Target="../embeddings/oleObject214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9.bin"/><Relationship Id="rId3" Type="http://schemas.openxmlformats.org/officeDocument/2006/relationships/image" Target="../media/image212.wmf"/><Relationship Id="rId7" Type="http://schemas.openxmlformats.org/officeDocument/2006/relationships/image" Target="../media/image214.wmf"/><Relationship Id="rId2" Type="http://schemas.openxmlformats.org/officeDocument/2006/relationships/oleObject" Target="../embeddings/oleObject2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8.bin"/><Relationship Id="rId11" Type="http://schemas.openxmlformats.org/officeDocument/2006/relationships/image" Target="../media/image216.wmf"/><Relationship Id="rId5" Type="http://schemas.openxmlformats.org/officeDocument/2006/relationships/image" Target="../media/image213.wmf"/><Relationship Id="rId10" Type="http://schemas.openxmlformats.org/officeDocument/2006/relationships/oleObject" Target="../embeddings/oleObject220.bin"/><Relationship Id="rId4" Type="http://schemas.openxmlformats.org/officeDocument/2006/relationships/oleObject" Target="../embeddings/oleObject217.bin"/><Relationship Id="rId9" Type="http://schemas.openxmlformats.org/officeDocument/2006/relationships/image" Target="../media/image215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wmf"/><Relationship Id="rId7" Type="http://schemas.openxmlformats.org/officeDocument/2006/relationships/image" Target="../media/image219.wmf"/><Relationship Id="rId2" Type="http://schemas.openxmlformats.org/officeDocument/2006/relationships/oleObject" Target="../embeddings/oleObject22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3.bin"/><Relationship Id="rId5" Type="http://schemas.openxmlformats.org/officeDocument/2006/relationships/image" Target="../media/image218.wmf"/><Relationship Id="rId4" Type="http://schemas.openxmlformats.org/officeDocument/2006/relationships/oleObject" Target="../embeddings/oleObject22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33400" y="1219200"/>
            <a:ext cx="3352800" cy="1600200"/>
          </a:xfrm>
        </p:spPr>
        <p:txBody>
          <a:bodyPr>
            <a:noAutofit/>
          </a:bodyPr>
          <a:lstStyle/>
          <a:p>
            <a:pPr lvl="0" eaLnBrk="0" hangingPunct="0">
              <a:spcBef>
                <a:spcPts val="0"/>
              </a:spcBef>
            </a:pPr>
            <a:r>
              <a:rPr lang="en-US" sz="4400" dirty="0">
                <a:solidFill>
                  <a:srgbClr val="FFFFFF"/>
                </a:solidFill>
              </a:rPr>
              <a:t>Section 5.3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533400" y="2514600"/>
            <a:ext cx="3276600" cy="2743200"/>
          </a:xfrm>
        </p:spPr>
        <p:txBody>
          <a:bodyPr>
            <a:noAutofit/>
          </a:bodyPr>
          <a:lstStyle/>
          <a:p>
            <a:pPr marL="342900" indent="-342900" algn="ctr"/>
            <a:r>
              <a:rPr lang="en-US" dirty="0"/>
              <a:t>Greatest</a:t>
            </a:r>
          </a:p>
          <a:p>
            <a:pPr marL="342900" indent="-342900" algn="ctr"/>
            <a:r>
              <a:rPr lang="en-US" dirty="0"/>
              <a:t>Common</a:t>
            </a:r>
          </a:p>
          <a:p>
            <a:pPr marL="342900" indent="-342900" algn="ctr"/>
            <a:r>
              <a:rPr lang="en-US" dirty="0"/>
              <a:t>Factors and</a:t>
            </a:r>
          </a:p>
          <a:p>
            <a:pPr marL="342900" indent="-342900" algn="ctr"/>
            <a:r>
              <a:rPr lang="en-US" dirty="0"/>
              <a:t>Factoring by</a:t>
            </a:r>
          </a:p>
          <a:p>
            <a:pPr marL="342900" indent="-342900" algn="ctr"/>
            <a:r>
              <a:rPr lang="en-US" dirty="0"/>
              <a:t>Grouping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78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Objective 1: 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1d.</a:t>
            </a:r>
            <a:r>
              <a:rPr lang="en-US" sz="2800" dirty="0"/>
              <a:t>	Factor:</a:t>
            </a:r>
          </a:p>
          <a:p>
            <a:endParaRPr lang="en-US" dirty="0"/>
          </a:p>
          <a:p>
            <a:r>
              <a:rPr lang="en-US" sz="2800" dirty="0"/>
              <a:t>	Factor out the GCF.</a:t>
            </a:r>
          </a:p>
          <a:p>
            <a:endParaRPr lang="en-US" sz="2800" dirty="0"/>
          </a:p>
          <a:p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	    GCF 		  GCF 	     GCF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64641"/>
              </p:ext>
            </p:extLst>
          </p:nvPr>
        </p:nvGraphicFramePr>
        <p:xfrm>
          <a:off x="2705100" y="1098550"/>
          <a:ext cx="3848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48040" imgH="520560" progId="Equation.DSMT4">
                  <p:embed/>
                </p:oleObj>
              </mc:Choice>
              <mc:Fallback>
                <p:oleObj name="Equation" r:id="rId2" imgW="384804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1098550"/>
                        <a:ext cx="38481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228860"/>
              </p:ext>
            </p:extLst>
          </p:nvPr>
        </p:nvGraphicFramePr>
        <p:xfrm>
          <a:off x="1485900" y="2895600"/>
          <a:ext cx="3848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48040" imgH="520560" progId="Equation.DSMT4">
                  <p:embed/>
                </p:oleObj>
              </mc:Choice>
              <mc:Fallback>
                <p:oleObj name="Equation" r:id="rId4" imgW="384804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2895600"/>
                        <a:ext cx="38481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738680"/>
              </p:ext>
            </p:extLst>
          </p:nvPr>
        </p:nvGraphicFramePr>
        <p:xfrm>
          <a:off x="1143000" y="3886200"/>
          <a:ext cx="67056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705360" imgH="1600200" progId="Equation.DSMT4">
                  <p:embed/>
                </p:oleObj>
              </mc:Choice>
              <mc:Fallback>
                <p:oleObj name="Equation" r:id="rId6" imgW="6705360" imgH="1600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886200"/>
                        <a:ext cx="67056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4135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i="1" dirty="0">
                <a:latin typeface="Arial" pitchFamily="34" charset="0"/>
                <a:cs typeface="Arial" pitchFamily="34" charset="0"/>
              </a:rPr>
              <a:t>Objective 2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Factor out a common factor with a negative coefficient.</a:t>
            </a:r>
          </a:p>
        </p:txBody>
      </p:sp>
    </p:spTree>
    <p:extLst>
      <p:ext uri="{BB962C8B-B14F-4D97-AF65-F5344CB8AC3E}">
        <p14:creationId xmlns:p14="http://schemas.microsoft.com/office/powerpoint/2010/main" val="923541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Example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/>
                  <a:t>Factor: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800" spc="-120" dirty="0"/>
                  <a:t>The GCF is 5</a:t>
                </a:r>
                <a:r>
                  <a:rPr lang="en-US" sz="2800" i="1" spc="-120" dirty="0"/>
                  <a:t>x</a:t>
                </a:r>
                <a:r>
                  <a:rPr lang="en-US" sz="2800" spc="-120" dirty="0"/>
                  <a:t>. Because the leading coefficient,        is negative, we factor out a common factor with a negative coefficient.  We will factor out the negative of the GCF, or</a:t>
                </a:r>
                <a14:m>
                  <m:oMath xmlns:m="http://schemas.openxmlformats.org/officeDocument/2006/math">
                    <m:r>
                      <a:rPr lang="en-US" sz="2800" spc="-120">
                        <a:latin typeface="Cambria Math"/>
                      </a:rPr>
                      <m:t> </m:t>
                    </m:r>
                  </m:oMath>
                </a14:m>
                <a:endParaRPr lang="en-US" sz="2800" spc="-120" dirty="0"/>
              </a:p>
              <a:p>
                <a:pPr marL="4681538" indent="627063">
                  <a:spcBef>
                    <a:spcPts val="600"/>
                  </a:spcBef>
                </a:pPr>
                <a:r>
                  <a:rPr lang="en-US" sz="2800" spc="-150" dirty="0"/>
                  <a:t>                     				 </a:t>
                </a:r>
                <a:r>
                  <a:rPr lang="en-US" sz="2800" spc="-120" dirty="0"/>
                  <a:t>Express each term as the product of the GCF and its other factor   </a:t>
                </a:r>
                <a:r>
                  <a:rPr lang="en-US" sz="2800" spc="-120" dirty="0" err="1"/>
                  <a:t>Factor</a:t>
                </a:r>
                <a:r>
                  <a:rPr lang="en-US" sz="2800" spc="-120" dirty="0"/>
                  <a:t> out the GCF</a:t>
                </a:r>
                <a:endParaRPr lang="en-US" spc="-120" dirty="0"/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			</a:t>
                </a: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1">
                <a:blip r:embed="rId3"/>
                <a:stretch>
                  <a:fillRect l="-1553" t="-1232" r="-1405" b="-5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178260"/>
              </p:ext>
            </p:extLst>
          </p:nvPr>
        </p:nvGraphicFramePr>
        <p:xfrm>
          <a:off x="1801504" y="1143000"/>
          <a:ext cx="2959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58840" imgH="457200" progId="Equation.DSMT4">
                  <p:embed/>
                </p:oleObj>
              </mc:Choice>
              <mc:Fallback>
                <p:oleObj name="Equation" r:id="rId4" imgW="295884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504" y="1143000"/>
                        <a:ext cx="29591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825255"/>
              </p:ext>
            </p:extLst>
          </p:nvPr>
        </p:nvGraphicFramePr>
        <p:xfrm>
          <a:off x="533400" y="3733800"/>
          <a:ext cx="289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95480" imgH="457200" progId="Equation.DSMT4">
                  <p:embed/>
                </p:oleObj>
              </mc:Choice>
              <mc:Fallback>
                <p:oleObj name="Equation" r:id="rId6" imgW="289548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733800"/>
                        <a:ext cx="2895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49622"/>
              </p:ext>
            </p:extLst>
          </p:nvPr>
        </p:nvGraphicFramePr>
        <p:xfrm>
          <a:off x="533400" y="4343400"/>
          <a:ext cx="4762501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762440" imgH="685800" progId="Equation.DSMT4">
                  <p:embed/>
                </p:oleObj>
              </mc:Choice>
              <mc:Fallback>
                <p:oleObj name="Equation" r:id="rId8" imgW="4762440" imgH="685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343400"/>
                        <a:ext cx="4762501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100290"/>
              </p:ext>
            </p:extLst>
          </p:nvPr>
        </p:nvGraphicFramePr>
        <p:xfrm>
          <a:off x="533400" y="5584365"/>
          <a:ext cx="3098801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098520" imgH="685800" progId="Equation.DSMT4">
                  <p:embed/>
                </p:oleObj>
              </mc:Choice>
              <mc:Fallback>
                <p:oleObj name="Equation" r:id="rId10" imgW="3098520" imgH="6858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584365"/>
                        <a:ext cx="3098801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953459"/>
              </p:ext>
            </p:extLst>
          </p:nvPr>
        </p:nvGraphicFramePr>
        <p:xfrm>
          <a:off x="7479494" y="1924497"/>
          <a:ext cx="495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95000" imgH="355320" progId="Equation.DSMT4">
                  <p:embed/>
                </p:oleObj>
              </mc:Choice>
              <mc:Fallback>
                <p:oleObj name="Equation" r:id="rId12" imgW="495000" imgH="35532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9494" y="1924497"/>
                        <a:ext cx="4953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07863"/>
              </p:ext>
            </p:extLst>
          </p:nvPr>
        </p:nvGraphicFramePr>
        <p:xfrm>
          <a:off x="1041400" y="3192440"/>
          <a:ext cx="711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11000" imgH="317160" progId="Equation.DSMT4">
                  <p:embed/>
                </p:oleObj>
              </mc:Choice>
              <mc:Fallback>
                <p:oleObj name="Equation" r:id="rId14" imgW="711000" imgH="317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3192440"/>
                        <a:ext cx="711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1665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Objective 2: 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2.</a:t>
            </a:r>
            <a:r>
              <a:rPr lang="en-US" sz="2800" dirty="0"/>
              <a:t>	Factor out a common factor with a 	negative 	coefficient:</a:t>
            </a:r>
          </a:p>
          <a:p>
            <a:endParaRPr lang="en-US" sz="2800" dirty="0"/>
          </a:p>
          <a:p>
            <a:r>
              <a:rPr lang="en-US" sz="2800" dirty="0"/>
              <a:t>	Factor out the GCF.</a:t>
            </a:r>
          </a:p>
          <a:p>
            <a:endParaRPr lang="en-US" sz="2800" dirty="0"/>
          </a:p>
          <a:p>
            <a:r>
              <a:rPr lang="en-US" sz="2800" dirty="0"/>
              <a:t>				  GCF     </a:t>
            </a:r>
            <a:r>
              <a:rPr lang="en-US" sz="2800" dirty="0" err="1"/>
              <a:t>GCF</a:t>
            </a:r>
            <a:r>
              <a:rPr lang="en-US" sz="2800" dirty="0"/>
              <a:t>          </a:t>
            </a:r>
            <a:r>
              <a:rPr lang="en-US" sz="2800" dirty="0" err="1"/>
              <a:t>GCF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067133"/>
              </p:ext>
            </p:extLst>
          </p:nvPr>
        </p:nvGraphicFramePr>
        <p:xfrm>
          <a:off x="1524000" y="3886200"/>
          <a:ext cx="70104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010280" imgH="1447560" progId="Equation.DSMT4">
                  <p:embed/>
                </p:oleObj>
              </mc:Choice>
              <mc:Fallback>
                <p:oleObj name="Equation" r:id="rId2" imgW="7010280" imgH="1447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886200"/>
                        <a:ext cx="70104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631278"/>
              </p:ext>
            </p:extLst>
          </p:nvPr>
        </p:nvGraphicFramePr>
        <p:xfrm>
          <a:off x="3276600" y="1551296"/>
          <a:ext cx="269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92080" imgH="457200" progId="Equation.DSMT4">
                  <p:embed/>
                </p:oleObj>
              </mc:Choice>
              <mc:Fallback>
                <p:oleObj name="Equation" r:id="rId4" imgW="2692080" imgH="4572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551296"/>
                        <a:ext cx="2692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9682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Objective 3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Factor by grouping.</a:t>
            </a:r>
          </a:p>
        </p:txBody>
      </p:sp>
    </p:spTree>
    <p:extLst>
      <p:ext uri="{BB962C8B-B14F-4D97-AF65-F5344CB8AC3E}">
        <p14:creationId xmlns:p14="http://schemas.microsoft.com/office/powerpoint/2010/main" val="3963252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Example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Factor:</a:t>
            </a:r>
          </a:p>
          <a:p>
            <a:pPr>
              <a:spcBef>
                <a:spcPct val="50000"/>
              </a:spcBef>
            </a:pPr>
            <a:endParaRPr lang="en-US" sz="2800" dirty="0"/>
          </a:p>
          <a:p>
            <a:pPr>
              <a:spcBef>
                <a:spcPct val="50000"/>
              </a:spcBef>
            </a:pPr>
            <a:r>
              <a:rPr lang="en-US" sz="2800" dirty="0"/>
              <a:t>Identify the common binomial factor in each part of the problem.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299796"/>
              </p:ext>
            </p:extLst>
          </p:nvPr>
        </p:nvGraphicFramePr>
        <p:xfrm>
          <a:off x="1790700" y="1260475"/>
          <a:ext cx="3009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09600" imgH="457200" progId="Equation.DSMT4">
                  <p:embed/>
                </p:oleObj>
              </mc:Choice>
              <mc:Fallback>
                <p:oleObj name="Equation" r:id="rId2" imgW="30096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1260475"/>
                        <a:ext cx="3009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320524"/>
              </p:ext>
            </p:extLst>
          </p:nvPr>
        </p:nvGraphicFramePr>
        <p:xfrm>
          <a:off x="2044700" y="3733800"/>
          <a:ext cx="2908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08080" imgH="457200" progId="Equation.DSMT4">
                  <p:embed/>
                </p:oleObj>
              </mc:Choice>
              <mc:Fallback>
                <p:oleObj name="Equation" r:id="rId4" imgW="290808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00" y="3733800"/>
                        <a:ext cx="2908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609600" y="4724400"/>
            <a:ext cx="3352800" cy="990600"/>
          </a:xfrm>
          <a:prstGeom prst="wedgeRoundRectCallout">
            <a:avLst>
              <a:gd name="adj1" fmla="val 20395"/>
              <a:gd name="adj2" fmla="val -102894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The GCF, a binomial, is</a:t>
            </a:r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4343400" y="4648200"/>
            <a:ext cx="3429000" cy="1066800"/>
          </a:xfrm>
          <a:prstGeom prst="wedgeRoundRectCallout">
            <a:avLst>
              <a:gd name="adj1" fmla="val -49240"/>
              <a:gd name="adj2" fmla="val -85330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The GCF, a binomial, is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345766"/>
              </p:ext>
            </p:extLst>
          </p:nvPr>
        </p:nvGraphicFramePr>
        <p:xfrm>
          <a:off x="2604448" y="5344887"/>
          <a:ext cx="876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76240" imgH="317160" progId="Equation.DSMT4">
                  <p:embed/>
                </p:oleObj>
              </mc:Choice>
              <mc:Fallback>
                <p:oleObj name="Equation" r:id="rId6" imgW="876240" imgH="317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4448" y="5344887"/>
                        <a:ext cx="876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435812"/>
              </p:ext>
            </p:extLst>
          </p:nvPr>
        </p:nvGraphicFramePr>
        <p:xfrm>
          <a:off x="6365544" y="5290458"/>
          <a:ext cx="876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76240" imgH="317160" progId="Equation.DSMT4">
                  <p:embed/>
                </p:oleObj>
              </mc:Choice>
              <mc:Fallback>
                <p:oleObj name="Equation" r:id="rId8" imgW="876240" imgH="317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544" y="5290458"/>
                        <a:ext cx="876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864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Example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cont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Factor out the common binomial factor as follows. </a:t>
            </a:r>
          </a:p>
          <a:p>
            <a:endParaRPr lang="en-US" sz="2800" dirty="0"/>
          </a:p>
          <a:p>
            <a:r>
              <a:rPr lang="en-US" sz="2800" dirty="0"/>
              <a:t>				</a:t>
            </a:r>
          </a:p>
          <a:p>
            <a:r>
              <a:rPr lang="en-US" sz="2800" dirty="0"/>
              <a:t>				This step, usually omitted, 				shows each term as the 				product of the GCF and its 				other factor, in that order.</a:t>
            </a:r>
            <a:r>
              <a:rPr lang="en-US" sz="2800" spc="-150" dirty="0"/>
              <a:t>												</a:t>
            </a:r>
            <a:r>
              <a:rPr lang="en-US" sz="2800" spc="-60" dirty="0"/>
              <a:t>Factor out the GCF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264600"/>
              </p:ext>
            </p:extLst>
          </p:nvPr>
        </p:nvGraphicFramePr>
        <p:xfrm>
          <a:off x="673100" y="1828800"/>
          <a:ext cx="2908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08080" imgH="457200" progId="Equation.DSMT4">
                  <p:embed/>
                </p:oleObj>
              </mc:Choice>
              <mc:Fallback>
                <p:oleObj name="Equation" r:id="rId2" imgW="29080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1828800"/>
                        <a:ext cx="2908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927799"/>
              </p:ext>
            </p:extLst>
          </p:nvPr>
        </p:nvGraphicFramePr>
        <p:xfrm>
          <a:off x="685800" y="2743197"/>
          <a:ext cx="3517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17560" imgH="457200" progId="Equation.DSMT4">
                  <p:embed/>
                </p:oleObj>
              </mc:Choice>
              <mc:Fallback>
                <p:oleObj name="Equation" r:id="rId4" imgW="351756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743197"/>
                        <a:ext cx="3517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063651"/>
              </p:ext>
            </p:extLst>
          </p:nvPr>
        </p:nvGraphicFramePr>
        <p:xfrm>
          <a:off x="664053" y="4876800"/>
          <a:ext cx="2540001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39800" imgH="457200" progId="Equation.DSMT4">
                  <p:embed/>
                </p:oleObj>
              </mc:Choice>
              <mc:Fallback>
                <p:oleObj name="Equation" r:id="rId6" imgW="253980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053" y="4876800"/>
                        <a:ext cx="2540001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961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5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3223160279"/>
              </p:ext>
            </p:extLst>
          </p:nvPr>
        </p:nvGraphicFramePr>
        <p:xfrm>
          <a:off x="533400" y="1143000"/>
          <a:ext cx="8243888" cy="4693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3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A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Factoring by Grouping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Group terms that have a common monomial factor. There will usually be two groups. Sometimes the terms must be rearranged.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Factor out the </a:t>
                      </a:r>
                      <a:r>
                        <a:rPr kumimoji="0" lang="en-US" sz="3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common monomial factor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from each group.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Factor out the remaining common binomial factor (if one exists).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Factoring by Grouping</a:t>
            </a:r>
          </a:p>
        </p:txBody>
      </p:sp>
    </p:spTree>
    <p:extLst>
      <p:ext uri="{BB962C8B-B14F-4D97-AF65-F5344CB8AC3E}">
        <p14:creationId xmlns:p14="http://schemas.microsoft.com/office/powerpoint/2010/main" val="1262808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Example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Factor:</a:t>
            </a:r>
          </a:p>
          <a:p>
            <a:pPr>
              <a:spcBef>
                <a:spcPct val="50000"/>
              </a:spcBef>
            </a:pPr>
            <a:r>
              <a:rPr lang="en-US" sz="2800" spc="-100" dirty="0"/>
              <a:t>There is no factor other than 1 common to all terms.  However, we can group terms that have a common factor:</a:t>
            </a:r>
            <a:r>
              <a:rPr lang="en-US" sz="2800" spc="-150" dirty="0"/>
              <a:t>				     </a:t>
            </a:r>
            <a:endParaRPr lang="en-US" sz="2800" dirty="0">
              <a:latin typeface="Symbol" pitchFamily="18" charset="2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241063"/>
              </p:ext>
            </p:extLst>
          </p:nvPr>
        </p:nvGraphicFramePr>
        <p:xfrm>
          <a:off x="2533650" y="2819400"/>
          <a:ext cx="1930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30320" imgH="520560" progId="Equation.DSMT4">
                  <p:embed/>
                </p:oleObj>
              </mc:Choice>
              <mc:Fallback>
                <p:oleObj name="Equation" r:id="rId2" imgW="193032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2819400"/>
                        <a:ext cx="1930400" cy="5207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609600" y="3733800"/>
            <a:ext cx="2514600" cy="2286000"/>
          </a:xfrm>
          <a:prstGeom prst="wedgeRoundRectCallout">
            <a:avLst>
              <a:gd name="adj1" fmla="val 50900"/>
              <a:gd name="adj2" fmla="val -67598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Common factor is:</a:t>
            </a:r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3429000" y="3733800"/>
            <a:ext cx="5257800" cy="2286000"/>
          </a:xfrm>
          <a:prstGeom prst="wedgeRoundRectCallout">
            <a:avLst>
              <a:gd name="adj1" fmla="val -6765"/>
              <a:gd name="adj2" fmla="val -68682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800" spc="-150" dirty="0">
                <a:latin typeface="Arial" pitchFamily="34" charset="0"/>
                <a:cs typeface="Arial" pitchFamily="34" charset="0"/>
              </a:rPr>
              <a:t>Use        , rather than 2</a:t>
            </a:r>
            <a:r>
              <a:rPr lang="en-US" sz="2800" i="1" spc="-150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2800" spc="-150" dirty="0">
                <a:latin typeface="Arial" pitchFamily="34" charset="0"/>
                <a:cs typeface="Arial" pitchFamily="34" charset="0"/>
              </a:rPr>
              <a:t>, as the common factor:  </a:t>
            </a:r>
          </a:p>
          <a:p>
            <a:r>
              <a:rPr lang="en-US" sz="2800" spc="-150" dirty="0">
                <a:latin typeface="Arial" pitchFamily="34" charset="0"/>
                <a:cs typeface="Arial" pitchFamily="34" charset="0"/>
              </a:rPr>
              <a:t>                                                    In this way, the common binomial factor,      	 , appears.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219947"/>
              </p:ext>
            </p:extLst>
          </p:nvPr>
        </p:nvGraphicFramePr>
        <p:xfrm>
          <a:off x="1796102" y="1157288"/>
          <a:ext cx="38735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73240" imgH="520560" progId="Equation.DSMT4">
                  <p:embed/>
                </p:oleObj>
              </mc:Choice>
              <mc:Fallback>
                <p:oleObj name="Equation" r:id="rId4" imgW="3873240" imgH="5205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6102" y="1157288"/>
                        <a:ext cx="38735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23288"/>
              </p:ext>
            </p:extLst>
          </p:nvPr>
        </p:nvGraphicFramePr>
        <p:xfrm>
          <a:off x="5080000" y="2895600"/>
          <a:ext cx="1778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77680" imgH="393480" progId="Equation.DSMT4">
                  <p:embed/>
                </p:oleObj>
              </mc:Choice>
              <mc:Fallback>
                <p:oleObj name="Equation" r:id="rId6" imgW="177768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0" y="2895600"/>
                        <a:ext cx="1778000" cy="393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032853"/>
              </p:ext>
            </p:extLst>
          </p:nvPr>
        </p:nvGraphicFramePr>
        <p:xfrm>
          <a:off x="2209695" y="4267200"/>
          <a:ext cx="584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83920" imgH="457200" progId="Equation.DSMT4">
                  <p:embed/>
                </p:oleObj>
              </mc:Choice>
              <mc:Fallback>
                <p:oleObj name="Equation" r:id="rId8" imgW="58392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695" y="4267200"/>
                        <a:ext cx="584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569860"/>
              </p:ext>
            </p:extLst>
          </p:nvPr>
        </p:nvGraphicFramePr>
        <p:xfrm>
          <a:off x="838200" y="4800600"/>
          <a:ext cx="2184400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84120" imgH="1015920" progId="Equation.DSMT4">
                  <p:embed/>
                </p:oleObj>
              </mc:Choice>
              <mc:Fallback>
                <p:oleObj name="Equation" r:id="rId10" imgW="2184120" imgH="10159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800600"/>
                        <a:ext cx="2184400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356409"/>
              </p:ext>
            </p:extLst>
          </p:nvPr>
        </p:nvGraphicFramePr>
        <p:xfrm>
          <a:off x="4267200" y="3924278"/>
          <a:ext cx="635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34680" imgH="330120" progId="Equation.DSMT4">
                  <p:embed/>
                </p:oleObj>
              </mc:Choice>
              <mc:Fallback>
                <p:oleObj name="Equation" r:id="rId12" imgW="634680" imgH="3301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924278"/>
                        <a:ext cx="6350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755527"/>
              </p:ext>
            </p:extLst>
          </p:nvPr>
        </p:nvGraphicFramePr>
        <p:xfrm>
          <a:off x="3630282" y="4764088"/>
          <a:ext cx="408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089240" imgH="457200" progId="Equation.DSMT4">
                  <p:embed/>
                </p:oleObj>
              </mc:Choice>
              <mc:Fallback>
                <p:oleObj name="Equation" r:id="rId14" imgW="408924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282" y="4764088"/>
                        <a:ext cx="408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480225"/>
              </p:ext>
            </p:extLst>
          </p:nvPr>
        </p:nvGraphicFramePr>
        <p:xfrm>
          <a:off x="4559300" y="5638138"/>
          <a:ext cx="1003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02960" imgH="393480" progId="Equation.DSMT4">
                  <p:embed/>
                </p:oleObj>
              </mc:Choice>
              <mc:Fallback>
                <p:oleObj name="Equation" r:id="rId16" imgW="100296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5638138"/>
                        <a:ext cx="10033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455497"/>
              </p:ext>
            </p:extLst>
          </p:nvPr>
        </p:nvGraphicFramePr>
        <p:xfrm>
          <a:off x="4675496" y="2895600"/>
          <a:ext cx="241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41200" imgH="241200" progId="Equation.DSMT4">
                  <p:embed/>
                </p:oleObj>
              </mc:Choice>
              <mc:Fallback>
                <p:oleObj name="Equation" r:id="rId18" imgW="241200" imgH="241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96" y="2895600"/>
                        <a:ext cx="2413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828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Example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cont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en-US" sz="2800" spc="-150" dirty="0"/>
              <a:t>We see that it is sometimes necessary to use a factor with a negative coefficient to obtain a common binomial factor for the two groupings. We now factor the given polynomial as follows: </a:t>
            </a:r>
          </a:p>
          <a:p>
            <a:pPr marL="4967288">
              <a:spcAft>
                <a:spcPts val="600"/>
              </a:spcAft>
              <a:buClr>
                <a:srgbClr val="000000"/>
              </a:buClr>
            </a:pPr>
            <a:endParaRPr lang="en-US" sz="2800" spc="-150" dirty="0"/>
          </a:p>
          <a:p>
            <a:pPr marL="4967288">
              <a:spcBef>
                <a:spcPts val="0"/>
              </a:spcBef>
              <a:buClr>
                <a:srgbClr val="000000"/>
              </a:buClr>
            </a:pPr>
            <a:r>
              <a:rPr lang="en-US" sz="2800" spc="-150" dirty="0"/>
              <a:t>Group terms with common factors</a:t>
            </a:r>
          </a:p>
          <a:p>
            <a:pPr marL="4967288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2800" spc="-150" dirty="0"/>
              <a:t>Factor out the common factors from the grouped terms</a:t>
            </a:r>
          </a:p>
          <a:p>
            <a:pPr marL="4967288">
              <a:spcBef>
                <a:spcPts val="0"/>
              </a:spcBef>
              <a:buClr>
                <a:srgbClr val="000000"/>
              </a:buClr>
            </a:pPr>
            <a:r>
              <a:rPr lang="en-US" sz="2800" spc="-150" dirty="0"/>
              <a:t>Factor out the GCF</a:t>
            </a:r>
          </a:p>
          <a:p>
            <a:pPr>
              <a:spcAft>
                <a:spcPts val="600"/>
              </a:spcAft>
              <a:buClr>
                <a:srgbClr val="000000"/>
              </a:buClr>
            </a:pP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683827"/>
              </p:ext>
            </p:extLst>
          </p:nvPr>
        </p:nvGraphicFramePr>
        <p:xfrm>
          <a:off x="609600" y="2950029"/>
          <a:ext cx="3810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09880" imgH="520560" progId="Equation.DSMT4">
                  <p:embed/>
                </p:oleObj>
              </mc:Choice>
              <mc:Fallback>
                <p:oleObj name="Equation" r:id="rId2" imgW="380988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950029"/>
                        <a:ext cx="3810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411490"/>
              </p:ext>
            </p:extLst>
          </p:nvPr>
        </p:nvGraphicFramePr>
        <p:xfrm>
          <a:off x="533400" y="3548745"/>
          <a:ext cx="4838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38400" imgH="685800" progId="Equation.DSMT4">
                  <p:embed/>
                </p:oleObj>
              </mc:Choice>
              <mc:Fallback>
                <p:oleObj name="Equation" r:id="rId4" imgW="4838400" imgH="685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48745"/>
                        <a:ext cx="48387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243235"/>
              </p:ext>
            </p:extLst>
          </p:nvPr>
        </p:nvGraphicFramePr>
        <p:xfrm>
          <a:off x="533400" y="4515755"/>
          <a:ext cx="42037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203360" imgH="558720" progId="Equation.DSMT4">
                  <p:embed/>
                </p:oleObj>
              </mc:Choice>
              <mc:Fallback>
                <p:oleObj name="Equation" r:id="rId6" imgW="4203360" imgH="558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515755"/>
                        <a:ext cx="42037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985727"/>
              </p:ext>
            </p:extLst>
          </p:nvPr>
        </p:nvGraphicFramePr>
        <p:xfrm>
          <a:off x="533400" y="5573484"/>
          <a:ext cx="3187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87440" imgH="685800" progId="Equation.DSMT4">
                  <p:embed/>
                </p:oleObj>
              </mc:Choice>
              <mc:Fallback>
                <p:oleObj name="Equation" r:id="rId8" imgW="3187440" imgH="685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573484"/>
                        <a:ext cx="31877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17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 vert="horz" wrap="none" tIns="457200" bIns="457200" spcCol="0">
            <a:no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Factoring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Factoring</a:t>
            </a:r>
            <a:r>
              <a:rPr lang="en-US" sz="2800" dirty="0"/>
              <a:t> a polynomial means finding an equivalent expression that is a product. For example, when we take the polynomial</a:t>
            </a:r>
          </a:p>
          <a:p>
            <a:pPr>
              <a:spcBef>
                <a:spcPct val="50000"/>
              </a:spcBef>
            </a:pPr>
            <a:endParaRPr lang="en-US" sz="2800" dirty="0"/>
          </a:p>
          <a:p>
            <a:pPr>
              <a:spcBef>
                <a:spcPct val="50000"/>
              </a:spcBef>
            </a:pPr>
            <a:r>
              <a:rPr lang="en-US" sz="2800" dirty="0"/>
              <a:t>and write it as</a:t>
            </a:r>
          </a:p>
          <a:p>
            <a:pPr>
              <a:spcBef>
                <a:spcPct val="50000"/>
              </a:spcBef>
            </a:pPr>
            <a:endParaRPr lang="en-US" sz="2800" dirty="0"/>
          </a:p>
          <a:p>
            <a:pPr>
              <a:spcBef>
                <a:spcPct val="50000"/>
              </a:spcBef>
            </a:pPr>
            <a:r>
              <a:rPr lang="en-US" sz="2800" dirty="0"/>
              <a:t>we say that we have factored the polynomial. In factoring, we write a </a:t>
            </a:r>
            <a:r>
              <a:rPr lang="en-US" sz="2800" b="1" dirty="0"/>
              <a:t>sum </a:t>
            </a:r>
            <a:r>
              <a:rPr lang="en-US" sz="2800" dirty="0"/>
              <a:t>as a </a:t>
            </a:r>
            <a:r>
              <a:rPr lang="en-US" sz="2800" b="1" dirty="0"/>
              <a:t>product</a:t>
            </a:r>
            <a:r>
              <a:rPr lang="en-US" sz="2800" dirty="0"/>
              <a:t>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26310"/>
              </p:ext>
            </p:extLst>
          </p:nvPr>
        </p:nvGraphicFramePr>
        <p:xfrm>
          <a:off x="2209800" y="2603500"/>
          <a:ext cx="3810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09880" imgH="520560" progId="Equation.DSMT4">
                  <p:embed/>
                </p:oleObj>
              </mc:Choice>
              <mc:Fallback>
                <p:oleObj name="Equation" r:id="rId2" imgW="3809880" imgH="5205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603500"/>
                        <a:ext cx="3810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740129"/>
              </p:ext>
            </p:extLst>
          </p:nvPr>
        </p:nvGraphicFramePr>
        <p:xfrm>
          <a:off x="2286000" y="3816350"/>
          <a:ext cx="3187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87440" imgH="685800" progId="Equation.DSMT4">
                  <p:embed/>
                </p:oleObj>
              </mc:Choice>
              <mc:Fallback>
                <p:oleObj name="Equation" r:id="rId4" imgW="3187440" imgH="685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816350"/>
                        <a:ext cx="31877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4332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Your local electronics store is having an end-of-the-year sale. The price on a large-screen television had been reduced by 30%. Now the sale price is reduced by another 30%. If </a:t>
            </a:r>
            <a:r>
              <a:rPr lang="en-US" sz="2800" i="1" dirty="0"/>
              <a:t>x</a:t>
            </a:r>
            <a:r>
              <a:rPr lang="en-US" sz="2800" dirty="0"/>
              <a:t> is the television’s original price, the sale price can be represented by</a:t>
            </a:r>
          </a:p>
          <a:p>
            <a:pPr>
              <a:spcBef>
                <a:spcPct val="50000"/>
              </a:spcBef>
            </a:pPr>
            <a:endParaRPr lang="en-US" sz="28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10284"/>
              </p:ext>
            </p:extLst>
          </p:nvPr>
        </p:nvGraphicFramePr>
        <p:xfrm>
          <a:off x="1206500" y="3930650"/>
          <a:ext cx="394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49560" imgH="457200" progId="Equation.DSMT4">
                  <p:embed/>
                </p:oleObj>
              </mc:Choice>
              <mc:Fallback>
                <p:oleObj name="Equation" r:id="rId2" imgW="394956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3930650"/>
                        <a:ext cx="394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3926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Example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cont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(a)	Factor out                 from each term.  Then 	simplify the resulting expression.</a:t>
            </a:r>
          </a:p>
          <a:p>
            <a:endParaRPr lang="en-US" sz="2800" dirty="0"/>
          </a:p>
          <a:p>
            <a:r>
              <a:rPr lang="en-US" sz="2800" dirty="0"/>
              <a:t>(b)	Use the simplified expression from part (a) to 	answer these questions. With a 30% 	reduction followed by a 30% reduction, is the 	television selling at 40% of its original price? 	If not, at what percentage of the original price 	is it selling?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444386"/>
              </p:ext>
            </p:extLst>
          </p:nvPr>
        </p:nvGraphicFramePr>
        <p:xfrm>
          <a:off x="3252788" y="1209675"/>
          <a:ext cx="1562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2040" imgH="457200" progId="Equation.DSMT4">
                  <p:embed/>
                </p:oleObj>
              </mc:Choice>
              <mc:Fallback>
                <p:oleObj name="Equation" r:id="rId2" imgW="156204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788" y="1209675"/>
                        <a:ext cx="15621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4750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Example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cont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4572000"/>
            <a:r>
              <a:rPr lang="en-US" sz="2800" dirty="0"/>
              <a:t>			 			  This step, usually omitted, shows each term as the product of the GCF and its other factor, in that order.</a:t>
            </a:r>
            <a:endParaRPr lang="en-US" sz="2800" b="1" dirty="0"/>
          </a:p>
          <a:p>
            <a:pPr marL="4572000">
              <a:spcBef>
                <a:spcPts val="400"/>
              </a:spcBef>
            </a:pPr>
            <a:r>
              <a:rPr lang="en-US" sz="2800" dirty="0"/>
              <a:t>Factor out the GCF</a:t>
            </a:r>
          </a:p>
          <a:p>
            <a:pPr marL="4572000"/>
            <a:r>
              <a:rPr lang="en-US" sz="2800" dirty="0"/>
              <a:t>Subtract</a:t>
            </a:r>
          </a:p>
          <a:p>
            <a:pPr marL="4572000"/>
            <a:r>
              <a:rPr lang="en-US" sz="2800" dirty="0"/>
              <a:t>Distribute</a:t>
            </a:r>
          </a:p>
          <a:p>
            <a:pPr marL="4572000"/>
            <a:r>
              <a:rPr lang="en-US" sz="2800" dirty="0"/>
              <a:t>Subtract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676537"/>
              </p:ext>
            </p:extLst>
          </p:nvPr>
        </p:nvGraphicFramePr>
        <p:xfrm>
          <a:off x="596900" y="4114800"/>
          <a:ext cx="30988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98520" imgH="2057400" progId="Equation.DSMT4">
                  <p:embed/>
                </p:oleObj>
              </mc:Choice>
              <mc:Fallback>
                <p:oleObj name="Equation" r:id="rId2" imgW="3098520" imgH="2057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4114800"/>
                        <a:ext cx="30988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937496"/>
              </p:ext>
            </p:extLst>
          </p:nvPr>
        </p:nvGraphicFramePr>
        <p:xfrm>
          <a:off x="482600" y="1219200"/>
          <a:ext cx="4622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22760" imgH="457200" progId="Equation.DSMT4">
                  <p:embed/>
                </p:oleObj>
              </mc:Choice>
              <mc:Fallback>
                <p:oleObj name="Equation" r:id="rId4" imgW="462276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1219200"/>
                        <a:ext cx="4622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88138"/>
              </p:ext>
            </p:extLst>
          </p:nvPr>
        </p:nvGraphicFramePr>
        <p:xfrm>
          <a:off x="685800" y="2057400"/>
          <a:ext cx="4406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06760" imgH="457200" progId="Equation.DSMT4">
                  <p:embed/>
                </p:oleObj>
              </mc:Choice>
              <mc:Fallback>
                <p:oleObj name="Equation" r:id="rId6" imgW="440676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057400"/>
                        <a:ext cx="4406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4907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Example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cont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(b) 	With a 30% reduction, followed by another 	30% 	reduction, the expression that 	represents the reduced price of the television 	simplifies to 0.49</a:t>
            </a:r>
            <a:r>
              <a:rPr lang="en-US" sz="2800" i="1" dirty="0"/>
              <a:t>x</a:t>
            </a:r>
            <a:r>
              <a:rPr lang="en-US" sz="2800" dirty="0"/>
              <a:t>.  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	Therefore, this series of price reductions 	effectively gives a new price for the 	television at 49% its original price, not 40%.</a:t>
            </a:r>
          </a:p>
        </p:txBody>
      </p:sp>
    </p:spTree>
    <p:extLst>
      <p:ext uri="{BB962C8B-B14F-4D97-AF65-F5344CB8AC3E}">
        <p14:creationId xmlns:p14="http://schemas.microsoft.com/office/powerpoint/2010/main" val="2327366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Objective 3: 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3a.</a:t>
            </a:r>
            <a:r>
              <a:rPr lang="en-US" sz="2800" dirty="0"/>
              <a:t>	Factor:</a:t>
            </a:r>
          </a:p>
          <a:p>
            <a:endParaRPr lang="en-US" sz="2800" dirty="0"/>
          </a:p>
          <a:p>
            <a:r>
              <a:rPr lang="en-US" sz="2800" dirty="0"/>
              <a:t>                                 common factor common factor            				    is                      </a:t>
            </a:r>
            <a:r>
              <a:rPr lang="en-US" sz="2800" dirty="0" err="1"/>
              <a:t>is</a:t>
            </a:r>
            <a:r>
              <a:rPr lang="en-US" sz="2800" dirty="0"/>
              <a:t> 5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339485"/>
              </p:ext>
            </p:extLst>
          </p:nvPr>
        </p:nvGraphicFramePr>
        <p:xfrm>
          <a:off x="2705100" y="1121229"/>
          <a:ext cx="285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57320" imgH="457200" progId="Equation.DSMT4">
                  <p:embed/>
                </p:oleObj>
              </mc:Choice>
              <mc:Fallback>
                <p:oleObj name="Equation" r:id="rId2" imgW="28573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1121229"/>
                        <a:ext cx="285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989127"/>
              </p:ext>
            </p:extLst>
          </p:nvPr>
        </p:nvGraphicFramePr>
        <p:xfrm>
          <a:off x="1487488" y="2878138"/>
          <a:ext cx="6286500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86320" imgH="2425680" progId="Equation.DSMT4">
                  <p:embed/>
                </p:oleObj>
              </mc:Choice>
              <mc:Fallback>
                <p:oleObj name="Equation" r:id="rId4" imgW="6286320" imgH="2425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488" y="2878138"/>
                        <a:ext cx="6286500" cy="242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545827"/>
              </p:ext>
            </p:extLst>
          </p:nvPr>
        </p:nvGraphicFramePr>
        <p:xfrm>
          <a:off x="5032706" y="2586100"/>
          <a:ext cx="406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6080" imgH="444240" progId="Equation.DSMT4">
                  <p:embed/>
                </p:oleObj>
              </mc:Choice>
              <mc:Fallback>
                <p:oleObj name="Equation" r:id="rId6" imgW="406080" imgH="4442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706" y="2586100"/>
                        <a:ext cx="4064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5054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Objective 3: 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3b.</a:t>
            </a:r>
            <a:r>
              <a:rPr lang="en-US" sz="2800" dirty="0"/>
              <a:t>	Factor:</a:t>
            </a:r>
          </a:p>
          <a:p>
            <a:endParaRPr lang="en-US" sz="2800" dirty="0"/>
          </a:p>
          <a:p>
            <a:r>
              <a:rPr lang="en-US" sz="2800" dirty="0"/>
              <a:t>			  common factor common factor            				        is 4</a:t>
            </a:r>
            <a:r>
              <a:rPr lang="en-US" sz="2800" i="1" dirty="0"/>
              <a:t>x</a:t>
            </a:r>
            <a:r>
              <a:rPr lang="en-US" sz="2800" dirty="0"/>
              <a:t>            is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546439"/>
              </p:ext>
            </p:extLst>
          </p:nvPr>
        </p:nvGraphicFramePr>
        <p:xfrm>
          <a:off x="2726871" y="1142092"/>
          <a:ext cx="3467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66800" imgH="520560" progId="Equation.DSMT4">
                  <p:embed/>
                </p:oleObj>
              </mc:Choice>
              <mc:Fallback>
                <p:oleObj name="Equation" r:id="rId2" imgW="346680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6871" y="1142092"/>
                        <a:ext cx="34671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481300"/>
              </p:ext>
            </p:extLst>
          </p:nvPr>
        </p:nvGraphicFramePr>
        <p:xfrm>
          <a:off x="762000" y="2768600"/>
          <a:ext cx="7480300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80080" imgH="2120760" progId="Equation.DSMT4">
                  <p:embed/>
                </p:oleObj>
              </mc:Choice>
              <mc:Fallback>
                <p:oleObj name="Equation" r:id="rId4" imgW="7480080" imgH="2120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768600"/>
                        <a:ext cx="7480300" cy="212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710796"/>
              </p:ext>
            </p:extLst>
          </p:nvPr>
        </p:nvGraphicFramePr>
        <p:xfrm>
          <a:off x="7340600" y="2710542"/>
          <a:ext cx="660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60240" imgH="393480" progId="Equation.DSMT4">
                  <p:embed/>
                </p:oleObj>
              </mc:Choice>
              <mc:Fallback>
                <p:oleObj name="Equation" r:id="rId6" imgW="66024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0600" y="2710542"/>
                        <a:ext cx="660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3668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33400" y="1219200"/>
            <a:ext cx="3352800" cy="1600200"/>
          </a:xfrm>
        </p:spPr>
        <p:txBody>
          <a:bodyPr/>
          <a:lstStyle/>
          <a:p>
            <a:pPr lvl="0" eaLnBrk="0" hangingPunct="0">
              <a:spcBef>
                <a:spcPts val="0"/>
              </a:spcBef>
            </a:pPr>
            <a:r>
              <a:rPr lang="en-US" sz="4400" dirty="0">
                <a:solidFill>
                  <a:srgbClr val="FFFFFF"/>
                </a:solidFill>
              </a:rPr>
              <a:t>Section 5.4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533400" y="2514600"/>
            <a:ext cx="3276600" cy="2743200"/>
          </a:xfrm>
        </p:spPr>
        <p:txBody>
          <a:bodyPr>
            <a:noAutofit/>
          </a:bodyPr>
          <a:lstStyle/>
          <a:p>
            <a:pPr marL="342900" indent="-342900" algn="ctr"/>
            <a:r>
              <a:rPr lang="en-US" dirty="0"/>
              <a:t>Factoring</a:t>
            </a:r>
          </a:p>
          <a:p>
            <a:pPr marL="342900" indent="-342900" algn="ctr"/>
            <a:r>
              <a:rPr lang="en-US" dirty="0"/>
              <a:t> Trinomials</a:t>
            </a:r>
          </a:p>
        </p:txBody>
      </p:sp>
    </p:spTree>
    <p:extLst>
      <p:ext uri="{BB962C8B-B14F-4D97-AF65-F5344CB8AC3E}">
        <p14:creationId xmlns:p14="http://schemas.microsoft.com/office/powerpoint/2010/main" val="1103450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i="1" dirty="0">
                <a:latin typeface="Arial" pitchFamily="34" charset="0"/>
                <a:cs typeface="Arial" pitchFamily="34" charset="0"/>
              </a:rPr>
              <a:t>Objective 1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Factor a trinomial whose leading </a:t>
            </a:r>
            <a:br>
              <a:rPr lang="en-US" dirty="0"/>
            </a:br>
            <a:r>
              <a:rPr lang="en-US" dirty="0"/>
              <a:t>coefficient is 1.</a:t>
            </a:r>
          </a:p>
        </p:txBody>
      </p:sp>
    </p:spTree>
    <p:extLst>
      <p:ext uri="{BB962C8B-B14F-4D97-AF65-F5344CB8AC3E}">
        <p14:creationId xmlns:p14="http://schemas.microsoft.com/office/powerpoint/2010/main" val="1266667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 vert="horz" wrap="none" tIns="457200" bIns="457200" spcCol="0">
            <a:no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Factoring Trinomials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In the previous section we factored certain polynomials having </a:t>
            </a:r>
            <a:r>
              <a:rPr lang="en-US" sz="2800" b="1" dirty="0"/>
              <a:t>four terms </a:t>
            </a:r>
            <a:r>
              <a:rPr lang="en-US" sz="2800" dirty="0"/>
              <a:t>using the method of </a:t>
            </a:r>
            <a:r>
              <a:rPr lang="en-US" sz="2800" b="1" dirty="0"/>
              <a:t>grouping</a:t>
            </a:r>
            <a:r>
              <a:rPr lang="en-US" sz="2800" dirty="0"/>
              <a:t>.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Now, we will use trial and error and a problem solving process to factor </a:t>
            </a:r>
            <a:r>
              <a:rPr lang="en-US" sz="2800" b="1" dirty="0"/>
              <a:t>trinomials</a:t>
            </a:r>
            <a:r>
              <a:rPr lang="en-US" sz="2800" dirty="0"/>
              <a:t>.</a:t>
            </a:r>
          </a:p>
          <a:p>
            <a:r>
              <a:rPr lang="en-US" sz="2800" dirty="0"/>
              <a:t>The polynomials we will begin with will have leading coefficients of one. We will begin by trying to factor these trinomials into a product of two binomials. Polynomials that cannot be factored over a given number set are said to be </a:t>
            </a:r>
            <a:r>
              <a:rPr lang="en-US" sz="2800" b="1" dirty="0"/>
              <a:t>prime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3282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Placeholder 1"/>
          <p:cNvGraphicFramePr>
            <a:graphicFrameLocks noGrp="1"/>
          </p:cNvGraphicFramePr>
          <p:nvPr>
            <p:ph type="tbl" sz="quarter" idx="11"/>
          </p:nvPr>
        </p:nvGraphicFramePr>
        <p:xfrm>
          <a:off x="533400" y="1143000"/>
          <a:ext cx="8243888" cy="497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3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484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A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Strategy for Factoring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A8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Enter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as the first term of each factor.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List pairs of factors of the constant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Try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various combinations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of these factors. Select the combination in which the sum of the Outside and Inside products is equal to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bx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Factoring Trinomials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248400" y="1149350"/>
          <a:ext cx="1828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28800" imgH="444240" progId="Equation.DSMT4">
                  <p:embed/>
                </p:oleObj>
              </mc:Choice>
              <mc:Fallback>
                <p:oleObj name="Equation" r:id="rId2" imgW="1828800" imgH="4442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149350"/>
                        <a:ext cx="1828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43000" y="2057400"/>
          <a:ext cx="3886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86200" imgH="558720" progId="Equation.DSMT4">
                  <p:embed/>
                </p:oleObj>
              </mc:Choice>
              <mc:Fallback>
                <p:oleObj name="Equation" r:id="rId4" imgW="3886200" imgH="5587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057400"/>
                        <a:ext cx="38862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66800" y="4546600"/>
          <a:ext cx="44323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31960" imgH="558720" progId="Equation.DSMT4">
                  <p:embed/>
                </p:oleObj>
              </mc:Choice>
              <mc:Fallback>
                <p:oleObj name="Equation" r:id="rId6" imgW="4431960" imgH="5587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546600"/>
                        <a:ext cx="44323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1295399" y="4800600"/>
            <a:ext cx="6400801" cy="1391469"/>
            <a:chOff x="1295399" y="4800600"/>
            <a:chExt cx="6400801" cy="1391469"/>
          </a:xfrm>
        </p:grpSpPr>
        <p:grpSp>
          <p:nvGrpSpPr>
            <p:cNvPr id="7" name="Group 6"/>
            <p:cNvGrpSpPr/>
            <p:nvPr/>
          </p:nvGrpSpPr>
          <p:grpSpPr>
            <a:xfrm>
              <a:off x="1295399" y="4800600"/>
              <a:ext cx="6400801" cy="1391469"/>
              <a:chOff x="2971799" y="3235325"/>
              <a:chExt cx="5760722" cy="1114338"/>
            </a:xfrm>
          </p:grpSpPr>
          <p:sp>
            <p:nvSpPr>
              <p:cNvPr id="8" name="Rectangle 59"/>
              <p:cNvSpPr>
                <a:spLocks noChangeArrowheads="1"/>
              </p:cNvSpPr>
              <p:nvPr/>
            </p:nvSpPr>
            <p:spPr bwMode="auto">
              <a:xfrm>
                <a:off x="3451860" y="3235325"/>
                <a:ext cx="152400" cy="152400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Rectangle 60"/>
              <p:cNvSpPr>
                <a:spLocks noChangeArrowheads="1"/>
              </p:cNvSpPr>
              <p:nvPr/>
            </p:nvSpPr>
            <p:spPr bwMode="auto">
              <a:xfrm>
                <a:off x="4602481" y="3235325"/>
                <a:ext cx="152400" cy="152400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Line 61"/>
              <p:cNvSpPr>
                <a:spLocks noChangeShapeType="1"/>
              </p:cNvSpPr>
              <p:nvPr/>
            </p:nvSpPr>
            <p:spPr bwMode="auto">
              <a:xfrm flipV="1">
                <a:off x="3537165" y="3429000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Line 62"/>
              <p:cNvSpPr>
                <a:spLocks noChangeShapeType="1"/>
              </p:cNvSpPr>
              <p:nvPr/>
            </p:nvSpPr>
            <p:spPr bwMode="auto">
              <a:xfrm flipV="1">
                <a:off x="4069080" y="3429000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Line 63"/>
              <p:cNvSpPr>
                <a:spLocks noChangeShapeType="1"/>
              </p:cNvSpPr>
              <p:nvPr/>
            </p:nvSpPr>
            <p:spPr bwMode="auto">
              <a:xfrm flipH="1">
                <a:off x="3537164" y="3657600"/>
                <a:ext cx="5339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Text Box 64"/>
              <p:cNvSpPr txBox="1">
                <a:spLocks noChangeArrowheads="1"/>
              </p:cNvSpPr>
              <p:nvPr/>
            </p:nvSpPr>
            <p:spPr bwMode="auto">
              <a:xfrm>
                <a:off x="3695700" y="3625850"/>
                <a:ext cx="304800" cy="419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I</a:t>
                </a:r>
              </a:p>
            </p:txBody>
          </p:sp>
          <p:sp>
            <p:nvSpPr>
              <p:cNvPr id="14" name="Line 65"/>
              <p:cNvSpPr>
                <a:spLocks noChangeShapeType="1"/>
              </p:cNvSpPr>
              <p:nvPr/>
            </p:nvSpPr>
            <p:spPr bwMode="auto">
              <a:xfrm flipV="1">
                <a:off x="2971800" y="34290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Line 66"/>
              <p:cNvSpPr>
                <a:spLocks noChangeShapeType="1"/>
              </p:cNvSpPr>
              <p:nvPr/>
            </p:nvSpPr>
            <p:spPr bwMode="auto">
              <a:xfrm flipV="1">
                <a:off x="4686300" y="34290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Line 67"/>
              <p:cNvSpPr>
                <a:spLocks noChangeShapeType="1"/>
              </p:cNvSpPr>
              <p:nvPr/>
            </p:nvSpPr>
            <p:spPr bwMode="auto">
              <a:xfrm flipH="1">
                <a:off x="2971799" y="3962400"/>
                <a:ext cx="171449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Text Box 68"/>
              <p:cNvSpPr txBox="1">
                <a:spLocks noChangeArrowheads="1"/>
              </p:cNvSpPr>
              <p:nvPr/>
            </p:nvSpPr>
            <p:spPr bwMode="auto">
              <a:xfrm>
                <a:off x="3627120" y="3930650"/>
                <a:ext cx="304800" cy="419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O</a:t>
                </a:r>
              </a:p>
            </p:txBody>
          </p:sp>
          <p:sp>
            <p:nvSpPr>
              <p:cNvPr id="18" name="Text Box 69"/>
              <p:cNvSpPr txBox="1">
                <a:spLocks noChangeArrowheads="1"/>
              </p:cNvSpPr>
              <p:nvPr/>
            </p:nvSpPr>
            <p:spPr bwMode="auto">
              <a:xfrm>
                <a:off x="6675121" y="3784538"/>
                <a:ext cx="2057400" cy="419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Sum of O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Arial" pitchFamily="34" charset="0"/>
                  </a:rPr>
                  <a:t>+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I</a:t>
                </a:r>
              </a:p>
            </p:txBody>
          </p:sp>
          <p:sp>
            <p:nvSpPr>
              <p:cNvPr id="19" name="Line 71"/>
              <p:cNvSpPr>
                <a:spLocks noChangeShapeType="1"/>
              </p:cNvSpPr>
              <p:nvPr/>
            </p:nvSpPr>
            <p:spPr bwMode="auto">
              <a:xfrm flipV="1">
                <a:off x="6057901" y="3429000"/>
                <a:ext cx="0" cy="609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0" name="Line 70"/>
            <p:cNvSpPr>
              <a:spLocks noChangeShapeType="1"/>
            </p:cNvSpPr>
            <p:nvPr/>
          </p:nvSpPr>
          <p:spPr bwMode="auto">
            <a:xfrm flipH="1">
              <a:off x="4736275" y="5803075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8896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i="1" dirty="0">
                <a:latin typeface="Arial" pitchFamily="34" charset="0"/>
                <a:cs typeface="Arial" pitchFamily="34" charset="0"/>
              </a:rPr>
              <a:t>Objective 1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Factoring out the greatest common factor of a polynomial.</a:t>
            </a:r>
          </a:p>
        </p:txBody>
      </p:sp>
    </p:spTree>
    <p:extLst>
      <p:ext uri="{BB962C8B-B14F-4D97-AF65-F5344CB8AC3E}">
        <p14:creationId xmlns:p14="http://schemas.microsoft.com/office/powerpoint/2010/main" val="40854310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Placeholder 1"/>
          <p:cNvGraphicFramePr>
            <a:graphicFrameLocks noGrp="1"/>
          </p:cNvGraphicFramePr>
          <p:nvPr>
            <p:ph type="tbl" sz="quarter" idx="11"/>
          </p:nvPr>
        </p:nvGraphicFramePr>
        <p:xfrm>
          <a:off x="533400" y="1143000"/>
          <a:ext cx="8243888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3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484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A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Strategy for Factoring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A8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Check your work by multiplying the factors using the FOIL method.  You should obtain the original trinomial.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111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If none of the possible combinations yield an Outside product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and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an Inside product who sum is equal to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bx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the trinomial cannot be factored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using integers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and is called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prime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over the set of integers.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Factoring Trinomials (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cont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248400" y="1149350"/>
          <a:ext cx="1828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28800" imgH="444240" progId="Equation.DSMT4">
                  <p:embed/>
                </p:oleObj>
              </mc:Choice>
              <mc:Fallback>
                <p:oleObj name="Equation" r:id="rId2" imgW="1828800" imgH="4442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149350"/>
                        <a:ext cx="1828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472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Placeholder 1"/>
          <p:cNvGraphicFramePr>
            <a:graphicFrameLocks noGrp="1"/>
          </p:cNvGraphicFramePr>
          <p:nvPr>
            <p:ph type="tbl" sz="quarter" idx="11"/>
          </p:nvPr>
        </p:nvGraphicFramePr>
        <p:xfrm>
          <a:off x="533400" y="4998720"/>
          <a:ext cx="7315200" cy="56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3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Factors of 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24, 1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24,  1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12,  2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Example</a:t>
            </a: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533400" y="1143000"/>
            <a:ext cx="8243888" cy="4953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Factor: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as the first term of each factor.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find the second term of each factor, we must find two integers whose product is 24 and whose sum is 11.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66688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 List pairs of factors of the constant, 24.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504950" y="2385950"/>
          <a:ext cx="4229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28920" imgH="558720" progId="Equation.DSMT4">
                  <p:embed/>
                </p:oleObj>
              </mc:Choice>
              <mc:Fallback>
                <p:oleObj name="Equation" r:id="rId2" imgW="4228920" imgH="55872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50" y="2385950"/>
                        <a:ext cx="42291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28800" y="1114425"/>
          <a:ext cx="2133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33360" imgH="444240" progId="Equation.DSMT4">
                  <p:embed/>
                </p:oleObj>
              </mc:Choice>
              <mc:Fallback>
                <p:oleObj name="Equation" r:id="rId4" imgW="2133360" imgH="4442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114425"/>
                        <a:ext cx="21336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971800" y="5654040"/>
          <a:ext cx="48768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8,   3</a:t>
                      </a:r>
                      <a:endParaRPr kumimoji="0" lang="en-US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A8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6,   4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282749" y="5239139"/>
          <a:ext cx="2286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8600" imgH="152280" progId="Equation.DSMT4">
                  <p:embed/>
                </p:oleObj>
              </mc:Choice>
              <mc:Fallback>
                <p:oleObj name="Equation" r:id="rId6" imgW="228600" imgH="1522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2749" y="5239139"/>
                        <a:ext cx="228600" cy="15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027644" y="5257800"/>
          <a:ext cx="2286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600" imgH="152280" progId="Equation.DSMT4">
                  <p:embed/>
                </p:oleObj>
              </mc:Choice>
              <mc:Fallback>
                <p:oleObj name="Equation" r:id="rId8" imgW="228600" imgH="1522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644" y="5257800"/>
                        <a:ext cx="228600" cy="15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354078" y="5239528"/>
          <a:ext cx="2286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8501" imgH="152334" progId="Equation.DSMT4">
                  <p:embed/>
                </p:oleObj>
              </mc:Choice>
              <mc:Fallback>
                <p:oleObj name="Equation" r:id="rId10" imgW="228501" imgH="152334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078" y="5239528"/>
                        <a:ext cx="228600" cy="15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665523" y="5257800"/>
          <a:ext cx="2286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28600" imgH="152280" progId="Equation.DSMT4">
                  <p:embed/>
                </p:oleObj>
              </mc:Choice>
              <mc:Fallback>
                <p:oleObj name="Equation" r:id="rId11" imgW="228600" imgH="1522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5523" y="5257800"/>
                        <a:ext cx="228600" cy="15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649617" y="5886450"/>
          <a:ext cx="2286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8501" imgH="152334" progId="Equation.DSMT4">
                  <p:embed/>
                </p:oleObj>
              </mc:Choice>
              <mc:Fallback>
                <p:oleObj name="Equation" r:id="rId12" imgW="228501" imgH="152334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9617" y="5886450"/>
                        <a:ext cx="228600" cy="15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7299682" y="5886061"/>
          <a:ext cx="2286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28501" imgH="152334" progId="Equation.DSMT4">
                  <p:embed/>
                </p:oleObj>
              </mc:Choice>
              <mc:Fallback>
                <p:oleObj name="Equation" r:id="rId13" imgW="228501" imgH="152334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9682" y="5886061"/>
                        <a:ext cx="228600" cy="15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842233" y="5886450"/>
          <a:ext cx="2286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28501" imgH="152334" progId="Equation.DSMT4">
                  <p:embed/>
                </p:oleObj>
              </mc:Choice>
              <mc:Fallback>
                <p:oleObj name="Equation" r:id="rId14" imgW="228501" imgH="152334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2233" y="5886450"/>
                        <a:ext cx="228600" cy="15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246983" y="5886061"/>
          <a:ext cx="2286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28600" imgH="152280" progId="Equation.DSMT4">
                  <p:embed/>
                </p:oleObj>
              </mc:Choice>
              <mc:Fallback>
                <p:oleObj name="Equation" r:id="rId15" imgW="228600" imgH="1522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6983" y="5886061"/>
                        <a:ext cx="228600" cy="15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48608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Example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cont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403225" indent="-403225"/>
            <a:r>
              <a:rPr lang="en-US" sz="2800" b="1" dirty="0"/>
              <a:t>3. Try various combinations of these factors.</a:t>
            </a:r>
            <a:r>
              <a:rPr lang="en-US" sz="2800" dirty="0"/>
              <a:t> The correct factorization of                       is the one in which the sum of the Outside and Inside products is equal to 11</a:t>
            </a:r>
            <a:r>
              <a:rPr lang="en-US" sz="2800" i="1" dirty="0"/>
              <a:t>x</a:t>
            </a:r>
            <a:r>
              <a:rPr lang="en-US" sz="2800" dirty="0"/>
              <a:t>.  Here is a list of the possible factorizations.</a:t>
            </a:r>
          </a:p>
          <a:p>
            <a:pPr marL="403225" indent="-403225"/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334000" y="1524000"/>
          <a:ext cx="2044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44440" imgH="444240" progId="Equation.DSMT4">
                  <p:embed/>
                </p:oleObj>
              </mc:Choice>
              <mc:Fallback>
                <p:oleObj name="Equation" r:id="rId2" imgW="2044440" imgH="4442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524000"/>
                        <a:ext cx="20447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oup 46"/>
          <p:cNvGraphicFramePr>
            <a:graphicFrameLocks/>
          </p:cNvGraphicFramePr>
          <p:nvPr/>
        </p:nvGraphicFramePr>
        <p:xfrm>
          <a:off x="533400" y="3505200"/>
          <a:ext cx="6477000" cy="2407878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09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-150" normalizeH="0" baseline="0" dirty="0">
                          <a:ln>
                            <a:noFill/>
                          </a:ln>
                          <a:solidFill>
                            <a:srgbClr val="0000A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Possible Factorizations of 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-150" normalizeH="0" baseline="0" dirty="0">
                          <a:ln>
                            <a:noFill/>
                          </a:ln>
                          <a:solidFill>
                            <a:srgbClr val="0000A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Sum of Outside and Inside Products (Should Equal 11</a:t>
                      </a:r>
                      <a:r>
                        <a:rPr kumimoji="0" lang="en-US" sz="2800" b="1" i="1" u="none" strike="noStrike" cap="none" spc="-150" normalizeH="0" baseline="0" dirty="0">
                          <a:ln>
                            <a:noFill/>
                          </a:ln>
                          <a:solidFill>
                            <a:srgbClr val="0000A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kumimoji="0" lang="en-US" sz="2800" b="1" i="0" u="none" strike="noStrike" cap="none" spc="-150" normalizeH="0" baseline="0" dirty="0">
                          <a:ln>
                            <a:noFill/>
                          </a:ln>
                          <a:solidFill>
                            <a:srgbClr val="0000A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09600" y="4343789"/>
          <a:ext cx="2159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8920" imgH="431640" progId="Equation.DSMT4">
                  <p:embed/>
                </p:oleObj>
              </mc:Choice>
              <mc:Fallback>
                <p:oleObj name="Equation" r:id="rId4" imgW="2158920" imgH="43164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343789"/>
                        <a:ext cx="2159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09600" y="4927600"/>
          <a:ext cx="2235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34880" imgH="507960" progId="Equation.DSMT4">
                  <p:embed/>
                </p:oleObj>
              </mc:Choice>
              <mc:Fallback>
                <p:oleObj name="Equation" r:id="rId6" imgW="2234880" imgH="5079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927600"/>
                        <a:ext cx="22352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09600" y="5421400"/>
          <a:ext cx="2222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22280" imgH="507960" progId="Equation.DSMT4">
                  <p:embed/>
                </p:oleObj>
              </mc:Choice>
              <mc:Fallback>
                <p:oleObj name="Equation" r:id="rId8" imgW="2222280" imgH="5079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421400"/>
                        <a:ext cx="22225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402050" y="4983825"/>
          <a:ext cx="2184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84120" imgH="330120" progId="Equation.DSMT4">
                  <p:embed/>
                </p:oleObj>
              </mc:Choice>
              <mc:Fallback>
                <p:oleObj name="Equation" r:id="rId10" imgW="2184120" imgH="33012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2050" y="4983825"/>
                        <a:ext cx="21844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191000" y="5500600"/>
          <a:ext cx="2590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90560" imgH="330120" progId="Equation.DSMT4">
                  <p:embed/>
                </p:oleObj>
              </mc:Choice>
              <mc:Fallback>
                <p:oleObj name="Equation" r:id="rId12" imgW="2590560" imgH="33012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500600"/>
                        <a:ext cx="25908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1083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Example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cont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aphicFrame>
        <p:nvGraphicFramePr>
          <p:cNvPr id="6" name="Group 46"/>
          <p:cNvGraphicFramePr>
            <a:graphicFrameLocks/>
          </p:cNvGraphicFramePr>
          <p:nvPr/>
        </p:nvGraphicFramePr>
        <p:xfrm>
          <a:off x="609600" y="1219200"/>
          <a:ext cx="6477000" cy="4480462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09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-150" normalizeH="0" baseline="0" dirty="0">
                          <a:ln>
                            <a:noFill/>
                          </a:ln>
                          <a:solidFill>
                            <a:srgbClr val="0000A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Possible Factorizations of 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-150" normalizeH="0" baseline="0" dirty="0">
                          <a:ln>
                            <a:noFill/>
                          </a:ln>
                          <a:solidFill>
                            <a:srgbClr val="0000A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Sum of Outside and Inside Products (Should Equal 11</a:t>
                      </a:r>
                      <a:r>
                        <a:rPr kumimoji="0" lang="en-US" sz="2800" b="1" i="1" u="none" strike="noStrike" cap="none" spc="-150" normalizeH="0" baseline="0" dirty="0">
                          <a:ln>
                            <a:noFill/>
                          </a:ln>
                          <a:solidFill>
                            <a:srgbClr val="0000A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kumimoji="0" lang="en-US" sz="2800" b="1" i="0" u="none" strike="noStrike" cap="none" spc="-150" normalizeH="0" baseline="0" dirty="0">
                          <a:ln>
                            <a:noFill/>
                          </a:ln>
                          <a:solidFill>
                            <a:srgbClr val="0000A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61900" y="2059825"/>
          <a:ext cx="2159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8920" imgH="431640" progId="Equation.DSMT4">
                  <p:embed/>
                </p:oleObj>
              </mc:Choice>
              <mc:Fallback>
                <p:oleObj name="Equation" r:id="rId2" imgW="2158920" imgH="4316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00" y="2059825"/>
                        <a:ext cx="2159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1031"/>
          <p:cNvSpPr>
            <a:spLocks noChangeArrowheads="1"/>
          </p:cNvSpPr>
          <p:nvPr/>
        </p:nvSpPr>
        <p:spPr bwMode="auto">
          <a:xfrm>
            <a:off x="7162800" y="2395450"/>
            <a:ext cx="1981200" cy="2405150"/>
          </a:xfrm>
          <a:prstGeom prst="wedgeRoundRectCallout">
            <a:avLst>
              <a:gd name="adj1" fmla="val -78316"/>
              <a:gd name="adj2" fmla="val 38898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This is the required middle term.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961188" y="2649538"/>
          <a:ext cx="22733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73040" imgH="507960" progId="Equation.DSMT4">
                  <p:embed/>
                </p:oleObj>
              </mc:Choice>
              <mc:Fallback>
                <p:oleObj name="Equation" r:id="rId4" imgW="2273040" imgH="5079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188" y="2649538"/>
                        <a:ext cx="22733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182313" y="2694825"/>
          <a:ext cx="2324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23800" imgH="317160" progId="Equation.DSMT4">
                  <p:embed/>
                </p:oleObj>
              </mc:Choice>
              <mc:Fallback>
                <p:oleObj name="Equation" r:id="rId6" imgW="2323800" imgH="3171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2313" y="2694825"/>
                        <a:ext cx="2324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67625" y="3159875"/>
          <a:ext cx="2260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60440" imgH="507960" progId="Equation.DSMT4">
                  <p:embed/>
                </p:oleObj>
              </mc:Choice>
              <mc:Fallback>
                <p:oleObj name="Equation" r:id="rId8" imgW="2260440" imgH="5079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625" y="3159875"/>
                        <a:ext cx="22606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998075" y="3212350"/>
          <a:ext cx="2743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43200" imgH="317160" progId="Equation.DSMT4">
                  <p:embed/>
                </p:oleObj>
              </mc:Choice>
              <mc:Fallback>
                <p:oleObj name="Equation" r:id="rId10" imgW="2743200" imgH="31716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8075" y="3212350"/>
                        <a:ext cx="2743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063050" y="3690938"/>
          <a:ext cx="2108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08160" imgH="507960" progId="Equation.DSMT4">
                  <p:embed/>
                </p:oleObj>
              </mc:Choice>
              <mc:Fallback>
                <p:oleObj name="Equation" r:id="rId12" imgW="2108160" imgH="50796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050" y="3690938"/>
                        <a:ext cx="21082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070988" y="4200525"/>
          <a:ext cx="2095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95200" imgH="507960" progId="Equation.DSMT4">
                  <p:embed/>
                </p:oleObj>
              </mc:Choice>
              <mc:Fallback>
                <p:oleObj name="Equation" r:id="rId14" imgW="2095200" imgH="50796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0988" y="4200525"/>
                        <a:ext cx="20955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062875" y="4729913"/>
          <a:ext cx="21209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20760" imgH="507960" progId="Equation.DSMT4">
                  <p:embed/>
                </p:oleObj>
              </mc:Choice>
              <mc:Fallback>
                <p:oleObj name="Equation" r:id="rId16" imgW="2120760" imgH="50796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875" y="4729913"/>
                        <a:ext cx="21209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067550" y="5222875"/>
          <a:ext cx="2108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108160" imgH="507960" progId="Equation.DSMT4">
                  <p:embed/>
                </p:oleObj>
              </mc:Choice>
              <mc:Fallback>
                <p:oleObj name="Equation" r:id="rId18" imgW="2108160" imgH="50796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7550" y="5222875"/>
                        <a:ext cx="21082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315000" y="3747250"/>
          <a:ext cx="2095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095200" imgH="330120" progId="Equation.DSMT4">
                  <p:embed/>
                </p:oleObj>
              </mc:Choice>
              <mc:Fallback>
                <p:oleObj name="Equation" r:id="rId20" imgW="2095200" imgH="33012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5000" y="3747250"/>
                        <a:ext cx="20955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114800" y="4248150"/>
          <a:ext cx="2527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527200" imgH="330120" progId="Equation.DSMT4">
                  <p:embed/>
                </p:oleObj>
              </mc:Choice>
              <mc:Fallback>
                <p:oleObj name="Equation" r:id="rId22" imgW="2527200" imgH="33012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248150"/>
                        <a:ext cx="25273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289338" y="4773613"/>
          <a:ext cx="2159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158920" imgH="330120" progId="Equation.DSMT4">
                  <p:embed/>
                </p:oleObj>
              </mc:Choice>
              <mc:Fallback>
                <p:oleObj name="Equation" r:id="rId24" imgW="2158920" imgH="33012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9338" y="4773613"/>
                        <a:ext cx="21590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087238" y="5275263"/>
          <a:ext cx="2349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349360" imgH="330120" progId="Equation.DSMT4">
                  <p:embed/>
                </p:oleObj>
              </mc:Choice>
              <mc:Fallback>
                <p:oleObj name="Equation" r:id="rId26" imgW="2349360" imgH="33012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7238" y="5275263"/>
                        <a:ext cx="23495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41380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Example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cont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	</a:t>
            </a:r>
            <a:r>
              <a:rPr lang="en-US" sz="2800" dirty="0"/>
              <a:t>Thus,</a:t>
            </a:r>
          </a:p>
          <a:p>
            <a:endParaRPr lang="en-US" sz="2800" dirty="0"/>
          </a:p>
          <a:p>
            <a:r>
              <a:rPr lang="en-US" sz="2800" dirty="0"/>
              <a:t>	Check this result by multiplying the right side 	using the FOIL method. You should obtain 	the original trinomial. Because of the 	commutative property, the factorization can 	also be expressed as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544850" y="1230313"/>
          <a:ext cx="4559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59040" imgH="495000" progId="Equation.DSMT4">
                  <p:embed/>
                </p:oleObj>
              </mc:Choice>
              <mc:Fallback>
                <p:oleObj name="Equation" r:id="rId2" imgW="4559040" imgH="4950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850" y="1230313"/>
                        <a:ext cx="45593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654300" y="4724400"/>
          <a:ext cx="4559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59040" imgH="495000" progId="Equation.DSMT4">
                  <p:embed/>
                </p:oleObj>
              </mc:Choice>
              <mc:Fallback>
                <p:oleObj name="Equation" r:id="rId4" imgW="4559040" imgH="4950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300" y="4724400"/>
                        <a:ext cx="45593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41078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Example</a:t>
            </a: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533400" y="1143000"/>
            <a:ext cx="8243888" cy="4953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Factor: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GCF of the three terms of the polynomial is 4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Therefore, we begin by factoring out 4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Then we factor the remaining trinomial.</a:t>
            </a:r>
          </a:p>
          <a:p>
            <a:pPr marL="3773488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27244" y="1202236"/>
          <a:ext cx="2705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05040" imgH="457200" progId="Equation.DSMT4">
                  <p:embed/>
                </p:oleObj>
              </mc:Choice>
              <mc:Fallback>
                <p:oleObj name="Equation" r:id="rId2" imgW="2705040" imgH="457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244" y="1202236"/>
                        <a:ext cx="27051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29906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Example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cont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3602038" indent="519113">
              <a:spcBef>
                <a:spcPts val="1200"/>
              </a:spcBef>
            </a:pPr>
            <a:r>
              <a:rPr lang="en-US" sz="2800" kern="0" dirty="0"/>
              <a:t>							                 </a:t>
            </a:r>
            <a:r>
              <a:rPr lang="en-US" sz="2800" dirty="0"/>
              <a:t>Factor out the GCF.  					        Begin factoring	          Find two integers whose product is        and whose sum is 3.                         </a:t>
            </a:r>
            <a:r>
              <a:rPr lang="en-US" sz="2800" kern="0" dirty="0"/>
              <a:t>The integers are      and 6.</a:t>
            </a:r>
          </a:p>
          <a:p>
            <a:pPr>
              <a:spcBef>
                <a:spcPct val="50000"/>
              </a:spcBef>
            </a:pPr>
            <a:r>
              <a:rPr lang="en-US" sz="2800" spc="-150" dirty="0"/>
              <a:t>Thus,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35088" y="4624871"/>
          <a:ext cx="288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82880" imgH="457200" progId="Equation.DSMT4">
                  <p:embed/>
                </p:oleObj>
              </mc:Choice>
              <mc:Fallback>
                <p:oleObj name="Equation" r:id="rId2" imgW="2882880" imgH="457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88" y="4624871"/>
                        <a:ext cx="288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571800" y="5239139"/>
          <a:ext cx="5689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689440" imgH="495000" progId="Equation.DSMT4">
                  <p:embed/>
                </p:oleObj>
              </mc:Choice>
              <mc:Fallback>
                <p:oleObj name="Equation" r:id="rId4" imgW="5689440" imgH="4950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800" y="5239139"/>
                        <a:ext cx="56896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934200" y="4678783"/>
          <a:ext cx="431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1640" imgH="330120" progId="Equation.DSMT4">
                  <p:embed/>
                </p:oleObj>
              </mc:Choice>
              <mc:Fallback>
                <p:oleObj name="Equation" r:id="rId6" imgW="431640" imgH="3301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678783"/>
                        <a:ext cx="4318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09600" y="1314061"/>
          <a:ext cx="2717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17640" imgH="457200" progId="Equation.DSMT4">
                  <p:embed/>
                </p:oleObj>
              </mc:Choice>
              <mc:Fallback>
                <p:oleObj name="Equation" r:id="rId8" imgW="2717640" imgH="457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14061"/>
                        <a:ext cx="2717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55305" y="2024031"/>
          <a:ext cx="29083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08080" imgH="558720" progId="Equation.DSMT4">
                  <p:embed/>
                </p:oleObj>
              </mc:Choice>
              <mc:Fallback>
                <p:oleObj name="Equation" r:id="rId10" imgW="2908080" imgH="55872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305" y="2024031"/>
                        <a:ext cx="29083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838200" y="2931366"/>
          <a:ext cx="2628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28720" imgH="457200" progId="Equation.DSMT4">
                  <p:embed/>
                </p:oleObj>
              </mc:Choice>
              <mc:Fallback>
                <p:oleObj name="Equation" r:id="rId12" imgW="2628720" imgH="4572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931366"/>
                        <a:ext cx="2628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725817" y="2914261"/>
          <a:ext cx="1955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55520" imgH="457200" progId="Equation.DSMT4">
                  <p:embed/>
                </p:oleObj>
              </mc:Choice>
              <mc:Fallback>
                <p:oleObj name="Equation" r:id="rId14" imgW="1955520" imgH="4572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5817" y="2914261"/>
                        <a:ext cx="1955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879322" y="3823478"/>
          <a:ext cx="635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34680" imgH="330120" progId="Equation.DSMT4">
                  <p:embed/>
                </p:oleObj>
              </mc:Choice>
              <mc:Fallback>
                <p:oleObj name="Equation" r:id="rId16" imgW="634680" imgH="33012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9322" y="3823478"/>
                        <a:ext cx="6350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03084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Objective 1: 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1a.</a:t>
            </a:r>
            <a:r>
              <a:rPr lang="en-US" sz="2800" dirty="0"/>
              <a:t>	Factor:</a:t>
            </a:r>
          </a:p>
          <a:p>
            <a:endParaRPr lang="en-US" sz="2800" dirty="0"/>
          </a:p>
          <a:p>
            <a:r>
              <a:rPr lang="en-US" sz="2800" dirty="0"/>
              <a:t>	Find a factor pair of 8 that has a sum of 6.</a:t>
            </a:r>
          </a:p>
          <a:p>
            <a:r>
              <a:rPr lang="en-US" sz="2800" dirty="0"/>
              <a:t>	factor pair: </a:t>
            </a:r>
          </a:p>
          <a:p>
            <a:r>
              <a:rPr lang="en-US" sz="2800" dirty="0"/>
              <a:t>	sum:</a:t>
            </a:r>
          </a:p>
          <a:p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693225" y="1126175"/>
          <a:ext cx="1714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14320" imgH="457200" progId="Equation.DSMT4">
                  <p:embed/>
                </p:oleObj>
              </mc:Choice>
              <mc:Fallback>
                <p:oleObj name="Equation" r:id="rId2" imgW="1714320" imgH="457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225" y="1126175"/>
                        <a:ext cx="1714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511300" y="3956050"/>
          <a:ext cx="41783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78160" imgH="558720" progId="Equation.DSMT4">
                  <p:embed/>
                </p:oleObj>
              </mc:Choice>
              <mc:Fallback>
                <p:oleObj name="Equation" r:id="rId4" imgW="4178160" imgH="5587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3956050"/>
                        <a:ext cx="41783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340100" y="2744788"/>
          <a:ext cx="1308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07880" imgH="457200" progId="Equation.DSMT4">
                  <p:embed/>
                </p:oleObj>
              </mc:Choice>
              <mc:Fallback>
                <p:oleObj name="Equation" r:id="rId6" imgW="1307880" imgH="457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2744788"/>
                        <a:ext cx="13081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400300" y="3293225"/>
          <a:ext cx="1333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33440" imgH="330120" progId="Equation.DSMT4">
                  <p:embed/>
                </p:oleObj>
              </mc:Choice>
              <mc:Fallback>
                <p:oleObj name="Equation" r:id="rId8" imgW="1333440" imgH="33012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3293225"/>
                        <a:ext cx="13335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50513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Objective 1: 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1b.</a:t>
            </a:r>
            <a:r>
              <a:rPr lang="en-US" sz="2800" dirty="0"/>
              <a:t>	Factor:</a:t>
            </a:r>
          </a:p>
          <a:p>
            <a:endParaRPr lang="en-US" sz="2800" dirty="0"/>
          </a:p>
          <a:p>
            <a:r>
              <a:rPr lang="en-US" sz="2800" dirty="0"/>
              <a:t>	Find a factor pair of 20 that has a sum of </a:t>
            </a:r>
          </a:p>
          <a:p>
            <a:r>
              <a:rPr lang="en-US" sz="2800" dirty="0"/>
              <a:t>	factor pair: </a:t>
            </a:r>
          </a:p>
          <a:p>
            <a:r>
              <a:rPr lang="en-US" sz="2800" dirty="0"/>
              <a:t>	sum:</a:t>
            </a:r>
          </a:p>
          <a:p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683825" y="1123100"/>
          <a:ext cx="1917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17360" imgH="457200" progId="Equation.DSMT4">
                  <p:embed/>
                </p:oleObj>
              </mc:Choice>
              <mc:Fallback>
                <p:oleObj name="Equation" r:id="rId2" imgW="1917360" imgH="457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3825" y="1123100"/>
                        <a:ext cx="1917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479550" y="4013200"/>
          <a:ext cx="4356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56000" imgH="558720" progId="Equation.DSMT4">
                  <p:embed/>
                </p:oleObj>
              </mc:Choice>
              <mc:Fallback>
                <p:oleObj name="Equation" r:id="rId4" imgW="4356000" imgH="5587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550" y="4013200"/>
                        <a:ext cx="43561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321625" y="2759825"/>
          <a:ext cx="1905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760" imgH="457200" progId="Equation.DSMT4">
                  <p:embed/>
                </p:oleObj>
              </mc:Choice>
              <mc:Fallback>
                <p:oleObj name="Equation" r:id="rId6" imgW="1904760" imgH="457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625" y="2759825"/>
                        <a:ext cx="1905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397875" y="3276600"/>
          <a:ext cx="2209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09680" imgH="457200" progId="Equation.DSMT4">
                  <p:embed/>
                </p:oleObj>
              </mc:Choice>
              <mc:Fallback>
                <p:oleObj name="Equation" r:id="rId8" imgW="2209680" imgH="457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875" y="3276600"/>
                        <a:ext cx="2209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026400" y="2269375"/>
          <a:ext cx="508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07960" imgH="330120" progId="Equation.DSMT4">
                  <p:embed/>
                </p:oleObj>
              </mc:Choice>
              <mc:Fallback>
                <p:oleObj name="Equation" r:id="rId10" imgW="507960" imgH="33012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6400" y="2269375"/>
                        <a:ext cx="5080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52659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Objective 1: 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1c.</a:t>
            </a:r>
            <a:r>
              <a:rPr lang="en-US" sz="2800" dirty="0"/>
              <a:t>	Factor:</a:t>
            </a:r>
          </a:p>
          <a:p>
            <a:endParaRPr lang="en-US" sz="2800" dirty="0"/>
          </a:p>
          <a:p>
            <a:r>
              <a:rPr lang="en-US" sz="2800" dirty="0"/>
              <a:t>	Find a factor pair of 6 that has a sum of</a:t>
            </a:r>
          </a:p>
          <a:p>
            <a:r>
              <a:rPr lang="en-US" sz="2800" dirty="0"/>
              <a:t>	factor pair: </a:t>
            </a:r>
          </a:p>
          <a:p>
            <a:r>
              <a:rPr lang="en-US" sz="2800" dirty="0"/>
              <a:t>	sum:</a:t>
            </a:r>
          </a:p>
          <a:p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695700" y="1128550"/>
          <a:ext cx="2298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98600" imgH="520560" progId="Equation.DSMT4">
                  <p:embed/>
                </p:oleObj>
              </mc:Choice>
              <mc:Fallback>
                <p:oleObj name="Equation" r:id="rId2" imgW="2298600" imgH="5205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700" y="1128550"/>
                        <a:ext cx="22987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473200" y="3956050"/>
          <a:ext cx="52197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219640" imgH="558720" progId="Equation.DSMT4">
                  <p:embed/>
                </p:oleObj>
              </mc:Choice>
              <mc:Fallback>
                <p:oleObj name="Equation" r:id="rId4" imgW="5219640" imgH="5587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3956050"/>
                        <a:ext cx="52197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306850" y="2743950"/>
          <a:ext cx="1701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01720" imgH="457200" progId="Equation.DSMT4">
                  <p:embed/>
                </p:oleObj>
              </mc:Choice>
              <mc:Fallback>
                <p:oleObj name="Equation" r:id="rId6" imgW="1701720" imgH="457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6850" y="2743950"/>
                        <a:ext cx="1701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387600" y="3278100"/>
          <a:ext cx="2197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97080" imgH="457200" progId="Equation.DSMT4">
                  <p:embed/>
                </p:oleObj>
              </mc:Choice>
              <mc:Fallback>
                <p:oleObj name="Equation" r:id="rId8" imgW="2197080" imgH="457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3278100"/>
                        <a:ext cx="21971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840663" y="2276475"/>
          <a:ext cx="508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07960" imgH="317160" progId="Equation.DSMT4">
                  <p:embed/>
                </p:oleObj>
              </mc:Choice>
              <mc:Fallback>
                <p:oleObj name="Equation" r:id="rId10" imgW="507960" imgH="3171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0663" y="2276475"/>
                        <a:ext cx="508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1419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Placeholder 1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451814015"/>
              </p:ext>
            </p:extLst>
          </p:nvPr>
        </p:nvGraphicFramePr>
        <p:xfrm>
          <a:off x="533400" y="1143000"/>
          <a:ext cx="8243888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3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A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Factoring a Monomial from a Polynomial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Determine the greatest common factor of all terms in the polynomial.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Express each term as the product of the GCF and its other factor.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Use the distributive property to factor out the GCF.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Factoring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1449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Objective 1: 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1d.</a:t>
            </a:r>
            <a:r>
              <a:rPr lang="en-US" sz="2800" dirty="0"/>
              <a:t>	Factor:</a:t>
            </a:r>
          </a:p>
          <a:p>
            <a:endParaRPr lang="en-US" sz="2800" dirty="0"/>
          </a:p>
          <a:p>
            <a:r>
              <a:rPr lang="en-US" sz="2800" dirty="0"/>
              <a:t>	First, factor out the GCF.</a:t>
            </a:r>
          </a:p>
          <a:p>
            <a:r>
              <a:rPr lang="en-US" sz="2800" dirty="0"/>
              <a:t>	</a:t>
            </a:r>
          </a:p>
          <a:p>
            <a:r>
              <a:rPr lang="en-US" sz="2800" dirty="0"/>
              <a:t>	</a:t>
            </a:r>
          </a:p>
          <a:p>
            <a:r>
              <a:rPr lang="en-US" sz="2800" dirty="0"/>
              <a:t>	Next, factor the trinomial.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696425" y="1119050"/>
          <a:ext cx="269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92080" imgH="457200" progId="Equation.DSMT4">
                  <p:embed/>
                </p:oleObj>
              </mc:Choice>
              <mc:Fallback>
                <p:oleObj name="Equation" r:id="rId2" imgW="2692080" imgH="457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6425" y="1119050"/>
                        <a:ext cx="2692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492250" y="4159250"/>
          <a:ext cx="56261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626080" imgH="1269720" progId="Equation.DSMT4">
                  <p:embed/>
                </p:oleObj>
              </mc:Choice>
              <mc:Fallback>
                <p:oleObj name="Equation" r:id="rId4" imgW="5626080" imgH="12697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0" y="4159250"/>
                        <a:ext cx="56261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503363" y="2613025"/>
          <a:ext cx="5626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626080" imgH="685800" progId="Equation.DSMT4">
                  <p:embed/>
                </p:oleObj>
              </mc:Choice>
              <mc:Fallback>
                <p:oleObj name="Equation" r:id="rId6" imgW="5626080" imgH="685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363" y="2613025"/>
                        <a:ext cx="56261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71386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Objective 2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Factor using a substitution.</a:t>
            </a:r>
          </a:p>
        </p:txBody>
      </p:sp>
    </p:spTree>
    <p:extLst>
      <p:ext uri="{BB962C8B-B14F-4D97-AF65-F5344CB8AC3E}">
        <p14:creationId xmlns:p14="http://schemas.microsoft.com/office/powerpoint/2010/main" val="23940906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Factoring Trinomials using Substitution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pc="-50" dirty="0"/>
              <a:t>In some trinomials, the highest power is greater than 2, and the exponent in one of the terms is half of the other term. By letting </a:t>
            </a:r>
            <a:r>
              <a:rPr lang="en-US" i="1" spc="-50" dirty="0"/>
              <a:t>u</a:t>
            </a:r>
            <a:r>
              <a:rPr lang="en-US" spc="-50" dirty="0"/>
              <a:t> equal the variable to the smaller power, the trinomial can be written in a form that makes its possible factorization more obvious.</a:t>
            </a:r>
            <a:endParaRPr lang="en-US" sz="2800" spc="-50" dirty="0"/>
          </a:p>
          <a:p>
            <a:pPr>
              <a:spcBef>
                <a:spcPct val="50000"/>
              </a:spcBef>
            </a:pPr>
            <a:r>
              <a:rPr lang="en-US" dirty="0"/>
              <a:t>If a factorization is found, we replace all occurrences of </a:t>
            </a:r>
            <a:r>
              <a:rPr lang="en-US" i="1" dirty="0"/>
              <a:t>u</a:t>
            </a:r>
            <a:r>
              <a:rPr lang="en-US" dirty="0"/>
              <a:t> in the factorization with the original substitution.</a:t>
            </a:r>
          </a:p>
        </p:txBody>
      </p:sp>
    </p:spTree>
    <p:extLst>
      <p:ext uri="{BB962C8B-B14F-4D97-AF65-F5344CB8AC3E}">
        <p14:creationId xmlns:p14="http://schemas.microsoft.com/office/powerpoint/2010/main" val="9158221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Objective 2: Example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2.</a:t>
            </a:r>
            <a:r>
              <a:rPr lang="en-US" sz="2800" dirty="0"/>
              <a:t>	Factor using substitution:</a:t>
            </a:r>
          </a:p>
          <a:p>
            <a:r>
              <a:rPr lang="en-US" sz="2800" dirty="0"/>
              <a:t>	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	Let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	Now substitute     for </a:t>
            </a:r>
            <a:r>
              <a:rPr lang="en-US" sz="2800" i="1" dirty="0"/>
              <a:t>u</a:t>
            </a:r>
            <a:r>
              <a:rPr lang="en-US" sz="2800" dirty="0"/>
              <a:t>.</a:t>
            </a:r>
          </a:p>
          <a:p>
            <a:endParaRPr lang="en-US" sz="28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5550725" y="1121425"/>
          <a:ext cx="2082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82600" imgH="457200" progId="Equation.DSMT4">
                  <p:embed/>
                </p:oleObj>
              </mc:Choice>
              <mc:Fallback>
                <p:oleObj name="Equation" r:id="rId2" imgW="2082600" imgH="4572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0725" y="1121425"/>
                        <a:ext cx="2082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133600" y="2033650"/>
          <a:ext cx="1066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66680" imgH="457200" progId="Equation.DSMT4">
                  <p:embed/>
                </p:oleObj>
              </mc:Choice>
              <mc:Fallback>
                <p:oleObj name="Equation" r:id="rId4" imgW="1066680" imgH="457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033650"/>
                        <a:ext cx="1066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530350" y="2386822"/>
          <a:ext cx="4965700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965480" imgH="1663560" progId="Equation.DSMT4">
                  <p:embed/>
                </p:oleObj>
              </mc:Choice>
              <mc:Fallback>
                <p:oleObj name="Equation" r:id="rId6" imgW="4965480" imgH="16635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350" y="2386822"/>
                        <a:ext cx="4965700" cy="166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555750" y="4635500"/>
          <a:ext cx="48895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889160" imgH="1180800" progId="Equation.DSMT4">
                  <p:embed/>
                </p:oleObj>
              </mc:Choice>
              <mc:Fallback>
                <p:oleObj name="Equation" r:id="rId8" imgW="4889160" imgH="1180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4635500"/>
                        <a:ext cx="48895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940627" y="4083828"/>
          <a:ext cx="406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06080" imgH="444240" progId="Equation.DSMT4">
                  <p:embed/>
                </p:oleObj>
              </mc:Choice>
              <mc:Fallback>
                <p:oleObj name="Equation" r:id="rId10" imgW="406080" imgH="4442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0627" y="4083828"/>
                        <a:ext cx="4064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48924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Objective 3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Factor a trinomial whose leading</a:t>
            </a:r>
            <a:br>
              <a:rPr lang="en-US" dirty="0"/>
            </a:br>
            <a:r>
              <a:rPr lang="en-US" dirty="0"/>
              <a:t> coefficient is not 1.</a:t>
            </a:r>
          </a:p>
        </p:txBody>
      </p:sp>
    </p:spTree>
    <p:extLst>
      <p:ext uri="{BB962C8B-B14F-4D97-AF65-F5344CB8AC3E}">
        <p14:creationId xmlns:p14="http://schemas.microsoft.com/office/powerpoint/2010/main" val="38285527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Placeholder 1"/>
          <p:cNvGraphicFramePr>
            <a:graphicFrameLocks noGrp="1"/>
          </p:cNvGraphicFramePr>
          <p:nvPr>
            <p:ph type="tbl" sz="quarter" idx="11"/>
          </p:nvPr>
        </p:nvGraphicFramePr>
        <p:xfrm>
          <a:off x="533400" y="1143000"/>
          <a:ext cx="8243888" cy="4547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3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484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A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Strategy for Factoring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A8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Assume, for the moment, that there is no greatest common factor.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Find two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irst terms whose product 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Find two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ast terms whose product is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Factoring Trinomials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250408" y="1144588"/>
          <a:ext cx="2006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06280" imgH="444240" progId="Equation.DSMT4">
                  <p:embed/>
                </p:oleObj>
              </mc:Choice>
              <mc:Fallback>
                <p:oleObj name="Equation" r:id="rId2" imgW="2006280" imgH="4442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0408" y="1144588"/>
                        <a:ext cx="20066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7110350" y="2573975"/>
          <a:ext cx="55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8720" imgH="457200" progId="Equation.DSMT4">
                  <p:embed/>
                </p:oleObj>
              </mc:Choice>
              <mc:Fallback>
                <p:oleObj name="Equation" r:id="rId4" imgW="558720" imgH="45720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0350" y="2573975"/>
                        <a:ext cx="558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1732050" y="3022600"/>
            <a:ext cx="4864100" cy="711200"/>
            <a:chOff x="1732050" y="3022600"/>
            <a:chExt cx="4864100" cy="711200"/>
          </a:xfrm>
        </p:grpSpPr>
        <p:graphicFrame>
          <p:nvGraphicFramePr>
            <p:cNvPr id="23" name="Object 22"/>
            <p:cNvGraphicFramePr>
              <a:graphicFrameLocks noChangeAspect="1"/>
            </p:cNvGraphicFramePr>
            <p:nvPr/>
          </p:nvGraphicFramePr>
          <p:xfrm>
            <a:off x="1732050" y="3022600"/>
            <a:ext cx="4864100" cy="55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863960" imgH="558720" progId="Equation.DSMT4">
                    <p:embed/>
                  </p:oleObj>
                </mc:Choice>
                <mc:Fallback>
                  <p:oleObj name="Equation" r:id="rId6" imgW="4863960" imgH="558720" progId="Equation.DSMT4">
                    <p:embed/>
                    <p:pic>
                      <p:nvPicPr>
                        <p:cNvPr id="23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2050" y="3022600"/>
                          <a:ext cx="4864100" cy="558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Rectangle 50"/>
            <p:cNvSpPr>
              <a:spLocks noChangeArrowheads="1"/>
            </p:cNvSpPr>
            <p:nvPr/>
          </p:nvSpPr>
          <p:spPr bwMode="auto">
            <a:xfrm>
              <a:off x="1802519" y="3268980"/>
              <a:ext cx="167640" cy="16764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51"/>
            <p:cNvSpPr>
              <a:spLocks noChangeArrowheads="1"/>
            </p:cNvSpPr>
            <p:nvPr/>
          </p:nvSpPr>
          <p:spPr bwMode="auto">
            <a:xfrm>
              <a:off x="3116580" y="3268980"/>
              <a:ext cx="167640" cy="16764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Line 52"/>
            <p:cNvSpPr>
              <a:spLocks noChangeShapeType="1"/>
            </p:cNvSpPr>
            <p:nvPr/>
          </p:nvSpPr>
          <p:spPr bwMode="auto">
            <a:xfrm>
              <a:off x="1905000" y="3479978"/>
              <a:ext cx="0" cy="2028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Line 53"/>
            <p:cNvSpPr>
              <a:spLocks noChangeShapeType="1"/>
            </p:cNvSpPr>
            <p:nvPr/>
          </p:nvSpPr>
          <p:spPr bwMode="auto">
            <a:xfrm>
              <a:off x="3200400" y="3479978"/>
              <a:ext cx="0" cy="2028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Line 54"/>
            <p:cNvSpPr>
              <a:spLocks noChangeShapeType="1"/>
            </p:cNvSpPr>
            <p:nvPr/>
          </p:nvSpPr>
          <p:spPr bwMode="auto">
            <a:xfrm>
              <a:off x="1913466" y="3733800"/>
              <a:ext cx="29574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Line 55"/>
            <p:cNvSpPr>
              <a:spLocks noChangeShapeType="1"/>
            </p:cNvSpPr>
            <p:nvPr/>
          </p:nvSpPr>
          <p:spPr bwMode="auto">
            <a:xfrm flipV="1">
              <a:off x="4876800" y="3456709"/>
              <a:ext cx="0" cy="2770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1825800" y="4724400"/>
          <a:ext cx="4864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863960" imgH="558720" progId="Equation.DSMT4">
                  <p:embed/>
                </p:oleObj>
              </mc:Choice>
              <mc:Fallback>
                <p:oleObj name="Equation" r:id="rId8" imgW="4863960" imgH="55872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800" y="4724400"/>
                        <a:ext cx="48641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50"/>
          <p:cNvSpPr>
            <a:spLocks noChangeArrowheads="1"/>
          </p:cNvSpPr>
          <p:nvPr/>
        </p:nvSpPr>
        <p:spPr bwMode="auto">
          <a:xfrm>
            <a:off x="1911730" y="4970780"/>
            <a:ext cx="167640" cy="16764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51"/>
          <p:cNvSpPr>
            <a:spLocks noChangeArrowheads="1"/>
          </p:cNvSpPr>
          <p:nvPr/>
        </p:nvSpPr>
        <p:spPr bwMode="auto">
          <a:xfrm>
            <a:off x="3207130" y="4970780"/>
            <a:ext cx="167640" cy="16764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Line 54"/>
          <p:cNvSpPr>
            <a:spLocks noChangeShapeType="1"/>
          </p:cNvSpPr>
          <p:nvPr/>
        </p:nvSpPr>
        <p:spPr bwMode="auto">
          <a:xfrm>
            <a:off x="2819400" y="54356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Line 55"/>
          <p:cNvSpPr>
            <a:spLocks noChangeShapeType="1"/>
          </p:cNvSpPr>
          <p:nvPr/>
        </p:nvSpPr>
        <p:spPr bwMode="auto">
          <a:xfrm flipV="1">
            <a:off x="6477000" y="5158509"/>
            <a:ext cx="0" cy="2770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50"/>
          <p:cNvSpPr>
            <a:spLocks noChangeArrowheads="1"/>
          </p:cNvSpPr>
          <p:nvPr/>
        </p:nvSpPr>
        <p:spPr bwMode="auto">
          <a:xfrm>
            <a:off x="2735580" y="4945380"/>
            <a:ext cx="167640" cy="16764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Line 52"/>
          <p:cNvSpPr>
            <a:spLocks noChangeShapeType="1"/>
          </p:cNvSpPr>
          <p:nvPr/>
        </p:nvSpPr>
        <p:spPr bwMode="auto">
          <a:xfrm>
            <a:off x="2819400" y="5156378"/>
            <a:ext cx="0" cy="2028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50"/>
          <p:cNvSpPr>
            <a:spLocks noChangeArrowheads="1"/>
          </p:cNvSpPr>
          <p:nvPr/>
        </p:nvSpPr>
        <p:spPr bwMode="auto">
          <a:xfrm>
            <a:off x="4030980" y="4945380"/>
            <a:ext cx="167640" cy="16764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Line 52"/>
          <p:cNvSpPr>
            <a:spLocks noChangeShapeType="1"/>
          </p:cNvSpPr>
          <p:nvPr/>
        </p:nvSpPr>
        <p:spPr bwMode="auto">
          <a:xfrm>
            <a:off x="4114800" y="5156378"/>
            <a:ext cx="0" cy="2028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2364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sz="3000" spc="-70" dirty="0"/>
          </a:p>
          <a:p>
            <a:endParaRPr lang="en-US" sz="3000" spc="-70" dirty="0"/>
          </a:p>
          <a:p>
            <a:r>
              <a:rPr lang="en-US" sz="3300" spc="-70" dirty="0"/>
              <a:t>If no such combinations exist, the polynomial is prime.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128762"/>
            <a:ext cx="9144000" cy="762000"/>
          </a:xfrm>
        </p:spPr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Factoring Trinomials (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cont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Placeholder 1"/>
          <p:cNvGraphicFramePr>
            <a:graphicFrameLocks noGrp="1"/>
          </p:cNvGraphicFramePr>
          <p:nvPr>
            <p:ph type="tbl" sz="quarter" idx="4294967295"/>
          </p:nvPr>
        </p:nvGraphicFramePr>
        <p:xfrm>
          <a:off x="533400" y="1143000"/>
          <a:ext cx="8243888" cy="4370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3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484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A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Strategy for Factoring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A8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Assume, for the moment, that there is no greatest common factor.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By trial and error, perform steps 1 and 2 until the sum of the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utside product and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nside product is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bx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     Sum of O +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250408" y="1144588"/>
          <a:ext cx="2006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06280" imgH="444240" progId="Equation.DSMT4">
                  <p:embed/>
                </p:oleObj>
              </mc:Choice>
              <mc:Fallback>
                <p:oleObj name="Equation" r:id="rId2" imgW="2006280" imgH="4442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0408" y="1144588"/>
                        <a:ext cx="20066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93"/>
          <p:cNvSpPr txBox="1">
            <a:spLocks noChangeArrowheads="1"/>
          </p:cNvSpPr>
          <p:nvPr/>
        </p:nvSpPr>
        <p:spPr bwMode="auto">
          <a:xfrm>
            <a:off x="2914261" y="4305629"/>
            <a:ext cx="30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</a:p>
        </p:txBody>
      </p:sp>
      <p:sp>
        <p:nvSpPr>
          <p:cNvPr id="52" name="Text Box 98"/>
          <p:cNvSpPr txBox="1">
            <a:spLocks noChangeArrowheads="1"/>
          </p:cNvSpPr>
          <p:nvPr/>
        </p:nvSpPr>
        <p:spPr bwMode="auto">
          <a:xfrm>
            <a:off x="2819400" y="4610429"/>
            <a:ext cx="30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</a:t>
            </a:r>
          </a:p>
        </p:txBody>
      </p:sp>
      <p:sp>
        <p:nvSpPr>
          <p:cNvPr id="56" name="Rectangle 50"/>
          <p:cNvSpPr>
            <a:spLocks noChangeArrowheads="1"/>
          </p:cNvSpPr>
          <p:nvPr/>
        </p:nvSpPr>
        <p:spPr bwMode="auto">
          <a:xfrm>
            <a:off x="2690979" y="3979505"/>
            <a:ext cx="184404" cy="18440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ectangle 50"/>
          <p:cNvSpPr>
            <a:spLocks noChangeArrowheads="1"/>
          </p:cNvSpPr>
          <p:nvPr/>
        </p:nvSpPr>
        <p:spPr bwMode="auto">
          <a:xfrm>
            <a:off x="3207274" y="3959288"/>
            <a:ext cx="184404" cy="18440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969274" y="3950613"/>
            <a:ext cx="184404" cy="18440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23661" y="4022498"/>
            <a:ext cx="3887144" cy="1295592"/>
            <a:chOff x="1923661" y="3877978"/>
            <a:chExt cx="3887144" cy="1425152"/>
          </a:xfrm>
        </p:grpSpPr>
        <p:sp>
          <p:nvSpPr>
            <p:cNvPr id="24" name="Rectangle 50"/>
            <p:cNvSpPr>
              <a:spLocks noChangeArrowheads="1"/>
            </p:cNvSpPr>
            <p:nvPr/>
          </p:nvSpPr>
          <p:spPr bwMode="auto">
            <a:xfrm>
              <a:off x="1923661" y="3877978"/>
              <a:ext cx="184404" cy="18440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313602" y="4075922"/>
              <a:ext cx="2497203" cy="1227208"/>
              <a:chOff x="3912264" y="4419600"/>
              <a:chExt cx="875254" cy="838200"/>
            </a:xfrm>
          </p:grpSpPr>
          <p:sp>
            <p:nvSpPr>
              <p:cNvPr id="37" name="Line 87"/>
              <p:cNvSpPr>
                <a:spLocks noChangeShapeType="1"/>
              </p:cNvSpPr>
              <p:nvPr/>
            </p:nvSpPr>
            <p:spPr bwMode="auto">
              <a:xfrm>
                <a:off x="3912264" y="5257800"/>
                <a:ext cx="87115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Line 88"/>
              <p:cNvSpPr>
                <a:spLocks noChangeShapeType="1"/>
              </p:cNvSpPr>
              <p:nvPr/>
            </p:nvSpPr>
            <p:spPr bwMode="auto">
              <a:xfrm flipV="1">
                <a:off x="4787518" y="4419600"/>
                <a:ext cx="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200400" y="4002714"/>
              <a:ext cx="865952" cy="747402"/>
              <a:chOff x="3352800" y="4844494"/>
              <a:chExt cx="537688" cy="617688"/>
            </a:xfrm>
          </p:grpSpPr>
          <p:sp>
            <p:nvSpPr>
              <p:cNvPr id="49" name="Line 95"/>
              <p:cNvSpPr>
                <a:spLocks noChangeShapeType="1"/>
              </p:cNvSpPr>
              <p:nvPr/>
            </p:nvSpPr>
            <p:spPr bwMode="auto">
              <a:xfrm>
                <a:off x="3890488" y="4844494"/>
                <a:ext cx="0" cy="6085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Line 96"/>
              <p:cNvSpPr>
                <a:spLocks noChangeShapeType="1"/>
              </p:cNvSpPr>
              <p:nvPr/>
            </p:nvSpPr>
            <p:spPr bwMode="auto">
              <a:xfrm>
                <a:off x="3352800" y="5462182"/>
                <a:ext cx="533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1978891" y="4082572"/>
              <a:ext cx="871829" cy="669386"/>
              <a:chOff x="2630643" y="4880119"/>
              <a:chExt cx="541337" cy="608533"/>
            </a:xfrm>
          </p:grpSpPr>
          <p:sp>
            <p:nvSpPr>
              <p:cNvPr id="48" name="Line 94"/>
              <p:cNvSpPr>
                <a:spLocks noChangeShapeType="1"/>
              </p:cNvSpPr>
              <p:nvPr/>
            </p:nvSpPr>
            <p:spPr bwMode="auto">
              <a:xfrm>
                <a:off x="2632075" y="4880119"/>
                <a:ext cx="0" cy="6085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Line 97"/>
              <p:cNvSpPr>
                <a:spLocks noChangeShapeType="1"/>
              </p:cNvSpPr>
              <p:nvPr/>
            </p:nvSpPr>
            <p:spPr bwMode="auto">
              <a:xfrm>
                <a:off x="2630643" y="5487629"/>
                <a:ext cx="5413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736302" y="4141241"/>
              <a:ext cx="653820" cy="249127"/>
              <a:chOff x="2736302" y="4495800"/>
              <a:chExt cx="653820" cy="249127"/>
            </a:xfrm>
          </p:grpSpPr>
          <p:sp>
            <p:nvSpPr>
              <p:cNvPr id="32" name="Line 85"/>
              <p:cNvSpPr>
                <a:spLocks noChangeShapeType="1"/>
              </p:cNvSpPr>
              <p:nvPr/>
            </p:nvSpPr>
            <p:spPr bwMode="auto">
              <a:xfrm>
                <a:off x="2743200" y="4495800"/>
                <a:ext cx="0" cy="2454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Line 91"/>
              <p:cNvSpPr>
                <a:spLocks noChangeShapeType="1"/>
              </p:cNvSpPr>
              <p:nvPr/>
            </p:nvSpPr>
            <p:spPr bwMode="auto">
              <a:xfrm>
                <a:off x="2736302" y="4744617"/>
                <a:ext cx="19764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Line 91"/>
              <p:cNvSpPr>
                <a:spLocks noChangeShapeType="1"/>
              </p:cNvSpPr>
              <p:nvPr/>
            </p:nvSpPr>
            <p:spPr bwMode="auto">
              <a:xfrm>
                <a:off x="3163403" y="4743061"/>
                <a:ext cx="21740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Line 85"/>
              <p:cNvSpPr>
                <a:spLocks noChangeShapeType="1"/>
              </p:cNvSpPr>
              <p:nvPr/>
            </p:nvSpPr>
            <p:spPr bwMode="auto">
              <a:xfrm>
                <a:off x="3390122" y="4499486"/>
                <a:ext cx="0" cy="2454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61" name="Object 60"/>
          <p:cNvGraphicFramePr>
            <a:graphicFrameLocks noChangeAspect="1"/>
          </p:cNvGraphicFramePr>
          <p:nvPr/>
        </p:nvGraphicFramePr>
        <p:xfrm>
          <a:off x="1797050" y="3811556"/>
          <a:ext cx="4978400" cy="531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78080" imgH="583920" progId="Equation.DSMT4">
                  <p:embed/>
                </p:oleObj>
              </mc:Choice>
              <mc:Fallback>
                <p:oleObj name="Equation" r:id="rId4" imgW="4978080" imgH="583920" progId="Equation.DSMT4">
                  <p:embed/>
                  <p:pic>
                    <p:nvPicPr>
                      <p:cNvPr id="61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050" y="3811556"/>
                        <a:ext cx="4978400" cy="5310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74868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Example</a:t>
            </a: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533400" y="1143000"/>
            <a:ext cx="8243888" cy="4953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Factor: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two First terms whose product is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There is more than one choice for our two First terms. Those choices are cataloged below.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792250" y="1119250"/>
          <a:ext cx="241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12720" imgH="457200" progId="Equation.DSMT4">
                  <p:embed/>
                </p:oleObj>
              </mc:Choice>
              <mc:Fallback>
                <p:oleObj name="Equation" r:id="rId2" imgW="2412720" imgH="457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50" y="1119250"/>
                        <a:ext cx="2413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646210" y="1796272"/>
          <a:ext cx="749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160" imgH="444240" progId="Equation.DSMT4">
                  <p:embed/>
                </p:oleObj>
              </mc:Choice>
              <mc:Fallback>
                <p:oleObj name="Equation" r:id="rId4" imgW="749160" imgH="4442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6210" y="1796272"/>
                        <a:ext cx="7493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682750" y="3378200"/>
          <a:ext cx="56007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600520" imgH="1422360" progId="Equation.DSMT4">
                  <p:embed/>
                </p:oleObj>
              </mc:Choice>
              <mc:Fallback>
                <p:oleObj name="Equation" r:id="rId6" imgW="5600520" imgH="142236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3378200"/>
                        <a:ext cx="56007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58638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Example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cont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533400" y="1143000"/>
            <a:ext cx="8243888" cy="4953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two Last terms whose product is 15.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There is more than one choice for our two Last terms. Those choices are cataloged below.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809750" y="2895600"/>
          <a:ext cx="52705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70400" imgH="1422360" progId="Equation.DSMT4">
                  <p:embed/>
                </p:oleObj>
              </mc:Choice>
              <mc:Fallback>
                <p:oleObj name="Equation" r:id="rId2" imgW="5270400" imgH="142236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2895600"/>
                        <a:ext cx="52705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38609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Example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cont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403225" indent="-403225"/>
            <a:r>
              <a:rPr lang="en-US" sz="2800" b="1" dirty="0"/>
              <a:t>3. Try various combinations of these factors.</a:t>
            </a:r>
            <a:r>
              <a:rPr lang="en-US" sz="2800" dirty="0"/>
              <a:t> The correct factorization of                         is the one in which the sum of the Outside and Inside products is equal to 19</a:t>
            </a:r>
            <a:r>
              <a:rPr lang="en-US" sz="2800" i="1" dirty="0"/>
              <a:t>x</a:t>
            </a:r>
            <a:r>
              <a:rPr lang="en-US" sz="2800" dirty="0"/>
              <a:t>.  Here is a list of the possible factorizations.</a:t>
            </a:r>
          </a:p>
          <a:p>
            <a:pPr marL="403225" indent="-403225"/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346700" y="1524000"/>
          <a:ext cx="2273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73040" imgH="457200" progId="Equation.DSMT4">
                  <p:embed/>
                </p:oleObj>
              </mc:Choice>
              <mc:Fallback>
                <p:oleObj name="Equation" r:id="rId2" imgW="2273040" imgH="457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6700" y="1524000"/>
                        <a:ext cx="2273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oup 46"/>
          <p:cNvGraphicFramePr>
            <a:graphicFrameLocks/>
          </p:cNvGraphicFramePr>
          <p:nvPr/>
        </p:nvGraphicFramePr>
        <p:xfrm>
          <a:off x="990600" y="3505200"/>
          <a:ext cx="6477000" cy="2529868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09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-150" normalizeH="0" baseline="0" dirty="0">
                          <a:ln>
                            <a:noFill/>
                          </a:ln>
                          <a:solidFill>
                            <a:srgbClr val="0000A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Possible Factorizations of 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-150" normalizeH="0" baseline="0" dirty="0">
                          <a:ln>
                            <a:noFill/>
                          </a:ln>
                          <a:solidFill>
                            <a:srgbClr val="0000A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Sum of Outside and Inside Products (Should Equal 19</a:t>
                      </a:r>
                      <a:r>
                        <a:rPr kumimoji="0" lang="en-US" sz="2800" b="1" i="1" u="none" strike="noStrike" cap="none" spc="-150" normalizeH="0" baseline="0" dirty="0">
                          <a:ln>
                            <a:noFill/>
                          </a:ln>
                          <a:solidFill>
                            <a:srgbClr val="0000A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kumimoji="0" lang="en-US" sz="2800" b="1" i="0" u="none" strike="noStrike" cap="none" spc="-150" normalizeH="0" baseline="0" dirty="0">
                          <a:ln>
                            <a:noFill/>
                          </a:ln>
                          <a:solidFill>
                            <a:srgbClr val="0000A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8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041400" y="4356100"/>
          <a:ext cx="2387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87520" imgH="444240" progId="Equation.DSMT4">
                  <p:embed/>
                </p:oleObj>
              </mc:Choice>
              <mc:Fallback>
                <p:oleObj name="Equation" r:id="rId4" imgW="2387520" imgH="44424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4356100"/>
                        <a:ext cx="23876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529050" y="4999050"/>
          <a:ext cx="2120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20760" imgH="330120" progId="Equation.DSMT4">
                  <p:embed/>
                </p:oleObj>
              </mc:Choice>
              <mc:Fallback>
                <p:oleObj name="Equation" r:id="rId6" imgW="2120760" imgH="33012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050" y="4999050"/>
                        <a:ext cx="21209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340225" y="5554538"/>
          <a:ext cx="2311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11200" imgH="330120" progId="Equation.DSMT4">
                  <p:embed/>
                </p:oleObj>
              </mc:Choice>
              <mc:Fallback>
                <p:oleObj name="Equation" r:id="rId8" imgW="2311200" imgH="33012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0225" y="5554538"/>
                        <a:ext cx="23114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168400" y="4927600"/>
          <a:ext cx="2413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12720" imgH="507960" progId="Equation.DSMT4">
                  <p:embed/>
                </p:oleObj>
              </mc:Choice>
              <mc:Fallback>
                <p:oleObj name="Equation" r:id="rId10" imgW="2412720" imgH="50796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4927600"/>
                        <a:ext cx="2413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148183" y="5491875"/>
          <a:ext cx="2413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12720" imgH="507960" progId="Equation.DSMT4">
                  <p:embed/>
                </p:oleObj>
              </mc:Choice>
              <mc:Fallback>
                <p:oleObj name="Equation" r:id="rId12" imgW="2412720" imgH="50796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8183" y="5491875"/>
                        <a:ext cx="2413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9186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Example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sz="2800" dirty="0"/>
              <a:t>Factor:</a:t>
            </a:r>
          </a:p>
          <a:p>
            <a:pPr>
              <a:spcAft>
                <a:spcPts val="3000"/>
              </a:spcAft>
            </a:pPr>
            <a:r>
              <a:rPr lang="en-US" sz="2800" dirty="0"/>
              <a:t>First, determine the greatest common factor of the three terms.</a:t>
            </a:r>
          </a:p>
          <a:p>
            <a:pPr>
              <a:spcAft>
                <a:spcPts val="1000"/>
              </a:spcAft>
            </a:pPr>
            <a:endParaRPr lang="en-US" sz="2800" spc="-150" dirty="0"/>
          </a:p>
          <a:p>
            <a:pPr>
              <a:spcAft>
                <a:spcPts val="1000"/>
              </a:spcAft>
            </a:pPr>
            <a:r>
              <a:rPr lang="en-US" sz="2800" dirty="0"/>
              <a:t>Notice that the greatest integer that divides into 49, 70 and 35 (the coefficients of the terms) is 7. The variables raised to the smallest exponents are </a:t>
            </a:r>
            <a:br>
              <a:rPr lang="en-US" sz="2800" dirty="0"/>
            </a:br>
            <a:r>
              <a:rPr lang="en-US" sz="2800" i="1" dirty="0"/>
              <a:t>x</a:t>
            </a:r>
            <a:r>
              <a:rPr lang="en-US" sz="2800" baseline="30000" dirty="0"/>
              <a:t>3</a:t>
            </a:r>
            <a:r>
              <a:rPr lang="en-US" sz="2800" dirty="0"/>
              <a:t>, </a:t>
            </a:r>
            <a:r>
              <a:rPr lang="en-US" sz="2800" i="1" dirty="0"/>
              <a:t>y</a:t>
            </a:r>
            <a:r>
              <a:rPr lang="en-US" sz="2800" baseline="30000" dirty="0"/>
              <a:t>3 </a:t>
            </a:r>
            <a:r>
              <a:rPr lang="en-US" sz="2800" dirty="0"/>
              <a:t>and </a:t>
            </a:r>
            <a:r>
              <a:rPr lang="en-US" sz="2800" i="1" dirty="0"/>
              <a:t>z</a:t>
            </a:r>
            <a:r>
              <a:rPr lang="en-US" sz="2800" baseline="30000" dirty="0"/>
              <a:t>3.</a:t>
            </a:r>
          </a:p>
          <a:p>
            <a:pPr>
              <a:spcAft>
                <a:spcPts val="1000"/>
              </a:spcAft>
            </a:pPr>
            <a:r>
              <a:rPr lang="en-US" sz="2800" spc="-150" dirty="0"/>
              <a:t>The GCF is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735250"/>
              </p:ext>
            </p:extLst>
          </p:nvPr>
        </p:nvGraphicFramePr>
        <p:xfrm>
          <a:off x="1727200" y="2908300"/>
          <a:ext cx="5359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59320" imgH="520560" progId="Equation.DSMT4">
                  <p:embed/>
                </p:oleObj>
              </mc:Choice>
              <mc:Fallback>
                <p:oleObj name="Equation" r:id="rId2" imgW="5359320" imgH="5205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2908300"/>
                        <a:ext cx="53594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156106"/>
              </p:ext>
            </p:extLst>
          </p:nvPr>
        </p:nvGraphicFramePr>
        <p:xfrm>
          <a:off x="1797712" y="1137330"/>
          <a:ext cx="54483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48240" imgH="520560" progId="Equation.DSMT4">
                  <p:embed/>
                </p:oleObj>
              </mc:Choice>
              <mc:Fallback>
                <p:oleObj name="Equation" r:id="rId4" imgW="5448240" imgH="5205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712" y="1137330"/>
                        <a:ext cx="54483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740655"/>
              </p:ext>
            </p:extLst>
          </p:nvPr>
        </p:nvGraphicFramePr>
        <p:xfrm>
          <a:off x="2351567" y="5630234"/>
          <a:ext cx="1435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34960" imgH="520560" progId="Equation.DSMT4">
                  <p:embed/>
                </p:oleObj>
              </mc:Choice>
              <mc:Fallback>
                <p:oleObj name="Equation" r:id="rId6" imgW="1434960" imgH="5205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567" y="5630234"/>
                        <a:ext cx="14351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25976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37322" y="147423"/>
            <a:ext cx="9144000" cy="762000"/>
          </a:xfrm>
          <a:prstGeom prst="rect">
            <a:avLst/>
          </a:prstGeom>
        </p:spPr>
        <p:txBody>
          <a:bodyPr wrap="none"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 Example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cont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800" dirty="0"/>
              <a:t>Therefore, the factorization of		        is:</a:t>
            </a:r>
          </a:p>
        </p:txBody>
      </p:sp>
      <p:graphicFrame>
        <p:nvGraphicFramePr>
          <p:cNvPr id="6" name="Group 46"/>
          <p:cNvGraphicFramePr>
            <a:graphicFrameLocks/>
          </p:cNvGraphicFramePr>
          <p:nvPr/>
        </p:nvGraphicFramePr>
        <p:xfrm>
          <a:off x="609600" y="1219200"/>
          <a:ext cx="6553200" cy="3962400"/>
        </p:xfrm>
        <a:graphic>
          <a:graphicData uri="http://schemas.openxmlformats.org/drawingml/2006/table">
            <a:tbl>
              <a:tblPr/>
              <a:tblGrid>
                <a:gridCol w="3083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9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61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-150" normalizeH="0" baseline="0" dirty="0">
                          <a:ln>
                            <a:noFill/>
                          </a:ln>
                          <a:solidFill>
                            <a:srgbClr val="0000A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Possible Factorizations of 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-150" normalizeH="0" baseline="0" dirty="0">
                          <a:ln>
                            <a:noFill/>
                          </a:ln>
                          <a:solidFill>
                            <a:srgbClr val="0000A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Sum of Outside and Inside Products (Should Equal 19</a:t>
                      </a:r>
                      <a:r>
                        <a:rPr kumimoji="0" lang="en-US" sz="2800" b="1" i="1" u="none" strike="noStrike" cap="none" spc="-150" normalizeH="0" baseline="0" dirty="0">
                          <a:ln>
                            <a:noFill/>
                          </a:ln>
                          <a:solidFill>
                            <a:srgbClr val="0000A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kumimoji="0" lang="en-US" sz="2800" b="1" i="0" u="none" strike="noStrike" cap="none" spc="-150" normalizeH="0" baseline="0" dirty="0">
                          <a:ln>
                            <a:noFill/>
                          </a:ln>
                          <a:solidFill>
                            <a:srgbClr val="0000A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5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3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78525" y="2070100"/>
          <a:ext cx="2387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87520" imgH="444240" progId="Equation.DSMT4">
                  <p:embed/>
                </p:oleObj>
              </mc:Choice>
              <mc:Fallback>
                <p:oleObj name="Equation" r:id="rId2" imgW="2387520" imgH="4442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525" y="2070100"/>
                        <a:ext cx="23876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1031"/>
          <p:cNvSpPr>
            <a:spLocks noChangeArrowheads="1"/>
          </p:cNvSpPr>
          <p:nvPr/>
        </p:nvSpPr>
        <p:spPr bwMode="auto">
          <a:xfrm>
            <a:off x="7269675" y="1219200"/>
            <a:ext cx="1676400" cy="2514600"/>
          </a:xfrm>
          <a:prstGeom prst="wedgeRoundRectCallout">
            <a:avLst>
              <a:gd name="adj1" fmla="val -95033"/>
              <a:gd name="adj2" fmla="val 51480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This is the required middle term.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214813" y="2876113"/>
          <a:ext cx="2311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11200" imgH="330120" progId="Equation.DSMT4">
                  <p:embed/>
                </p:oleObj>
              </mc:Choice>
              <mc:Fallback>
                <p:oleObj name="Equation" r:id="rId4" imgW="2311200" imgH="33012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2876113"/>
                        <a:ext cx="23114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232275" y="3544775"/>
          <a:ext cx="2324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23800" imgH="330120" progId="Equation.DSMT4">
                  <p:embed/>
                </p:oleObj>
              </mc:Choice>
              <mc:Fallback>
                <p:oleObj name="Equation" r:id="rId6" imgW="2323800" imgH="3301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2275" y="3544775"/>
                        <a:ext cx="23241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198938" y="4123700"/>
          <a:ext cx="2374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74560" imgH="330120" progId="Equation.DSMT4">
                  <p:embed/>
                </p:oleObj>
              </mc:Choice>
              <mc:Fallback>
                <p:oleObj name="Equation" r:id="rId8" imgW="2374560" imgH="3301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8938" y="4123700"/>
                        <a:ext cx="23749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245425" y="4671950"/>
          <a:ext cx="2349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49360" imgH="330120" progId="Equation.DSMT4">
                  <p:embed/>
                </p:oleObj>
              </mc:Choice>
              <mc:Fallback>
                <p:oleObj name="Equation" r:id="rId10" imgW="2349360" imgH="33012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5425" y="4671950"/>
                        <a:ext cx="23495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858750" y="2828400"/>
          <a:ext cx="2489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89040" imgH="507960" progId="Equation.DSMT4">
                  <p:embed/>
                </p:oleObj>
              </mc:Choice>
              <mc:Fallback>
                <p:oleObj name="Equation" r:id="rId12" imgW="2489040" imgH="50796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750" y="2828400"/>
                        <a:ext cx="24892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864525" y="3447200"/>
          <a:ext cx="2489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89040" imgH="507960" progId="Equation.DSMT4">
                  <p:embed/>
                </p:oleObj>
              </mc:Choice>
              <mc:Fallback>
                <p:oleObj name="Equation" r:id="rId14" imgW="2489040" imgH="50796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525" y="3447200"/>
                        <a:ext cx="24892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949575" y="4061025"/>
          <a:ext cx="2311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311200" imgH="507960" progId="Equation.DSMT4">
                  <p:embed/>
                </p:oleObj>
              </mc:Choice>
              <mc:Fallback>
                <p:oleObj name="Equation" r:id="rId16" imgW="2311200" imgH="50796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575" y="4061025"/>
                        <a:ext cx="23114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914400" y="4624450"/>
          <a:ext cx="2311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311200" imgH="507960" progId="Equation.DSMT4">
                  <p:embed/>
                </p:oleObj>
              </mc:Choice>
              <mc:Fallback>
                <p:oleObj name="Equation" r:id="rId18" imgW="2311200" imgH="50796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624450"/>
                        <a:ext cx="23114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395850" y="5199250"/>
          <a:ext cx="2273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273040" imgH="457200" progId="Equation.DSMT4">
                  <p:embed/>
                </p:oleObj>
              </mc:Choice>
              <mc:Fallback>
                <p:oleObj name="Equation" r:id="rId20" imgW="2273040" imgH="4572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850" y="5199250"/>
                        <a:ext cx="2273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2590800" y="5767450"/>
          <a:ext cx="2590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590800" imgH="508000" progId="Equation.DSMT4">
                  <p:embed/>
                </p:oleObj>
              </mc:Choice>
              <mc:Fallback>
                <p:oleObj name="Equation" r:id="rId22" imgW="2590800" imgH="5080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767450"/>
                        <a:ext cx="25908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01512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Factor: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The GCF of the three terms of the polynomial is We begin by factoring out</a:t>
            </a:r>
          </a:p>
          <a:p>
            <a:pPr>
              <a:spcBef>
                <a:spcPct val="50000"/>
              </a:spcBef>
            </a:pPr>
            <a:endParaRPr lang="en-US" sz="2800" dirty="0"/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/>
              <a:t>Find two First terms whose product is</a:t>
            </a:r>
            <a:endParaRPr lang="en-US" sz="28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805050" y="1127200"/>
          <a:ext cx="29718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71800" imgH="520560" progId="Equation.DSMT4">
                  <p:embed/>
                </p:oleObj>
              </mc:Choice>
              <mc:Fallback>
                <p:oleObj name="Equation" r:id="rId2" imgW="2971800" imgH="52056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5050" y="1127200"/>
                        <a:ext cx="29718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202550" y="1740725"/>
          <a:ext cx="508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7960" imgH="520560" progId="Equation.DSMT4">
                  <p:embed/>
                </p:oleObj>
              </mc:Choice>
              <mc:Fallback>
                <p:oleObj name="Equation" r:id="rId4" imgW="507960" imgH="5205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2550" y="1740725"/>
                        <a:ext cx="508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749800" y="2157350"/>
          <a:ext cx="508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7960" imgH="520560" progId="Equation.DSMT4">
                  <p:embed/>
                </p:oleObj>
              </mc:Choice>
              <mc:Fallback>
                <p:oleObj name="Equation" r:id="rId6" imgW="507960" imgH="5205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0" y="2157350"/>
                        <a:ext cx="508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752600" y="2743200"/>
          <a:ext cx="6248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248160" imgH="685800" progId="Equation.DSMT4">
                  <p:embed/>
                </p:oleObj>
              </mc:Choice>
              <mc:Fallback>
                <p:oleObj name="Equation" r:id="rId8" imgW="6248160" imgH="685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743200"/>
                        <a:ext cx="6248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911350" y="4038600"/>
          <a:ext cx="59309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930640" imgH="736560" progId="Equation.DSMT4">
                  <p:embed/>
                </p:oleObj>
              </mc:Choice>
              <mc:Fallback>
                <p:oleObj name="Equation" r:id="rId10" imgW="5930640" imgH="7365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350" y="4038600"/>
                        <a:ext cx="59309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911350" y="5003800"/>
          <a:ext cx="5943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943600" imgH="736560" progId="Equation.DSMT4">
                  <p:embed/>
                </p:oleObj>
              </mc:Choice>
              <mc:Fallback>
                <p:oleObj name="Equation" r:id="rId12" imgW="5943600" imgH="73656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350" y="5003800"/>
                        <a:ext cx="59436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613261" y="3441700"/>
          <a:ext cx="5588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58720" imgH="520560" progId="Equation.DSMT4">
                  <p:embed/>
                </p:oleObj>
              </mc:Choice>
              <mc:Fallback>
                <p:oleObj name="Equation" r:id="rId14" imgW="558720" imgH="52056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3261" y="3441700"/>
                        <a:ext cx="5588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50370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Example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cont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514350" indent="-514350">
              <a:spcBef>
                <a:spcPct val="50000"/>
              </a:spcBef>
              <a:buFont typeface="+mj-lt"/>
              <a:buAutoNum type="arabicPeriod" startAt="2"/>
            </a:pPr>
            <a:r>
              <a:rPr lang="en-US" sz="2800" b="1" dirty="0"/>
              <a:t>Find two Last terms whose product is 3.</a:t>
            </a:r>
            <a:r>
              <a:rPr lang="en-US" sz="2800" dirty="0"/>
              <a:t>  The only possible factorization is               since the sum of the Outside and Inside products must be         , having a </a:t>
            </a:r>
            <a:r>
              <a:rPr lang="en-US" sz="2800" i="1" dirty="0"/>
              <a:t>negative</a:t>
            </a:r>
            <a:r>
              <a:rPr lang="en-US" sz="2800" dirty="0"/>
              <a:t> coefficient.</a:t>
            </a:r>
          </a:p>
          <a:p>
            <a:pPr marL="514350" indent="-514350">
              <a:spcBef>
                <a:spcPct val="50000"/>
              </a:spcBef>
              <a:buFont typeface="+mj-lt"/>
              <a:buAutoNum type="arabicPeriod" startAt="3"/>
            </a:pPr>
            <a:r>
              <a:rPr lang="en-US" sz="2800" b="1" dirty="0"/>
              <a:t>Try various combinations of these factors.  </a:t>
            </a:r>
            <a:r>
              <a:rPr lang="en-US" sz="2800" dirty="0"/>
              <a:t>The correct factorization of                         is the one in which the sum of the Outside and Inside products is equal to         . A list of the possible factorizations can be found on the next page.</a:t>
            </a:r>
            <a:endParaRPr lang="en-US" sz="2800" b="1" dirty="0"/>
          </a:p>
          <a:p>
            <a:pPr>
              <a:spcBef>
                <a:spcPct val="50000"/>
              </a:spcBef>
            </a:pPr>
            <a:endParaRPr lang="en-US" b="1" dirty="0">
              <a:latin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462650" y="3453575"/>
          <a:ext cx="2286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86000" imgH="520560" progId="Equation.DSMT4">
                  <p:embed/>
                </p:oleObj>
              </mc:Choice>
              <mc:Fallback>
                <p:oleObj name="Equation" r:id="rId2" imgW="2286000" imgH="5205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2650" y="3453575"/>
                        <a:ext cx="2286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350925" y="1650075"/>
          <a:ext cx="1358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58640" imgH="457200" progId="Equation.DSMT4">
                  <p:embed/>
                </p:oleObj>
              </mc:Choice>
              <mc:Fallback>
                <p:oleObj name="Equation" r:id="rId4" imgW="1358640" imgH="457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925" y="1650075"/>
                        <a:ext cx="1358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497975" y="2531225"/>
          <a:ext cx="863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63280" imgH="393480" progId="Equation.DSMT4">
                  <p:embed/>
                </p:oleObj>
              </mc:Choice>
              <mc:Fallback>
                <p:oleObj name="Equation" r:id="rId6" imgW="86328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975" y="2531225"/>
                        <a:ext cx="863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326775" y="4452850"/>
          <a:ext cx="863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63280" imgH="393480" progId="Equation.DSMT4">
                  <p:embed/>
                </p:oleObj>
              </mc:Choice>
              <mc:Fallback>
                <p:oleObj name="Equation" r:id="rId8" imgW="86328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6775" y="4452850"/>
                        <a:ext cx="863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7049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Example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cont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aphicFrame>
        <p:nvGraphicFramePr>
          <p:cNvPr id="6" name="Group 46"/>
          <p:cNvGraphicFramePr>
            <a:graphicFrameLocks/>
          </p:cNvGraphicFramePr>
          <p:nvPr/>
        </p:nvGraphicFramePr>
        <p:xfrm>
          <a:off x="609600" y="1219200"/>
          <a:ext cx="6477000" cy="3870946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-150" normalizeH="0" baseline="0" dirty="0">
                          <a:ln>
                            <a:noFill/>
                          </a:ln>
                          <a:solidFill>
                            <a:srgbClr val="0000A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Possible Factorizations of 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-150" normalizeH="0" baseline="0" dirty="0">
                          <a:ln>
                            <a:noFill/>
                          </a:ln>
                          <a:solidFill>
                            <a:srgbClr val="0000A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Sum of Outside and Inside Products (Should Equal           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95150" y="2032000"/>
          <a:ext cx="2387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87520" imgH="520560" progId="Equation.DSMT4">
                  <p:embed/>
                </p:oleObj>
              </mc:Choice>
              <mc:Fallback>
                <p:oleObj name="Equation" r:id="rId2" imgW="2387520" imgH="5205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150" y="2032000"/>
                        <a:ext cx="2387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1031"/>
          <p:cNvSpPr>
            <a:spLocks noChangeArrowheads="1"/>
          </p:cNvSpPr>
          <p:nvPr/>
        </p:nvSpPr>
        <p:spPr bwMode="auto">
          <a:xfrm>
            <a:off x="7162800" y="1192481"/>
            <a:ext cx="1676400" cy="2514600"/>
          </a:xfrm>
          <a:prstGeom prst="wedgeRoundRectCallout">
            <a:avLst>
              <a:gd name="adj1" fmla="val -66770"/>
              <a:gd name="adj2" fmla="val 96816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This is the required middle term.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943600" y="2167775"/>
          <a:ext cx="889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88840" imgH="406080" progId="Equation.DSMT4">
                  <p:embed/>
                </p:oleObj>
              </mc:Choice>
              <mc:Fallback>
                <p:oleObj name="Equation" r:id="rId4" imgW="888840" imgH="4060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167775"/>
                        <a:ext cx="889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61225" y="2776600"/>
          <a:ext cx="241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12720" imgH="457200" progId="Equation.DSMT4">
                  <p:embed/>
                </p:oleObj>
              </mc:Choice>
              <mc:Fallback>
                <p:oleObj name="Equation" r:id="rId6" imgW="2412720" imgH="457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225" y="2776600"/>
                        <a:ext cx="2413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81150" y="3436325"/>
          <a:ext cx="241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12720" imgH="457200" progId="Equation.DSMT4">
                  <p:embed/>
                </p:oleObj>
              </mc:Choice>
              <mc:Fallback>
                <p:oleObj name="Equation" r:id="rId8" imgW="2412720" imgH="457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150" y="3436325"/>
                        <a:ext cx="2413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874625" y="4030613"/>
          <a:ext cx="243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38280" imgH="457200" progId="Equation.DSMT4">
                  <p:embed/>
                </p:oleObj>
              </mc:Choice>
              <mc:Fallback>
                <p:oleObj name="Equation" r:id="rId10" imgW="2438280" imgH="4572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625" y="4030613"/>
                        <a:ext cx="2438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881150" y="4648200"/>
          <a:ext cx="243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38280" imgH="457200" progId="Equation.DSMT4">
                  <p:embed/>
                </p:oleObj>
              </mc:Choice>
              <mc:Fallback>
                <p:oleObj name="Equation" r:id="rId12" imgW="2438280" imgH="4572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150" y="4648200"/>
                        <a:ext cx="2438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171600" y="2762875"/>
          <a:ext cx="2565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565360" imgH="393480" progId="Equation.DSMT4">
                  <p:embed/>
                </p:oleObj>
              </mc:Choice>
              <mc:Fallback>
                <p:oleObj name="Equation" r:id="rId14" imgW="2565360" imgH="3934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600" y="2762875"/>
                        <a:ext cx="2565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007625" y="3432438"/>
          <a:ext cx="2781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781000" imgH="393480" progId="Equation.DSMT4">
                  <p:embed/>
                </p:oleObj>
              </mc:Choice>
              <mc:Fallback>
                <p:oleObj name="Equation" r:id="rId16" imgW="2781000" imgH="3934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7625" y="3432438"/>
                        <a:ext cx="27813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186263" y="4066475"/>
          <a:ext cx="2552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552400" imgH="393480" progId="Equation.DSMT4">
                  <p:embed/>
                </p:oleObj>
              </mc:Choice>
              <mc:Fallback>
                <p:oleObj name="Equation" r:id="rId18" imgW="2552400" imgH="3934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6263" y="4066475"/>
                        <a:ext cx="2552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015675" y="4648200"/>
          <a:ext cx="2806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806560" imgH="393480" progId="Equation.DSMT4">
                  <p:embed/>
                </p:oleObj>
              </mc:Choice>
              <mc:Fallback>
                <p:oleObj name="Equation" r:id="rId20" imgW="280656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5675" y="4648200"/>
                        <a:ext cx="2806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35881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Example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cont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The factorization of                          is                      		      .  Now we include the GCF in the complete factorization of the given polynomial.  Thus,</a:t>
            </a:r>
          </a:p>
          <a:p>
            <a:pPr>
              <a:spcBef>
                <a:spcPct val="50000"/>
              </a:spcBef>
            </a:pPr>
            <a:endParaRPr lang="en-US" sz="2800" dirty="0"/>
          </a:p>
          <a:p>
            <a:pPr>
              <a:spcBef>
                <a:spcPct val="50000"/>
              </a:spcBef>
            </a:pP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810000" y="1114300"/>
          <a:ext cx="2286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86000" imgH="520560" progId="Equation.DSMT4">
                  <p:embed/>
                </p:oleObj>
              </mc:Choice>
              <mc:Fallback>
                <p:oleObj name="Equation" r:id="rId2" imgW="2286000" imgH="5205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114300"/>
                        <a:ext cx="2286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09600" y="1659775"/>
          <a:ext cx="243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38280" imgH="457200" progId="Equation.DSMT4">
                  <p:embed/>
                </p:oleObj>
              </mc:Choice>
              <mc:Fallback>
                <p:oleObj name="Equation" r:id="rId4" imgW="2438280" imgH="457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59775"/>
                        <a:ext cx="2438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441450" y="3352800"/>
          <a:ext cx="62484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48160" imgH="1168200" progId="Equation.DSMT4">
                  <p:embed/>
                </p:oleObj>
              </mc:Choice>
              <mc:Fallback>
                <p:oleObj name="Equation" r:id="rId6" imgW="6248160" imgH="11682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450" y="3352800"/>
                        <a:ext cx="62484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52245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  <a:spcAft>
                <a:spcPts val="1200"/>
              </a:spcAft>
            </a:pPr>
            <a:r>
              <a:rPr lang="en-US" sz="2800" dirty="0"/>
              <a:t>Factor: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							       Notice that the exponent on     is half that of the exponent on      We will let </a:t>
            </a:r>
            <a:r>
              <a:rPr lang="en-US" sz="2800" i="1" dirty="0"/>
              <a:t>u</a:t>
            </a:r>
            <a:r>
              <a:rPr lang="en-US" sz="2800" dirty="0"/>
              <a:t> equal the variable to the power that is half of 6.  Thus, let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803400" y="1144556"/>
          <a:ext cx="2540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39800" imgH="457200" progId="Equation.DSMT4">
                  <p:embed/>
                </p:oleObj>
              </mc:Choice>
              <mc:Fallback>
                <p:oleObj name="Equation" r:id="rId2" imgW="2539800" imgH="457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1144556"/>
                        <a:ext cx="2540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2643250" y="2122058"/>
            <a:ext cx="4748150" cy="1286725"/>
            <a:chOff x="2643250" y="4931625"/>
            <a:chExt cx="4748150" cy="1286725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5029200" y="4931625"/>
            <a:ext cx="40640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06080" imgH="444240" progId="Equation.DSMT4">
                    <p:embed/>
                  </p:oleObj>
                </mc:Choice>
                <mc:Fallback>
                  <p:oleObj name="Equation" r:id="rId4" imgW="406080" imgH="444240" progId="Equation.DSMT4">
                    <p:embed/>
                    <p:pic>
                      <p:nvPicPr>
                        <p:cNvPr id="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9200" y="4931625"/>
                          <a:ext cx="406400" cy="444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6350000" y="5824650"/>
            <a:ext cx="10414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041120" imgH="393480" progId="Equation.DSMT4">
                    <p:embed/>
                  </p:oleObj>
                </mc:Choice>
                <mc:Fallback>
                  <p:oleObj name="Equation" r:id="rId6" imgW="1041120" imgH="393480" progId="Equation.DSMT4">
                    <p:embed/>
                    <p:pic>
                      <p:nvPicPr>
                        <p:cNvPr id="9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50000" y="5824650"/>
                          <a:ext cx="1041400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2643250" y="5405650"/>
            <a:ext cx="4699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469800" imgH="380880" progId="Equation.DSMT4">
                    <p:embed/>
                  </p:oleObj>
                </mc:Choice>
                <mc:Fallback>
                  <p:oleObj name="Equation" r:id="rId8" imgW="469800" imgH="380880" progId="Equation.DSMT4">
                    <p:embed/>
                    <p:pic>
                      <p:nvPicPr>
                        <p:cNvPr id="1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3250" y="5405650"/>
                          <a:ext cx="4699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690115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Example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cont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4002088"/>
            <a:r>
              <a:rPr lang="en-US" sz="2800" dirty="0"/>
              <a:t>This is the given polynomial, with     written as</a:t>
            </a:r>
          </a:p>
          <a:p>
            <a:pPr marL="4002088"/>
            <a:r>
              <a:rPr lang="en-US" sz="2800" dirty="0"/>
              <a:t>Let            Rewrite the trinomial in terms of </a:t>
            </a:r>
            <a:r>
              <a:rPr lang="en-US" sz="2800" i="1" dirty="0"/>
              <a:t>u</a:t>
            </a:r>
            <a:r>
              <a:rPr lang="en-US" sz="2800" dirty="0"/>
              <a:t>.</a:t>
            </a:r>
          </a:p>
          <a:p>
            <a:pPr marL="4002088">
              <a:spcAft>
                <a:spcPts val="600"/>
              </a:spcAft>
            </a:pPr>
            <a:r>
              <a:rPr lang="en-US" sz="2800" dirty="0"/>
              <a:t>Factor the trinomial. </a:t>
            </a:r>
          </a:p>
          <a:p>
            <a:pPr marL="4002088"/>
            <a:r>
              <a:rPr lang="en-US" sz="2800" dirty="0"/>
              <a:t>Now substitute     for </a:t>
            </a:r>
            <a:r>
              <a:rPr lang="en-US" sz="2800" i="1" dirty="0"/>
              <a:t>u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/>
              <a:t>Therefore,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09600" y="1111500"/>
          <a:ext cx="3149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49280" imgH="622080" progId="Equation.DSMT4">
                  <p:embed/>
                </p:oleObj>
              </mc:Choice>
              <mc:Fallback>
                <p:oleObj name="Equation" r:id="rId2" imgW="3149280" imgH="6220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111500"/>
                        <a:ext cx="31496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09600" y="2555175"/>
          <a:ext cx="2489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89040" imgH="393480" progId="Equation.DSMT4">
                  <p:embed/>
                </p:oleObj>
              </mc:Choice>
              <mc:Fallback>
                <p:oleObj name="Equation" r:id="rId4" imgW="248904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555175"/>
                        <a:ext cx="24892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09600" y="3496950"/>
          <a:ext cx="2565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65360" imgH="507960" progId="Equation.DSMT4">
                  <p:embed/>
                </p:oleObj>
              </mc:Choice>
              <mc:Fallback>
                <p:oleObj name="Equation" r:id="rId6" imgW="2565360" imgH="5079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496950"/>
                        <a:ext cx="25654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09600" y="4069275"/>
          <a:ext cx="2895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895480" imgH="558720" progId="Equation.DSMT4">
                  <p:embed/>
                </p:oleObj>
              </mc:Choice>
              <mc:Fallback>
                <p:oleObj name="Equation" r:id="rId8" imgW="2895480" imgH="55872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069275"/>
                        <a:ext cx="28956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239000" y="1600200"/>
          <a:ext cx="368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68280" imgH="380880" progId="Equation.DSMT4">
                  <p:embed/>
                </p:oleObj>
              </mc:Choice>
              <mc:Fallback>
                <p:oleObj name="Equation" r:id="rId10" imgW="368280" imgH="3808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600200"/>
                        <a:ext cx="368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235700" y="1968500"/>
          <a:ext cx="9271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27000" imgH="622080" progId="Equation.DSMT4">
                  <p:embed/>
                </p:oleObj>
              </mc:Choice>
              <mc:Fallback>
                <p:oleObj name="Equation" r:id="rId12" imgW="927000" imgH="6220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700" y="1968500"/>
                        <a:ext cx="9271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207000" y="2547850"/>
          <a:ext cx="1041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41120" imgH="393480" progId="Equation.DSMT4">
                  <p:embed/>
                </p:oleObj>
              </mc:Choice>
              <mc:Fallback>
                <p:oleObj name="Equation" r:id="rId14" imgW="1041120" imgH="3934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0" y="2547850"/>
                        <a:ext cx="1041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7034150" y="4078775"/>
          <a:ext cx="368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68280" imgH="380880" progId="Equation.DSMT4">
                  <p:embed/>
                </p:oleObj>
              </mc:Choice>
              <mc:Fallback>
                <p:oleObj name="Equation" r:id="rId16" imgW="368280" imgH="3808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150" y="4078775"/>
                        <a:ext cx="368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372086" y="5086108"/>
          <a:ext cx="5435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435280" imgH="558720" progId="Equation.DSMT4">
                  <p:embed/>
                </p:oleObj>
              </mc:Choice>
              <mc:Fallback>
                <p:oleObj name="Equation" r:id="rId18" imgW="5435280" imgH="55872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2086" y="5086108"/>
                        <a:ext cx="54356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13398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Objective 3: 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3a.</a:t>
            </a:r>
            <a:r>
              <a:rPr lang="en-US" sz="2800" dirty="0"/>
              <a:t>	Factor: 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740625" y="1124000"/>
          <a:ext cx="2311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11200" imgH="457200" progId="Equation.DSMT4">
                  <p:embed/>
                </p:oleObj>
              </mc:Choice>
              <mc:Fallback>
                <p:oleObj name="Equation" r:id="rId2" imgW="2311200" imgH="4572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625" y="1124000"/>
                        <a:ext cx="2311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479550" y="2006600"/>
          <a:ext cx="5118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117760" imgH="558720" progId="Equation.DSMT4">
                  <p:embed/>
                </p:oleObj>
              </mc:Choice>
              <mc:Fallback>
                <p:oleObj name="Equation" r:id="rId4" imgW="5117760" imgH="55872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550" y="2006600"/>
                        <a:ext cx="51181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05585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Objective 3: 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3b.</a:t>
            </a:r>
            <a:r>
              <a:rPr lang="en-US" sz="2800" dirty="0"/>
              <a:t>	Factor:</a:t>
            </a:r>
          </a:p>
          <a:p>
            <a:endParaRPr lang="en-US" sz="2800" dirty="0"/>
          </a:p>
          <a:p>
            <a:r>
              <a:rPr lang="en-US" sz="2800" dirty="0"/>
              <a:t>	First, factor out the GCF.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	Next, factor the trinomial.</a:t>
            </a:r>
          </a:p>
          <a:p>
            <a:r>
              <a:rPr lang="en-US" sz="2800" dirty="0"/>
              <a:t> 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716875" y="1124763"/>
          <a:ext cx="2667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66880" imgH="457200" progId="Equation.DSMT4">
                  <p:embed/>
                </p:oleObj>
              </mc:Choice>
              <mc:Fallback>
                <p:oleObj name="Equation" r:id="rId2" imgW="2666880" imgH="4572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6875" y="1124763"/>
                        <a:ext cx="2667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498600" y="2660650"/>
          <a:ext cx="5854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54680" imgH="685800" progId="Equation.DSMT4">
                  <p:embed/>
                </p:oleObj>
              </mc:Choice>
              <mc:Fallback>
                <p:oleObj name="Equation" r:id="rId4" imgW="5854680" imgH="6858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600" y="2660650"/>
                        <a:ext cx="58547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473200" y="4229100"/>
          <a:ext cx="59055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905440" imgH="1358640" progId="Equation.DSMT4">
                  <p:embed/>
                </p:oleObj>
              </mc:Choice>
              <mc:Fallback>
                <p:oleObj name="Equation" r:id="rId6" imgW="5905440" imgH="13586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4229100"/>
                        <a:ext cx="5905500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89366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Objective 3: 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3c.</a:t>
            </a:r>
            <a:r>
              <a:rPr lang="en-US" sz="2800" dirty="0"/>
              <a:t>	Factor:</a:t>
            </a:r>
          </a:p>
          <a:p>
            <a:pPr>
              <a:spcBef>
                <a:spcPts val="1500"/>
              </a:spcBef>
            </a:pPr>
            <a:r>
              <a:rPr lang="en-US" sz="2800" dirty="0"/>
              <a:t>	Let</a:t>
            </a:r>
          </a:p>
          <a:p>
            <a:pPr>
              <a:spcBef>
                <a:spcPts val="1500"/>
              </a:spcBef>
            </a:pPr>
            <a:endParaRPr lang="en-US" sz="2800" dirty="0"/>
          </a:p>
          <a:p>
            <a:pPr>
              <a:spcBef>
                <a:spcPts val="1500"/>
              </a:spcBef>
            </a:pPr>
            <a:endParaRPr lang="en-US" sz="2800" dirty="0"/>
          </a:p>
          <a:p>
            <a:pPr>
              <a:spcBef>
                <a:spcPts val="1500"/>
              </a:spcBef>
            </a:pPr>
            <a:endParaRPr lang="en-US" sz="2800" dirty="0"/>
          </a:p>
          <a:p>
            <a:pPr>
              <a:spcBef>
                <a:spcPts val="1500"/>
              </a:spcBef>
            </a:pPr>
            <a:r>
              <a:rPr lang="en-US" sz="2800" dirty="0"/>
              <a:t>	Now substitute      for </a:t>
            </a:r>
            <a:r>
              <a:rPr lang="en-US" sz="2800" i="1" dirty="0"/>
              <a:t>u</a:t>
            </a:r>
            <a:r>
              <a:rPr lang="en-US" sz="2800" dirty="0"/>
              <a:t>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730413" y="1133388"/>
          <a:ext cx="2298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98600" imgH="520560" progId="Equation.DSMT4">
                  <p:embed/>
                </p:oleObj>
              </mc:Choice>
              <mc:Fallback>
                <p:oleObj name="Equation" r:id="rId2" imgW="2298600" imgH="52056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413" y="1133388"/>
                        <a:ext cx="22987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121725" y="1712025"/>
          <a:ext cx="10795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79280" imgH="520560" progId="Equation.DSMT4">
                  <p:embed/>
                </p:oleObj>
              </mc:Choice>
              <mc:Fallback>
                <p:oleObj name="Equation" r:id="rId4" imgW="1079280" imgH="5205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1725" y="1712025"/>
                        <a:ext cx="10795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485900" y="2120900"/>
          <a:ext cx="543560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435280" imgH="2019240" progId="Equation.DSMT4">
                  <p:embed/>
                </p:oleObj>
              </mc:Choice>
              <mc:Fallback>
                <p:oleObj name="Equation" r:id="rId6" imgW="5435280" imgH="20192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2120900"/>
                        <a:ext cx="543560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950525" y="4203700"/>
          <a:ext cx="419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19040" imgH="520560" progId="Equation.DSMT4">
                  <p:embed/>
                </p:oleObj>
              </mc:Choice>
              <mc:Fallback>
                <p:oleObj name="Equation" r:id="rId8" imgW="419040" imgH="5205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0525" y="4203700"/>
                        <a:ext cx="4191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524000" y="4800600"/>
          <a:ext cx="52578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257800" imgH="1155600" progId="Equation.DSMT4">
                  <p:embed/>
                </p:oleObj>
              </mc:Choice>
              <mc:Fallback>
                <p:oleObj name="Equation" r:id="rId10" imgW="5257800" imgH="11556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800600"/>
                        <a:ext cx="52578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1128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Example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cont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5308600"/>
            <a:endParaRPr lang="en-US" sz="2800" dirty="0"/>
          </a:p>
          <a:p>
            <a:pPr marL="5308600"/>
            <a:endParaRPr lang="en-US" sz="2800" dirty="0"/>
          </a:p>
          <a:p>
            <a:pPr marL="5308600"/>
            <a:endParaRPr lang="en-US" sz="2800" dirty="0"/>
          </a:p>
          <a:p>
            <a:pPr marL="5308600"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Express each term as the product of the GCF and its other factor</a:t>
            </a:r>
          </a:p>
          <a:p>
            <a:pPr marL="5308600"/>
            <a:r>
              <a:rPr lang="en-US" sz="2800" dirty="0"/>
              <a:t>Factor out the GCF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844094"/>
              </p:ext>
            </p:extLst>
          </p:nvPr>
        </p:nvGraphicFramePr>
        <p:xfrm>
          <a:off x="609600" y="1219200"/>
          <a:ext cx="5359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59320" imgH="520560" progId="Equation.DSMT4">
                  <p:embed/>
                </p:oleObj>
              </mc:Choice>
              <mc:Fallback>
                <p:oleObj name="Equation" r:id="rId2" imgW="5359320" imgH="5205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19200"/>
                        <a:ext cx="53594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618594"/>
              </p:ext>
            </p:extLst>
          </p:nvPr>
        </p:nvGraphicFramePr>
        <p:xfrm>
          <a:off x="609600" y="1993900"/>
          <a:ext cx="79375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937280" imgH="520560" progId="Equation.DSMT4">
                  <p:embed/>
                </p:oleObj>
              </mc:Choice>
              <mc:Fallback>
                <p:oleObj name="Equation" r:id="rId4" imgW="7937280" imgH="5205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993900"/>
                        <a:ext cx="79375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663249"/>
              </p:ext>
            </p:extLst>
          </p:nvPr>
        </p:nvGraphicFramePr>
        <p:xfrm>
          <a:off x="609600" y="4953000"/>
          <a:ext cx="4978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978080" imgH="685800" progId="Equation.DSMT4">
                  <p:embed/>
                </p:oleObj>
              </mc:Choice>
              <mc:Fallback>
                <p:oleObj name="Equation" r:id="rId6" imgW="4978080" imgH="685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953000"/>
                        <a:ext cx="4978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29817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Objective 4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Factor trinomials by grouping.</a:t>
            </a:r>
          </a:p>
        </p:txBody>
      </p:sp>
    </p:spTree>
    <p:extLst>
      <p:ext uri="{BB962C8B-B14F-4D97-AF65-F5344CB8AC3E}">
        <p14:creationId xmlns:p14="http://schemas.microsoft.com/office/powerpoint/2010/main" val="16421610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Factoring Trinomials</a:t>
            </a:r>
          </a:p>
        </p:txBody>
      </p:sp>
      <p:graphicFrame>
        <p:nvGraphicFramePr>
          <p:cNvPr id="6" name="Table Placeholder 5"/>
          <p:cNvGraphicFramePr>
            <a:graphicFrameLocks noGrp="1"/>
          </p:cNvGraphicFramePr>
          <p:nvPr>
            <p:ph type="tbl" sz="quarter" idx="4294967295"/>
          </p:nvPr>
        </p:nvGraphicFramePr>
        <p:xfrm>
          <a:off x="595311" y="1143000"/>
          <a:ext cx="8243889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3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A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A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Factoring                   Using </a:t>
                      </a:r>
                      <a:b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A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A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Grouping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54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Multiply the leading coefficient, </a:t>
                      </a:r>
                      <a:r>
                        <a:rPr kumimoji="0" lang="en-US" sz="3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and the constant, </a:t>
                      </a:r>
                      <a:r>
                        <a:rPr kumimoji="0" lang="en-US" sz="3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774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Find the factors of </a:t>
                      </a:r>
                      <a:r>
                        <a:rPr kumimoji="0" lang="en-US" sz="3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whose sum is </a:t>
                      </a:r>
                      <a:r>
                        <a:rPr kumimoji="0" lang="en-US" sz="3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Rewrite the middle term, </a:t>
                      </a:r>
                      <a:r>
                        <a:rPr kumimoji="0" lang="en-US" sz="3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bx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as a sum or difference using the factors from step 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Factor by grouping.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214750" y="1183575"/>
          <a:ext cx="2006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06280" imgH="444240" progId="Equation.DSMT4">
                  <p:embed/>
                </p:oleObj>
              </mc:Choice>
              <mc:Fallback>
                <p:oleObj name="Equation" r:id="rId2" imgW="2006280" imgH="4442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750" y="1183575"/>
                        <a:ext cx="20066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721925" y="1752600"/>
          <a:ext cx="1054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4080" imgH="457200" progId="Equation.DSMT4">
                  <p:embed/>
                </p:oleObj>
              </mc:Choice>
              <mc:Fallback>
                <p:oleObj name="Equation" r:id="rId4" imgW="1054080" imgH="457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1925" y="1752600"/>
                        <a:ext cx="10541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55788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Factor by grouping:</a:t>
            </a:r>
            <a:endParaRPr lang="en-US" dirty="0"/>
          </a:p>
          <a:p>
            <a:pPr>
              <a:spcBef>
                <a:spcPct val="5000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The trinomial is of the form</a:t>
            </a:r>
          </a:p>
          <a:p>
            <a:pPr>
              <a:spcBef>
                <a:spcPct val="50000"/>
              </a:spcBef>
            </a:pPr>
            <a:endParaRPr lang="en-US" sz="2800" dirty="0"/>
          </a:p>
          <a:p>
            <a:pPr>
              <a:spcBef>
                <a:spcPct val="50000"/>
              </a:spcBef>
            </a:pPr>
            <a:endParaRPr lang="en-US" sz="2800" dirty="0"/>
          </a:p>
          <a:p>
            <a:pPr>
              <a:spcBef>
                <a:spcPct val="50000"/>
              </a:spcBef>
            </a:pPr>
            <a:endParaRPr lang="en-US" sz="2800" dirty="0"/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2800" b="1" dirty="0"/>
              <a:t>Multiply the leading coefficient, </a:t>
            </a:r>
            <a:r>
              <a:rPr lang="en-US" sz="2800" b="1" i="1" dirty="0"/>
              <a:t>a</a:t>
            </a:r>
            <a:r>
              <a:rPr lang="en-US" sz="2800" b="1" dirty="0"/>
              <a:t>, and the constant, </a:t>
            </a:r>
            <a:r>
              <a:rPr lang="en-US" sz="2800" b="1" i="1" dirty="0"/>
              <a:t>c</a:t>
            </a:r>
            <a:r>
              <a:rPr lang="en-US" sz="2800" b="1" dirty="0"/>
              <a:t>.</a:t>
            </a:r>
            <a:r>
              <a:rPr lang="en-US" sz="2800" dirty="0"/>
              <a:t>  Using          and             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790950" y="1143000"/>
          <a:ext cx="1739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39880" imgH="457200" progId="Equation.DSMT4">
                  <p:embed/>
                </p:oleObj>
              </mc:Choice>
              <mc:Fallback>
                <p:oleObj name="Equation" r:id="rId2" imgW="1739880" imgH="457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0950" y="1143000"/>
                        <a:ext cx="1739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940300" y="2193925"/>
          <a:ext cx="1943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42920" imgH="457200" progId="Equation.DSMT4">
                  <p:embed/>
                </p:oleObj>
              </mc:Choice>
              <mc:Fallback>
                <p:oleObj name="Equation" r:id="rId4" imgW="1942920" imgH="457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2193925"/>
                        <a:ext cx="19431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889250" y="3048000"/>
          <a:ext cx="165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50960" imgH="457200" progId="Equation.DSMT4">
                  <p:embed/>
                </p:oleObj>
              </mc:Choice>
              <mc:Fallback>
                <p:oleObj name="Equation" r:id="rId6" imgW="1650960" imgH="4572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0" y="3048000"/>
                        <a:ext cx="165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32"/>
          <p:cNvSpPr>
            <a:spLocks noChangeArrowheads="1"/>
          </p:cNvSpPr>
          <p:nvPr/>
        </p:nvSpPr>
        <p:spPr bwMode="auto">
          <a:xfrm>
            <a:off x="1371600" y="3810000"/>
            <a:ext cx="1066800" cy="609600"/>
          </a:xfrm>
          <a:prstGeom prst="wedgeRoundRectCallout">
            <a:avLst>
              <a:gd name="adj1" fmla="val 94936"/>
              <a:gd name="adj2" fmla="val -101212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AutoShape 33"/>
          <p:cNvSpPr>
            <a:spLocks noChangeArrowheads="1"/>
          </p:cNvSpPr>
          <p:nvPr/>
        </p:nvSpPr>
        <p:spPr bwMode="auto">
          <a:xfrm>
            <a:off x="2895600" y="3810000"/>
            <a:ext cx="1066800" cy="609600"/>
          </a:xfrm>
          <a:prstGeom prst="wedgeRoundRectCallout">
            <a:avLst>
              <a:gd name="adj1" fmla="val 25232"/>
              <a:gd name="adj2" fmla="val -95757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AutoShape 34"/>
          <p:cNvSpPr>
            <a:spLocks noChangeArrowheads="1"/>
          </p:cNvSpPr>
          <p:nvPr/>
        </p:nvSpPr>
        <p:spPr bwMode="auto">
          <a:xfrm>
            <a:off x="4572000" y="3810000"/>
            <a:ext cx="1600200" cy="609600"/>
          </a:xfrm>
          <a:prstGeom prst="wedgeRoundRectCallout">
            <a:avLst>
              <a:gd name="adj1" fmla="val -58672"/>
              <a:gd name="adj2" fmla="val -98485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476500" y="5562600"/>
          <a:ext cx="2781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81000" imgH="457200" progId="Equation.DSMT4">
                  <p:embed/>
                </p:oleObj>
              </mc:Choice>
              <mc:Fallback>
                <p:oleObj name="Equation" r:id="rId8" imgW="2781000" imgH="457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5562600"/>
                        <a:ext cx="2781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564175" y="3937000"/>
          <a:ext cx="723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23600" imgH="330120" progId="Equation.DSMT4">
                  <p:embed/>
                </p:oleObj>
              </mc:Choice>
              <mc:Fallback>
                <p:oleObj name="Equation" r:id="rId10" imgW="723600" imgH="33012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4175" y="3937000"/>
                        <a:ext cx="7239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069475" y="3949700"/>
          <a:ext cx="723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23600" imgH="330120" progId="Equation.DSMT4">
                  <p:embed/>
                </p:oleObj>
              </mc:Choice>
              <mc:Fallback>
                <p:oleObj name="Equation" r:id="rId12" imgW="723600" imgH="33012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9475" y="3949700"/>
                        <a:ext cx="7239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786050" y="3949700"/>
          <a:ext cx="1181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80800" imgH="330120" progId="Equation.DSMT4">
                  <p:embed/>
                </p:oleObj>
              </mc:Choice>
              <mc:Fallback>
                <p:oleObj name="Equation" r:id="rId14" imgW="1180800" imgH="33012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050" y="3949700"/>
                        <a:ext cx="11811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343400" y="5105400"/>
          <a:ext cx="723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23600" imgH="330120" progId="Equation.DSMT4">
                  <p:embed/>
                </p:oleObj>
              </mc:Choice>
              <mc:Fallback>
                <p:oleObj name="Equation" r:id="rId16" imgW="723600" imgH="33012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105400"/>
                        <a:ext cx="7239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867400" y="5105400"/>
          <a:ext cx="1181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80800" imgH="330120" progId="Equation.DSMT4">
                  <p:embed/>
                </p:oleObj>
              </mc:Choice>
              <mc:Fallback>
                <p:oleObj name="Equation" r:id="rId18" imgW="1180800" imgH="33012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105400"/>
                        <a:ext cx="11811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64531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Example 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b="1" dirty="0"/>
              <a:t>Find the factors of </a:t>
            </a:r>
            <a:r>
              <a:rPr lang="en-US" sz="2800" b="1" i="1" dirty="0"/>
              <a:t>ac</a:t>
            </a:r>
            <a:r>
              <a:rPr lang="en-US" sz="2800" b="1" dirty="0"/>
              <a:t> whose sum is </a:t>
            </a:r>
            <a:r>
              <a:rPr lang="en-US" sz="2800" b="1" i="1" dirty="0"/>
              <a:t>b</a:t>
            </a:r>
            <a:r>
              <a:rPr lang="en-US" sz="2800" b="1" dirty="0"/>
              <a:t>.</a:t>
            </a:r>
            <a:r>
              <a:rPr lang="en-US" sz="2800" dirty="0"/>
              <a:t>  We want the factors of         whose sum is </a:t>
            </a:r>
            <a:r>
              <a:rPr lang="en-US" sz="2800" i="1" dirty="0"/>
              <a:t>b</a:t>
            </a:r>
            <a:r>
              <a:rPr lang="en-US" sz="2800" dirty="0"/>
              <a:t>, or 1.  The factors of        whose sum is 1 are 4 and    </a:t>
            </a:r>
            <a:endParaRPr lang="en-US" sz="2800" dirty="0">
              <a:latin typeface="Symbol" pitchFamily="18" charset="2"/>
            </a:endParaRPr>
          </a:p>
          <a:p>
            <a:endParaRPr lang="en-US" sz="2800" dirty="0"/>
          </a:p>
          <a:p>
            <a:endParaRPr lang="en-US" sz="2800" dirty="0"/>
          </a:p>
          <a:p>
            <a:pPr marL="514350" indent="-514350">
              <a:buFont typeface="+mj-lt"/>
              <a:buAutoNum type="arabicPeriod" startAt="3"/>
            </a:pPr>
            <a:r>
              <a:rPr lang="en-US" sz="2800" b="1" dirty="0"/>
              <a:t>Rewrite the middle term, </a:t>
            </a:r>
            <a:r>
              <a:rPr lang="en-US" sz="2800" b="1" i="1" dirty="0"/>
              <a:t>a</a:t>
            </a:r>
            <a:r>
              <a:rPr lang="en-US" sz="2800" b="1" dirty="0"/>
              <a:t>, as a sum or difference using the factors from step 2: 4 and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160588" y="4953000"/>
          <a:ext cx="4584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84600" imgH="457200" progId="Equation.DSMT4">
                  <p:embed/>
                </p:oleObj>
              </mc:Choice>
              <mc:Fallback>
                <p:oleObj name="Equation" r:id="rId2" imgW="4584600" imgH="457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588" y="4953000"/>
                        <a:ext cx="4584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182225" y="1682750"/>
          <a:ext cx="622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2080" imgH="317160" progId="Equation.DSMT4">
                  <p:embed/>
                </p:oleObj>
              </mc:Choice>
              <mc:Fallback>
                <p:oleObj name="Equation" r:id="rId4" imgW="622080" imgH="3171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2225" y="1682750"/>
                        <a:ext cx="622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416300" y="2087650"/>
          <a:ext cx="622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2080" imgH="317160" progId="Equation.DSMT4">
                  <p:embed/>
                </p:oleObj>
              </mc:Choice>
              <mc:Fallback>
                <p:oleObj name="Equation" r:id="rId6" imgW="622080" imgH="3171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300" y="2087650"/>
                        <a:ext cx="622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152700" y="2521525"/>
          <a:ext cx="508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07960" imgH="330120" progId="Equation.DSMT4">
                  <p:embed/>
                </p:oleObj>
              </mc:Choice>
              <mc:Fallback>
                <p:oleObj name="Equation" r:id="rId8" imgW="507960" imgH="33012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700" y="2521525"/>
                        <a:ext cx="5080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865400" y="4495800"/>
          <a:ext cx="520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20560" imgH="330120" progId="Equation.DSMT4">
                  <p:embed/>
                </p:oleObj>
              </mc:Choice>
              <mc:Fallback>
                <p:oleObj name="Equation" r:id="rId10" imgW="520560" imgH="33012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400" y="4495800"/>
                        <a:ext cx="5207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4726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Example 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b="1" dirty="0"/>
              <a:t>Factor by grouping.</a:t>
            </a:r>
          </a:p>
          <a:p>
            <a:endParaRPr lang="en-US" sz="2800" dirty="0"/>
          </a:p>
          <a:p>
            <a:pPr marL="4621213"/>
            <a:r>
              <a:rPr lang="en-US" sz="2800" dirty="0"/>
              <a:t>Group terms</a:t>
            </a:r>
          </a:p>
          <a:p>
            <a:pPr marL="4621213"/>
            <a:r>
              <a:rPr lang="en-US" sz="2800" dirty="0"/>
              <a:t>Factor from each group</a:t>
            </a:r>
          </a:p>
          <a:p>
            <a:pPr marL="4621213"/>
            <a:r>
              <a:rPr lang="en-US" sz="2800" dirty="0"/>
              <a:t>Factor out         , the common binomial factor</a:t>
            </a:r>
          </a:p>
          <a:p>
            <a:pPr marL="515938"/>
            <a:endParaRPr lang="en-US" sz="2800" dirty="0"/>
          </a:p>
          <a:p>
            <a:pPr marL="515938"/>
            <a:r>
              <a:rPr lang="en-US" sz="2800" dirty="0"/>
              <a:t>Thus,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171248" y="5500330"/>
          <a:ext cx="4292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92280" imgH="583920" progId="Equation.DSMT4">
                  <p:embed/>
                </p:oleObj>
              </mc:Choice>
              <mc:Fallback>
                <p:oleObj name="Equation" r:id="rId2" imgW="4292280" imgH="58392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248" y="5500330"/>
                        <a:ext cx="42926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473200" y="2133600"/>
          <a:ext cx="3619500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19440" imgH="2197080" progId="Equation.DSMT4">
                  <p:embed/>
                </p:oleObj>
              </mc:Choice>
              <mc:Fallback>
                <p:oleObj name="Equation" r:id="rId4" imgW="3619440" imgH="21970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2133600"/>
                        <a:ext cx="3619500" cy="219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938125" y="3737725"/>
          <a:ext cx="774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74360" imgH="317160" progId="Equation.DSMT4">
                  <p:embed/>
                </p:oleObj>
              </mc:Choice>
              <mc:Fallback>
                <p:oleObj name="Equation" r:id="rId6" imgW="774360" imgH="3171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8125" y="3737725"/>
                        <a:ext cx="7747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74693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Objective 4: 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143000"/>
            <a:ext cx="8243888" cy="5105400"/>
          </a:xfrm>
        </p:spPr>
        <p:txBody>
          <a:bodyPr>
            <a:noAutofit/>
          </a:bodyPr>
          <a:lstStyle/>
          <a:p>
            <a:r>
              <a:rPr lang="en-US" sz="2800" b="1" dirty="0"/>
              <a:t>4.	</a:t>
            </a:r>
            <a:r>
              <a:rPr lang="en-US" sz="2800" dirty="0"/>
              <a:t>Factor:</a:t>
            </a:r>
          </a:p>
          <a:p>
            <a:r>
              <a:rPr lang="en-US" sz="2800" i="1" dirty="0"/>
              <a:t>			      a       b        c</a:t>
            </a:r>
          </a:p>
          <a:p>
            <a:endParaRPr lang="en-US" sz="2800" dirty="0"/>
          </a:p>
          <a:p>
            <a:r>
              <a:rPr lang="en-US" sz="2800" dirty="0"/>
              <a:t>	Multiply </a:t>
            </a:r>
            <a:r>
              <a:rPr lang="en-US" sz="2800" i="1" dirty="0"/>
              <a:t>a</a:t>
            </a:r>
            <a:r>
              <a:rPr lang="en-US" sz="2800" dirty="0"/>
              <a:t> and </a:t>
            </a:r>
            <a:r>
              <a:rPr lang="en-US" sz="2800" i="1" dirty="0"/>
              <a:t>c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/>
              <a:t>	Find the factors of </a:t>
            </a:r>
            <a:r>
              <a:rPr lang="en-US" sz="2800" i="1" dirty="0"/>
              <a:t>ac</a:t>
            </a:r>
            <a:r>
              <a:rPr lang="en-US" sz="2800" dirty="0"/>
              <a:t> whose sum is </a:t>
            </a:r>
            <a:r>
              <a:rPr lang="en-US" sz="2800" i="1" dirty="0"/>
              <a:t>b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/>
              <a:t>	Product: </a:t>
            </a:r>
          </a:p>
          <a:p>
            <a:r>
              <a:rPr lang="en-US" sz="2800" dirty="0"/>
              <a:t>	Sum: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743200" y="1126375"/>
          <a:ext cx="210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08160" imgH="457200" progId="Equation.DSMT4">
                  <p:embed/>
                </p:oleObj>
              </mc:Choice>
              <mc:Fallback>
                <p:oleObj name="Equation" r:id="rId2" imgW="2108160" imgH="4572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126375"/>
                        <a:ext cx="2108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519150" y="1828800"/>
          <a:ext cx="45339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33840" imgH="749160" progId="Equation.DSMT4">
                  <p:embed/>
                </p:oleObj>
              </mc:Choice>
              <mc:Fallback>
                <p:oleObj name="Equation" r:id="rId4" imgW="4533840" imgH="7491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150" y="1828800"/>
                        <a:ext cx="45339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171950" y="2759075"/>
          <a:ext cx="2260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60440" imgH="457200" progId="Equation.DSMT4">
                  <p:embed/>
                </p:oleObj>
              </mc:Choice>
              <mc:Fallback>
                <p:oleObj name="Equation" r:id="rId6" imgW="2260440" imgH="4572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950" y="2759075"/>
                        <a:ext cx="2260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933700" y="4802100"/>
          <a:ext cx="210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08160" imgH="457200" progId="Equation.DSMT4">
                  <p:embed/>
                </p:oleObj>
              </mc:Choice>
              <mc:Fallback>
                <p:oleObj name="Equation" r:id="rId8" imgW="2108160" imgH="4572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4802100"/>
                        <a:ext cx="2108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440825" y="5322800"/>
          <a:ext cx="2590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90560" imgH="457200" progId="Equation.DSMT4">
                  <p:embed/>
                </p:oleObj>
              </mc:Choice>
              <mc:Fallback>
                <p:oleObj name="Equation" r:id="rId10" imgW="2590560" imgH="4572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0825" y="5322800"/>
                        <a:ext cx="2590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73458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Objective 4: Example 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	Rewrite the middle term using the factors of 	       and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			      Find GCF  Find GCF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24000" y="2546350"/>
          <a:ext cx="5842000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841720" imgH="2768400" progId="Equation.DSMT4">
                  <p:embed/>
                </p:oleObj>
              </mc:Choice>
              <mc:Fallback>
                <p:oleObj name="Equation" r:id="rId2" imgW="5841720" imgH="2768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546350"/>
                        <a:ext cx="5842000" cy="276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524000" y="1684250"/>
          <a:ext cx="635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34680" imgH="330120" progId="Equation.DSMT4">
                  <p:embed/>
                </p:oleObj>
              </mc:Choice>
              <mc:Fallback>
                <p:oleObj name="Equation" r:id="rId4" imgW="634680" imgH="3301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84250"/>
                        <a:ext cx="6350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912225" y="1676400"/>
          <a:ext cx="508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7960" imgH="317160" progId="Equation.DSMT4">
                  <p:embed/>
                </p:oleObj>
              </mc:Choice>
              <mc:Fallback>
                <p:oleObj name="Equation" r:id="rId6" imgW="507960" imgH="3171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2225" y="1676400"/>
                        <a:ext cx="508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3295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Objective 1: 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1a.</a:t>
            </a:r>
            <a:r>
              <a:rPr lang="en-US" sz="2800" dirty="0"/>
              <a:t>	Factor:</a:t>
            </a:r>
          </a:p>
          <a:p>
            <a:endParaRPr lang="en-US" dirty="0"/>
          </a:p>
          <a:p>
            <a:r>
              <a:rPr lang="en-US" sz="2800" dirty="0"/>
              <a:t>	Factor out the GCF.</a:t>
            </a:r>
          </a:p>
          <a:p>
            <a:endParaRPr lang="en-US" sz="2800" dirty="0"/>
          </a:p>
          <a:p>
            <a:r>
              <a:rPr lang="en-US" sz="2800" dirty="0"/>
              <a:t>			  GCF        </a:t>
            </a:r>
            <a:r>
              <a:rPr lang="en-US" sz="2800" dirty="0" err="1"/>
              <a:t>GCF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483201"/>
              </p:ext>
            </p:extLst>
          </p:nvPr>
        </p:nvGraphicFramePr>
        <p:xfrm>
          <a:off x="2721020" y="1129352"/>
          <a:ext cx="1790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90640" imgH="457200" progId="Equation.DSMT4">
                  <p:embed/>
                </p:oleObj>
              </mc:Choice>
              <mc:Fallback>
                <p:oleObj name="Equation" r:id="rId2" imgW="17906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1020" y="1129352"/>
                        <a:ext cx="1790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467548"/>
              </p:ext>
            </p:extLst>
          </p:nvPr>
        </p:nvGraphicFramePr>
        <p:xfrm>
          <a:off x="1536700" y="3505200"/>
          <a:ext cx="46609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60560" imgH="1409400" progId="Equation.DSMT4">
                  <p:embed/>
                </p:oleObj>
              </mc:Choice>
              <mc:Fallback>
                <p:oleObj name="Equation" r:id="rId4" imgW="4660560" imgH="1409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700" y="3505200"/>
                        <a:ext cx="4660900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9263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Objective 1: 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1b.</a:t>
            </a:r>
            <a:r>
              <a:rPr lang="en-US" sz="2800" dirty="0"/>
              <a:t>	Factor:</a:t>
            </a:r>
          </a:p>
          <a:p>
            <a:endParaRPr lang="en-US" dirty="0"/>
          </a:p>
          <a:p>
            <a:r>
              <a:rPr lang="en-US" sz="2800" dirty="0"/>
              <a:t>	Factor out the GCF.</a:t>
            </a:r>
          </a:p>
          <a:p>
            <a:endParaRPr lang="en-US" sz="2800" dirty="0"/>
          </a:p>
          <a:p>
            <a:r>
              <a:rPr lang="en-US" sz="2800" dirty="0"/>
              <a:t>			 GCF          </a:t>
            </a:r>
            <a:r>
              <a:rPr lang="en-US" sz="2800" dirty="0" err="1"/>
              <a:t>GCF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084969"/>
              </p:ext>
            </p:extLst>
          </p:nvPr>
        </p:nvGraphicFramePr>
        <p:xfrm>
          <a:off x="2717800" y="1129992"/>
          <a:ext cx="1701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01720" imgH="457200" progId="Equation.DSMT4">
                  <p:embed/>
                </p:oleObj>
              </mc:Choice>
              <mc:Fallback>
                <p:oleObj name="Equation" r:id="rId2" imgW="17017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1129992"/>
                        <a:ext cx="1701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935397"/>
              </p:ext>
            </p:extLst>
          </p:nvPr>
        </p:nvGraphicFramePr>
        <p:xfrm>
          <a:off x="1498600" y="3556000"/>
          <a:ext cx="48260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25800" imgH="1549080" progId="Equation.DSMT4">
                  <p:embed/>
                </p:oleObj>
              </mc:Choice>
              <mc:Fallback>
                <p:oleObj name="Equation" r:id="rId4" imgW="4825800" imgH="1549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600" y="3556000"/>
                        <a:ext cx="4826000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5718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Objective 1: 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1c.</a:t>
            </a:r>
            <a:r>
              <a:rPr lang="en-US" sz="2800" dirty="0"/>
              <a:t>	Factor:</a:t>
            </a:r>
          </a:p>
          <a:p>
            <a:endParaRPr lang="en-US" dirty="0"/>
          </a:p>
          <a:p>
            <a:r>
              <a:rPr lang="en-US" sz="2800" dirty="0"/>
              <a:t>	Factor out the GCF.</a:t>
            </a:r>
          </a:p>
          <a:p>
            <a:endParaRPr lang="en-US" sz="2800" dirty="0"/>
          </a:p>
          <a:p>
            <a:r>
              <a:rPr lang="en-US" sz="2800" dirty="0"/>
              <a:t>			    	    GCF          </a:t>
            </a:r>
            <a:r>
              <a:rPr lang="en-US" sz="2800" dirty="0" err="1"/>
              <a:t>GCF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872510"/>
              </p:ext>
            </p:extLst>
          </p:nvPr>
        </p:nvGraphicFramePr>
        <p:xfrm>
          <a:off x="2705100" y="1098550"/>
          <a:ext cx="2705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05040" imgH="520560" progId="Equation.DSMT4">
                  <p:embed/>
                </p:oleObj>
              </mc:Choice>
              <mc:Fallback>
                <p:oleObj name="Equation" r:id="rId2" imgW="270504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1098550"/>
                        <a:ext cx="27051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391157"/>
              </p:ext>
            </p:extLst>
          </p:nvPr>
        </p:nvGraphicFramePr>
        <p:xfrm>
          <a:off x="1545753" y="3517900"/>
          <a:ext cx="6604000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03840" imgH="1587240" progId="Equation.DSMT4">
                  <p:embed/>
                </p:oleObj>
              </mc:Choice>
              <mc:Fallback>
                <p:oleObj name="Equation" r:id="rId4" imgW="6603840" imgH="1587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5753" y="3517900"/>
                        <a:ext cx="6604000" cy="158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6284279"/>
      </p:ext>
    </p:extLst>
  </p:cSld>
  <p:clrMapOvr>
    <a:masterClrMapping/>
  </p:clrMapOvr>
</p:sld>
</file>

<file path=ppt/theme/theme1.xml><?xml version="1.0" encoding="utf-8"?>
<a:theme xmlns:a="http://schemas.openxmlformats.org/drawingml/2006/main" name="Top With Foo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2072</TotalTime>
  <Words>2459</Words>
  <Application>Microsoft Office PowerPoint</Application>
  <PresentationFormat>On-screen Show (4:3)</PresentationFormat>
  <Paragraphs>352</Paragraphs>
  <Slides>66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4" baseType="lpstr">
      <vt:lpstr>Arial</vt:lpstr>
      <vt:lpstr>Calibri</vt:lpstr>
      <vt:lpstr>Cambria Math</vt:lpstr>
      <vt:lpstr>Symbol</vt:lpstr>
      <vt:lpstr>Times New Roman</vt:lpstr>
      <vt:lpstr>Wingdings</vt:lpstr>
      <vt:lpstr>Top With Footer</vt:lpstr>
      <vt:lpstr>Equation</vt:lpstr>
      <vt:lpstr>PowerPoint Presentation</vt:lpstr>
      <vt:lpstr>Factoring</vt:lpstr>
      <vt:lpstr>Objective 1</vt:lpstr>
      <vt:lpstr>Factoring</vt:lpstr>
      <vt:lpstr>Example</vt:lpstr>
      <vt:lpstr>Example (cont)</vt:lpstr>
      <vt:lpstr>Objective 1: Example</vt:lpstr>
      <vt:lpstr>Objective 1: Example</vt:lpstr>
      <vt:lpstr>Objective 1: Example</vt:lpstr>
      <vt:lpstr>Objective 1: Example</vt:lpstr>
      <vt:lpstr>Objective 2</vt:lpstr>
      <vt:lpstr>Example</vt:lpstr>
      <vt:lpstr>Objective 2: Example</vt:lpstr>
      <vt:lpstr>Objective 3</vt:lpstr>
      <vt:lpstr>Example</vt:lpstr>
      <vt:lpstr>Example (cont)</vt:lpstr>
      <vt:lpstr>Factoring by Grouping</vt:lpstr>
      <vt:lpstr>Example</vt:lpstr>
      <vt:lpstr>Example (cont)</vt:lpstr>
      <vt:lpstr>Example</vt:lpstr>
      <vt:lpstr>Example (cont)</vt:lpstr>
      <vt:lpstr>Example (cont)</vt:lpstr>
      <vt:lpstr>Example (cont)</vt:lpstr>
      <vt:lpstr>Objective 3: Example</vt:lpstr>
      <vt:lpstr>Objective 3: Example</vt:lpstr>
      <vt:lpstr>PowerPoint Presentation</vt:lpstr>
      <vt:lpstr>Objective 1</vt:lpstr>
      <vt:lpstr>Factoring Trinomials</vt:lpstr>
      <vt:lpstr>Factoring Trinomials</vt:lpstr>
      <vt:lpstr>Factoring Trinomials (cont)</vt:lpstr>
      <vt:lpstr>Example</vt:lpstr>
      <vt:lpstr>Example (cont)</vt:lpstr>
      <vt:lpstr>Example (cont)</vt:lpstr>
      <vt:lpstr>Example (cont)</vt:lpstr>
      <vt:lpstr>Example</vt:lpstr>
      <vt:lpstr>Example (cont)</vt:lpstr>
      <vt:lpstr>Objective 1: Example</vt:lpstr>
      <vt:lpstr>Objective 1: Example</vt:lpstr>
      <vt:lpstr>Objective 1: Example</vt:lpstr>
      <vt:lpstr>Objective 1: Example</vt:lpstr>
      <vt:lpstr>Objective 2</vt:lpstr>
      <vt:lpstr>Factoring Trinomials using Substitution</vt:lpstr>
      <vt:lpstr>Objective 2: Example</vt:lpstr>
      <vt:lpstr>Objective 3</vt:lpstr>
      <vt:lpstr>Factoring Trinomials</vt:lpstr>
      <vt:lpstr>Factoring Trinomials (cont)</vt:lpstr>
      <vt:lpstr>Example</vt:lpstr>
      <vt:lpstr>Example (cont)</vt:lpstr>
      <vt:lpstr>Example (cont)</vt:lpstr>
      <vt:lpstr> Example (cont)</vt:lpstr>
      <vt:lpstr>Example</vt:lpstr>
      <vt:lpstr>Example (cont)</vt:lpstr>
      <vt:lpstr>Example (cont)</vt:lpstr>
      <vt:lpstr>Example (cont)</vt:lpstr>
      <vt:lpstr>Example</vt:lpstr>
      <vt:lpstr>Example (cont)</vt:lpstr>
      <vt:lpstr>Objective 3: Example</vt:lpstr>
      <vt:lpstr>Objective 3: Example</vt:lpstr>
      <vt:lpstr>Objective 3: Example</vt:lpstr>
      <vt:lpstr> Objective 4</vt:lpstr>
      <vt:lpstr>Factoring Trinomials</vt:lpstr>
      <vt:lpstr>Example</vt:lpstr>
      <vt:lpstr>Example (cont)</vt:lpstr>
      <vt:lpstr>Example (cont)</vt:lpstr>
      <vt:lpstr>Objective 4: Example</vt:lpstr>
      <vt:lpstr>Objective 4: Example (cont)</vt:lpstr>
    </vt:vector>
  </TitlesOfParts>
  <Company>Pearson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Blitzer</dc:creator>
  <cp:lastModifiedBy>Calise, Anthony J.</cp:lastModifiedBy>
  <cp:revision>1308</cp:revision>
  <dcterms:created xsi:type="dcterms:W3CDTF">2015-11-17T05:26:05Z</dcterms:created>
  <dcterms:modified xsi:type="dcterms:W3CDTF">2022-07-14T12:39:55Z</dcterms:modified>
</cp:coreProperties>
</file>