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56" r:id="rId2"/>
    <p:sldId id="259" r:id="rId3"/>
    <p:sldId id="263" r:id="rId4"/>
    <p:sldId id="266" r:id="rId5"/>
    <p:sldId id="296" r:id="rId6"/>
    <p:sldId id="297" r:id="rId7"/>
    <p:sldId id="298" r:id="rId8"/>
    <p:sldId id="299" r:id="rId9"/>
    <p:sldId id="295" r:id="rId10"/>
    <p:sldId id="300" r:id="rId11"/>
    <p:sldId id="301" r:id="rId12"/>
    <p:sldId id="268" r:id="rId13"/>
    <p:sldId id="302" r:id="rId14"/>
    <p:sldId id="303" r:id="rId15"/>
    <p:sldId id="304" r:id="rId16"/>
    <p:sldId id="305" r:id="rId17"/>
    <p:sldId id="306" r:id="rId18"/>
    <p:sldId id="271" r:id="rId19"/>
    <p:sldId id="307" r:id="rId20"/>
    <p:sldId id="308" r:id="rId21"/>
    <p:sldId id="309" r:id="rId22"/>
    <p:sldId id="274" r:id="rId23"/>
    <p:sldId id="310" r:id="rId24"/>
    <p:sldId id="311" r:id="rId25"/>
    <p:sldId id="312" r:id="rId26"/>
    <p:sldId id="315" r:id="rId27"/>
    <p:sldId id="313" r:id="rId28"/>
    <p:sldId id="314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94673" autoAdjust="0"/>
  </p:normalViewPr>
  <p:slideViewPr>
    <p:cSldViewPr>
      <p:cViewPr varScale="1">
        <p:scale>
          <a:sx n="62" d="100"/>
          <a:sy n="62" d="100"/>
        </p:scale>
        <p:origin x="140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163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1EF94-CA93-43F4-8AEA-842A44CE993D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37C18-FF83-4311-8AF7-013FDBA66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49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381000" y="914400"/>
            <a:ext cx="3581400" cy="46482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7200" dirty="0">
                <a:solidFill>
                  <a:srgbClr val="FEE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440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gray">
          <a:xfrm>
            <a:off x="0" y="6324600"/>
            <a:ext cx="9145588" cy="533400"/>
          </a:xfrm>
          <a:prstGeom prst="rect">
            <a:avLst/>
          </a:prstGeom>
          <a:solidFill>
            <a:srgbClr val="FAF78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Copyright © 2017 Pearson Education, Inc.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685800" y="1219200"/>
            <a:ext cx="2971800" cy="1600200"/>
          </a:xfrm>
        </p:spPr>
        <p:txBody>
          <a:bodyPr/>
          <a:lstStyle>
            <a:lvl1pPr>
              <a:defRPr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1"/>
          </p:nvPr>
        </p:nvSpPr>
        <p:spPr>
          <a:xfrm>
            <a:off x="685800" y="3352800"/>
            <a:ext cx="2971800" cy="1905000"/>
          </a:xfrm>
        </p:spPr>
        <p:txBody>
          <a:bodyPr/>
          <a:lstStyle>
            <a:lvl1pPr>
              <a:defRPr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8" name="Picture 25" descr="ALWAYS_LEARNING_BLACK_TEXT_FOR_PP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6538913"/>
            <a:ext cx="174625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PEARSON_BLACK_TEXT_FOR_PP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77000"/>
            <a:ext cx="11430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6"/>
          <p:cNvSpPr>
            <a:spLocks noChangeArrowheads="1"/>
          </p:cNvSpPr>
          <p:nvPr userDrawn="1"/>
        </p:nvSpPr>
        <p:spPr bwMode="auto">
          <a:xfrm>
            <a:off x="6643688" y="6415088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88D3C06-C82B-467A-83B1-749DB241C4A5}" type="slidenum">
              <a:rPr lang="en-US" altLang="en-US" sz="1600">
                <a:solidFill>
                  <a:srgbClr val="000000"/>
                </a:solidFill>
              </a:rPr>
              <a:pPr algn="r" eaLnBrk="1" hangingPunct="1"/>
              <a:t>‹#›</a:t>
            </a:fld>
            <a:endParaRPr lang="en-US" altLang="en-US" sz="1600" dirty="0">
              <a:solidFill>
                <a:srgbClr val="000000"/>
              </a:solidFill>
            </a:endParaRPr>
          </a:p>
        </p:txBody>
      </p:sp>
      <p:pic>
        <p:nvPicPr>
          <p:cNvPr id="11" name="Picture 2" descr="\\10.10.10.51\pb1\Project\232_Series\54100 Blitzer PowerPoint Lecture Slides\Intermediate Algebra, 7e\Template\0134178947_Blitzer_Cover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6477"/>
            <a:ext cx="4334256" cy="554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59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gray">
          <a:xfrm>
            <a:off x="0" y="6324600"/>
            <a:ext cx="9145588" cy="533400"/>
          </a:xfrm>
          <a:prstGeom prst="rect">
            <a:avLst/>
          </a:prstGeom>
          <a:solidFill>
            <a:srgbClr val="FAF78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Copyright © 2017 Pearson Education, Inc.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0" name="Rectangle 55" descr="Blue tissue paper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3600">
              <a:latin typeface="Times New Roman" pitchFamily="18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600"/>
              <a:t>Definition of Natural Number Exponent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143000"/>
            <a:ext cx="8243888" cy="4953000"/>
          </a:xfr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8" name="Picture 25" descr="ALWAYS_LEARNING_BLACK_TEXT_FOR_PP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6538913"/>
            <a:ext cx="174625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PEARSON_BLACK_TEXT_FOR_PP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77000"/>
            <a:ext cx="11430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6"/>
          <p:cNvSpPr>
            <a:spLocks noChangeArrowheads="1"/>
          </p:cNvSpPr>
          <p:nvPr userDrawn="1"/>
        </p:nvSpPr>
        <p:spPr bwMode="auto">
          <a:xfrm>
            <a:off x="6643688" y="6415088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88D3C06-C82B-467A-83B1-749DB241C4A5}" type="slidenum">
              <a:rPr lang="en-US" altLang="en-US" sz="1600">
                <a:solidFill>
                  <a:srgbClr val="000000"/>
                </a:solidFill>
              </a:rPr>
              <a:pPr algn="r" eaLnBrk="1" hangingPunct="1"/>
              <a:t>‹#›</a:t>
            </a:fld>
            <a:endParaRPr lang="en-US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4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gray">
          <a:xfrm>
            <a:off x="0" y="6324600"/>
            <a:ext cx="9145588" cy="533400"/>
          </a:xfrm>
          <a:prstGeom prst="rect">
            <a:avLst/>
          </a:prstGeom>
          <a:solidFill>
            <a:srgbClr val="FAF78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Copyright © 2017 Pearson Education, Inc.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pic>
        <p:nvPicPr>
          <p:cNvPr id="7" name="Picture 24" descr="PEARSON_BLACK_TEXT_FOR_PP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77000"/>
            <a:ext cx="11430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ALWAYS_LEARNING_BLACK_TEXT_FOR_PP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6538913"/>
            <a:ext cx="174625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6"/>
          <p:cNvSpPr>
            <a:spLocks noChangeArrowheads="1"/>
          </p:cNvSpPr>
          <p:nvPr userDrawn="1"/>
        </p:nvSpPr>
        <p:spPr bwMode="auto">
          <a:xfrm>
            <a:off x="6643688" y="6415088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88D3C06-C82B-467A-83B1-749DB241C4A5}" type="slidenum">
              <a:rPr lang="en-US" altLang="en-US" sz="1600">
                <a:solidFill>
                  <a:srgbClr val="000000"/>
                </a:solidFill>
              </a:rPr>
              <a:pPr algn="r" eaLnBrk="1" hangingPunct="1"/>
              <a:t>‹#›</a:t>
            </a:fld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11" name="Rectangle 55" descr="Blue tissue paper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3600">
              <a:latin typeface="Times New Roman" pitchFamily="18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143000"/>
            <a:ext cx="8243888" cy="49530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4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gray">
          <a:xfrm>
            <a:off x="0" y="6324600"/>
            <a:ext cx="9145588" cy="533400"/>
          </a:xfrm>
          <a:prstGeom prst="rect">
            <a:avLst/>
          </a:prstGeom>
          <a:solidFill>
            <a:srgbClr val="FAF78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Copyright © 2017 Pearson Education, Inc.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pic>
        <p:nvPicPr>
          <p:cNvPr id="7" name="Picture 24" descr="PEARSON_BLACK_TEXT_FOR_PP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77000"/>
            <a:ext cx="11430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ALWAYS_LEARNING_BLACK_TEXT_FOR_PP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6538913"/>
            <a:ext cx="174625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6"/>
          <p:cNvSpPr>
            <a:spLocks noChangeArrowheads="1"/>
          </p:cNvSpPr>
          <p:nvPr userDrawn="1"/>
        </p:nvSpPr>
        <p:spPr bwMode="auto">
          <a:xfrm>
            <a:off x="6643688" y="6415088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88D3C06-C82B-467A-83B1-749DB241C4A5}" type="slidenum">
              <a:rPr lang="en-US" altLang="en-US" sz="1600">
                <a:solidFill>
                  <a:srgbClr val="000000"/>
                </a:solidFill>
              </a:rPr>
              <a:pPr algn="r" eaLnBrk="1" hangingPunct="1"/>
              <a:t>‹#›</a:t>
            </a:fld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10" name="Rectangle 55" descr="Blue tissue paper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3600">
              <a:latin typeface="Times New Roman" pitchFamily="18" charset="0"/>
            </a:endParaRPr>
          </a:p>
        </p:txBody>
      </p:sp>
      <p:sp>
        <p:nvSpPr>
          <p:cNvPr id="13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533400" y="1143000"/>
            <a:ext cx="8243888" cy="495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18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gray">
          <a:xfrm>
            <a:off x="0" y="6324600"/>
            <a:ext cx="9145588" cy="533400"/>
          </a:xfrm>
          <a:prstGeom prst="rect">
            <a:avLst/>
          </a:prstGeom>
          <a:solidFill>
            <a:srgbClr val="FAF78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Copyright © 2017 Pearson Education, Inc.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pic>
        <p:nvPicPr>
          <p:cNvPr id="7" name="Picture 24" descr="PEARSON_BLACK_TEXT_FOR_PP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77000"/>
            <a:ext cx="11430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ALWAYS_LEARNING_BLACK_TEXT_FOR_PP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6538913"/>
            <a:ext cx="174625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6"/>
          <p:cNvSpPr>
            <a:spLocks noChangeArrowheads="1"/>
          </p:cNvSpPr>
          <p:nvPr userDrawn="1"/>
        </p:nvSpPr>
        <p:spPr bwMode="auto">
          <a:xfrm>
            <a:off x="6643688" y="6415088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88D3C06-C82B-467A-83B1-749DB241C4A5}" type="slidenum">
              <a:rPr lang="en-US" altLang="en-US" sz="1600">
                <a:solidFill>
                  <a:srgbClr val="000000"/>
                </a:solidFill>
              </a:rPr>
              <a:pPr algn="r" eaLnBrk="1" hangingPunct="1"/>
              <a:t>‹#›</a:t>
            </a:fld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3400" y="1143000"/>
            <a:ext cx="8243888" cy="49530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55" descr="Blue tissue paper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3600">
              <a:latin typeface="Times New Roman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3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47.wmf"/><Relationship Id="rId18" Type="http://schemas.openxmlformats.org/officeDocument/2006/relationships/image" Target="../media/image49.wmf"/><Relationship Id="rId3" Type="http://schemas.openxmlformats.org/officeDocument/2006/relationships/image" Target="../media/image42.wmf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44.bin"/><Relationship Id="rId17" Type="http://schemas.openxmlformats.org/officeDocument/2006/relationships/oleObject" Target="../embeddings/oleObject47.bin"/><Relationship Id="rId2" Type="http://schemas.openxmlformats.org/officeDocument/2006/relationships/oleObject" Target="../embeddings/oleObject39.bin"/><Relationship Id="rId16" Type="http://schemas.openxmlformats.org/officeDocument/2006/relationships/image" Target="../media/image48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oleObject" Target="../embeddings/oleObject46.bin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4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image" Target="../media/image50.wmf"/><Relationship Id="rId7" Type="http://schemas.openxmlformats.org/officeDocument/2006/relationships/image" Target="../media/image52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image" Target="../media/image54.wmf"/><Relationship Id="rId7" Type="http://schemas.openxmlformats.org/officeDocument/2006/relationships/image" Target="../media/image56.w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image" Target="../media/image57.wmf"/><Relationship Id="rId7" Type="http://schemas.openxmlformats.org/officeDocument/2006/relationships/image" Target="../media/image59.w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6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65.bin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7" Type="http://schemas.openxmlformats.org/officeDocument/2006/relationships/image" Target="../media/image69.w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6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7" Type="http://schemas.openxmlformats.org/officeDocument/2006/relationships/image" Target="../media/image72.wmf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70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7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80.wmf"/><Relationship Id="rId3" Type="http://schemas.openxmlformats.org/officeDocument/2006/relationships/image" Target="../media/image75.wmf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79.bin"/><Relationship Id="rId2" Type="http://schemas.openxmlformats.org/officeDocument/2006/relationships/oleObject" Target="../embeddings/oleObject7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79.wmf"/><Relationship Id="rId5" Type="http://schemas.openxmlformats.org/officeDocument/2006/relationships/image" Target="../media/image76.wmf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5.bin"/><Relationship Id="rId9" Type="http://schemas.openxmlformats.org/officeDocument/2006/relationships/image" Target="../media/image7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86.wmf"/><Relationship Id="rId3" Type="http://schemas.openxmlformats.org/officeDocument/2006/relationships/image" Target="../media/image81.wmf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85.bin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85.wmf"/><Relationship Id="rId5" Type="http://schemas.openxmlformats.org/officeDocument/2006/relationships/image" Target="../media/image82.wmf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8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oleObject" Target="../embeddings/oleObject86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image" Target="../media/image88.wmf"/><Relationship Id="rId7" Type="http://schemas.openxmlformats.org/officeDocument/2006/relationships/image" Target="../media/image90.wmf"/><Relationship Id="rId2" Type="http://schemas.openxmlformats.org/officeDocument/2006/relationships/oleObject" Target="../embeddings/oleObject8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89.wmf"/><Relationship Id="rId4" Type="http://schemas.openxmlformats.org/officeDocument/2006/relationships/oleObject" Target="../embeddings/oleObject88.bin"/><Relationship Id="rId9" Type="http://schemas.openxmlformats.org/officeDocument/2006/relationships/image" Target="../media/image9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image" Target="../media/image92.wmf"/><Relationship Id="rId7" Type="http://schemas.openxmlformats.org/officeDocument/2006/relationships/image" Target="../media/image94.wmf"/><Relationship Id="rId2" Type="http://schemas.openxmlformats.org/officeDocument/2006/relationships/oleObject" Target="../embeddings/oleObject9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3.bin"/><Relationship Id="rId5" Type="http://schemas.openxmlformats.org/officeDocument/2006/relationships/image" Target="../media/image93.wmf"/><Relationship Id="rId4" Type="http://schemas.openxmlformats.org/officeDocument/2006/relationships/oleObject" Target="../embeddings/oleObject92.bin"/><Relationship Id="rId9" Type="http://schemas.openxmlformats.org/officeDocument/2006/relationships/image" Target="../media/image95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7" Type="http://schemas.openxmlformats.org/officeDocument/2006/relationships/image" Target="../media/image98.wmf"/><Relationship Id="rId2" Type="http://schemas.openxmlformats.org/officeDocument/2006/relationships/oleObject" Target="../embeddings/oleObject95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97.wmf"/><Relationship Id="rId4" Type="http://schemas.openxmlformats.org/officeDocument/2006/relationships/oleObject" Target="../embeddings/oleObject9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oleObject" Target="../embeddings/oleObject9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99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3" Type="http://schemas.openxmlformats.org/officeDocument/2006/relationships/image" Target="../media/image101.wmf"/><Relationship Id="rId7" Type="http://schemas.openxmlformats.org/officeDocument/2006/relationships/image" Target="../media/image103.wmf"/><Relationship Id="rId2" Type="http://schemas.openxmlformats.org/officeDocument/2006/relationships/oleObject" Target="../embeddings/oleObject10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2.bin"/><Relationship Id="rId5" Type="http://schemas.openxmlformats.org/officeDocument/2006/relationships/image" Target="../media/image102.wmf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104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image" Target="../media/image105.wmf"/><Relationship Id="rId7" Type="http://schemas.openxmlformats.org/officeDocument/2006/relationships/image" Target="../media/image107.wmf"/><Relationship Id="rId2" Type="http://schemas.openxmlformats.org/officeDocument/2006/relationships/oleObject" Target="../embeddings/oleObject10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6.bin"/><Relationship Id="rId5" Type="http://schemas.openxmlformats.org/officeDocument/2006/relationships/image" Target="../media/image106.wmf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108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3" Type="http://schemas.openxmlformats.org/officeDocument/2006/relationships/image" Target="../media/image109.wmf"/><Relationship Id="rId7" Type="http://schemas.openxmlformats.org/officeDocument/2006/relationships/image" Target="../media/image111.wmf"/><Relationship Id="rId2" Type="http://schemas.openxmlformats.org/officeDocument/2006/relationships/oleObject" Target="../embeddings/oleObject10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0.bin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112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3" Type="http://schemas.openxmlformats.org/officeDocument/2006/relationships/image" Target="../media/image113.wmf"/><Relationship Id="rId7" Type="http://schemas.openxmlformats.org/officeDocument/2006/relationships/image" Target="../media/image115.wmf"/><Relationship Id="rId2" Type="http://schemas.openxmlformats.org/officeDocument/2006/relationships/oleObject" Target="../embeddings/oleObject1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117.wmf"/><Relationship Id="rId5" Type="http://schemas.openxmlformats.org/officeDocument/2006/relationships/image" Target="../media/image114.wmf"/><Relationship Id="rId10" Type="http://schemas.openxmlformats.org/officeDocument/2006/relationships/oleObject" Target="../embeddings/oleObject116.bin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116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3" Type="http://schemas.openxmlformats.org/officeDocument/2006/relationships/image" Target="../media/image118.wmf"/><Relationship Id="rId7" Type="http://schemas.openxmlformats.org/officeDocument/2006/relationships/image" Target="../media/image120.wmf"/><Relationship Id="rId2" Type="http://schemas.openxmlformats.org/officeDocument/2006/relationships/oleObject" Target="../embeddings/oleObject1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9.bin"/><Relationship Id="rId5" Type="http://schemas.openxmlformats.org/officeDocument/2006/relationships/image" Target="../media/image119.wmf"/><Relationship Id="rId4" Type="http://schemas.openxmlformats.org/officeDocument/2006/relationships/oleObject" Target="../embeddings/oleObject118.bin"/><Relationship Id="rId9" Type="http://schemas.openxmlformats.org/officeDocument/2006/relationships/image" Target="../media/image121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3" Type="http://schemas.openxmlformats.org/officeDocument/2006/relationships/image" Target="../media/image122.wmf"/><Relationship Id="rId7" Type="http://schemas.openxmlformats.org/officeDocument/2006/relationships/image" Target="../media/image124.wmf"/><Relationship Id="rId2" Type="http://schemas.openxmlformats.org/officeDocument/2006/relationships/oleObject" Target="../embeddings/oleObject1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3.bin"/><Relationship Id="rId5" Type="http://schemas.openxmlformats.org/officeDocument/2006/relationships/image" Target="../media/image123.wmf"/><Relationship Id="rId4" Type="http://schemas.openxmlformats.org/officeDocument/2006/relationships/oleObject" Target="../embeddings/oleObject122.bin"/><Relationship Id="rId9" Type="http://schemas.openxmlformats.org/officeDocument/2006/relationships/image" Target="../media/image12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3" Type="http://schemas.openxmlformats.org/officeDocument/2006/relationships/image" Target="../media/image126.wmf"/><Relationship Id="rId7" Type="http://schemas.openxmlformats.org/officeDocument/2006/relationships/image" Target="../media/image128.wmf"/><Relationship Id="rId2" Type="http://schemas.openxmlformats.org/officeDocument/2006/relationships/oleObject" Target="../embeddings/oleObject12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7.bin"/><Relationship Id="rId11" Type="http://schemas.openxmlformats.org/officeDocument/2006/relationships/image" Target="../media/image130.wmf"/><Relationship Id="rId5" Type="http://schemas.openxmlformats.org/officeDocument/2006/relationships/image" Target="../media/image127.wmf"/><Relationship Id="rId10" Type="http://schemas.openxmlformats.org/officeDocument/2006/relationships/oleObject" Target="../embeddings/oleObject129.bin"/><Relationship Id="rId4" Type="http://schemas.openxmlformats.org/officeDocument/2006/relationships/oleObject" Target="../embeddings/oleObject126.bin"/><Relationship Id="rId9" Type="http://schemas.openxmlformats.org/officeDocument/2006/relationships/image" Target="../media/image12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oleObject" Target="../embeddings/oleObject13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wmf"/><Relationship Id="rId4" Type="http://schemas.openxmlformats.org/officeDocument/2006/relationships/oleObject" Target="../embeddings/oleObject13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oleObject" Target="../embeddings/oleObject13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.wmf"/><Relationship Id="rId4" Type="http://schemas.openxmlformats.org/officeDocument/2006/relationships/oleObject" Target="../embeddings/oleObject133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7" Type="http://schemas.openxmlformats.org/officeDocument/2006/relationships/image" Target="../media/image137.wmf"/><Relationship Id="rId2" Type="http://schemas.openxmlformats.org/officeDocument/2006/relationships/oleObject" Target="../embeddings/oleObject13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6.bin"/><Relationship Id="rId5" Type="http://schemas.openxmlformats.org/officeDocument/2006/relationships/image" Target="../media/image136.wmf"/><Relationship Id="rId4" Type="http://schemas.openxmlformats.org/officeDocument/2006/relationships/oleObject" Target="../embeddings/oleObject13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7" Type="http://schemas.openxmlformats.org/officeDocument/2006/relationships/image" Target="../media/image140.wmf"/><Relationship Id="rId2" Type="http://schemas.openxmlformats.org/officeDocument/2006/relationships/oleObject" Target="../embeddings/oleObject13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9.bin"/><Relationship Id="rId5" Type="http://schemas.openxmlformats.org/officeDocument/2006/relationships/image" Target="../media/image139.wmf"/><Relationship Id="rId4" Type="http://schemas.openxmlformats.org/officeDocument/2006/relationships/oleObject" Target="../embeddings/oleObject13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29.wmf"/><Relationship Id="rId2" Type="http://schemas.openxmlformats.org/officeDocument/2006/relationships/oleObject" Target="../embeddings/oleObject19.bin"/><Relationship Id="rId16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3400" y="1219200"/>
            <a:ext cx="3352800" cy="1600200"/>
          </a:xfrm>
        </p:spPr>
        <p:txBody>
          <a:bodyPr/>
          <a:lstStyle/>
          <a:p>
            <a:pPr eaLnBrk="0" hangingPunct="0"/>
            <a:r>
              <a:rPr lang="en-US" sz="4400" dirty="0"/>
              <a:t>Section 5.5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533400" y="2514600"/>
            <a:ext cx="3276600" cy="2743200"/>
          </a:xfrm>
        </p:spPr>
        <p:txBody>
          <a:bodyPr>
            <a:noAutofit/>
          </a:bodyPr>
          <a:lstStyle/>
          <a:p>
            <a:pPr marL="342900" indent="-342900" algn="ctr"/>
            <a:r>
              <a:rPr lang="en-US" dirty="0"/>
              <a:t>Factoring</a:t>
            </a:r>
          </a:p>
          <a:p>
            <a:pPr marL="342900" indent="-342900" algn="ctr"/>
            <a:r>
              <a:rPr lang="en-US" dirty="0"/>
              <a:t>Special Forms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8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Objective 1: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1b.</a:t>
            </a:r>
            <a:r>
              <a:rPr lang="en-US" sz="2800" dirty="0"/>
              <a:t>	Factor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sz="2800" dirty="0"/>
              <a:t>First factor out the GCF.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/>
              <a:t>								Next, factor the difference of two squares.</a:t>
            </a:r>
          </a:p>
          <a:p>
            <a:endParaRPr lang="en-US" sz="2800" dirty="0"/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250911"/>
              </p:ext>
            </p:extLst>
          </p:nvPr>
        </p:nvGraphicFramePr>
        <p:xfrm>
          <a:off x="1501650" y="4355025"/>
          <a:ext cx="53213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21160" imgH="1473120" progId="Equation.DSMT4">
                  <p:embed/>
                </p:oleObj>
              </mc:Choice>
              <mc:Fallback>
                <p:oleObj name="Equation" r:id="rId2" imgW="5321160" imgH="147312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650" y="4355025"/>
                        <a:ext cx="5321300" cy="147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660265"/>
              </p:ext>
            </p:extLst>
          </p:nvPr>
        </p:nvGraphicFramePr>
        <p:xfrm>
          <a:off x="2711450" y="1183575"/>
          <a:ext cx="1752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2480" imgH="520560" progId="">
                  <p:embed/>
                </p:oleObj>
              </mc:Choice>
              <mc:Fallback>
                <p:oleObj name="Equation" r:id="rId4" imgW="1752480" imgH="520560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1183575"/>
                        <a:ext cx="17526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701660"/>
              </p:ext>
            </p:extLst>
          </p:nvPr>
        </p:nvGraphicFramePr>
        <p:xfrm>
          <a:off x="1485900" y="2749550"/>
          <a:ext cx="4152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52600" imgH="685800" progId="Equation.DSMT4">
                  <p:embed/>
                </p:oleObj>
              </mc:Choice>
              <mc:Fallback>
                <p:oleObj name="Equation" r:id="rId6" imgW="4152600" imgH="685800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2749550"/>
                        <a:ext cx="41529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8568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Objective 1: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1c.</a:t>
            </a:r>
            <a:r>
              <a:rPr lang="en-US" sz="2800" dirty="0"/>
              <a:t>	Factor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sz="2800" dirty="0"/>
              <a:t>First, factor the difference of two squares.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/>
              <a:t>								  	The factor of  is the difference of two squares 	and can be factored.</a:t>
            </a:r>
          </a:p>
          <a:p>
            <a:endParaRPr lang="en-US" sz="2800" dirty="0"/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835973"/>
              </p:ext>
            </p:extLst>
          </p:nvPr>
        </p:nvGraphicFramePr>
        <p:xfrm>
          <a:off x="1484250" y="4693288"/>
          <a:ext cx="57785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78360" imgH="1473120" progId="Equation.DSMT4">
                  <p:embed/>
                </p:oleObj>
              </mc:Choice>
              <mc:Fallback>
                <p:oleObj name="Equation" r:id="rId2" imgW="5778360" imgH="147312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250" y="4693288"/>
                        <a:ext cx="5778500" cy="147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563495"/>
              </p:ext>
            </p:extLst>
          </p:nvPr>
        </p:nvGraphicFramePr>
        <p:xfrm>
          <a:off x="2712125" y="1193075"/>
          <a:ext cx="1498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8320" imgH="457200" progId="">
                  <p:embed/>
                </p:oleObj>
              </mc:Choice>
              <mc:Fallback>
                <p:oleObj name="Equation" r:id="rId4" imgW="1498320" imgH="457200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2125" y="1193075"/>
                        <a:ext cx="1498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533201"/>
              </p:ext>
            </p:extLst>
          </p:nvPr>
        </p:nvGraphicFramePr>
        <p:xfrm>
          <a:off x="1493650" y="2820800"/>
          <a:ext cx="4724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24280" imgH="685800" progId="Equation.DSMT4">
                  <p:embed/>
                </p:oleObj>
              </mc:Choice>
              <mc:Fallback>
                <p:oleObj name="Equation" r:id="rId6" imgW="4724280" imgH="685800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650" y="2820800"/>
                        <a:ext cx="4724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357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latin typeface="Arial" pitchFamily="34" charset="0"/>
                <a:cs typeface="Arial" pitchFamily="34" charset="0"/>
              </a:rPr>
              <a:t>Objective 2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Factor perfect square trinomials.</a:t>
            </a:r>
          </a:p>
        </p:txBody>
      </p:sp>
    </p:spTree>
    <p:extLst>
      <p:ext uri="{BB962C8B-B14F-4D97-AF65-F5344CB8AC3E}">
        <p14:creationId xmlns:p14="http://schemas.microsoft.com/office/powerpoint/2010/main" val="923541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Placeholder 1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2067875228"/>
              </p:ext>
            </p:extLst>
          </p:nvPr>
        </p:nvGraphicFramePr>
        <p:xfrm>
          <a:off x="533400" y="1143000"/>
          <a:ext cx="8243888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3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Factoring Perfect Square Trinomials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3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Let </a:t>
                      </a:r>
                      <a:r>
                        <a:rPr kumimoji="0" lang="en-US" sz="3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and </a:t>
                      </a:r>
                      <a:r>
                        <a:rPr kumimoji="0" lang="en-US" sz="3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be real numbers, variables, or algebraic expressions.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3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3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Factoring Special Forms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85950" y="3025775"/>
            <a:ext cx="4864100" cy="936625"/>
            <a:chOff x="1784350" y="3025775"/>
            <a:chExt cx="4864100" cy="936625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9741420"/>
                </p:ext>
              </p:extLst>
            </p:nvPr>
          </p:nvGraphicFramePr>
          <p:xfrm>
            <a:off x="1784350" y="3025775"/>
            <a:ext cx="48641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4863960" imgH="685800" progId="Equation.DSMT4">
                    <p:embed/>
                  </p:oleObj>
                </mc:Choice>
                <mc:Fallback>
                  <p:oleObj name="Equation" r:id="rId2" imgW="4863960" imgH="685800" progId="Equation.DSMT4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4350" y="3025775"/>
                          <a:ext cx="4864100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3124200" y="3657600"/>
              <a:ext cx="2413000" cy="304800"/>
            </a:xfrm>
            <a:custGeom>
              <a:avLst/>
              <a:gdLst>
                <a:gd name="T0" fmla="*/ 0 w 1056"/>
                <a:gd name="T1" fmla="*/ 0 h 192"/>
                <a:gd name="T2" fmla="*/ 2147483647 w 1056"/>
                <a:gd name="T3" fmla="*/ 2147483647 h 192"/>
                <a:gd name="T4" fmla="*/ 2147483647 w 1056"/>
                <a:gd name="T5" fmla="*/ 0 h 192"/>
                <a:gd name="T6" fmla="*/ 0 60000 65536"/>
                <a:gd name="T7" fmla="*/ 0 60000 65536"/>
                <a:gd name="T8" fmla="*/ 0 60000 65536"/>
                <a:gd name="T9" fmla="*/ 0 w 1056"/>
                <a:gd name="T10" fmla="*/ 0 h 192"/>
                <a:gd name="T11" fmla="*/ 1056 w 105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92">
                  <a:moveTo>
                    <a:pt x="0" y="0"/>
                  </a:moveTo>
                  <a:cubicBezTo>
                    <a:pt x="224" y="96"/>
                    <a:pt x="448" y="192"/>
                    <a:pt x="624" y="192"/>
                  </a:cubicBezTo>
                  <a:cubicBezTo>
                    <a:pt x="800" y="192"/>
                    <a:pt x="984" y="32"/>
                    <a:pt x="105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847850" y="4244975"/>
            <a:ext cx="5041900" cy="860425"/>
            <a:chOff x="1695450" y="2889250"/>
            <a:chExt cx="5041900" cy="860425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3591165"/>
                </p:ext>
              </p:extLst>
            </p:nvPr>
          </p:nvGraphicFramePr>
          <p:xfrm>
            <a:off x="1695450" y="2889250"/>
            <a:ext cx="50419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041800" imgH="685800" progId="Equation.DSMT4">
                    <p:embed/>
                  </p:oleObj>
                </mc:Choice>
                <mc:Fallback>
                  <p:oleObj name="Equation" r:id="rId4" imgW="5041800" imgH="685800" progId="Equation.DSMT4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5450" y="2889250"/>
                          <a:ext cx="5041900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Freeform 34"/>
            <p:cNvSpPr>
              <a:spLocks/>
            </p:cNvSpPr>
            <p:nvPr/>
          </p:nvSpPr>
          <p:spPr bwMode="auto">
            <a:xfrm>
              <a:off x="3276600" y="3444875"/>
              <a:ext cx="2362200" cy="304800"/>
            </a:xfrm>
            <a:custGeom>
              <a:avLst/>
              <a:gdLst>
                <a:gd name="T0" fmla="*/ 0 w 1056"/>
                <a:gd name="T1" fmla="*/ 0 h 192"/>
                <a:gd name="T2" fmla="*/ 2147483647 w 1056"/>
                <a:gd name="T3" fmla="*/ 2147483647 h 192"/>
                <a:gd name="T4" fmla="*/ 2147483647 w 1056"/>
                <a:gd name="T5" fmla="*/ 0 h 192"/>
                <a:gd name="T6" fmla="*/ 0 60000 65536"/>
                <a:gd name="T7" fmla="*/ 0 60000 65536"/>
                <a:gd name="T8" fmla="*/ 0 60000 65536"/>
                <a:gd name="T9" fmla="*/ 0 w 1056"/>
                <a:gd name="T10" fmla="*/ 0 h 192"/>
                <a:gd name="T11" fmla="*/ 1056 w 105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92">
                  <a:moveTo>
                    <a:pt x="0" y="0"/>
                  </a:moveTo>
                  <a:cubicBezTo>
                    <a:pt x="224" y="96"/>
                    <a:pt x="448" y="192"/>
                    <a:pt x="624" y="192"/>
                  </a:cubicBezTo>
                  <a:cubicBezTo>
                    <a:pt x="800" y="192"/>
                    <a:pt x="984" y="32"/>
                    <a:pt x="105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0717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Factor: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We suspect                               that is a perfect square trinomial because                     and                		      The middle term can be expressed as twice the product of 3</a:t>
            </a:r>
            <a:r>
              <a:rPr lang="en-US" sz="2800" i="1" dirty="0"/>
              <a:t>x</a:t>
            </a:r>
            <a:r>
              <a:rPr lang="en-US" sz="2800" dirty="0"/>
              <a:t> and 																							              							 	     Express in                       								form     					    Factor</a:t>
            </a:r>
          </a:p>
          <a:p>
            <a:pPr>
              <a:spcBef>
                <a:spcPct val="50000"/>
              </a:spcBef>
              <a:spcAft>
                <a:spcPts val="1800"/>
              </a:spcAft>
            </a:pPr>
            <a:endParaRPr lang="en-US" sz="2800" dirty="0"/>
          </a:p>
          <a:p>
            <a:pPr>
              <a:spcBef>
                <a:spcPct val="50000"/>
              </a:spcBef>
              <a:spcAft>
                <a:spcPts val="1800"/>
              </a:spcAft>
            </a:pPr>
            <a:endParaRPr lang="en-US" sz="2800" dirty="0"/>
          </a:p>
          <a:p>
            <a:pPr>
              <a:spcBef>
                <a:spcPct val="50000"/>
              </a:spcBef>
            </a:pP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395557"/>
              </p:ext>
            </p:extLst>
          </p:nvPr>
        </p:nvGraphicFramePr>
        <p:xfrm>
          <a:off x="4781550" y="2082800"/>
          <a:ext cx="1841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1400" imgH="622080" progId="Equation.DSMT4">
                  <p:embed/>
                </p:oleObj>
              </mc:Choice>
              <mc:Fallback>
                <p:oleObj name="Equation" r:id="rId2" imgW="1841400" imgH="622080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550" y="2082800"/>
                        <a:ext cx="18415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887502"/>
              </p:ext>
            </p:extLst>
          </p:nvPr>
        </p:nvGraphicFramePr>
        <p:xfrm>
          <a:off x="1799275" y="1169925"/>
          <a:ext cx="2908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08080" imgH="457200" progId="">
                  <p:embed/>
                </p:oleObj>
              </mc:Choice>
              <mc:Fallback>
                <p:oleObj name="Equation" r:id="rId4" imgW="2908080" imgH="457200" progId="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275" y="1169925"/>
                        <a:ext cx="29083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846453"/>
              </p:ext>
            </p:extLst>
          </p:nvPr>
        </p:nvGraphicFramePr>
        <p:xfrm>
          <a:off x="604838" y="4673600"/>
          <a:ext cx="5003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03640" imgH="571320" progId="Equation.DSMT4">
                  <p:embed/>
                </p:oleObj>
              </mc:Choice>
              <mc:Fallback>
                <p:oleObj name="Equation" r:id="rId6" imgW="5003640" imgH="571320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4673600"/>
                        <a:ext cx="50038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663729"/>
              </p:ext>
            </p:extLst>
          </p:nvPr>
        </p:nvGraphicFramePr>
        <p:xfrm>
          <a:off x="652463" y="5486400"/>
          <a:ext cx="1892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92160" imgH="571320" progId="Equation.DSMT4">
                  <p:embed/>
                </p:oleObj>
              </mc:Choice>
              <mc:Fallback>
                <p:oleObj name="Equation" r:id="rId8" imgW="1892160" imgH="571320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5486400"/>
                        <a:ext cx="18923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056972"/>
              </p:ext>
            </p:extLst>
          </p:nvPr>
        </p:nvGraphicFramePr>
        <p:xfrm>
          <a:off x="2628400" y="1752600"/>
          <a:ext cx="281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19160" imgH="457200" progId="">
                  <p:embed/>
                </p:oleObj>
              </mc:Choice>
              <mc:Fallback>
                <p:oleObj name="Equation" r:id="rId10" imgW="2819160" imgH="457200" progId="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400" y="1752600"/>
                        <a:ext cx="2819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166391"/>
              </p:ext>
            </p:extLst>
          </p:nvPr>
        </p:nvGraphicFramePr>
        <p:xfrm>
          <a:off x="609600" y="2590800"/>
          <a:ext cx="2336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336760" imgH="520560" progId="">
                  <p:embed/>
                </p:oleObj>
              </mc:Choice>
              <mc:Fallback>
                <p:oleObj name="Equation" r:id="rId12" imgW="2336760" imgH="520560" progId="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90800"/>
                        <a:ext cx="23368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906011"/>
              </p:ext>
            </p:extLst>
          </p:nvPr>
        </p:nvGraphicFramePr>
        <p:xfrm>
          <a:off x="673925" y="4067300"/>
          <a:ext cx="281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819400" imgH="457200" progId="">
                  <p:embed/>
                </p:oleObj>
              </mc:Choice>
              <mc:Fallback>
                <p:oleObj name="Equation" r:id="rId14" imgW="2819400" imgH="457200" progId="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925" y="4067300"/>
                        <a:ext cx="2819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96571"/>
              </p:ext>
            </p:extLst>
          </p:nvPr>
        </p:nvGraphicFramePr>
        <p:xfrm>
          <a:off x="5638800" y="5201478"/>
          <a:ext cx="2184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184120" imgH="380880" progId="">
                  <p:embed/>
                </p:oleObj>
              </mc:Choice>
              <mc:Fallback>
                <p:oleObj name="Equation" r:id="rId15" imgW="2184120" imgH="380880" progId="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201478"/>
                        <a:ext cx="21844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450134"/>
              </p:ext>
            </p:extLst>
          </p:nvPr>
        </p:nvGraphicFramePr>
        <p:xfrm>
          <a:off x="5450775" y="3124200"/>
          <a:ext cx="723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23600" imgH="380880" progId="Equation.DSMT4">
                  <p:embed/>
                </p:oleObj>
              </mc:Choice>
              <mc:Fallback>
                <p:oleObj name="Equation" r:id="rId17" imgW="723600" imgH="380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0775" y="3124200"/>
                        <a:ext cx="723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235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Objective 2: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2a.</a:t>
            </a:r>
            <a:r>
              <a:rPr lang="en-US" sz="2800" dirty="0"/>
              <a:t>	Factor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sz="2800" dirty="0"/>
              <a:t>Notice that the trinomial fits the form</a:t>
            </a:r>
          </a:p>
          <a:p>
            <a:r>
              <a:rPr lang="en-US" sz="2800" dirty="0"/>
              <a:t>								Thus, factor using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239864"/>
              </p:ext>
            </p:extLst>
          </p:nvPr>
        </p:nvGraphicFramePr>
        <p:xfrm>
          <a:off x="1536700" y="3966275"/>
          <a:ext cx="45212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20880" imgH="1231560" progId="Equation.DSMT4">
                  <p:embed/>
                </p:oleObj>
              </mc:Choice>
              <mc:Fallback>
                <p:oleObj name="Equation" r:id="rId2" imgW="4520880" imgH="1231560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3966275"/>
                        <a:ext cx="4521200" cy="123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47546"/>
              </p:ext>
            </p:extLst>
          </p:nvPr>
        </p:nvGraphicFramePr>
        <p:xfrm>
          <a:off x="2694875" y="1154875"/>
          <a:ext cx="1714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14320" imgH="457200" progId="">
                  <p:embed/>
                </p:oleObj>
              </mc:Choice>
              <mc:Fallback>
                <p:oleObj name="Equation" r:id="rId4" imgW="1714320" imgH="457200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4875" y="1154875"/>
                        <a:ext cx="17145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46734"/>
              </p:ext>
            </p:extLst>
          </p:nvPr>
        </p:nvGraphicFramePr>
        <p:xfrm>
          <a:off x="4447288" y="3278950"/>
          <a:ext cx="4051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51080" imgH="583920" progId="Equation.DSMT4">
                  <p:embed/>
                </p:oleObj>
              </mc:Choice>
              <mc:Fallback>
                <p:oleObj name="Equation" r:id="rId6" imgW="4051080" imgH="583920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7288" y="3278950"/>
                        <a:ext cx="40513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751124"/>
              </p:ext>
            </p:extLst>
          </p:nvPr>
        </p:nvGraphicFramePr>
        <p:xfrm>
          <a:off x="1524000" y="2755075"/>
          <a:ext cx="2349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49360" imgH="444240" progId="">
                  <p:embed/>
                </p:oleObj>
              </mc:Choice>
              <mc:Fallback>
                <p:oleObj name="Equation" r:id="rId8" imgW="2349360" imgH="44424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55075"/>
                        <a:ext cx="2349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3821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Objective 2: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2b.</a:t>
            </a:r>
            <a:r>
              <a:rPr lang="en-US" sz="2800" dirty="0"/>
              <a:t>	Factor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sz="2800" dirty="0"/>
              <a:t>Notice that the trinomial fits the form</a:t>
            </a:r>
          </a:p>
          <a:p>
            <a:r>
              <a:rPr lang="en-US" sz="2800" dirty="0"/>
              <a:t>								Thus, factor using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821516"/>
              </p:ext>
            </p:extLst>
          </p:nvPr>
        </p:nvGraphicFramePr>
        <p:xfrm>
          <a:off x="1473200" y="4033650"/>
          <a:ext cx="73279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27800" imgH="1282680" progId="Equation.DSMT4">
                  <p:embed/>
                </p:oleObj>
              </mc:Choice>
              <mc:Fallback>
                <p:oleObj name="Equation" r:id="rId2" imgW="7327800" imgH="1282680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4033650"/>
                        <a:ext cx="73279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792336"/>
              </p:ext>
            </p:extLst>
          </p:nvPr>
        </p:nvGraphicFramePr>
        <p:xfrm>
          <a:off x="2705100" y="1159825"/>
          <a:ext cx="3086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85920" imgH="520560" progId="">
                  <p:embed/>
                </p:oleObj>
              </mc:Choice>
              <mc:Fallback>
                <p:oleObj name="Equation" r:id="rId4" imgW="3085920" imgH="52056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1159825"/>
                        <a:ext cx="3086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025741"/>
              </p:ext>
            </p:extLst>
          </p:nvPr>
        </p:nvGraphicFramePr>
        <p:xfrm>
          <a:off x="4447288" y="3278950"/>
          <a:ext cx="4051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51080" imgH="583920" progId="Equation.DSMT4">
                  <p:embed/>
                </p:oleObj>
              </mc:Choice>
              <mc:Fallback>
                <p:oleObj name="Equation" r:id="rId6" imgW="4051080" imgH="583920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7288" y="3278950"/>
                        <a:ext cx="40513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484035"/>
              </p:ext>
            </p:extLst>
          </p:nvPr>
        </p:nvGraphicFramePr>
        <p:xfrm>
          <a:off x="1524000" y="2755075"/>
          <a:ext cx="2349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49360" imgH="444240" progId="">
                  <p:embed/>
                </p:oleObj>
              </mc:Choice>
              <mc:Fallback>
                <p:oleObj name="Equation" r:id="rId8" imgW="2349360" imgH="444240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55075"/>
                        <a:ext cx="2349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8969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Objective 2: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2c.</a:t>
            </a:r>
            <a:r>
              <a:rPr lang="en-US" sz="2800" dirty="0"/>
              <a:t>	Factor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sz="2800" dirty="0"/>
              <a:t>Notice that the trinomial fits the form</a:t>
            </a:r>
          </a:p>
          <a:p>
            <a:r>
              <a:rPr lang="en-US" sz="2800" dirty="0"/>
              <a:t>								Thus, factor using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019696"/>
              </p:ext>
            </p:extLst>
          </p:nvPr>
        </p:nvGraphicFramePr>
        <p:xfrm>
          <a:off x="1521525" y="3948875"/>
          <a:ext cx="66675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67200" imgH="1701720" progId="Equation.DSMT4">
                  <p:embed/>
                </p:oleObj>
              </mc:Choice>
              <mc:Fallback>
                <p:oleObj name="Equation" r:id="rId2" imgW="6667200" imgH="1701720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1525" y="3948875"/>
                        <a:ext cx="6667500" cy="170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55687"/>
              </p:ext>
            </p:extLst>
          </p:nvPr>
        </p:nvGraphicFramePr>
        <p:xfrm>
          <a:off x="2705100" y="1155700"/>
          <a:ext cx="2552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52400" imgH="520560" progId="">
                  <p:embed/>
                </p:oleObj>
              </mc:Choice>
              <mc:Fallback>
                <p:oleObj name="Equation" r:id="rId4" imgW="2552400" imgH="52056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1155700"/>
                        <a:ext cx="25527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278830"/>
              </p:ext>
            </p:extLst>
          </p:nvPr>
        </p:nvGraphicFramePr>
        <p:xfrm>
          <a:off x="4441763" y="3278950"/>
          <a:ext cx="4038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38480" imgH="583920" progId="Equation.DSMT4">
                  <p:embed/>
                </p:oleObj>
              </mc:Choice>
              <mc:Fallback>
                <p:oleObj name="Equation" r:id="rId6" imgW="4038480" imgH="583920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763" y="3278950"/>
                        <a:ext cx="40386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114732"/>
              </p:ext>
            </p:extLst>
          </p:nvPr>
        </p:nvGraphicFramePr>
        <p:xfrm>
          <a:off x="1518475" y="2754313"/>
          <a:ext cx="2336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36760" imgH="444240" progId="">
                  <p:embed/>
                </p:oleObj>
              </mc:Choice>
              <mc:Fallback>
                <p:oleObj name="Equation" r:id="rId8" imgW="2336760" imgH="444240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8475" y="2754313"/>
                        <a:ext cx="23368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5961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latin typeface="Arial" pitchFamily="34" charset="0"/>
                <a:cs typeface="Arial" pitchFamily="34" charset="0"/>
              </a:rPr>
              <a:t>Objective 3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Use grouping to obtain the difference of two squares.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88256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Factor:</a:t>
            </a:r>
          </a:p>
          <a:p>
            <a:pPr>
              <a:spcBef>
                <a:spcPct val="50000"/>
              </a:spcBef>
              <a:spcAft>
                <a:spcPts val="1800"/>
              </a:spcAft>
            </a:pPr>
            <a:r>
              <a:rPr lang="en-US" sz="2800" dirty="0"/>
              <a:t>								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				Group as      minus a 					perfect square trinomial to 				obtain a difference of two 				squares</a:t>
            </a:r>
          </a:p>
          <a:p>
            <a:pPr>
              <a:spcBef>
                <a:spcPts val="200"/>
              </a:spcBef>
            </a:pPr>
            <a:r>
              <a:rPr lang="en-US" sz="2800" dirty="0"/>
              <a:t>				Factor the perfect square 				trinomial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				Rewrite as the difference of 				two squares</a:t>
            </a:r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 </a:t>
            </a:r>
          </a:p>
          <a:p>
            <a:pPr>
              <a:spcBef>
                <a:spcPct val="50000"/>
              </a:spcBef>
            </a:pP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827520"/>
              </p:ext>
            </p:extLst>
          </p:nvPr>
        </p:nvGraphicFramePr>
        <p:xfrm>
          <a:off x="5855525" y="2619500"/>
          <a:ext cx="419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9040" imgH="444240" progId="">
                  <p:embed/>
                </p:oleObj>
              </mc:Choice>
              <mc:Fallback>
                <p:oleObj name="Equation" r:id="rId2" imgW="419040" imgH="444240" progId="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5525" y="2619500"/>
                        <a:ext cx="4191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316066"/>
              </p:ext>
            </p:extLst>
          </p:nvPr>
        </p:nvGraphicFramePr>
        <p:xfrm>
          <a:off x="1779650" y="1110550"/>
          <a:ext cx="254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9800" imgH="457200" progId="">
                  <p:embed/>
                </p:oleObj>
              </mc:Choice>
              <mc:Fallback>
                <p:oleObj name="Equation" r:id="rId4" imgW="2539800" imgH="457200" progId="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650" y="1110550"/>
                        <a:ext cx="2540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024784"/>
              </p:ext>
            </p:extLst>
          </p:nvPr>
        </p:nvGraphicFramePr>
        <p:xfrm>
          <a:off x="808038" y="4292600"/>
          <a:ext cx="2247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47840" imgH="622080" progId="Equation.DSMT4">
                  <p:embed/>
                </p:oleObj>
              </mc:Choice>
              <mc:Fallback>
                <p:oleObj name="Equation" r:id="rId6" imgW="2247840" imgH="622080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4292600"/>
                        <a:ext cx="22479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606996"/>
              </p:ext>
            </p:extLst>
          </p:nvPr>
        </p:nvGraphicFramePr>
        <p:xfrm>
          <a:off x="800100" y="5041900"/>
          <a:ext cx="2692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92080" imgH="825480" progId="Equation.DSMT4">
                  <p:embed/>
                </p:oleObj>
              </mc:Choice>
              <mc:Fallback>
                <p:oleObj name="Equation" r:id="rId8" imgW="2692080" imgH="82548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5041900"/>
                        <a:ext cx="26924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991417"/>
              </p:ext>
            </p:extLst>
          </p:nvPr>
        </p:nvGraphicFramePr>
        <p:xfrm>
          <a:off x="621475" y="1905000"/>
          <a:ext cx="2451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50880" imgH="457200" progId="">
                  <p:embed/>
                </p:oleObj>
              </mc:Choice>
              <mc:Fallback>
                <p:oleObj name="Equation" r:id="rId10" imgW="2450880" imgH="457200" progId="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475" y="1905000"/>
                        <a:ext cx="24511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705972"/>
              </p:ext>
            </p:extLst>
          </p:nvPr>
        </p:nvGraphicFramePr>
        <p:xfrm>
          <a:off x="806450" y="2603250"/>
          <a:ext cx="3022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022560" imgH="711000" progId="Equation.DSMT4">
                  <p:embed/>
                </p:oleObj>
              </mc:Choice>
              <mc:Fallback>
                <p:oleObj name="Equation" r:id="rId12" imgW="3022560" imgH="71100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2603250"/>
                        <a:ext cx="30226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721425" y="2514600"/>
            <a:ext cx="3048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48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latin typeface="Arial" pitchFamily="34" charset="0"/>
                <a:cs typeface="Arial" pitchFamily="34" charset="0"/>
              </a:rPr>
              <a:t>Objective 1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Factor the difference of two squares.</a:t>
            </a:r>
          </a:p>
        </p:txBody>
      </p:sp>
    </p:spTree>
    <p:extLst>
      <p:ext uri="{BB962C8B-B14F-4D97-AF65-F5344CB8AC3E}">
        <p14:creationId xmlns:p14="http://schemas.microsoft.com/office/powerpoint/2010/main" val="4085431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Example 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					Factor the difference 					of two squares. The 					factors are the sum 					and difference of the 					expressions being 					squared.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					Simplify</a:t>
            </a:r>
          </a:p>
          <a:p>
            <a:pPr>
              <a:spcBef>
                <a:spcPct val="50000"/>
              </a:spcBef>
              <a:spcAft>
                <a:spcPts val="1800"/>
              </a:spcAft>
            </a:pPr>
            <a:r>
              <a:rPr lang="en-US" sz="2800" dirty="0"/>
              <a:t>Thus,	</a:t>
            </a:r>
            <a:r>
              <a:rPr lang="en-US" sz="3600" dirty="0"/>
              <a:t>				</a:t>
            </a:r>
          </a:p>
          <a:p>
            <a:pPr>
              <a:spcBef>
                <a:spcPct val="50000"/>
              </a:spcBef>
            </a:pPr>
            <a:endParaRPr lang="en-US" sz="3600" dirty="0"/>
          </a:p>
          <a:p>
            <a:pPr>
              <a:spcBef>
                <a:spcPct val="50000"/>
              </a:spcBef>
            </a:pPr>
            <a:r>
              <a:rPr lang="en-US" sz="3600" dirty="0"/>
              <a:t>				</a:t>
            </a:r>
            <a:endParaRPr lang="en-US" sz="2800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019972"/>
              </p:ext>
            </p:extLst>
          </p:nvPr>
        </p:nvGraphicFramePr>
        <p:xfrm>
          <a:off x="561975" y="1090300"/>
          <a:ext cx="4419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19360" imgH="711000" progId="Equation.DSMT4">
                  <p:embed/>
                </p:oleObj>
              </mc:Choice>
              <mc:Fallback>
                <p:oleObj name="Equation" r:id="rId2" imgW="4419360" imgH="7110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1090300"/>
                        <a:ext cx="44196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696718"/>
              </p:ext>
            </p:extLst>
          </p:nvPr>
        </p:nvGraphicFramePr>
        <p:xfrm>
          <a:off x="603250" y="3760788"/>
          <a:ext cx="3873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73240" imgH="711000" progId="Equation.DSMT4">
                  <p:embed/>
                </p:oleObj>
              </mc:Choice>
              <mc:Fallback>
                <p:oleObj name="Equation" r:id="rId4" imgW="3873240" imgH="7110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3760788"/>
                        <a:ext cx="38735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483197"/>
              </p:ext>
            </p:extLst>
          </p:nvPr>
        </p:nvGraphicFramePr>
        <p:xfrm>
          <a:off x="1643638" y="4640963"/>
          <a:ext cx="6604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3840" imgH="711000" progId="Equation.DSMT4">
                  <p:embed/>
                </p:oleObj>
              </mc:Choice>
              <mc:Fallback>
                <p:oleObj name="Equation" r:id="rId6" imgW="6603840" imgH="7110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638" y="4640963"/>
                        <a:ext cx="66040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829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Objective 3: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3.</a:t>
            </a:r>
            <a:r>
              <a:rPr lang="en-US" sz="2800" dirty="0"/>
              <a:t>	Factor: </a:t>
            </a:r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sz="2800" dirty="0"/>
              <a:t>	Group as a perfect square trinomial,  </a:t>
            </a:r>
            <a:br>
              <a:rPr lang="en-US" sz="2800" dirty="0"/>
            </a:br>
            <a:r>
              <a:rPr lang="en-US" sz="2800" dirty="0"/>
              <a:t>	                                    to obtain the 	difference of two squares.</a:t>
            </a:r>
          </a:p>
          <a:p>
            <a:r>
              <a:rPr lang="en-US" sz="2800" dirty="0"/>
              <a:t>								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300073"/>
              </p:ext>
            </p:extLst>
          </p:nvPr>
        </p:nvGraphicFramePr>
        <p:xfrm>
          <a:off x="1543750" y="3822700"/>
          <a:ext cx="64135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13400" imgH="1968480" progId="Equation.DSMT4">
                  <p:embed/>
                </p:oleObj>
              </mc:Choice>
              <mc:Fallback>
                <p:oleObj name="Equation" r:id="rId2" imgW="6413400" imgH="196848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750" y="3822700"/>
                        <a:ext cx="6413500" cy="196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086211"/>
              </p:ext>
            </p:extLst>
          </p:nvPr>
        </p:nvGraphicFramePr>
        <p:xfrm>
          <a:off x="2707825" y="1131950"/>
          <a:ext cx="2819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19160" imgH="520560" progId="">
                  <p:embed/>
                </p:oleObj>
              </mc:Choice>
              <mc:Fallback>
                <p:oleObj name="Equation" r:id="rId4" imgW="2819160" imgH="52056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7825" y="1131950"/>
                        <a:ext cx="28194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822698"/>
              </p:ext>
            </p:extLst>
          </p:nvPr>
        </p:nvGraphicFramePr>
        <p:xfrm>
          <a:off x="1559625" y="2631375"/>
          <a:ext cx="33909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90840" imgH="520560" progId="">
                  <p:embed/>
                </p:oleObj>
              </mc:Choice>
              <mc:Fallback>
                <p:oleObj name="Equation" r:id="rId6" imgW="3390840" imgH="52056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9625" y="2631375"/>
                        <a:ext cx="33909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5506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latin typeface="Arial" pitchFamily="34" charset="0"/>
                <a:cs typeface="Arial" pitchFamily="34" charset="0"/>
              </a:rPr>
              <a:t>Objective 4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Factor the sum or difference of two cubes.</a:t>
            </a:r>
          </a:p>
        </p:txBody>
      </p:sp>
    </p:spTree>
    <p:extLst>
      <p:ext uri="{BB962C8B-B14F-4D97-AF65-F5344CB8AC3E}">
        <p14:creationId xmlns:p14="http://schemas.microsoft.com/office/powerpoint/2010/main" val="3972008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Placeholder 1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3441893629"/>
              </p:ext>
            </p:extLst>
          </p:nvPr>
        </p:nvGraphicFramePr>
        <p:xfrm>
          <a:off x="533400" y="1143000"/>
          <a:ext cx="8243888" cy="4565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3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Factoring the Sum or Difference of Two Cubes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332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Factoring the Sum of Two Cubes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332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Factoring the Difference of Two Cubes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Factoring Special Forms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172204"/>
              </p:ext>
            </p:extLst>
          </p:nvPr>
        </p:nvGraphicFramePr>
        <p:xfrm>
          <a:off x="1828800" y="4502150"/>
          <a:ext cx="5080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79960" imgH="685800" progId="Equation.DSMT4">
                  <p:embed/>
                </p:oleObj>
              </mc:Choice>
              <mc:Fallback>
                <p:oleObj name="Equation" r:id="rId2" imgW="5079960" imgH="6858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502150"/>
                        <a:ext cx="50800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631950" y="2774950"/>
            <a:ext cx="5080000" cy="958850"/>
            <a:chOff x="1631950" y="2571039"/>
            <a:chExt cx="5080000" cy="958850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4211559"/>
                </p:ext>
              </p:extLst>
            </p:nvPr>
          </p:nvGraphicFramePr>
          <p:xfrm>
            <a:off x="1631950" y="2571039"/>
            <a:ext cx="5080000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079960" imgH="711000" progId="Equation.DSMT4">
                    <p:embed/>
                  </p:oleObj>
                </mc:Choice>
                <mc:Fallback>
                  <p:oleObj name="Equation" r:id="rId4" imgW="5079960" imgH="71100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1950" y="2571039"/>
                          <a:ext cx="5080000" cy="71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Freeform 37"/>
            <p:cNvSpPr>
              <a:spLocks/>
            </p:cNvSpPr>
            <p:nvPr/>
          </p:nvSpPr>
          <p:spPr bwMode="auto">
            <a:xfrm>
              <a:off x="2286000" y="3109915"/>
              <a:ext cx="1447800" cy="395285"/>
            </a:xfrm>
            <a:custGeom>
              <a:avLst/>
              <a:gdLst>
                <a:gd name="T0" fmla="*/ 0 w 672"/>
                <a:gd name="T1" fmla="*/ 0 h 168"/>
                <a:gd name="T2" fmla="*/ 2147483647 w 672"/>
                <a:gd name="T3" fmla="*/ 2147483647 h 168"/>
                <a:gd name="T4" fmla="*/ 2147483647 w 672"/>
                <a:gd name="T5" fmla="*/ 2147483647 h 168"/>
                <a:gd name="T6" fmla="*/ 2147483647 w 672"/>
                <a:gd name="T7" fmla="*/ 0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168"/>
                <a:gd name="T14" fmla="*/ 672 w 672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168">
                  <a:moveTo>
                    <a:pt x="0" y="0"/>
                  </a:moveTo>
                  <a:cubicBezTo>
                    <a:pt x="36" y="60"/>
                    <a:pt x="72" y="120"/>
                    <a:pt x="144" y="144"/>
                  </a:cubicBezTo>
                  <a:cubicBezTo>
                    <a:pt x="216" y="168"/>
                    <a:pt x="344" y="168"/>
                    <a:pt x="432" y="144"/>
                  </a:cubicBezTo>
                  <a:cubicBezTo>
                    <a:pt x="520" y="120"/>
                    <a:pt x="596" y="60"/>
                    <a:pt x="67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1" name="Freeform 38"/>
            <p:cNvSpPr>
              <a:spLocks/>
            </p:cNvSpPr>
            <p:nvPr/>
          </p:nvSpPr>
          <p:spPr bwMode="auto">
            <a:xfrm>
              <a:off x="3871360" y="3124200"/>
              <a:ext cx="1227208" cy="405689"/>
            </a:xfrm>
            <a:custGeom>
              <a:avLst/>
              <a:gdLst>
                <a:gd name="T0" fmla="*/ 0 w 672"/>
                <a:gd name="T1" fmla="*/ 0 h 168"/>
                <a:gd name="T2" fmla="*/ 2147483647 w 672"/>
                <a:gd name="T3" fmla="*/ 2147483647 h 168"/>
                <a:gd name="T4" fmla="*/ 2147483647 w 672"/>
                <a:gd name="T5" fmla="*/ 2147483647 h 168"/>
                <a:gd name="T6" fmla="*/ 2147483647 w 672"/>
                <a:gd name="T7" fmla="*/ 0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168"/>
                <a:gd name="T14" fmla="*/ 672 w 672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168">
                  <a:moveTo>
                    <a:pt x="0" y="0"/>
                  </a:moveTo>
                  <a:cubicBezTo>
                    <a:pt x="36" y="60"/>
                    <a:pt x="72" y="120"/>
                    <a:pt x="144" y="144"/>
                  </a:cubicBezTo>
                  <a:cubicBezTo>
                    <a:pt x="216" y="168"/>
                    <a:pt x="344" y="168"/>
                    <a:pt x="432" y="144"/>
                  </a:cubicBezTo>
                  <a:cubicBezTo>
                    <a:pt x="520" y="120"/>
                    <a:pt x="596" y="60"/>
                    <a:pt x="67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2" name="Freeform 39"/>
          <p:cNvSpPr>
            <a:spLocks/>
          </p:cNvSpPr>
          <p:nvPr/>
        </p:nvSpPr>
        <p:spPr bwMode="auto">
          <a:xfrm>
            <a:off x="2425898" y="5029200"/>
            <a:ext cx="1561902" cy="429525"/>
          </a:xfrm>
          <a:custGeom>
            <a:avLst/>
            <a:gdLst>
              <a:gd name="T0" fmla="*/ 0 w 672"/>
              <a:gd name="T1" fmla="*/ 0 h 168"/>
              <a:gd name="T2" fmla="*/ 2147483647 w 672"/>
              <a:gd name="T3" fmla="*/ 2147483647 h 168"/>
              <a:gd name="T4" fmla="*/ 2147483647 w 672"/>
              <a:gd name="T5" fmla="*/ 2147483647 h 168"/>
              <a:gd name="T6" fmla="*/ 2147483647 w 672"/>
              <a:gd name="T7" fmla="*/ 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168"/>
              <a:gd name="T14" fmla="*/ 672 w 672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168">
                <a:moveTo>
                  <a:pt x="0" y="0"/>
                </a:moveTo>
                <a:cubicBezTo>
                  <a:pt x="36" y="60"/>
                  <a:pt x="72" y="120"/>
                  <a:pt x="144" y="144"/>
                </a:cubicBezTo>
                <a:cubicBezTo>
                  <a:pt x="216" y="168"/>
                  <a:pt x="344" y="168"/>
                  <a:pt x="432" y="144"/>
                </a:cubicBezTo>
                <a:cubicBezTo>
                  <a:pt x="520" y="120"/>
                  <a:pt x="596" y="60"/>
                  <a:pt x="67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Freeform 40"/>
          <p:cNvSpPr>
            <a:spLocks/>
          </p:cNvSpPr>
          <p:nvPr/>
        </p:nvSpPr>
        <p:spPr bwMode="auto">
          <a:xfrm>
            <a:off x="4010174" y="5041392"/>
            <a:ext cx="1227208" cy="368808"/>
          </a:xfrm>
          <a:custGeom>
            <a:avLst/>
            <a:gdLst>
              <a:gd name="T0" fmla="*/ 0 w 672"/>
              <a:gd name="T1" fmla="*/ 0 h 168"/>
              <a:gd name="T2" fmla="*/ 2147483647 w 672"/>
              <a:gd name="T3" fmla="*/ 2147483647 h 168"/>
              <a:gd name="T4" fmla="*/ 2147483647 w 672"/>
              <a:gd name="T5" fmla="*/ 2147483647 h 168"/>
              <a:gd name="T6" fmla="*/ 2147483647 w 672"/>
              <a:gd name="T7" fmla="*/ 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168"/>
              <a:gd name="T14" fmla="*/ 672 w 672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168">
                <a:moveTo>
                  <a:pt x="0" y="0"/>
                </a:moveTo>
                <a:cubicBezTo>
                  <a:pt x="36" y="60"/>
                  <a:pt x="72" y="120"/>
                  <a:pt x="144" y="144"/>
                </a:cubicBezTo>
                <a:cubicBezTo>
                  <a:pt x="216" y="168"/>
                  <a:pt x="344" y="168"/>
                  <a:pt x="432" y="144"/>
                </a:cubicBezTo>
                <a:cubicBezTo>
                  <a:pt x="520" y="120"/>
                  <a:pt x="596" y="60"/>
                  <a:pt x="67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08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Factor:</a:t>
            </a:r>
          </a:p>
          <a:p>
            <a:pPr>
              <a:spcBef>
                <a:spcPct val="50000"/>
              </a:spcBef>
              <a:spcAft>
                <a:spcPts val="1800"/>
              </a:spcAft>
            </a:pPr>
            <a:r>
              <a:rPr lang="en-US" sz="2800" dirty="0"/>
              <a:t>								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					   Rewrite as the Sum 					   of Two Cubes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					   Factor the Sum of 					   Two Cubes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					   Simplify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Thus, </a:t>
            </a:r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 </a:t>
            </a:r>
          </a:p>
          <a:p>
            <a:pPr>
              <a:spcBef>
                <a:spcPct val="50000"/>
              </a:spcBef>
            </a:pP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554566"/>
              </p:ext>
            </p:extLst>
          </p:nvPr>
        </p:nvGraphicFramePr>
        <p:xfrm>
          <a:off x="1803400" y="1117600"/>
          <a:ext cx="165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0960" imgH="520560" progId="">
                  <p:embed/>
                </p:oleObj>
              </mc:Choice>
              <mc:Fallback>
                <p:oleObj name="Equation" r:id="rId2" imgW="1650960" imgH="520560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117600"/>
                        <a:ext cx="16510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255316"/>
              </p:ext>
            </p:extLst>
          </p:nvPr>
        </p:nvGraphicFramePr>
        <p:xfrm>
          <a:off x="508000" y="3625850"/>
          <a:ext cx="47117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11680" imgH="736560" progId="Equation.DSMT4">
                  <p:embed/>
                </p:oleObj>
              </mc:Choice>
              <mc:Fallback>
                <p:oleObj name="Equation" r:id="rId4" imgW="4711680" imgH="73656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3625850"/>
                        <a:ext cx="47117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625126"/>
              </p:ext>
            </p:extLst>
          </p:nvPr>
        </p:nvGraphicFramePr>
        <p:xfrm>
          <a:off x="555625" y="4641850"/>
          <a:ext cx="4305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05240" imgH="685800" progId="Equation.DSMT4">
                  <p:embed/>
                </p:oleObj>
              </mc:Choice>
              <mc:Fallback>
                <p:oleObj name="Equation" r:id="rId6" imgW="4305240" imgH="6858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4641850"/>
                        <a:ext cx="43053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526307"/>
              </p:ext>
            </p:extLst>
          </p:nvPr>
        </p:nvGraphicFramePr>
        <p:xfrm>
          <a:off x="603250" y="2571750"/>
          <a:ext cx="1892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92160" imgH="583920" progId="Equation.DSMT4">
                  <p:embed/>
                </p:oleObj>
              </mc:Choice>
              <mc:Fallback>
                <p:oleObj name="Equation" r:id="rId8" imgW="1892160" imgH="58392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2571750"/>
                        <a:ext cx="18923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721425" y="2514600"/>
            <a:ext cx="3048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29596"/>
              </p:ext>
            </p:extLst>
          </p:nvPr>
        </p:nvGraphicFramePr>
        <p:xfrm>
          <a:off x="654050" y="1905000"/>
          <a:ext cx="1562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62040" imgH="520560" progId="">
                  <p:embed/>
                </p:oleObj>
              </mc:Choice>
              <mc:Fallback>
                <p:oleObj name="Equation" r:id="rId10" imgW="1562040" imgH="52056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905000"/>
                        <a:ext cx="1562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527390"/>
              </p:ext>
            </p:extLst>
          </p:nvPr>
        </p:nvGraphicFramePr>
        <p:xfrm>
          <a:off x="1693863" y="5399088"/>
          <a:ext cx="6019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019560" imgH="685800" progId="Equation.DSMT4">
                  <p:embed/>
                </p:oleObj>
              </mc:Choice>
              <mc:Fallback>
                <p:oleObj name="Equation" r:id="rId12" imgW="6019560" imgH="68580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5399088"/>
                        <a:ext cx="60198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8380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Factor: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														   								   Rewrite as the 						   Difference of    				                      Two Cubes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pc="-150" dirty="0"/>
              <a:t>						    </a:t>
            </a:r>
            <a:r>
              <a:rPr lang="en-US" sz="2800" dirty="0"/>
              <a:t>Factor the 						   Difference of 						   Two Cubes        </a:t>
            </a:r>
            <a:r>
              <a:rPr lang="en-US" sz="2800" spc="-150" dirty="0"/>
              <a:t>					                								    </a:t>
            </a:r>
            <a:r>
              <a:rPr lang="en-US" sz="2800" dirty="0"/>
              <a:t>Simplify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 </a:t>
            </a:r>
          </a:p>
          <a:p>
            <a:pPr>
              <a:spcBef>
                <a:spcPct val="50000"/>
              </a:spcBef>
            </a:pP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900767"/>
              </p:ext>
            </p:extLst>
          </p:nvPr>
        </p:nvGraphicFramePr>
        <p:xfrm>
          <a:off x="1816100" y="1117600"/>
          <a:ext cx="2222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22280" imgH="520560" progId="Equation.DSMT4">
                  <p:embed/>
                </p:oleObj>
              </mc:Choice>
              <mc:Fallback>
                <p:oleObj name="Equation" r:id="rId2" imgW="2222280" imgH="52056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117600"/>
                        <a:ext cx="22225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559646"/>
              </p:ext>
            </p:extLst>
          </p:nvPr>
        </p:nvGraphicFramePr>
        <p:xfrm>
          <a:off x="533400" y="3733800"/>
          <a:ext cx="2146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45960" imgH="685800" progId="Equation.DSMT4">
                  <p:embed/>
                </p:oleObj>
              </mc:Choice>
              <mc:Fallback>
                <p:oleObj name="Equation" r:id="rId4" imgW="2145960" imgH="6858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733800"/>
                        <a:ext cx="21463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828439"/>
              </p:ext>
            </p:extLst>
          </p:nvPr>
        </p:nvGraphicFramePr>
        <p:xfrm>
          <a:off x="504700" y="5449956"/>
          <a:ext cx="5943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943600" imgH="685800" progId="Equation.DSMT4">
                  <p:embed/>
                </p:oleObj>
              </mc:Choice>
              <mc:Fallback>
                <p:oleObj name="Equation" r:id="rId6" imgW="5943600" imgH="6858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700" y="5449956"/>
                        <a:ext cx="5943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079536"/>
              </p:ext>
            </p:extLst>
          </p:nvPr>
        </p:nvGraphicFramePr>
        <p:xfrm>
          <a:off x="536700" y="2404425"/>
          <a:ext cx="2768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68400" imgH="799920" progId="Equation.DSMT4">
                  <p:embed/>
                </p:oleObj>
              </mc:Choice>
              <mc:Fallback>
                <p:oleObj name="Equation" r:id="rId8" imgW="2768400" imgH="79992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700" y="2404425"/>
                        <a:ext cx="27686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721425" y="2514600"/>
            <a:ext cx="3048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678940"/>
              </p:ext>
            </p:extLst>
          </p:nvPr>
        </p:nvGraphicFramePr>
        <p:xfrm>
          <a:off x="685800" y="1752600"/>
          <a:ext cx="2133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33360" imgH="520560" progId="">
                  <p:embed/>
                </p:oleObj>
              </mc:Choice>
              <mc:Fallback>
                <p:oleObj name="Equation" r:id="rId10" imgW="2133360" imgH="52056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52600"/>
                        <a:ext cx="21336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383971"/>
              </p:ext>
            </p:extLst>
          </p:nvPr>
        </p:nvGraphicFramePr>
        <p:xfrm>
          <a:off x="879600" y="4394200"/>
          <a:ext cx="5003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003640" imgH="939600" progId="Equation.DSMT4">
                  <p:embed/>
                </p:oleObj>
              </mc:Choice>
              <mc:Fallback>
                <p:oleObj name="Equation" r:id="rId12" imgW="5003640" imgH="939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600" y="4394200"/>
                        <a:ext cx="50038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9545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Example 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Thus, </a:t>
            </a:r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 </a:t>
            </a:r>
          </a:p>
          <a:p>
            <a:pPr>
              <a:spcBef>
                <a:spcPct val="50000"/>
              </a:spcBef>
            </a:pP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721425" y="2514600"/>
            <a:ext cx="3048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195787"/>
              </p:ext>
            </p:extLst>
          </p:nvPr>
        </p:nvGraphicFramePr>
        <p:xfrm>
          <a:off x="457200" y="1835426"/>
          <a:ext cx="8255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4800" imgH="685800" progId="Equation.DSMT4">
                  <p:embed/>
                </p:oleObj>
              </mc:Choice>
              <mc:Fallback>
                <p:oleObj name="Equation" r:id="rId2" imgW="82548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35426"/>
                        <a:ext cx="82550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146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Objective 4: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4a.</a:t>
            </a:r>
            <a:r>
              <a:rPr lang="en-US" sz="2800" dirty="0"/>
              <a:t>	Factor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sz="2800" dirty="0"/>
              <a:t>Notice that the polynomial fits the form</a:t>
            </a:r>
          </a:p>
          <a:p>
            <a:r>
              <a:rPr lang="en-US" sz="2800" dirty="0"/>
              <a:t>								Thus it factors as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470180"/>
              </p:ext>
            </p:extLst>
          </p:nvPr>
        </p:nvGraphicFramePr>
        <p:xfrm>
          <a:off x="1547813" y="4064000"/>
          <a:ext cx="47371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736880" imgH="2108160" progId="Equation.DSMT4">
                  <p:embed/>
                </p:oleObj>
              </mc:Choice>
              <mc:Fallback>
                <p:oleObj name="Equation" r:id="rId2" imgW="4736880" imgH="2108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064000"/>
                        <a:ext cx="4737100" cy="210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123151"/>
              </p:ext>
            </p:extLst>
          </p:nvPr>
        </p:nvGraphicFramePr>
        <p:xfrm>
          <a:off x="2678875" y="1160463"/>
          <a:ext cx="1168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8200" imgH="444240" progId="Equation.DSMT4">
                  <p:embed/>
                </p:oleObj>
              </mc:Choice>
              <mc:Fallback>
                <p:oleObj name="Equation" r:id="rId4" imgW="11682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875" y="1160463"/>
                        <a:ext cx="11684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865252"/>
              </p:ext>
            </p:extLst>
          </p:nvPr>
        </p:nvGraphicFramePr>
        <p:xfrm>
          <a:off x="4381500" y="3216275"/>
          <a:ext cx="3594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93880" imgH="685800" progId="Equation.DSMT4">
                  <p:embed/>
                </p:oleObj>
              </mc:Choice>
              <mc:Fallback>
                <p:oleObj name="Equation" r:id="rId6" imgW="35938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3216275"/>
                        <a:ext cx="35941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925126"/>
              </p:ext>
            </p:extLst>
          </p:nvPr>
        </p:nvGraphicFramePr>
        <p:xfrm>
          <a:off x="1535875" y="2762825"/>
          <a:ext cx="1308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07880" imgH="444240" progId="Equation.DSMT4">
                  <p:embed/>
                </p:oleObj>
              </mc:Choice>
              <mc:Fallback>
                <p:oleObj name="Equation" r:id="rId8" imgW="13078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875" y="2762825"/>
                        <a:ext cx="13081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8827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Objective 4: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4b.</a:t>
            </a:r>
            <a:r>
              <a:rPr lang="en-US" sz="2800" dirty="0"/>
              <a:t>	Factor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sz="2800" dirty="0"/>
              <a:t>Notice that the polynomial fits the form</a:t>
            </a:r>
          </a:p>
          <a:p>
            <a:r>
              <a:rPr lang="en-US" sz="2800" dirty="0"/>
              <a:t>								Thus it factors as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418267"/>
              </p:ext>
            </p:extLst>
          </p:nvPr>
        </p:nvGraphicFramePr>
        <p:xfrm>
          <a:off x="1554163" y="3955550"/>
          <a:ext cx="47244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724280" imgH="2108160" progId="Equation.DSMT4">
                  <p:embed/>
                </p:oleObj>
              </mc:Choice>
              <mc:Fallback>
                <p:oleObj name="Equation" r:id="rId2" imgW="4724280" imgH="2108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63" y="3955550"/>
                        <a:ext cx="4724400" cy="210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524734"/>
              </p:ext>
            </p:extLst>
          </p:nvPr>
        </p:nvGraphicFramePr>
        <p:xfrm>
          <a:off x="2690750" y="1154113"/>
          <a:ext cx="965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160" imgH="457200" progId="Equation.DSMT4">
                  <p:embed/>
                </p:oleObj>
              </mc:Choice>
              <mc:Fallback>
                <p:oleObj name="Equation" r:id="rId4" imgW="9651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750" y="1154113"/>
                        <a:ext cx="965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615692"/>
              </p:ext>
            </p:extLst>
          </p:nvPr>
        </p:nvGraphicFramePr>
        <p:xfrm>
          <a:off x="4381500" y="3216275"/>
          <a:ext cx="3594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93880" imgH="685800" progId="Equation.DSMT4">
                  <p:embed/>
                </p:oleObj>
              </mc:Choice>
              <mc:Fallback>
                <p:oleObj name="Equation" r:id="rId6" imgW="35938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3216275"/>
                        <a:ext cx="35941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102514"/>
              </p:ext>
            </p:extLst>
          </p:nvPr>
        </p:nvGraphicFramePr>
        <p:xfrm>
          <a:off x="1535875" y="2762825"/>
          <a:ext cx="1308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07880" imgH="444240" progId="Equation.DSMT4">
                  <p:embed/>
                </p:oleObj>
              </mc:Choice>
              <mc:Fallback>
                <p:oleObj name="Equation" r:id="rId8" imgW="13078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875" y="2762825"/>
                        <a:ext cx="13081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406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3400" y="1219200"/>
            <a:ext cx="3352800" cy="1600200"/>
          </a:xfrm>
        </p:spPr>
        <p:txBody>
          <a:bodyPr/>
          <a:lstStyle/>
          <a:p>
            <a:pPr lvl="0" eaLnBrk="0" hangingPunct="0">
              <a:spcBef>
                <a:spcPts val="0"/>
              </a:spcBef>
            </a:pPr>
            <a:r>
              <a:rPr lang="en-US" sz="4400" dirty="0">
                <a:solidFill>
                  <a:srgbClr val="FFFFFF"/>
                </a:solidFill>
              </a:rPr>
              <a:t>Section 5.6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533400" y="2514600"/>
            <a:ext cx="3276600" cy="2743200"/>
          </a:xfrm>
        </p:spPr>
        <p:txBody>
          <a:bodyPr>
            <a:noAutofit/>
          </a:bodyPr>
          <a:lstStyle/>
          <a:p>
            <a:pPr marL="342900" indent="-342900" algn="ctr"/>
            <a:r>
              <a:rPr lang="en-US" dirty="0"/>
              <a:t>A General</a:t>
            </a:r>
          </a:p>
          <a:p>
            <a:pPr marL="342900" indent="-342900" algn="ctr"/>
            <a:r>
              <a:rPr lang="en-US" dirty="0"/>
              <a:t>Factoring</a:t>
            </a:r>
          </a:p>
          <a:p>
            <a:pPr marL="342900" indent="-342900" algn="ctr"/>
            <a:r>
              <a:rPr lang="en-US" dirty="0"/>
              <a:t>Strategy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6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Placeholder 1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2337168375"/>
              </p:ext>
            </p:extLst>
          </p:nvPr>
        </p:nvGraphicFramePr>
        <p:xfrm>
          <a:off x="533400" y="1143000"/>
          <a:ext cx="8243888" cy="4376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3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 Difference of Two Squares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3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If </a:t>
                      </a:r>
                      <a:r>
                        <a:rPr kumimoji="0" lang="en-US" sz="3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and </a:t>
                      </a:r>
                      <a:r>
                        <a:rPr kumimoji="0" lang="en-US" sz="3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are real numbers, variables, or algebraic expressions, then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words: The difference of the squares of two terms, factors as the product of a sum and a difference of those terms.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The Difference of Two Squares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063510"/>
              </p:ext>
            </p:extLst>
          </p:nvPr>
        </p:nvGraphicFramePr>
        <p:xfrm>
          <a:off x="1955800" y="2997200"/>
          <a:ext cx="4521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20880" imgH="647640" progId="Equation.DSMT4">
                  <p:embed/>
                </p:oleObj>
              </mc:Choice>
              <mc:Fallback>
                <p:oleObj name="Equation" r:id="rId2" imgW="4520880" imgH="647640" progId="Equation.DSMT4">
                  <p:embed/>
                  <p:pic>
                    <p:nvPicPr>
                      <p:cNvPr id="0" name="Picture 3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2997200"/>
                        <a:ext cx="45212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9144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latin typeface="Arial" pitchFamily="34" charset="0"/>
                <a:cs typeface="Arial" pitchFamily="34" charset="0"/>
              </a:rPr>
              <a:t>Objective 1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Use a general strategy for factoring polynomials.</a:t>
            </a:r>
          </a:p>
          <a:p>
            <a:pPr algn="ctr"/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32019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Placeholder 1"/>
          <p:cNvGraphicFramePr>
            <a:graphicFrameLocks noGrp="1"/>
          </p:cNvGraphicFramePr>
          <p:nvPr>
            <p:ph type="tbl" sz="quarter" idx="11"/>
          </p:nvPr>
        </p:nvGraphicFramePr>
        <p:xfrm>
          <a:off x="457200" y="1143000"/>
          <a:ext cx="83820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Strategy for Factoring a Polynomial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2800" b="0" i="0" u="none" strike="noStrike" cap="none" spc="-1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If there is a common factor, factor out the GCF or factor out a common factor with a negative coefficient.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236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Determine the number of terms in the polynomial and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factoring as follows: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6688" algn="l"/>
                          <a:tab pos="628650" algn="l"/>
                          <a:tab pos="855663" algn="l"/>
                          <a:tab pos="973138" algn="l"/>
                          <a:tab pos="1033463" algn="l"/>
                          <a:tab pos="1139825" algn="l"/>
                          <a:tab pos="1484313" algn="l"/>
                          <a:tab pos="1709738" algn="l"/>
                          <a:tab pos="2968625" algn="l"/>
                          <a:tab pos="5367338" algn="l"/>
                        </a:tabLst>
                      </a:pPr>
                      <a:r>
                        <a:rPr kumimoji="0" lang="en-US" sz="28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(a) </a:t>
                      </a:r>
                      <a:r>
                        <a:rPr kumimoji="0" lang="en-US" sz="2800" b="1" i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If there are two terms,</a:t>
                      </a:r>
                      <a:r>
                        <a:rPr kumimoji="0" lang="en-US" sz="28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can the binomial be factored</a:t>
                      </a:r>
                      <a:br>
                        <a:rPr kumimoji="0" lang="en-US" sz="28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8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by using one of the following special forms?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Difference of two squares: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Sum of two cubes: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Difference of two cubes: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A Strategy for Factoring Polynomials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077561" y="4535556"/>
          <a:ext cx="3190744" cy="461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60640" imgH="558720" progId="Equation.DSMT4">
                  <p:embed/>
                </p:oleObj>
              </mc:Choice>
              <mc:Fallback>
                <p:oleObj name="Equation" r:id="rId2" imgW="3860640" imgH="5587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77561" y="4535556"/>
                        <a:ext cx="3190744" cy="461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063766" y="5028839"/>
          <a:ext cx="4198347" cy="566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9960" imgH="685800" progId="Equation.DSMT4">
                  <p:embed/>
                </p:oleObj>
              </mc:Choice>
              <mc:Fallback>
                <p:oleObj name="Equation" r:id="rId4" imgW="5079960" imgH="6858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63766" y="5028839"/>
                        <a:ext cx="4198347" cy="566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32244" y="5533809"/>
          <a:ext cx="4199659" cy="567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79960" imgH="685800" progId="Equation.DSMT4">
                  <p:embed/>
                </p:oleObj>
              </mc:Choice>
              <mc:Fallback>
                <p:oleObj name="Equation" r:id="rId6" imgW="5079960" imgH="6858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32244" y="5533809"/>
                        <a:ext cx="4199659" cy="567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70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A Strategy for Factoring Polynomials 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2" name="Table Placeholder 1"/>
          <p:cNvGraphicFramePr>
            <a:graphicFrameLocks noGrp="1"/>
          </p:cNvGraphicFramePr>
          <p:nvPr>
            <p:ph type="tbl" sz="quarter" idx="4294967295"/>
          </p:nvPr>
        </p:nvGraphicFramePr>
        <p:xfrm>
          <a:off x="457200" y="1143000"/>
          <a:ext cx="83820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Strategy for Factoring a Polynomial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2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(b) 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If there are three terms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is the trinomial a</a:t>
                      </a:r>
                      <a:b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perfect square trinomial? If so, factor by using</a:t>
                      </a:r>
                      <a:b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one of the following forms: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en-US" sz="2800" b="0" i="0" u="none" strike="noStrike" cap="none" spc="-12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If the trinomial is not a perfect square trinomial,</a:t>
                      </a:r>
                      <a:b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try factoring by trial and error or grouping.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(c) 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If there are four or more terms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try factoring</a:t>
                      </a:r>
                      <a:b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by grouping.</a:t>
                      </a:r>
                      <a:endParaRPr kumimoji="0" lang="en-US" sz="2800" b="0" i="0" u="none" strike="noStrike" cap="none" spc="-12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870200" y="3049713"/>
          <a:ext cx="3243263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24000" imgH="583920" progId="Equation.DSMT4">
                  <p:embed/>
                </p:oleObj>
              </mc:Choice>
              <mc:Fallback>
                <p:oleObj name="Equation" r:id="rId2" imgW="3924000" imgH="5839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70200" y="3049713"/>
                        <a:ext cx="3243263" cy="48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869312" y="3557650"/>
          <a:ext cx="33385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38480" imgH="622080" progId="Equation.DSMT4">
                  <p:embed/>
                </p:oleObj>
              </mc:Choice>
              <mc:Fallback>
                <p:oleObj name="Equation" r:id="rId4" imgW="4038480" imgH="6220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9312" y="3557650"/>
                        <a:ext cx="3338513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549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A Strategy for Factoring Polynomials 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2" name="Table Placeholder 1"/>
          <p:cNvGraphicFramePr>
            <a:graphicFrameLocks noGrp="1"/>
          </p:cNvGraphicFramePr>
          <p:nvPr>
            <p:ph type="tbl" sz="quarter" idx="4294967295"/>
          </p:nvPr>
        </p:nvGraphicFramePr>
        <p:xfrm>
          <a:off x="469075" y="1143000"/>
          <a:ext cx="8382000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Strategy for Factoring a Polynomial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8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Check to see if any factors with more than one term in the factored polynomial can be factored further. If so, factor completely.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Remember to check the factored form by multiplying or by using the TABLE or GRAPH feature of a graphing utility.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016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Factor: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If there is a common factor, factor out the GCF.</a:t>
            </a:r>
            <a:r>
              <a:rPr lang="en-US" sz="2800" dirty="0"/>
              <a:t>  Because 3 is common to both terms, we factor it out.</a:t>
            </a:r>
          </a:p>
          <a:p>
            <a:r>
              <a:rPr lang="en-US" sz="2800" dirty="0"/>
              <a:t>					Factor out the GCF</a:t>
            </a:r>
          </a:p>
          <a:p>
            <a:endParaRPr lang="en-US" sz="2800" dirty="0"/>
          </a:p>
          <a:p>
            <a:pPr marL="514350" indent="-514350">
              <a:spcBef>
                <a:spcPts val="0"/>
              </a:spcBef>
              <a:buFont typeface="+mj-lt"/>
              <a:buAutoNum type="arabicPeriod" startAt="2"/>
            </a:pPr>
            <a:r>
              <a:rPr lang="en-US" sz="2800" b="1" dirty="0"/>
              <a:t>Determine the number of terms and factor accordingly.</a:t>
            </a:r>
            <a:r>
              <a:rPr lang="en-US" sz="2800" dirty="0"/>
              <a:t> The factor             has two terms.  This binomial can be expressed as               , so it can be factored as the difference of two cubes.</a:t>
            </a:r>
          </a:p>
          <a:p>
            <a:endParaRPr lang="en-US" sz="2800" dirty="0"/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793175" y="1120225"/>
          <a:ext cx="1435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457200" progId="Equation.DSMT4">
                  <p:embed/>
                </p:oleObj>
              </mc:Choice>
              <mc:Fallback>
                <p:oleObj name="Equation" r:id="rId2" imgW="1434960" imgH="457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93175" y="1120225"/>
                        <a:ext cx="14351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54100" y="2986650"/>
          <a:ext cx="3289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88960" imgH="685800" progId="Equation.DSMT4">
                  <p:embed/>
                </p:oleObj>
              </mc:Choice>
              <mc:Fallback>
                <p:oleObj name="Equation" r:id="rId4" imgW="3288960" imgH="6858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4100" y="2986650"/>
                        <a:ext cx="32893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989775" y="4348350"/>
          <a:ext cx="1079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79280" imgH="457200" progId="Equation.DSMT4">
                  <p:embed/>
                </p:oleObj>
              </mc:Choice>
              <mc:Fallback>
                <p:oleObj name="Equation" r:id="rId6" imgW="1079280" imgH="4572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89775" y="4348350"/>
                        <a:ext cx="1079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653975" y="4768975"/>
          <a:ext cx="1511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11280" imgH="583920" progId="Equation.DSMT4">
                  <p:embed/>
                </p:oleObj>
              </mc:Choice>
              <mc:Fallback>
                <p:oleObj name="Equation" r:id="rId8" imgW="1511280" imgH="58392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53975" y="4768975"/>
                        <a:ext cx="15113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6448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Aft>
                <a:spcPts val="1800"/>
              </a:spcAft>
            </a:pP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					Rewrite as the 						</a:t>
            </a:r>
            <a:r>
              <a:rPr lang="en-US" sz="2800" spc="-100" dirty="0"/>
              <a:t>difference of two cubes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					Factor</a:t>
            </a:r>
          </a:p>
          <a:p>
            <a:pPr>
              <a:spcBef>
                <a:spcPct val="50000"/>
              </a:spcBef>
              <a:spcAft>
                <a:spcPts val="1200"/>
              </a:spcAft>
            </a:pPr>
            <a:r>
              <a:rPr lang="en-US" sz="2800" dirty="0"/>
              <a:t>					Simplify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800" b="1" dirty="0"/>
              <a:t>Check to see if factors can be factored further.</a:t>
            </a:r>
            <a:r>
              <a:rPr lang="en-US" sz="2800" dirty="0"/>
              <a:t> In this case, they cannot, so we have factored completely.</a:t>
            </a:r>
          </a:p>
          <a:p>
            <a:r>
              <a:rPr lang="en-US" sz="2800" dirty="0"/>
              <a:t>	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79025" y="1131888"/>
          <a:ext cx="3289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88960" imgH="685800" progId="Equation.DSMT4">
                  <p:embed/>
                </p:oleObj>
              </mc:Choice>
              <mc:Fallback>
                <p:oleObj name="Equation" r:id="rId2" imgW="3288960" imgH="6858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9025" y="1131888"/>
                        <a:ext cx="32893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81000" y="1961075"/>
          <a:ext cx="2336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36760" imgH="736560" progId="Equation.DSMT4">
                  <p:embed/>
                </p:oleObj>
              </mc:Choice>
              <mc:Fallback>
                <p:oleObj name="Equation" r:id="rId4" imgW="2336760" imgH="73656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1961075"/>
                        <a:ext cx="23368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81000" y="3019425"/>
          <a:ext cx="45847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84600" imgH="736560" progId="Equation.DSMT4">
                  <p:embed/>
                </p:oleObj>
              </mc:Choice>
              <mc:Fallback>
                <p:oleObj name="Equation" r:id="rId6" imgW="4584600" imgH="73656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000" y="3019425"/>
                        <a:ext cx="45847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81000" y="3698175"/>
          <a:ext cx="3810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09880" imgH="685800" progId="Equation.DSMT4">
                  <p:embed/>
                </p:oleObj>
              </mc:Choice>
              <mc:Fallback>
                <p:oleObj name="Equation" r:id="rId8" imgW="3809880" imgH="6858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" y="3698175"/>
                        <a:ext cx="38100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21890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 wrap="square"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Factor: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If there is a common factor, factor out the GCF.</a:t>
            </a:r>
            <a:r>
              <a:rPr lang="en-US" sz="2800" dirty="0"/>
              <a:t> Because 2</a:t>
            </a:r>
            <a:r>
              <a:rPr lang="en-US" sz="2800" i="1" dirty="0"/>
              <a:t>y</a:t>
            </a:r>
            <a:r>
              <a:rPr lang="en-US" sz="2800" dirty="0"/>
              <a:t> is common to both terms, we factor it out.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					  Factor out the GCF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 startAt="2"/>
            </a:pPr>
            <a:r>
              <a:rPr lang="en-US" sz="2800" b="1" dirty="0"/>
              <a:t>Determine the number of terms and factor accordingly.</a:t>
            </a:r>
            <a:r>
              <a:rPr lang="en-US" sz="2800" dirty="0"/>
              <a:t> The factor                 has two terms.  This binomial can be expressed as </a:t>
            </a:r>
            <a:br>
              <a:rPr lang="en-US" sz="2800" dirty="0"/>
            </a:br>
            <a:r>
              <a:rPr lang="en-US" sz="2800" dirty="0"/>
              <a:t>                         so it can be factored as the difference of two squares.</a:t>
            </a:r>
          </a:p>
          <a:p>
            <a:pPr marL="514350" indent="-514350">
              <a:buFont typeface="+mj-lt"/>
              <a:buAutoNum type="arabicPeriod" startAt="2"/>
            </a:pPr>
            <a:endParaRPr lang="en-US" sz="2800" dirty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789050" y="1128650"/>
          <a:ext cx="2044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44440" imgH="520560" progId="Equation.DSMT4">
                  <p:embed/>
                </p:oleObj>
              </mc:Choice>
              <mc:Fallback>
                <p:oleObj name="Equation" r:id="rId2" imgW="2044440" imgH="5205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050" y="1128650"/>
                        <a:ext cx="20447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11250" y="2983675"/>
          <a:ext cx="4622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22760" imgH="685800" progId="Equation.DSMT4">
                  <p:embed/>
                </p:oleObj>
              </mc:Choice>
              <mc:Fallback>
                <p:oleObj name="Equation" r:id="rId4" imgW="4622760" imgH="6858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250" y="2983675"/>
                        <a:ext cx="4622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964875" y="4222500"/>
          <a:ext cx="1549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49080" imgH="520560" progId="Equation.DSMT4">
                  <p:embed/>
                </p:oleObj>
              </mc:Choice>
              <mc:Fallback>
                <p:oleObj name="Equation" r:id="rId6" imgW="1549080" imgH="52056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875" y="4222500"/>
                        <a:ext cx="1549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31875" y="5122800"/>
          <a:ext cx="2413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12720" imgH="799920" progId="Equation.DSMT4">
                  <p:embed/>
                </p:oleObj>
              </mc:Choice>
              <mc:Fallback>
                <p:oleObj name="Equation" r:id="rId8" imgW="2412720" imgH="79992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5122800"/>
                        <a:ext cx="2413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1508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endParaRPr lang="en-US" sz="2800" dirty="0"/>
          </a:p>
          <a:p>
            <a:pPr>
              <a:spcBef>
                <a:spcPts val="1800"/>
              </a:spcBef>
            </a:pPr>
            <a:r>
              <a:rPr lang="en-US" sz="2800" dirty="0"/>
              <a:t>				                     Rewrite as the 					            difference of 						   two squares 						                            						      Factor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800" b="1" dirty="0"/>
              <a:t>Check to see if factors can be factored further.</a:t>
            </a:r>
            <a:r>
              <a:rPr lang="en-US" sz="2800" dirty="0"/>
              <a:t> We note that                is the difference of two squares,                 , so we continue factoring.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8922" y="1046163"/>
          <a:ext cx="4622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22760" imgH="685800" progId="Equation.DSMT4">
                  <p:embed/>
                </p:oleObj>
              </mc:Choice>
              <mc:Fallback>
                <p:oleObj name="Equation" r:id="rId2" imgW="4622760" imgH="685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22" y="1046163"/>
                        <a:ext cx="4622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570922" y="1752600"/>
          <a:ext cx="3403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03440" imgH="939600" progId="Equation.DSMT4">
                  <p:embed/>
                </p:oleObj>
              </mc:Choice>
              <mc:Fallback>
                <p:oleObj name="Equation" r:id="rId4" imgW="3403440" imgH="9396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922" y="1752600"/>
                        <a:ext cx="3403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570922" y="3389244"/>
          <a:ext cx="4089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89240" imgH="685800" progId="Equation.DSMT4">
                  <p:embed/>
                </p:oleObj>
              </mc:Choice>
              <mc:Fallback>
                <p:oleObj name="Equation" r:id="rId6" imgW="4089240" imgH="6858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922" y="3389244"/>
                        <a:ext cx="4089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624468" y="4853616"/>
          <a:ext cx="1625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25400" imgH="583920" progId="Equation.DSMT4">
                  <p:embed/>
                </p:oleObj>
              </mc:Choice>
              <mc:Fallback>
                <p:oleObj name="Equation" r:id="rId8" imgW="1625400" imgH="58392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468" y="4853616"/>
                        <a:ext cx="16256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572000" y="4416288"/>
          <a:ext cx="13589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58640" imgH="520560" progId="Equation.DSMT4">
                  <p:embed/>
                </p:oleObj>
              </mc:Choice>
              <mc:Fallback>
                <p:oleObj name="Equation" r:id="rId10" imgW="1358640" imgH="52056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416288"/>
                        <a:ext cx="13589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0446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endParaRPr lang="en-US" sz="2800" dirty="0"/>
          </a:p>
          <a:p>
            <a:pPr>
              <a:spcAft>
                <a:spcPts val="1800"/>
              </a:spcAft>
            </a:pPr>
            <a:r>
              <a:rPr lang="en-US" sz="2800" spc="-50" dirty="0"/>
              <a:t>					     </a:t>
            </a:r>
            <a:r>
              <a:rPr lang="en-US" sz="2800" dirty="0"/>
              <a:t>The previous 						     factorization</a:t>
            </a:r>
          </a:p>
          <a:p>
            <a:pPr>
              <a:spcBef>
                <a:spcPct val="50000"/>
              </a:spcBef>
              <a:spcAft>
                <a:spcPts val="1200"/>
              </a:spcAft>
            </a:pPr>
            <a:r>
              <a:rPr lang="en-US" sz="2800" dirty="0"/>
              <a:t>				    	     Rewrite as the 				               difference of two 					      squares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				    	      Factor</a:t>
            </a:r>
          </a:p>
          <a:p>
            <a:pPr marL="514350" indent="-514350">
              <a:buFont typeface="+mj-lt"/>
              <a:buAutoNum type="arabicPeriod" startAt="2"/>
            </a:pPr>
            <a:endParaRPr lang="en-US" sz="2800" dirty="0"/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6288" y="1104963"/>
          <a:ext cx="1943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42920" imgH="520560" progId="Equation.DSMT4">
                  <p:embed/>
                </p:oleObj>
              </mc:Choice>
              <mc:Fallback>
                <p:oleObj name="Equation" r:id="rId2" imgW="1942920" imgH="5205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88" y="1104963"/>
                        <a:ext cx="1943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22854" y="1636644"/>
          <a:ext cx="4089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89240" imgH="685800" progId="Equation.DSMT4">
                  <p:embed/>
                </p:oleObj>
              </mc:Choice>
              <mc:Fallback>
                <p:oleObj name="Equation" r:id="rId4" imgW="4089240" imgH="6858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54" y="1636644"/>
                        <a:ext cx="4089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09600" y="2893962"/>
          <a:ext cx="4343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43400" imgH="736560" progId="Equation.DSMT4">
                  <p:embed/>
                </p:oleObj>
              </mc:Choice>
              <mc:Fallback>
                <p:oleObj name="Equation" r:id="rId6" imgW="4343400" imgH="73656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893962"/>
                        <a:ext cx="43434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17585" y="4575312"/>
          <a:ext cx="4978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78080" imgH="685800" progId="Equation.DSMT4">
                  <p:embed/>
                </p:oleObj>
              </mc:Choice>
              <mc:Fallback>
                <p:oleObj name="Equation" r:id="rId8" imgW="4978080" imgH="6858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85" y="4575312"/>
                        <a:ext cx="4978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15001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 wrap="square"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Factor: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/>
              <a:t>If there is a common factor, factor out the GCF.</a:t>
            </a:r>
            <a:r>
              <a:rPr lang="en-US" sz="2800" dirty="0"/>
              <a:t> Because 5 is common to all terms, we factor it out.</a:t>
            </a:r>
          </a:p>
          <a:p>
            <a:r>
              <a:rPr lang="en-US" sz="2800" dirty="0"/>
              <a:t>					Factor out the GCF.</a:t>
            </a:r>
          </a:p>
          <a:p>
            <a:endParaRPr lang="en-US" sz="28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2800" b="1" dirty="0"/>
              <a:t>Determine the number of terms and factor accordingly.</a:t>
            </a:r>
            <a:r>
              <a:rPr lang="en-US" sz="2800" dirty="0"/>
              <a:t> The factor                             has three terms and is a perfect square trinomial.  We factor using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785750" y="1125475"/>
          <a:ext cx="31623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62240" imgH="520560" progId="Equation.DSMT4">
                  <p:embed/>
                </p:oleObj>
              </mc:Choice>
              <mc:Fallback>
                <p:oleObj name="Equation" r:id="rId2" imgW="3162240" imgH="5205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750" y="1125475"/>
                        <a:ext cx="31623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085850" y="3090863"/>
          <a:ext cx="3505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04960" imgH="1143000" progId="Equation.DSMT4">
                  <p:embed/>
                </p:oleObj>
              </mc:Choice>
              <mc:Fallback>
                <p:oleObj name="Equation" r:id="rId4" imgW="3504960" imgH="11430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3090863"/>
                        <a:ext cx="35052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004625" y="4532250"/>
          <a:ext cx="2679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79480" imgH="520560" progId="Equation.DSMT4">
                  <p:embed/>
                </p:oleObj>
              </mc:Choice>
              <mc:Fallback>
                <p:oleObj name="Equation" r:id="rId6" imgW="2679480" imgH="52056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625" y="4532250"/>
                        <a:ext cx="26797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692400" y="5364675"/>
          <a:ext cx="4051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51080" imgH="583920" progId="Equation.DSMT4">
                  <p:embed/>
                </p:oleObj>
              </mc:Choice>
              <mc:Fallback>
                <p:oleObj name="Equation" r:id="rId8" imgW="4051080" imgH="58392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400" y="5364675"/>
                        <a:ext cx="40513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177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Factor:</a:t>
            </a:r>
          </a:p>
          <a:p>
            <a:pPr>
              <a:spcBef>
                <a:spcPct val="50000"/>
              </a:spcBef>
              <a:spcAft>
                <a:spcPts val="1800"/>
              </a:spcAft>
            </a:pPr>
            <a:r>
              <a:rPr lang="en-US" sz="2800" dirty="0"/>
              <a:t>								   We must express each term as the square of a monomial. Then use the formula for factoring</a:t>
            </a:r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				Express as the difference 				of two squares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				Factor using the Difference 				of Two Squares method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 </a:t>
            </a:r>
          </a:p>
          <a:p>
            <a:pPr>
              <a:spcBef>
                <a:spcPct val="50000"/>
              </a:spcBef>
            </a:pP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824046"/>
              </p:ext>
            </p:extLst>
          </p:nvPr>
        </p:nvGraphicFramePr>
        <p:xfrm>
          <a:off x="626425" y="3657600"/>
          <a:ext cx="17653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65080" imgH="520560" progId="">
                  <p:embed/>
                </p:oleObj>
              </mc:Choice>
              <mc:Fallback>
                <p:oleObj name="Equation" r:id="rId2" imgW="1765080" imgH="520560" progId="">
                  <p:embed/>
                  <p:pic>
                    <p:nvPicPr>
                      <p:cNvPr id="0" name="Picture 14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25" y="3657600"/>
                        <a:ext cx="17653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760306"/>
              </p:ext>
            </p:extLst>
          </p:nvPr>
        </p:nvGraphicFramePr>
        <p:xfrm>
          <a:off x="1816925" y="1130925"/>
          <a:ext cx="1854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54000" imgH="520560" progId="">
                  <p:embed/>
                </p:oleObj>
              </mc:Choice>
              <mc:Fallback>
                <p:oleObj name="Equation" r:id="rId4" imgW="1854000" imgH="520560" progId="">
                  <p:embed/>
                  <p:pic>
                    <p:nvPicPr>
                      <p:cNvPr id="0" name="Picture 14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925" y="1130925"/>
                        <a:ext cx="18542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573099"/>
              </p:ext>
            </p:extLst>
          </p:nvPr>
        </p:nvGraphicFramePr>
        <p:xfrm>
          <a:off x="584200" y="3028950"/>
          <a:ext cx="3962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62160" imgH="583920" progId="Equation.DSMT4">
                  <p:embed/>
                </p:oleObj>
              </mc:Choice>
              <mc:Fallback>
                <p:oleObj name="Equation" r:id="rId6" imgW="3962160" imgH="583920" progId="Equation.DSMT4">
                  <p:embed/>
                  <p:pic>
                    <p:nvPicPr>
                      <p:cNvPr id="0" name="Picture 14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3028950"/>
                        <a:ext cx="39624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10232"/>
              </p:ext>
            </p:extLst>
          </p:nvPr>
        </p:nvGraphicFramePr>
        <p:xfrm>
          <a:off x="474663" y="4114800"/>
          <a:ext cx="2463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63480" imgH="825480" progId="Equation.DSMT4">
                  <p:embed/>
                </p:oleObj>
              </mc:Choice>
              <mc:Fallback>
                <p:oleObj name="Equation" r:id="rId8" imgW="2463480" imgH="825480" progId="Equation.DSMT4">
                  <p:embed/>
                  <p:pic>
                    <p:nvPicPr>
                      <p:cNvPr id="0" name="Picture 14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4114800"/>
                        <a:ext cx="24638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383378"/>
              </p:ext>
            </p:extLst>
          </p:nvPr>
        </p:nvGraphicFramePr>
        <p:xfrm>
          <a:off x="477838" y="5080000"/>
          <a:ext cx="3708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708360" imgH="711000" progId="Equation.DSMT4">
                  <p:embed/>
                </p:oleObj>
              </mc:Choice>
              <mc:Fallback>
                <p:oleObj name="Equation" r:id="rId10" imgW="3708360" imgH="711000" progId="Equation.DSMT4">
                  <p:embed/>
                  <p:pic>
                    <p:nvPicPr>
                      <p:cNvPr id="0" name="Picture 14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5080000"/>
                        <a:ext cx="37084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29817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Example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endParaRPr lang="en-US" sz="2800" dirty="0"/>
          </a:p>
          <a:p>
            <a:pPr>
              <a:spcAft>
                <a:spcPts val="1800"/>
              </a:spcAft>
            </a:pPr>
            <a:r>
              <a:rPr lang="en-US" sz="2800" dirty="0"/>
              <a:t>				    Factor out the GCF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				    Rewrite the part in 					    parentheses </a:t>
            </a:r>
          </a:p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US" sz="2800" dirty="0"/>
              <a:t>				    								    form							    Factor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"/>
            </a:pPr>
            <a:r>
              <a:rPr lang="en-US" sz="2800" b="1" dirty="0"/>
              <a:t>Check to see if factors can be factored further.</a:t>
            </a:r>
            <a:r>
              <a:rPr lang="en-US" sz="2800" dirty="0"/>
              <a:t> In this case, they cannot, so we have factored completely.</a:t>
            </a:r>
          </a:p>
          <a:p>
            <a:pPr marL="514350" indent="-514350">
              <a:buFont typeface="+mj-lt"/>
              <a:buAutoNum type="arabicPeriod" startAt="3"/>
            </a:pPr>
            <a:endParaRPr lang="en-US" sz="2800" dirty="0"/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64932" y="1088957"/>
          <a:ext cx="3073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73320" imgH="520560" progId="Equation.DSMT4">
                  <p:embed/>
                </p:oleObj>
              </mc:Choice>
              <mc:Fallback>
                <p:oleObj name="Equation" r:id="rId2" imgW="3073320" imgH="5205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32" y="1088957"/>
                        <a:ext cx="3073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50275" y="1618800"/>
          <a:ext cx="3505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04960" imgH="685800" progId="Equation.DSMT4">
                  <p:embed/>
                </p:oleObj>
              </mc:Choice>
              <mc:Fallback>
                <p:oleObj name="Equation" r:id="rId4" imgW="3504960" imgH="6858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75" y="1618800"/>
                        <a:ext cx="3505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55544" y="2362200"/>
          <a:ext cx="4000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00320" imgH="736560" progId="Equation.DSMT4">
                  <p:embed/>
                </p:oleObj>
              </mc:Choice>
              <mc:Fallback>
                <p:oleObj name="Equation" r:id="rId6" imgW="4000320" imgH="73656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544" y="2362200"/>
                        <a:ext cx="40005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14550" y="3225800"/>
          <a:ext cx="3924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24000" imgH="583920" progId="Equation.DSMT4">
                  <p:embed/>
                </p:oleObj>
              </mc:Choice>
              <mc:Fallback>
                <p:oleObj name="Equation" r:id="rId8" imgW="3924000" imgH="5839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550" y="3225800"/>
                        <a:ext cx="39243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47300" y="4071625"/>
          <a:ext cx="1955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55520" imgH="583920" progId="Equation.DSMT4">
                  <p:embed/>
                </p:oleObj>
              </mc:Choice>
              <mc:Fallback>
                <p:oleObj name="Equation" r:id="rId10" imgW="1955520" imgH="58392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00" y="4071625"/>
                        <a:ext cx="19558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1172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Objective 1: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1a.</a:t>
            </a:r>
            <a:r>
              <a:rPr lang="en-US" dirty="0"/>
              <a:t>	Factor: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36797" y="1134178"/>
          <a:ext cx="309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98520" imgH="507960" progId="Equation.DSMT4">
                  <p:embed/>
                </p:oleObj>
              </mc:Choice>
              <mc:Fallback>
                <p:oleObj name="Equation" r:id="rId2" imgW="3098520" imgH="5079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797" y="1134178"/>
                        <a:ext cx="3098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536699" y="1968500"/>
          <a:ext cx="6616701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16440" imgH="1384200" progId="Equation.DSMT4">
                  <p:embed/>
                </p:oleObj>
              </mc:Choice>
              <mc:Fallback>
                <p:oleObj name="Equation" r:id="rId4" imgW="6616440" imgH="1384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699" y="1968500"/>
                        <a:ext cx="6616701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8757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Objective 1: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1b.</a:t>
            </a:r>
            <a:r>
              <a:rPr lang="en-US" dirty="0"/>
              <a:t>	Factor: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34575" y="1143703"/>
          <a:ext cx="3302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1920" imgH="583920" progId="Equation.DSMT4">
                  <p:embed/>
                </p:oleObj>
              </mc:Choice>
              <mc:Fallback>
                <p:oleObj name="Equation" r:id="rId2" imgW="3301920" imgH="5839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4575" y="1143703"/>
                        <a:ext cx="33020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498600" y="2006600"/>
          <a:ext cx="66929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92760" imgH="1422360" progId="Equation.DSMT4">
                  <p:embed/>
                </p:oleObj>
              </mc:Choice>
              <mc:Fallback>
                <p:oleObj name="Equation" r:id="rId4" imgW="6692760" imgH="14223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2006600"/>
                        <a:ext cx="66929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35172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Objective 1: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1c.</a:t>
            </a:r>
            <a:r>
              <a:rPr lang="en-US" dirty="0"/>
              <a:t>	Factor: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13187" y="1154181"/>
          <a:ext cx="43529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787640" imgH="583920" progId="Equation.DSMT4">
                  <p:embed/>
                </p:oleObj>
              </mc:Choice>
              <mc:Fallback>
                <p:oleObj name="Equation" r:id="rId2" imgW="4787640" imgH="5839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187" y="1154181"/>
                        <a:ext cx="43529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514195" y="1625326"/>
          <a:ext cx="435292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87640" imgH="583920" progId="Equation.DSMT4">
                  <p:embed/>
                </p:oleObj>
              </mc:Choice>
              <mc:Fallback>
                <p:oleObj name="Equation" r:id="rId4" imgW="4787640" imgH="5839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195" y="1625326"/>
                        <a:ext cx="4352925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529727" y="2117657"/>
          <a:ext cx="5427663" cy="417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968800" imgH="4597200" progId="Equation.DSMT4">
                  <p:embed/>
                </p:oleObj>
              </mc:Choice>
              <mc:Fallback>
                <p:oleObj name="Equation" r:id="rId6" imgW="5968800" imgH="45972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9727" y="2117657"/>
                        <a:ext cx="5427663" cy="417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182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  <a:prstGeom prst="rect">
            <a:avLst/>
          </a:prstGeom>
        </p:spPr>
        <p:txBody>
          <a:bodyPr wrap="none"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Objective 1: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1d.</a:t>
            </a:r>
            <a:r>
              <a:rPr lang="en-US" dirty="0"/>
              <a:t>	Factor: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30450" y="1114300"/>
          <a:ext cx="3898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98800" imgH="507960" progId="Equation.DSMT4">
                  <p:embed/>
                </p:oleObj>
              </mc:Choice>
              <mc:Fallback>
                <p:oleObj name="Equation" r:id="rId2" imgW="3898800" imgH="5079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450" y="1114300"/>
                        <a:ext cx="38989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491422" y="2057400"/>
          <a:ext cx="3898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98800" imgH="507960" progId="Equation.DSMT4">
                  <p:embed/>
                </p:oleObj>
              </mc:Choice>
              <mc:Fallback>
                <p:oleObj name="Equation" r:id="rId4" imgW="3898800" imgH="5079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1422" y="2057400"/>
                        <a:ext cx="38989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524000" y="2785166"/>
          <a:ext cx="48260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5800" imgH="2946240" progId="Equation.DSMT4">
                  <p:embed/>
                </p:oleObj>
              </mc:Choice>
              <mc:Fallback>
                <p:oleObj name="Equation" r:id="rId6" imgW="4825800" imgH="29462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85166"/>
                        <a:ext cx="4826000" cy="294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963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Factor:</a:t>
            </a:r>
          </a:p>
          <a:p>
            <a:pPr>
              <a:spcBef>
                <a:spcPct val="50000"/>
              </a:spcBef>
              <a:spcAft>
                <a:spcPts val="1800"/>
              </a:spcAft>
            </a:pPr>
            <a:r>
              <a:rPr lang="en-US" sz="2800" dirty="0"/>
              <a:t>								            The GCF of the two terms of the polynomial is 6.  We begin by factoring out 6.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		                     								Factor the GCF out 					of both terms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				Factor using the Difference 				of Two Squares method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 </a:t>
            </a:r>
          </a:p>
          <a:p>
            <a:pPr>
              <a:spcBef>
                <a:spcPct val="50000"/>
              </a:spcBef>
            </a:pP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551156"/>
              </p:ext>
            </p:extLst>
          </p:nvPr>
        </p:nvGraphicFramePr>
        <p:xfrm>
          <a:off x="704913" y="3236025"/>
          <a:ext cx="1562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040" imgH="520560" progId="">
                  <p:embed/>
                </p:oleObj>
              </mc:Choice>
              <mc:Fallback>
                <p:oleObj name="Equation" r:id="rId2" imgW="1562040" imgH="520560" progId="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913" y="3236025"/>
                        <a:ext cx="1562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609548"/>
              </p:ext>
            </p:extLst>
          </p:nvPr>
        </p:nvGraphicFramePr>
        <p:xfrm>
          <a:off x="1836163" y="1121363"/>
          <a:ext cx="165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50960" imgH="520560" progId="">
                  <p:embed/>
                </p:oleObj>
              </mc:Choice>
              <mc:Fallback>
                <p:oleObj name="Equation" r:id="rId4" imgW="1650960" imgH="520560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163" y="1121363"/>
                        <a:ext cx="16510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422471"/>
              </p:ext>
            </p:extLst>
          </p:nvPr>
        </p:nvGraphicFramePr>
        <p:xfrm>
          <a:off x="654050" y="3890963"/>
          <a:ext cx="16891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711000" progId="Equation.DSMT4">
                  <p:embed/>
                </p:oleObj>
              </mc:Choice>
              <mc:Fallback>
                <p:oleObj name="Equation" r:id="rId6" imgW="1688760" imgH="711000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3890963"/>
                        <a:ext cx="16891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672023"/>
              </p:ext>
            </p:extLst>
          </p:nvPr>
        </p:nvGraphicFramePr>
        <p:xfrm>
          <a:off x="622300" y="4992688"/>
          <a:ext cx="2400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00120" imgH="507960" progId="Equation.DSMT4">
                  <p:embed/>
                </p:oleObj>
              </mc:Choice>
              <mc:Fallback>
                <p:oleObj name="Equation" r:id="rId8" imgW="2400120" imgH="507960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4992688"/>
                        <a:ext cx="24003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0049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Factor completely:</a:t>
            </a:r>
          </a:p>
          <a:p>
            <a:pPr>
              <a:spcBef>
                <a:spcPct val="50000"/>
              </a:spcBef>
            </a:pPr>
            <a:endParaRPr lang="en-US" sz="2800" dirty="0"/>
          </a:p>
          <a:p>
            <a:pPr marL="3657600" indent="-3657600">
              <a:spcBef>
                <a:spcPts val="0"/>
              </a:spcBef>
            </a:pPr>
            <a:r>
              <a:rPr lang="en-US" sz="2800" dirty="0"/>
              <a:t>	Express as the difference of two squares</a:t>
            </a:r>
          </a:p>
          <a:p>
            <a:pPr marL="3657600" indent="-3657600">
              <a:spcBef>
                <a:spcPct val="50000"/>
              </a:spcBef>
            </a:pPr>
            <a:r>
              <a:rPr lang="en-US" sz="2800" dirty="0"/>
              <a:t>	The factors are the sum and difference of the expressions being squared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				The factor             is the 				difference of two squares 				and can be factored</a:t>
            </a:r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  <a:spcAft>
                <a:spcPts val="1800"/>
              </a:spcAft>
            </a:pPr>
            <a:r>
              <a:rPr lang="en-US" sz="2800" dirty="0"/>
              <a:t>								            								</a:t>
            </a:r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				</a:t>
            </a:r>
          </a:p>
          <a:p>
            <a:pPr>
              <a:spcBef>
                <a:spcPct val="50000"/>
              </a:spcBef>
            </a:pP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374589"/>
              </p:ext>
            </p:extLst>
          </p:nvPr>
        </p:nvGraphicFramePr>
        <p:xfrm>
          <a:off x="3614850" y="1124825"/>
          <a:ext cx="1028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520" imgH="444240" progId="">
                  <p:embed/>
                </p:oleObj>
              </mc:Choice>
              <mc:Fallback>
                <p:oleObj name="Equation" r:id="rId2" imgW="1028520" imgH="444240" progId="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850" y="1124825"/>
                        <a:ext cx="10287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519332"/>
              </p:ext>
            </p:extLst>
          </p:nvPr>
        </p:nvGraphicFramePr>
        <p:xfrm>
          <a:off x="685800" y="1987550"/>
          <a:ext cx="2743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43200" imgH="825480" progId="Equation.DSMT4">
                  <p:embed/>
                </p:oleObj>
              </mc:Choice>
              <mc:Fallback>
                <p:oleObj name="Equation" r:id="rId4" imgW="2743200" imgH="825480" progId="Equation.DSMT4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7550"/>
                        <a:ext cx="2743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89491"/>
              </p:ext>
            </p:extLst>
          </p:nvPr>
        </p:nvGraphicFramePr>
        <p:xfrm>
          <a:off x="1286500" y="3200400"/>
          <a:ext cx="2616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16120" imgH="711000" progId="Equation.DSMT4">
                  <p:embed/>
                </p:oleObj>
              </mc:Choice>
              <mc:Fallback>
                <p:oleObj name="Equation" r:id="rId6" imgW="2616120" imgH="711000" progId="Equation.DSMT4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6500" y="3200400"/>
                        <a:ext cx="26162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843026"/>
              </p:ext>
            </p:extLst>
          </p:nvPr>
        </p:nvGraphicFramePr>
        <p:xfrm>
          <a:off x="1260600" y="4731263"/>
          <a:ext cx="2806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06560" imgH="711000" progId="Equation.DSMT4">
                  <p:embed/>
                </p:oleObj>
              </mc:Choice>
              <mc:Fallback>
                <p:oleObj name="Equation" r:id="rId8" imgW="2806560" imgH="711000" progId="Equation.DSMT4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600" y="4731263"/>
                        <a:ext cx="28067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218674"/>
              </p:ext>
            </p:extLst>
          </p:nvPr>
        </p:nvGraphicFramePr>
        <p:xfrm>
          <a:off x="5930900" y="4688525"/>
          <a:ext cx="1155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55600" imgH="711000" progId="Equation.DSMT4">
                  <p:embed/>
                </p:oleObj>
              </mc:Choice>
              <mc:Fallback>
                <p:oleObj name="Equation" r:id="rId10" imgW="1155600" imgH="711000" progId="Equation.DSMT4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4688525"/>
                        <a:ext cx="11557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6503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Example 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dirty="0"/>
              <a:t>				The factors of              are 				the sum and difference of 				the expressions being 				         squared</a:t>
            </a:r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  <a:spcAft>
                <a:spcPts val="1800"/>
              </a:spcAft>
            </a:pPr>
            <a:r>
              <a:rPr lang="en-US" sz="2800" dirty="0"/>
              <a:t>Thus,</a:t>
            </a:r>
            <a:r>
              <a:rPr lang="en-US" sz="3600" dirty="0"/>
              <a:t>					</a:t>
            </a:r>
          </a:p>
          <a:p>
            <a:pPr>
              <a:spcBef>
                <a:spcPct val="50000"/>
              </a:spcBef>
            </a:pPr>
            <a:endParaRPr lang="en-US" sz="3600" dirty="0"/>
          </a:p>
          <a:p>
            <a:pPr>
              <a:spcBef>
                <a:spcPct val="50000"/>
              </a:spcBef>
            </a:pPr>
            <a:r>
              <a:rPr lang="en-US" sz="3600" dirty="0"/>
              <a:t>				</a:t>
            </a:r>
            <a:endParaRPr lang="en-US" sz="2800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862251"/>
              </p:ext>
            </p:extLst>
          </p:nvPr>
        </p:nvGraphicFramePr>
        <p:xfrm>
          <a:off x="604650" y="1054738"/>
          <a:ext cx="34163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16040" imgH="711000" progId="Equation.DSMT4">
                  <p:embed/>
                </p:oleObj>
              </mc:Choice>
              <mc:Fallback>
                <p:oleObj name="Equation" r:id="rId2" imgW="3416040" imgH="711000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50" y="1054738"/>
                        <a:ext cx="34163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621059"/>
              </p:ext>
            </p:extLst>
          </p:nvPr>
        </p:nvGraphicFramePr>
        <p:xfrm>
          <a:off x="6577013" y="1014350"/>
          <a:ext cx="1155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600" imgH="711000" progId="Equation.DSMT4">
                  <p:embed/>
                </p:oleObj>
              </mc:Choice>
              <mc:Fallback>
                <p:oleObj name="Equation" r:id="rId4" imgW="1155600" imgH="711000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013" y="1014350"/>
                        <a:ext cx="11557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241805"/>
              </p:ext>
            </p:extLst>
          </p:nvPr>
        </p:nvGraphicFramePr>
        <p:xfrm>
          <a:off x="1651000" y="3797938"/>
          <a:ext cx="4597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97200" imgH="711000" progId="Equation.DSMT4">
                  <p:embed/>
                </p:oleObj>
              </mc:Choice>
              <mc:Fallback>
                <p:oleObj name="Equation" r:id="rId6" imgW="4597200" imgH="71100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3797938"/>
                        <a:ext cx="45974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283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Factor completely:</a:t>
            </a:r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ts val="2400"/>
              </a:spcBef>
            </a:pPr>
            <a:r>
              <a:rPr lang="en-US" sz="2800" dirty="0"/>
              <a:t>				      Group terms with 					      common factors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				      Factor out the common 				      factor from each group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				      Factor out </a:t>
            </a:r>
            <a:r>
              <a:rPr lang="en-US" sz="2800" i="1" dirty="0"/>
              <a:t>        </a:t>
            </a:r>
            <a:r>
              <a:rPr lang="en-US" sz="2800" dirty="0"/>
              <a:t> from 				      both terms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				      </a:t>
            </a:r>
            <a:r>
              <a:rPr lang="en-US" sz="2800" spc="-50" dirty="0"/>
              <a:t>Factor               as the 				      difference of two squares</a:t>
            </a:r>
          </a:p>
          <a:p>
            <a:pPr>
              <a:spcBef>
                <a:spcPct val="50000"/>
              </a:spcBef>
            </a:pPr>
            <a:endParaRPr lang="en-US" sz="11200" dirty="0"/>
          </a:p>
          <a:p>
            <a:pPr marL="3657600" indent="-3657600">
              <a:spcBef>
                <a:spcPct val="50000"/>
              </a:spcBef>
            </a:pPr>
            <a:r>
              <a:rPr lang="en-US" sz="11200" dirty="0"/>
              <a:t>						</a:t>
            </a:r>
            <a:endParaRPr lang="en-US" sz="2800" dirty="0"/>
          </a:p>
          <a:p>
            <a:pPr>
              <a:spcBef>
                <a:spcPct val="50000"/>
              </a:spcBef>
              <a:spcAft>
                <a:spcPts val="1800"/>
              </a:spcAft>
            </a:pPr>
            <a:r>
              <a:rPr lang="en-US" sz="3600" dirty="0"/>
              <a:t>								            								</a:t>
            </a:r>
          </a:p>
          <a:p>
            <a:pPr>
              <a:spcBef>
                <a:spcPct val="50000"/>
              </a:spcBef>
            </a:pPr>
            <a:endParaRPr lang="en-US" sz="3600" dirty="0"/>
          </a:p>
          <a:p>
            <a:pPr>
              <a:spcBef>
                <a:spcPct val="50000"/>
              </a:spcBef>
            </a:pPr>
            <a:r>
              <a:rPr lang="en-US" sz="3600" dirty="0"/>
              <a:t>				</a:t>
            </a:r>
            <a:endParaRPr lang="en-US" sz="2800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670015"/>
              </p:ext>
            </p:extLst>
          </p:nvPr>
        </p:nvGraphicFramePr>
        <p:xfrm>
          <a:off x="3556000" y="1107375"/>
          <a:ext cx="292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0680" imgH="457200" progId="">
                  <p:embed/>
                </p:oleObj>
              </mc:Choice>
              <mc:Fallback>
                <p:oleObj name="Equation" r:id="rId2" imgW="2920680" imgH="457200" progId="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1107375"/>
                        <a:ext cx="2921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097529"/>
              </p:ext>
            </p:extLst>
          </p:nvPr>
        </p:nvGraphicFramePr>
        <p:xfrm>
          <a:off x="868363" y="2432050"/>
          <a:ext cx="3886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86200" imgH="711000" progId="Equation.DSMT4">
                  <p:embed/>
                </p:oleObj>
              </mc:Choice>
              <mc:Fallback>
                <p:oleObj name="Equation" r:id="rId4" imgW="3886200" imgH="711000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2432050"/>
                        <a:ext cx="38862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342916"/>
              </p:ext>
            </p:extLst>
          </p:nvPr>
        </p:nvGraphicFramePr>
        <p:xfrm>
          <a:off x="827088" y="3284606"/>
          <a:ext cx="3365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65280" imgH="583920" progId="Equation.DSMT4">
                  <p:embed/>
                </p:oleObj>
              </mc:Choice>
              <mc:Fallback>
                <p:oleObj name="Equation" r:id="rId6" imgW="3365280" imgH="583920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284606"/>
                        <a:ext cx="33655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272004"/>
              </p:ext>
            </p:extLst>
          </p:nvPr>
        </p:nvGraphicFramePr>
        <p:xfrm>
          <a:off x="678875" y="1938650"/>
          <a:ext cx="284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44720" imgH="457200" progId="">
                  <p:embed/>
                </p:oleObj>
              </mc:Choice>
              <mc:Fallback>
                <p:oleObj name="Equation" r:id="rId8" imgW="2844720" imgH="457200" progId="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75" y="1938650"/>
                        <a:ext cx="2844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529599"/>
              </p:ext>
            </p:extLst>
          </p:nvPr>
        </p:nvGraphicFramePr>
        <p:xfrm>
          <a:off x="828675" y="4191000"/>
          <a:ext cx="25781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77960" imgH="711000" progId="Equation.DSMT4">
                  <p:embed/>
                </p:oleObj>
              </mc:Choice>
              <mc:Fallback>
                <p:oleObj name="Equation" r:id="rId10" imgW="2577960" imgH="711000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4191000"/>
                        <a:ext cx="25781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525195"/>
              </p:ext>
            </p:extLst>
          </p:nvPr>
        </p:nvGraphicFramePr>
        <p:xfrm>
          <a:off x="820738" y="5257800"/>
          <a:ext cx="3441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41600" imgH="507960" progId="Equation.DSMT4">
                  <p:embed/>
                </p:oleObj>
              </mc:Choice>
              <mc:Fallback>
                <p:oleObj name="Equation" r:id="rId12" imgW="3441600" imgH="507960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5257800"/>
                        <a:ext cx="34417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171358"/>
              </p:ext>
            </p:extLst>
          </p:nvPr>
        </p:nvGraphicFramePr>
        <p:xfrm>
          <a:off x="5912100" y="5157600"/>
          <a:ext cx="12319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31560" imgH="711000" progId="Equation.DSMT4">
                  <p:embed/>
                </p:oleObj>
              </mc:Choice>
              <mc:Fallback>
                <p:oleObj name="Equation" r:id="rId14" imgW="1231560" imgH="711000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2100" y="5157600"/>
                        <a:ext cx="12319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590800" y="1550325"/>
            <a:ext cx="3581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990726"/>
              </p:ext>
            </p:extLst>
          </p:nvPr>
        </p:nvGraphicFramePr>
        <p:xfrm>
          <a:off x="6590800" y="4389250"/>
          <a:ext cx="774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74360" imgH="330120" progId="Equation.DSMT4">
                  <p:embed/>
                </p:oleObj>
              </mc:Choice>
              <mc:Fallback>
                <p:oleObj name="Equation" r:id="rId16" imgW="774360" imgH="33012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0800" y="4389250"/>
                        <a:ext cx="7747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138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182880"/>
            <a:ext cx="0" cy="0"/>
          </a:xfrm>
        </p:spPr>
        <p:txBody>
          <a:bodyPr/>
          <a:lstStyle/>
          <a:p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Objective 1: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1a.</a:t>
            </a:r>
            <a:r>
              <a:rPr lang="en-US" sz="2800" dirty="0"/>
              <a:t>	Factor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sz="2800" dirty="0"/>
              <a:t>Notice that the binomial fits the form</a:t>
            </a:r>
          </a:p>
          <a:p>
            <a:r>
              <a:rPr lang="en-US" sz="2800" dirty="0"/>
              <a:t>								Thus, factor using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858294"/>
              </p:ext>
            </p:extLst>
          </p:nvPr>
        </p:nvGraphicFramePr>
        <p:xfrm>
          <a:off x="1600200" y="3962400"/>
          <a:ext cx="43942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94160" imgH="1168200" progId="Equation.DSMT4">
                  <p:embed/>
                </p:oleObj>
              </mc:Choice>
              <mc:Fallback>
                <p:oleObj name="Equation" r:id="rId2" imgW="4394160" imgH="1168200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962400"/>
                        <a:ext cx="4394200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834444"/>
              </p:ext>
            </p:extLst>
          </p:nvPr>
        </p:nvGraphicFramePr>
        <p:xfrm>
          <a:off x="2719650" y="1185025"/>
          <a:ext cx="1536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480" imgH="457200" progId="">
                  <p:embed/>
                </p:oleObj>
              </mc:Choice>
              <mc:Fallback>
                <p:oleObj name="Equation" r:id="rId4" imgW="1536480" imgH="4572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650" y="1185025"/>
                        <a:ext cx="15367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310284"/>
              </p:ext>
            </p:extLst>
          </p:nvPr>
        </p:nvGraphicFramePr>
        <p:xfrm>
          <a:off x="4421188" y="3268663"/>
          <a:ext cx="3962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62160" imgH="558720" progId="Equation.DSMT4">
                  <p:embed/>
                </p:oleObj>
              </mc:Choice>
              <mc:Fallback>
                <p:oleObj name="Equation" r:id="rId6" imgW="3962160" imgH="558720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3268663"/>
                        <a:ext cx="39624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568816"/>
              </p:ext>
            </p:extLst>
          </p:nvPr>
        </p:nvGraphicFramePr>
        <p:xfrm>
          <a:off x="7257800" y="2334325"/>
          <a:ext cx="1308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07880" imgH="444240" progId="">
                  <p:embed/>
                </p:oleObj>
              </mc:Choice>
              <mc:Fallback>
                <p:oleObj name="Equation" r:id="rId8" imgW="1307880" imgH="44424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7800" y="2334325"/>
                        <a:ext cx="13081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4747825"/>
      </p:ext>
    </p:extLst>
  </p:cSld>
  <p:clrMapOvr>
    <a:masterClrMapping/>
  </p:clrMapOvr>
</p:sld>
</file>

<file path=ppt/theme/theme1.xml><?xml version="1.0" encoding="utf-8"?>
<a:theme xmlns:a="http://schemas.openxmlformats.org/drawingml/2006/main" name="Top With 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2195</TotalTime>
  <Words>1940</Words>
  <Application>Microsoft Office PowerPoint</Application>
  <PresentationFormat>On-screen Show (4:3)</PresentationFormat>
  <Paragraphs>243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Times New Roman</vt:lpstr>
      <vt:lpstr>Top With Footer</vt:lpstr>
      <vt:lpstr>Equation</vt:lpstr>
      <vt:lpstr>PowerPoint Presentation</vt:lpstr>
      <vt:lpstr>Objective 1</vt:lpstr>
      <vt:lpstr>The Difference of Two Squares</vt:lpstr>
      <vt:lpstr>Example</vt:lpstr>
      <vt:lpstr>Example</vt:lpstr>
      <vt:lpstr>Example</vt:lpstr>
      <vt:lpstr>Example (cont)</vt:lpstr>
      <vt:lpstr>Example</vt:lpstr>
      <vt:lpstr> Objective 1: Example</vt:lpstr>
      <vt:lpstr> Objective 1: Example</vt:lpstr>
      <vt:lpstr> Objective 1: Example</vt:lpstr>
      <vt:lpstr>Objective 2</vt:lpstr>
      <vt:lpstr>Factoring Special Forms</vt:lpstr>
      <vt:lpstr>Example</vt:lpstr>
      <vt:lpstr> Objective 2: Example</vt:lpstr>
      <vt:lpstr> Objective 2: Example</vt:lpstr>
      <vt:lpstr> Objective 2: Example</vt:lpstr>
      <vt:lpstr>Objective 3</vt:lpstr>
      <vt:lpstr>Example</vt:lpstr>
      <vt:lpstr>Example (cont)</vt:lpstr>
      <vt:lpstr> Objective 3: Example</vt:lpstr>
      <vt:lpstr>Objective 4</vt:lpstr>
      <vt:lpstr>Factoring Special Forms</vt:lpstr>
      <vt:lpstr>Example</vt:lpstr>
      <vt:lpstr>Example</vt:lpstr>
      <vt:lpstr>Example (cont)</vt:lpstr>
      <vt:lpstr> Objective 4: Example</vt:lpstr>
      <vt:lpstr> Objective 4: Example</vt:lpstr>
      <vt:lpstr>PowerPoint Presentation</vt:lpstr>
      <vt:lpstr>Objective 1</vt:lpstr>
      <vt:lpstr>A Strategy for Factoring Polynomials</vt:lpstr>
      <vt:lpstr>A Strategy for Factoring Polynomials (cont)</vt:lpstr>
      <vt:lpstr>A Strategy for Factoring Polynomials (cont)</vt:lpstr>
      <vt:lpstr>Example</vt:lpstr>
      <vt:lpstr>Example (cont)</vt:lpstr>
      <vt:lpstr>Example</vt:lpstr>
      <vt:lpstr>Example (cont)</vt:lpstr>
      <vt:lpstr>Example (cont)</vt:lpstr>
      <vt:lpstr>Example</vt:lpstr>
      <vt:lpstr>Example (cont)</vt:lpstr>
      <vt:lpstr> Objective 1: Example</vt:lpstr>
      <vt:lpstr> Objective 1: Example</vt:lpstr>
      <vt:lpstr> Objective 1: Example</vt:lpstr>
      <vt:lpstr> Objective 1: Example</vt:lpstr>
    </vt:vector>
  </TitlesOfParts>
  <Company>Pearson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FTPUSER;Bob Blitzer</dc:creator>
  <cp:lastModifiedBy>Calise, Anthony J.</cp:lastModifiedBy>
  <cp:revision>1499</cp:revision>
  <dcterms:created xsi:type="dcterms:W3CDTF">2015-11-17T05:26:05Z</dcterms:created>
  <dcterms:modified xsi:type="dcterms:W3CDTF">2022-07-14T12:40:54Z</dcterms:modified>
</cp:coreProperties>
</file>