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0" r:id="rId2"/>
  </p:sldMasterIdLst>
  <p:notesMasterIdLst>
    <p:notesMasterId r:id="rId23"/>
  </p:notesMasterIdLst>
  <p:sldIdLst>
    <p:sldId id="318" r:id="rId3"/>
    <p:sldId id="370" r:id="rId4"/>
    <p:sldId id="372" r:id="rId5"/>
    <p:sldId id="447" r:id="rId6"/>
    <p:sldId id="448" r:id="rId7"/>
    <p:sldId id="257" r:id="rId8"/>
    <p:sldId id="272" r:id="rId9"/>
    <p:sldId id="267" r:id="rId10"/>
    <p:sldId id="268" r:id="rId11"/>
    <p:sldId id="271" r:id="rId12"/>
    <p:sldId id="269" r:id="rId13"/>
    <p:sldId id="270" r:id="rId14"/>
    <p:sldId id="276" r:id="rId15"/>
    <p:sldId id="277" r:id="rId16"/>
    <p:sldId id="258" r:id="rId17"/>
    <p:sldId id="279" r:id="rId18"/>
    <p:sldId id="259" r:id="rId19"/>
    <p:sldId id="280" r:id="rId20"/>
    <p:sldId id="281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B0EBB-E2A1-4615-ABD5-7A8D280BBF2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7032E-9806-42FF-9B04-2C93FD3D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8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391E533C-5C7F-49CA-906A-58478BD6E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2461E0-5361-462E-96ED-1C7F5F3EF2E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7043" name="Slide Image Placeholder 1">
            <a:extLst>
              <a:ext uri="{FF2B5EF4-FFF2-40B4-BE49-F238E27FC236}">
                <a16:creationId xmlns:a16="http://schemas.microsoft.com/office/drawing/2014/main" id="{48CDB4E6-A8E6-46D8-A276-509FE55B6B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4" name="Notes Placeholder 2">
            <a:extLst>
              <a:ext uri="{FF2B5EF4-FFF2-40B4-BE49-F238E27FC236}">
                <a16:creationId xmlns:a16="http://schemas.microsoft.com/office/drawing/2014/main" id="{7DC8C697-857C-4937-8B64-7DE3C9092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800"/>
              <a:t>Answer: Range = {1, 4, 9}</a:t>
            </a:r>
          </a:p>
        </p:txBody>
      </p:sp>
      <p:sp>
        <p:nvSpPr>
          <p:cNvPr id="87045" name="Slide Number Placeholder 3">
            <a:extLst>
              <a:ext uri="{FF2B5EF4-FFF2-40B4-BE49-F238E27FC236}">
                <a16:creationId xmlns:a16="http://schemas.microsoft.com/office/drawing/2014/main" id="{4BC20B52-C980-4DCD-B721-B1CB1D41950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C65A3C-3DA1-4587-BC74-54CC2B5C59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7B26AB0-E61E-4311-85B0-57899EFE2A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6D690D-47ED-4558-AAEC-3C20470E5A1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83DE647-F90A-4605-A58C-07DEEC289F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566C52C-A004-481A-A851-D16C2A77C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DB2E678-7440-4B4C-B7F0-3703466CA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21AF3F-4C89-4B7D-A098-0182731E0B4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97FFBD1-CA95-46FF-AF59-365A63AA63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F3FB39B-BE41-4C9F-BDA1-C98CE695E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CB2FA69-5483-45A1-8278-B9E4BFF51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5A80DE-4566-4E09-9B44-D9107824422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DD055BE-E7FF-4928-B3ED-1A252A44D0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5C08D29-D3CA-4072-BA56-1F0D7BC3F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923F32E-8A04-44F9-BA9C-48C050C9C2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DE592-05E6-4466-9C8B-8CDFA81152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120D0B0-6F62-467B-9903-44B63D1F84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D6057DC-44FF-4AAB-8AE1-435AF91C7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20B55F6-FEAB-4039-A871-C9109DAA32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C416FA-9EA7-4A95-BF19-8119F6DB545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59D243D-7D03-4F1A-9303-4C46CA2581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C24EF06-C496-4DC9-8429-24108DAB0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B099864-4155-46E1-98E3-4A5CE947F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801723-9936-4CD3-829E-A474398D925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E9AB396-AE21-4739-BF61-A4BBF944BA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33B0F1B-B2D9-4F3E-97A3-CCBF034A4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B86CE5B-8DB3-424D-9EF5-35A97C308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4ECD3E-A6A6-4906-8E5D-05719027439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4D1E07A-D912-41A1-8435-F96E84E588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D241A29-4360-4A61-8FB0-166CDA18C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044C6FF2-2F37-4992-A450-A06F760F3D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913BB1-4BF7-4B13-84AC-14C022FE74B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B97396E-C9B3-4C02-B2F7-11D1E7FD6E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1679680-2017-48BD-ACFF-D4B5D6A31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219EA3B-E47B-40FD-A908-3CED0D6C1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E12DCB-B089-40D0-A6EE-0B9CD2E6335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27EBF7F-AE92-485D-9E17-9E61EC121F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9D3338B-0081-438F-8411-70C58F1D1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C3DCBF1F-15A5-4178-9EC5-3E8ED7A913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EC617B-EC8C-4A18-B944-AD13CC7B6EE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0115" name="Slide Image Placeholder 1">
            <a:extLst>
              <a:ext uri="{FF2B5EF4-FFF2-40B4-BE49-F238E27FC236}">
                <a16:creationId xmlns:a16="http://schemas.microsoft.com/office/drawing/2014/main" id="{DA77C4FF-41C4-4006-BE74-9FC85DB1A8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6" name="Notes Placeholder 2">
            <a:extLst>
              <a:ext uri="{FF2B5EF4-FFF2-40B4-BE49-F238E27FC236}">
                <a16:creationId xmlns:a16="http://schemas.microsoft.com/office/drawing/2014/main" id="{B4DC8FCA-0951-406B-83B3-6310FDD58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Substitute x with -2 in the formula of the function and calculate f(-2) as follows </a:t>
            </a:r>
            <a:br>
              <a:rPr lang="en-US" altLang="en-US"/>
            </a:br>
            <a:r>
              <a:rPr lang="en-US" altLang="en-US"/>
              <a:t>f(-2) = -2(-2)</a:t>
            </a:r>
            <a:r>
              <a:rPr lang="en-US" altLang="en-US" baseline="30000"/>
              <a:t>2</a:t>
            </a:r>
            <a:r>
              <a:rPr lang="en-US" altLang="en-US"/>
              <a:t> + 6(-2) – 3 </a:t>
            </a:r>
            <a:br>
              <a:rPr lang="en-US" altLang="en-US"/>
            </a:br>
            <a:r>
              <a:rPr lang="en-US" altLang="en-US"/>
              <a:t>f(-2) = (-2)(4) + -12 – 3</a:t>
            </a:r>
          </a:p>
          <a:p>
            <a:pPr eaLnBrk="1" hangingPunct="1"/>
            <a:r>
              <a:rPr lang="en-US" altLang="en-US"/>
              <a:t>            -8 + -12 – 3 = </a:t>
            </a:r>
            <a:r>
              <a:rPr lang="en-US" altLang="en-US" b="1"/>
              <a:t>-23 </a:t>
            </a:r>
          </a:p>
          <a:p>
            <a:pPr eaLnBrk="1" hangingPunct="1"/>
            <a:r>
              <a:rPr lang="en-US" altLang="en-US" sz="1100" b="1"/>
              <a:t>This means (-2, -23) is a point in the function</a:t>
            </a:r>
          </a:p>
        </p:txBody>
      </p:sp>
      <p:sp>
        <p:nvSpPr>
          <p:cNvPr id="90117" name="Slide Number Placeholder 3">
            <a:extLst>
              <a:ext uri="{FF2B5EF4-FFF2-40B4-BE49-F238E27FC236}">
                <a16:creationId xmlns:a16="http://schemas.microsoft.com/office/drawing/2014/main" id="{E2037350-CCBA-4FEB-A94C-CF0978B6D9A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5975DF-E084-4A5A-9DFA-4340CBCA50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B3EF2833-607A-4FA2-A4B2-F90B5AAFD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AA2FC6-8CA9-4E9E-935F-8DAAA159019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63" name="Slide Image Placeholder 1">
            <a:extLst>
              <a:ext uri="{FF2B5EF4-FFF2-40B4-BE49-F238E27FC236}">
                <a16:creationId xmlns:a16="http://schemas.microsoft.com/office/drawing/2014/main" id="{DE36972C-BBD0-4DBB-A646-91698B69CB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4" name="Notes Placeholder 2">
            <a:extLst>
              <a:ext uri="{FF2B5EF4-FFF2-40B4-BE49-F238E27FC236}">
                <a16:creationId xmlns:a16="http://schemas.microsoft.com/office/drawing/2014/main" id="{D9F853D4-F10F-4D63-98DC-947F9A508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165" name="Slide Number Placeholder 3">
            <a:extLst>
              <a:ext uri="{FF2B5EF4-FFF2-40B4-BE49-F238E27FC236}">
                <a16:creationId xmlns:a16="http://schemas.microsoft.com/office/drawing/2014/main" id="{FE609904-4E7F-4AC6-BFDC-E3332BDBC98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03F4A7-9702-4E80-AFCF-288700E842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980918D-8C48-48FE-A963-33B6A8C41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0353FF-49DA-43FB-9344-0C2C8554B9B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9EB259D-5509-4018-AECA-C0400C7AFB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4C39129-0F85-4EC6-A456-04E347730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8588D29-570C-4F0E-AD3C-76EFD682B5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6F965A-E80D-4EE5-8894-E6D141D4B8F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8F8F897-1F3C-4247-8D56-BA4AF2D92B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C7F82C1-ED14-4FC4-8666-C694BA893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A2D889D-6629-4317-BA9D-5E6E6715F6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558637-0195-467E-AB73-202B2A58C60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E87A56D-E236-45DC-9A87-D55BCA8FF1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ED05DC7-D940-45E3-B7F2-D4E3448F6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4D6863E-8233-4D24-97A0-5968327F6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063A1A-B04E-4CEF-8D14-B62496D44D1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17F77A9-2EF7-4557-A996-D3D0828FBF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2B8CD8A-B870-4E64-A55D-DEC7EE16FD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2ED082-A903-4317-BF44-A2B467449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663BEE-84D6-4E94-896E-A454803679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F028FF1-85C3-426A-98A5-1CB1925110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87EC585-FE47-46D0-B4DC-B5C773471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52C18995-36AF-4E9F-958B-9A76D5183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FA7141-9F0E-4028-AB10-961D432D155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F8F4AA3-BC5D-4057-8180-A73A6FC2ED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5B49FDE-606A-4AB2-9441-E48903764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CE30E08-8A62-4C7A-A2C9-E6818D5511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A126803-D77A-4282-8474-A47EE1C33C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0131EA8-7B8A-4D69-88D1-5AD0882CAB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F3A2571A-92F3-4FD7-9EB2-8C5F1B1610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F8BE52D-C4FA-46BB-8113-8188B18562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335C78E6-CA74-4F1C-A3D9-0C7330BD738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31075817-4E33-406C-9E84-94C7294E6D1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391EB02A-4F0A-4592-B911-6C59FACC5D7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03B58863-00EA-4A24-AD81-D8CB49FEA9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038D634A-5C76-442D-8B7F-060529B806A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15A97FDF-64D5-4109-8071-97F725D2FD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895D1EF-5BC7-4858-8439-1C9727AF84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9501A7C8-A3A1-421B-BDE1-07B2140ED1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1A15BA3E-6798-4EAD-86C9-0D8C7803927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47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7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AB549347-C350-4B58-81A4-E30474B87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F188F848-8AF3-4608-A2FA-E44FF5C0B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69F480F7-293C-4905-846D-F0E97E3677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D9942-CED2-40C3-97C7-08BBC3248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46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0965E9A-A712-4874-ABCE-25ACE6D4782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BE5F51B-0923-485A-AA39-EED36F7799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4079A-E98D-4ACE-81AB-9C507AD94E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76F8F80-C5C2-4A22-A3E6-D2934A5B84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9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99B280-BBBA-4C7B-9576-F6DA0278A0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E9EFF6-F4DD-4FE2-A59E-6B621DF2EE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E35EF-430A-491B-AB53-5A8D7BFE90C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A0A631F-0E9E-4343-8AC8-C7AFE578AA2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8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096542-04ED-41AB-84B7-27AB8F9769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C48C5B-8228-44F9-B86B-FDAD3E8C2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227C5A-C382-49AB-A0F9-A576FD271A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348C4-408D-499F-99DA-47A10DE9E6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623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84C490-03B7-4D32-8087-BF03B608A0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0A9771-F223-4B14-B966-DAE112BEC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0064E2-B271-41D6-99A7-E24176109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8235D-CF07-4FF2-A970-0719FDEBC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567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47465F-07AA-4B39-87A0-0C0EE4926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AFBAA8-8CF6-401E-BB14-EE9EE6B6D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16386A-E87A-4F79-A470-C2B6647E7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F546C-756D-4848-9A8E-27EC0D9E2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848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E4178F-5986-4D19-A258-9D90C7912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4C6BD5-0171-4E18-9E30-DFDC39DCD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1BFF10-E091-4B82-AFBA-28104BB19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392FF-0DB8-4FBC-9CC2-E1B70D0725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78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473468-3B00-478E-A251-EC0F28E0A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3855AC-9A1B-45F0-8721-EE9B1CCF5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243DDE-2548-4875-97FC-102E1D26A3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51686-7DFE-41AC-94A6-4BD616D68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476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A0475B2-5EC7-4C54-B44D-B488C8F54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C261AA-5D1E-46CA-BE19-368F92E5A8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2AD009-6E0A-4EF6-AC3D-6F4C101153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A0E07-CF4C-4442-B0AB-AEF864A66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788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B77A40-0200-4DC4-9613-4CC070D470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309FC8-3E7F-4812-B0C0-BA7872150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B3AA97-C2E9-4AC8-A996-06D4F4C3AE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CA044-497A-4137-8E56-54AC66E53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197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9EB62-2547-4BED-8479-DE318D8777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92CC1C-2828-481D-99AE-34628F637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B46C3B-478A-4DBC-8E61-9BADDFB7B7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6A1F7-268D-4AF8-9C21-3F508E9D0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73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3ABD952-00C3-4984-9051-3ADB4C0E2C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B9189CA-5995-4BEB-B6C5-584BAFB643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496E7-26C6-431A-B32D-9AD1D1F963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D7AD9FB-63A4-4C22-9D6F-D2BF2E67F02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36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3DBB17-F0A5-45E3-8AEB-0DFC37C5F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C1C79B-EA53-46E1-B3A0-EB6C2D57E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17A4DD-74AB-4CB2-B9FB-E0D1FF64A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A8CAB-EA2C-4B08-92B4-EA5772924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921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ED51DE-70CD-4AD1-839B-C742E76A79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20FD1B-36B7-4917-8789-872767D41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B0A3BA-F5C9-4258-9E4A-64A0027E04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55991-C693-459B-BB6D-B0AB29FFA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27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571F2A-C20B-4AEB-AD6C-79BEFC865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4CD4BB-EF15-4EA2-8EF5-6685F67F88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39400A-86AE-4CBA-A985-AE07112C2A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0F547-2A8C-4934-AC05-4356D9404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625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88CA828-FFC6-44EC-AA0E-8E874D5A17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3046023-2B04-4026-BCC2-C8EC735A51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3F09033-4B05-4187-9EDF-F0D88A13E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B1E19-5215-4B70-B635-449281733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343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AB193A-EBF8-48A1-A548-12F1AAA6D7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5B0C52-4099-4169-981C-3FA4914B1E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9EBBD6-497F-4426-970C-F723B0F22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A3C2D-E74D-4CFC-9141-7A19A39A3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686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5E56071-6C59-4858-A68A-6CDF978AF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DC9608-7ED4-4E76-8BDB-43833FCFED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957B0C0-5510-48E5-A92A-01E8ECEEA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938E2-A8AD-48C5-990D-A26167873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47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E3FDCFC-D9A8-44CC-B630-35E50C3A69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5FC60E-5724-481B-83DB-7EBC9C24B5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F211F-BAF6-491B-8896-BE334F3F2D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551C7D9-E4E6-4767-A140-2E2DFF2DE6B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4CEFED2-3310-4E95-BDE6-4F9494C3FB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E047B2-EDDE-408C-9412-E1009C8A73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7CB2D-2385-4F78-8462-D67D9E7AF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1614E679-7E2E-4227-9843-5749E061028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7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AE0AD46-D962-4EDE-BCEF-9EEC72E216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9114082-871B-41AD-94EF-94CB2BFBA1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FD918-C537-483D-A3B1-E2885A55FF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F185269F-E2B0-4178-AEAB-9991746452E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A5957A-8B45-4B7C-938A-568DD4654B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0A49BB-D097-4B98-84CF-1175648190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CEE1C-9503-44A3-83E3-F35D49C4F8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836D9C02-3002-4E38-9EF6-CD8A6E474F7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4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F82A244-FABA-43B9-BD1E-7EFA319A4F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8D77D1-07CB-46AA-B30B-86D62D66D1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27AD3-71C5-48F2-BC1E-9716082BCF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C33F09B9-CAEC-4B2B-A1E0-95009470F70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3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2E2B03-A903-4FC6-8F3F-9938EC8DDC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7001E7B-A06E-40B1-8708-14133CA3DC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5FA02-85B6-44E8-A1C8-480C054785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6092F354-C63F-47E2-AC8D-D0DD4B426E5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8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6D4D9DC-6680-46A2-AB07-1DDF5C3503B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5099601-452F-4F76-B583-EE55C0E876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E178C-ADB6-478C-BF2A-2C185BE82B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A9CC7D1-C77E-4290-A970-37532A0E4E6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A4A0ABD0-5063-4FED-B1AD-83810545B3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EC337C79-5E60-4491-99F9-F897362FA1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72FE27E2-E4AB-4067-894B-535A2E018B0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2EE78282-3A45-4AC2-B588-EBE6A8A8475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2BEDF416-FD9E-418E-B68D-168CE4047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748B04F8-A2B6-4373-9094-9AC1CC426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C3C1F07E-9C76-421A-B36F-AC0B399CE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06E87313-C5B7-45CD-8A8A-E929363E4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7BF11A2C-6D49-44A5-A876-ACE10C2AE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597597F9-D8E8-4151-84D1-802FA98D8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7C3D1A94-8719-4C1D-B8AE-2E45E22C8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834035AB-D9D7-4B57-A0CE-EEBFDA847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AC2256A5-D9A5-4D61-A56C-B57B1B769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24B4C295-3719-4B4E-9B9A-2B1356E1A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CEE7084C-C470-4719-8637-C58309987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6448" name="Rectangle 16">
            <a:extLst>
              <a:ext uri="{FF2B5EF4-FFF2-40B4-BE49-F238E27FC236}">
                <a16:creationId xmlns:a16="http://schemas.microsoft.com/office/drawing/2014/main" id="{F75FD8EA-E469-42B0-A6AE-D31A5E6FC8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3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4E3A52C-B0C0-4B41-B9D1-995753951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18FF9B-F0C7-4E57-A254-5DD9AD0BD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59BD24-E793-4C42-8218-DE21090773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CAEFAD-8616-4DEF-9D0E-D408ABE5E1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5524C0-3A26-4945-9B10-F1893167B7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2AD0785-3CDB-4D9C-97E2-DA5CA8933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33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20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wmf"/><Relationship Id="rId1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3.wmf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4.png"/><Relationship Id="rId5" Type="http://schemas.openxmlformats.org/officeDocument/2006/relationships/image" Target="../media/image22.wmf"/><Relationship Id="rId10" Type="http://schemas.openxmlformats.org/officeDocument/2006/relationships/image" Target="../media/image19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7389F79-4388-4B45-87F9-AC3F77A8A5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Drill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30A7B8-3377-4CA6-BD3C-1023992FEE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072" y="1166019"/>
            <a:ext cx="8991600" cy="4525962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3000" dirty="0"/>
              <a:t>For the function f(x) = x</a:t>
            </a:r>
            <a:r>
              <a:rPr lang="en-US" altLang="en-US" sz="3000" baseline="30000" dirty="0"/>
              <a:t>2</a:t>
            </a:r>
            <a:r>
              <a:rPr lang="en-US" altLang="en-US" sz="3000" dirty="0"/>
              <a:t>, if the domain is {1, 2, 3}, what is the range?</a:t>
            </a:r>
            <a:endParaRPr lang="en-US" altLang="en-US" sz="3000" b="1" baseline="30000" dirty="0"/>
          </a:p>
        </p:txBody>
      </p:sp>
      <p:pic>
        <p:nvPicPr>
          <p:cNvPr id="36868" name="Picture 4" descr="range-domain">
            <a:extLst>
              <a:ext uri="{FF2B5EF4-FFF2-40B4-BE49-F238E27FC236}">
                <a16:creationId xmlns:a16="http://schemas.microsoft.com/office/drawing/2014/main" id="{9C285861-A498-4963-90C5-5EB5A2B8A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9928"/>
            <a:ext cx="71056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>
            <a:extLst>
              <a:ext uri="{FF2B5EF4-FFF2-40B4-BE49-F238E27FC236}">
                <a16:creationId xmlns:a16="http://schemas.microsoft.com/office/drawing/2014/main" id="{020F7FA3-40C0-407D-ABC4-074CFD54F6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219200"/>
          <a:ext cx="32004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609336" imgH="253890" progId="Equation.3">
                  <p:embed/>
                </p:oleObj>
              </mc:Choice>
              <mc:Fallback>
                <p:oleObj name="Equation" r:id="rId4" imgW="609336" imgH="253890" progId="Equation.3">
                  <p:embed/>
                  <p:pic>
                    <p:nvPicPr>
                      <p:cNvPr id="24578" name="Object 2">
                        <a:extLst>
                          <a:ext uri="{FF2B5EF4-FFF2-40B4-BE49-F238E27FC236}">
                            <a16:creationId xmlns:a16="http://schemas.microsoft.com/office/drawing/2014/main" id="{020F7FA3-40C0-407D-ABC4-074CFD54F6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9200"/>
                        <a:ext cx="3200400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79" name="Picture 3">
            <a:extLst>
              <a:ext uri="{FF2B5EF4-FFF2-40B4-BE49-F238E27FC236}">
                <a16:creationId xmlns:a16="http://schemas.microsoft.com/office/drawing/2014/main" id="{1ADE28D7-990F-4F3D-BE50-428DD03A8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7848600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580" name="Rectangle 4">
            <a:extLst>
              <a:ext uri="{FF2B5EF4-FFF2-40B4-BE49-F238E27FC236}">
                <a16:creationId xmlns:a16="http://schemas.microsoft.com/office/drawing/2014/main" id="{A8D8A1FE-909B-4D53-AF4F-98574B664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absolute value function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>
            <a:extLst>
              <a:ext uri="{FF2B5EF4-FFF2-40B4-BE49-F238E27FC236}">
                <a16:creationId xmlns:a16="http://schemas.microsoft.com/office/drawing/2014/main" id="{7F6BDA57-CCCE-4310-B1B5-72ABA15A28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00200"/>
          <a:ext cx="31242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622030" imgH="228501" progId="Equation.3">
                  <p:embed/>
                </p:oleObj>
              </mc:Choice>
              <mc:Fallback>
                <p:oleObj name="Equation" r:id="rId4" imgW="622030" imgH="228501" progId="Equation.3">
                  <p:embed/>
                  <p:pic>
                    <p:nvPicPr>
                      <p:cNvPr id="26626" name="Object 2">
                        <a:extLst>
                          <a:ext uri="{FF2B5EF4-FFF2-40B4-BE49-F238E27FC236}">
                            <a16:creationId xmlns:a16="http://schemas.microsoft.com/office/drawing/2014/main" id="{7F6BDA57-CCCE-4310-B1B5-72ABA15A28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312420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7" name="Picture 3">
            <a:extLst>
              <a:ext uri="{FF2B5EF4-FFF2-40B4-BE49-F238E27FC236}">
                <a16:creationId xmlns:a16="http://schemas.microsoft.com/office/drawing/2014/main" id="{6D18317C-135F-413B-A760-8B85AA04C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90600"/>
            <a:ext cx="45656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6628" name="Rectangle 4">
            <a:extLst>
              <a:ext uri="{FF2B5EF4-FFF2-40B4-BE49-F238E27FC236}">
                <a16:creationId xmlns:a16="http://schemas.microsoft.com/office/drawing/2014/main" id="{E64FB460-CA19-4454-80D1-ADAF8EA3E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cubing function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E1CE2F1-08BE-4040-AFEC-6DEFE7D7F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cube root function </a:t>
            </a:r>
          </a:p>
        </p:txBody>
      </p:sp>
      <p:graphicFrame>
        <p:nvGraphicFramePr>
          <p:cNvPr id="28675" name="Object 3">
            <a:extLst>
              <a:ext uri="{FF2B5EF4-FFF2-40B4-BE49-F238E27FC236}">
                <a16:creationId xmlns:a16="http://schemas.microsoft.com/office/drawing/2014/main" id="{2B46EB8D-8F7E-4F49-A422-3553A3ADDC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295400"/>
          <a:ext cx="35814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685800" imgH="241300" progId="Equation.DSMT4">
                  <p:embed/>
                </p:oleObj>
              </mc:Choice>
              <mc:Fallback>
                <p:oleObj name="Equation" r:id="rId4" imgW="685800" imgH="241300" progId="Equation.DSMT4">
                  <p:embed/>
                  <p:pic>
                    <p:nvPicPr>
                      <p:cNvPr id="28675" name="Object 3">
                        <a:extLst>
                          <a:ext uri="{FF2B5EF4-FFF2-40B4-BE49-F238E27FC236}">
                            <a16:creationId xmlns:a16="http://schemas.microsoft.com/office/drawing/2014/main" id="{2B46EB8D-8F7E-4F49-A422-3553A3ADDC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95400"/>
                        <a:ext cx="35814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4" name="Picture 4">
            <a:extLst>
              <a:ext uri="{FF2B5EF4-FFF2-40B4-BE49-F238E27FC236}">
                <a16:creationId xmlns:a16="http://schemas.microsoft.com/office/drawing/2014/main" id="{11B7A5FF-23FF-4F4D-85CE-5BEBC595A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8610600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581CA57-FC9C-49B7-9CF7-57B36E7CB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Vertical Translation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3723C96-18E7-4F54-B378-7035CF824F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b="1"/>
              <a:t>Vertical Translation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For </a:t>
            </a:r>
            <a:r>
              <a:rPr lang="en-US" altLang="en-US" sz="2800" i="1"/>
              <a:t>b</a:t>
            </a:r>
            <a:r>
              <a:rPr lang="en-US" altLang="en-US" sz="2800"/>
              <a:t> &gt; 0,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+ </a:t>
            </a:r>
            <a:r>
              <a:rPr lang="en-US" altLang="en-US" sz="2800" i="1"/>
              <a:t>b</a:t>
            </a:r>
            <a:r>
              <a:rPr lang="en-US" altLang="en-US" sz="2800"/>
              <a:t> is 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shifted </a:t>
            </a:r>
            <a:r>
              <a:rPr lang="en-US" altLang="en-US" sz="2800" i="1"/>
              <a:t>up</a:t>
            </a:r>
            <a:r>
              <a:rPr lang="en-US" altLang="en-US" sz="2800"/>
              <a:t>  </a:t>
            </a:r>
            <a:r>
              <a:rPr lang="en-US" altLang="en-US" sz="2800" i="1"/>
              <a:t>b</a:t>
            </a:r>
            <a:r>
              <a:rPr lang="en-US" altLang="en-US" sz="2800"/>
              <a:t> units;</a:t>
            </a:r>
          </a:p>
          <a:p>
            <a:pPr marL="0" indent="0" eaLnBrk="1" hangingPunct="1">
              <a:buFontTx/>
              <a:buNone/>
            </a:pPr>
            <a:endParaRPr lang="en-US" altLang="en-US" sz="2800"/>
          </a:p>
          <a:p>
            <a:pPr marL="0" indent="0" eaLnBrk="1" hangingPunct="1">
              <a:buFontTx/>
              <a:buNone/>
            </a:pPr>
            <a:r>
              <a:rPr lang="en-US" altLang="en-US" sz="2800"/>
              <a:t>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</a:t>
            </a:r>
            <a:r>
              <a:rPr lang="en-US" altLang="en-US" sz="2800">
                <a:sym typeface="Symbol" panose="05050102010706020507" pitchFamily="18" charset="2"/>
              </a:rPr>
              <a:t></a:t>
            </a:r>
            <a:r>
              <a:rPr lang="en-US" altLang="en-US" sz="2800"/>
              <a:t> </a:t>
            </a:r>
            <a:r>
              <a:rPr lang="en-US" altLang="en-US" sz="2800" i="1"/>
              <a:t>b</a:t>
            </a:r>
            <a:r>
              <a:rPr lang="en-US" altLang="en-US" sz="2800"/>
              <a:t> is 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shifted </a:t>
            </a:r>
            <a:r>
              <a:rPr lang="en-US" altLang="en-US" sz="2800" i="1"/>
              <a:t>down</a:t>
            </a:r>
            <a:r>
              <a:rPr lang="en-US" altLang="en-US" sz="2800"/>
              <a:t>  </a:t>
            </a:r>
            <a:r>
              <a:rPr lang="en-US" altLang="en-US" sz="2800" i="1"/>
              <a:t>b</a:t>
            </a:r>
            <a:r>
              <a:rPr lang="en-US" altLang="en-US" sz="2800"/>
              <a:t> units.</a:t>
            </a:r>
          </a:p>
          <a:p>
            <a:pPr marL="0" indent="0"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30724" name="Object 12">
            <a:extLst>
              <a:ext uri="{FF2B5EF4-FFF2-40B4-BE49-F238E27FC236}">
                <a16:creationId xmlns:a16="http://schemas.microsoft.com/office/drawing/2014/main" id="{80B1B78C-6F56-4F3A-AEA9-6B028C431AB5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30724" name="Object 12">
                        <a:extLst>
                          <a:ext uri="{FF2B5EF4-FFF2-40B4-BE49-F238E27FC236}">
                            <a16:creationId xmlns:a16="http://schemas.microsoft.com/office/drawing/2014/main" id="{80B1B78C-6F56-4F3A-AEA9-6B028C431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5" name="Picture 11">
            <a:extLst>
              <a:ext uri="{FF2B5EF4-FFF2-40B4-BE49-F238E27FC236}">
                <a16:creationId xmlns:a16="http://schemas.microsoft.com/office/drawing/2014/main" id="{25AD10C9-C40F-4919-A566-243CBE8C0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74332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6" name="Object 14">
            <a:extLst>
              <a:ext uri="{FF2B5EF4-FFF2-40B4-BE49-F238E27FC236}">
                <a16:creationId xmlns:a16="http://schemas.microsoft.com/office/drawing/2014/main" id="{11B1BF99-5305-4B1C-BA52-37A23A1BC2CD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086475" y="3938588"/>
          <a:ext cx="1158875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30726" name="Object 14">
                        <a:extLst>
                          <a:ext uri="{FF2B5EF4-FFF2-40B4-BE49-F238E27FC236}">
                            <a16:creationId xmlns:a16="http://schemas.microsoft.com/office/drawing/2014/main" id="{11B1BF99-5305-4B1C-BA52-37A23A1BC2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3938588"/>
                        <a:ext cx="1158875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16">
            <a:extLst>
              <a:ext uri="{FF2B5EF4-FFF2-40B4-BE49-F238E27FC236}">
                <a16:creationId xmlns:a16="http://schemas.microsoft.com/office/drawing/2014/main" id="{6D474732-D0DD-47BF-BDDC-431A9A75E0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1219200"/>
          <a:ext cx="1600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622030" imgH="228501" progId="Equation.DSMT4">
                  <p:embed/>
                </p:oleObj>
              </mc:Choice>
              <mc:Fallback>
                <p:oleObj name="Equation" r:id="rId8" imgW="622030" imgH="228501" progId="Equation.DSMT4">
                  <p:embed/>
                  <p:pic>
                    <p:nvPicPr>
                      <p:cNvPr id="30727" name="Object 16">
                        <a:extLst>
                          <a:ext uri="{FF2B5EF4-FFF2-40B4-BE49-F238E27FC236}">
                            <a16:creationId xmlns:a16="http://schemas.microsoft.com/office/drawing/2014/main" id="{6D474732-D0DD-47BF-BDDC-431A9A75E0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1600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73" name="Picture 17">
            <a:extLst>
              <a:ext uri="{FF2B5EF4-FFF2-40B4-BE49-F238E27FC236}">
                <a16:creationId xmlns:a16="http://schemas.microsoft.com/office/drawing/2014/main" id="{4A9DE54A-A114-47E7-A214-3AFA4C756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733800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9" name="Object 18">
            <a:extLst>
              <a:ext uri="{FF2B5EF4-FFF2-40B4-BE49-F238E27FC236}">
                <a16:creationId xmlns:a16="http://schemas.microsoft.com/office/drawing/2014/main" id="{0FC58CC7-8B26-42DD-91E9-F979652B27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1" imgW="114151" imgH="215619" progId="Equation.3">
                  <p:embed/>
                </p:oleObj>
              </mc:Choice>
              <mc:Fallback>
                <p:oleObj name="Equation" r:id="rId11" imgW="114151" imgH="215619" progId="Equation.3">
                  <p:embed/>
                  <p:pic>
                    <p:nvPicPr>
                      <p:cNvPr id="30729" name="Object 18">
                        <a:extLst>
                          <a:ext uri="{FF2B5EF4-FFF2-40B4-BE49-F238E27FC236}">
                            <a16:creationId xmlns:a16="http://schemas.microsoft.com/office/drawing/2014/main" id="{0FC58CC7-8B26-42DD-91E9-F979652B27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5" name="Object 19">
            <a:extLst>
              <a:ext uri="{FF2B5EF4-FFF2-40B4-BE49-F238E27FC236}">
                <a16:creationId xmlns:a16="http://schemas.microsoft.com/office/drawing/2014/main" id="{008FFF9F-FC26-4787-A503-D9BE96810E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1371600"/>
          <a:ext cx="19050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2" imgW="838200" imgH="228600" progId="Equation.DSMT4">
                  <p:embed/>
                </p:oleObj>
              </mc:Choice>
              <mc:Fallback>
                <p:oleObj name="Equation" r:id="rId12" imgW="838200" imgH="228600" progId="Equation.DSMT4">
                  <p:embed/>
                  <p:pic>
                    <p:nvPicPr>
                      <p:cNvPr id="45075" name="Object 19">
                        <a:extLst>
                          <a:ext uri="{FF2B5EF4-FFF2-40B4-BE49-F238E27FC236}">
                            <a16:creationId xmlns:a16="http://schemas.microsoft.com/office/drawing/2014/main" id="{008FFF9F-FC26-4787-A503-D9BE96810E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371600"/>
                        <a:ext cx="19050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76" name="Picture 20">
            <a:extLst>
              <a:ext uri="{FF2B5EF4-FFF2-40B4-BE49-F238E27FC236}">
                <a16:creationId xmlns:a16="http://schemas.microsoft.com/office/drawing/2014/main" id="{5CF59F89-EAE2-42B0-A57C-E97EDF0A0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0"/>
            <a:ext cx="38290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5077" name="Object 21">
            <a:extLst>
              <a:ext uri="{FF2B5EF4-FFF2-40B4-BE49-F238E27FC236}">
                <a16:creationId xmlns:a16="http://schemas.microsoft.com/office/drawing/2014/main" id="{38FFAAE1-045A-4911-BF01-243F608644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6096000"/>
          <a:ext cx="22860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5" imgW="850900" imgH="228600" progId="Equation.DSMT4">
                  <p:embed/>
                </p:oleObj>
              </mc:Choice>
              <mc:Fallback>
                <p:oleObj name="Equation" r:id="rId15" imgW="850900" imgH="228600" progId="Equation.DSMT4">
                  <p:embed/>
                  <p:pic>
                    <p:nvPicPr>
                      <p:cNvPr id="45077" name="Object 21">
                        <a:extLst>
                          <a:ext uri="{FF2B5EF4-FFF2-40B4-BE49-F238E27FC236}">
                            <a16:creationId xmlns:a16="http://schemas.microsoft.com/office/drawing/2014/main" id="{38FFAAE1-045A-4911-BF01-243F608644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096000"/>
                        <a:ext cx="22860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73BAF6D-E257-4E11-AD37-1D7AB9D49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Horizontal Translation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0291368-7E22-4AF4-A4AF-F0709DA7765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b="1"/>
              <a:t>Horizontal Translation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For </a:t>
            </a:r>
            <a:r>
              <a:rPr lang="en-US" altLang="en-US" sz="2800" i="1"/>
              <a:t>d</a:t>
            </a:r>
            <a:r>
              <a:rPr lang="en-US" altLang="en-US" sz="2800"/>
              <a:t> &gt; 0,</a:t>
            </a:r>
          </a:p>
          <a:p>
            <a:pPr marL="0" indent="0" eaLnBrk="1" hangingPunct="1">
              <a:buFontTx/>
              <a:buNone/>
            </a:pPr>
            <a:endParaRPr lang="en-US" altLang="en-US" sz="2800"/>
          </a:p>
          <a:p>
            <a:pPr marL="0" indent="0" eaLnBrk="1" hangingPunct="1">
              <a:buFontTx/>
              <a:buNone/>
            </a:pPr>
            <a:r>
              <a:rPr lang="en-US" altLang="en-US" sz="2800"/>
              <a:t>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 </a:t>
            </a:r>
            <a:r>
              <a:rPr lang="en-US" altLang="en-US" sz="2800" i="1">
                <a:sym typeface="Symbol" panose="05050102010706020507" pitchFamily="18" charset="2"/>
              </a:rPr>
              <a:t> d</a:t>
            </a:r>
            <a:r>
              <a:rPr lang="en-US" altLang="en-US" sz="2800"/>
              <a:t>) is 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shifted </a:t>
            </a:r>
            <a:r>
              <a:rPr lang="en-US" altLang="en-US" sz="2800" i="1"/>
              <a:t>right</a:t>
            </a:r>
            <a:r>
              <a:rPr lang="en-US" altLang="en-US" sz="2800"/>
              <a:t>  </a:t>
            </a:r>
            <a:r>
              <a:rPr lang="en-US" altLang="en-US" sz="2800" i="1"/>
              <a:t>d</a:t>
            </a:r>
            <a:r>
              <a:rPr lang="en-US" altLang="en-US" sz="2800"/>
              <a:t> units;</a:t>
            </a:r>
          </a:p>
          <a:p>
            <a:pPr marL="0" indent="0" eaLnBrk="1" hangingPunct="1">
              <a:buFontTx/>
              <a:buNone/>
            </a:pPr>
            <a:endParaRPr lang="en-US" altLang="en-US" sz="2800"/>
          </a:p>
          <a:p>
            <a:pPr marL="0" indent="0" eaLnBrk="1" hangingPunct="1">
              <a:buFontTx/>
              <a:buNone/>
            </a:pPr>
            <a:r>
              <a:rPr lang="en-US" altLang="en-US" sz="2800"/>
              <a:t>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 </a:t>
            </a:r>
            <a:r>
              <a:rPr lang="en-US" altLang="en-US" sz="2800" i="1">
                <a:sym typeface="Symbol" panose="05050102010706020507" pitchFamily="18" charset="2"/>
              </a:rPr>
              <a:t>+ d</a:t>
            </a:r>
            <a:r>
              <a:rPr lang="en-US" altLang="en-US" sz="2800"/>
              <a:t>) is the graph of </a:t>
            </a:r>
            <a:r>
              <a:rPr lang="en-US" altLang="en-US" sz="2800" i="1"/>
              <a:t>y</a:t>
            </a:r>
            <a:r>
              <a:rPr lang="en-US" altLang="en-US" sz="2800"/>
              <a:t> =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shifted </a:t>
            </a:r>
            <a:r>
              <a:rPr lang="en-US" altLang="en-US" sz="2800" i="1"/>
              <a:t>left</a:t>
            </a:r>
            <a:r>
              <a:rPr lang="en-US" altLang="en-US" sz="2800"/>
              <a:t>  </a:t>
            </a:r>
            <a:r>
              <a:rPr lang="en-US" altLang="en-US" sz="2800" i="1"/>
              <a:t>d</a:t>
            </a:r>
            <a:r>
              <a:rPr lang="en-US" altLang="en-US" sz="2800"/>
              <a:t> units.</a:t>
            </a:r>
          </a:p>
          <a:p>
            <a:pPr marL="0" indent="0" eaLnBrk="1" hangingPunct="1">
              <a:buFontTx/>
              <a:buNone/>
            </a:pPr>
            <a:endParaRPr lang="en-US" altLang="en-US" sz="2800"/>
          </a:p>
          <a:p>
            <a:pPr marL="0" indent="0" eaLnBrk="1" hangingPunct="1"/>
            <a:endParaRPr lang="en-US" altLang="en-US" sz="2800"/>
          </a:p>
        </p:txBody>
      </p:sp>
      <p:graphicFrame>
        <p:nvGraphicFramePr>
          <p:cNvPr id="49160" name="Object 8">
            <a:extLst>
              <a:ext uri="{FF2B5EF4-FFF2-40B4-BE49-F238E27FC236}">
                <a16:creationId xmlns:a16="http://schemas.microsoft.com/office/drawing/2014/main" id="{11FB560F-A74D-418F-B26D-1BF6BF21F3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43475" y="1828800"/>
          <a:ext cx="13144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749300" imgH="279400" progId="Equation.DSMT4">
                  <p:embed/>
                </p:oleObj>
              </mc:Choice>
              <mc:Fallback>
                <p:oleObj name="Equation" r:id="rId4" imgW="749300" imgH="279400" progId="Equation.DSMT4">
                  <p:embed/>
                  <p:pic>
                    <p:nvPicPr>
                      <p:cNvPr id="49160" name="Object 8">
                        <a:extLst>
                          <a:ext uri="{FF2B5EF4-FFF2-40B4-BE49-F238E27FC236}">
                            <a16:creationId xmlns:a16="http://schemas.microsoft.com/office/drawing/2014/main" id="{11FB560F-A74D-418F-B26D-1BF6BF21F3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1828800"/>
                        <a:ext cx="131445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9">
            <a:extLst>
              <a:ext uri="{FF2B5EF4-FFF2-40B4-BE49-F238E27FC236}">
                <a16:creationId xmlns:a16="http://schemas.microsoft.com/office/drawing/2014/main" id="{5B8C4626-1FE0-4E44-B20F-974853539F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0550" y="1752600"/>
          <a:ext cx="13589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736600" imgH="279400" progId="Equation.DSMT4">
                  <p:embed/>
                </p:oleObj>
              </mc:Choice>
              <mc:Fallback>
                <p:oleObj name="Equation" r:id="rId6" imgW="736600" imgH="279400" progId="Equation.DSMT4">
                  <p:embed/>
                  <p:pic>
                    <p:nvPicPr>
                      <p:cNvPr id="49161" name="Object 9">
                        <a:extLst>
                          <a:ext uri="{FF2B5EF4-FFF2-40B4-BE49-F238E27FC236}">
                            <a16:creationId xmlns:a16="http://schemas.microsoft.com/office/drawing/2014/main" id="{5B8C4626-1FE0-4E44-B20F-974853539F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1752600"/>
                        <a:ext cx="13589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10">
            <a:extLst>
              <a:ext uri="{FF2B5EF4-FFF2-40B4-BE49-F238E27FC236}">
                <a16:creationId xmlns:a16="http://schemas.microsoft.com/office/drawing/2014/main" id="{510E89B5-FBA1-42B8-88AC-38F8EB3E2BBF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705600" y="1066800"/>
          <a:ext cx="11112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8" imgW="622030" imgH="228501" progId="Equation.DSMT4">
                  <p:embed/>
                </p:oleObj>
              </mc:Choice>
              <mc:Fallback>
                <p:oleObj name="Equation" r:id="rId8" imgW="622030" imgH="228501" progId="Equation.DSMT4">
                  <p:embed/>
                  <p:pic>
                    <p:nvPicPr>
                      <p:cNvPr id="32774" name="Object 10">
                        <a:extLst>
                          <a:ext uri="{FF2B5EF4-FFF2-40B4-BE49-F238E27FC236}">
                            <a16:creationId xmlns:a16="http://schemas.microsoft.com/office/drawing/2014/main" id="{510E89B5-FBA1-42B8-88AC-38F8EB3E2B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066800"/>
                        <a:ext cx="111125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5" name="Picture 12">
            <a:extLst>
              <a:ext uri="{FF2B5EF4-FFF2-40B4-BE49-F238E27FC236}">
                <a16:creationId xmlns:a16="http://schemas.microsoft.com/office/drawing/2014/main" id="{562AA0ED-5B6E-4862-8282-A6C18647F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374332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Picture 13">
            <a:extLst>
              <a:ext uri="{FF2B5EF4-FFF2-40B4-BE49-F238E27FC236}">
                <a16:creationId xmlns:a16="http://schemas.microsoft.com/office/drawing/2014/main" id="{8EF3B509-7A2E-4BC5-8709-437582A8E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0"/>
            <a:ext cx="39528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6" name="Picture 14">
            <a:extLst>
              <a:ext uri="{FF2B5EF4-FFF2-40B4-BE49-F238E27FC236}">
                <a16:creationId xmlns:a16="http://schemas.microsoft.com/office/drawing/2014/main" id="{4FDFCA7C-F739-4566-B361-66DC0A6AB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0957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9A0334E5-91E8-4DFB-970B-2B3A9C6A6BB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381000"/>
            <a:ext cx="5029200" cy="6172200"/>
          </a:xfrm>
        </p:spPr>
        <p:txBody>
          <a:bodyPr/>
          <a:lstStyle/>
          <a:p>
            <a:pPr eaLnBrk="1" hangingPunct="1"/>
            <a:r>
              <a:rPr lang="en-US" altLang="en-US" sz="2800"/>
              <a:t>Vertical shifts</a:t>
            </a:r>
          </a:p>
          <a:p>
            <a:pPr lvl="1" eaLnBrk="1" hangingPunct="1"/>
            <a:r>
              <a:rPr lang="en-US" altLang="en-US" sz="2400"/>
              <a:t>Moves the graph up or down</a:t>
            </a:r>
          </a:p>
          <a:p>
            <a:pPr lvl="1" eaLnBrk="1" hangingPunct="1"/>
            <a:r>
              <a:rPr lang="en-US" altLang="en-US" sz="2400"/>
              <a:t>Impacts only the “y” values of the function</a:t>
            </a:r>
          </a:p>
          <a:p>
            <a:pPr lvl="1" eaLnBrk="1" hangingPunct="1"/>
            <a:r>
              <a:rPr lang="en-US" altLang="en-US" sz="2400"/>
              <a:t>No changes are made to the “x” values</a:t>
            </a:r>
          </a:p>
          <a:p>
            <a:pPr eaLnBrk="1" hangingPunct="1"/>
            <a:r>
              <a:rPr lang="en-US" altLang="en-US" sz="2800"/>
              <a:t>Horizontal shifts</a:t>
            </a:r>
          </a:p>
          <a:p>
            <a:pPr lvl="1" eaLnBrk="1" hangingPunct="1"/>
            <a:r>
              <a:rPr lang="en-US" altLang="en-US" sz="2400"/>
              <a:t>Moves the graph left or right</a:t>
            </a:r>
          </a:p>
          <a:p>
            <a:pPr lvl="1" eaLnBrk="1" hangingPunct="1"/>
            <a:r>
              <a:rPr lang="en-US" altLang="en-US" sz="2400"/>
              <a:t>Impacts only the “x” values of the function</a:t>
            </a:r>
          </a:p>
          <a:p>
            <a:pPr lvl="1" eaLnBrk="1" hangingPunct="1"/>
            <a:r>
              <a:rPr lang="en-US" altLang="en-US" sz="2400"/>
              <a:t>No changes are made to the “y” values</a:t>
            </a:r>
          </a:p>
        </p:txBody>
      </p:sp>
      <p:pic>
        <p:nvPicPr>
          <p:cNvPr id="34819" name="Picture 4">
            <a:extLst>
              <a:ext uri="{FF2B5EF4-FFF2-40B4-BE49-F238E27FC236}">
                <a16:creationId xmlns:a16="http://schemas.microsoft.com/office/drawing/2014/main" id="{B0BDC975-1874-4F9E-B295-76B1EF5191FB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76200"/>
            <a:ext cx="3505200" cy="3505200"/>
          </a:xfrm>
          <a:noFill/>
        </p:spPr>
      </p:pic>
      <p:pic>
        <p:nvPicPr>
          <p:cNvPr id="34820" name="Picture 5">
            <a:extLst>
              <a:ext uri="{FF2B5EF4-FFF2-40B4-BE49-F238E27FC236}">
                <a16:creationId xmlns:a16="http://schemas.microsoft.com/office/drawing/2014/main" id="{1EE66731-19B2-45BA-BB3D-BDAD9E7D855A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3733800"/>
            <a:ext cx="3200400" cy="3200400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3C2E9FE-9E7F-421D-B218-69383FA67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The values that translate the graph of a function will occur as a number added or subtracted either inside or outside a function.</a:t>
            </a: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Numbers </a:t>
            </a:r>
            <a:r>
              <a:rPr lang="en-US" altLang="en-US" sz="4000">
                <a:solidFill>
                  <a:schemeClr val="accent2"/>
                </a:solidFill>
              </a:rPr>
              <a:t>added</a:t>
            </a:r>
            <a:r>
              <a:rPr lang="en-US" altLang="en-US" sz="4000"/>
              <a:t> or </a:t>
            </a:r>
            <a:r>
              <a:rPr lang="en-US" altLang="en-US" sz="4000">
                <a:solidFill>
                  <a:srgbClr val="FF0000"/>
                </a:solidFill>
              </a:rPr>
              <a:t>subtracted</a:t>
            </a:r>
            <a:r>
              <a:rPr lang="en-US" altLang="en-US" sz="4000"/>
              <a:t> </a:t>
            </a:r>
            <a:r>
              <a:rPr lang="en-US" altLang="en-US" sz="4000" b="1" i="1">
                <a:solidFill>
                  <a:schemeClr val="bg2"/>
                </a:solidFill>
              </a:rPr>
              <a:t>inside</a:t>
            </a:r>
            <a:r>
              <a:rPr lang="en-US" altLang="en-US" sz="4000"/>
              <a:t> translate </a:t>
            </a:r>
            <a:r>
              <a:rPr lang="en-US" altLang="en-US" sz="4000">
                <a:solidFill>
                  <a:schemeClr val="accent2"/>
                </a:solidFill>
              </a:rPr>
              <a:t>left</a:t>
            </a:r>
            <a:r>
              <a:rPr lang="en-US" altLang="en-US" sz="4000"/>
              <a:t> or </a:t>
            </a:r>
            <a:r>
              <a:rPr lang="en-US" altLang="en-US" sz="4000">
                <a:solidFill>
                  <a:srgbClr val="FF0000"/>
                </a:solidFill>
              </a:rPr>
              <a:t>right</a:t>
            </a:r>
            <a:r>
              <a:rPr lang="en-US" altLang="en-US" sz="4000"/>
              <a:t>, while numbers </a:t>
            </a:r>
            <a:r>
              <a:rPr lang="en-US" altLang="en-US" sz="4000">
                <a:solidFill>
                  <a:schemeClr val="accent2"/>
                </a:solidFill>
              </a:rPr>
              <a:t>added</a:t>
            </a:r>
            <a:r>
              <a:rPr lang="en-US" altLang="en-US" sz="4000"/>
              <a:t> or </a:t>
            </a:r>
            <a:r>
              <a:rPr lang="en-US" altLang="en-US" sz="4000">
                <a:solidFill>
                  <a:srgbClr val="FF0000"/>
                </a:solidFill>
              </a:rPr>
              <a:t>subtracted</a:t>
            </a:r>
            <a:r>
              <a:rPr lang="en-US" altLang="en-US" sz="4000"/>
              <a:t> </a:t>
            </a:r>
            <a:r>
              <a:rPr lang="en-US" altLang="en-US" sz="4000" b="1" i="1"/>
              <a:t>outside</a:t>
            </a:r>
            <a:r>
              <a:rPr lang="en-US" altLang="en-US" sz="4000"/>
              <a:t> translate </a:t>
            </a:r>
            <a:r>
              <a:rPr lang="en-US" altLang="en-US" sz="4000">
                <a:solidFill>
                  <a:schemeClr val="accent2"/>
                </a:solidFill>
              </a:rPr>
              <a:t>up</a:t>
            </a:r>
            <a:r>
              <a:rPr lang="en-US" altLang="en-US" sz="4000"/>
              <a:t> or </a:t>
            </a:r>
            <a:r>
              <a:rPr lang="en-US" altLang="en-US" sz="4000">
                <a:solidFill>
                  <a:srgbClr val="FF0000"/>
                </a:solidFill>
              </a:rPr>
              <a:t>down</a:t>
            </a:r>
            <a:r>
              <a:rPr lang="en-US" altLang="en-US" sz="4000"/>
              <a:t>. </a:t>
            </a:r>
          </a:p>
        </p:txBody>
      </p:sp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id="{0283279E-2A90-4BE8-8B60-F01C10D408DE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2667000"/>
          <a:ext cx="47244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1016000" imgH="203200" progId="Equation.DSMT4">
                  <p:embed/>
                </p:oleObj>
              </mc:Choice>
              <mc:Fallback>
                <p:oleObj name="Equation" r:id="rId4" imgW="1016000" imgH="203200" progId="Equation.DSMT4">
                  <p:embed/>
                  <p:pic>
                    <p:nvPicPr>
                      <p:cNvPr id="36867" name="Object 3">
                        <a:extLst>
                          <a:ext uri="{FF2B5EF4-FFF2-40B4-BE49-F238E27FC236}">
                            <a16:creationId xmlns:a16="http://schemas.microsoft.com/office/drawing/2014/main" id="{0283279E-2A90-4BE8-8B60-F01C10D408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47244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ED18E29-B03E-4D7C-8F4A-FFD7C2F49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Recognizing the shift from the equation, examples of shifting the function f(x) =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4DEFFBB-3D4A-4A26-958E-379F6683AE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86000"/>
            <a:ext cx="8229600" cy="2895600"/>
          </a:xfrm>
        </p:spPr>
        <p:txBody>
          <a:bodyPr/>
          <a:lstStyle/>
          <a:p>
            <a:pPr eaLnBrk="1" hangingPunct="1"/>
            <a:r>
              <a:rPr lang="en-US" altLang="en-US" sz="2800"/>
              <a:t>Vertical shift of 3 units up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Horizontal shift of 3 units left (HINT: x’s go the opposite direction that you might believe.)</a:t>
            </a:r>
          </a:p>
          <a:p>
            <a:pPr eaLnBrk="1" hangingPunct="1"/>
            <a:endParaRPr lang="en-US" altLang="en-US" sz="2800"/>
          </a:p>
        </p:txBody>
      </p: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B9BFD406-5B32-40F5-A13F-DEAF720934BA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2395538" y="3001963"/>
          <a:ext cx="461486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4" imgW="1460500" imgH="228600" progId="Equation.3">
                  <p:embed/>
                </p:oleObj>
              </mc:Choice>
              <mc:Fallback>
                <p:oleObj name="Equation" r:id="rId4" imgW="1460500" imgH="228600" progId="Equation.3">
                  <p:embed/>
                  <p:pic>
                    <p:nvPicPr>
                      <p:cNvPr id="38916" name="Object 4">
                        <a:extLst>
                          <a:ext uri="{FF2B5EF4-FFF2-40B4-BE49-F238E27FC236}">
                            <a16:creationId xmlns:a16="http://schemas.microsoft.com/office/drawing/2014/main" id="{B9BFD406-5B32-40F5-A13F-DEAF720934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3001963"/>
                        <a:ext cx="4614862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>
            <a:extLst>
              <a:ext uri="{FF2B5EF4-FFF2-40B4-BE49-F238E27FC236}">
                <a16:creationId xmlns:a16="http://schemas.microsoft.com/office/drawing/2014/main" id="{7C1B4730-5535-443D-9906-1B9C68D5F4B0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4979988"/>
          <a:ext cx="50292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6" imgW="1562100" imgH="228600" progId="Equation.3">
                  <p:embed/>
                </p:oleObj>
              </mc:Choice>
              <mc:Fallback>
                <p:oleObj name="Equation" r:id="rId6" imgW="1562100" imgH="228600" progId="Equation.3">
                  <p:embed/>
                  <p:pic>
                    <p:nvPicPr>
                      <p:cNvPr id="38917" name="Object 5">
                        <a:extLst>
                          <a:ext uri="{FF2B5EF4-FFF2-40B4-BE49-F238E27FC236}">
                            <a16:creationId xmlns:a16="http://schemas.microsoft.com/office/drawing/2014/main" id="{7C1B4730-5535-443D-9906-1B9C68D5F4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979988"/>
                        <a:ext cx="50292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>
            <a:extLst>
              <a:ext uri="{FF2B5EF4-FFF2-40B4-BE49-F238E27FC236}">
                <a16:creationId xmlns:a16="http://schemas.microsoft.com/office/drawing/2014/main" id="{C945353F-D6AD-4460-8F13-0C0CB88BDC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1066800"/>
          <a:ext cx="666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38918" name="Object 6">
                        <a:extLst>
                          <a:ext uri="{FF2B5EF4-FFF2-40B4-BE49-F238E27FC236}">
                            <a16:creationId xmlns:a16="http://schemas.microsoft.com/office/drawing/2014/main" id="{C945353F-D6AD-4460-8F13-0C0CB88BDC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066800"/>
                        <a:ext cx="6667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F6BBF1C-6C6A-440F-8C3A-C4236F693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Points represented by (x , y) on the graph of f(x) become </a:t>
            </a:r>
          </a:p>
        </p:txBody>
      </p:sp>
      <p:graphicFrame>
        <p:nvGraphicFramePr>
          <p:cNvPr id="40963" name="Object 3">
            <a:extLst>
              <a:ext uri="{FF2B5EF4-FFF2-40B4-BE49-F238E27FC236}">
                <a16:creationId xmlns:a16="http://schemas.microsoft.com/office/drawing/2014/main" id="{8BAF5289-E022-487A-810B-84F16C821929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533400" y="2057400"/>
          <a:ext cx="76200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4" imgW="2565400" imgH="254000" progId="Equation.DSMT4">
                  <p:embed/>
                </p:oleObj>
              </mc:Choice>
              <mc:Fallback>
                <p:oleObj name="Equation" r:id="rId4" imgW="2565400" imgH="254000" progId="Equation.DSMT4">
                  <p:embed/>
                  <p:pic>
                    <p:nvPicPr>
                      <p:cNvPr id="40963" name="Object 3">
                        <a:extLst>
                          <a:ext uri="{FF2B5EF4-FFF2-40B4-BE49-F238E27FC236}">
                            <a16:creationId xmlns:a16="http://schemas.microsoft.com/office/drawing/2014/main" id="{8BAF5289-E022-487A-810B-84F16C8219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57400"/>
                        <a:ext cx="76200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Text Box 4">
            <a:extLst>
              <a:ext uri="{FF2B5EF4-FFF2-40B4-BE49-F238E27FC236}">
                <a16:creationId xmlns:a16="http://schemas.microsoft.com/office/drawing/2014/main" id="{6B194375-95A5-48EC-8F07-42B918ED0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0"/>
            <a:ext cx="82359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the point (6, -3) is on the graph of f(x),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the corresponding point on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graph of </a:t>
            </a:r>
            <a:r>
              <a:rPr kumimoji="0" lang="en-US" altLang="en-US" sz="3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f(x+3) + 2</a:t>
            </a:r>
          </a:p>
        </p:txBody>
      </p:sp>
      <p:graphicFrame>
        <p:nvGraphicFramePr>
          <p:cNvPr id="56325" name="Object 5">
            <a:extLst>
              <a:ext uri="{FF2B5EF4-FFF2-40B4-BE49-F238E27FC236}">
                <a16:creationId xmlns:a16="http://schemas.microsoft.com/office/drawing/2014/main" id="{47DB61DE-E65F-4319-A6F0-2D4E3A24F16F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971800" y="4953000"/>
          <a:ext cx="190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6" imgW="406048" imgH="203024" progId="Equation.3">
                  <p:embed/>
                </p:oleObj>
              </mc:Choice>
              <mc:Fallback>
                <p:oleObj name="Equation" r:id="rId6" imgW="406048" imgH="203024" progId="Equation.3">
                  <p:embed/>
                  <p:pic>
                    <p:nvPicPr>
                      <p:cNvPr id="56325" name="Object 5">
                        <a:extLst>
                          <a:ext uri="{FF2B5EF4-FFF2-40B4-BE49-F238E27FC236}">
                            <a16:creationId xmlns:a16="http://schemas.microsoft.com/office/drawing/2014/main" id="{47DB61DE-E65F-4319-A6F0-2D4E3A24F1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53000"/>
                        <a:ext cx="19050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428D6CE-03DA-4986-9A50-261398F609D5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Use the basic graph to sketch the following:</a:t>
            </a:r>
          </a:p>
        </p:txBody>
      </p:sp>
      <p:graphicFrame>
        <p:nvGraphicFramePr>
          <p:cNvPr id="58371" name="Object 3">
            <a:extLst>
              <a:ext uri="{FF2B5EF4-FFF2-40B4-BE49-F238E27FC236}">
                <a16:creationId xmlns:a16="http://schemas.microsoft.com/office/drawing/2014/main" id="{A979A883-0CAB-472C-90A1-3F6A14D08BAF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2895600" y="1600200"/>
          <a:ext cx="30480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4" imgW="888614" imgH="241195" progId="Equation.DSMT4">
                  <p:embed/>
                </p:oleObj>
              </mc:Choice>
              <mc:Fallback>
                <p:oleObj name="Equation" r:id="rId4" imgW="888614" imgH="241195" progId="Equation.DSMT4">
                  <p:embed/>
                  <p:pic>
                    <p:nvPicPr>
                      <p:cNvPr id="58371" name="Object 3">
                        <a:extLst>
                          <a:ext uri="{FF2B5EF4-FFF2-40B4-BE49-F238E27FC236}">
                            <a16:creationId xmlns:a16="http://schemas.microsoft.com/office/drawing/2014/main" id="{A979A883-0CAB-472C-90A1-3F6A14D08B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00200"/>
                        <a:ext cx="30480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>
            <a:extLst>
              <a:ext uri="{FF2B5EF4-FFF2-40B4-BE49-F238E27FC236}">
                <a16:creationId xmlns:a16="http://schemas.microsoft.com/office/drawing/2014/main" id="{340A979B-D291-4271-A5B3-1D6FFAF98640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2667000" y="1447800"/>
          <a:ext cx="3657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6" imgW="838200" imgH="228600" progId="Equation.DSMT4">
                  <p:embed/>
                </p:oleObj>
              </mc:Choice>
              <mc:Fallback>
                <p:oleObj name="Equation" r:id="rId6" imgW="838200" imgH="228600" progId="Equation.DSMT4">
                  <p:embed/>
                  <p:pic>
                    <p:nvPicPr>
                      <p:cNvPr id="58372" name="Object 4">
                        <a:extLst>
                          <a:ext uri="{FF2B5EF4-FFF2-40B4-BE49-F238E27FC236}">
                            <a16:creationId xmlns:a16="http://schemas.microsoft.com/office/drawing/2014/main" id="{340A979B-D291-4271-A5B3-1D6FFAF986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47800"/>
                        <a:ext cx="36576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>
            <a:extLst>
              <a:ext uri="{FF2B5EF4-FFF2-40B4-BE49-F238E27FC236}">
                <a16:creationId xmlns:a16="http://schemas.microsoft.com/office/drawing/2014/main" id="{F877E001-6885-4B06-98BE-A06A7CC38311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514600" y="1447800"/>
          <a:ext cx="41592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8" imgW="927100" imgH="228600" progId="Equation.DSMT4">
                  <p:embed/>
                </p:oleObj>
              </mc:Choice>
              <mc:Fallback>
                <p:oleObj name="Equation" r:id="rId8" imgW="927100" imgH="228600" progId="Equation.DSMT4">
                  <p:embed/>
                  <p:pic>
                    <p:nvPicPr>
                      <p:cNvPr id="58373" name="Object 5">
                        <a:extLst>
                          <a:ext uri="{FF2B5EF4-FFF2-40B4-BE49-F238E27FC236}">
                            <a16:creationId xmlns:a16="http://schemas.microsoft.com/office/drawing/2014/main" id="{F877E001-6885-4B06-98BE-A06A7CC383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447800"/>
                        <a:ext cx="41592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>
            <a:extLst>
              <a:ext uri="{FF2B5EF4-FFF2-40B4-BE49-F238E27FC236}">
                <a16:creationId xmlns:a16="http://schemas.microsoft.com/office/drawing/2014/main" id="{3040EE21-8444-4DFA-8DE5-8D7EFA763A9E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2895600" y="1524000"/>
          <a:ext cx="328136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10" imgW="825500" imgH="254000" progId="Equation.DSMT4">
                  <p:embed/>
                </p:oleObj>
              </mc:Choice>
              <mc:Fallback>
                <p:oleObj name="Equation" r:id="rId10" imgW="825500" imgH="254000" progId="Equation.DSMT4">
                  <p:embed/>
                  <p:pic>
                    <p:nvPicPr>
                      <p:cNvPr id="58374" name="Object 6">
                        <a:extLst>
                          <a:ext uri="{FF2B5EF4-FFF2-40B4-BE49-F238E27FC236}">
                            <a16:creationId xmlns:a16="http://schemas.microsoft.com/office/drawing/2014/main" id="{3040EE21-8444-4DFA-8DE5-8D7EFA763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24000"/>
                        <a:ext cx="3281363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E3C7126-8B29-4764-B6A3-ABC50FE859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4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D6ACC9F-E287-473C-96B4-CB6FC81E53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27238"/>
            <a:ext cx="8382000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Function f is defined by f(x) = -2x</a:t>
            </a:r>
            <a:r>
              <a:rPr lang="en-US" altLang="en-US" baseline="30000"/>
              <a:t>2</a:t>
            </a:r>
            <a:r>
              <a:rPr lang="en-US" altLang="en-US"/>
              <a:t> + 6x – 3 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Find f(-2)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Write as an ordered pair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E258E76-136E-477D-AD6F-B5DB3B466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Combining a vertical &amp; horizontal shift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959EA5D-BE32-4B84-9827-42C1F6BE10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Example of function that is shifted down 4 units and right 6 units from the original function.</a:t>
            </a:r>
          </a:p>
          <a:p>
            <a:pPr eaLnBrk="1" hangingPunct="1"/>
            <a:endParaRPr lang="en-US" altLang="en-US" sz="2800"/>
          </a:p>
        </p:txBody>
      </p:sp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0786FFB2-2F52-4F78-AD21-ED14A93FB059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4191000"/>
          <a:ext cx="297180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1028700" imgH="508000" progId="Equation.DSMT4">
                  <p:embed/>
                </p:oleObj>
              </mc:Choice>
              <mc:Fallback>
                <p:oleObj name="Equation" r:id="rId4" imgW="1028700" imgH="508000" progId="Equation.DSMT4">
                  <p:embed/>
                  <p:pic>
                    <p:nvPicPr>
                      <p:cNvPr id="45060" name="Object 4">
                        <a:extLst>
                          <a:ext uri="{FF2B5EF4-FFF2-40B4-BE49-F238E27FC236}">
                            <a16:creationId xmlns:a16="http://schemas.microsoft.com/office/drawing/2014/main" id="{0786FFB2-2F52-4F78-AD21-ED14A93FB0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91000"/>
                        <a:ext cx="2971800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5">
            <a:extLst>
              <a:ext uri="{FF2B5EF4-FFF2-40B4-BE49-F238E27FC236}">
                <a16:creationId xmlns:a16="http://schemas.microsoft.com/office/drawing/2014/main" id="{B11A15FF-6956-4F57-B420-466216CF830E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323975"/>
            <a:ext cx="3429000" cy="3429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6987B84-1BE8-4825-A813-5487980EA4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5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C7C5E52-693D-450C-9E57-7997FC789E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41438"/>
            <a:ext cx="8534400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Suppose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 and f(x) = </a:t>
            </a:r>
            <a:r>
              <a:rPr lang="en-US" dirty="0"/>
              <a:t>4</a:t>
            </a:r>
            <a:r>
              <a:rPr lang="en-US" i="1" dirty="0"/>
              <a:t>x</a:t>
            </a:r>
            <a:r>
              <a:rPr lang="en-US" dirty="0"/>
              <a:t>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What is </a:t>
            </a:r>
            <a:r>
              <a:rPr lang="en-US" i="1" dirty="0"/>
              <a:t>g</a:t>
            </a:r>
            <a:r>
              <a:rPr lang="en-US" dirty="0"/>
              <a:t>(5) + f(-9)? </a:t>
            </a:r>
            <a:endParaRPr lang="en-US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A887BB-CB60-47A2-B52E-7EADF7EAB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17900"/>
            <a:ext cx="508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C020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Answer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kumimoji="0" lang="en-US" altLang="en-US" sz="32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(5) + f(-9) = -26 </a:t>
            </a:r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7503F0C3-12C9-4E18-B356-5332DDD11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390900"/>
            <a:ext cx="3702050" cy="838200"/>
          </a:xfrm>
          <a:prstGeom prst="ellipse">
            <a:avLst/>
          </a:prstGeom>
          <a:noFill/>
          <a:ln w="25400">
            <a:solidFill>
              <a:srgbClr val="FC020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5B774-6D19-4B06-94CC-04FFB137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F3FF34-C3F2-41C1-8825-0C503F2D1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685800"/>
            <a:ext cx="5212080" cy="4343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BEB7E7-4FCC-4792-96F5-F2F4A0CAA42E}"/>
              </a:ext>
            </a:extLst>
          </p:cNvPr>
          <p:cNvSpPr txBox="1"/>
          <p:nvPr/>
        </p:nvSpPr>
        <p:spPr>
          <a:xfrm>
            <a:off x="76200" y="1512012"/>
            <a:ext cx="388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graph of f(x) is shown.</a:t>
            </a:r>
          </a:p>
          <a:p>
            <a:r>
              <a:rPr lang="en-US" sz="2800" dirty="0"/>
              <a:t>Evaluate:</a:t>
            </a:r>
          </a:p>
          <a:p>
            <a:r>
              <a:rPr lang="en-US" sz="2800" dirty="0"/>
              <a:t>f(0) = </a:t>
            </a:r>
          </a:p>
          <a:p>
            <a:r>
              <a:rPr lang="en-US" sz="2800" dirty="0"/>
              <a:t>f(-1) = </a:t>
            </a:r>
          </a:p>
          <a:p>
            <a:r>
              <a:rPr lang="en-US" sz="2800" dirty="0"/>
              <a:t>f(1) = </a:t>
            </a:r>
          </a:p>
          <a:p>
            <a:endParaRPr lang="en-US" sz="2800" dirty="0"/>
          </a:p>
          <a:p>
            <a:r>
              <a:rPr lang="en-US" sz="2800" dirty="0"/>
              <a:t>For how many x-values does f(x) </a:t>
            </a:r>
            <a:r>
              <a:rPr lang="en-US" sz="2800"/>
              <a:t>= -2?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73502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5ABD99-5F17-4CD6-AC4F-E73CC70D5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09600"/>
            <a:ext cx="6172199" cy="4210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D5B774-6D19-4B06-94CC-04FFB137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69C356-59C0-4CEC-B553-FB633B5BD187}"/>
              </a:ext>
            </a:extLst>
          </p:cNvPr>
          <p:cNvSpPr txBox="1"/>
          <p:nvPr/>
        </p:nvSpPr>
        <p:spPr>
          <a:xfrm>
            <a:off x="76200" y="1512012"/>
            <a:ext cx="388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graph of f(x) is shown.</a:t>
            </a:r>
          </a:p>
          <a:p>
            <a:r>
              <a:rPr lang="en-US" sz="2800" dirty="0"/>
              <a:t>Evaluate:</a:t>
            </a:r>
          </a:p>
          <a:p>
            <a:r>
              <a:rPr lang="en-US" sz="2800" dirty="0"/>
              <a:t>f(0) = </a:t>
            </a:r>
          </a:p>
          <a:p>
            <a:r>
              <a:rPr lang="en-US" sz="2800" dirty="0"/>
              <a:t>f(3) = </a:t>
            </a:r>
          </a:p>
          <a:p>
            <a:r>
              <a:rPr lang="en-US" sz="2800" dirty="0"/>
              <a:t>f(-4) = </a:t>
            </a:r>
          </a:p>
          <a:p>
            <a:endParaRPr lang="en-US" sz="2800" dirty="0"/>
          </a:p>
          <a:p>
            <a:r>
              <a:rPr lang="en-US" sz="2800" dirty="0"/>
              <a:t>For how many x-values does f(x) = 1?</a:t>
            </a:r>
          </a:p>
          <a:p>
            <a:endParaRPr lang="en-US" sz="2800" dirty="0"/>
          </a:p>
          <a:p>
            <a:r>
              <a:rPr lang="en-US" sz="2800" dirty="0"/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305929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80F0B8D-DBF6-470F-ACB9-1A884FB42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1.A Transformation of Functions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403D34B-108F-427C-8B99-438F81CA9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334000"/>
          </a:xfrm>
        </p:spPr>
        <p:txBody>
          <a:bodyPr/>
          <a:lstStyle/>
          <a:p>
            <a:pPr eaLnBrk="1" hangingPunct="1"/>
            <a:r>
              <a:rPr lang="en-US" altLang="en-US"/>
              <a:t>Recognize graphs of common functions</a:t>
            </a:r>
          </a:p>
          <a:p>
            <a:pPr eaLnBrk="1" hangingPunct="1"/>
            <a:r>
              <a:rPr lang="en-US" altLang="en-US"/>
              <a:t>Use shifts to graph functions</a:t>
            </a:r>
          </a:p>
          <a:p>
            <a:pPr eaLnBrk="1" hangingPunct="1"/>
            <a:r>
              <a:rPr lang="en-US" altLang="en-US"/>
              <a:t>Use reflections to graph functions</a:t>
            </a:r>
          </a:p>
          <a:p>
            <a:pPr eaLnBrk="1" hangingPunct="1"/>
            <a:r>
              <a:rPr lang="en-US" altLang="en-US"/>
              <a:t>Use stretching &amp; shrinking to graph functions</a:t>
            </a:r>
          </a:p>
          <a:p>
            <a:pPr eaLnBrk="1" hangingPunct="1"/>
            <a:r>
              <a:rPr lang="en-US" altLang="en-US"/>
              <a:t>Graph functions w/ sequence of transformations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2FBE6DD-2234-4991-A973-3F8CA7C14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 i="1" u="sng"/>
              <a:t>identity function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 </a:t>
            </a:r>
            <a:r>
              <a:rPr lang="en-US" altLang="en-US" i="1"/>
              <a:t>f(x) = x</a:t>
            </a:r>
          </a:p>
        </p:txBody>
      </p:sp>
      <p:pic>
        <p:nvPicPr>
          <p:cNvPr id="18435" name="Picture 3">
            <a:extLst>
              <a:ext uri="{FF2B5EF4-FFF2-40B4-BE49-F238E27FC236}">
                <a16:creationId xmlns:a16="http://schemas.microsoft.com/office/drawing/2014/main" id="{C9EE55A1-CA14-4F12-A055-704675142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8077200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3E19B04-9C8D-4FA8-B5CF-242447F59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676400"/>
          </a:xfrm>
        </p:spPr>
        <p:txBody>
          <a:bodyPr/>
          <a:lstStyle/>
          <a:p>
            <a:pPr eaLnBrk="1" hangingPunct="1"/>
            <a:r>
              <a:rPr lang="en-US" altLang="en-US"/>
              <a:t>The squaring function </a:t>
            </a:r>
          </a:p>
        </p:txBody>
      </p:sp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6843DD6B-8DFF-4B4C-9CAC-E3603FAA35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743200"/>
          <a:ext cx="3200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622030" imgH="228501" progId="Equation.3">
                  <p:embed/>
                </p:oleObj>
              </mc:Choice>
              <mc:Fallback>
                <p:oleObj name="Equation" r:id="rId4" imgW="622030" imgH="228501" progId="Equation.3">
                  <p:embed/>
                  <p:pic>
                    <p:nvPicPr>
                      <p:cNvPr id="20483" name="Object 3">
                        <a:extLst>
                          <a:ext uri="{FF2B5EF4-FFF2-40B4-BE49-F238E27FC236}">
                            <a16:creationId xmlns:a16="http://schemas.microsoft.com/office/drawing/2014/main" id="{6843DD6B-8DFF-4B4C-9CAC-E3603FAA35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32004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4" name="Picture 4">
            <a:extLst>
              <a:ext uri="{FF2B5EF4-FFF2-40B4-BE49-F238E27FC236}">
                <a16:creationId xmlns:a16="http://schemas.microsoft.com/office/drawing/2014/main" id="{5230091F-4C5D-469E-90E8-AF6607364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14600"/>
            <a:ext cx="44196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>
            <a:extLst>
              <a:ext uri="{FF2B5EF4-FFF2-40B4-BE49-F238E27FC236}">
                <a16:creationId xmlns:a16="http://schemas.microsoft.com/office/drawing/2014/main" id="{763F746C-757C-4123-B4BE-5C6CE0A241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447800"/>
          <a:ext cx="3124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685800" imgH="241300" progId="Equation.3">
                  <p:embed/>
                </p:oleObj>
              </mc:Choice>
              <mc:Fallback>
                <p:oleObj name="Equation" r:id="rId4" imgW="685800" imgH="241300" progId="Equation.3">
                  <p:embed/>
                  <p:pic>
                    <p:nvPicPr>
                      <p:cNvPr id="22530" name="Object 2">
                        <a:extLst>
                          <a:ext uri="{FF2B5EF4-FFF2-40B4-BE49-F238E27FC236}">
                            <a16:creationId xmlns:a16="http://schemas.microsoft.com/office/drawing/2014/main" id="{763F746C-757C-4123-B4BE-5C6CE0A24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47800"/>
                        <a:ext cx="31242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1" name="Picture 3">
            <a:extLst>
              <a:ext uri="{FF2B5EF4-FFF2-40B4-BE49-F238E27FC236}">
                <a16:creationId xmlns:a16="http://schemas.microsoft.com/office/drawing/2014/main" id="{C0C55082-0679-495D-8698-B204CD9BE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7630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2532" name="Rectangle 4">
            <a:extLst>
              <a:ext uri="{FF2B5EF4-FFF2-40B4-BE49-F238E27FC236}">
                <a16:creationId xmlns:a16="http://schemas.microsoft.com/office/drawing/2014/main" id="{96A063E8-923F-49C9-8A47-577051A17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square root function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714</Words>
  <Application>Microsoft Office PowerPoint</Application>
  <PresentationFormat>On-screen Show (4:3)</PresentationFormat>
  <Paragraphs>102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Wingdings</vt:lpstr>
      <vt:lpstr>Pixel</vt:lpstr>
      <vt:lpstr>Default Design</vt:lpstr>
      <vt:lpstr>Microsoft Equation 3.0</vt:lpstr>
      <vt:lpstr>MathType 5.0 Equation</vt:lpstr>
      <vt:lpstr>Drill</vt:lpstr>
      <vt:lpstr>Question 4</vt:lpstr>
      <vt:lpstr>Question 5</vt:lpstr>
      <vt:lpstr>Practice</vt:lpstr>
      <vt:lpstr>Practice</vt:lpstr>
      <vt:lpstr>1.A Transformation of Functions</vt:lpstr>
      <vt:lpstr>The identity function   f(x) = x</vt:lpstr>
      <vt:lpstr>The squaring function </vt:lpstr>
      <vt:lpstr>The square root function </vt:lpstr>
      <vt:lpstr>The absolute value function </vt:lpstr>
      <vt:lpstr>The cubing function </vt:lpstr>
      <vt:lpstr>The cube root function </vt:lpstr>
      <vt:lpstr>Vertical Translation</vt:lpstr>
      <vt:lpstr>Horizontal Translation</vt:lpstr>
      <vt:lpstr>PowerPoint Presentation</vt:lpstr>
      <vt:lpstr>The values that translate the graph of a function will occur as a number added or subtracted either inside or outside a function.   Numbers added or subtracted inside translate left or right, while numbers added or subtracted outside translate up or down. </vt:lpstr>
      <vt:lpstr>Recognizing the shift from the equation, examples of shifting the function f(x) = </vt:lpstr>
      <vt:lpstr>Points represented by (x , y) on the graph of f(x) become </vt:lpstr>
      <vt:lpstr>Use the basic graph to sketch the following:</vt:lpstr>
      <vt:lpstr>Combining a vertical &amp; horizontal shift</vt:lpstr>
    </vt:vector>
  </TitlesOfParts>
  <Company>BCPS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to School 2015-2016 Algebra 2</dc:title>
  <dc:creator>acalise2</dc:creator>
  <cp:lastModifiedBy>Anthony Calise</cp:lastModifiedBy>
  <cp:revision>15</cp:revision>
  <dcterms:created xsi:type="dcterms:W3CDTF">2015-08-24T11:42:17Z</dcterms:created>
  <dcterms:modified xsi:type="dcterms:W3CDTF">2020-09-17T15:47:37Z</dcterms:modified>
</cp:coreProperties>
</file>