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256" r:id="rId2"/>
    <p:sldId id="320" r:id="rId3"/>
    <p:sldId id="259" r:id="rId4"/>
    <p:sldId id="260" r:id="rId5"/>
    <p:sldId id="261" r:id="rId6"/>
    <p:sldId id="301" r:id="rId7"/>
    <p:sldId id="302" r:id="rId8"/>
    <p:sldId id="303" r:id="rId9"/>
    <p:sldId id="318" r:id="rId10"/>
    <p:sldId id="319" r:id="rId11"/>
    <p:sldId id="268" r:id="rId12"/>
    <p:sldId id="270" r:id="rId13"/>
    <p:sldId id="271" r:id="rId14"/>
    <p:sldId id="321" r:id="rId15"/>
    <p:sldId id="304" r:id="rId16"/>
    <p:sldId id="305" r:id="rId17"/>
    <p:sldId id="272" r:id="rId18"/>
    <p:sldId id="273" r:id="rId19"/>
    <p:sldId id="306" r:id="rId20"/>
    <p:sldId id="276" r:id="rId21"/>
    <p:sldId id="277" r:id="rId22"/>
    <p:sldId id="307" r:id="rId23"/>
    <p:sldId id="278" r:id="rId24"/>
    <p:sldId id="279" r:id="rId25"/>
    <p:sldId id="308" r:id="rId26"/>
    <p:sldId id="280" r:id="rId27"/>
    <p:sldId id="309" r:id="rId28"/>
    <p:sldId id="310" r:id="rId29"/>
    <p:sldId id="281" r:id="rId30"/>
    <p:sldId id="311" r:id="rId31"/>
    <p:sldId id="312" r:id="rId32"/>
    <p:sldId id="313" r:id="rId33"/>
    <p:sldId id="282" r:id="rId34"/>
    <p:sldId id="314" r:id="rId35"/>
    <p:sldId id="283" r:id="rId36"/>
    <p:sldId id="315" r:id="rId37"/>
    <p:sldId id="288" r:id="rId38"/>
    <p:sldId id="317" r:id="rId39"/>
    <p:sldId id="316" r:id="rId40"/>
    <p:sldId id="322" r:id="rId41"/>
    <p:sldId id="323" r:id="rId42"/>
    <p:sldId id="324" r:id="rId43"/>
    <p:sldId id="325" r:id="rId44"/>
    <p:sldId id="326" r:id="rId45"/>
    <p:sldId id="327" r:id="rId46"/>
    <p:sldId id="266"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40" r:id="rId73"/>
    <p:sldId id="365" r:id="rId74"/>
    <p:sldId id="366" r:id="rId75"/>
    <p:sldId id="367" r:id="rId76"/>
    <p:sldId id="368" r:id="rId77"/>
    <p:sldId id="341" r:id="rId78"/>
    <p:sldId id="342" r:id="rId79"/>
    <p:sldId id="343" r:id="rId80"/>
    <p:sldId id="344" r:id="rId81"/>
    <p:sldId id="345" r:id="rId82"/>
    <p:sldId id="346" r:id="rId83"/>
    <p:sldId id="347" r:id="rId84"/>
    <p:sldId id="348" r:id="rId85"/>
    <p:sldId id="349" r:id="rId86"/>
    <p:sldId id="350" r:id="rId87"/>
    <p:sldId id="35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342" autoAdjust="0"/>
    <p:restoredTop sz="94673" autoAdjust="0"/>
  </p:normalViewPr>
  <p:slideViewPr>
    <p:cSldViewPr>
      <p:cViewPr varScale="1">
        <p:scale>
          <a:sx n="73" d="100"/>
          <a:sy n="73" d="100"/>
        </p:scale>
        <p:origin x="69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7/21/2022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9.png"/><Relationship Id="rId7"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3.wmf"/><Relationship Id="rId4" Type="http://schemas.openxmlformats.org/officeDocument/2006/relationships/oleObject" Target="../embeddings/oleObject31.bin"/><Relationship Id="rId9" Type="http://schemas.openxmlformats.org/officeDocument/2006/relationships/image" Target="../media/image3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3.bin"/><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7.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52.wmf"/><Relationship Id="rId4" Type="http://schemas.openxmlformats.org/officeDocument/2006/relationships/oleObject" Target="../embeddings/oleObject5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57.wmf"/></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60.wmf"/><Relationship Id="rId4" Type="http://schemas.openxmlformats.org/officeDocument/2006/relationships/oleObject" Target="../embeddings/oleObject58.bin"/></Relationships>
</file>

<file path=ppt/slides/_rels/slide3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9.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61.bin"/><Relationship Id="rId1" Type="http://schemas.openxmlformats.org/officeDocument/2006/relationships/slideLayout" Target="../slideLayouts/slideLayout4.xml"/><Relationship Id="rId6" Type="http://schemas.openxmlformats.org/officeDocument/2006/relationships/oleObject" Target="../embeddings/oleObject63.bin"/><Relationship Id="rId5" Type="http://schemas.openxmlformats.org/officeDocument/2006/relationships/image" Target="../media/image64.wmf"/><Relationship Id="rId4" Type="http://schemas.openxmlformats.org/officeDocument/2006/relationships/oleObject" Target="../embeddings/oleObject6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67.wmf"/><Relationship Id="rId4" Type="http://schemas.openxmlformats.org/officeDocument/2006/relationships/oleObject" Target="../embeddings/oleObject65.bin"/><Relationship Id="rId9" Type="http://schemas.openxmlformats.org/officeDocument/2006/relationships/image" Target="../media/image69.wmf"/></Relationships>
</file>

<file path=ppt/slides/_rels/slide3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69.bin"/></Relationships>
</file>

<file path=ppt/slides/_rels/slide39.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3.wmf"/><Relationship Id="rId4"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NULL"/><Relationship Id="rId7" Type="http://schemas.openxmlformats.org/officeDocument/2006/relationships/image" Target="../media/image77.wmf"/><Relationship Id="rId1" Type="http://schemas.openxmlformats.org/officeDocument/2006/relationships/slideLayout" Target="../slideLayouts/slideLayout4.xml"/><Relationship Id="rId6" Type="http://schemas.openxmlformats.org/officeDocument/2006/relationships/oleObject" Target="../embeddings/oleObject75.bin"/><Relationship Id="rId5" Type="http://schemas.openxmlformats.org/officeDocument/2006/relationships/image" Target="../media/image76.wmf"/><Relationship Id="rId4" Type="http://schemas.openxmlformats.org/officeDocument/2006/relationships/oleObject" Target="../embeddings/oleObject74.bin"/><Relationship Id="rId9" Type="http://schemas.openxmlformats.org/officeDocument/2006/relationships/image" Target="../media/image78.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0.wmf"/><Relationship Id="rId4" Type="http://schemas.openxmlformats.org/officeDocument/2006/relationships/oleObject" Target="../embeddings/oleObject78.bin"/><Relationship Id="rId9" Type="http://schemas.openxmlformats.org/officeDocument/2006/relationships/image" Target="../media/image82.wmf"/></Relationships>
</file>

<file path=ppt/slides/_rels/slide45.x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84.wmf"/><Relationship Id="rId4" Type="http://schemas.openxmlformats.org/officeDocument/2006/relationships/oleObject" Target="../embeddings/oleObject82.bin"/></Relationships>
</file>

<file path=ppt/slides/_rels/slide46.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4.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6.bin"/><Relationship Id="rId1" Type="http://schemas.openxmlformats.org/officeDocument/2006/relationships/slideLayout" Target="../slideLayouts/slideLayout4.xml"/><Relationship Id="rId6" Type="http://schemas.openxmlformats.org/officeDocument/2006/relationships/oleObject" Target="../embeddings/oleObject88.bin"/><Relationship Id="rId5" Type="http://schemas.openxmlformats.org/officeDocument/2006/relationships/image" Target="../media/image89.wmf"/><Relationship Id="rId4" Type="http://schemas.openxmlformats.org/officeDocument/2006/relationships/oleObject" Target="../embeddings/oleObject8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5" Type="http://schemas.openxmlformats.org/officeDocument/2006/relationships/image" Target="../media/image92.wmf"/><Relationship Id="rId4" Type="http://schemas.openxmlformats.org/officeDocument/2006/relationships/oleObject" Target="../embeddings/oleObject90.bin"/><Relationship Id="rId9" Type="http://schemas.openxmlformats.org/officeDocument/2006/relationships/image" Target="../media/image94.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98.wmf"/></Relationships>
</file>

<file path=ppt/slides/_rels/slide51.x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5" Type="http://schemas.openxmlformats.org/officeDocument/2006/relationships/image" Target="../media/image101.wmf"/><Relationship Id="rId4" Type="http://schemas.openxmlformats.org/officeDocument/2006/relationships/oleObject" Target="../embeddings/oleObject99.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5" Type="http://schemas.openxmlformats.org/officeDocument/2006/relationships/image" Target="../media/image104.wmf"/><Relationship Id="rId4" Type="http://schemas.openxmlformats.org/officeDocument/2006/relationships/oleObject" Target="../embeddings/oleObject102.bin"/><Relationship Id="rId9" Type="http://schemas.openxmlformats.org/officeDocument/2006/relationships/image" Target="../media/image106.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09.wmf"/><Relationship Id="rId12" Type="http://schemas.openxmlformats.org/officeDocument/2006/relationships/oleObject" Target="../embeddings/oleObject110.bin"/><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1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5" Type="http://schemas.openxmlformats.org/officeDocument/2006/relationships/image" Target="../media/image114.wmf"/><Relationship Id="rId4" Type="http://schemas.openxmlformats.org/officeDocument/2006/relationships/oleObject" Target="../embeddings/oleObject112.bin"/><Relationship Id="rId9" Type="http://schemas.openxmlformats.org/officeDocument/2006/relationships/image" Target="../media/image116.wmf"/></Relationships>
</file>

<file path=ppt/slides/_rels/slide57.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15.bin"/><Relationship Id="rId1" Type="http://schemas.openxmlformats.org/officeDocument/2006/relationships/slideLayout" Target="../slideLayouts/slideLayout2.xml"/><Relationship Id="rId5" Type="http://schemas.openxmlformats.org/officeDocument/2006/relationships/image" Target="../media/image118.wmf"/><Relationship Id="rId4" Type="http://schemas.openxmlformats.org/officeDocument/2006/relationships/oleObject" Target="../embeddings/oleObject116.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image" Target="../media/image119.wmf"/><Relationship Id="rId7" Type="http://schemas.openxmlformats.org/officeDocument/2006/relationships/image" Target="../media/image121.wmf"/><Relationship Id="rId2" Type="http://schemas.openxmlformats.org/officeDocument/2006/relationships/oleObject" Target="../embeddings/oleObject117.bin"/><Relationship Id="rId1" Type="http://schemas.openxmlformats.org/officeDocument/2006/relationships/slideLayout" Target="../slideLayouts/slideLayout2.xml"/><Relationship Id="rId6" Type="http://schemas.openxmlformats.org/officeDocument/2006/relationships/oleObject" Target="../embeddings/oleObject119.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22.wmf"/></Relationships>
</file>

<file path=ppt/slides/_rels/slide59.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122.bin"/><Relationship Id="rId1" Type="http://schemas.openxmlformats.org/officeDocument/2006/relationships/slideLayout" Target="../slideLayouts/slideLayout2.xml"/><Relationship Id="rId5" Type="http://schemas.openxmlformats.org/officeDocument/2006/relationships/image" Target="../media/image125.wmf"/><Relationship Id="rId4" Type="http://schemas.openxmlformats.org/officeDocument/2006/relationships/oleObject" Target="../embeddings/oleObject123.bin"/></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28.wmf"/><Relationship Id="rId12" Type="http://schemas.openxmlformats.org/officeDocument/2006/relationships/oleObject" Target="../embeddings/oleObject129.bin"/><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29.wmf"/></Relationships>
</file>

<file path=ppt/slides/_rels/slide64.xml.rels><?xml version="1.0" encoding="UTF-8" standalone="yes"?>
<Relationships xmlns="http://schemas.openxmlformats.org/package/2006/relationships"><Relationship Id="rId3" Type="http://schemas.openxmlformats.org/officeDocument/2006/relationships/image" Target="../media/image132.wmf"/><Relationship Id="rId7" Type="http://schemas.openxmlformats.org/officeDocument/2006/relationships/image" Target="../media/image134.w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33.wmf"/><Relationship Id="rId4" Type="http://schemas.openxmlformats.org/officeDocument/2006/relationships/oleObject" Target="../embeddings/oleObject131.bin"/></Relationships>
</file>

<file path=ppt/slides/_rels/slide65.xml.rels><?xml version="1.0" encoding="UTF-8" standalone="yes"?>
<Relationships xmlns="http://schemas.openxmlformats.org/package/2006/relationships"><Relationship Id="rId3" Type="http://schemas.openxmlformats.org/officeDocument/2006/relationships/image" Target="../media/image135.wmf"/><Relationship Id="rId7" Type="http://schemas.openxmlformats.org/officeDocument/2006/relationships/image" Target="../media/image137.wmf"/><Relationship Id="rId2"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35.bin"/><Relationship Id="rId5" Type="http://schemas.openxmlformats.org/officeDocument/2006/relationships/image" Target="../media/image136.wmf"/><Relationship Id="rId4" Type="http://schemas.openxmlformats.org/officeDocument/2006/relationships/oleObject" Target="../embeddings/oleObject134.bin"/></Relationships>
</file>

<file path=ppt/slides/_rels/slide66.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36.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1.wmf"/><Relationship Id="rId12" Type="http://schemas.openxmlformats.org/officeDocument/2006/relationships/oleObject" Target="../embeddings/oleObject142.bin"/><Relationship Id="rId2" Type="http://schemas.openxmlformats.org/officeDocument/2006/relationships/oleObject" Target="../embeddings/oleObject137.bin"/><Relationship Id="rId1" Type="http://schemas.openxmlformats.org/officeDocument/2006/relationships/slideLayout" Target="../slideLayouts/slideLayout2.xml"/><Relationship Id="rId6" Type="http://schemas.openxmlformats.org/officeDocument/2006/relationships/oleObject" Target="../embeddings/oleObject139.bin"/><Relationship Id="rId11" Type="http://schemas.openxmlformats.org/officeDocument/2006/relationships/image" Target="../media/image143.wmf"/><Relationship Id="rId5" Type="http://schemas.openxmlformats.org/officeDocument/2006/relationships/image" Target="../media/image140.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42.wmf"/></Relationships>
</file>

<file path=ppt/slides/_rels/slide68.xml.rels><?xml version="1.0" encoding="UTF-8" standalone="yes"?>
<Relationships xmlns="http://schemas.openxmlformats.org/package/2006/relationships"><Relationship Id="rId3" Type="http://schemas.openxmlformats.org/officeDocument/2006/relationships/image" Target="../media/image145.wmf"/><Relationship Id="rId7" Type="http://schemas.openxmlformats.org/officeDocument/2006/relationships/image" Target="../media/image147.wmf"/><Relationship Id="rId2" Type="http://schemas.openxmlformats.org/officeDocument/2006/relationships/oleObject" Target="../embeddings/oleObject143.bin"/><Relationship Id="rId1" Type="http://schemas.openxmlformats.org/officeDocument/2006/relationships/slideLayout" Target="../slideLayouts/slideLayout2.xml"/><Relationship Id="rId6" Type="http://schemas.openxmlformats.org/officeDocument/2006/relationships/oleObject" Target="../embeddings/oleObject145.bin"/><Relationship Id="rId5" Type="http://schemas.openxmlformats.org/officeDocument/2006/relationships/image" Target="../media/image146.wmf"/><Relationship Id="rId4" Type="http://schemas.openxmlformats.org/officeDocument/2006/relationships/oleObject" Target="../embeddings/oleObject144.bin"/></Relationships>
</file>

<file path=ppt/slides/_rels/slide69.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oleObject" Target="../embeddings/oleObject146.bin"/><Relationship Id="rId1" Type="http://schemas.openxmlformats.org/officeDocument/2006/relationships/slideLayout" Target="../slideLayouts/slideLayout2.xml"/><Relationship Id="rId5" Type="http://schemas.openxmlformats.org/officeDocument/2006/relationships/image" Target="../media/image149.wmf"/><Relationship Id="rId4" Type="http://schemas.openxmlformats.org/officeDocument/2006/relationships/oleObject" Target="../embeddings/oleObject147.bin"/></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image" Target="../media/image150.wmf"/><Relationship Id="rId7" Type="http://schemas.openxmlformats.org/officeDocument/2006/relationships/image" Target="../media/image152.wmf"/><Relationship Id="rId2" Type="http://schemas.openxmlformats.org/officeDocument/2006/relationships/oleObject" Target="../embeddings/oleObject148.bin"/><Relationship Id="rId1" Type="http://schemas.openxmlformats.org/officeDocument/2006/relationships/slideLayout" Target="../slideLayouts/slideLayout2.xml"/><Relationship Id="rId6" Type="http://schemas.openxmlformats.org/officeDocument/2006/relationships/oleObject" Target="../embeddings/oleObject150.bin"/><Relationship Id="rId5" Type="http://schemas.openxmlformats.org/officeDocument/2006/relationships/image" Target="../media/image151.wmf"/><Relationship Id="rId4" Type="http://schemas.openxmlformats.org/officeDocument/2006/relationships/oleObject" Target="../embeddings/oleObject149.bin"/></Relationships>
</file>

<file path=ppt/slides/_rels/slide71.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oleObject" Target="../embeddings/oleObject151.bin"/><Relationship Id="rId1" Type="http://schemas.openxmlformats.org/officeDocument/2006/relationships/slideLayout" Target="../slideLayouts/slideLayout2.xml"/><Relationship Id="rId5" Type="http://schemas.openxmlformats.org/officeDocument/2006/relationships/image" Target="../media/image154.wmf"/><Relationship Id="rId4" Type="http://schemas.openxmlformats.org/officeDocument/2006/relationships/oleObject" Target="../embeddings/oleObject152.bin"/></Relationships>
</file>

<file path=ppt/slides/_rels/slide72.xml.rels><?xml version="1.0" encoding="UTF-8" standalone="yes"?>
<Relationships xmlns="http://schemas.openxmlformats.org/package/2006/relationships"><Relationship Id="rId3" Type="http://schemas.openxmlformats.org/officeDocument/2006/relationships/image" Target="../media/image155.wmf"/><Relationship Id="rId7" Type="http://schemas.openxmlformats.org/officeDocument/2006/relationships/image" Target="../media/image157.wmf"/><Relationship Id="rId2" Type="http://schemas.openxmlformats.org/officeDocument/2006/relationships/oleObject" Target="../embeddings/oleObject153.bin"/><Relationship Id="rId1" Type="http://schemas.openxmlformats.org/officeDocument/2006/relationships/slideLayout" Target="../slideLayouts/slideLayout2.xml"/><Relationship Id="rId6" Type="http://schemas.openxmlformats.org/officeDocument/2006/relationships/oleObject" Target="../embeddings/oleObject155.bin"/><Relationship Id="rId5" Type="http://schemas.openxmlformats.org/officeDocument/2006/relationships/image" Target="../media/image156.wmf"/><Relationship Id="rId4" Type="http://schemas.openxmlformats.org/officeDocument/2006/relationships/oleObject" Target="../embeddings/oleObject154.bin"/></Relationships>
</file>

<file path=ppt/slides/_rels/slide73.xml.rels><?xml version="1.0" encoding="UTF-8" standalone="yes"?>
<Relationships xmlns="http://schemas.openxmlformats.org/package/2006/relationships"><Relationship Id="rId3" Type="http://schemas.openxmlformats.org/officeDocument/2006/relationships/image" Target="../media/image158.wmf"/><Relationship Id="rId7" Type="http://schemas.openxmlformats.org/officeDocument/2006/relationships/image" Target="../media/image160.wmf"/><Relationship Id="rId2" Type="http://schemas.openxmlformats.org/officeDocument/2006/relationships/oleObject" Target="../embeddings/oleObject156.bin"/><Relationship Id="rId1" Type="http://schemas.openxmlformats.org/officeDocument/2006/relationships/slideLayout" Target="../slideLayouts/slideLayout2.xml"/><Relationship Id="rId6" Type="http://schemas.openxmlformats.org/officeDocument/2006/relationships/oleObject" Target="../embeddings/oleObject158.bin"/><Relationship Id="rId5" Type="http://schemas.openxmlformats.org/officeDocument/2006/relationships/image" Target="../media/image159.wmf"/><Relationship Id="rId4" Type="http://schemas.openxmlformats.org/officeDocument/2006/relationships/oleObject" Target="../embeddings/oleObject157.bin"/></Relationships>
</file>

<file path=ppt/slides/_rels/slide74.x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3.wmf"/><Relationship Id="rId2" Type="http://schemas.openxmlformats.org/officeDocument/2006/relationships/oleObject" Target="../embeddings/oleObject159.bin"/><Relationship Id="rId1" Type="http://schemas.openxmlformats.org/officeDocument/2006/relationships/slideLayout" Target="../slideLayouts/slideLayout2.xml"/><Relationship Id="rId6" Type="http://schemas.openxmlformats.org/officeDocument/2006/relationships/oleObject" Target="../embeddings/oleObject161.bin"/><Relationship Id="rId5" Type="http://schemas.openxmlformats.org/officeDocument/2006/relationships/image" Target="../media/image162.wmf"/><Relationship Id="rId4" Type="http://schemas.openxmlformats.org/officeDocument/2006/relationships/oleObject" Target="../embeddings/oleObject160.bin"/></Relationships>
</file>

<file path=ppt/slides/_rels/slide75.x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oleObject" Target="../embeddings/oleObject162.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5.wmf"/><Relationship Id="rId7" Type="http://schemas.openxmlformats.org/officeDocument/2006/relationships/image" Target="../media/image167.wmf"/><Relationship Id="rId2" Type="http://schemas.openxmlformats.org/officeDocument/2006/relationships/oleObject" Target="../embeddings/oleObject163.bin"/><Relationship Id="rId1" Type="http://schemas.openxmlformats.org/officeDocument/2006/relationships/slideLayout" Target="../slideLayouts/slideLayout2.xml"/><Relationship Id="rId6" Type="http://schemas.openxmlformats.org/officeDocument/2006/relationships/oleObject" Target="../embeddings/oleObject165.bin"/><Relationship Id="rId5" Type="http://schemas.openxmlformats.org/officeDocument/2006/relationships/image" Target="../media/image166.wmf"/><Relationship Id="rId4" Type="http://schemas.openxmlformats.org/officeDocument/2006/relationships/oleObject" Target="../embeddings/oleObject164.bin"/></Relationships>
</file>

<file path=ppt/slides/_rels/slide77.xml.rels><?xml version="1.0" encoding="UTF-8" standalone="yes"?>
<Relationships xmlns="http://schemas.openxmlformats.org/package/2006/relationships"><Relationship Id="rId3" Type="http://schemas.openxmlformats.org/officeDocument/2006/relationships/image" Target="../media/image168.wmf"/><Relationship Id="rId7" Type="http://schemas.openxmlformats.org/officeDocument/2006/relationships/image" Target="../media/image170.wmf"/><Relationship Id="rId2" Type="http://schemas.openxmlformats.org/officeDocument/2006/relationships/oleObject" Target="../embeddings/oleObject166.bin"/><Relationship Id="rId1" Type="http://schemas.openxmlformats.org/officeDocument/2006/relationships/slideLayout" Target="../slideLayouts/slideLayout2.xml"/><Relationship Id="rId6" Type="http://schemas.openxmlformats.org/officeDocument/2006/relationships/oleObject" Target="../embeddings/oleObject168.bin"/><Relationship Id="rId5" Type="http://schemas.openxmlformats.org/officeDocument/2006/relationships/image" Target="../media/image169.wmf"/><Relationship Id="rId4" Type="http://schemas.openxmlformats.org/officeDocument/2006/relationships/oleObject" Target="../embeddings/oleObject167.bin"/></Relationships>
</file>

<file path=ppt/slides/_rels/slide78.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69.bin"/><Relationship Id="rId1" Type="http://schemas.openxmlformats.org/officeDocument/2006/relationships/slideLayout" Target="../slideLayouts/slideLayout2.xml"/><Relationship Id="rId6" Type="http://schemas.openxmlformats.org/officeDocument/2006/relationships/oleObject" Target="../embeddings/oleObject171.bin"/><Relationship Id="rId5" Type="http://schemas.openxmlformats.org/officeDocument/2006/relationships/image" Target="../media/image172.wmf"/><Relationship Id="rId4" Type="http://schemas.openxmlformats.org/officeDocument/2006/relationships/oleObject" Target="../embeddings/oleObject170.bin"/></Relationships>
</file>

<file path=ppt/slides/_rels/slide79.x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oleObject" Target="../embeddings/oleObject17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1.wmf"/><Relationship Id="rId7"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76.bin"/><Relationship Id="rId3" Type="http://schemas.openxmlformats.org/officeDocument/2006/relationships/image" Target="../media/image175.wmf"/><Relationship Id="rId7" Type="http://schemas.openxmlformats.org/officeDocument/2006/relationships/image" Target="../media/image177.wmf"/><Relationship Id="rId2" Type="http://schemas.openxmlformats.org/officeDocument/2006/relationships/oleObject" Target="../embeddings/oleObject173.bin"/><Relationship Id="rId1" Type="http://schemas.openxmlformats.org/officeDocument/2006/relationships/slideLayout" Target="../slideLayouts/slideLayout2.xml"/><Relationship Id="rId6" Type="http://schemas.openxmlformats.org/officeDocument/2006/relationships/oleObject" Target="../embeddings/oleObject175.bin"/><Relationship Id="rId5" Type="http://schemas.openxmlformats.org/officeDocument/2006/relationships/image" Target="../media/image176.wmf"/><Relationship Id="rId4" Type="http://schemas.openxmlformats.org/officeDocument/2006/relationships/oleObject" Target="../embeddings/oleObject174.bin"/></Relationships>
</file>

<file path=ppt/slides/_rels/slide81.x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oleObject" Target="../embeddings/oleObject177.bin"/><Relationship Id="rId1" Type="http://schemas.openxmlformats.org/officeDocument/2006/relationships/slideLayout" Target="../slideLayouts/slideLayout2.xml"/><Relationship Id="rId5" Type="http://schemas.openxmlformats.org/officeDocument/2006/relationships/image" Target="../media/image179.wmf"/><Relationship Id="rId4" Type="http://schemas.openxmlformats.org/officeDocument/2006/relationships/oleObject" Target="../embeddings/oleObject178.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image" Target="../media/image180.wmf"/><Relationship Id="rId7" Type="http://schemas.openxmlformats.org/officeDocument/2006/relationships/image" Target="../media/image182.wmf"/><Relationship Id="rId2" Type="http://schemas.openxmlformats.org/officeDocument/2006/relationships/oleObject" Target="../embeddings/oleObject179.bin"/><Relationship Id="rId1" Type="http://schemas.openxmlformats.org/officeDocument/2006/relationships/slideLayout" Target="../slideLayouts/slideLayout2.xml"/><Relationship Id="rId6" Type="http://schemas.openxmlformats.org/officeDocument/2006/relationships/oleObject" Target="../embeddings/oleObject181.bin"/><Relationship Id="rId11" Type="http://schemas.openxmlformats.org/officeDocument/2006/relationships/image" Target="../media/image184.wmf"/><Relationship Id="rId5" Type="http://schemas.openxmlformats.org/officeDocument/2006/relationships/image" Target="../media/image181.wmf"/><Relationship Id="rId10" Type="http://schemas.openxmlformats.org/officeDocument/2006/relationships/oleObject" Target="../embeddings/oleObject183.bin"/><Relationship Id="rId4" Type="http://schemas.openxmlformats.org/officeDocument/2006/relationships/oleObject" Target="../embeddings/oleObject180.bin"/><Relationship Id="rId9" Type="http://schemas.openxmlformats.org/officeDocument/2006/relationships/image" Target="../media/image183.wmf"/></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image" Target="../media/image190.wmf"/><Relationship Id="rId3" Type="http://schemas.openxmlformats.org/officeDocument/2006/relationships/image" Target="../media/image185.wmf"/><Relationship Id="rId7" Type="http://schemas.openxmlformats.org/officeDocument/2006/relationships/image" Target="../media/image187.wmf"/><Relationship Id="rId12" Type="http://schemas.openxmlformats.org/officeDocument/2006/relationships/oleObject" Target="../embeddings/oleObject189.bin"/><Relationship Id="rId2" Type="http://schemas.openxmlformats.org/officeDocument/2006/relationships/oleObject" Target="../embeddings/oleObject184.bin"/><Relationship Id="rId1" Type="http://schemas.openxmlformats.org/officeDocument/2006/relationships/slideLayout" Target="../slideLayouts/slideLayout2.xml"/><Relationship Id="rId6" Type="http://schemas.openxmlformats.org/officeDocument/2006/relationships/oleObject" Target="../embeddings/oleObject186.bin"/><Relationship Id="rId11" Type="http://schemas.openxmlformats.org/officeDocument/2006/relationships/image" Target="../media/image189.wmf"/><Relationship Id="rId5" Type="http://schemas.openxmlformats.org/officeDocument/2006/relationships/image" Target="../media/image186.wmf"/><Relationship Id="rId15" Type="http://schemas.openxmlformats.org/officeDocument/2006/relationships/image" Target="../media/image191.wmf"/><Relationship Id="rId10" Type="http://schemas.openxmlformats.org/officeDocument/2006/relationships/oleObject" Target="../embeddings/oleObject188.bin"/><Relationship Id="rId4" Type="http://schemas.openxmlformats.org/officeDocument/2006/relationships/oleObject" Target="../embeddings/oleObject185.bin"/><Relationship Id="rId9" Type="http://schemas.openxmlformats.org/officeDocument/2006/relationships/image" Target="../media/image188.wmf"/><Relationship Id="rId14" Type="http://schemas.openxmlformats.org/officeDocument/2006/relationships/oleObject" Target="../embeddings/oleObject190.bin"/></Relationships>
</file>

<file path=ppt/slides/_rels/slide85.xml.rels><?xml version="1.0" encoding="UTF-8" standalone="yes"?>
<Relationships xmlns="http://schemas.openxmlformats.org/package/2006/relationships"><Relationship Id="rId3" Type="http://schemas.openxmlformats.org/officeDocument/2006/relationships/image" Target="../media/image192.wmf"/><Relationship Id="rId7" Type="http://schemas.openxmlformats.org/officeDocument/2006/relationships/image" Target="../media/image194.wmf"/><Relationship Id="rId2" Type="http://schemas.openxmlformats.org/officeDocument/2006/relationships/oleObject" Target="../embeddings/oleObject191.bin"/><Relationship Id="rId1" Type="http://schemas.openxmlformats.org/officeDocument/2006/relationships/slideLayout" Target="../slideLayouts/slideLayout2.xml"/><Relationship Id="rId6" Type="http://schemas.openxmlformats.org/officeDocument/2006/relationships/oleObject" Target="../embeddings/oleObject193.bin"/><Relationship Id="rId5" Type="http://schemas.openxmlformats.org/officeDocument/2006/relationships/image" Target="../media/image193.wmf"/><Relationship Id="rId4" Type="http://schemas.openxmlformats.org/officeDocument/2006/relationships/oleObject" Target="../embeddings/oleObject192.bin"/></Relationships>
</file>

<file path=ppt/slides/_rels/slide86.x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oleObject" Target="../embeddings/oleObject194.bin"/><Relationship Id="rId1" Type="http://schemas.openxmlformats.org/officeDocument/2006/relationships/slideLayout" Target="../slideLayouts/slideLayout2.xml"/><Relationship Id="rId5" Type="http://schemas.openxmlformats.org/officeDocument/2006/relationships/image" Target="../media/image196.wmf"/><Relationship Id="rId4" Type="http://schemas.openxmlformats.org/officeDocument/2006/relationships/oleObject" Target="../embeddings/oleObject195.bin"/></Relationships>
</file>

<file path=ppt/slides/_rels/slide87.xml.rels><?xml version="1.0" encoding="UTF-8" standalone="yes"?>
<Relationships xmlns="http://schemas.openxmlformats.org/package/2006/relationships"><Relationship Id="rId3" Type="http://schemas.openxmlformats.org/officeDocument/2006/relationships/image" Target="../media/image197.wmf"/><Relationship Id="rId7" Type="http://schemas.openxmlformats.org/officeDocument/2006/relationships/image" Target="../media/image191.wmf"/><Relationship Id="rId2" Type="http://schemas.openxmlformats.org/officeDocument/2006/relationships/oleObject" Target="../embeddings/oleObject196.bin"/><Relationship Id="rId1" Type="http://schemas.openxmlformats.org/officeDocument/2006/relationships/slideLayout" Target="../slideLayouts/slideLayout2.xml"/><Relationship Id="rId6" Type="http://schemas.openxmlformats.org/officeDocument/2006/relationships/oleObject" Target="../embeddings/oleObject198.bin"/><Relationship Id="rId5" Type="http://schemas.openxmlformats.org/officeDocument/2006/relationships/image" Target="../media/image198.wmf"/><Relationship Id="rId4" Type="http://schemas.openxmlformats.org/officeDocument/2006/relationships/oleObject" Target="../embeddings/oleObject197.bin"/></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Autofit/>
          </a:bodyPr>
          <a:lstStyle/>
          <a:p>
            <a:pPr lvl="0" eaLnBrk="0" hangingPunct="0">
              <a:spcBef>
                <a:spcPts val="0"/>
              </a:spcBef>
            </a:pPr>
            <a:r>
              <a:rPr lang="en-US" sz="4400" dirty="0">
                <a:solidFill>
                  <a:srgbClr val="FFFFFF"/>
                </a:solidFill>
              </a:rPr>
              <a:t>Section 6.1</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Rational</a:t>
            </a:r>
          </a:p>
          <a:p>
            <a:pPr marL="342900" indent="-342900" algn="ctr"/>
            <a:r>
              <a:rPr lang="en-US" dirty="0"/>
              <a:t>Expressions </a:t>
            </a:r>
          </a:p>
          <a:p>
            <a:pPr marL="342900" indent="-342900" algn="ctr"/>
            <a:r>
              <a:rPr lang="en-US" dirty="0"/>
              <a:t>and Functions:</a:t>
            </a:r>
          </a:p>
          <a:p>
            <a:pPr marL="342900" indent="-342900" algn="ctr"/>
            <a:r>
              <a:rPr lang="en-US" dirty="0"/>
              <a:t>Multiplying </a:t>
            </a:r>
          </a:p>
          <a:p>
            <a:pPr marL="342900" indent="-342900" algn="ctr"/>
            <a:r>
              <a:rPr lang="en-US" dirty="0"/>
              <a:t>and Dividing</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The cost to remove 40% of the lake’s pollutants is </a:t>
            </a:r>
            <a:br>
              <a:rPr lang="en-US" sz="2800" dirty="0"/>
            </a:br>
            <a:r>
              <a:rPr lang="en-US" sz="2800" dirty="0"/>
              <a:t>$80 thousand.</a:t>
            </a:r>
          </a:p>
          <a:p>
            <a:endParaRPr lang="en-US" sz="2800" b="1" dirty="0"/>
          </a:p>
          <a:p>
            <a:endParaRPr lang="en-US" sz="2800" b="1" dirty="0"/>
          </a:p>
          <a:p>
            <a:endParaRPr lang="en-US" sz="2800" b="1" dirty="0"/>
          </a:p>
          <a:p>
            <a:pPr>
              <a:spcBef>
                <a:spcPts val="400"/>
              </a:spcBef>
            </a:pPr>
            <a:r>
              <a:rPr lang="en-US" sz="2800" b="1" dirty="0"/>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194130895"/>
              </p:ext>
            </p:extLst>
          </p:nvPr>
        </p:nvGraphicFramePr>
        <p:xfrm>
          <a:off x="3435350" y="3232304"/>
          <a:ext cx="1143000" cy="1308100"/>
        </p:xfrm>
        <a:graphic>
          <a:graphicData uri="http://schemas.openxmlformats.org/presentationml/2006/ole">
            <mc:AlternateContent xmlns:mc="http://schemas.openxmlformats.org/markup-compatibility/2006">
              <mc:Choice xmlns:v="urn:schemas-microsoft-com:vml" Requires="v">
                <p:oleObj name="Equation" r:id="rId2" imgW="1143000" imgH="1307880" progId="Equation.DSMT4">
                  <p:embed/>
                </p:oleObj>
              </mc:Choice>
              <mc:Fallback>
                <p:oleObj name="Equation" r:id="rId2" imgW="1143000" imgH="1307880" progId="Equation.DSMT4">
                  <p:embed/>
                  <p:pic>
                    <p:nvPicPr>
                      <p:cNvPr id="0" name=""/>
                      <p:cNvPicPr>
                        <a:picLocks noChangeAspect="1" noChangeArrowheads="1"/>
                      </p:cNvPicPr>
                      <p:nvPr/>
                    </p:nvPicPr>
                    <p:blipFill>
                      <a:blip r:embed="rId3"/>
                      <a:srcRect/>
                      <a:stretch>
                        <a:fillRect/>
                      </a:stretch>
                    </p:blipFill>
                    <p:spPr bwMode="auto">
                      <a:xfrm>
                        <a:off x="3435350" y="3232304"/>
                        <a:ext cx="1143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80856328"/>
              </p:ext>
            </p:extLst>
          </p:nvPr>
        </p:nvGraphicFramePr>
        <p:xfrm>
          <a:off x="2451408" y="1219200"/>
          <a:ext cx="2603500" cy="1828800"/>
        </p:xfrm>
        <a:graphic>
          <a:graphicData uri="http://schemas.openxmlformats.org/presentationml/2006/ole">
            <mc:AlternateContent xmlns:mc="http://schemas.openxmlformats.org/markup-compatibility/2006">
              <mc:Choice xmlns:v="urn:schemas-microsoft-com:vml" Requires="v">
                <p:oleObj name="Equation" r:id="rId4" imgW="2603160" imgH="1828800" progId="Equation.DSMT4">
                  <p:embed/>
                </p:oleObj>
              </mc:Choice>
              <mc:Fallback>
                <p:oleObj name="Equation" r:id="rId4" imgW="2603160" imgH="1828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408" y="1219200"/>
                        <a:ext cx="260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867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Find the domain of a rational function.</a:t>
            </a:r>
          </a:p>
        </p:txBody>
      </p:sp>
    </p:spTree>
    <p:extLst>
      <p:ext uri="{BB962C8B-B14F-4D97-AF65-F5344CB8AC3E}">
        <p14:creationId xmlns:p14="http://schemas.microsoft.com/office/powerpoint/2010/main" val="92354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p>
        </p:txBody>
      </p:sp>
      <p:sp>
        <p:nvSpPr>
          <p:cNvPr id="4" name="Text Placeholder 3"/>
          <p:cNvSpPr>
            <a:spLocks noGrp="1"/>
          </p:cNvSpPr>
          <p:nvPr>
            <p:ph type="body" sz="quarter" idx="10"/>
          </p:nvPr>
        </p:nvSpPr>
        <p:spPr/>
        <p:txBody>
          <a:bodyPr>
            <a:noAutofit/>
          </a:bodyPr>
          <a:lstStyle/>
          <a:p>
            <a:pPr>
              <a:spcBef>
                <a:spcPct val="50000"/>
              </a:spcBef>
            </a:pPr>
            <a:r>
              <a:rPr lang="en-US" sz="2800" dirty="0"/>
              <a:t>Find the domain of </a:t>
            </a:r>
            <a:r>
              <a:rPr lang="en-US" sz="2800" i="1" dirty="0"/>
              <a:t>f</a:t>
            </a:r>
            <a:r>
              <a:rPr lang="en-US" sz="2800" dirty="0"/>
              <a:t>  if</a:t>
            </a:r>
          </a:p>
          <a:p>
            <a:pPr>
              <a:spcBef>
                <a:spcPct val="50000"/>
              </a:spcBef>
            </a:pPr>
            <a:endParaRPr lang="en-US" sz="2800" dirty="0"/>
          </a:p>
          <a:p>
            <a:pPr>
              <a:spcBef>
                <a:spcPct val="50000"/>
              </a:spcBef>
            </a:pPr>
            <a:r>
              <a:rPr lang="en-US" sz="2800" dirty="0"/>
              <a:t>The domain of </a:t>
            </a:r>
            <a:r>
              <a:rPr lang="en-US" sz="2800" i="1" dirty="0"/>
              <a:t>f</a:t>
            </a:r>
            <a:r>
              <a:rPr lang="en-US" sz="2800" dirty="0"/>
              <a:t> is the set of all real numbers except those for which the denominator is zero.  We can identify such numbers by setting the denominator equal to zero and solving for </a:t>
            </a:r>
            <a:r>
              <a:rPr lang="en-US" sz="2800" i="1" dirty="0"/>
              <a:t>x</a:t>
            </a:r>
            <a:r>
              <a:rPr lang="en-US" sz="2800" dirty="0"/>
              <a:t>.</a:t>
            </a:r>
          </a:p>
          <a:p>
            <a:pPr>
              <a:spcBef>
                <a:spcPct val="50000"/>
              </a:spcBef>
            </a:pPr>
            <a:r>
              <a:rPr lang="en-US" sz="2800" dirty="0"/>
              <a:t>			</a:t>
            </a:r>
            <a:endParaRPr lang="en-US" sz="2800" spc="-120" dirty="0"/>
          </a:p>
          <a:p>
            <a:pPr>
              <a:spcBef>
                <a:spcPct val="50000"/>
              </a:spcBef>
            </a:pPr>
            <a:endParaRPr lang="en-US" sz="2800" dirty="0"/>
          </a:p>
          <a:p>
            <a:pPr>
              <a:spcBef>
                <a:spcPct val="50000"/>
              </a:spcBef>
            </a:pPr>
            <a:endParaRPr lang="en-US" sz="2800" dirty="0"/>
          </a:p>
          <a:p>
            <a:endParaRPr lang="en-US" dirty="0"/>
          </a:p>
          <a:p>
            <a:pPr defTabSz="822960"/>
            <a:r>
              <a:rPr lang="en-US" dirty="0"/>
              <a:t>			</a:t>
            </a:r>
          </a:p>
          <a:p>
            <a:endParaRPr lang="en-US" dirty="0"/>
          </a:p>
          <a:p>
            <a:pPr>
              <a:spcAft>
                <a:spcPts val="1200"/>
              </a:spcAft>
            </a:pPr>
            <a:r>
              <a:rPr lang="en-US"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595680185"/>
              </p:ext>
            </p:extLst>
          </p:nvPr>
        </p:nvGraphicFramePr>
        <p:xfrm>
          <a:off x="4267354" y="1012902"/>
          <a:ext cx="3263900" cy="901700"/>
        </p:xfrm>
        <a:graphic>
          <a:graphicData uri="http://schemas.openxmlformats.org/presentationml/2006/ole">
            <mc:AlternateContent xmlns:mc="http://schemas.openxmlformats.org/markup-compatibility/2006">
              <mc:Choice xmlns:v="urn:schemas-microsoft-com:vml" Requires="v">
                <p:oleObj name="Equation" r:id="rId2" imgW="3263760" imgH="901440" progId="Equation.DSMT4">
                  <p:embed/>
                </p:oleObj>
              </mc:Choice>
              <mc:Fallback>
                <p:oleObj name="Equation" r:id="rId2" imgW="3263760" imgH="901440" progId="Equation.DSMT4">
                  <p:embed/>
                  <p:pic>
                    <p:nvPicPr>
                      <p:cNvPr id="0" name="Object 4"/>
                      <p:cNvPicPr>
                        <a:picLocks noChangeAspect="1" noChangeArrowheads="1"/>
                      </p:cNvPicPr>
                      <p:nvPr/>
                    </p:nvPicPr>
                    <p:blipFill>
                      <a:blip r:embed="rId3"/>
                      <a:srcRect/>
                      <a:stretch>
                        <a:fillRect/>
                      </a:stretch>
                    </p:blipFill>
                    <p:spPr bwMode="auto">
                      <a:xfrm>
                        <a:off x="4267354" y="1012902"/>
                        <a:ext cx="3263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66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wrap="square">
            <a:noAutofit/>
          </a:bodyPr>
          <a:lstStyle/>
          <a:p>
            <a:pPr>
              <a:spcBef>
                <a:spcPct val="50000"/>
              </a:spcBef>
            </a:pPr>
            <a:r>
              <a:rPr lang="en-US" dirty="0"/>
              <a:t>					</a:t>
            </a:r>
            <a:r>
              <a:rPr lang="en-US" sz="2800" spc="-120" dirty="0"/>
              <a:t>Set the denominator 					equal to 0.</a:t>
            </a:r>
          </a:p>
          <a:p>
            <a:pPr>
              <a:spcBef>
                <a:spcPct val="50000"/>
              </a:spcBef>
            </a:pPr>
            <a:r>
              <a:rPr lang="en-US" sz="2800" spc="-120" dirty="0"/>
              <a:t>			          		</a:t>
            </a:r>
            <a:r>
              <a:rPr lang="en-US" sz="2800" dirty="0"/>
              <a:t>Factor.</a:t>
            </a:r>
          </a:p>
          <a:p>
            <a:pPr>
              <a:spcBef>
                <a:spcPct val="50000"/>
              </a:spcBef>
            </a:pPr>
            <a:r>
              <a:rPr lang="en-US" sz="2800" dirty="0"/>
              <a:t>		or 			Set each factor equal 					to 0.</a:t>
            </a:r>
          </a:p>
          <a:p>
            <a:r>
              <a:rPr lang="en-US" dirty="0"/>
              <a:t>					</a:t>
            </a:r>
            <a:r>
              <a:rPr lang="en-US" sz="2800" dirty="0"/>
              <a:t>Solve the resulting 					equations.</a:t>
            </a:r>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123992385"/>
              </p:ext>
            </p:extLst>
          </p:nvPr>
        </p:nvGraphicFramePr>
        <p:xfrm>
          <a:off x="717396" y="3048000"/>
          <a:ext cx="3848100" cy="330200"/>
        </p:xfrm>
        <a:graphic>
          <a:graphicData uri="http://schemas.openxmlformats.org/presentationml/2006/ole">
            <mc:AlternateContent xmlns:mc="http://schemas.openxmlformats.org/markup-compatibility/2006">
              <mc:Choice xmlns:v="urn:schemas-microsoft-com:vml" Requires="v">
                <p:oleObj name="Equation" r:id="rId2" imgW="3848040" imgH="330120" progId="Equation.DSMT4">
                  <p:embed/>
                </p:oleObj>
              </mc:Choice>
              <mc:Fallback>
                <p:oleObj name="Equation" r:id="rId2" imgW="3848040" imgH="330120" progId="Equation.DSMT4">
                  <p:embed/>
                  <p:pic>
                    <p:nvPicPr>
                      <p:cNvPr id="0" name="Object 4"/>
                      <p:cNvPicPr>
                        <a:picLocks noChangeAspect="1" noChangeArrowheads="1"/>
                      </p:cNvPicPr>
                      <p:nvPr/>
                    </p:nvPicPr>
                    <p:blipFill>
                      <a:blip r:embed="rId3"/>
                      <a:srcRect/>
                      <a:stretch>
                        <a:fillRect/>
                      </a:stretch>
                    </p:blipFill>
                    <p:spPr bwMode="auto">
                      <a:xfrm>
                        <a:off x="717396" y="3048000"/>
                        <a:ext cx="3848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21493181"/>
              </p:ext>
            </p:extLst>
          </p:nvPr>
        </p:nvGraphicFramePr>
        <p:xfrm>
          <a:off x="1295400" y="4025592"/>
          <a:ext cx="2895600" cy="330200"/>
        </p:xfrm>
        <a:graphic>
          <a:graphicData uri="http://schemas.openxmlformats.org/presentationml/2006/ole">
            <mc:AlternateContent xmlns:mc="http://schemas.openxmlformats.org/markup-compatibility/2006">
              <mc:Choice xmlns:v="urn:schemas-microsoft-com:vml" Requires="v">
                <p:oleObj name="Equation" r:id="rId4" imgW="2895480" imgH="330120" progId="Equation.DSMT4">
                  <p:embed/>
                </p:oleObj>
              </mc:Choice>
              <mc:Fallback>
                <p:oleObj name="Equation" r:id="rId4" imgW="2895480" imgH="330120" progId="Equation.DSMT4">
                  <p:embed/>
                  <p:pic>
                    <p:nvPicPr>
                      <p:cNvPr id="0" name=""/>
                      <p:cNvPicPr>
                        <a:picLocks noChangeAspect="1" noChangeArrowheads="1"/>
                      </p:cNvPicPr>
                      <p:nvPr/>
                    </p:nvPicPr>
                    <p:blipFill>
                      <a:blip r:embed="rId5"/>
                      <a:srcRect/>
                      <a:stretch>
                        <a:fillRect/>
                      </a:stretch>
                    </p:blipFill>
                    <p:spPr bwMode="auto">
                      <a:xfrm>
                        <a:off x="1295400" y="4025592"/>
                        <a:ext cx="2895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2159436"/>
              </p:ext>
            </p:extLst>
          </p:nvPr>
        </p:nvGraphicFramePr>
        <p:xfrm>
          <a:off x="1079500" y="1260167"/>
          <a:ext cx="2654300" cy="457200"/>
        </p:xfrm>
        <a:graphic>
          <a:graphicData uri="http://schemas.openxmlformats.org/presentationml/2006/ole">
            <mc:AlternateContent xmlns:mc="http://schemas.openxmlformats.org/markup-compatibility/2006">
              <mc:Choice xmlns:v="urn:schemas-microsoft-com:vml" Requires="v">
                <p:oleObj name="Equation" r:id="rId6" imgW="2654280" imgH="457200" progId="Equation.DSMT4">
                  <p:embed/>
                </p:oleObj>
              </mc:Choice>
              <mc:Fallback>
                <p:oleObj name="Equation" r:id="rId6" imgW="2654280" imgH="4572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1260167"/>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2462235"/>
              </p:ext>
            </p:extLst>
          </p:nvPr>
        </p:nvGraphicFramePr>
        <p:xfrm>
          <a:off x="1060219" y="2200506"/>
          <a:ext cx="2667000" cy="457200"/>
        </p:xfrm>
        <a:graphic>
          <a:graphicData uri="http://schemas.openxmlformats.org/presentationml/2006/ole">
            <mc:AlternateContent xmlns:mc="http://schemas.openxmlformats.org/markup-compatibility/2006">
              <mc:Choice xmlns:v="urn:schemas-microsoft-com:vml" Requires="v">
                <p:oleObj name="Equation" r:id="rId8" imgW="2666880" imgH="457200" progId="Equation.DSMT4">
                  <p:embed/>
                </p:oleObj>
              </mc:Choice>
              <mc:Fallback>
                <p:oleObj name="Equation" r:id="rId8" imgW="2666880" imgH="4572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219" y="2200506"/>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968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wrap="square">
                <a:noAutofit/>
              </a:bodyPr>
              <a:lstStyle/>
              <a:p>
                <a:r>
                  <a:rPr lang="en-US" sz="2800" dirty="0"/>
                  <a:t>Because 4 and 9 make the denominator zero, </a:t>
                </a:r>
                <a:r>
                  <a:rPr lang="en-US" sz="2800" i="1" dirty="0"/>
                  <a:t>these are the values to exclude</a:t>
                </a:r>
                <a:r>
                  <a:rPr lang="en-US" sz="2800" dirty="0"/>
                  <a:t>. Thus,</a:t>
                </a:r>
              </a:p>
              <a:p>
                <a:r>
                  <a:rPr lang="en-US" sz="2800" dirty="0"/>
                  <a:t>	</a:t>
                </a:r>
              </a:p>
              <a:p>
                <a:r>
                  <a:rPr lang="en-US" sz="2800" dirty="0"/>
                  <a:t>	Domain of               is a real number and</a:t>
                </a:r>
              </a:p>
              <a:p>
                <a:r>
                  <a:rPr lang="en-US" sz="2800" dirty="0"/>
                  <a:t>						     and</a:t>
                </a:r>
              </a:p>
              <a:p>
                <a:endParaRPr lang="en-US" sz="2800" dirty="0"/>
              </a:p>
              <a:p>
                <a:r>
                  <a:rPr lang="en-US" sz="2800" dirty="0"/>
                  <a:t>or	</a:t>
                </a:r>
                <a14:m>
                  <m:oMath xmlns:m="http://schemas.openxmlformats.org/officeDocument/2006/math">
                    <m:r>
                      <m:rPr>
                        <m:nor/>
                      </m:rPr>
                      <a:rPr lang="en-US" sz="2800"/>
                      <m:t>Domain</m:t>
                    </m:r>
                    <m:r>
                      <m:rPr>
                        <m:nor/>
                      </m:rPr>
                      <a:rPr lang="en-US" sz="2800" i="1"/>
                      <m:t> </m:t>
                    </m:r>
                    <m:r>
                      <m:rPr>
                        <m:nor/>
                      </m:rPr>
                      <a:rPr lang="en-US" sz="2800"/>
                      <m:t>of</m:t>
                    </m:r>
                  </m:oMath>
                </a14:m>
                <a:endParaRPr lang="en-US" sz="2800" dirty="0"/>
              </a:p>
              <a:p>
                <a:r>
                  <a:rPr lang="en-US"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553" t="-1232"/>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4166733323"/>
              </p:ext>
            </p:extLst>
          </p:nvPr>
        </p:nvGraphicFramePr>
        <p:xfrm>
          <a:off x="3289005" y="4180669"/>
          <a:ext cx="4051300" cy="508000"/>
        </p:xfrm>
        <a:graphic>
          <a:graphicData uri="http://schemas.openxmlformats.org/presentationml/2006/ole">
            <mc:AlternateContent xmlns:mc="http://schemas.openxmlformats.org/markup-compatibility/2006">
              <mc:Choice xmlns:v="urn:schemas-microsoft-com:vml" Requires="v">
                <p:oleObj name="Equation" r:id="rId4" imgW="4051080" imgH="507960" progId="Equation.DSMT4">
                  <p:embed/>
                </p:oleObj>
              </mc:Choice>
              <mc:Fallback>
                <p:oleObj name="Equation" r:id="rId4" imgW="4051080" imgH="507960" progId="Equation.DSMT4">
                  <p:embed/>
                  <p:pic>
                    <p:nvPicPr>
                      <p:cNvPr id="0" name=""/>
                      <p:cNvPicPr>
                        <a:picLocks noChangeAspect="1" noChangeArrowheads="1"/>
                      </p:cNvPicPr>
                      <p:nvPr/>
                    </p:nvPicPr>
                    <p:blipFill>
                      <a:blip r:embed="rId5"/>
                      <a:srcRect/>
                      <a:stretch>
                        <a:fillRect/>
                      </a:stretch>
                    </p:blipFill>
                    <p:spPr bwMode="auto">
                      <a:xfrm>
                        <a:off x="3289005" y="4180669"/>
                        <a:ext cx="4051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82421465"/>
              </p:ext>
            </p:extLst>
          </p:nvPr>
        </p:nvGraphicFramePr>
        <p:xfrm>
          <a:off x="3298902" y="2667000"/>
          <a:ext cx="1206500" cy="482600"/>
        </p:xfrm>
        <a:graphic>
          <a:graphicData uri="http://schemas.openxmlformats.org/presentationml/2006/ole">
            <mc:AlternateContent xmlns:mc="http://schemas.openxmlformats.org/markup-compatibility/2006">
              <mc:Choice xmlns:v="urn:schemas-microsoft-com:vml" Requires="v">
                <p:oleObj name="Equation" r:id="rId6" imgW="1206360" imgH="482400" progId="Equation.DSMT4">
                  <p:embed/>
                </p:oleObj>
              </mc:Choice>
              <mc:Fallback>
                <p:oleObj name="Equation" r:id="rId6" imgW="1206360" imgH="482400" progId="Equation.DSMT4">
                  <p:embed/>
                  <p:pic>
                    <p:nvPicPr>
                      <p:cNvPr id="0" name=""/>
                      <p:cNvPicPr>
                        <a:picLocks noChangeAspect="1" noChangeArrowheads="1"/>
                      </p:cNvPicPr>
                      <p:nvPr/>
                    </p:nvPicPr>
                    <p:blipFill>
                      <a:blip r:embed="rId7"/>
                      <a:srcRect/>
                      <a:stretch>
                        <a:fillRect/>
                      </a:stretch>
                    </p:blipFill>
                    <p:spPr bwMode="auto">
                      <a:xfrm>
                        <a:off x="3298902" y="2667000"/>
                        <a:ext cx="1206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30972776"/>
              </p:ext>
            </p:extLst>
          </p:nvPr>
        </p:nvGraphicFramePr>
        <p:xfrm>
          <a:off x="5728008" y="3222702"/>
          <a:ext cx="825500" cy="304800"/>
        </p:xfrm>
        <a:graphic>
          <a:graphicData uri="http://schemas.openxmlformats.org/presentationml/2006/ole">
            <mc:AlternateContent xmlns:mc="http://schemas.openxmlformats.org/markup-compatibility/2006">
              <mc:Choice xmlns:v="urn:schemas-microsoft-com:vml" Requires="v">
                <p:oleObj name="Equation" r:id="rId8" imgW="825480" imgH="304560" progId="Equation.DSMT4">
                  <p:embed/>
                </p:oleObj>
              </mc:Choice>
              <mc:Fallback>
                <p:oleObj name="Equation" r:id="rId8" imgW="825480" imgH="304560" progId="Equation.DSMT4">
                  <p:embed/>
                  <p:pic>
                    <p:nvPicPr>
                      <p:cNvPr id="0" name=""/>
                      <p:cNvPicPr>
                        <a:picLocks noChangeAspect="1" noChangeArrowheads="1"/>
                      </p:cNvPicPr>
                      <p:nvPr/>
                    </p:nvPicPr>
                    <p:blipFill>
                      <a:blip r:embed="rId9"/>
                      <a:srcRect/>
                      <a:stretch>
                        <a:fillRect/>
                      </a:stretch>
                    </p:blipFill>
                    <p:spPr bwMode="auto">
                      <a:xfrm>
                        <a:off x="5728008" y="3222702"/>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10907996"/>
              </p:ext>
            </p:extLst>
          </p:nvPr>
        </p:nvGraphicFramePr>
        <p:xfrm>
          <a:off x="7315200" y="3168804"/>
          <a:ext cx="952500" cy="457200"/>
        </p:xfrm>
        <a:graphic>
          <a:graphicData uri="http://schemas.openxmlformats.org/presentationml/2006/ole">
            <mc:AlternateContent xmlns:mc="http://schemas.openxmlformats.org/markup-compatibility/2006">
              <mc:Choice xmlns:v="urn:schemas-microsoft-com:vml" Requires="v">
                <p:oleObj name="Equation" r:id="rId10" imgW="952200" imgH="457200" progId="Equation.DSMT4">
                  <p:embed/>
                </p:oleObj>
              </mc:Choice>
              <mc:Fallback>
                <p:oleObj name="Equation" r:id="rId10" imgW="952200" imgH="457200" progId="Equation.DSMT4">
                  <p:embed/>
                  <p:pic>
                    <p:nvPicPr>
                      <p:cNvPr id="0" name=""/>
                      <p:cNvPicPr>
                        <a:picLocks noChangeAspect="1" noChangeArrowheads="1"/>
                      </p:cNvPicPr>
                      <p:nvPr/>
                    </p:nvPicPr>
                    <p:blipFill>
                      <a:blip r:embed="rId11"/>
                      <a:srcRect/>
                      <a:stretch>
                        <a:fillRect/>
                      </a:stretch>
                    </p:blipFill>
                    <p:spPr bwMode="auto">
                      <a:xfrm>
                        <a:off x="7315200" y="3168804"/>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459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Domain of</a:t>
            </a:r>
          </a:p>
          <a:p>
            <a:endParaRPr lang="en-US" sz="2800" dirty="0"/>
          </a:p>
          <a:p>
            <a:endParaRPr lang="en-US" sz="2800" dirty="0"/>
          </a:p>
          <a:p>
            <a:pPr>
              <a:spcBef>
                <a:spcPts val="1200"/>
              </a:spcBef>
            </a:pPr>
            <a:r>
              <a:rPr lang="en-US" sz="2800" dirty="0"/>
              <a:t>In this example, we excluded 4 and 9 from the domain. Unlike the graph of a polynomial which is continuous, this graph has two breaks in it </a:t>
            </a:r>
            <a:r>
              <a:rPr lang="en-US" sz="2800" dirty="0">
                <a:latin typeface="Symbol" pitchFamily="18" charset="2"/>
              </a:rPr>
              <a:t>- </a:t>
            </a:r>
            <a:r>
              <a:rPr lang="en-US" sz="2800" dirty="0"/>
              <a:t>one at each of the excluded values.  Since </a:t>
            </a:r>
            <a:r>
              <a:rPr lang="en-US" sz="2800" i="1" dirty="0"/>
              <a:t>x</a:t>
            </a:r>
            <a:r>
              <a:rPr lang="en-US" sz="2800" dirty="0"/>
              <a:t> cannot be 4 or 9, there is not a function value corresponding to either of those </a:t>
            </a:r>
            <a:r>
              <a:rPr lang="en-US" sz="2800" i="1" dirty="0"/>
              <a:t>x</a:t>
            </a:r>
            <a:r>
              <a:rPr lang="en-US" sz="2800" dirty="0"/>
              <a:t> values. At 4 and at 9, there will be dashed vertical lines called </a:t>
            </a:r>
            <a:r>
              <a:rPr lang="en-US" sz="2800" i="1" dirty="0"/>
              <a:t>vertical asymptotes</a:t>
            </a:r>
            <a:r>
              <a:rPr lang="en-US" sz="2800" dirty="0"/>
              <a:t>. </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339792522"/>
              </p:ext>
            </p:extLst>
          </p:nvPr>
        </p:nvGraphicFramePr>
        <p:xfrm>
          <a:off x="2341972" y="1215065"/>
          <a:ext cx="4483100" cy="1574800"/>
        </p:xfrm>
        <a:graphic>
          <a:graphicData uri="http://schemas.openxmlformats.org/presentationml/2006/ole">
            <mc:AlternateContent xmlns:mc="http://schemas.openxmlformats.org/markup-compatibility/2006">
              <mc:Choice xmlns:v="urn:schemas-microsoft-com:vml" Requires="v">
                <p:oleObj name="Equation" r:id="rId2" imgW="4483080" imgH="1574640" progId="Equation.DSMT4">
                  <p:embed/>
                </p:oleObj>
              </mc:Choice>
              <mc:Fallback>
                <p:oleObj name="Equation" r:id="rId2" imgW="4483080" imgH="1574640" progId="Equation.DSMT4">
                  <p:embed/>
                  <p:pic>
                    <p:nvPicPr>
                      <p:cNvPr id="0" name="Object 3"/>
                      <p:cNvPicPr>
                        <a:picLocks noChangeAspect="1" noChangeArrowheads="1"/>
                      </p:cNvPicPr>
                      <p:nvPr/>
                    </p:nvPicPr>
                    <p:blipFill>
                      <a:blip r:embed="rId3"/>
                      <a:srcRect/>
                      <a:stretch>
                        <a:fillRect/>
                      </a:stretch>
                    </p:blipFill>
                    <p:spPr bwMode="auto">
                      <a:xfrm>
                        <a:off x="2341972" y="1215065"/>
                        <a:ext cx="4483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298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The graph of the function will approach these vertical lines on each side as the </a:t>
            </a:r>
            <a:r>
              <a:rPr lang="en-US" sz="2800" i="1" dirty="0"/>
              <a:t>x</a:t>
            </a:r>
            <a:r>
              <a:rPr lang="en-US" sz="2800" dirty="0"/>
              <a:t> values draw closer and closer to each of them, but will not touch (cross) the vertical lines. The lines </a:t>
            </a:r>
            <a:r>
              <a:rPr lang="en-US" sz="2800" i="1" dirty="0"/>
              <a:t>         </a:t>
            </a:r>
            <a:r>
              <a:rPr lang="en-US" sz="2800" dirty="0"/>
              <a:t>and      	each represent vertical asymptotes for this particular function.</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400252330"/>
              </p:ext>
            </p:extLst>
          </p:nvPr>
        </p:nvGraphicFramePr>
        <p:xfrm>
          <a:off x="7044868" y="2505306"/>
          <a:ext cx="825500" cy="304800"/>
        </p:xfrm>
        <a:graphic>
          <a:graphicData uri="http://schemas.openxmlformats.org/presentationml/2006/ole">
            <mc:AlternateContent xmlns:mc="http://schemas.openxmlformats.org/markup-compatibility/2006">
              <mc:Choice xmlns:v="urn:schemas-microsoft-com:vml" Requires="v">
                <p:oleObj name="Equation" r:id="rId2" imgW="825480" imgH="304560" progId="Equation.DSMT4">
                  <p:embed/>
                </p:oleObj>
              </mc:Choice>
              <mc:Fallback>
                <p:oleObj name="Equation" r:id="rId2" imgW="825480" imgH="304560" progId="Equation.DSMT4">
                  <p:embed/>
                  <p:pic>
                    <p:nvPicPr>
                      <p:cNvPr id="0" name="Object 4"/>
                      <p:cNvPicPr>
                        <a:picLocks noChangeAspect="1" noChangeArrowheads="1"/>
                      </p:cNvPicPr>
                      <p:nvPr/>
                    </p:nvPicPr>
                    <p:blipFill>
                      <a:blip r:embed="rId3"/>
                      <a:srcRect/>
                      <a:stretch>
                        <a:fillRect/>
                      </a:stretch>
                    </p:blipFill>
                    <p:spPr bwMode="auto">
                      <a:xfrm>
                        <a:off x="7044868" y="2505306"/>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19878937"/>
              </p:ext>
            </p:extLst>
          </p:nvPr>
        </p:nvGraphicFramePr>
        <p:xfrm>
          <a:off x="615950" y="2971800"/>
          <a:ext cx="812800" cy="330200"/>
        </p:xfrm>
        <a:graphic>
          <a:graphicData uri="http://schemas.openxmlformats.org/presentationml/2006/ole">
            <mc:AlternateContent xmlns:mc="http://schemas.openxmlformats.org/markup-compatibility/2006">
              <mc:Choice xmlns:v="urn:schemas-microsoft-com:vml" Requires="v">
                <p:oleObj name="Equation" r:id="rId4" imgW="812520" imgH="330120" progId="Equation.DSMT4">
                  <p:embed/>
                </p:oleObj>
              </mc:Choice>
              <mc:Fallback>
                <p:oleObj name="Equation" r:id="rId4" imgW="812520" imgH="330120" progId="Equation.DSMT4">
                  <p:embed/>
                  <p:pic>
                    <p:nvPicPr>
                      <p:cNvPr id="0" name=""/>
                      <p:cNvPicPr>
                        <a:picLocks noChangeAspect="1" noChangeArrowheads="1"/>
                      </p:cNvPicPr>
                      <p:nvPr/>
                    </p:nvPicPr>
                    <p:blipFill>
                      <a:blip r:embed="rId5"/>
                      <a:srcRect/>
                      <a:stretch>
                        <a:fillRect/>
                      </a:stretch>
                    </p:blipFill>
                    <p:spPr bwMode="auto">
                      <a:xfrm>
                        <a:off x="615950" y="2971800"/>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08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t>
            </a:r>
            <a:r>
              <a:rPr lang="en-US" sz="2800" dirty="0"/>
              <a:t>	Find the domain of </a:t>
            </a:r>
            <a:r>
              <a:rPr lang="en-US" sz="2800" i="1" dirty="0"/>
              <a:t>f </a:t>
            </a:r>
            <a:r>
              <a:rPr lang="en-US" sz="2800" dirty="0"/>
              <a:t>if</a:t>
            </a:r>
          </a:p>
          <a:p>
            <a:endParaRPr lang="en-US" sz="2800" dirty="0"/>
          </a:p>
          <a:p>
            <a:pPr>
              <a:spcBef>
                <a:spcPts val="0"/>
              </a:spcBef>
            </a:pPr>
            <a:r>
              <a:rPr lang="en-US" sz="2800" dirty="0"/>
              <a:t> 	The domain is all real numbers except those           	which make the denominator zero. Set the 	denominator equal to zero and solve.</a:t>
            </a:r>
          </a:p>
          <a:p>
            <a:pPr>
              <a:spcBef>
                <a:spcPts val="0"/>
              </a:spcBef>
            </a:pPr>
            <a:endParaRPr lang="en-US" sz="2800" dirty="0"/>
          </a:p>
          <a:p>
            <a:pPr>
              <a:spcBef>
                <a:spcPts val="0"/>
              </a:spcBef>
            </a:pPr>
            <a:endParaRPr lang="en-US" sz="2800" dirty="0"/>
          </a:p>
          <a:p>
            <a:pPr>
              <a:spcBef>
                <a:spcPts val="1800"/>
              </a:spcBef>
            </a:pPr>
            <a:r>
              <a:rPr lang="en-US" sz="2800" dirty="0"/>
              <a:t>			   or	</a:t>
            </a:r>
          </a:p>
          <a:p>
            <a:pPr>
              <a:spcBef>
                <a:spcPts val="0"/>
              </a:spcBef>
            </a:pPr>
            <a:endParaRPr lang="en-US" sz="2800" dirty="0"/>
          </a:p>
          <a:p>
            <a:pPr>
              <a:spcBef>
                <a:spcPts val="0"/>
              </a:spcBef>
            </a:pPr>
            <a:endParaRPr lang="en-US" sz="2800" dirty="0"/>
          </a:p>
          <a:p>
            <a:pPr>
              <a:spcBef>
                <a:spcPts val="0"/>
              </a:spcBef>
            </a:pPr>
            <a:r>
              <a:rPr lang="en-US" sz="2800" dirty="0"/>
              <a:t>	Domain of </a:t>
            </a:r>
          </a:p>
          <a:p>
            <a:endParaRPr lang="en-US" sz="2800" dirty="0"/>
          </a:p>
          <a:p>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917345651"/>
              </p:ext>
            </p:extLst>
          </p:nvPr>
        </p:nvGraphicFramePr>
        <p:xfrm>
          <a:off x="5086504" y="1007304"/>
          <a:ext cx="3086100" cy="901700"/>
        </p:xfrm>
        <a:graphic>
          <a:graphicData uri="http://schemas.openxmlformats.org/presentationml/2006/ole">
            <mc:AlternateContent xmlns:mc="http://schemas.openxmlformats.org/markup-compatibility/2006">
              <mc:Choice xmlns:v="urn:schemas-microsoft-com:vml" Requires="v">
                <p:oleObj name="Equation" r:id="rId2" imgW="3085920" imgH="901440" progId="Equation.DSMT4">
                  <p:embed/>
                </p:oleObj>
              </mc:Choice>
              <mc:Fallback>
                <p:oleObj name="Equation" r:id="rId2" imgW="3085920" imgH="901440" progId="Equation.DSMT4">
                  <p:embed/>
                  <p:pic>
                    <p:nvPicPr>
                      <p:cNvPr id="0" name="Object 4"/>
                      <p:cNvPicPr>
                        <a:picLocks noChangeAspect="1" noChangeArrowheads="1"/>
                      </p:cNvPicPr>
                      <p:nvPr/>
                    </p:nvPicPr>
                    <p:blipFill>
                      <a:blip r:embed="rId3"/>
                      <a:srcRect/>
                      <a:stretch>
                        <a:fillRect/>
                      </a:stretch>
                    </p:blipFill>
                    <p:spPr bwMode="auto">
                      <a:xfrm>
                        <a:off x="5086504" y="1007304"/>
                        <a:ext cx="3086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5888974"/>
              </p:ext>
            </p:extLst>
          </p:nvPr>
        </p:nvGraphicFramePr>
        <p:xfrm>
          <a:off x="1479550" y="3359150"/>
          <a:ext cx="2781300" cy="1117600"/>
        </p:xfrm>
        <a:graphic>
          <a:graphicData uri="http://schemas.openxmlformats.org/presentationml/2006/ole">
            <mc:AlternateContent xmlns:mc="http://schemas.openxmlformats.org/markup-compatibility/2006">
              <mc:Choice xmlns:v="urn:schemas-microsoft-com:vml" Requires="v">
                <p:oleObj name="Equation" r:id="rId4" imgW="2781000" imgH="1117440" progId="Equation.DSMT4">
                  <p:embed/>
                </p:oleObj>
              </mc:Choice>
              <mc:Fallback>
                <p:oleObj name="Equation" r:id="rId4" imgW="2781000" imgH="1117440" progId="Equation.DSMT4">
                  <p:embed/>
                  <p:pic>
                    <p:nvPicPr>
                      <p:cNvPr id="0" name="Object 8"/>
                      <p:cNvPicPr>
                        <a:picLocks noChangeAspect="1" noChangeArrowheads="1"/>
                      </p:cNvPicPr>
                      <p:nvPr/>
                    </p:nvPicPr>
                    <p:blipFill>
                      <a:blip r:embed="rId5"/>
                      <a:srcRect/>
                      <a:stretch>
                        <a:fillRect/>
                      </a:stretch>
                    </p:blipFill>
                    <p:spPr bwMode="auto">
                      <a:xfrm>
                        <a:off x="1479550" y="3359150"/>
                        <a:ext cx="2781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0164629"/>
              </p:ext>
            </p:extLst>
          </p:nvPr>
        </p:nvGraphicFramePr>
        <p:xfrm>
          <a:off x="1682750" y="4514850"/>
          <a:ext cx="4292600" cy="1092200"/>
        </p:xfrm>
        <a:graphic>
          <a:graphicData uri="http://schemas.openxmlformats.org/presentationml/2006/ole">
            <mc:AlternateContent xmlns:mc="http://schemas.openxmlformats.org/markup-compatibility/2006">
              <mc:Choice xmlns:v="urn:schemas-microsoft-com:vml" Requires="v">
                <p:oleObj name="Equation" r:id="rId6" imgW="4292280" imgH="1091880" progId="Equation.DSMT4">
                  <p:embed/>
                </p:oleObj>
              </mc:Choice>
              <mc:Fallback>
                <p:oleObj name="Equation" r:id="rId6" imgW="4292280" imgH="1091880" progId="Equation.DSMT4">
                  <p:embed/>
                  <p:pic>
                    <p:nvPicPr>
                      <p:cNvPr id="0" name=""/>
                      <p:cNvPicPr>
                        <a:picLocks noChangeAspect="1" noChangeArrowheads="1"/>
                      </p:cNvPicPr>
                      <p:nvPr/>
                    </p:nvPicPr>
                    <p:blipFill>
                      <a:blip r:embed="rId7"/>
                      <a:srcRect/>
                      <a:stretch>
                        <a:fillRect/>
                      </a:stretch>
                    </p:blipFill>
                    <p:spPr bwMode="auto">
                      <a:xfrm>
                        <a:off x="1682750" y="4514850"/>
                        <a:ext cx="4292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54227541"/>
              </p:ext>
            </p:extLst>
          </p:nvPr>
        </p:nvGraphicFramePr>
        <p:xfrm>
          <a:off x="3310342" y="5686271"/>
          <a:ext cx="4943475" cy="669925"/>
        </p:xfrm>
        <a:graphic>
          <a:graphicData uri="http://schemas.openxmlformats.org/presentationml/2006/ole">
            <mc:AlternateContent xmlns:mc="http://schemas.openxmlformats.org/markup-compatibility/2006">
              <mc:Choice xmlns:v="urn:schemas-microsoft-com:vml" Requires="v">
                <p:oleObj name="Equation" r:id="rId8" imgW="4495680" imgH="609480" progId="Equation.DSMT4">
                  <p:embed/>
                </p:oleObj>
              </mc:Choice>
              <mc:Fallback>
                <p:oleObj name="Equation" r:id="rId8" imgW="4495680" imgH="609480" progId="Equation.DSMT4">
                  <p:embed/>
                  <p:pic>
                    <p:nvPicPr>
                      <p:cNvPr id="0" name="Object 8"/>
                      <p:cNvPicPr>
                        <a:picLocks noChangeAspect="1" noChangeArrowheads="1"/>
                      </p:cNvPicPr>
                      <p:nvPr/>
                    </p:nvPicPr>
                    <p:blipFill>
                      <a:blip r:embed="rId9"/>
                      <a:srcRect/>
                      <a:stretch>
                        <a:fillRect/>
                      </a:stretch>
                    </p:blipFill>
                    <p:spPr bwMode="auto">
                      <a:xfrm>
                        <a:off x="3310342" y="5686271"/>
                        <a:ext cx="49434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325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Interpret information given by the graph of a rational function.</a:t>
            </a:r>
          </a:p>
        </p:txBody>
      </p:sp>
    </p:spTree>
    <p:extLst>
      <p:ext uri="{BB962C8B-B14F-4D97-AF65-F5344CB8AC3E}">
        <p14:creationId xmlns:p14="http://schemas.microsoft.com/office/powerpoint/2010/main" val="55179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14799410"/>
              </p:ext>
            </p:extLst>
          </p:nvPr>
        </p:nvGraphicFramePr>
        <p:xfrm>
          <a:off x="533400" y="1143000"/>
          <a:ext cx="8243888" cy="454156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Asymptotes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Vertical Asymptotes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A vertical line that the graph of a function approaches, but</a:t>
                      </a:r>
                      <a:r>
                        <a:rPr kumimoji="0" lang="en-US" sz="2800" b="0" i="1" u="none" strike="noStrike" cap="none" normalizeH="0" baseline="0" dirty="0">
                          <a:ln>
                            <a:noFill/>
                          </a:ln>
                          <a:solidFill>
                            <a:schemeClr val="tx1"/>
                          </a:solidFill>
                          <a:effectLst/>
                          <a:latin typeface="Arial" pitchFamily="34" charset="0"/>
                          <a:cs typeface="Arial" pitchFamily="34" charset="0"/>
                        </a:rPr>
                        <a:t> does not touch.</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Horizontal Asymptotes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A horizontal line that the graph of a function approaches as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 gets very large or very small. </a:t>
                      </a:r>
                      <a:r>
                        <a:rPr kumimoji="0" lang="en-US" sz="2800" b="0" i="1" u="none" strike="noStrike" cap="none" normalizeH="0" baseline="0" dirty="0">
                          <a:ln>
                            <a:noFill/>
                          </a:ln>
                          <a:solidFill>
                            <a:schemeClr val="tx1"/>
                          </a:solidFill>
                          <a:effectLst/>
                          <a:latin typeface="Arial" pitchFamily="34" charset="0"/>
                          <a:cs typeface="Arial" pitchFamily="34" charset="0"/>
                        </a:rPr>
                        <a:t>The graph of a function may touch/cross its horizontal asymptote.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Rational Expressions</a:t>
            </a:r>
          </a:p>
        </p:txBody>
      </p:sp>
    </p:spTree>
    <p:extLst>
      <p:ext uri="{BB962C8B-B14F-4D97-AF65-F5344CB8AC3E}">
        <p14:creationId xmlns:p14="http://schemas.microsoft.com/office/powerpoint/2010/main" val="256081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Expressions</a:t>
            </a:r>
            <a:endParaRPr lang="en-US" sz="3200" dirty="0"/>
          </a:p>
        </p:txBody>
      </p:sp>
      <p:sp>
        <p:nvSpPr>
          <p:cNvPr id="4" name="Text Placeholder 3"/>
          <p:cNvSpPr>
            <a:spLocks noGrp="1"/>
          </p:cNvSpPr>
          <p:nvPr>
            <p:ph type="body" sz="quarter" idx="10"/>
          </p:nvPr>
        </p:nvSpPr>
        <p:spPr/>
        <p:txBody>
          <a:bodyPr/>
          <a:lstStyle/>
          <a:p>
            <a:r>
              <a:rPr lang="en-US" dirty="0"/>
              <a:t>A </a:t>
            </a:r>
            <a:r>
              <a:rPr lang="en-US" b="1" dirty="0"/>
              <a:t>rational expression</a:t>
            </a:r>
            <a:r>
              <a:rPr lang="en-US" dirty="0"/>
              <a:t> consists of a polynomial divided by a nonzero polynomial (denominator cannot be equal to 0). </a:t>
            </a:r>
          </a:p>
          <a:p>
            <a:endParaRPr lang="en-US" dirty="0"/>
          </a:p>
        </p:txBody>
      </p:sp>
    </p:spTree>
    <p:extLst>
      <p:ext uri="{BB962C8B-B14F-4D97-AF65-F5344CB8AC3E}">
        <p14:creationId xmlns:p14="http://schemas.microsoft.com/office/powerpoint/2010/main" val="345977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3.</a:t>
            </a:r>
            <a:r>
              <a:rPr lang="en-US" sz="2800" dirty="0"/>
              <a:t>	Fill in the blank:  A vertical line that the graph  	of a function approaches, but does not touch, 	is said to be a vertical </a:t>
            </a:r>
            <a:r>
              <a:rPr lang="en-US" sz="2800" u="sng" dirty="0">
                <a:solidFill>
                  <a:srgbClr val="0000A8"/>
                </a:solidFill>
              </a:rPr>
              <a:t>asymptote</a:t>
            </a:r>
            <a:r>
              <a:rPr lang="en-US" sz="2800" dirty="0"/>
              <a:t> of the 	graph.</a:t>
            </a:r>
          </a:p>
        </p:txBody>
      </p:sp>
    </p:spTree>
    <p:extLst>
      <p:ext uri="{BB962C8B-B14F-4D97-AF65-F5344CB8AC3E}">
        <p14:creationId xmlns:p14="http://schemas.microsoft.com/office/powerpoint/2010/main" val="521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4</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Simplify rational expressions.</a:t>
            </a:r>
          </a:p>
        </p:txBody>
      </p:sp>
    </p:spTree>
    <p:extLst>
      <p:ext uri="{BB962C8B-B14F-4D97-AF65-F5344CB8AC3E}">
        <p14:creationId xmlns:p14="http://schemas.microsoft.com/office/powerpoint/2010/main" val="320392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792964957"/>
              </p:ext>
            </p:extLst>
          </p:nvPr>
        </p:nvGraphicFramePr>
        <p:xfrm>
          <a:off x="533400" y="1143000"/>
          <a:ext cx="8243888" cy="271272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Simplifying Rational Expressions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Factor the numerator and the denominator completely.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Divide both the numerator and the denominator by any common factors.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Rational Expressions</a:t>
            </a:r>
          </a:p>
        </p:txBody>
      </p:sp>
    </p:spTree>
    <p:extLst>
      <p:ext uri="{BB962C8B-B14F-4D97-AF65-F5344CB8AC3E}">
        <p14:creationId xmlns:p14="http://schemas.microsoft.com/office/powerpoint/2010/main" val="68571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Aft>
                <a:spcPts val="1800"/>
              </a:spcAft>
            </a:pPr>
            <a:r>
              <a:rPr lang="en-US" sz="2800" dirty="0"/>
              <a:t>Simplify:</a:t>
            </a:r>
          </a:p>
          <a:p>
            <a:pPr>
              <a:spcAft>
                <a:spcPts val="1800"/>
              </a:spcAft>
            </a:pPr>
            <a:r>
              <a:rPr lang="en-US" sz="2800" dirty="0"/>
              <a:t>				</a:t>
            </a:r>
          </a:p>
          <a:p>
            <a:pPr>
              <a:spcAft>
                <a:spcPts val="1800"/>
              </a:spcAft>
            </a:pPr>
            <a:r>
              <a:rPr lang="en-US" sz="2800" dirty="0">
                <a:latin typeface="Times New Roman" pitchFamily="18" charset="0"/>
              </a:rPr>
              <a:t>				</a:t>
            </a:r>
            <a:r>
              <a:rPr lang="en-US" sz="2800" dirty="0"/>
              <a:t>  Factor the numerator and 				  denominator.</a:t>
            </a:r>
          </a:p>
          <a:p>
            <a:pPr>
              <a:spcAft>
                <a:spcPts val="1800"/>
              </a:spcAft>
            </a:pPr>
            <a:r>
              <a:rPr lang="en-US" sz="2800" dirty="0"/>
              <a:t>				  Divide out the common 			           factor, </a:t>
            </a:r>
          </a:p>
          <a:p>
            <a:pPr>
              <a:spcAft>
                <a:spcPts val="1800"/>
              </a:spcAft>
            </a:pPr>
            <a:r>
              <a:rPr lang="en-US" sz="2800" dirty="0"/>
              <a:t>				  Simplify.</a:t>
            </a:r>
          </a:p>
          <a:p>
            <a:pPr>
              <a:spcAft>
                <a:spcPts val="1800"/>
              </a:spcAft>
            </a:pPr>
            <a:endParaRPr lang="en-US" sz="2800" dirty="0"/>
          </a:p>
          <a:p>
            <a:endParaRPr lang="en-US" sz="2800" b="1" dirty="0"/>
          </a:p>
          <a:p>
            <a:endParaRPr lang="en-US" sz="2800" b="1" dirty="0"/>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559604636"/>
              </p:ext>
            </p:extLst>
          </p:nvPr>
        </p:nvGraphicFramePr>
        <p:xfrm>
          <a:off x="2200506" y="990600"/>
          <a:ext cx="1828800" cy="901700"/>
        </p:xfrm>
        <a:graphic>
          <a:graphicData uri="http://schemas.openxmlformats.org/presentationml/2006/ole">
            <mc:AlternateContent xmlns:mc="http://schemas.openxmlformats.org/markup-compatibility/2006">
              <mc:Choice xmlns:v="urn:schemas-microsoft-com:vml" Requires="v">
                <p:oleObj name="Equation" r:id="rId2" imgW="1828800" imgH="901440" progId="Equation.DSMT4">
                  <p:embed/>
                </p:oleObj>
              </mc:Choice>
              <mc:Fallback>
                <p:oleObj name="Equation" r:id="rId2" imgW="1828800" imgH="901440" progId="Equation.DSMT4">
                  <p:embed/>
                  <p:pic>
                    <p:nvPicPr>
                      <p:cNvPr id="0" name="Object 8"/>
                      <p:cNvPicPr>
                        <a:picLocks noChangeAspect="1" noChangeArrowheads="1"/>
                      </p:cNvPicPr>
                      <p:nvPr/>
                    </p:nvPicPr>
                    <p:blipFill>
                      <a:blip r:embed="rId3"/>
                      <a:srcRect/>
                      <a:stretch>
                        <a:fillRect/>
                      </a:stretch>
                    </p:blipFill>
                    <p:spPr bwMode="auto">
                      <a:xfrm>
                        <a:off x="2200506" y="990600"/>
                        <a:ext cx="1828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97924078"/>
              </p:ext>
            </p:extLst>
          </p:nvPr>
        </p:nvGraphicFramePr>
        <p:xfrm>
          <a:off x="304800" y="2514600"/>
          <a:ext cx="4127500" cy="977900"/>
        </p:xfrm>
        <a:graphic>
          <a:graphicData uri="http://schemas.openxmlformats.org/presentationml/2006/ole">
            <mc:AlternateContent xmlns:mc="http://schemas.openxmlformats.org/markup-compatibility/2006">
              <mc:Choice xmlns:v="urn:schemas-microsoft-com:vml" Requires="v">
                <p:oleObj name="Equation" r:id="rId4" imgW="4127400" imgH="977760" progId="Equation.DSMT4">
                  <p:embed/>
                </p:oleObj>
              </mc:Choice>
              <mc:Fallback>
                <p:oleObj name="Equation" r:id="rId4" imgW="4127400" imgH="977760" progId="Equation.DSMT4">
                  <p:embed/>
                  <p:pic>
                    <p:nvPicPr>
                      <p:cNvPr id="0" name=""/>
                      <p:cNvPicPr>
                        <a:picLocks noChangeAspect="1" noChangeArrowheads="1"/>
                      </p:cNvPicPr>
                      <p:nvPr/>
                    </p:nvPicPr>
                    <p:blipFill>
                      <a:blip r:embed="rId5"/>
                      <a:srcRect/>
                      <a:stretch>
                        <a:fillRect/>
                      </a:stretch>
                    </p:blipFill>
                    <p:spPr bwMode="auto">
                      <a:xfrm>
                        <a:off x="304800" y="2514600"/>
                        <a:ext cx="4127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95860963"/>
              </p:ext>
            </p:extLst>
          </p:nvPr>
        </p:nvGraphicFramePr>
        <p:xfrm>
          <a:off x="1927225" y="3733800"/>
          <a:ext cx="2336800" cy="977900"/>
        </p:xfrm>
        <a:graphic>
          <a:graphicData uri="http://schemas.openxmlformats.org/presentationml/2006/ole">
            <mc:AlternateContent xmlns:mc="http://schemas.openxmlformats.org/markup-compatibility/2006">
              <mc:Choice xmlns:v="urn:schemas-microsoft-com:vml" Requires="v">
                <p:oleObj name="Equation" r:id="rId6" imgW="2336760" imgH="977760" progId="Equation.DSMT4">
                  <p:embed/>
                </p:oleObj>
              </mc:Choice>
              <mc:Fallback>
                <p:oleObj name="Equation" r:id="rId6" imgW="2336760" imgH="977760" progId="Equation.DSMT4">
                  <p:embed/>
                  <p:pic>
                    <p:nvPicPr>
                      <p:cNvPr id="0" name=""/>
                      <p:cNvPicPr>
                        <a:picLocks noChangeAspect="1" noChangeArrowheads="1"/>
                      </p:cNvPicPr>
                      <p:nvPr/>
                    </p:nvPicPr>
                    <p:blipFill>
                      <a:blip r:embed="rId7"/>
                      <a:srcRect/>
                      <a:stretch>
                        <a:fillRect/>
                      </a:stretch>
                    </p:blipFill>
                    <p:spPr bwMode="auto">
                      <a:xfrm>
                        <a:off x="1927225" y="3733800"/>
                        <a:ext cx="2336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1711466"/>
              </p:ext>
            </p:extLst>
          </p:nvPr>
        </p:nvGraphicFramePr>
        <p:xfrm>
          <a:off x="5575736" y="4343400"/>
          <a:ext cx="838200" cy="317500"/>
        </p:xfrm>
        <a:graphic>
          <a:graphicData uri="http://schemas.openxmlformats.org/presentationml/2006/ole">
            <mc:AlternateContent xmlns:mc="http://schemas.openxmlformats.org/markup-compatibility/2006">
              <mc:Choice xmlns:v="urn:schemas-microsoft-com:vml" Requires="v">
                <p:oleObj name="Equation" r:id="rId8" imgW="838080" imgH="317160" progId="Equation.DSMT4">
                  <p:embed/>
                </p:oleObj>
              </mc:Choice>
              <mc:Fallback>
                <p:oleObj name="Equation" r:id="rId8" imgW="838080" imgH="317160" progId="Equation.DSMT4">
                  <p:embed/>
                  <p:pic>
                    <p:nvPicPr>
                      <p:cNvPr id="0" name=""/>
                      <p:cNvPicPr>
                        <a:picLocks noChangeAspect="1" noChangeArrowheads="1"/>
                      </p:cNvPicPr>
                      <p:nvPr/>
                    </p:nvPicPr>
                    <p:blipFill>
                      <a:blip r:embed="rId9"/>
                      <a:srcRect/>
                      <a:stretch>
                        <a:fillRect/>
                      </a:stretch>
                    </p:blipFill>
                    <p:spPr bwMode="auto">
                      <a:xfrm>
                        <a:off x="5575736" y="43434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88049686"/>
              </p:ext>
            </p:extLst>
          </p:nvPr>
        </p:nvGraphicFramePr>
        <p:xfrm>
          <a:off x="1939148" y="4752975"/>
          <a:ext cx="1079500" cy="838200"/>
        </p:xfrm>
        <a:graphic>
          <a:graphicData uri="http://schemas.openxmlformats.org/presentationml/2006/ole">
            <mc:AlternateContent xmlns:mc="http://schemas.openxmlformats.org/markup-compatibility/2006">
              <mc:Choice xmlns:v="urn:schemas-microsoft-com:vml" Requires="v">
                <p:oleObj name="Equation" r:id="rId10" imgW="1079280" imgH="838080" progId="Equation.DSMT4">
                  <p:embed/>
                </p:oleObj>
              </mc:Choice>
              <mc:Fallback>
                <p:oleObj name="Equation" r:id="rId10" imgW="1079280" imgH="838080" progId="Equation.DSMT4">
                  <p:embed/>
                  <p:pic>
                    <p:nvPicPr>
                      <p:cNvPr id="0" name=""/>
                      <p:cNvPicPr>
                        <a:picLocks noChangeAspect="1" noChangeArrowheads="1"/>
                      </p:cNvPicPr>
                      <p:nvPr/>
                    </p:nvPicPr>
                    <p:blipFill>
                      <a:blip r:embed="rId11"/>
                      <a:srcRect/>
                      <a:stretch>
                        <a:fillRect/>
                      </a:stretch>
                    </p:blipFill>
                    <p:spPr bwMode="auto">
                      <a:xfrm>
                        <a:off x="1939148" y="4752975"/>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18"/>
          <p:cNvSpPr>
            <a:spLocks noChangeShapeType="1"/>
          </p:cNvSpPr>
          <p:nvPr/>
        </p:nvSpPr>
        <p:spPr bwMode="auto">
          <a:xfrm flipV="1">
            <a:off x="3048000" y="38100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18"/>
          <p:cNvSpPr>
            <a:spLocks noChangeShapeType="1"/>
          </p:cNvSpPr>
          <p:nvPr/>
        </p:nvSpPr>
        <p:spPr bwMode="auto">
          <a:xfrm flipV="1">
            <a:off x="3505200" y="43434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954750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r>
              <a:rPr lang="en-US" sz="2800" b="1" dirty="0"/>
              <a:t>4a.</a:t>
            </a:r>
            <a:r>
              <a:rPr lang="en-US" sz="2800" dirty="0"/>
              <a:t>		Simplify:  </a:t>
            </a:r>
          </a:p>
          <a:p>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656620404"/>
              </p:ext>
            </p:extLst>
          </p:nvPr>
        </p:nvGraphicFramePr>
        <p:xfrm>
          <a:off x="3232150" y="1041400"/>
          <a:ext cx="1917700" cy="939800"/>
        </p:xfrm>
        <a:graphic>
          <a:graphicData uri="http://schemas.openxmlformats.org/presentationml/2006/ole">
            <mc:AlternateContent xmlns:mc="http://schemas.openxmlformats.org/markup-compatibility/2006">
              <mc:Choice xmlns:v="urn:schemas-microsoft-com:vml" Requires="v">
                <p:oleObj name="Equation" r:id="rId2" imgW="1917360" imgH="939600" progId="Equation.DSMT4">
                  <p:embed/>
                </p:oleObj>
              </mc:Choice>
              <mc:Fallback>
                <p:oleObj name="Equation" r:id="rId2" imgW="1917360" imgH="939600" progId="Equation.DSMT4">
                  <p:embed/>
                  <p:pic>
                    <p:nvPicPr>
                      <p:cNvPr id="0" name="Object 3"/>
                      <p:cNvPicPr>
                        <a:picLocks noChangeAspect="1" noChangeArrowheads="1"/>
                      </p:cNvPicPr>
                      <p:nvPr/>
                    </p:nvPicPr>
                    <p:blipFill>
                      <a:blip r:embed="rId3"/>
                      <a:srcRect/>
                      <a:stretch>
                        <a:fillRect/>
                      </a:stretch>
                    </p:blipFill>
                    <p:spPr bwMode="auto">
                      <a:xfrm>
                        <a:off x="3232150" y="1041400"/>
                        <a:ext cx="1917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2247352"/>
              </p:ext>
            </p:extLst>
          </p:nvPr>
        </p:nvGraphicFramePr>
        <p:xfrm>
          <a:off x="1701800" y="2203450"/>
          <a:ext cx="4394200" cy="2552700"/>
        </p:xfrm>
        <a:graphic>
          <a:graphicData uri="http://schemas.openxmlformats.org/presentationml/2006/ole">
            <mc:AlternateContent xmlns:mc="http://schemas.openxmlformats.org/markup-compatibility/2006">
              <mc:Choice xmlns:v="urn:schemas-microsoft-com:vml" Requires="v">
                <p:oleObj name="Equation" r:id="rId4" imgW="4394160" imgH="2552400" progId="Equation.DSMT4">
                  <p:embed/>
                </p:oleObj>
              </mc:Choice>
              <mc:Fallback>
                <p:oleObj name="Equation" r:id="rId4" imgW="4394160" imgH="2552400" progId="Equation.DSMT4">
                  <p:embed/>
                  <p:pic>
                    <p:nvPicPr>
                      <p:cNvPr id="0" name=""/>
                      <p:cNvPicPr>
                        <a:picLocks noChangeAspect="1" noChangeArrowheads="1"/>
                      </p:cNvPicPr>
                      <p:nvPr/>
                    </p:nvPicPr>
                    <p:blipFill>
                      <a:blip r:embed="rId5"/>
                      <a:srcRect/>
                      <a:stretch>
                        <a:fillRect/>
                      </a:stretch>
                    </p:blipFill>
                    <p:spPr bwMode="auto">
                      <a:xfrm>
                        <a:off x="1701800" y="2203450"/>
                        <a:ext cx="4394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18"/>
          <p:cNvSpPr>
            <a:spLocks noChangeShapeType="1"/>
          </p:cNvSpPr>
          <p:nvPr/>
        </p:nvSpPr>
        <p:spPr bwMode="auto">
          <a:xfrm flipV="1">
            <a:off x="4658072" y="3929742"/>
            <a:ext cx="10279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Line 18"/>
          <p:cNvSpPr>
            <a:spLocks noChangeShapeType="1"/>
          </p:cNvSpPr>
          <p:nvPr/>
        </p:nvSpPr>
        <p:spPr bwMode="auto">
          <a:xfrm flipV="1">
            <a:off x="5029200" y="3429000"/>
            <a:ext cx="1141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71490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r>
              <a:rPr lang="en-US" sz="2800" b="1" dirty="0"/>
              <a:t>4b.</a:t>
            </a:r>
            <a:r>
              <a:rPr lang="en-US" sz="2800" dirty="0"/>
              <a:t>		Simplify:  </a:t>
            </a:r>
          </a:p>
          <a:p>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146829284"/>
              </p:ext>
            </p:extLst>
          </p:nvPr>
        </p:nvGraphicFramePr>
        <p:xfrm>
          <a:off x="3225800" y="978118"/>
          <a:ext cx="1930400" cy="1003300"/>
        </p:xfrm>
        <a:graphic>
          <a:graphicData uri="http://schemas.openxmlformats.org/presentationml/2006/ole">
            <mc:AlternateContent xmlns:mc="http://schemas.openxmlformats.org/markup-compatibility/2006">
              <mc:Choice xmlns:v="urn:schemas-microsoft-com:vml" Requires="v">
                <p:oleObj name="Equation" r:id="rId2" imgW="1930320" imgH="1002960" progId="Equation.DSMT4">
                  <p:embed/>
                </p:oleObj>
              </mc:Choice>
              <mc:Fallback>
                <p:oleObj name="Equation" r:id="rId2" imgW="1930320" imgH="1002960" progId="Equation.DSMT4">
                  <p:embed/>
                  <p:pic>
                    <p:nvPicPr>
                      <p:cNvPr id="0" name=""/>
                      <p:cNvPicPr>
                        <a:picLocks noChangeAspect="1" noChangeArrowheads="1"/>
                      </p:cNvPicPr>
                      <p:nvPr/>
                    </p:nvPicPr>
                    <p:blipFill>
                      <a:blip r:embed="rId3"/>
                      <a:srcRect/>
                      <a:stretch>
                        <a:fillRect/>
                      </a:stretch>
                    </p:blipFill>
                    <p:spPr bwMode="auto">
                      <a:xfrm>
                        <a:off x="3225800" y="978118"/>
                        <a:ext cx="1930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6709100"/>
              </p:ext>
            </p:extLst>
          </p:nvPr>
        </p:nvGraphicFramePr>
        <p:xfrm>
          <a:off x="1727200" y="2292350"/>
          <a:ext cx="4521200" cy="3098800"/>
        </p:xfrm>
        <a:graphic>
          <a:graphicData uri="http://schemas.openxmlformats.org/presentationml/2006/ole">
            <mc:AlternateContent xmlns:mc="http://schemas.openxmlformats.org/markup-compatibility/2006">
              <mc:Choice xmlns:v="urn:schemas-microsoft-com:vml" Requires="v">
                <p:oleObj name="Equation" r:id="rId4" imgW="4520880" imgH="3098520" progId="Equation.DSMT4">
                  <p:embed/>
                </p:oleObj>
              </mc:Choice>
              <mc:Fallback>
                <p:oleObj name="Equation" r:id="rId4" imgW="4520880" imgH="3098520" progId="Equation.DSMT4">
                  <p:embed/>
                  <p:pic>
                    <p:nvPicPr>
                      <p:cNvPr id="0" name=""/>
                      <p:cNvPicPr>
                        <a:picLocks noChangeAspect="1" noChangeArrowheads="1"/>
                      </p:cNvPicPr>
                      <p:nvPr/>
                    </p:nvPicPr>
                    <p:blipFill>
                      <a:blip r:embed="rId5"/>
                      <a:srcRect/>
                      <a:stretch>
                        <a:fillRect/>
                      </a:stretch>
                    </p:blipFill>
                    <p:spPr bwMode="auto">
                      <a:xfrm>
                        <a:off x="1727200" y="2292350"/>
                        <a:ext cx="4521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18"/>
          <p:cNvSpPr>
            <a:spLocks noChangeShapeType="1"/>
          </p:cNvSpPr>
          <p:nvPr/>
        </p:nvSpPr>
        <p:spPr bwMode="auto">
          <a:xfrm flipV="1">
            <a:off x="5244320" y="3472542"/>
            <a:ext cx="775480" cy="3664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Line 18"/>
          <p:cNvSpPr>
            <a:spLocks noChangeShapeType="1"/>
          </p:cNvSpPr>
          <p:nvPr/>
        </p:nvSpPr>
        <p:spPr bwMode="auto">
          <a:xfrm flipV="1">
            <a:off x="5181600" y="4049486"/>
            <a:ext cx="1121558" cy="2939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306937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5</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Multiply rational expressions.</a:t>
            </a:r>
          </a:p>
        </p:txBody>
      </p:sp>
    </p:spTree>
    <p:extLst>
      <p:ext uri="{BB962C8B-B14F-4D97-AF65-F5344CB8AC3E}">
        <p14:creationId xmlns:p14="http://schemas.microsoft.com/office/powerpoint/2010/main" val="334503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734092105"/>
              </p:ext>
            </p:extLst>
          </p:nvPr>
        </p:nvGraphicFramePr>
        <p:xfrm>
          <a:off x="533400" y="1143000"/>
          <a:ext cx="8243888" cy="42672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Multiplying Rational Expressions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 Factor all numerators and denominators      completely.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Divide numerators and denominators by common factors.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3200" b="0" i="0" u="none" strike="noStrike" cap="none" normalizeH="0" baseline="0" dirty="0">
                          <a:ln>
                            <a:noFill/>
                          </a:ln>
                          <a:solidFill>
                            <a:schemeClr val="tx1"/>
                          </a:solidFill>
                          <a:effectLst/>
                          <a:latin typeface="Arial" pitchFamily="34" charset="0"/>
                          <a:cs typeface="Arial" pitchFamily="34" charset="0"/>
                        </a:rPr>
                        <a:t>Multiply the remaining factors in the numerators and multiply the remaining factors in the denominators.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pPr lvl="0" fontAlgn="base">
              <a:spcBef>
                <a:spcPct val="20000"/>
              </a:spcBef>
              <a:spcAft>
                <a:spcPct val="0"/>
              </a:spcAft>
            </a:pPr>
            <a:r>
              <a:rPr lang="en-US" sz="3200" b="1" dirty="0">
                <a:latin typeface="Arial" pitchFamily="34" charset="0"/>
                <a:cs typeface="Arial" pitchFamily="34" charset="0"/>
              </a:rPr>
              <a:t>Multiplying Rational Expressions</a:t>
            </a:r>
          </a:p>
        </p:txBody>
      </p:sp>
    </p:spTree>
    <p:extLst>
      <p:ext uri="{BB962C8B-B14F-4D97-AF65-F5344CB8AC3E}">
        <p14:creationId xmlns:p14="http://schemas.microsoft.com/office/powerpoint/2010/main" val="110638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098969325"/>
              </p:ext>
            </p:extLst>
          </p:nvPr>
        </p:nvGraphicFramePr>
        <p:xfrm>
          <a:off x="533400" y="1143000"/>
          <a:ext cx="8305800" cy="3206496"/>
        </p:xfrm>
        <a:graphic>
          <a:graphicData uri="http://schemas.openxmlformats.org/drawingml/2006/table">
            <a:tbl>
              <a:tblPr firstRow="1" bandRow="1">
                <a:tableStyleId>{5C22544A-7EE6-4342-B048-85BDC9FD1C3A}</a:tableStyleId>
              </a:tblPr>
              <a:tblGrid>
                <a:gridCol w="8305800">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a:ln>
                            <a:noFill/>
                          </a:ln>
                          <a:solidFill>
                            <a:srgbClr val="0000A8"/>
                          </a:solidFill>
                          <a:effectLst/>
                          <a:latin typeface="Arial" pitchFamily="34" charset="0"/>
                          <a:cs typeface="Arial" pitchFamily="34" charset="0"/>
                        </a:rPr>
                        <a:t>Simplifying Rational Expressions with Opposite Factors in the Numerator </a:t>
                      </a:r>
                      <a:br>
                        <a:rPr kumimoji="0" lang="en-US" sz="3200" b="1" i="0" u="none" strike="noStrike" cap="none" normalizeH="0" baseline="0" dirty="0">
                          <a:ln>
                            <a:noFill/>
                          </a:ln>
                          <a:solidFill>
                            <a:srgbClr val="0000A8"/>
                          </a:solidFill>
                          <a:effectLst/>
                          <a:latin typeface="Arial" pitchFamily="34" charset="0"/>
                          <a:cs typeface="Arial" pitchFamily="34" charset="0"/>
                        </a:rPr>
                      </a:br>
                      <a:r>
                        <a:rPr kumimoji="0" lang="en-US" sz="3200" b="1" i="0" u="none" strike="noStrike" cap="none" normalizeH="0" baseline="0" dirty="0">
                          <a:ln>
                            <a:noFill/>
                          </a:ln>
                          <a:solidFill>
                            <a:srgbClr val="0000A8"/>
                          </a:solidFill>
                          <a:effectLst/>
                          <a:latin typeface="Arial" pitchFamily="34" charset="0"/>
                          <a:cs typeface="Arial" pitchFamily="34" charset="0"/>
                        </a:rPr>
                        <a:t>and Denominator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The quotient of two polynomials that have opposite signs and are additive inverses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pPr lvl="0" fontAlgn="base">
              <a:spcBef>
                <a:spcPct val="20000"/>
              </a:spcBef>
              <a:spcAft>
                <a:spcPct val="0"/>
              </a:spcAft>
            </a:pPr>
            <a:r>
              <a:rPr lang="en-US" sz="3200" b="1" dirty="0">
                <a:latin typeface="Arial" pitchFamily="34" charset="0"/>
                <a:cs typeface="Arial" pitchFamily="34" charset="0"/>
              </a:rPr>
              <a:t>Multiplying Rational Expressions</a:t>
            </a:r>
            <a:endParaRPr lang="en-US" sz="3200" dirty="0">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66306980"/>
              </p:ext>
            </p:extLst>
          </p:nvPr>
        </p:nvGraphicFramePr>
        <p:xfrm>
          <a:off x="1066800" y="3886200"/>
          <a:ext cx="571500" cy="342900"/>
        </p:xfrm>
        <a:graphic>
          <a:graphicData uri="http://schemas.openxmlformats.org/presentationml/2006/ole">
            <mc:AlternateContent xmlns:mc="http://schemas.openxmlformats.org/markup-compatibility/2006">
              <mc:Choice xmlns:v="urn:schemas-microsoft-com:vml" Requires="v">
                <p:oleObj name="Equation" r:id="rId2" imgW="571320" imgH="342720" progId="Equation.DSMT4">
                  <p:embed/>
                </p:oleObj>
              </mc:Choice>
              <mc:Fallback>
                <p:oleObj name="Equation" r:id="rId2" imgW="571320" imgH="342720" progId="Equation.DSMT4">
                  <p:embed/>
                  <p:pic>
                    <p:nvPicPr>
                      <p:cNvPr id="0" name="Object 3"/>
                      <p:cNvPicPr>
                        <a:picLocks noChangeAspect="1" noChangeArrowheads="1"/>
                      </p:cNvPicPr>
                      <p:nvPr/>
                    </p:nvPicPr>
                    <p:blipFill>
                      <a:blip r:embed="rId3"/>
                      <a:srcRect/>
                      <a:stretch>
                        <a:fillRect/>
                      </a:stretch>
                    </p:blipFill>
                    <p:spPr bwMode="auto">
                      <a:xfrm>
                        <a:off x="1066800" y="38862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7866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p>
        </p:txBody>
      </p:sp>
      <p:sp>
        <p:nvSpPr>
          <p:cNvPr id="3" name="Text Placeholder 2"/>
          <p:cNvSpPr>
            <a:spLocks noGrp="1"/>
          </p:cNvSpPr>
          <p:nvPr>
            <p:ph type="body" sz="quarter" idx="10"/>
          </p:nvPr>
        </p:nvSpPr>
        <p:spPr/>
        <p:txBody>
          <a:bodyPr>
            <a:noAutofit/>
          </a:bodyPr>
          <a:lstStyle/>
          <a:p>
            <a:r>
              <a:rPr lang="en-US" sz="2800" dirty="0"/>
              <a:t>Multiply:</a:t>
            </a:r>
          </a:p>
          <a:p>
            <a:endParaRPr lang="en-US" sz="2800" dirty="0"/>
          </a:p>
          <a:p>
            <a:endParaRPr lang="en-US" sz="2800" dirty="0"/>
          </a:p>
          <a:p>
            <a:r>
              <a:rPr lang="en-US" sz="2800" dirty="0"/>
              <a:t>						This is the 							original 							expression.</a:t>
            </a:r>
          </a:p>
          <a:p>
            <a:r>
              <a:rPr lang="en-US" sz="2800" dirty="0"/>
              <a:t>						Factor the 							numerators and 						denominators 						completely.</a:t>
            </a:r>
          </a:p>
          <a:p>
            <a:endParaRPr lang="en-US" sz="2800" dirty="0"/>
          </a:p>
          <a:p>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45452852"/>
              </p:ext>
            </p:extLst>
          </p:nvPr>
        </p:nvGraphicFramePr>
        <p:xfrm>
          <a:off x="2095500" y="958850"/>
          <a:ext cx="5143500" cy="1066800"/>
        </p:xfrm>
        <a:graphic>
          <a:graphicData uri="http://schemas.openxmlformats.org/presentationml/2006/ole">
            <mc:AlternateContent xmlns:mc="http://schemas.openxmlformats.org/markup-compatibility/2006">
              <mc:Choice xmlns:v="urn:schemas-microsoft-com:vml" Requires="v">
                <p:oleObj name="Equation" r:id="rId2" imgW="5143320" imgH="1066680" progId="Equation.DSMT4">
                  <p:embed/>
                </p:oleObj>
              </mc:Choice>
              <mc:Fallback>
                <p:oleObj name="Equation" r:id="rId2" imgW="5143320" imgH="1066680" progId="Equation.DSMT4">
                  <p:embed/>
                  <p:pic>
                    <p:nvPicPr>
                      <p:cNvPr id="0" name="Object 3"/>
                      <p:cNvPicPr>
                        <a:picLocks noChangeAspect="1" noChangeArrowheads="1"/>
                      </p:cNvPicPr>
                      <p:nvPr/>
                    </p:nvPicPr>
                    <p:blipFill>
                      <a:blip r:embed="rId3"/>
                      <a:srcRect/>
                      <a:stretch>
                        <a:fillRect/>
                      </a:stretch>
                    </p:blipFill>
                    <p:spPr bwMode="auto">
                      <a:xfrm>
                        <a:off x="2095500" y="958850"/>
                        <a:ext cx="5143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49996127"/>
              </p:ext>
            </p:extLst>
          </p:nvPr>
        </p:nvGraphicFramePr>
        <p:xfrm>
          <a:off x="774700" y="2525106"/>
          <a:ext cx="5041900" cy="1066800"/>
        </p:xfrm>
        <a:graphic>
          <a:graphicData uri="http://schemas.openxmlformats.org/presentationml/2006/ole">
            <mc:AlternateContent xmlns:mc="http://schemas.openxmlformats.org/markup-compatibility/2006">
              <mc:Choice xmlns:v="urn:schemas-microsoft-com:vml" Requires="v">
                <p:oleObj name="Equation" r:id="rId4" imgW="5041800" imgH="1066680" progId="Equation.DSMT4">
                  <p:embed/>
                </p:oleObj>
              </mc:Choice>
              <mc:Fallback>
                <p:oleObj name="Equation" r:id="rId4" imgW="5041800" imgH="1066680" progId="Equation.DSMT4">
                  <p:embed/>
                  <p:pic>
                    <p:nvPicPr>
                      <p:cNvPr id="0" name=""/>
                      <p:cNvPicPr>
                        <a:picLocks noChangeAspect="1" noChangeArrowheads="1"/>
                      </p:cNvPicPr>
                      <p:nvPr/>
                    </p:nvPicPr>
                    <p:blipFill>
                      <a:blip r:embed="rId5"/>
                      <a:srcRect/>
                      <a:stretch>
                        <a:fillRect/>
                      </a:stretch>
                    </p:blipFill>
                    <p:spPr bwMode="auto">
                      <a:xfrm>
                        <a:off x="774700" y="2525106"/>
                        <a:ext cx="5041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68945380"/>
              </p:ext>
            </p:extLst>
          </p:nvPr>
        </p:nvGraphicFramePr>
        <p:xfrm>
          <a:off x="476250" y="3930650"/>
          <a:ext cx="5613400" cy="977900"/>
        </p:xfrm>
        <a:graphic>
          <a:graphicData uri="http://schemas.openxmlformats.org/presentationml/2006/ole">
            <mc:AlternateContent xmlns:mc="http://schemas.openxmlformats.org/markup-compatibility/2006">
              <mc:Choice xmlns:v="urn:schemas-microsoft-com:vml" Requires="v">
                <p:oleObj name="Equation" r:id="rId6" imgW="5613120" imgH="977760" progId="Equation.DSMT4">
                  <p:embed/>
                </p:oleObj>
              </mc:Choice>
              <mc:Fallback>
                <p:oleObj name="Equation" r:id="rId6" imgW="5613120" imgH="977760" progId="Equation.DSMT4">
                  <p:embed/>
                  <p:pic>
                    <p:nvPicPr>
                      <p:cNvPr id="0" name=""/>
                      <p:cNvPicPr>
                        <a:picLocks noChangeAspect="1" noChangeArrowheads="1"/>
                      </p:cNvPicPr>
                      <p:nvPr/>
                    </p:nvPicPr>
                    <p:blipFill>
                      <a:blip r:embed="rId7"/>
                      <a:srcRect/>
                      <a:stretch>
                        <a:fillRect/>
                      </a:stretch>
                    </p:blipFill>
                    <p:spPr bwMode="auto">
                      <a:xfrm>
                        <a:off x="476250" y="3930650"/>
                        <a:ext cx="5613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70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Evaluate rational functions.</a:t>
            </a:r>
          </a:p>
        </p:txBody>
      </p:sp>
    </p:spTree>
    <p:extLst>
      <p:ext uri="{BB962C8B-B14F-4D97-AF65-F5344CB8AC3E}">
        <p14:creationId xmlns:p14="http://schemas.microsoft.com/office/powerpoint/2010/main" val="408543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						Divide 							numerators and 						denominators 						by common 						factors.</a:t>
            </a:r>
          </a:p>
          <a:p>
            <a:pPr>
              <a:spcBef>
                <a:spcPct val="50000"/>
              </a:spcBef>
            </a:pPr>
            <a:r>
              <a:rPr lang="en-US" sz="2800" dirty="0"/>
              <a:t>						Multiply the 						remaining 							factors in the						numerators 						and in the 							denominators.</a:t>
            </a:r>
          </a:p>
          <a:p>
            <a:endParaRPr lang="en-US" sz="2800" dirty="0"/>
          </a:p>
          <a:p>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40110553"/>
              </p:ext>
            </p:extLst>
          </p:nvPr>
        </p:nvGraphicFramePr>
        <p:xfrm>
          <a:off x="473075" y="998538"/>
          <a:ext cx="5613400" cy="977900"/>
        </p:xfrm>
        <a:graphic>
          <a:graphicData uri="http://schemas.openxmlformats.org/presentationml/2006/ole">
            <mc:AlternateContent xmlns:mc="http://schemas.openxmlformats.org/markup-compatibility/2006">
              <mc:Choice xmlns:v="urn:schemas-microsoft-com:vml" Requires="v">
                <p:oleObj name="Equation" r:id="rId2" imgW="5613120" imgH="977760" progId="Equation.DSMT4">
                  <p:embed/>
                </p:oleObj>
              </mc:Choice>
              <mc:Fallback>
                <p:oleObj name="Equation" r:id="rId2" imgW="5613120" imgH="977760" progId="Equation.DSMT4">
                  <p:embed/>
                  <p:pic>
                    <p:nvPicPr>
                      <p:cNvPr id="0" name=""/>
                      <p:cNvPicPr>
                        <a:picLocks noChangeAspect="1" noChangeArrowheads="1"/>
                      </p:cNvPicPr>
                      <p:nvPr/>
                    </p:nvPicPr>
                    <p:blipFill>
                      <a:blip r:embed="rId3"/>
                      <a:srcRect/>
                      <a:stretch>
                        <a:fillRect/>
                      </a:stretch>
                    </p:blipFill>
                    <p:spPr bwMode="auto">
                      <a:xfrm>
                        <a:off x="473075" y="998538"/>
                        <a:ext cx="5613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8329214"/>
              </p:ext>
            </p:extLst>
          </p:nvPr>
        </p:nvGraphicFramePr>
        <p:xfrm>
          <a:off x="457200" y="3429000"/>
          <a:ext cx="2870200" cy="977900"/>
        </p:xfrm>
        <a:graphic>
          <a:graphicData uri="http://schemas.openxmlformats.org/presentationml/2006/ole">
            <mc:AlternateContent xmlns:mc="http://schemas.openxmlformats.org/markup-compatibility/2006">
              <mc:Choice xmlns:v="urn:schemas-microsoft-com:vml" Requires="v">
                <p:oleObj name="Equation" r:id="rId4" imgW="2869920" imgH="977760" progId="Equation.DSMT4">
                  <p:embed/>
                </p:oleObj>
              </mc:Choice>
              <mc:Fallback>
                <p:oleObj name="Equation" r:id="rId4" imgW="2869920" imgH="977760" progId="Equation.DSMT4">
                  <p:embed/>
                  <p:pic>
                    <p:nvPicPr>
                      <p:cNvPr id="0" name=""/>
                      <p:cNvPicPr>
                        <a:picLocks noChangeAspect="1" noChangeArrowheads="1"/>
                      </p:cNvPicPr>
                      <p:nvPr/>
                    </p:nvPicPr>
                    <p:blipFill>
                      <a:blip r:embed="rId5"/>
                      <a:srcRect/>
                      <a:stretch>
                        <a:fillRect/>
                      </a:stretch>
                    </p:blipFill>
                    <p:spPr bwMode="auto">
                      <a:xfrm>
                        <a:off x="457200" y="3429000"/>
                        <a:ext cx="287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p:cNvCxnSpPr/>
          <p:nvPr/>
        </p:nvCxnSpPr>
        <p:spPr>
          <a:xfrm flipV="1">
            <a:off x="4953000" y="1066800"/>
            <a:ext cx="914400" cy="242456"/>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67102" y="1600200"/>
            <a:ext cx="939363" cy="300144"/>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sp>
        <p:nvSpPr>
          <p:cNvPr id="8" name="Line 18"/>
          <p:cNvSpPr>
            <a:spLocks noChangeShapeType="1"/>
          </p:cNvSpPr>
          <p:nvPr/>
        </p:nvSpPr>
        <p:spPr bwMode="auto">
          <a:xfrm flipV="1">
            <a:off x="3581400" y="1600200"/>
            <a:ext cx="990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Line 18"/>
          <p:cNvSpPr>
            <a:spLocks noChangeShapeType="1"/>
          </p:cNvSpPr>
          <p:nvPr/>
        </p:nvSpPr>
        <p:spPr bwMode="auto">
          <a:xfrm flipV="1">
            <a:off x="2133600" y="1088891"/>
            <a:ext cx="1089661" cy="2454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299248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p>
        </p:txBody>
      </p:sp>
      <p:sp>
        <p:nvSpPr>
          <p:cNvPr id="3" name="Text Placeholder 2"/>
          <p:cNvSpPr>
            <a:spLocks noGrp="1"/>
          </p:cNvSpPr>
          <p:nvPr>
            <p:ph type="body" sz="quarter" idx="10"/>
          </p:nvPr>
        </p:nvSpPr>
        <p:spPr/>
        <p:txBody>
          <a:bodyPr>
            <a:noAutofit/>
          </a:bodyPr>
          <a:lstStyle/>
          <a:p>
            <a:r>
              <a:rPr lang="en-US" sz="2800" dirty="0"/>
              <a:t>Multiply:</a:t>
            </a:r>
          </a:p>
          <a:p>
            <a:endParaRPr lang="en-US" sz="2800" dirty="0"/>
          </a:p>
          <a:p>
            <a:endParaRPr lang="en-US" sz="2800" dirty="0"/>
          </a:p>
          <a:p>
            <a:r>
              <a:rPr lang="en-US" sz="2800" dirty="0"/>
              <a:t>				      This is the original 					      expression.</a:t>
            </a:r>
          </a:p>
          <a:p>
            <a:r>
              <a:rPr lang="en-US" sz="2800" dirty="0"/>
              <a:t>					</a:t>
            </a:r>
          </a:p>
          <a:p>
            <a:r>
              <a:rPr lang="en-US" sz="2800" dirty="0"/>
              <a:t>				      Factor the numerators </a:t>
            </a:r>
          </a:p>
          <a:p>
            <a:r>
              <a:rPr lang="en-US" sz="2800" dirty="0"/>
              <a:t>				      and denominators 					      completely.</a:t>
            </a:r>
          </a:p>
          <a:p>
            <a:endParaRPr lang="en-US" sz="2800" dirty="0"/>
          </a:p>
          <a:p>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23056557"/>
              </p:ext>
            </p:extLst>
          </p:nvPr>
        </p:nvGraphicFramePr>
        <p:xfrm>
          <a:off x="2057400" y="1092200"/>
          <a:ext cx="2514600" cy="965200"/>
        </p:xfrm>
        <a:graphic>
          <a:graphicData uri="http://schemas.openxmlformats.org/presentationml/2006/ole">
            <mc:AlternateContent xmlns:mc="http://schemas.openxmlformats.org/markup-compatibility/2006">
              <mc:Choice xmlns:v="urn:schemas-microsoft-com:vml" Requires="v">
                <p:oleObj name="Equation" r:id="rId2" imgW="2514600" imgH="965160" progId="Equation.DSMT4">
                  <p:embed/>
                </p:oleObj>
              </mc:Choice>
              <mc:Fallback>
                <p:oleObj name="Equation" r:id="rId2" imgW="2514600" imgH="965160" progId="Equation.DSMT4">
                  <p:embed/>
                  <p:pic>
                    <p:nvPicPr>
                      <p:cNvPr id="0" name=""/>
                      <p:cNvPicPr>
                        <a:picLocks noChangeAspect="1" noChangeArrowheads="1"/>
                      </p:cNvPicPr>
                      <p:nvPr/>
                    </p:nvPicPr>
                    <p:blipFill>
                      <a:blip r:embed="rId3"/>
                      <a:srcRect/>
                      <a:stretch>
                        <a:fillRect/>
                      </a:stretch>
                    </p:blipFill>
                    <p:spPr bwMode="auto">
                      <a:xfrm>
                        <a:off x="2057400" y="1092200"/>
                        <a:ext cx="2514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22216440"/>
              </p:ext>
            </p:extLst>
          </p:nvPr>
        </p:nvGraphicFramePr>
        <p:xfrm>
          <a:off x="622608" y="4092498"/>
          <a:ext cx="4076700" cy="977900"/>
        </p:xfrm>
        <a:graphic>
          <a:graphicData uri="http://schemas.openxmlformats.org/presentationml/2006/ole">
            <mc:AlternateContent xmlns:mc="http://schemas.openxmlformats.org/markup-compatibility/2006">
              <mc:Choice xmlns:v="urn:schemas-microsoft-com:vml" Requires="v">
                <p:oleObj name="Equation" r:id="rId4" imgW="4076640" imgH="977760" progId="Equation.DSMT4">
                  <p:embed/>
                </p:oleObj>
              </mc:Choice>
              <mc:Fallback>
                <p:oleObj name="Equation" r:id="rId4" imgW="4076640" imgH="977760" progId="Equation.DSMT4">
                  <p:embed/>
                  <p:pic>
                    <p:nvPicPr>
                      <p:cNvPr id="0" name=""/>
                      <p:cNvPicPr>
                        <a:picLocks noChangeAspect="1" noChangeArrowheads="1"/>
                      </p:cNvPicPr>
                      <p:nvPr/>
                    </p:nvPicPr>
                    <p:blipFill>
                      <a:blip r:embed="rId5"/>
                      <a:srcRect/>
                      <a:stretch>
                        <a:fillRect/>
                      </a:stretch>
                    </p:blipFill>
                    <p:spPr bwMode="auto">
                      <a:xfrm>
                        <a:off x="622608" y="4092498"/>
                        <a:ext cx="40767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74445482"/>
              </p:ext>
            </p:extLst>
          </p:nvPr>
        </p:nvGraphicFramePr>
        <p:xfrm>
          <a:off x="622608" y="2606566"/>
          <a:ext cx="2413000" cy="965200"/>
        </p:xfrm>
        <a:graphic>
          <a:graphicData uri="http://schemas.openxmlformats.org/presentationml/2006/ole">
            <mc:AlternateContent xmlns:mc="http://schemas.openxmlformats.org/markup-compatibility/2006">
              <mc:Choice xmlns:v="urn:schemas-microsoft-com:vml" Requires="v">
                <p:oleObj name="Equation" r:id="rId6" imgW="2412720" imgH="965160" progId="Equation.DSMT4">
                  <p:embed/>
                </p:oleObj>
              </mc:Choice>
              <mc:Fallback>
                <p:oleObj name="Equation" r:id="rId6" imgW="2412720" imgH="965160" progId="Equation.DSMT4">
                  <p:embed/>
                  <p:pic>
                    <p:nvPicPr>
                      <p:cNvPr id="0" name=""/>
                      <p:cNvPicPr>
                        <a:picLocks noChangeAspect="1" noChangeArrowheads="1"/>
                      </p:cNvPicPr>
                      <p:nvPr/>
                    </p:nvPicPr>
                    <p:blipFill>
                      <a:blip r:embed="rId7"/>
                      <a:srcRect/>
                      <a:stretch>
                        <a:fillRect/>
                      </a:stretch>
                    </p:blipFill>
                    <p:spPr bwMode="auto">
                      <a:xfrm>
                        <a:off x="622608" y="2606566"/>
                        <a:ext cx="2413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5143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					Divide numerators 					and denominators 					by common factors. 					Because          and </a:t>
            </a:r>
            <a:r>
              <a:rPr lang="en-US" sz="2800" i="1" dirty="0"/>
              <a:t>         	                                              </a:t>
            </a:r>
            <a:r>
              <a:rPr lang="en-US" sz="2800" dirty="0"/>
              <a:t>are opposite, 					their quotient is</a:t>
            </a:r>
          </a:p>
          <a:p>
            <a:pPr>
              <a:spcBef>
                <a:spcPct val="50000"/>
              </a:spcBef>
            </a:pPr>
            <a:r>
              <a:rPr lang="en-US" sz="2800" dirty="0"/>
              <a:t>			   							       or			</a:t>
            </a:r>
          </a:p>
          <a:p>
            <a:endParaRPr lang="en-US" sz="2800"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47642286"/>
              </p:ext>
            </p:extLst>
          </p:nvPr>
        </p:nvGraphicFramePr>
        <p:xfrm>
          <a:off x="330200" y="4152900"/>
          <a:ext cx="5461000" cy="952500"/>
        </p:xfrm>
        <a:graphic>
          <a:graphicData uri="http://schemas.openxmlformats.org/presentationml/2006/ole">
            <mc:AlternateContent xmlns:mc="http://schemas.openxmlformats.org/markup-compatibility/2006">
              <mc:Choice xmlns:v="urn:schemas-microsoft-com:vml" Requires="v">
                <p:oleObj name="Equation" r:id="rId2" imgW="5460840" imgH="952200" progId="Equation.DSMT4">
                  <p:embed/>
                </p:oleObj>
              </mc:Choice>
              <mc:Fallback>
                <p:oleObj name="Equation" r:id="rId2" imgW="5460840" imgH="952200" progId="Equation.DSMT4">
                  <p:embed/>
                  <p:pic>
                    <p:nvPicPr>
                      <p:cNvPr id="0" name=""/>
                      <p:cNvPicPr>
                        <a:picLocks noChangeAspect="1" noChangeArrowheads="1"/>
                      </p:cNvPicPr>
                      <p:nvPr/>
                    </p:nvPicPr>
                    <p:blipFill>
                      <a:blip r:embed="rId3"/>
                      <a:srcRect/>
                      <a:stretch>
                        <a:fillRect/>
                      </a:stretch>
                    </p:blipFill>
                    <p:spPr bwMode="auto">
                      <a:xfrm>
                        <a:off x="330200" y="4152900"/>
                        <a:ext cx="5461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609600" y="1003300"/>
            <a:ext cx="4076700" cy="1295400"/>
            <a:chOff x="1301750" y="1003300"/>
            <a:chExt cx="4076700" cy="1295400"/>
          </a:xfrm>
        </p:grpSpPr>
        <p:graphicFrame>
          <p:nvGraphicFramePr>
            <p:cNvPr id="6" name="Object 5"/>
            <p:cNvGraphicFramePr>
              <a:graphicFrameLocks noChangeAspect="1"/>
            </p:cNvGraphicFramePr>
            <p:nvPr>
              <p:extLst>
                <p:ext uri="{D42A27DB-BD31-4B8C-83A1-F6EECF244321}">
                  <p14:modId xmlns:p14="http://schemas.microsoft.com/office/powerpoint/2010/main" val="1942930347"/>
                </p:ext>
              </p:extLst>
            </p:nvPr>
          </p:nvGraphicFramePr>
          <p:xfrm>
            <a:off x="1301750" y="1003300"/>
            <a:ext cx="4076700" cy="1295400"/>
          </p:xfrm>
          <a:graphic>
            <a:graphicData uri="http://schemas.openxmlformats.org/presentationml/2006/ole">
              <mc:AlternateContent xmlns:mc="http://schemas.openxmlformats.org/markup-compatibility/2006">
                <mc:Choice xmlns:v="urn:schemas-microsoft-com:vml" Requires="v">
                  <p:oleObj name="Equation" r:id="rId4" imgW="4076640" imgH="1295280" progId="Equation.DSMT4">
                    <p:embed/>
                  </p:oleObj>
                </mc:Choice>
                <mc:Fallback>
                  <p:oleObj name="Equation" r:id="rId4" imgW="4076640" imgH="1295280" progId="Equation.DSMT4">
                    <p:embed/>
                    <p:pic>
                      <p:nvPicPr>
                        <p:cNvPr id="0" name=""/>
                        <p:cNvPicPr>
                          <a:picLocks noChangeAspect="1" noChangeArrowheads="1"/>
                        </p:cNvPicPr>
                        <p:nvPr/>
                      </p:nvPicPr>
                      <p:blipFill>
                        <a:blip r:embed="rId5"/>
                        <a:srcRect/>
                        <a:stretch>
                          <a:fillRect/>
                        </a:stretch>
                      </p:blipFill>
                      <p:spPr bwMode="auto">
                        <a:xfrm>
                          <a:off x="1301750" y="1003300"/>
                          <a:ext cx="4076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10"/>
            <p:cNvCxnSpPr/>
            <p:nvPr/>
          </p:nvCxnSpPr>
          <p:spPr>
            <a:xfrm flipV="1">
              <a:off x="4120713" y="1407789"/>
              <a:ext cx="968265" cy="252845"/>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43200" y="1828800"/>
              <a:ext cx="762000" cy="457200"/>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sp>
          <p:nvSpPr>
            <p:cNvPr id="9" name="Line 18"/>
            <p:cNvSpPr>
              <a:spLocks noChangeShapeType="1"/>
            </p:cNvSpPr>
            <p:nvPr/>
          </p:nvSpPr>
          <p:spPr bwMode="auto">
            <a:xfrm flipV="1">
              <a:off x="2209800" y="1371600"/>
              <a:ext cx="1004080" cy="251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18"/>
            <p:cNvSpPr>
              <a:spLocks noChangeShapeType="1"/>
            </p:cNvSpPr>
            <p:nvPr/>
          </p:nvSpPr>
          <p:spPr bwMode="auto">
            <a:xfrm flipV="1">
              <a:off x="4214447" y="1882140"/>
              <a:ext cx="1104488" cy="251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4" name="Object 3"/>
          <p:cNvGraphicFramePr>
            <a:graphicFrameLocks noChangeAspect="1"/>
          </p:cNvGraphicFramePr>
          <p:nvPr>
            <p:extLst>
              <p:ext uri="{D42A27DB-BD31-4B8C-83A1-F6EECF244321}">
                <p14:modId xmlns:p14="http://schemas.microsoft.com/office/powerpoint/2010/main" val="2903367219"/>
              </p:ext>
            </p:extLst>
          </p:nvPr>
        </p:nvGraphicFramePr>
        <p:xfrm>
          <a:off x="6705600" y="2514600"/>
          <a:ext cx="787400" cy="393700"/>
        </p:xfrm>
        <a:graphic>
          <a:graphicData uri="http://schemas.openxmlformats.org/presentationml/2006/ole">
            <mc:AlternateContent xmlns:mc="http://schemas.openxmlformats.org/markup-compatibility/2006">
              <mc:Choice xmlns:v="urn:schemas-microsoft-com:vml" Requires="v">
                <p:oleObj name="Equation" r:id="rId6" imgW="787320" imgH="393480" progId="Equation.DSMT4">
                  <p:embed/>
                </p:oleObj>
              </mc:Choice>
              <mc:Fallback>
                <p:oleObj name="Equation" r:id="rId6" imgW="787320" imgH="393480" progId="Equation.DSMT4">
                  <p:embed/>
                  <p:pic>
                    <p:nvPicPr>
                      <p:cNvPr id="0" name="Object 3"/>
                      <p:cNvPicPr>
                        <a:picLocks noChangeAspect="1" noChangeArrowheads="1"/>
                      </p:cNvPicPr>
                      <p:nvPr/>
                    </p:nvPicPr>
                    <p:blipFill>
                      <a:blip r:embed="rId7"/>
                      <a:srcRect/>
                      <a:stretch>
                        <a:fillRect/>
                      </a:stretch>
                    </p:blipFill>
                    <p:spPr bwMode="auto">
                      <a:xfrm>
                        <a:off x="6705600" y="2514600"/>
                        <a:ext cx="787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90972388"/>
              </p:ext>
            </p:extLst>
          </p:nvPr>
        </p:nvGraphicFramePr>
        <p:xfrm>
          <a:off x="5181600" y="2971800"/>
          <a:ext cx="787400" cy="393700"/>
        </p:xfrm>
        <a:graphic>
          <a:graphicData uri="http://schemas.openxmlformats.org/presentationml/2006/ole">
            <mc:AlternateContent xmlns:mc="http://schemas.openxmlformats.org/markup-compatibility/2006">
              <mc:Choice xmlns:v="urn:schemas-microsoft-com:vml" Requires="v">
                <p:oleObj name="Equation" r:id="rId8" imgW="787320" imgH="393480" progId="Equation.DSMT4">
                  <p:embed/>
                </p:oleObj>
              </mc:Choice>
              <mc:Fallback>
                <p:oleObj name="Equation" r:id="rId8" imgW="787320" imgH="393480" progId="Equation.DSMT4">
                  <p:embed/>
                  <p:pic>
                    <p:nvPicPr>
                      <p:cNvPr id="0" name=""/>
                      <p:cNvPicPr>
                        <a:picLocks noChangeAspect="1" noChangeArrowheads="1"/>
                      </p:cNvPicPr>
                      <p:nvPr/>
                    </p:nvPicPr>
                    <p:blipFill>
                      <a:blip r:embed="rId9"/>
                      <a:srcRect/>
                      <a:stretch>
                        <a:fillRect/>
                      </a:stretch>
                    </p:blipFill>
                    <p:spPr bwMode="auto">
                      <a:xfrm>
                        <a:off x="5181600" y="2971800"/>
                        <a:ext cx="787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0818511"/>
              </p:ext>
            </p:extLst>
          </p:nvPr>
        </p:nvGraphicFramePr>
        <p:xfrm>
          <a:off x="7721600" y="3352800"/>
          <a:ext cx="508000" cy="317500"/>
        </p:xfrm>
        <a:graphic>
          <a:graphicData uri="http://schemas.openxmlformats.org/presentationml/2006/ole">
            <mc:AlternateContent xmlns:mc="http://schemas.openxmlformats.org/markup-compatibility/2006">
              <mc:Choice xmlns:v="urn:schemas-microsoft-com:vml" Requires="v">
                <p:oleObj name="Equation" r:id="rId10" imgW="507960" imgH="317160" progId="Equation.DSMT4">
                  <p:embed/>
                </p:oleObj>
              </mc:Choice>
              <mc:Fallback>
                <p:oleObj name="Equation" r:id="rId10" imgW="507960" imgH="317160" progId="Equation.DSMT4">
                  <p:embed/>
                  <p:pic>
                    <p:nvPicPr>
                      <p:cNvPr id="0" name=""/>
                      <p:cNvPicPr>
                        <a:picLocks noChangeAspect="1" noChangeArrowheads="1"/>
                      </p:cNvPicPr>
                      <p:nvPr/>
                    </p:nvPicPr>
                    <p:blipFill>
                      <a:blip r:embed="rId11"/>
                      <a:srcRect/>
                      <a:stretch>
                        <a:fillRect/>
                      </a:stretch>
                    </p:blipFill>
                    <p:spPr bwMode="auto">
                      <a:xfrm>
                        <a:off x="7721600" y="33528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598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r>
              <a:rPr lang="en-US" sz="2800" b="1" dirty="0"/>
              <a:t>5a. </a:t>
            </a:r>
            <a:r>
              <a:rPr lang="en-US" sz="2800" dirty="0"/>
              <a:t>Multiply:</a:t>
            </a:r>
          </a:p>
          <a:p>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1196584386"/>
              </p:ext>
            </p:extLst>
          </p:nvPr>
        </p:nvGraphicFramePr>
        <p:xfrm>
          <a:off x="2692400" y="914400"/>
          <a:ext cx="2870200" cy="1003300"/>
        </p:xfrm>
        <a:graphic>
          <a:graphicData uri="http://schemas.openxmlformats.org/presentationml/2006/ole">
            <mc:AlternateContent xmlns:mc="http://schemas.openxmlformats.org/markup-compatibility/2006">
              <mc:Choice xmlns:v="urn:schemas-microsoft-com:vml" Requires="v">
                <p:oleObj name="Equation" r:id="rId2" imgW="2869920" imgH="1002960" progId="Equation.DSMT4">
                  <p:embed/>
                </p:oleObj>
              </mc:Choice>
              <mc:Fallback>
                <p:oleObj name="Equation" r:id="rId2" imgW="2869920" imgH="1002960" progId="Equation.DSMT4">
                  <p:embed/>
                  <p:pic>
                    <p:nvPicPr>
                      <p:cNvPr id="0" name="Object 5"/>
                      <p:cNvPicPr>
                        <a:picLocks noChangeAspect="1" noChangeArrowheads="1"/>
                      </p:cNvPicPr>
                      <p:nvPr/>
                    </p:nvPicPr>
                    <p:blipFill>
                      <a:blip r:embed="rId3"/>
                      <a:srcRect/>
                      <a:stretch>
                        <a:fillRect/>
                      </a:stretch>
                    </p:blipFill>
                    <p:spPr bwMode="auto">
                      <a:xfrm>
                        <a:off x="2692400" y="914400"/>
                        <a:ext cx="2870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8344160"/>
              </p:ext>
            </p:extLst>
          </p:nvPr>
        </p:nvGraphicFramePr>
        <p:xfrm>
          <a:off x="1431925" y="2311400"/>
          <a:ext cx="6337300" cy="3086100"/>
        </p:xfrm>
        <a:graphic>
          <a:graphicData uri="http://schemas.openxmlformats.org/presentationml/2006/ole">
            <mc:AlternateContent xmlns:mc="http://schemas.openxmlformats.org/markup-compatibility/2006">
              <mc:Choice xmlns:v="urn:schemas-microsoft-com:vml" Requires="v">
                <p:oleObj name="Equation" r:id="rId4" imgW="6337080" imgH="3085920" progId="Equation.DSMT4">
                  <p:embed/>
                </p:oleObj>
              </mc:Choice>
              <mc:Fallback>
                <p:oleObj name="Equation" r:id="rId4" imgW="6337080" imgH="3085920" progId="Equation.DSMT4">
                  <p:embed/>
                  <p:pic>
                    <p:nvPicPr>
                      <p:cNvPr id="0" name=""/>
                      <p:cNvPicPr>
                        <a:picLocks noChangeAspect="1" noChangeArrowheads="1"/>
                      </p:cNvPicPr>
                      <p:nvPr/>
                    </p:nvPicPr>
                    <p:blipFill>
                      <a:blip r:embed="rId5"/>
                      <a:srcRect/>
                      <a:stretch>
                        <a:fillRect/>
                      </a:stretch>
                    </p:blipFill>
                    <p:spPr bwMode="auto">
                      <a:xfrm>
                        <a:off x="1431925" y="2311400"/>
                        <a:ext cx="6337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24"/>
          <p:cNvSpPr>
            <a:spLocks noChangeShapeType="1"/>
          </p:cNvSpPr>
          <p:nvPr/>
        </p:nvSpPr>
        <p:spPr bwMode="auto">
          <a:xfrm flipV="1">
            <a:off x="4724400" y="3552372"/>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24"/>
          <p:cNvSpPr>
            <a:spLocks noChangeShapeType="1"/>
          </p:cNvSpPr>
          <p:nvPr/>
        </p:nvSpPr>
        <p:spPr bwMode="auto">
          <a:xfrm flipH="1" flipV="1">
            <a:off x="6885847" y="3548742"/>
            <a:ext cx="637032"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0" name="Line 24"/>
          <p:cNvSpPr>
            <a:spLocks noChangeShapeType="1"/>
          </p:cNvSpPr>
          <p:nvPr/>
        </p:nvSpPr>
        <p:spPr bwMode="auto">
          <a:xfrm flipH="1" flipV="1">
            <a:off x="4767349" y="4038600"/>
            <a:ext cx="57912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1" name="Line 24"/>
          <p:cNvSpPr>
            <a:spLocks noChangeShapeType="1"/>
          </p:cNvSpPr>
          <p:nvPr/>
        </p:nvSpPr>
        <p:spPr bwMode="auto">
          <a:xfrm flipV="1">
            <a:off x="5825836" y="40386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31522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r>
              <a:rPr lang="en-US" sz="2800" b="1" dirty="0"/>
              <a:t>5b. </a:t>
            </a:r>
            <a:r>
              <a:rPr lang="en-US" sz="2800" dirty="0"/>
              <a:t>Multiply:</a:t>
            </a:r>
          </a:p>
          <a:p>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165131937"/>
              </p:ext>
            </p:extLst>
          </p:nvPr>
        </p:nvGraphicFramePr>
        <p:xfrm>
          <a:off x="2683202" y="977900"/>
          <a:ext cx="3517900" cy="1003300"/>
        </p:xfrm>
        <a:graphic>
          <a:graphicData uri="http://schemas.openxmlformats.org/presentationml/2006/ole">
            <mc:AlternateContent xmlns:mc="http://schemas.openxmlformats.org/markup-compatibility/2006">
              <mc:Choice xmlns:v="urn:schemas-microsoft-com:vml" Requires="v">
                <p:oleObj name="Equation" r:id="rId2" imgW="3517560" imgH="1002960" progId="Equation.DSMT4">
                  <p:embed/>
                </p:oleObj>
              </mc:Choice>
              <mc:Fallback>
                <p:oleObj name="Equation" r:id="rId2" imgW="3517560" imgH="1002960" progId="Equation.DSMT4">
                  <p:embed/>
                  <p:pic>
                    <p:nvPicPr>
                      <p:cNvPr id="0" name=""/>
                      <p:cNvPicPr>
                        <a:picLocks noChangeAspect="1" noChangeArrowheads="1"/>
                      </p:cNvPicPr>
                      <p:nvPr/>
                    </p:nvPicPr>
                    <p:blipFill>
                      <a:blip r:embed="rId3"/>
                      <a:srcRect/>
                      <a:stretch>
                        <a:fillRect/>
                      </a:stretch>
                    </p:blipFill>
                    <p:spPr bwMode="auto">
                      <a:xfrm>
                        <a:off x="2683202" y="977900"/>
                        <a:ext cx="3517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23518498"/>
              </p:ext>
            </p:extLst>
          </p:nvPr>
        </p:nvGraphicFramePr>
        <p:xfrm>
          <a:off x="838200" y="2120900"/>
          <a:ext cx="8051800" cy="3530600"/>
        </p:xfrm>
        <a:graphic>
          <a:graphicData uri="http://schemas.openxmlformats.org/presentationml/2006/ole">
            <mc:AlternateContent xmlns:mc="http://schemas.openxmlformats.org/markup-compatibility/2006">
              <mc:Choice xmlns:v="urn:schemas-microsoft-com:vml" Requires="v">
                <p:oleObj name="Equation" r:id="rId4" imgW="8051760" imgH="3530520" progId="Equation.DSMT4">
                  <p:embed/>
                </p:oleObj>
              </mc:Choice>
              <mc:Fallback>
                <p:oleObj name="Equation" r:id="rId4" imgW="8051760" imgH="3530520" progId="Equation.DSMT4">
                  <p:embed/>
                  <p:pic>
                    <p:nvPicPr>
                      <p:cNvPr id="0" name=""/>
                      <p:cNvPicPr>
                        <a:picLocks noChangeAspect="1" noChangeArrowheads="1"/>
                      </p:cNvPicPr>
                      <p:nvPr/>
                    </p:nvPicPr>
                    <p:blipFill>
                      <a:blip r:embed="rId5"/>
                      <a:srcRect/>
                      <a:stretch>
                        <a:fillRect/>
                      </a:stretch>
                    </p:blipFill>
                    <p:spPr bwMode="auto">
                      <a:xfrm>
                        <a:off x="838200" y="2120900"/>
                        <a:ext cx="80518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24"/>
          <p:cNvSpPr>
            <a:spLocks noChangeShapeType="1"/>
          </p:cNvSpPr>
          <p:nvPr/>
        </p:nvSpPr>
        <p:spPr bwMode="auto">
          <a:xfrm flipV="1">
            <a:off x="5254336" y="4147458"/>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24"/>
          <p:cNvSpPr>
            <a:spLocks noChangeShapeType="1"/>
          </p:cNvSpPr>
          <p:nvPr/>
        </p:nvSpPr>
        <p:spPr bwMode="auto">
          <a:xfrm flipH="1" flipV="1">
            <a:off x="6705600" y="36576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0" name="Line 24"/>
          <p:cNvSpPr>
            <a:spLocks noChangeShapeType="1"/>
          </p:cNvSpPr>
          <p:nvPr/>
        </p:nvSpPr>
        <p:spPr bwMode="auto">
          <a:xfrm flipH="1" flipV="1">
            <a:off x="6553200" y="41910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1" name="Line 24"/>
          <p:cNvSpPr>
            <a:spLocks noChangeShapeType="1"/>
          </p:cNvSpPr>
          <p:nvPr/>
        </p:nvSpPr>
        <p:spPr bwMode="auto">
          <a:xfrm flipV="1">
            <a:off x="7848600" y="36576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279310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6</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Divide rational expressions.</a:t>
            </a:r>
          </a:p>
        </p:txBody>
      </p:sp>
    </p:spTree>
    <p:extLst>
      <p:ext uri="{BB962C8B-B14F-4D97-AF65-F5344CB8AC3E}">
        <p14:creationId xmlns:p14="http://schemas.microsoft.com/office/powerpoint/2010/main" val="1141339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1768067060"/>
              </p:ext>
            </p:extLst>
          </p:nvPr>
        </p:nvGraphicFramePr>
        <p:xfrm>
          <a:off x="533400" y="1143000"/>
          <a:ext cx="8243888" cy="518161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Dividing Rational Expressions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P</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1" u="none" strike="noStrike" cap="none" normalizeH="0" baseline="0" dirty="0">
                          <a:ln>
                            <a:noFill/>
                          </a:ln>
                          <a:solidFill>
                            <a:schemeClr val="tx1"/>
                          </a:solidFill>
                          <a:effectLst/>
                          <a:latin typeface="Arial" pitchFamily="34" charset="0"/>
                          <a:cs typeface="Arial" pitchFamily="34" charset="0"/>
                        </a:rPr>
                        <a:t>Q</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1" u="none" strike="noStrike" cap="none" normalizeH="0" baseline="0" dirty="0">
                          <a:ln>
                            <a:noFill/>
                          </a:ln>
                          <a:solidFill>
                            <a:schemeClr val="tx1"/>
                          </a:solidFill>
                          <a:effectLst/>
                          <a:latin typeface="Arial" pitchFamily="34" charset="0"/>
                          <a:cs typeface="Arial" pitchFamily="34" charset="0"/>
                        </a:rPr>
                        <a:t>R</a:t>
                      </a:r>
                      <a:r>
                        <a:rPr kumimoji="0" lang="en-US" sz="2800" b="0" i="0" u="none" strike="noStrike" cap="none" normalizeH="0" baseline="0" dirty="0">
                          <a:ln>
                            <a:noFill/>
                          </a:ln>
                          <a:solidFill>
                            <a:schemeClr val="tx1"/>
                          </a:solidFill>
                          <a:effectLst/>
                          <a:latin typeface="Arial" pitchFamily="34" charset="0"/>
                          <a:cs typeface="Arial" pitchFamily="34" charset="0"/>
                        </a:rPr>
                        <a:t>, and </a:t>
                      </a:r>
                      <a:r>
                        <a:rPr kumimoji="0" lang="en-US" sz="2800" b="0" i="1" u="none" strike="noStrike" cap="none" normalizeH="0" baseline="0" dirty="0">
                          <a:ln>
                            <a:noFill/>
                          </a:ln>
                          <a:solidFill>
                            <a:schemeClr val="tx1"/>
                          </a:solidFill>
                          <a:effectLst/>
                          <a:latin typeface="Arial" pitchFamily="34" charset="0"/>
                          <a:cs typeface="Arial" pitchFamily="34" charset="0"/>
                        </a:rPr>
                        <a:t>S</a:t>
                      </a:r>
                      <a:r>
                        <a:rPr kumimoji="0" lang="en-US" sz="2800" b="0" i="0" u="none" strike="noStrike" cap="none" normalizeH="0" baseline="0" dirty="0">
                          <a:ln>
                            <a:noFill/>
                          </a:ln>
                          <a:solidFill>
                            <a:schemeClr val="tx1"/>
                          </a:solidFill>
                          <a:effectLst/>
                          <a:latin typeface="Arial" pitchFamily="34" charset="0"/>
                          <a:cs typeface="Arial" pitchFamily="34" charset="0"/>
                        </a:rPr>
                        <a:t> are polynomials, where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then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br>
                        <a:rPr kumimoji="0" lang="en-US" sz="3200" b="0" i="0" u="none" strike="noStrike" cap="none" normalizeH="0" baseline="0" dirty="0">
                          <a:ln>
                            <a:noFill/>
                          </a:ln>
                          <a:solidFill>
                            <a:schemeClr val="tx1"/>
                          </a:solidFill>
                          <a:effectLst/>
                          <a:latin typeface="Arial" pitchFamily="34" charset="0"/>
                          <a:cs typeface="Arial" pitchFamily="34" charset="0"/>
                        </a:rPr>
                      </a:b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Dividing Rational Expressions</a:t>
            </a:r>
          </a:p>
        </p:txBody>
      </p:sp>
      <p:graphicFrame>
        <p:nvGraphicFramePr>
          <p:cNvPr id="3" name="Object 2"/>
          <p:cNvGraphicFramePr>
            <a:graphicFrameLocks noChangeAspect="1"/>
          </p:cNvGraphicFramePr>
          <p:nvPr>
            <p:extLst>
              <p:ext uri="{D42A27DB-BD31-4B8C-83A1-F6EECF244321}">
                <p14:modId xmlns:p14="http://schemas.microsoft.com/office/powerpoint/2010/main" val="2237628615"/>
              </p:ext>
            </p:extLst>
          </p:nvPr>
        </p:nvGraphicFramePr>
        <p:xfrm>
          <a:off x="609600" y="2272864"/>
          <a:ext cx="3721100" cy="368300"/>
        </p:xfrm>
        <a:graphic>
          <a:graphicData uri="http://schemas.openxmlformats.org/presentationml/2006/ole">
            <mc:AlternateContent xmlns:mc="http://schemas.openxmlformats.org/markup-compatibility/2006">
              <mc:Choice xmlns:v="urn:schemas-microsoft-com:vml" Requires="v">
                <p:oleObj name="Equation" r:id="rId2" imgW="3720960" imgH="368280" progId="Equation.DSMT4">
                  <p:embed/>
                </p:oleObj>
              </mc:Choice>
              <mc:Fallback>
                <p:oleObj name="Equation" r:id="rId2" imgW="3720960" imgH="368280" progId="Equation.DSMT4">
                  <p:embed/>
                  <p:pic>
                    <p:nvPicPr>
                      <p:cNvPr id="0" name="Object 5"/>
                      <p:cNvPicPr>
                        <a:picLocks noChangeAspect="1" noChangeArrowheads="1"/>
                      </p:cNvPicPr>
                      <p:nvPr/>
                    </p:nvPicPr>
                    <p:blipFill>
                      <a:blip r:embed="rId3"/>
                      <a:srcRect/>
                      <a:stretch>
                        <a:fillRect/>
                      </a:stretch>
                    </p:blipFill>
                    <p:spPr bwMode="auto">
                      <a:xfrm>
                        <a:off x="609600" y="2272864"/>
                        <a:ext cx="372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8698702"/>
              </p:ext>
            </p:extLst>
          </p:nvPr>
        </p:nvGraphicFramePr>
        <p:xfrm>
          <a:off x="2139950" y="2688462"/>
          <a:ext cx="3124200" cy="876300"/>
        </p:xfrm>
        <a:graphic>
          <a:graphicData uri="http://schemas.openxmlformats.org/presentationml/2006/ole">
            <mc:AlternateContent xmlns:mc="http://schemas.openxmlformats.org/markup-compatibility/2006">
              <mc:Choice xmlns:v="urn:schemas-microsoft-com:vml" Requires="v">
                <p:oleObj name="Equation" r:id="rId4" imgW="3124080" imgH="876240" progId="Equation.DSMT4">
                  <p:embed/>
                </p:oleObj>
              </mc:Choice>
              <mc:Fallback>
                <p:oleObj name="Equation" r:id="rId4" imgW="3124080" imgH="876240" progId="Equation.DSMT4">
                  <p:embed/>
                  <p:pic>
                    <p:nvPicPr>
                      <p:cNvPr id="0" name="Object 2"/>
                      <p:cNvPicPr>
                        <a:picLocks noChangeAspect="1" noChangeArrowheads="1"/>
                      </p:cNvPicPr>
                      <p:nvPr/>
                    </p:nvPicPr>
                    <p:blipFill>
                      <a:blip r:embed="rId5"/>
                      <a:srcRect/>
                      <a:stretch>
                        <a:fillRect/>
                      </a:stretch>
                    </p:blipFill>
                    <p:spPr bwMode="auto">
                      <a:xfrm>
                        <a:off x="2139950" y="2688462"/>
                        <a:ext cx="3124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AutoShape 43"/>
          <p:cNvSpPr>
            <a:spLocks noChangeArrowheads="1"/>
          </p:cNvSpPr>
          <p:nvPr/>
        </p:nvSpPr>
        <p:spPr bwMode="auto">
          <a:xfrm>
            <a:off x="685800" y="4443250"/>
            <a:ext cx="2971800" cy="1752600"/>
          </a:xfrm>
          <a:prstGeom prst="wedgeRoundRectCallout">
            <a:avLst>
              <a:gd name="adj1" fmla="val 14492"/>
              <a:gd name="adj2" fmla="val -109561"/>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Change division to multiplication.</a:t>
            </a:r>
          </a:p>
        </p:txBody>
      </p:sp>
      <p:sp>
        <p:nvSpPr>
          <p:cNvPr id="12" name="AutoShape 44"/>
          <p:cNvSpPr>
            <a:spLocks noChangeArrowheads="1"/>
          </p:cNvSpPr>
          <p:nvPr/>
        </p:nvSpPr>
        <p:spPr bwMode="auto">
          <a:xfrm>
            <a:off x="3838902" y="4267200"/>
            <a:ext cx="4724400" cy="1905001"/>
          </a:xfrm>
          <a:prstGeom prst="wedgeRoundRectCallout">
            <a:avLst>
              <a:gd name="adj1" fmla="val -45182"/>
              <a:gd name="adj2" fmla="val -86811"/>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Replace     with its reciprocal by interchanging its numerator and denominator.</a:t>
            </a:r>
          </a:p>
        </p:txBody>
      </p:sp>
      <p:graphicFrame>
        <p:nvGraphicFramePr>
          <p:cNvPr id="2" name="Object 1"/>
          <p:cNvGraphicFramePr>
            <a:graphicFrameLocks noChangeAspect="1"/>
          </p:cNvGraphicFramePr>
          <p:nvPr>
            <p:extLst>
              <p:ext uri="{D42A27DB-BD31-4B8C-83A1-F6EECF244321}">
                <p14:modId xmlns:p14="http://schemas.microsoft.com/office/powerpoint/2010/main" val="406401990"/>
              </p:ext>
            </p:extLst>
          </p:nvPr>
        </p:nvGraphicFramePr>
        <p:xfrm>
          <a:off x="5391150" y="4164013"/>
          <a:ext cx="301625" cy="762000"/>
        </p:xfrm>
        <a:graphic>
          <a:graphicData uri="http://schemas.openxmlformats.org/presentationml/2006/ole">
            <mc:AlternateContent xmlns:mc="http://schemas.openxmlformats.org/markup-compatibility/2006">
              <mc:Choice xmlns:v="urn:schemas-microsoft-com:vml" Requires="v">
                <p:oleObj name="Equation" r:id="rId6" imgW="330120" imgH="838080" progId="Equation.DSMT4">
                  <p:embed/>
                </p:oleObj>
              </mc:Choice>
              <mc:Fallback>
                <p:oleObj name="Equation" r:id="rId6" imgW="330120" imgH="838080" progId="Equation.DSMT4">
                  <p:embed/>
                  <p:pic>
                    <p:nvPicPr>
                      <p:cNvPr id="0" name="Object 5"/>
                      <p:cNvPicPr>
                        <a:picLocks noChangeAspect="1" noChangeArrowheads="1"/>
                      </p:cNvPicPr>
                      <p:nvPr/>
                    </p:nvPicPr>
                    <p:blipFill>
                      <a:blip r:embed="rId7"/>
                      <a:srcRect/>
                      <a:stretch>
                        <a:fillRect/>
                      </a:stretch>
                    </p:blipFill>
                    <p:spPr bwMode="auto">
                      <a:xfrm>
                        <a:off x="5391150" y="4164013"/>
                        <a:ext cx="301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892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3600"/>
              </a:spcAft>
            </a:pPr>
            <a:r>
              <a:rPr lang="en-US" sz="2800" dirty="0"/>
              <a:t>Divide:</a:t>
            </a:r>
          </a:p>
          <a:p>
            <a:pPr>
              <a:spcAft>
                <a:spcPts val="3600"/>
              </a:spcAft>
            </a:pPr>
            <a:r>
              <a:rPr lang="en-US" sz="2800" dirty="0"/>
              <a:t>						This is the 							original 							expression.</a:t>
            </a:r>
          </a:p>
          <a:p>
            <a:pPr>
              <a:spcAft>
                <a:spcPts val="3600"/>
              </a:spcAft>
            </a:pPr>
            <a:r>
              <a:rPr lang="en-US" sz="2800" dirty="0"/>
              <a:t>						Invert the 							divisor and 							multiply.															Factor.</a:t>
            </a:r>
          </a:p>
          <a:p>
            <a:pPr>
              <a:spcAft>
                <a:spcPts val="3600"/>
              </a:spcAft>
            </a:pPr>
            <a:endParaRPr lang="en-US" sz="2800" dirty="0">
              <a:latin typeface="Times New Roman" pitchFamily="18" charset="0"/>
            </a:endParaRPr>
          </a:p>
          <a:p>
            <a:pPr>
              <a:spcAft>
                <a:spcPts val="3600"/>
              </a:spcAft>
            </a:pPr>
            <a:endParaRPr lang="en-US" sz="3000" dirty="0"/>
          </a:p>
          <a:p>
            <a:pPr>
              <a:spcAft>
                <a:spcPts val="3600"/>
              </a:spcAft>
            </a:pPr>
            <a:r>
              <a:rPr lang="en-US" sz="2800" dirty="0"/>
              <a:t>					</a:t>
            </a:r>
          </a:p>
          <a:p>
            <a:pPr>
              <a:spcAft>
                <a:spcPts val="3600"/>
              </a:spcAft>
            </a:pPr>
            <a:r>
              <a:rPr lang="en-US" sz="2800" dirty="0"/>
              <a:t>						</a:t>
            </a:r>
          </a:p>
          <a:p>
            <a:pPr>
              <a:spcAft>
                <a:spcPts val="3600"/>
              </a:spcAft>
            </a:pP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2037802258"/>
              </p:ext>
            </p:extLst>
          </p:nvPr>
        </p:nvGraphicFramePr>
        <p:xfrm>
          <a:off x="1866900" y="854620"/>
          <a:ext cx="4610100" cy="1066800"/>
        </p:xfrm>
        <a:graphic>
          <a:graphicData uri="http://schemas.openxmlformats.org/presentationml/2006/ole">
            <mc:AlternateContent xmlns:mc="http://schemas.openxmlformats.org/markup-compatibility/2006">
              <mc:Choice xmlns:v="urn:schemas-microsoft-com:vml" Requires="v">
                <p:oleObj name="Equation" r:id="rId2" imgW="4609800" imgH="1066680" progId="Equation.DSMT4">
                  <p:embed/>
                </p:oleObj>
              </mc:Choice>
              <mc:Fallback>
                <p:oleObj name="Equation" r:id="rId2" imgW="4609800" imgH="1066680" progId="Equation.DSMT4">
                  <p:embed/>
                  <p:pic>
                    <p:nvPicPr>
                      <p:cNvPr id="0" name="Object 3"/>
                      <p:cNvPicPr>
                        <a:picLocks noChangeAspect="1" noChangeArrowheads="1"/>
                      </p:cNvPicPr>
                      <p:nvPr/>
                    </p:nvPicPr>
                    <p:blipFill>
                      <a:blip r:embed="rId3"/>
                      <a:srcRect/>
                      <a:stretch>
                        <a:fillRect/>
                      </a:stretch>
                    </p:blipFill>
                    <p:spPr bwMode="auto">
                      <a:xfrm>
                        <a:off x="1866900" y="854620"/>
                        <a:ext cx="4610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47776725"/>
              </p:ext>
            </p:extLst>
          </p:nvPr>
        </p:nvGraphicFramePr>
        <p:xfrm>
          <a:off x="889000" y="1981200"/>
          <a:ext cx="4508500" cy="1066800"/>
        </p:xfrm>
        <a:graphic>
          <a:graphicData uri="http://schemas.openxmlformats.org/presentationml/2006/ole">
            <mc:AlternateContent xmlns:mc="http://schemas.openxmlformats.org/markup-compatibility/2006">
              <mc:Choice xmlns:v="urn:schemas-microsoft-com:vml" Requires="v">
                <p:oleObj name="Equation" r:id="rId4" imgW="4508280" imgH="1066680" progId="Equation.DSMT4">
                  <p:embed/>
                </p:oleObj>
              </mc:Choice>
              <mc:Fallback>
                <p:oleObj name="Equation" r:id="rId4" imgW="4508280" imgH="1066680" progId="Equation.DSMT4">
                  <p:embed/>
                  <p:pic>
                    <p:nvPicPr>
                      <p:cNvPr id="0" name=""/>
                      <p:cNvPicPr>
                        <a:picLocks noChangeAspect="1" noChangeArrowheads="1"/>
                      </p:cNvPicPr>
                      <p:nvPr/>
                    </p:nvPicPr>
                    <p:blipFill>
                      <a:blip r:embed="rId5"/>
                      <a:srcRect/>
                      <a:stretch>
                        <a:fillRect/>
                      </a:stretch>
                    </p:blipFill>
                    <p:spPr bwMode="auto">
                      <a:xfrm>
                        <a:off x="889000" y="1981200"/>
                        <a:ext cx="4508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1107039"/>
              </p:ext>
            </p:extLst>
          </p:nvPr>
        </p:nvGraphicFramePr>
        <p:xfrm>
          <a:off x="853966" y="3891460"/>
          <a:ext cx="4660900" cy="1066800"/>
        </p:xfrm>
        <a:graphic>
          <a:graphicData uri="http://schemas.openxmlformats.org/presentationml/2006/ole">
            <mc:AlternateContent xmlns:mc="http://schemas.openxmlformats.org/markup-compatibility/2006">
              <mc:Choice xmlns:v="urn:schemas-microsoft-com:vml" Requires="v">
                <p:oleObj name="Equation" r:id="rId6" imgW="4660560" imgH="1066680" progId="Equation.DSMT4">
                  <p:embed/>
                </p:oleObj>
              </mc:Choice>
              <mc:Fallback>
                <p:oleObj name="Equation" r:id="rId6" imgW="4660560" imgH="1066680" progId="Equation.DSMT4">
                  <p:embed/>
                  <p:pic>
                    <p:nvPicPr>
                      <p:cNvPr id="0" name=""/>
                      <p:cNvPicPr>
                        <a:picLocks noChangeAspect="1" noChangeArrowheads="1"/>
                      </p:cNvPicPr>
                      <p:nvPr/>
                    </p:nvPicPr>
                    <p:blipFill>
                      <a:blip r:embed="rId7"/>
                      <a:srcRect/>
                      <a:stretch>
                        <a:fillRect/>
                      </a:stretch>
                    </p:blipFill>
                    <p:spPr bwMode="auto">
                      <a:xfrm>
                        <a:off x="853966" y="3891460"/>
                        <a:ext cx="4660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9829455"/>
              </p:ext>
            </p:extLst>
          </p:nvPr>
        </p:nvGraphicFramePr>
        <p:xfrm>
          <a:off x="850900" y="5270500"/>
          <a:ext cx="4406900" cy="1054100"/>
        </p:xfrm>
        <a:graphic>
          <a:graphicData uri="http://schemas.openxmlformats.org/presentationml/2006/ole">
            <mc:AlternateContent xmlns:mc="http://schemas.openxmlformats.org/markup-compatibility/2006">
              <mc:Choice xmlns:v="urn:schemas-microsoft-com:vml" Requires="v">
                <p:oleObj name="Equation" r:id="rId8" imgW="4406760" imgH="1054080" progId="Equation.DSMT4">
                  <p:embed/>
                </p:oleObj>
              </mc:Choice>
              <mc:Fallback>
                <p:oleObj name="Equation" r:id="rId8" imgW="4406760" imgH="1054080" progId="Equation.DSMT4">
                  <p:embed/>
                  <p:pic>
                    <p:nvPicPr>
                      <p:cNvPr id="0" name=""/>
                      <p:cNvPicPr>
                        <a:picLocks noChangeAspect="1" noChangeArrowheads="1"/>
                      </p:cNvPicPr>
                      <p:nvPr/>
                    </p:nvPicPr>
                    <p:blipFill>
                      <a:blip r:embed="rId9"/>
                      <a:srcRect/>
                      <a:stretch>
                        <a:fillRect/>
                      </a:stretch>
                    </p:blipFill>
                    <p:spPr bwMode="auto">
                      <a:xfrm>
                        <a:off x="850900" y="5270500"/>
                        <a:ext cx="4406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2161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						Divide 							numerators and 						denominators 						by common 						factors.</a:t>
            </a:r>
          </a:p>
          <a:p>
            <a:pPr>
              <a:spcAft>
                <a:spcPts val="3600"/>
              </a:spcAft>
            </a:pPr>
            <a:r>
              <a:rPr lang="en-US" sz="2800" dirty="0"/>
              <a:t>						Multiply the 						remaining 							factors in 							the numerators 						and in the 							denominators.</a:t>
            </a:r>
          </a:p>
          <a:p>
            <a:pPr>
              <a:spcAft>
                <a:spcPts val="3600"/>
              </a:spcAft>
            </a:pPr>
            <a:endParaRPr lang="en-US" sz="2800" dirty="0">
              <a:latin typeface="Times New Roman" pitchFamily="18" charset="0"/>
            </a:endParaRPr>
          </a:p>
          <a:p>
            <a:pPr>
              <a:spcAft>
                <a:spcPts val="3600"/>
              </a:spcAft>
            </a:pPr>
            <a:endParaRPr lang="en-US" sz="3000" dirty="0"/>
          </a:p>
          <a:p>
            <a:pPr>
              <a:spcAft>
                <a:spcPts val="3600"/>
              </a:spcAft>
            </a:pPr>
            <a:r>
              <a:rPr lang="en-US" sz="2800" dirty="0"/>
              <a:t>					</a:t>
            </a:r>
          </a:p>
          <a:p>
            <a:pPr>
              <a:spcAft>
                <a:spcPts val="3600"/>
              </a:spcAft>
            </a:pPr>
            <a:r>
              <a:rPr lang="en-US" sz="2800" dirty="0"/>
              <a:t>						</a:t>
            </a:r>
          </a:p>
          <a:p>
            <a:pPr>
              <a:spcAft>
                <a:spcPts val="3600"/>
              </a:spcAft>
            </a:pPr>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3303792245"/>
              </p:ext>
            </p:extLst>
          </p:nvPr>
        </p:nvGraphicFramePr>
        <p:xfrm>
          <a:off x="1117600" y="1149350"/>
          <a:ext cx="4406900" cy="1054100"/>
        </p:xfrm>
        <a:graphic>
          <a:graphicData uri="http://schemas.openxmlformats.org/presentationml/2006/ole">
            <mc:AlternateContent xmlns:mc="http://schemas.openxmlformats.org/markup-compatibility/2006">
              <mc:Choice xmlns:v="urn:schemas-microsoft-com:vml" Requires="v">
                <p:oleObj name="Equation" r:id="rId2" imgW="4406760" imgH="1054080" progId="Equation.DSMT4">
                  <p:embed/>
                </p:oleObj>
              </mc:Choice>
              <mc:Fallback>
                <p:oleObj name="Equation" r:id="rId2" imgW="4406760" imgH="1054080" progId="Equation.DSMT4">
                  <p:embed/>
                  <p:pic>
                    <p:nvPicPr>
                      <p:cNvPr id="0" name=""/>
                      <p:cNvPicPr>
                        <a:picLocks noChangeAspect="1" noChangeArrowheads="1"/>
                      </p:cNvPicPr>
                      <p:nvPr/>
                    </p:nvPicPr>
                    <p:blipFill>
                      <a:blip r:embed="rId3"/>
                      <a:srcRect/>
                      <a:stretch>
                        <a:fillRect/>
                      </a:stretch>
                    </p:blipFill>
                    <p:spPr bwMode="auto">
                      <a:xfrm>
                        <a:off x="1117600" y="1149350"/>
                        <a:ext cx="4406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3203638"/>
              </p:ext>
            </p:extLst>
          </p:nvPr>
        </p:nvGraphicFramePr>
        <p:xfrm>
          <a:off x="1155700" y="3226672"/>
          <a:ext cx="1663700" cy="1054100"/>
        </p:xfrm>
        <a:graphic>
          <a:graphicData uri="http://schemas.openxmlformats.org/presentationml/2006/ole">
            <mc:AlternateContent xmlns:mc="http://schemas.openxmlformats.org/markup-compatibility/2006">
              <mc:Choice xmlns:v="urn:schemas-microsoft-com:vml" Requires="v">
                <p:oleObj name="Equation" r:id="rId4" imgW="1663560" imgH="1054080" progId="Equation.DSMT4">
                  <p:embed/>
                </p:oleObj>
              </mc:Choice>
              <mc:Fallback>
                <p:oleObj name="Equation" r:id="rId4" imgW="1663560" imgH="1054080" progId="Equation.DSMT4">
                  <p:embed/>
                  <p:pic>
                    <p:nvPicPr>
                      <p:cNvPr id="0" name=""/>
                      <p:cNvPicPr>
                        <a:picLocks noChangeAspect="1" noChangeArrowheads="1"/>
                      </p:cNvPicPr>
                      <p:nvPr/>
                    </p:nvPicPr>
                    <p:blipFill>
                      <a:blip r:embed="rId5"/>
                      <a:srcRect/>
                      <a:stretch>
                        <a:fillRect/>
                      </a:stretch>
                    </p:blipFill>
                    <p:spPr bwMode="auto">
                      <a:xfrm>
                        <a:off x="1155700" y="3226672"/>
                        <a:ext cx="16637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flipV="1">
            <a:off x="4572000" y="1804555"/>
            <a:ext cx="880241" cy="252845"/>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44980" y="1219200"/>
            <a:ext cx="922020" cy="252845"/>
          </a:xfrm>
          <a:prstGeom prst="line">
            <a:avLst/>
          </a:prstGeom>
          <a:ln>
            <a:solidFill>
              <a:srgbClr val="0000A8"/>
            </a:solidFill>
          </a:ln>
        </p:spPr>
        <p:style>
          <a:lnRef idx="1">
            <a:schemeClr val="accent1"/>
          </a:lnRef>
          <a:fillRef idx="0">
            <a:schemeClr val="accent1"/>
          </a:fillRef>
          <a:effectRef idx="0">
            <a:schemeClr val="accent1"/>
          </a:effectRef>
          <a:fontRef idx="minor">
            <a:schemeClr val="tx1"/>
          </a:fontRef>
        </p:style>
      </p:cxnSp>
      <p:sp>
        <p:nvSpPr>
          <p:cNvPr id="10" name="Line 24"/>
          <p:cNvSpPr>
            <a:spLocks noChangeShapeType="1"/>
          </p:cNvSpPr>
          <p:nvPr/>
        </p:nvSpPr>
        <p:spPr bwMode="auto">
          <a:xfrm flipV="1">
            <a:off x="3124200" y="1219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1" name="Line 24"/>
          <p:cNvSpPr>
            <a:spLocks noChangeShapeType="1"/>
          </p:cNvSpPr>
          <p:nvPr/>
        </p:nvSpPr>
        <p:spPr bwMode="auto">
          <a:xfrm flipV="1">
            <a:off x="3124200" y="1778577"/>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1414930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6: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3600"/>
              </a:spcAft>
            </a:pPr>
            <a:r>
              <a:rPr lang="en-US" sz="2800" b="1" dirty="0"/>
              <a:t>6.</a:t>
            </a:r>
            <a:r>
              <a:rPr lang="en-US" sz="2800" dirty="0"/>
              <a:t>	Divide:  </a:t>
            </a:r>
          </a:p>
          <a:p>
            <a:pPr>
              <a:spcAft>
                <a:spcPts val="3600"/>
              </a:spcAft>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82132401"/>
              </p:ext>
            </p:extLst>
          </p:nvPr>
        </p:nvGraphicFramePr>
        <p:xfrm>
          <a:off x="2688158" y="914400"/>
          <a:ext cx="4127500" cy="1003300"/>
        </p:xfrm>
        <a:graphic>
          <a:graphicData uri="http://schemas.openxmlformats.org/presentationml/2006/ole">
            <mc:AlternateContent xmlns:mc="http://schemas.openxmlformats.org/markup-compatibility/2006">
              <mc:Choice xmlns:v="urn:schemas-microsoft-com:vml" Requires="v">
                <p:oleObj name="Equation" r:id="rId2" imgW="4127400" imgH="1002960" progId="Equation.DSMT4">
                  <p:embed/>
                </p:oleObj>
              </mc:Choice>
              <mc:Fallback>
                <p:oleObj name="Equation" r:id="rId2" imgW="4127400" imgH="1002960" progId="Equation.DSMT4">
                  <p:embed/>
                  <p:pic>
                    <p:nvPicPr>
                      <p:cNvPr id="0" name=""/>
                      <p:cNvPicPr>
                        <a:picLocks noChangeAspect="1" noChangeArrowheads="1"/>
                      </p:cNvPicPr>
                      <p:nvPr/>
                    </p:nvPicPr>
                    <p:blipFill>
                      <a:blip r:embed="rId3"/>
                      <a:srcRect/>
                      <a:stretch>
                        <a:fillRect/>
                      </a:stretch>
                    </p:blipFill>
                    <p:spPr bwMode="auto">
                      <a:xfrm>
                        <a:off x="2688158" y="914400"/>
                        <a:ext cx="4127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13195241"/>
              </p:ext>
            </p:extLst>
          </p:nvPr>
        </p:nvGraphicFramePr>
        <p:xfrm>
          <a:off x="2715126" y="3416300"/>
          <a:ext cx="4724400" cy="2984500"/>
        </p:xfrm>
        <a:graphic>
          <a:graphicData uri="http://schemas.openxmlformats.org/presentationml/2006/ole">
            <mc:AlternateContent xmlns:mc="http://schemas.openxmlformats.org/markup-compatibility/2006">
              <mc:Choice xmlns:v="urn:schemas-microsoft-com:vml" Requires="v">
                <p:oleObj name="Equation" r:id="rId4" imgW="4724280" imgH="2984400" progId="Equation.DSMT4">
                  <p:embed/>
                </p:oleObj>
              </mc:Choice>
              <mc:Fallback>
                <p:oleObj name="Equation" r:id="rId4" imgW="4724280" imgH="2984400" progId="Equation.DSMT4">
                  <p:embed/>
                  <p:pic>
                    <p:nvPicPr>
                      <p:cNvPr id="0" name=""/>
                      <p:cNvPicPr>
                        <a:picLocks noChangeAspect="1" noChangeArrowheads="1"/>
                      </p:cNvPicPr>
                      <p:nvPr/>
                    </p:nvPicPr>
                    <p:blipFill>
                      <a:blip r:embed="rId5"/>
                      <a:srcRect/>
                      <a:stretch>
                        <a:fillRect/>
                      </a:stretch>
                    </p:blipFill>
                    <p:spPr bwMode="auto">
                      <a:xfrm>
                        <a:off x="2715126" y="3416300"/>
                        <a:ext cx="47244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77154238"/>
              </p:ext>
            </p:extLst>
          </p:nvPr>
        </p:nvGraphicFramePr>
        <p:xfrm>
          <a:off x="1524000" y="2082800"/>
          <a:ext cx="4127500" cy="1358900"/>
        </p:xfrm>
        <a:graphic>
          <a:graphicData uri="http://schemas.openxmlformats.org/presentationml/2006/ole">
            <mc:AlternateContent xmlns:mc="http://schemas.openxmlformats.org/markup-compatibility/2006">
              <mc:Choice xmlns:v="urn:schemas-microsoft-com:vml" Requires="v">
                <p:oleObj name="Equation" r:id="rId6" imgW="4127400" imgH="1358640" progId="Equation.DSMT4">
                  <p:embed/>
                </p:oleObj>
              </mc:Choice>
              <mc:Fallback>
                <p:oleObj name="Equation" r:id="rId6" imgW="4127400" imgH="1358640" progId="Equation.DSMT4">
                  <p:embed/>
                  <p:pic>
                    <p:nvPicPr>
                      <p:cNvPr id="0" name="Object 5"/>
                      <p:cNvPicPr>
                        <a:picLocks noChangeAspect="1" noChangeArrowheads="1"/>
                      </p:cNvPicPr>
                      <p:nvPr/>
                    </p:nvPicPr>
                    <p:blipFill>
                      <a:blip r:embed="rId7"/>
                      <a:srcRect/>
                      <a:stretch>
                        <a:fillRect/>
                      </a:stretch>
                    </p:blipFill>
                    <p:spPr bwMode="auto">
                      <a:xfrm>
                        <a:off x="1524000" y="2082800"/>
                        <a:ext cx="41275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83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Rational Functions</a:t>
            </a:r>
          </a:p>
        </p:txBody>
      </p:sp>
      <p:sp>
        <p:nvSpPr>
          <p:cNvPr id="3" name="Text Placeholder 2"/>
          <p:cNvSpPr>
            <a:spLocks noGrp="1"/>
          </p:cNvSpPr>
          <p:nvPr>
            <p:ph type="body" sz="quarter" idx="10"/>
          </p:nvPr>
        </p:nvSpPr>
        <p:spPr/>
        <p:txBody>
          <a:bodyPr>
            <a:noAutofit/>
          </a:bodyPr>
          <a:lstStyle/>
          <a:p>
            <a:pPr>
              <a:spcBef>
                <a:spcPct val="50000"/>
              </a:spcBef>
            </a:pPr>
            <a:r>
              <a:rPr lang="en-US" dirty="0"/>
              <a:t>A </a:t>
            </a:r>
            <a:r>
              <a:rPr lang="en-US" b="1" dirty="0"/>
              <a:t>rational function</a:t>
            </a:r>
            <a:r>
              <a:rPr lang="en-US" dirty="0"/>
              <a:t> is a function defined by a formula that is a rational expression. For example, the following is a rational function:</a:t>
            </a:r>
          </a:p>
          <a:p>
            <a:pPr>
              <a:spcBef>
                <a:spcPct val="50000"/>
              </a:spcBef>
            </a:pPr>
            <a:r>
              <a:rPr lang="en-US" dirty="0">
                <a:latin typeface="Times New Roman" pitchFamily="18" charset="0"/>
              </a:rPr>
              <a:t> </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85416131"/>
              </p:ext>
            </p:extLst>
          </p:nvPr>
        </p:nvGraphicFramePr>
        <p:xfrm>
          <a:off x="2971800" y="2997200"/>
          <a:ext cx="2527300" cy="939800"/>
        </p:xfrm>
        <a:graphic>
          <a:graphicData uri="http://schemas.openxmlformats.org/presentationml/2006/ole">
            <mc:AlternateContent xmlns:mc="http://schemas.openxmlformats.org/markup-compatibility/2006">
              <mc:Choice xmlns:v="urn:schemas-microsoft-com:vml" Requires="v">
                <p:oleObj name="Equation" r:id="rId2" imgW="2527200" imgH="939600" progId="Equation.DSMT4">
                  <p:embed/>
                </p:oleObj>
              </mc:Choice>
              <mc:Fallback>
                <p:oleObj name="Equation" r:id="rId2" imgW="2527200" imgH="939600" progId="Equation.DSMT4">
                  <p:embed/>
                  <p:pic>
                    <p:nvPicPr>
                      <p:cNvPr id="0" name="Object 5"/>
                      <p:cNvPicPr>
                        <a:picLocks noChangeAspect="1" noChangeArrowheads="1"/>
                      </p:cNvPicPr>
                      <p:nvPr/>
                    </p:nvPicPr>
                    <p:blipFill>
                      <a:blip r:embed="rId3"/>
                      <a:srcRect/>
                      <a:stretch>
                        <a:fillRect/>
                      </a:stretch>
                    </p:blipFill>
                    <p:spPr bwMode="auto">
                      <a:xfrm>
                        <a:off x="2971800" y="2997200"/>
                        <a:ext cx="2527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6: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grpSp>
        <p:nvGrpSpPr>
          <p:cNvPr id="4" name="Group 3"/>
          <p:cNvGrpSpPr/>
          <p:nvPr/>
        </p:nvGrpSpPr>
        <p:grpSpPr>
          <a:xfrm>
            <a:off x="1924050" y="1491515"/>
            <a:ext cx="4724400" cy="2108200"/>
            <a:chOff x="1924050" y="2108200"/>
            <a:chExt cx="4724400" cy="2108200"/>
          </a:xfrm>
        </p:grpSpPr>
        <p:graphicFrame>
          <p:nvGraphicFramePr>
            <p:cNvPr id="6" name="Object 5"/>
            <p:cNvGraphicFramePr>
              <a:graphicFrameLocks noChangeAspect="1"/>
            </p:cNvGraphicFramePr>
            <p:nvPr>
              <p:extLst>
                <p:ext uri="{D42A27DB-BD31-4B8C-83A1-F6EECF244321}">
                  <p14:modId xmlns:p14="http://schemas.microsoft.com/office/powerpoint/2010/main" val="331940431"/>
                </p:ext>
              </p:extLst>
            </p:nvPr>
          </p:nvGraphicFramePr>
          <p:xfrm>
            <a:off x="1924050" y="2108200"/>
            <a:ext cx="4724400" cy="2108200"/>
          </p:xfrm>
          <a:graphic>
            <a:graphicData uri="http://schemas.openxmlformats.org/presentationml/2006/ole">
              <mc:AlternateContent xmlns:mc="http://schemas.openxmlformats.org/markup-compatibility/2006">
                <mc:Choice xmlns:v="urn:schemas-microsoft-com:vml" Requires="v">
                  <p:oleObj name="Equation" r:id="rId2" imgW="4724280" imgH="2108160" progId="Equation.DSMT4">
                    <p:embed/>
                  </p:oleObj>
                </mc:Choice>
                <mc:Fallback>
                  <p:oleObj name="Equation" r:id="rId2" imgW="4724280" imgH="2108160" progId="Equation.DSMT4">
                    <p:embed/>
                    <p:pic>
                      <p:nvPicPr>
                        <p:cNvPr id="0" name=""/>
                        <p:cNvPicPr>
                          <a:picLocks noChangeAspect="1" noChangeArrowheads="1"/>
                        </p:cNvPicPr>
                        <p:nvPr/>
                      </p:nvPicPr>
                      <p:blipFill>
                        <a:blip r:embed="rId3"/>
                        <a:srcRect/>
                        <a:stretch>
                          <a:fillRect/>
                        </a:stretch>
                      </p:blipFill>
                      <p:spPr bwMode="auto">
                        <a:xfrm>
                          <a:off x="1924050" y="2108200"/>
                          <a:ext cx="4724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24"/>
            <p:cNvSpPr>
              <a:spLocks noChangeShapeType="1"/>
            </p:cNvSpPr>
            <p:nvPr/>
          </p:nvSpPr>
          <p:spPr bwMode="auto">
            <a:xfrm flipH="1" flipV="1">
              <a:off x="3481695" y="2118945"/>
              <a:ext cx="713025" cy="4008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Line 24"/>
            <p:cNvSpPr>
              <a:spLocks noChangeShapeType="1"/>
            </p:cNvSpPr>
            <p:nvPr/>
          </p:nvSpPr>
          <p:spPr bwMode="auto">
            <a:xfrm flipV="1">
              <a:off x="4930945" y="2142884"/>
              <a:ext cx="293784"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24"/>
            <p:cNvSpPr>
              <a:spLocks noChangeShapeType="1"/>
            </p:cNvSpPr>
            <p:nvPr/>
          </p:nvSpPr>
          <p:spPr bwMode="auto">
            <a:xfrm flipV="1">
              <a:off x="5228444" y="2146005"/>
              <a:ext cx="1014222"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1" name="Line 24"/>
            <p:cNvSpPr>
              <a:spLocks noChangeShapeType="1"/>
            </p:cNvSpPr>
            <p:nvPr/>
          </p:nvSpPr>
          <p:spPr bwMode="auto">
            <a:xfrm flipV="1">
              <a:off x="4635085" y="2662056"/>
              <a:ext cx="838200" cy="335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2" name="Line 24"/>
            <p:cNvSpPr>
              <a:spLocks noChangeShapeType="1"/>
            </p:cNvSpPr>
            <p:nvPr/>
          </p:nvSpPr>
          <p:spPr bwMode="auto">
            <a:xfrm flipH="1" flipV="1">
              <a:off x="5664509" y="2660208"/>
              <a:ext cx="949037" cy="3644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3" name="Line 24"/>
            <p:cNvSpPr>
              <a:spLocks noChangeShapeType="1"/>
            </p:cNvSpPr>
            <p:nvPr/>
          </p:nvSpPr>
          <p:spPr bwMode="auto">
            <a:xfrm flipV="1">
              <a:off x="3192992" y="2658140"/>
              <a:ext cx="430129"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364997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Autofit/>
          </a:bodyPr>
          <a:lstStyle/>
          <a:p>
            <a:pPr lvl="0" eaLnBrk="0" hangingPunct="0">
              <a:spcBef>
                <a:spcPts val="0"/>
              </a:spcBef>
            </a:pPr>
            <a:r>
              <a:rPr lang="en-US" sz="4400" dirty="0">
                <a:solidFill>
                  <a:srgbClr val="FFFFFF"/>
                </a:solidFill>
              </a:rPr>
              <a:t>Section 6.2</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Adding and</a:t>
            </a:r>
          </a:p>
          <a:p>
            <a:pPr marL="342900" indent="-342900" algn="ctr"/>
            <a:r>
              <a:rPr lang="en-US" dirty="0"/>
              <a:t>Subtracting</a:t>
            </a:r>
          </a:p>
          <a:p>
            <a:pPr marL="342900" indent="-342900" algn="ctr"/>
            <a:r>
              <a:rPr lang="en-US" dirty="0"/>
              <a:t>Rational</a:t>
            </a:r>
          </a:p>
          <a:p>
            <a:pPr marL="342900" indent="-342900" algn="ctr"/>
            <a:r>
              <a:rPr lang="en-US" dirty="0"/>
              <a:t>Expressions</a:t>
            </a:r>
          </a:p>
          <a:p>
            <a:pPr marL="342900" indent="-342900" algn="ctr"/>
            <a:endParaRPr lang="en-US" dirty="0"/>
          </a:p>
          <a:p>
            <a:endParaRPr lang="en-US" dirty="0"/>
          </a:p>
        </p:txBody>
      </p:sp>
    </p:spTree>
    <p:extLst>
      <p:ext uri="{BB962C8B-B14F-4D97-AF65-F5344CB8AC3E}">
        <p14:creationId xmlns:p14="http://schemas.microsoft.com/office/powerpoint/2010/main" val="3700344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rational expressions with the same denominator.</a:t>
            </a:r>
          </a:p>
        </p:txBody>
      </p:sp>
    </p:spTree>
    <p:extLst>
      <p:ext uri="{BB962C8B-B14F-4D97-AF65-F5344CB8AC3E}">
        <p14:creationId xmlns:p14="http://schemas.microsoft.com/office/powerpoint/2010/main" val="129868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Placeholder 5"/>
              <p:cNvGraphicFramePr>
                <a:graphicFrameLocks noGrp="1"/>
              </p:cNvGraphicFramePr>
              <p:nvPr>
                <p:ph type="tbl" sz="quarter" idx="11"/>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t>
                          </a:r>
                          <a14:m>
                            <m:oMath xmlns:m="http://schemas.openxmlformats.org/officeDocument/2006/math">
                              <m:r>
                                <m:rPr>
                                  <m:nor/>
                                </m:rPr>
                                <a:rPr lang="en-US" sz="2800" smtClean="0"/>
                                <m:t>and</m:t>
                              </m:r>
                            </m:oMath>
                          </a14:m>
                          <a:r>
                            <a:rPr kumimoji="0" lang="en-US" sz="2800" b="0" i="0" u="none" strike="noStrike" cap="none" normalizeH="0" baseline="0" dirty="0">
                              <a:ln>
                                <a:noFill/>
                              </a:ln>
                              <a:solidFill>
                                <a:schemeClr val="tx1"/>
                              </a:solidFill>
                              <a:effectLst/>
                              <a:latin typeface="Arial" pitchFamily="34" charset="0"/>
                              <a:cs typeface="Arial" pitchFamily="34" charset="0"/>
                            </a:rPr>
                            <a:t>      are rational expressions, then</a:t>
                          </a:r>
                        </a:p>
                        <a:p>
                          <a:pPr marL="0" marR="0" lvl="0" indent="0" algn="l" defTabSz="914400" rtl="0" eaLnBrk="1" fontAlgn="base" latinLnBrk="0" hangingPunct="1">
                            <a:lnSpc>
                              <a:spcPct val="100000"/>
                            </a:lnSpc>
                            <a:spcBef>
                              <a:spcPts val="24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add rational expressions with the same denominator, add numerators and place the sum over the common denominator. If possible, factor and simplify the result.</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369286446"/>
                  </p:ext>
                </p:extLst>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tblGrid>
                  <a:tr h="944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A8"/>
                              </a:solidFill>
                              <a:effectLst/>
                              <a:latin typeface="Arial" pitchFamily="34" charset="0"/>
                              <a:cs typeface="Arial" pitchFamily="34" charset="0"/>
                            </a:rPr>
                            <a:t>Adding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3496">
                    <a:tc>
                      <a:txBody>
                        <a:bodyPr/>
                        <a:lstStyle/>
                        <a:p>
                          <a:endParaRPr lang="en-US"/>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553" t="-27094" b="-4598"/>
                          </a:stretch>
                        </a:blipFill>
                      </a:tcPr>
                    </a:tc>
                  </a:tr>
                </a:tbl>
              </a:graphicData>
            </a:graphic>
          </p:graphicFrame>
        </mc:Fallback>
      </mc:AlternateContent>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Adding Rational Expressions</a:t>
            </a:r>
          </a:p>
        </p:txBody>
      </p:sp>
      <p:graphicFrame>
        <p:nvGraphicFramePr>
          <p:cNvPr id="3" name="Object 2"/>
          <p:cNvGraphicFramePr>
            <a:graphicFrameLocks noChangeAspect="1"/>
          </p:cNvGraphicFramePr>
          <p:nvPr/>
        </p:nvGraphicFramePr>
        <p:xfrm>
          <a:off x="881742" y="2399168"/>
          <a:ext cx="317500" cy="876300"/>
        </p:xfrm>
        <a:graphic>
          <a:graphicData uri="http://schemas.openxmlformats.org/presentationml/2006/ole">
            <mc:AlternateContent xmlns:mc="http://schemas.openxmlformats.org/markup-compatibility/2006">
              <mc:Choice xmlns:v="urn:schemas-microsoft-com:vml" Requires="v">
                <p:oleObj name="Equation" r:id="rId4" imgW="317160" imgH="876240" progId="Equation.DSMT4">
                  <p:embed/>
                </p:oleObj>
              </mc:Choice>
              <mc:Fallback>
                <p:oleObj name="Equation" r:id="rId4" imgW="317160" imgH="876240" progId="Equation.DSMT4">
                  <p:embed/>
                  <p:pic>
                    <p:nvPicPr>
                      <p:cNvPr id="3" name="Object 2"/>
                      <p:cNvPicPr>
                        <a:picLocks noChangeAspect="1" noChangeArrowheads="1"/>
                      </p:cNvPicPr>
                      <p:nvPr/>
                    </p:nvPicPr>
                    <p:blipFill>
                      <a:blip r:embed="rId5"/>
                      <a:srcRect/>
                      <a:stretch>
                        <a:fillRect/>
                      </a:stretch>
                    </p:blipFill>
                    <p:spPr bwMode="auto">
                      <a:xfrm>
                        <a:off x="881742" y="2399168"/>
                        <a:ext cx="31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971800" y="3200400"/>
          <a:ext cx="2413000" cy="838200"/>
        </p:xfrm>
        <a:graphic>
          <a:graphicData uri="http://schemas.openxmlformats.org/presentationml/2006/ole">
            <mc:AlternateContent xmlns:mc="http://schemas.openxmlformats.org/markup-compatibility/2006">
              <mc:Choice xmlns:v="urn:schemas-microsoft-com:vml" Requires="v">
                <p:oleObj name="Equation" r:id="rId6" imgW="2412720" imgH="838080" progId="Equation.DSMT4">
                  <p:embed/>
                </p:oleObj>
              </mc:Choice>
              <mc:Fallback>
                <p:oleObj name="Equation" r:id="rId6" imgW="2412720" imgH="838080" progId="Equation.DSMT4">
                  <p:embed/>
                  <p:pic>
                    <p:nvPicPr>
                      <p:cNvPr id="4" name="Object 3"/>
                      <p:cNvPicPr>
                        <a:picLocks noChangeAspect="1" noChangeArrowheads="1"/>
                      </p:cNvPicPr>
                      <p:nvPr/>
                    </p:nvPicPr>
                    <p:blipFill>
                      <a:blip r:embed="rId7"/>
                      <a:srcRect/>
                      <a:stretch>
                        <a:fillRect/>
                      </a:stretch>
                    </p:blipFill>
                    <p:spPr bwMode="auto">
                      <a:xfrm>
                        <a:off x="2971800" y="3200400"/>
                        <a:ext cx="241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970316" y="2391228"/>
          <a:ext cx="330200" cy="838200"/>
        </p:xfrm>
        <a:graphic>
          <a:graphicData uri="http://schemas.openxmlformats.org/presentationml/2006/ole">
            <mc:AlternateContent xmlns:mc="http://schemas.openxmlformats.org/markup-compatibility/2006">
              <mc:Choice xmlns:v="urn:schemas-microsoft-com:vml" Requires="v">
                <p:oleObj name="Equation" r:id="rId8" imgW="330120" imgH="838080" progId="Equation.DSMT4">
                  <p:embed/>
                </p:oleObj>
              </mc:Choice>
              <mc:Fallback>
                <p:oleObj name="Equation" r:id="rId8" imgW="330120" imgH="838080" progId="Equation.DSMT4">
                  <p:embed/>
                  <p:pic>
                    <p:nvPicPr>
                      <p:cNvPr id="7" name="Object 6"/>
                      <p:cNvPicPr>
                        <a:picLocks noChangeAspect="1" noChangeArrowheads="1"/>
                      </p:cNvPicPr>
                      <p:nvPr/>
                    </p:nvPicPr>
                    <p:blipFill>
                      <a:blip r:embed="rId9"/>
                      <a:srcRect/>
                      <a:stretch>
                        <a:fillRect/>
                      </a:stretch>
                    </p:blipFill>
                    <p:spPr bwMode="auto">
                      <a:xfrm>
                        <a:off x="1970316" y="2391228"/>
                        <a:ext cx="33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2586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Add:</a:t>
            </a:r>
          </a:p>
          <a:p>
            <a:endParaRPr lang="en-US" sz="2800" dirty="0"/>
          </a:p>
          <a:p>
            <a:endParaRPr lang="en-US" sz="2800" dirty="0"/>
          </a:p>
          <a:p>
            <a:pPr>
              <a:spcBef>
                <a:spcPts val="0"/>
              </a:spcBef>
            </a:pPr>
            <a:r>
              <a:rPr lang="en-US" sz="2800" dirty="0"/>
              <a:t>					This is the original 					expression.</a:t>
            </a:r>
          </a:p>
          <a:p>
            <a:r>
              <a:rPr lang="en-US" sz="2800" dirty="0"/>
              <a:t>					Add numerators.  					Place this sum over 					the common 						denominator.</a:t>
            </a:r>
          </a:p>
          <a:p>
            <a:pPr>
              <a:spcBef>
                <a:spcPts val="1800"/>
              </a:spcBef>
            </a:pPr>
            <a:r>
              <a:rPr lang="en-US" sz="2800" dirty="0"/>
              <a:t>					Combine like terms.</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nvGraphicFramePr>
        <p:xfrm>
          <a:off x="1587500" y="899886"/>
          <a:ext cx="2832100" cy="1003300"/>
        </p:xfrm>
        <a:graphic>
          <a:graphicData uri="http://schemas.openxmlformats.org/presentationml/2006/ole">
            <mc:AlternateContent xmlns:mc="http://schemas.openxmlformats.org/markup-compatibility/2006">
              <mc:Choice xmlns:v="urn:schemas-microsoft-com:vml" Requires="v">
                <p:oleObj name="Equation" r:id="rId2" imgW="2831760" imgH="1002960" progId="Equation.DSMT4">
                  <p:embed/>
                </p:oleObj>
              </mc:Choice>
              <mc:Fallback>
                <p:oleObj name="Equation" r:id="rId2" imgW="2831760" imgH="1002960" progId="Equation.DSMT4">
                  <p:embed/>
                  <p:pic>
                    <p:nvPicPr>
                      <p:cNvPr id="5" name="Object 4"/>
                      <p:cNvPicPr>
                        <a:picLocks noChangeAspect="1" noChangeArrowheads="1"/>
                      </p:cNvPicPr>
                      <p:nvPr/>
                    </p:nvPicPr>
                    <p:blipFill>
                      <a:blip r:embed="rId3"/>
                      <a:srcRect/>
                      <a:stretch>
                        <a:fillRect/>
                      </a:stretch>
                    </p:blipFill>
                    <p:spPr bwMode="auto">
                      <a:xfrm>
                        <a:off x="1587500" y="899886"/>
                        <a:ext cx="2832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62100" y="2438400"/>
          <a:ext cx="2730500" cy="1003300"/>
        </p:xfrm>
        <a:graphic>
          <a:graphicData uri="http://schemas.openxmlformats.org/presentationml/2006/ole">
            <mc:AlternateContent xmlns:mc="http://schemas.openxmlformats.org/markup-compatibility/2006">
              <mc:Choice xmlns:v="urn:schemas-microsoft-com:vml" Requires="v">
                <p:oleObj name="Equation" r:id="rId4" imgW="2730240" imgH="1002960" progId="Equation.DSMT4">
                  <p:embed/>
                </p:oleObj>
              </mc:Choice>
              <mc:Fallback>
                <p:oleObj name="Equation" r:id="rId4" imgW="2730240" imgH="1002960" progId="Equation.DSMT4">
                  <p:embed/>
                  <p:pic>
                    <p:nvPicPr>
                      <p:cNvPr id="7" name="Object 6"/>
                      <p:cNvPicPr>
                        <a:picLocks noChangeAspect="1" noChangeArrowheads="1"/>
                      </p:cNvPicPr>
                      <p:nvPr/>
                    </p:nvPicPr>
                    <p:blipFill>
                      <a:blip r:embed="rId5"/>
                      <a:srcRect/>
                      <a:stretch>
                        <a:fillRect/>
                      </a:stretch>
                    </p:blipFill>
                    <p:spPr bwMode="auto">
                      <a:xfrm>
                        <a:off x="1562100" y="2438400"/>
                        <a:ext cx="2730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447800" y="3476172"/>
          <a:ext cx="2794000" cy="1003300"/>
        </p:xfrm>
        <a:graphic>
          <a:graphicData uri="http://schemas.openxmlformats.org/presentationml/2006/ole">
            <mc:AlternateContent xmlns:mc="http://schemas.openxmlformats.org/markup-compatibility/2006">
              <mc:Choice xmlns:v="urn:schemas-microsoft-com:vml" Requires="v">
                <p:oleObj name="Equation" r:id="rId6" imgW="2793960" imgH="1002960" progId="Equation.DSMT4">
                  <p:embed/>
                </p:oleObj>
              </mc:Choice>
              <mc:Fallback>
                <p:oleObj name="Equation" r:id="rId6" imgW="2793960" imgH="1002960" progId="Equation.DSMT4">
                  <p:embed/>
                  <p:pic>
                    <p:nvPicPr>
                      <p:cNvPr id="8" name="Object 7"/>
                      <p:cNvPicPr>
                        <a:picLocks noChangeAspect="1" noChangeArrowheads="1"/>
                      </p:cNvPicPr>
                      <p:nvPr/>
                    </p:nvPicPr>
                    <p:blipFill>
                      <a:blip r:embed="rId7"/>
                      <a:srcRect/>
                      <a:stretch>
                        <a:fillRect/>
                      </a:stretch>
                    </p:blipFill>
                    <p:spPr bwMode="auto">
                      <a:xfrm>
                        <a:off x="1447800" y="3476172"/>
                        <a:ext cx="279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447800" y="5225142"/>
          <a:ext cx="1498600" cy="1003300"/>
        </p:xfrm>
        <a:graphic>
          <a:graphicData uri="http://schemas.openxmlformats.org/presentationml/2006/ole">
            <mc:AlternateContent xmlns:mc="http://schemas.openxmlformats.org/markup-compatibility/2006">
              <mc:Choice xmlns:v="urn:schemas-microsoft-com:vml" Requires="v">
                <p:oleObj name="Equation" r:id="rId8" imgW="1498320" imgH="1002960" progId="Equation.DSMT4">
                  <p:embed/>
                </p:oleObj>
              </mc:Choice>
              <mc:Fallback>
                <p:oleObj name="Equation" r:id="rId8" imgW="1498320" imgH="1002960" progId="Equation.DSMT4">
                  <p:embed/>
                  <p:pic>
                    <p:nvPicPr>
                      <p:cNvPr id="9" name="Object 8"/>
                      <p:cNvPicPr>
                        <a:picLocks noChangeAspect="1" noChangeArrowheads="1"/>
                      </p:cNvPicPr>
                      <p:nvPr/>
                    </p:nvPicPr>
                    <p:blipFill>
                      <a:blip r:embed="rId9"/>
                      <a:srcRect/>
                      <a:stretch>
                        <a:fillRect/>
                      </a:stretch>
                    </p:blipFill>
                    <p:spPr bwMode="auto">
                      <a:xfrm>
                        <a:off x="1447800" y="5225142"/>
                        <a:ext cx="14986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4268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Factor.</a:t>
            </a:r>
          </a:p>
          <a:p>
            <a:endParaRPr lang="en-US" sz="2800" dirty="0"/>
          </a:p>
          <a:p>
            <a:pPr>
              <a:spcBef>
                <a:spcPct val="50000"/>
              </a:spcBef>
            </a:pPr>
            <a:r>
              <a:rPr lang="en-US" sz="2800" dirty="0"/>
              <a:t>					Factor and simplify by 					dividing out the 						common factor, </a:t>
            </a:r>
            <a:r>
              <a:rPr lang="en-US" sz="2800" i="1" dirty="0"/>
              <a:t>x</a:t>
            </a:r>
            <a:r>
              <a:rPr lang="en-US" sz="2800" dirty="0"/>
              <a:t>.</a:t>
            </a:r>
          </a:p>
          <a:p>
            <a:r>
              <a:rPr lang="en-US" sz="2800" dirty="0"/>
              <a:t>					</a:t>
            </a:r>
          </a:p>
          <a:p>
            <a:r>
              <a:rPr lang="en-US" sz="2800" dirty="0"/>
              <a:t>					Simplify.</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nvGraphicFramePr>
        <p:xfrm>
          <a:off x="2081894" y="1043439"/>
          <a:ext cx="1727200" cy="977900"/>
        </p:xfrm>
        <a:graphic>
          <a:graphicData uri="http://schemas.openxmlformats.org/presentationml/2006/ole">
            <mc:AlternateContent xmlns:mc="http://schemas.openxmlformats.org/markup-compatibility/2006">
              <mc:Choice xmlns:v="urn:schemas-microsoft-com:vml" Requires="v">
                <p:oleObj name="Equation" r:id="rId2" imgW="1726920" imgH="977760" progId="Equation.DSMT4">
                  <p:embed/>
                </p:oleObj>
              </mc:Choice>
              <mc:Fallback>
                <p:oleObj name="Equation" r:id="rId2" imgW="1726920" imgH="977760" progId="Equation.DSMT4">
                  <p:embed/>
                  <p:pic>
                    <p:nvPicPr>
                      <p:cNvPr id="5" name="Object 4"/>
                      <p:cNvPicPr>
                        <a:picLocks noChangeAspect="1" noChangeArrowheads="1"/>
                      </p:cNvPicPr>
                      <p:nvPr/>
                    </p:nvPicPr>
                    <p:blipFill>
                      <a:blip r:embed="rId3"/>
                      <a:srcRect/>
                      <a:stretch>
                        <a:fillRect/>
                      </a:stretch>
                    </p:blipFill>
                    <p:spPr bwMode="auto">
                      <a:xfrm>
                        <a:off x="2081894" y="1043439"/>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201863" y="2243138"/>
          <a:ext cx="1727200" cy="977900"/>
        </p:xfrm>
        <a:graphic>
          <a:graphicData uri="http://schemas.openxmlformats.org/presentationml/2006/ole">
            <mc:AlternateContent xmlns:mc="http://schemas.openxmlformats.org/markup-compatibility/2006">
              <mc:Choice xmlns:v="urn:schemas-microsoft-com:vml" Requires="v">
                <p:oleObj name="Equation" r:id="rId4" imgW="1726920" imgH="977760" progId="Equation.DSMT4">
                  <p:embed/>
                </p:oleObj>
              </mc:Choice>
              <mc:Fallback>
                <p:oleObj name="Equation" r:id="rId4" imgW="1726920" imgH="977760" progId="Equation.DSMT4">
                  <p:embed/>
                  <p:pic>
                    <p:nvPicPr>
                      <p:cNvPr id="7" name="Object 6"/>
                      <p:cNvPicPr>
                        <a:picLocks noChangeAspect="1" noChangeArrowheads="1"/>
                      </p:cNvPicPr>
                      <p:nvPr/>
                    </p:nvPicPr>
                    <p:blipFill>
                      <a:blip r:embed="rId5"/>
                      <a:srcRect/>
                      <a:stretch>
                        <a:fillRect/>
                      </a:stretch>
                    </p:blipFill>
                    <p:spPr bwMode="auto">
                      <a:xfrm>
                        <a:off x="2201863" y="2243138"/>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200732" y="4024074"/>
          <a:ext cx="1206500" cy="838200"/>
        </p:xfrm>
        <a:graphic>
          <a:graphicData uri="http://schemas.openxmlformats.org/presentationml/2006/ole">
            <mc:AlternateContent xmlns:mc="http://schemas.openxmlformats.org/markup-compatibility/2006">
              <mc:Choice xmlns:v="urn:schemas-microsoft-com:vml" Requires="v">
                <p:oleObj name="Equation" r:id="rId6" imgW="1206360" imgH="838080" progId="Equation.DSMT4">
                  <p:embed/>
                </p:oleObj>
              </mc:Choice>
              <mc:Fallback>
                <p:oleObj name="Equation" r:id="rId6" imgW="1206360" imgH="838080" progId="Equation.DSMT4">
                  <p:embed/>
                  <p:pic>
                    <p:nvPicPr>
                      <p:cNvPr id="8" name="Object 7"/>
                      <p:cNvPicPr>
                        <a:picLocks noChangeAspect="1" noChangeArrowheads="1"/>
                      </p:cNvPicPr>
                      <p:nvPr/>
                    </p:nvPicPr>
                    <p:blipFill>
                      <a:blip r:embed="rId7"/>
                      <a:srcRect/>
                      <a:stretch>
                        <a:fillRect/>
                      </a:stretch>
                    </p:blipFill>
                    <p:spPr bwMode="auto">
                      <a:xfrm>
                        <a:off x="2200732" y="4024074"/>
                        <a:ext cx="120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ine 20"/>
          <p:cNvSpPr>
            <a:spLocks noChangeShapeType="1"/>
          </p:cNvSpPr>
          <p:nvPr/>
        </p:nvSpPr>
        <p:spPr bwMode="auto">
          <a:xfrm>
            <a:off x="2471058" y="2304144"/>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20"/>
          <p:cNvSpPr>
            <a:spLocks noChangeShapeType="1"/>
          </p:cNvSpPr>
          <p:nvPr/>
        </p:nvSpPr>
        <p:spPr bwMode="auto">
          <a:xfrm>
            <a:off x="2514600" y="28194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954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t>
            </a:r>
            <a:r>
              <a:rPr lang="en-US" sz="2800" dirty="0"/>
              <a:t>	Add: </a:t>
            </a:r>
          </a:p>
        </p:txBody>
      </p:sp>
      <p:graphicFrame>
        <p:nvGraphicFramePr>
          <p:cNvPr id="5" name="Object 4"/>
          <p:cNvGraphicFramePr>
            <a:graphicFrameLocks noChangeAspect="1"/>
          </p:cNvGraphicFramePr>
          <p:nvPr/>
        </p:nvGraphicFramePr>
        <p:xfrm>
          <a:off x="2362200" y="914400"/>
          <a:ext cx="3962400" cy="1003300"/>
        </p:xfrm>
        <a:graphic>
          <a:graphicData uri="http://schemas.openxmlformats.org/presentationml/2006/ole">
            <mc:AlternateContent xmlns:mc="http://schemas.openxmlformats.org/markup-compatibility/2006">
              <mc:Choice xmlns:v="urn:schemas-microsoft-com:vml" Requires="v">
                <p:oleObj name="Equation" r:id="rId2" imgW="3962160" imgH="1002960" progId="Equation.DSMT4">
                  <p:embed/>
                </p:oleObj>
              </mc:Choice>
              <mc:Fallback>
                <p:oleObj name="Equation" r:id="rId2" imgW="3962160" imgH="1002960" progId="Equation.DSMT4">
                  <p:embed/>
                  <p:pic>
                    <p:nvPicPr>
                      <p:cNvPr id="5" name="Object 4"/>
                      <p:cNvPicPr>
                        <a:picLocks noChangeAspect="1" noChangeArrowheads="1"/>
                      </p:cNvPicPr>
                      <p:nvPr/>
                    </p:nvPicPr>
                    <p:blipFill>
                      <a:blip r:embed="rId3"/>
                      <a:srcRect/>
                      <a:stretch>
                        <a:fillRect/>
                      </a:stretch>
                    </p:blipFill>
                    <p:spPr bwMode="auto">
                      <a:xfrm>
                        <a:off x="2362200" y="914400"/>
                        <a:ext cx="3962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1317625" y="2057400"/>
          <a:ext cx="7493000" cy="4152900"/>
        </p:xfrm>
        <a:graphic>
          <a:graphicData uri="http://schemas.openxmlformats.org/presentationml/2006/ole">
            <mc:AlternateContent xmlns:mc="http://schemas.openxmlformats.org/markup-compatibility/2006">
              <mc:Choice xmlns:v="urn:schemas-microsoft-com:vml" Requires="v">
                <p:oleObj name="Equation" r:id="rId4" imgW="7492680" imgH="4152600" progId="Equation.DSMT4">
                  <p:embed/>
                </p:oleObj>
              </mc:Choice>
              <mc:Fallback>
                <p:oleObj name="Equation" r:id="rId4" imgW="7492680" imgH="4152600" progId="Equation.DSMT4">
                  <p:embed/>
                  <p:pic>
                    <p:nvPicPr>
                      <p:cNvPr id="16" name="Object 15"/>
                      <p:cNvPicPr>
                        <a:picLocks noChangeAspect="1" noChangeArrowheads="1"/>
                      </p:cNvPicPr>
                      <p:nvPr/>
                    </p:nvPicPr>
                    <p:blipFill>
                      <a:blip r:embed="rId5"/>
                      <a:srcRect/>
                      <a:stretch>
                        <a:fillRect/>
                      </a:stretch>
                    </p:blipFill>
                    <p:spPr bwMode="auto">
                      <a:xfrm>
                        <a:off x="1317625" y="2057400"/>
                        <a:ext cx="7493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2981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Subtract rational expressions with the same denominator.</a:t>
            </a:r>
          </a:p>
        </p:txBody>
      </p:sp>
    </p:spTree>
    <p:extLst>
      <p:ext uri="{BB962C8B-B14F-4D97-AF65-F5344CB8AC3E}">
        <p14:creationId xmlns:p14="http://schemas.microsoft.com/office/powerpoint/2010/main" val="3989722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143000"/>
          <a:ext cx="8243888" cy="465837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Subtracting Rational Expressions With Common Denominators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and     are rational expressions, then</a:t>
                      </a:r>
                    </a:p>
                    <a:p>
                      <a:pPr marL="0" marR="0" lvl="0" indent="0" algn="l" defTabSz="914400" rtl="0" eaLnBrk="1" fontAlgn="base" latinLnBrk="0" hangingPunct="1">
                        <a:lnSpc>
                          <a:spcPct val="100000"/>
                        </a:lnSpc>
                        <a:spcBef>
                          <a:spcPts val="24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4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subtract rational expressions with the same denominator, subtract numerators and place the difference over the common denominator. If possible, factor and simplify the result.</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Subtracting Rational Expressions</a:t>
            </a:r>
          </a:p>
        </p:txBody>
      </p:sp>
      <p:graphicFrame>
        <p:nvGraphicFramePr>
          <p:cNvPr id="4" name="Object 3"/>
          <p:cNvGraphicFramePr>
            <a:graphicFrameLocks noChangeAspect="1"/>
          </p:cNvGraphicFramePr>
          <p:nvPr/>
        </p:nvGraphicFramePr>
        <p:xfrm>
          <a:off x="2978150" y="3200400"/>
          <a:ext cx="2400300" cy="838200"/>
        </p:xfrm>
        <a:graphic>
          <a:graphicData uri="http://schemas.openxmlformats.org/presentationml/2006/ole">
            <mc:AlternateContent xmlns:mc="http://schemas.openxmlformats.org/markup-compatibility/2006">
              <mc:Choice xmlns:v="urn:schemas-microsoft-com:vml" Requires="v">
                <p:oleObj name="Equation" r:id="rId2" imgW="2400120" imgH="838080" progId="Equation.DSMT4">
                  <p:embed/>
                </p:oleObj>
              </mc:Choice>
              <mc:Fallback>
                <p:oleObj name="Equation" r:id="rId2" imgW="2400120" imgH="838080" progId="Equation.DSMT4">
                  <p:embed/>
                  <p:pic>
                    <p:nvPicPr>
                      <p:cNvPr id="4" name="Object 3"/>
                      <p:cNvPicPr>
                        <a:picLocks noChangeAspect="1" noChangeArrowheads="1"/>
                      </p:cNvPicPr>
                      <p:nvPr/>
                    </p:nvPicPr>
                    <p:blipFill>
                      <a:blip r:embed="rId3"/>
                      <a:srcRect/>
                      <a:stretch>
                        <a:fillRect/>
                      </a:stretch>
                    </p:blipFill>
                    <p:spPr bwMode="auto">
                      <a:xfrm>
                        <a:off x="2978150" y="3200400"/>
                        <a:ext cx="240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924605" y="2384199"/>
          <a:ext cx="317500" cy="876300"/>
        </p:xfrm>
        <a:graphic>
          <a:graphicData uri="http://schemas.openxmlformats.org/presentationml/2006/ole">
            <mc:AlternateContent xmlns:mc="http://schemas.openxmlformats.org/markup-compatibility/2006">
              <mc:Choice xmlns:v="urn:schemas-microsoft-com:vml" Requires="v">
                <p:oleObj name="Equation" r:id="rId4" imgW="317160" imgH="876240" progId="Equation.DSMT4">
                  <p:embed/>
                </p:oleObj>
              </mc:Choice>
              <mc:Fallback>
                <p:oleObj name="Equation" r:id="rId4" imgW="317160" imgH="87624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05" y="2384199"/>
                        <a:ext cx="31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100714" y="2390775"/>
          <a:ext cx="330200" cy="838200"/>
        </p:xfrm>
        <a:graphic>
          <a:graphicData uri="http://schemas.openxmlformats.org/presentationml/2006/ole">
            <mc:AlternateContent xmlns:mc="http://schemas.openxmlformats.org/markup-compatibility/2006">
              <mc:Choice xmlns:v="urn:schemas-microsoft-com:vml" Requires="v">
                <p:oleObj name="Equation" r:id="rId6" imgW="330120" imgH="838080" progId="Equation.DSMT4">
                  <p:embed/>
                </p:oleObj>
              </mc:Choice>
              <mc:Fallback>
                <p:oleObj name="Equation" r:id="rId6" imgW="330120" imgH="83808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0714" y="2390775"/>
                        <a:ext cx="33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2448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Subtract:</a:t>
            </a:r>
          </a:p>
          <a:p>
            <a:r>
              <a:rPr lang="en-US" sz="2800" dirty="0"/>
              <a:t>					</a:t>
            </a:r>
          </a:p>
          <a:p>
            <a:r>
              <a:rPr lang="en-US" sz="2800" dirty="0"/>
              <a:t>					This is the original 					expression.</a:t>
            </a:r>
          </a:p>
          <a:p>
            <a:r>
              <a:rPr lang="en-US" sz="2800" dirty="0"/>
              <a:t>					Subtract numerators.  					Place this difference 					over the common 					denominator.</a:t>
            </a:r>
          </a:p>
          <a:p>
            <a:pPr>
              <a:spcBef>
                <a:spcPct val="50000"/>
              </a:spcBef>
            </a:pPr>
            <a:r>
              <a:rPr lang="en-US" sz="2800" dirty="0"/>
              <a:t>					Remove the 						parentheses and 					distribute.</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nvGraphicFramePr>
        <p:xfrm>
          <a:off x="2162628" y="932544"/>
          <a:ext cx="3695700" cy="1003300"/>
        </p:xfrm>
        <a:graphic>
          <a:graphicData uri="http://schemas.openxmlformats.org/presentationml/2006/ole">
            <mc:AlternateContent xmlns:mc="http://schemas.openxmlformats.org/markup-compatibility/2006">
              <mc:Choice xmlns:v="urn:schemas-microsoft-com:vml" Requires="v">
                <p:oleObj name="Equation" r:id="rId2" imgW="3695400" imgH="1002960" progId="Equation.DSMT4">
                  <p:embed/>
                </p:oleObj>
              </mc:Choice>
              <mc:Fallback>
                <p:oleObj name="Equation" r:id="rId2" imgW="3695400" imgH="1002960" progId="Equation.DSMT4">
                  <p:embed/>
                  <p:pic>
                    <p:nvPicPr>
                      <p:cNvPr id="5" name="Object 4"/>
                      <p:cNvPicPr>
                        <a:picLocks noChangeAspect="1" noChangeArrowheads="1"/>
                      </p:cNvPicPr>
                      <p:nvPr/>
                    </p:nvPicPr>
                    <p:blipFill>
                      <a:blip r:embed="rId3"/>
                      <a:srcRect/>
                      <a:stretch>
                        <a:fillRect/>
                      </a:stretch>
                    </p:blipFill>
                    <p:spPr bwMode="auto">
                      <a:xfrm>
                        <a:off x="2162628" y="932544"/>
                        <a:ext cx="3695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371600" y="3036888"/>
          <a:ext cx="3505200" cy="1016000"/>
        </p:xfrm>
        <a:graphic>
          <a:graphicData uri="http://schemas.openxmlformats.org/presentationml/2006/ole">
            <mc:AlternateContent xmlns:mc="http://schemas.openxmlformats.org/markup-compatibility/2006">
              <mc:Choice xmlns:v="urn:schemas-microsoft-com:vml" Requires="v">
                <p:oleObj name="Equation" r:id="rId4" imgW="3504960" imgH="1015920" progId="Equation.DSMT4">
                  <p:embed/>
                </p:oleObj>
              </mc:Choice>
              <mc:Fallback>
                <p:oleObj name="Equation" r:id="rId4" imgW="3504960" imgH="1015920" progId="Equation.DSMT4">
                  <p:embed/>
                  <p:pic>
                    <p:nvPicPr>
                      <p:cNvPr id="8" name="Object 7"/>
                      <p:cNvPicPr>
                        <a:picLocks noChangeAspect="1" noChangeArrowheads="1"/>
                      </p:cNvPicPr>
                      <p:nvPr/>
                    </p:nvPicPr>
                    <p:blipFill>
                      <a:blip r:embed="rId5"/>
                      <a:srcRect/>
                      <a:stretch>
                        <a:fillRect/>
                      </a:stretch>
                    </p:blipFill>
                    <p:spPr bwMode="auto">
                      <a:xfrm>
                        <a:off x="1371600" y="3036888"/>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395186" y="4992912"/>
          <a:ext cx="3238500" cy="1003300"/>
        </p:xfrm>
        <a:graphic>
          <a:graphicData uri="http://schemas.openxmlformats.org/presentationml/2006/ole">
            <mc:AlternateContent xmlns:mc="http://schemas.openxmlformats.org/markup-compatibility/2006">
              <mc:Choice xmlns:v="urn:schemas-microsoft-com:vml" Requires="v">
                <p:oleObj name="Equation" r:id="rId6" imgW="3238200" imgH="1002960" progId="Equation.DSMT4">
                  <p:embed/>
                </p:oleObj>
              </mc:Choice>
              <mc:Fallback>
                <p:oleObj name="Equation" r:id="rId6" imgW="3238200" imgH="1002960" progId="Equation.DSMT4">
                  <p:embed/>
                  <p:pic>
                    <p:nvPicPr>
                      <p:cNvPr id="9" name="Object 8"/>
                      <p:cNvPicPr>
                        <a:picLocks noChangeAspect="1" noChangeArrowheads="1"/>
                      </p:cNvPicPr>
                      <p:nvPr/>
                    </p:nvPicPr>
                    <p:blipFill>
                      <a:blip r:embed="rId7"/>
                      <a:srcRect/>
                      <a:stretch>
                        <a:fillRect/>
                      </a:stretch>
                    </p:blipFill>
                    <p:spPr bwMode="auto">
                      <a:xfrm>
                        <a:off x="1395186" y="4992912"/>
                        <a:ext cx="3238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371600" y="2120900"/>
          <a:ext cx="3594100" cy="1003300"/>
        </p:xfrm>
        <a:graphic>
          <a:graphicData uri="http://schemas.openxmlformats.org/presentationml/2006/ole">
            <mc:AlternateContent xmlns:mc="http://schemas.openxmlformats.org/markup-compatibility/2006">
              <mc:Choice xmlns:v="urn:schemas-microsoft-com:vml" Requires="v">
                <p:oleObj name="Equation" r:id="rId8" imgW="3593880" imgH="1002960" progId="Equation.DSMT4">
                  <p:embed/>
                </p:oleObj>
              </mc:Choice>
              <mc:Fallback>
                <p:oleObj name="Equation" r:id="rId8" imgW="3593880" imgH="1002960" progId="Equation.DSMT4">
                  <p:embed/>
                  <p:pic>
                    <p:nvPicPr>
                      <p:cNvPr id="10" name="Object 9"/>
                      <p:cNvPicPr>
                        <a:picLocks noChangeAspect="1" noChangeArrowheads="1"/>
                      </p:cNvPicPr>
                      <p:nvPr/>
                    </p:nvPicPr>
                    <p:blipFill>
                      <a:blip r:embed="rId9"/>
                      <a:srcRect/>
                      <a:stretch>
                        <a:fillRect/>
                      </a:stretch>
                    </p:blipFill>
                    <p:spPr bwMode="auto">
                      <a:xfrm>
                        <a:off x="1371600" y="2120900"/>
                        <a:ext cx="3594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217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b="1"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The rational function</a:t>
            </a:r>
          </a:p>
          <a:p>
            <a:pPr>
              <a:spcBef>
                <a:spcPct val="50000"/>
              </a:spcBef>
            </a:pPr>
            <a:endParaRPr lang="en-US" sz="2800" dirty="0"/>
          </a:p>
          <a:p>
            <a:pPr>
              <a:spcBef>
                <a:spcPct val="50000"/>
              </a:spcBef>
            </a:pPr>
            <a:r>
              <a:rPr lang="en-US" sz="2800" dirty="0"/>
              <a:t>models the cost, </a:t>
            </a:r>
            <a:r>
              <a:rPr lang="en-US" sz="2800" i="1" dirty="0"/>
              <a:t>        </a:t>
            </a:r>
            <a:r>
              <a:rPr lang="en-US" sz="2800" dirty="0"/>
              <a:t>in millions of dollars, to inoculate </a:t>
            </a:r>
            <a:r>
              <a:rPr lang="en-US" sz="2800" i="1" dirty="0"/>
              <a:t>x%</a:t>
            </a:r>
            <a:r>
              <a:rPr lang="en-US" sz="2800" dirty="0"/>
              <a:t> of the population against a particular strain of flu.  The graph of the rational function is shown.  Use the function’s equation to solve the following problem.</a:t>
            </a:r>
          </a:p>
          <a:p>
            <a:pPr>
              <a:spcBef>
                <a:spcPct val="50000"/>
              </a:spcBef>
            </a:pPr>
            <a:r>
              <a:rPr lang="en-US" sz="2800" dirty="0"/>
              <a:t>Find and interpret            Identify your solution as a point on the graph.</a:t>
            </a:r>
          </a:p>
          <a:p>
            <a:pPr>
              <a:spcBef>
                <a:spcPct val="50000"/>
              </a:spcBef>
            </a:pPr>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28751722"/>
              </p:ext>
            </p:extLst>
          </p:nvPr>
        </p:nvGraphicFramePr>
        <p:xfrm>
          <a:off x="3340100" y="1600200"/>
          <a:ext cx="2222500" cy="838200"/>
        </p:xfrm>
        <a:graphic>
          <a:graphicData uri="http://schemas.openxmlformats.org/presentationml/2006/ole">
            <mc:AlternateContent xmlns:mc="http://schemas.openxmlformats.org/markup-compatibility/2006">
              <mc:Choice xmlns:v="urn:schemas-microsoft-com:vml" Requires="v">
                <p:oleObj name="Equation" r:id="rId2" imgW="2222280" imgH="838080" progId="Equation.DSMT4">
                  <p:embed/>
                </p:oleObj>
              </mc:Choice>
              <mc:Fallback>
                <p:oleObj name="Equation" r:id="rId2" imgW="2222280" imgH="83808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1600200"/>
                        <a:ext cx="222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3572298"/>
              </p:ext>
            </p:extLst>
          </p:nvPr>
        </p:nvGraphicFramePr>
        <p:xfrm>
          <a:off x="3308196" y="2514600"/>
          <a:ext cx="711200" cy="457200"/>
        </p:xfrm>
        <a:graphic>
          <a:graphicData uri="http://schemas.openxmlformats.org/presentationml/2006/ole">
            <mc:AlternateContent xmlns:mc="http://schemas.openxmlformats.org/markup-compatibility/2006">
              <mc:Choice xmlns:v="urn:schemas-microsoft-com:vml" Requires="v">
                <p:oleObj name="Equation" r:id="rId4" imgW="711000" imgH="457200" progId="Equation.DSMT4">
                  <p:embed/>
                </p:oleObj>
              </mc:Choice>
              <mc:Fallback>
                <p:oleObj name="Equation" r:id="rId4" imgW="711000" imgH="457200" progId="Equation.DSMT4">
                  <p:embed/>
                  <p:pic>
                    <p:nvPicPr>
                      <p:cNvPr id="0" name=""/>
                      <p:cNvPicPr>
                        <a:picLocks noChangeAspect="1" noChangeArrowheads="1"/>
                      </p:cNvPicPr>
                      <p:nvPr/>
                    </p:nvPicPr>
                    <p:blipFill>
                      <a:blip r:embed="rId5"/>
                      <a:srcRect/>
                      <a:stretch>
                        <a:fillRect/>
                      </a:stretch>
                    </p:blipFill>
                    <p:spPr bwMode="auto">
                      <a:xfrm>
                        <a:off x="3308196" y="25146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3086466"/>
              </p:ext>
            </p:extLst>
          </p:nvPr>
        </p:nvGraphicFramePr>
        <p:xfrm>
          <a:off x="3527502" y="4817682"/>
          <a:ext cx="990600" cy="457200"/>
        </p:xfrm>
        <a:graphic>
          <a:graphicData uri="http://schemas.openxmlformats.org/presentationml/2006/ole">
            <mc:AlternateContent xmlns:mc="http://schemas.openxmlformats.org/markup-compatibility/2006">
              <mc:Choice xmlns:v="urn:schemas-microsoft-com:vml" Requires="v">
                <p:oleObj name="Equation" r:id="rId6" imgW="990360" imgH="457200" progId="Equation.DSMT4">
                  <p:embed/>
                </p:oleObj>
              </mc:Choice>
              <mc:Fallback>
                <p:oleObj name="Equation" r:id="rId6" imgW="990360" imgH="457200" progId="Equation.DSMT4">
                  <p:embed/>
                  <p:pic>
                    <p:nvPicPr>
                      <p:cNvPr id="0" name=""/>
                      <p:cNvPicPr>
                        <a:picLocks noChangeAspect="1" noChangeArrowheads="1"/>
                      </p:cNvPicPr>
                      <p:nvPr/>
                    </p:nvPicPr>
                    <p:blipFill>
                      <a:blip r:embed="rId7"/>
                      <a:srcRect/>
                      <a:stretch>
                        <a:fillRect/>
                      </a:stretch>
                    </p:blipFill>
                    <p:spPr bwMode="auto">
                      <a:xfrm>
                        <a:off x="3527502" y="4817682"/>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710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Combine like terms.</a:t>
            </a:r>
          </a:p>
          <a:p>
            <a:r>
              <a:rPr lang="en-US" sz="2800" dirty="0"/>
              <a:t>					</a:t>
            </a:r>
          </a:p>
          <a:p>
            <a:r>
              <a:rPr lang="en-US" sz="2800" dirty="0"/>
              <a:t>					Factor.</a:t>
            </a:r>
          </a:p>
          <a:p>
            <a:endParaRPr lang="en-US" sz="2800" dirty="0"/>
          </a:p>
          <a:p>
            <a:pPr>
              <a:spcBef>
                <a:spcPct val="50000"/>
              </a:spcBef>
            </a:pPr>
            <a:r>
              <a:rPr lang="en-US" sz="2800" dirty="0"/>
              <a:t>					Factor and simplify by 					dividing out the 						common factor, </a:t>
            </a:r>
          </a:p>
          <a:p>
            <a:r>
              <a:rPr lang="en-US" sz="2800" dirty="0"/>
              <a:t>					</a:t>
            </a:r>
          </a:p>
          <a:p>
            <a:r>
              <a:rPr lang="en-US" sz="2800" dirty="0"/>
              <a:t>					Simplify.</a:t>
            </a:r>
          </a:p>
          <a:p>
            <a:endParaRPr lang="en-US" sz="2800" dirty="0"/>
          </a:p>
          <a:p>
            <a:endParaRPr lang="en-US" sz="2800" dirty="0"/>
          </a:p>
          <a:p>
            <a:endParaRPr lang="en-US" sz="2800" dirty="0"/>
          </a:p>
        </p:txBody>
      </p:sp>
      <p:graphicFrame>
        <p:nvGraphicFramePr>
          <p:cNvPr id="5" name="Object 4"/>
          <p:cNvGraphicFramePr>
            <a:graphicFrameLocks noChangeAspect="1"/>
          </p:cNvGraphicFramePr>
          <p:nvPr/>
        </p:nvGraphicFramePr>
        <p:xfrm>
          <a:off x="1796142" y="991470"/>
          <a:ext cx="2044700" cy="1003300"/>
        </p:xfrm>
        <a:graphic>
          <a:graphicData uri="http://schemas.openxmlformats.org/presentationml/2006/ole">
            <mc:AlternateContent xmlns:mc="http://schemas.openxmlformats.org/markup-compatibility/2006">
              <mc:Choice xmlns:v="urn:schemas-microsoft-com:vml" Requires="v">
                <p:oleObj name="Equation" r:id="rId2" imgW="2044440" imgH="1002960" progId="Equation.DSMT4">
                  <p:embed/>
                </p:oleObj>
              </mc:Choice>
              <mc:Fallback>
                <p:oleObj name="Equation" r:id="rId2" imgW="2044440" imgH="1002960" progId="Equation.DSMT4">
                  <p:embed/>
                  <p:pic>
                    <p:nvPicPr>
                      <p:cNvPr id="5" name="Object 4"/>
                      <p:cNvPicPr>
                        <a:picLocks noChangeAspect="1" noChangeArrowheads="1"/>
                      </p:cNvPicPr>
                      <p:nvPr/>
                    </p:nvPicPr>
                    <p:blipFill>
                      <a:blip r:embed="rId3"/>
                      <a:srcRect/>
                      <a:stretch>
                        <a:fillRect/>
                      </a:stretch>
                    </p:blipFill>
                    <p:spPr bwMode="auto">
                      <a:xfrm>
                        <a:off x="1796142" y="991470"/>
                        <a:ext cx="2044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785258" y="2114116"/>
          <a:ext cx="2413000" cy="977900"/>
        </p:xfrm>
        <a:graphic>
          <a:graphicData uri="http://schemas.openxmlformats.org/presentationml/2006/ole">
            <mc:AlternateContent xmlns:mc="http://schemas.openxmlformats.org/markup-compatibility/2006">
              <mc:Choice xmlns:v="urn:schemas-microsoft-com:vml" Requires="v">
                <p:oleObj name="Equation" r:id="rId4" imgW="2412720" imgH="977760" progId="Equation.DSMT4">
                  <p:embed/>
                </p:oleObj>
              </mc:Choice>
              <mc:Fallback>
                <p:oleObj name="Equation" r:id="rId4" imgW="2412720" imgH="977760" progId="Equation.DSMT4">
                  <p:embed/>
                  <p:pic>
                    <p:nvPicPr>
                      <p:cNvPr id="7" name="Object 6"/>
                      <p:cNvPicPr>
                        <a:picLocks noChangeAspect="1" noChangeArrowheads="1"/>
                      </p:cNvPicPr>
                      <p:nvPr/>
                    </p:nvPicPr>
                    <p:blipFill>
                      <a:blip r:embed="rId5"/>
                      <a:srcRect/>
                      <a:stretch>
                        <a:fillRect/>
                      </a:stretch>
                    </p:blipFill>
                    <p:spPr bwMode="auto">
                      <a:xfrm>
                        <a:off x="1785258" y="2114116"/>
                        <a:ext cx="2413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828800" y="5029200"/>
          <a:ext cx="1079500" cy="838200"/>
        </p:xfrm>
        <a:graphic>
          <a:graphicData uri="http://schemas.openxmlformats.org/presentationml/2006/ole">
            <mc:AlternateContent xmlns:mc="http://schemas.openxmlformats.org/markup-compatibility/2006">
              <mc:Choice xmlns:v="urn:schemas-microsoft-com:vml" Requires="v">
                <p:oleObj name="Equation" r:id="rId6" imgW="1079280" imgH="838080" progId="Equation.DSMT4">
                  <p:embed/>
                </p:oleObj>
              </mc:Choice>
              <mc:Fallback>
                <p:oleObj name="Equation" r:id="rId6" imgW="1079280" imgH="838080" progId="Equation.DSMT4">
                  <p:embed/>
                  <p:pic>
                    <p:nvPicPr>
                      <p:cNvPr id="8" name="Object 7"/>
                      <p:cNvPicPr>
                        <a:picLocks noChangeAspect="1" noChangeArrowheads="1"/>
                      </p:cNvPicPr>
                      <p:nvPr/>
                    </p:nvPicPr>
                    <p:blipFill>
                      <a:blip r:embed="rId7"/>
                      <a:srcRect/>
                      <a:stretch>
                        <a:fillRect/>
                      </a:stretch>
                    </p:blipFill>
                    <p:spPr bwMode="auto">
                      <a:xfrm>
                        <a:off x="1828800" y="50292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780674" y="3289719"/>
          <a:ext cx="2413000" cy="977900"/>
        </p:xfrm>
        <a:graphic>
          <a:graphicData uri="http://schemas.openxmlformats.org/presentationml/2006/ole">
            <mc:AlternateContent xmlns:mc="http://schemas.openxmlformats.org/markup-compatibility/2006">
              <mc:Choice xmlns:v="urn:schemas-microsoft-com:vml" Requires="v">
                <p:oleObj name="Equation" r:id="rId8" imgW="2412720" imgH="977760" progId="Equation.DSMT4">
                  <p:embed/>
                </p:oleObj>
              </mc:Choice>
              <mc:Fallback>
                <p:oleObj name="Equation" r:id="rId8" imgW="2412720" imgH="977760" progId="Equation.DSMT4">
                  <p:embed/>
                  <p:pic>
                    <p:nvPicPr>
                      <p:cNvPr id="9" name="Object 8"/>
                      <p:cNvPicPr>
                        <a:picLocks noChangeAspect="1" noChangeArrowheads="1"/>
                      </p:cNvPicPr>
                      <p:nvPr/>
                    </p:nvPicPr>
                    <p:blipFill>
                      <a:blip r:embed="rId9"/>
                      <a:srcRect/>
                      <a:stretch>
                        <a:fillRect/>
                      </a:stretch>
                    </p:blipFill>
                    <p:spPr bwMode="auto">
                      <a:xfrm>
                        <a:off x="1780674" y="3289719"/>
                        <a:ext cx="2413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7696200" y="4279075"/>
          <a:ext cx="863600" cy="330200"/>
        </p:xfrm>
        <a:graphic>
          <a:graphicData uri="http://schemas.openxmlformats.org/presentationml/2006/ole">
            <mc:AlternateContent xmlns:mc="http://schemas.openxmlformats.org/markup-compatibility/2006">
              <mc:Choice xmlns:v="urn:schemas-microsoft-com:vml" Requires="v">
                <p:oleObj name="Equation" r:id="rId10" imgW="863280" imgH="330120" progId="Equation.DSMT4">
                  <p:embed/>
                </p:oleObj>
              </mc:Choice>
              <mc:Fallback>
                <p:oleObj name="Equation" r:id="rId10" imgW="863280" imgH="330120" progId="Equation.DSMT4">
                  <p:embed/>
                  <p:pic>
                    <p:nvPicPr>
                      <p:cNvPr id="10" name="Object 9"/>
                      <p:cNvPicPr>
                        <a:picLocks noChangeAspect="1" noChangeArrowheads="1"/>
                      </p:cNvPicPr>
                      <p:nvPr/>
                    </p:nvPicPr>
                    <p:blipFill>
                      <a:blip r:embed="rId11"/>
                      <a:srcRect/>
                      <a:stretch>
                        <a:fillRect/>
                      </a:stretch>
                    </p:blipFill>
                    <p:spPr bwMode="auto">
                      <a:xfrm>
                        <a:off x="7696200" y="4279075"/>
                        <a:ext cx="863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flipH="1">
            <a:off x="2209801" y="3886200"/>
            <a:ext cx="914399" cy="274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71373" y="3347836"/>
            <a:ext cx="914399" cy="274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64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t>
            </a:r>
            <a:r>
              <a:rPr lang="en-US" sz="2800" dirty="0"/>
              <a:t>	Subtract:  </a:t>
            </a:r>
          </a:p>
          <a:p>
            <a:endParaRPr lang="en-US" dirty="0"/>
          </a:p>
        </p:txBody>
      </p:sp>
      <p:graphicFrame>
        <p:nvGraphicFramePr>
          <p:cNvPr id="10" name="Object 9"/>
          <p:cNvGraphicFramePr>
            <a:graphicFrameLocks noChangeAspect="1"/>
          </p:cNvGraphicFramePr>
          <p:nvPr/>
        </p:nvGraphicFramePr>
        <p:xfrm>
          <a:off x="3048000" y="996950"/>
          <a:ext cx="2743200" cy="965200"/>
        </p:xfrm>
        <a:graphic>
          <a:graphicData uri="http://schemas.openxmlformats.org/presentationml/2006/ole">
            <mc:AlternateContent xmlns:mc="http://schemas.openxmlformats.org/markup-compatibility/2006">
              <mc:Choice xmlns:v="urn:schemas-microsoft-com:vml" Requires="v">
                <p:oleObj name="Equation" r:id="rId2" imgW="2743200" imgH="965160" progId="Equation.DSMT4">
                  <p:embed/>
                </p:oleObj>
              </mc:Choice>
              <mc:Fallback>
                <p:oleObj name="Equation" r:id="rId2" imgW="2743200" imgH="965160" progId="Equation.DSMT4">
                  <p:embed/>
                  <p:pic>
                    <p:nvPicPr>
                      <p:cNvPr id="10" name="Object 9"/>
                      <p:cNvPicPr>
                        <a:picLocks noChangeAspect="1" noChangeArrowheads="1"/>
                      </p:cNvPicPr>
                      <p:nvPr/>
                    </p:nvPicPr>
                    <p:blipFill>
                      <a:blip r:embed="rId3"/>
                      <a:srcRect/>
                      <a:stretch>
                        <a:fillRect/>
                      </a:stretch>
                    </p:blipFill>
                    <p:spPr bwMode="auto">
                      <a:xfrm>
                        <a:off x="3048000" y="996950"/>
                        <a:ext cx="2743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484313" y="1979194"/>
          <a:ext cx="5880100" cy="990600"/>
        </p:xfrm>
        <a:graphic>
          <a:graphicData uri="http://schemas.openxmlformats.org/presentationml/2006/ole">
            <mc:AlternateContent xmlns:mc="http://schemas.openxmlformats.org/markup-compatibility/2006">
              <mc:Choice xmlns:v="urn:schemas-microsoft-com:vml" Requires="v">
                <p:oleObj name="Equation" r:id="rId4" imgW="5879880" imgH="990360" progId="Equation.DSMT4">
                  <p:embed/>
                </p:oleObj>
              </mc:Choice>
              <mc:Fallback>
                <p:oleObj name="Equation" r:id="rId4" imgW="5879880" imgH="990360" progId="Equation.DSMT4">
                  <p:embed/>
                  <p:pic>
                    <p:nvPicPr>
                      <p:cNvPr id="7" name="Object 6"/>
                      <p:cNvPicPr>
                        <a:picLocks noChangeAspect="1" noChangeArrowheads="1"/>
                      </p:cNvPicPr>
                      <p:nvPr/>
                    </p:nvPicPr>
                    <p:blipFill>
                      <a:blip r:embed="rId5"/>
                      <a:srcRect/>
                      <a:stretch>
                        <a:fillRect/>
                      </a:stretch>
                    </p:blipFill>
                    <p:spPr bwMode="auto">
                      <a:xfrm>
                        <a:off x="1484313" y="1979194"/>
                        <a:ext cx="5880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276317" y="2949742"/>
          <a:ext cx="4114800" cy="3086100"/>
        </p:xfrm>
        <a:graphic>
          <a:graphicData uri="http://schemas.openxmlformats.org/presentationml/2006/ole">
            <mc:AlternateContent xmlns:mc="http://schemas.openxmlformats.org/markup-compatibility/2006">
              <mc:Choice xmlns:v="urn:schemas-microsoft-com:vml" Requires="v">
                <p:oleObj name="Equation" r:id="rId6" imgW="4114800" imgH="3085920" progId="Equation.DSMT4">
                  <p:embed/>
                </p:oleObj>
              </mc:Choice>
              <mc:Fallback>
                <p:oleObj name="Equation" r:id="rId6" imgW="4114800" imgH="3085920" progId="Equation.DSMT4">
                  <p:embed/>
                  <p:pic>
                    <p:nvPicPr>
                      <p:cNvPr id="8" name="Object 7"/>
                      <p:cNvPicPr>
                        <a:picLocks noChangeAspect="1" noChangeArrowheads="1"/>
                      </p:cNvPicPr>
                      <p:nvPr/>
                    </p:nvPicPr>
                    <p:blipFill>
                      <a:blip r:embed="rId7"/>
                      <a:srcRect/>
                      <a:stretch>
                        <a:fillRect/>
                      </a:stretch>
                    </p:blipFill>
                    <p:spPr bwMode="auto">
                      <a:xfrm>
                        <a:off x="4276317" y="2949742"/>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395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Find the least common denominator.</a:t>
            </a:r>
          </a:p>
        </p:txBody>
      </p:sp>
    </p:spTree>
    <p:extLst>
      <p:ext uri="{BB962C8B-B14F-4D97-AF65-F5344CB8AC3E}">
        <p14:creationId xmlns:p14="http://schemas.microsoft.com/office/powerpoint/2010/main" val="1405412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143000"/>
          <a:ext cx="8243888" cy="429777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Finding the Least Common Denominator (LCD)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Factor each denominator completely.</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List the factors of the first denominator.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Add to the list in step 2 any factors of the second denominator that do not appear in </a:t>
                      </a:r>
                      <a:br>
                        <a:rPr kumimoji="0" lang="en-US" sz="2800" b="0" i="0" u="none" strike="noStrike" cap="none" normalizeH="0" baseline="0" dirty="0">
                          <a:ln>
                            <a:noFill/>
                          </a:ln>
                          <a:solidFill>
                            <a:schemeClr val="tx1"/>
                          </a:solidFill>
                          <a:effectLst/>
                          <a:latin typeface="Arial" pitchFamily="34" charset="0"/>
                          <a:cs typeface="Arial" pitchFamily="34" charset="0"/>
                        </a:rPr>
                      </a:br>
                      <a:r>
                        <a:rPr kumimoji="0" lang="en-US" sz="2800" b="0" i="0" u="none" strike="noStrike" cap="none" normalizeH="0" baseline="0" dirty="0">
                          <a:ln>
                            <a:noFill/>
                          </a:ln>
                          <a:solidFill>
                            <a:schemeClr val="tx1"/>
                          </a:solidFill>
                          <a:effectLst/>
                          <a:latin typeface="Arial" pitchFamily="34" charset="0"/>
                          <a:cs typeface="Arial" pitchFamily="34" charset="0"/>
                        </a:rPr>
                        <a:t>the list.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Form the product of each different factor from the list in step 3.  This product is the least common denominator.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Least Common Denominators</a:t>
            </a:r>
          </a:p>
        </p:txBody>
      </p:sp>
    </p:spTree>
    <p:extLst>
      <p:ext uri="{BB962C8B-B14F-4D97-AF65-F5344CB8AC3E}">
        <p14:creationId xmlns:p14="http://schemas.microsoft.com/office/powerpoint/2010/main" val="1475917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Find the LCD of:</a:t>
            </a:r>
          </a:p>
          <a:p>
            <a:endParaRPr lang="en-US" sz="2800" dirty="0"/>
          </a:p>
          <a:p>
            <a:endParaRPr lang="en-US" sz="2800" dirty="0"/>
          </a:p>
          <a:p>
            <a:pPr>
              <a:spcBef>
                <a:spcPts val="0"/>
              </a:spcBef>
            </a:pPr>
            <a:r>
              <a:rPr lang="en-US" sz="2800" b="1" spc="-100" dirty="0"/>
              <a:t>	</a:t>
            </a:r>
          </a:p>
          <a:p>
            <a:pPr>
              <a:spcBef>
                <a:spcPts val="0"/>
              </a:spcBef>
            </a:pPr>
            <a:r>
              <a:rPr lang="en-US" sz="2800" b="1" spc="-100" dirty="0"/>
              <a:t>	1. Factor each denominator completely.</a:t>
            </a:r>
          </a:p>
          <a:p>
            <a:endParaRPr lang="en-US" sz="2800" b="1" dirty="0"/>
          </a:p>
          <a:p>
            <a:endParaRPr lang="en-US" sz="2800" b="1" dirty="0"/>
          </a:p>
          <a:p>
            <a:pPr>
              <a:spcBef>
                <a:spcPts val="0"/>
              </a:spcBef>
            </a:pPr>
            <a:r>
              <a:rPr lang="en-US" sz="2800" b="1" spc="-100" dirty="0"/>
              <a:t>	</a:t>
            </a:r>
          </a:p>
          <a:p>
            <a:pPr>
              <a:spcBef>
                <a:spcPts val="0"/>
              </a:spcBef>
            </a:pPr>
            <a:r>
              <a:rPr lang="en-US" sz="2800" b="1" spc="-100" dirty="0"/>
              <a:t>	2. List the factors of the first denominator.</a:t>
            </a:r>
          </a:p>
          <a:p>
            <a:r>
              <a:rPr lang="en-US" sz="2800" b="1" dirty="0"/>
              <a:t>	</a:t>
            </a:r>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graphicFrame>
        <p:nvGraphicFramePr>
          <p:cNvPr id="27" name="Object 26"/>
          <p:cNvGraphicFramePr>
            <a:graphicFrameLocks noChangeAspect="1"/>
          </p:cNvGraphicFramePr>
          <p:nvPr/>
        </p:nvGraphicFramePr>
        <p:xfrm>
          <a:off x="1447800" y="1524000"/>
          <a:ext cx="4902200" cy="965200"/>
        </p:xfrm>
        <a:graphic>
          <a:graphicData uri="http://schemas.openxmlformats.org/presentationml/2006/ole">
            <mc:AlternateContent xmlns:mc="http://schemas.openxmlformats.org/markup-compatibility/2006">
              <mc:Choice xmlns:v="urn:schemas-microsoft-com:vml" Requires="v">
                <p:oleObj name="Equation" r:id="rId2" imgW="4902120" imgH="965160" progId="Equation.DSMT4">
                  <p:embed/>
                </p:oleObj>
              </mc:Choice>
              <mc:Fallback>
                <p:oleObj name="Equation" r:id="rId2" imgW="4902120" imgH="965160" progId="Equation.DSMT4">
                  <p:embed/>
                  <p:pic>
                    <p:nvPicPr>
                      <p:cNvPr id="27" name="Object 26"/>
                      <p:cNvPicPr>
                        <a:picLocks noChangeAspect="1" noChangeArrowheads="1"/>
                      </p:cNvPicPr>
                      <p:nvPr/>
                    </p:nvPicPr>
                    <p:blipFill>
                      <a:blip r:embed="rId3"/>
                      <a:srcRect/>
                      <a:stretch>
                        <a:fillRect/>
                      </a:stretch>
                    </p:blipFill>
                    <p:spPr bwMode="auto">
                      <a:xfrm>
                        <a:off x="1447800" y="1524000"/>
                        <a:ext cx="4902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nvGraphicFramePr>
        <p:xfrm>
          <a:off x="2590800" y="3505200"/>
          <a:ext cx="4203700" cy="558800"/>
        </p:xfrm>
        <a:graphic>
          <a:graphicData uri="http://schemas.openxmlformats.org/presentationml/2006/ole">
            <mc:AlternateContent xmlns:mc="http://schemas.openxmlformats.org/markup-compatibility/2006">
              <mc:Choice xmlns:v="urn:schemas-microsoft-com:vml" Requires="v">
                <p:oleObj name="Equation" r:id="rId4" imgW="4203360" imgH="558720" progId="Equation.DSMT4">
                  <p:embed/>
                </p:oleObj>
              </mc:Choice>
              <mc:Fallback>
                <p:oleObj name="Equation" r:id="rId4" imgW="4203360" imgH="558720" progId="Equation.DSMT4">
                  <p:embed/>
                  <p:pic>
                    <p:nvPicPr>
                      <p:cNvPr id="28" name="Object 27"/>
                      <p:cNvPicPr>
                        <a:picLocks noChangeAspect="1" noChangeArrowheads="1"/>
                      </p:cNvPicPr>
                      <p:nvPr/>
                    </p:nvPicPr>
                    <p:blipFill>
                      <a:blip r:embed="rId5"/>
                      <a:srcRect/>
                      <a:stretch>
                        <a:fillRect/>
                      </a:stretch>
                    </p:blipFill>
                    <p:spPr bwMode="auto">
                      <a:xfrm>
                        <a:off x="2590800" y="3505200"/>
                        <a:ext cx="4203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nvGraphicFramePr>
        <p:xfrm>
          <a:off x="2438400" y="4191000"/>
          <a:ext cx="4533900" cy="558800"/>
        </p:xfrm>
        <a:graphic>
          <a:graphicData uri="http://schemas.openxmlformats.org/presentationml/2006/ole">
            <mc:AlternateContent xmlns:mc="http://schemas.openxmlformats.org/markup-compatibility/2006">
              <mc:Choice xmlns:v="urn:schemas-microsoft-com:vml" Requires="v">
                <p:oleObj name="Equation" r:id="rId6" imgW="4533840" imgH="558720" progId="Equation.DSMT4">
                  <p:embed/>
                </p:oleObj>
              </mc:Choice>
              <mc:Fallback>
                <p:oleObj name="Equation" r:id="rId6" imgW="4533840" imgH="558720" progId="Equation.DSMT4">
                  <p:embed/>
                  <p:pic>
                    <p:nvPicPr>
                      <p:cNvPr id="29" name="Object 28"/>
                      <p:cNvPicPr>
                        <a:picLocks noChangeAspect="1" noChangeArrowheads="1"/>
                      </p:cNvPicPr>
                      <p:nvPr/>
                    </p:nvPicPr>
                    <p:blipFill>
                      <a:blip r:embed="rId7"/>
                      <a:srcRect/>
                      <a:stretch>
                        <a:fillRect/>
                      </a:stretch>
                    </p:blipFill>
                    <p:spPr bwMode="auto">
                      <a:xfrm>
                        <a:off x="2438400" y="4191000"/>
                        <a:ext cx="4533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3429000" y="5486400"/>
          <a:ext cx="1752600" cy="381000"/>
        </p:xfrm>
        <a:graphic>
          <a:graphicData uri="http://schemas.openxmlformats.org/presentationml/2006/ole">
            <mc:AlternateContent xmlns:mc="http://schemas.openxmlformats.org/markup-compatibility/2006">
              <mc:Choice xmlns:v="urn:schemas-microsoft-com:vml" Requires="v">
                <p:oleObj name="Equation" r:id="rId8" imgW="1752480" imgH="380880" progId="Equation.DSMT4">
                  <p:embed/>
                </p:oleObj>
              </mc:Choice>
              <mc:Fallback>
                <p:oleObj name="Equation" r:id="rId8" imgW="1752480" imgH="380880" progId="Equation.DSMT4">
                  <p:embed/>
                  <p:pic>
                    <p:nvPicPr>
                      <p:cNvPr id="30" name="Object 29"/>
                      <p:cNvPicPr>
                        <a:picLocks noChangeAspect="1" noChangeArrowheads="1"/>
                      </p:cNvPicPr>
                      <p:nvPr/>
                    </p:nvPicPr>
                    <p:blipFill>
                      <a:blip r:embed="rId9"/>
                      <a:srcRect/>
                      <a:stretch>
                        <a:fillRect/>
                      </a:stretch>
                    </p:blipFill>
                    <p:spPr bwMode="auto">
                      <a:xfrm>
                        <a:off x="3429000" y="5486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011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r>
              <a:rPr lang="en-US" sz="2800" b="1" spc="-100" dirty="0"/>
              <a:t>3. 	Add any unlisted factors from the second 	denominator.</a:t>
            </a:r>
            <a:r>
              <a:rPr lang="en-US" sz="2800" spc="-100" dirty="0"/>
              <a:t>  The second denominator is                		                One factor of </a:t>
            </a:r>
            <a:r>
              <a:rPr lang="en-US" sz="2800" i="1" spc="-100" dirty="0"/>
              <a:t>          </a:t>
            </a:r>
            <a:r>
              <a:rPr lang="en-US" sz="2800" spc="-100" dirty="0"/>
              <a:t>is already in 	our list, but the factor            is not.  We add the 	factor            to our list.</a:t>
            </a:r>
            <a:endParaRPr lang="en-US" sz="2800" b="1" spc="-100" dirty="0"/>
          </a:p>
          <a:p>
            <a:pPr>
              <a:spcBef>
                <a:spcPts val="0"/>
              </a:spcBef>
            </a:pPr>
            <a:endParaRPr lang="en-US" sz="2800" dirty="0"/>
          </a:p>
          <a:p>
            <a:pPr>
              <a:spcBef>
                <a:spcPts val="0"/>
              </a:spcBef>
            </a:pPr>
            <a:r>
              <a:rPr lang="en-US" sz="2800" b="1" dirty="0"/>
              <a:t>4. 	The least common denominator is the 	product of all factors in the final list.</a:t>
            </a:r>
            <a:r>
              <a:rPr lang="en-US" sz="2800" dirty="0"/>
              <a:t>  	Thus,</a:t>
            </a:r>
            <a:endParaRPr lang="en-US" sz="2800" b="1" dirty="0"/>
          </a:p>
          <a:p>
            <a:pPr>
              <a:spcBef>
                <a:spcPts val="0"/>
              </a:spcBef>
            </a:pPr>
            <a:endParaRPr lang="en-US" sz="2800" b="1" dirty="0"/>
          </a:p>
          <a:p>
            <a:pPr>
              <a:spcBef>
                <a:spcPts val="0"/>
              </a:spcBef>
            </a:pPr>
            <a:r>
              <a:rPr lang="en-US" sz="2800" dirty="0">
                <a:latin typeface="Times New Roman" pitchFamily="18" charset="0"/>
              </a:rPr>
              <a:t>	</a:t>
            </a:r>
            <a:r>
              <a:rPr lang="en-US" sz="2800" dirty="0"/>
              <a:t>is the least common denominator.</a:t>
            </a:r>
          </a:p>
          <a:p>
            <a:pPr>
              <a:spcBef>
                <a:spcPts val="0"/>
              </a:spcBef>
            </a:pPr>
            <a:r>
              <a:rPr lang="en-US" sz="2800" b="1" dirty="0"/>
              <a:t>	</a:t>
            </a:r>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graphicFrame>
        <p:nvGraphicFramePr>
          <p:cNvPr id="28" name="Object 27"/>
          <p:cNvGraphicFramePr>
            <a:graphicFrameLocks noChangeAspect="1"/>
          </p:cNvGraphicFramePr>
          <p:nvPr/>
        </p:nvGraphicFramePr>
        <p:xfrm>
          <a:off x="1436688" y="2032000"/>
          <a:ext cx="2400300" cy="457200"/>
        </p:xfrm>
        <a:graphic>
          <a:graphicData uri="http://schemas.openxmlformats.org/presentationml/2006/ole">
            <mc:AlternateContent xmlns:mc="http://schemas.openxmlformats.org/markup-compatibility/2006">
              <mc:Choice xmlns:v="urn:schemas-microsoft-com:vml" Requires="v">
                <p:oleObj name="Equation" r:id="rId2" imgW="2400120" imgH="457200" progId="Equation.DSMT4">
                  <p:embed/>
                </p:oleObj>
              </mc:Choice>
              <mc:Fallback>
                <p:oleObj name="Equation" r:id="rId2" imgW="2400120" imgH="457200" progId="Equation.DSMT4">
                  <p:embed/>
                  <p:pic>
                    <p:nvPicPr>
                      <p:cNvPr id="28" name="Object 27"/>
                      <p:cNvPicPr>
                        <a:picLocks noChangeAspect="1" noChangeArrowheads="1"/>
                      </p:cNvPicPr>
                      <p:nvPr/>
                    </p:nvPicPr>
                    <p:blipFill>
                      <a:blip r:embed="rId3"/>
                      <a:srcRect/>
                      <a:stretch>
                        <a:fillRect/>
                      </a:stretch>
                    </p:blipFill>
                    <p:spPr bwMode="auto">
                      <a:xfrm>
                        <a:off x="1436688" y="2032000"/>
                        <a:ext cx="240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nvGraphicFramePr>
        <p:xfrm>
          <a:off x="3200400" y="3352800"/>
          <a:ext cx="2857500" cy="393700"/>
        </p:xfrm>
        <a:graphic>
          <a:graphicData uri="http://schemas.openxmlformats.org/presentationml/2006/ole">
            <mc:AlternateContent xmlns:mc="http://schemas.openxmlformats.org/markup-compatibility/2006">
              <mc:Choice xmlns:v="urn:schemas-microsoft-com:vml" Requires="v">
                <p:oleObj name="Equation" r:id="rId4" imgW="2857320" imgH="393480" progId="Equation.DSMT4">
                  <p:embed/>
                </p:oleObj>
              </mc:Choice>
              <mc:Fallback>
                <p:oleObj name="Equation" r:id="rId4" imgW="2857320" imgH="393480" progId="Equation.DSMT4">
                  <p:embed/>
                  <p:pic>
                    <p:nvPicPr>
                      <p:cNvPr id="29" name="Object 28"/>
                      <p:cNvPicPr>
                        <a:picLocks noChangeAspect="1" noChangeArrowheads="1"/>
                      </p:cNvPicPr>
                      <p:nvPr/>
                    </p:nvPicPr>
                    <p:blipFill>
                      <a:blip r:embed="rId5"/>
                      <a:srcRect/>
                      <a:stretch>
                        <a:fillRect/>
                      </a:stretch>
                    </p:blipFill>
                    <p:spPr bwMode="auto">
                      <a:xfrm>
                        <a:off x="3200400" y="3352800"/>
                        <a:ext cx="2857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nvGraphicFramePr>
        <p:xfrm>
          <a:off x="2476500" y="5029200"/>
          <a:ext cx="3314700" cy="457200"/>
        </p:xfrm>
        <a:graphic>
          <a:graphicData uri="http://schemas.openxmlformats.org/presentationml/2006/ole">
            <mc:AlternateContent xmlns:mc="http://schemas.openxmlformats.org/markup-compatibility/2006">
              <mc:Choice xmlns:v="urn:schemas-microsoft-com:vml" Requires="v">
                <p:oleObj name="Equation" r:id="rId6" imgW="3314520" imgH="457200" progId="Equation.DSMT4">
                  <p:embed/>
                </p:oleObj>
              </mc:Choice>
              <mc:Fallback>
                <p:oleObj name="Equation" r:id="rId6" imgW="3314520" imgH="457200" progId="Equation.DSMT4">
                  <p:embed/>
                  <p:pic>
                    <p:nvPicPr>
                      <p:cNvPr id="30" name="Object 29"/>
                      <p:cNvPicPr>
                        <a:picLocks noChangeAspect="1" noChangeArrowheads="1"/>
                      </p:cNvPicPr>
                      <p:nvPr/>
                    </p:nvPicPr>
                    <p:blipFill>
                      <a:blip r:embed="rId7"/>
                      <a:srcRect/>
                      <a:stretch>
                        <a:fillRect/>
                      </a:stretch>
                    </p:blipFill>
                    <p:spPr bwMode="auto">
                      <a:xfrm>
                        <a:off x="2476500" y="5029200"/>
                        <a:ext cx="331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778500" y="2139950"/>
          <a:ext cx="800100" cy="381000"/>
        </p:xfrm>
        <a:graphic>
          <a:graphicData uri="http://schemas.openxmlformats.org/presentationml/2006/ole">
            <mc:AlternateContent xmlns:mc="http://schemas.openxmlformats.org/markup-compatibility/2006">
              <mc:Choice xmlns:v="urn:schemas-microsoft-com:vml" Requires="v">
                <p:oleObj name="Equation" r:id="rId8" imgW="799920" imgH="380880" progId="Equation.DSMT4">
                  <p:embed/>
                </p:oleObj>
              </mc:Choice>
              <mc:Fallback>
                <p:oleObj name="Equation" r:id="rId8" imgW="799920" imgH="380880" progId="Equation.DSMT4">
                  <p:embed/>
                  <p:pic>
                    <p:nvPicPr>
                      <p:cNvPr id="7" name="Object 6"/>
                      <p:cNvPicPr>
                        <a:picLocks noChangeAspect="1" noChangeArrowheads="1"/>
                      </p:cNvPicPr>
                      <p:nvPr/>
                    </p:nvPicPr>
                    <p:blipFill>
                      <a:blip r:embed="rId9"/>
                      <a:srcRect/>
                      <a:stretch>
                        <a:fillRect/>
                      </a:stretch>
                    </p:blipFill>
                    <p:spPr bwMode="auto">
                      <a:xfrm>
                        <a:off x="5778500" y="2139950"/>
                        <a:ext cx="800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608513" y="2514600"/>
          <a:ext cx="901700" cy="393700"/>
        </p:xfrm>
        <a:graphic>
          <a:graphicData uri="http://schemas.openxmlformats.org/presentationml/2006/ole">
            <mc:AlternateContent xmlns:mc="http://schemas.openxmlformats.org/markup-compatibility/2006">
              <mc:Choice xmlns:v="urn:schemas-microsoft-com:vml" Requires="v">
                <p:oleObj name="Equation" r:id="rId10" imgW="901440" imgH="393480" progId="Equation.DSMT4">
                  <p:embed/>
                </p:oleObj>
              </mc:Choice>
              <mc:Fallback>
                <p:oleObj name="Equation" r:id="rId10" imgW="901440" imgH="393480" progId="Equation.DSMT4">
                  <p:embed/>
                  <p:pic>
                    <p:nvPicPr>
                      <p:cNvPr id="8" name="Object 7"/>
                      <p:cNvPicPr>
                        <a:picLocks noChangeAspect="1" noChangeArrowheads="1"/>
                      </p:cNvPicPr>
                      <p:nvPr/>
                    </p:nvPicPr>
                    <p:blipFill>
                      <a:blip r:embed="rId11"/>
                      <a:srcRect/>
                      <a:stretch>
                        <a:fillRect/>
                      </a:stretch>
                    </p:blipFill>
                    <p:spPr bwMode="auto">
                      <a:xfrm>
                        <a:off x="4608513" y="2514600"/>
                        <a:ext cx="901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400300" y="2940875"/>
          <a:ext cx="901700" cy="393700"/>
        </p:xfrm>
        <a:graphic>
          <a:graphicData uri="http://schemas.openxmlformats.org/presentationml/2006/ole">
            <mc:AlternateContent xmlns:mc="http://schemas.openxmlformats.org/markup-compatibility/2006">
              <mc:Choice xmlns:v="urn:schemas-microsoft-com:vml" Requires="v">
                <p:oleObj name="Equation" r:id="rId12" imgW="901440" imgH="393480" progId="Equation.DSMT4">
                  <p:embed/>
                </p:oleObj>
              </mc:Choice>
              <mc:Fallback>
                <p:oleObj name="Equation" r:id="rId12" imgW="901440" imgH="393480" progId="Equation.DSMT4">
                  <p:embed/>
                  <p:pic>
                    <p:nvPicPr>
                      <p:cNvPr id="9" name="Object 8"/>
                      <p:cNvPicPr>
                        <a:picLocks noChangeAspect="1" noChangeArrowheads="1"/>
                      </p:cNvPicPr>
                      <p:nvPr/>
                    </p:nvPicPr>
                    <p:blipFill>
                      <a:blip r:embed="rId13"/>
                      <a:srcRect/>
                      <a:stretch>
                        <a:fillRect/>
                      </a:stretch>
                    </p:blipFill>
                    <p:spPr bwMode="auto">
                      <a:xfrm>
                        <a:off x="2400300" y="2940875"/>
                        <a:ext cx="901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1796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3a.</a:t>
            </a:r>
            <a:r>
              <a:rPr lang="en-US" sz="2800" dirty="0"/>
              <a:t>	Find the LCD of</a:t>
            </a:r>
          </a:p>
          <a:p>
            <a:r>
              <a:rPr lang="en-US" sz="2800" dirty="0"/>
              <a:t>	</a:t>
            </a:r>
          </a:p>
          <a:p>
            <a:r>
              <a:rPr lang="en-US" sz="2800" dirty="0"/>
              <a:t>	Factor each denominator:</a:t>
            </a:r>
          </a:p>
          <a:p>
            <a:endParaRPr lang="en-US" sz="2800" dirty="0"/>
          </a:p>
          <a:p>
            <a:endParaRPr lang="en-US" sz="2800" dirty="0"/>
          </a:p>
          <a:p>
            <a:r>
              <a:rPr lang="en-US" sz="2800" dirty="0"/>
              <a:t>	List the factors of the first denominator:</a:t>
            </a:r>
          </a:p>
          <a:p>
            <a:endParaRPr lang="en-US" sz="2800" dirty="0"/>
          </a:p>
          <a:p>
            <a:r>
              <a:rPr lang="en-US" sz="2800" dirty="0"/>
              <a:t>	Add any unlisted factors from the second 	denominator:</a:t>
            </a:r>
            <a:br>
              <a:rPr lang="en-US" sz="2800" dirty="0"/>
            </a:br>
            <a:endParaRPr lang="en-US" sz="2800" dirty="0"/>
          </a:p>
          <a:p>
            <a:endParaRPr lang="en-US" sz="2800" dirty="0"/>
          </a:p>
          <a:p>
            <a:endParaRPr lang="en-US" sz="2800" dirty="0"/>
          </a:p>
          <a:p>
            <a:pPr>
              <a:spcBef>
                <a:spcPts val="0"/>
              </a:spcBef>
            </a:pPr>
            <a:r>
              <a:rPr lang="en-US" sz="2800" dirty="0"/>
              <a:t>	</a:t>
            </a:r>
            <a:br>
              <a:rPr lang="en-US" sz="2800" dirty="0"/>
            </a:br>
            <a:endParaRPr lang="en-US" sz="2800" dirty="0"/>
          </a:p>
          <a:p>
            <a:endParaRPr lang="en-US" sz="2800" dirty="0"/>
          </a:p>
          <a:p>
            <a:endParaRPr lang="en-US" dirty="0"/>
          </a:p>
        </p:txBody>
      </p:sp>
      <p:graphicFrame>
        <p:nvGraphicFramePr>
          <p:cNvPr id="8" name="Object 7"/>
          <p:cNvGraphicFramePr>
            <a:graphicFrameLocks noChangeAspect="1"/>
          </p:cNvGraphicFramePr>
          <p:nvPr/>
        </p:nvGraphicFramePr>
        <p:xfrm>
          <a:off x="4114800" y="1048656"/>
          <a:ext cx="2108200" cy="901700"/>
        </p:xfrm>
        <a:graphic>
          <a:graphicData uri="http://schemas.openxmlformats.org/presentationml/2006/ole">
            <mc:AlternateContent xmlns:mc="http://schemas.openxmlformats.org/markup-compatibility/2006">
              <mc:Choice xmlns:v="urn:schemas-microsoft-com:vml" Requires="v">
                <p:oleObj name="Equation" r:id="rId2" imgW="2108160" imgH="901440" progId="Equation.DSMT4">
                  <p:embed/>
                </p:oleObj>
              </mc:Choice>
              <mc:Fallback>
                <p:oleObj name="Equation" r:id="rId2" imgW="2108160" imgH="901440" progId="Equation.DSMT4">
                  <p:embed/>
                  <p:pic>
                    <p:nvPicPr>
                      <p:cNvPr id="8" name="Object 7"/>
                      <p:cNvPicPr>
                        <a:picLocks noChangeAspect="1" noChangeArrowheads="1"/>
                      </p:cNvPicPr>
                      <p:nvPr/>
                    </p:nvPicPr>
                    <p:blipFill>
                      <a:blip r:embed="rId3"/>
                      <a:srcRect/>
                      <a:stretch>
                        <a:fillRect/>
                      </a:stretch>
                    </p:blipFill>
                    <p:spPr bwMode="auto">
                      <a:xfrm>
                        <a:off x="4114800" y="1048656"/>
                        <a:ext cx="2108200" cy="9017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nvGraphicFramePr>
        <p:xfrm>
          <a:off x="1524000" y="2590800"/>
          <a:ext cx="1968500" cy="990600"/>
        </p:xfrm>
        <a:graphic>
          <a:graphicData uri="http://schemas.openxmlformats.org/presentationml/2006/ole">
            <mc:AlternateContent xmlns:mc="http://schemas.openxmlformats.org/markup-compatibility/2006">
              <mc:Choice xmlns:v="urn:schemas-microsoft-com:vml" Requires="v">
                <p:oleObj name="Equation" r:id="rId4" imgW="1968480" imgH="990360" progId="Equation.DSMT4">
                  <p:embed/>
                </p:oleObj>
              </mc:Choice>
              <mc:Fallback>
                <p:oleObj name="Equation" r:id="rId4" imgW="1968480" imgH="990360" progId="Equation.DSMT4">
                  <p:embed/>
                  <p:pic>
                    <p:nvPicPr>
                      <p:cNvPr id="9" name="Object 8"/>
                      <p:cNvPicPr>
                        <a:picLocks noChangeAspect="1" noChangeArrowheads="1"/>
                      </p:cNvPicPr>
                      <p:nvPr/>
                    </p:nvPicPr>
                    <p:blipFill>
                      <a:blip r:embed="rId5"/>
                      <a:srcRect/>
                      <a:stretch>
                        <a:fillRect/>
                      </a:stretch>
                    </p:blipFill>
                    <p:spPr bwMode="auto">
                      <a:xfrm>
                        <a:off x="1524000" y="2590800"/>
                        <a:ext cx="1968500" cy="9906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nvGraphicFramePr>
        <p:xfrm>
          <a:off x="1524000" y="4191000"/>
          <a:ext cx="949325" cy="474662"/>
        </p:xfrm>
        <a:graphic>
          <a:graphicData uri="http://schemas.openxmlformats.org/presentationml/2006/ole">
            <mc:AlternateContent xmlns:mc="http://schemas.openxmlformats.org/markup-compatibility/2006">
              <mc:Choice xmlns:v="urn:schemas-microsoft-com:vml" Requires="v">
                <p:oleObj name="Equation" r:id="rId6" imgW="863280" imgH="431640" progId="Equation.DSMT4">
                  <p:embed/>
                </p:oleObj>
              </mc:Choice>
              <mc:Fallback>
                <p:oleObj name="Equation" r:id="rId6" imgW="863280" imgH="431640" progId="Equation.DSMT4">
                  <p:embed/>
                  <p:pic>
                    <p:nvPicPr>
                      <p:cNvPr id="13" name="Object 12"/>
                      <p:cNvPicPr>
                        <a:picLocks noChangeAspect="1" noChangeArrowheads="1"/>
                      </p:cNvPicPr>
                      <p:nvPr/>
                    </p:nvPicPr>
                    <p:blipFill>
                      <a:blip r:embed="rId7"/>
                      <a:srcRect/>
                      <a:stretch>
                        <a:fillRect/>
                      </a:stretch>
                    </p:blipFill>
                    <p:spPr bwMode="auto">
                      <a:xfrm>
                        <a:off x="1524000" y="4191000"/>
                        <a:ext cx="949325" cy="47466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1528989" y="5621338"/>
          <a:ext cx="1228725" cy="474662"/>
        </p:xfrm>
        <a:graphic>
          <a:graphicData uri="http://schemas.openxmlformats.org/presentationml/2006/ole">
            <mc:AlternateContent xmlns:mc="http://schemas.openxmlformats.org/markup-compatibility/2006">
              <mc:Choice xmlns:v="urn:schemas-microsoft-com:vml" Requires="v">
                <p:oleObj name="Equation" r:id="rId8" imgW="1117440" imgH="431640" progId="Equation.DSMT4">
                  <p:embed/>
                </p:oleObj>
              </mc:Choice>
              <mc:Fallback>
                <p:oleObj name="Equation" r:id="rId8" imgW="1117440" imgH="431640" progId="Equation.DSMT4">
                  <p:embed/>
                  <p:pic>
                    <p:nvPicPr>
                      <p:cNvPr id="14" name="Object 13"/>
                      <p:cNvPicPr>
                        <a:picLocks noChangeAspect="1" noChangeArrowheads="1"/>
                      </p:cNvPicPr>
                      <p:nvPr/>
                    </p:nvPicPr>
                    <p:blipFill>
                      <a:blip r:embed="rId9"/>
                      <a:srcRect/>
                      <a:stretch>
                        <a:fillRect/>
                      </a:stretch>
                    </p:blipFill>
                    <p:spPr bwMode="auto">
                      <a:xfrm>
                        <a:off x="1528989" y="5621338"/>
                        <a:ext cx="1228725" cy="4746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82602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The LCD is the product of all the factors in 	the final list:</a:t>
            </a:r>
          </a:p>
          <a:p>
            <a:r>
              <a:rPr lang="en-US" sz="2800" dirty="0"/>
              <a:t>	</a:t>
            </a:r>
          </a:p>
          <a:p>
            <a:r>
              <a:rPr lang="en-US" sz="2800" dirty="0"/>
              <a:t>	The LCD is </a:t>
            </a:r>
          </a:p>
          <a:p>
            <a:endParaRPr lang="en-US" sz="2800" dirty="0"/>
          </a:p>
          <a:p>
            <a:pPr>
              <a:spcBef>
                <a:spcPts val="0"/>
              </a:spcBef>
            </a:pPr>
            <a:r>
              <a:rPr lang="en-US" sz="2800" dirty="0"/>
              <a:t>	</a:t>
            </a:r>
            <a:br>
              <a:rPr lang="en-US" sz="2800" dirty="0"/>
            </a:br>
            <a:endParaRPr lang="en-US" sz="2800" dirty="0"/>
          </a:p>
          <a:p>
            <a:endParaRPr lang="en-US" sz="2800" dirty="0"/>
          </a:p>
          <a:p>
            <a:endParaRPr lang="en-US" dirty="0"/>
          </a:p>
        </p:txBody>
      </p:sp>
      <p:graphicFrame>
        <p:nvGraphicFramePr>
          <p:cNvPr id="8" name="Object 7"/>
          <p:cNvGraphicFramePr>
            <a:graphicFrameLocks noChangeAspect="1"/>
          </p:cNvGraphicFramePr>
          <p:nvPr/>
        </p:nvGraphicFramePr>
        <p:xfrm>
          <a:off x="3493325" y="1535547"/>
          <a:ext cx="2717800" cy="457200"/>
        </p:xfrm>
        <a:graphic>
          <a:graphicData uri="http://schemas.openxmlformats.org/presentationml/2006/ole">
            <mc:AlternateContent xmlns:mc="http://schemas.openxmlformats.org/markup-compatibility/2006">
              <mc:Choice xmlns:v="urn:schemas-microsoft-com:vml" Requires="v">
                <p:oleObj name="Equation" r:id="rId2" imgW="2717640" imgH="457200" progId="Equation.DSMT4">
                  <p:embed/>
                </p:oleObj>
              </mc:Choice>
              <mc:Fallback>
                <p:oleObj name="Equation" r:id="rId2" imgW="2717640" imgH="457200" progId="Equation.DSMT4">
                  <p:embed/>
                  <p:pic>
                    <p:nvPicPr>
                      <p:cNvPr id="8" name="Object 7"/>
                      <p:cNvPicPr>
                        <a:picLocks noChangeAspect="1" noChangeArrowheads="1"/>
                      </p:cNvPicPr>
                      <p:nvPr/>
                    </p:nvPicPr>
                    <p:blipFill>
                      <a:blip r:embed="rId3"/>
                      <a:srcRect/>
                      <a:stretch>
                        <a:fillRect/>
                      </a:stretch>
                    </p:blipFill>
                    <p:spPr bwMode="auto">
                      <a:xfrm>
                        <a:off x="3493325" y="1535547"/>
                        <a:ext cx="2717800" cy="4572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nvGraphicFramePr>
        <p:xfrm>
          <a:off x="3429000" y="2583546"/>
          <a:ext cx="876300" cy="457200"/>
        </p:xfrm>
        <a:graphic>
          <a:graphicData uri="http://schemas.openxmlformats.org/presentationml/2006/ole">
            <mc:AlternateContent xmlns:mc="http://schemas.openxmlformats.org/markup-compatibility/2006">
              <mc:Choice xmlns:v="urn:schemas-microsoft-com:vml" Requires="v">
                <p:oleObj name="Equation" r:id="rId4" imgW="876240" imgH="457200" progId="Equation.DSMT4">
                  <p:embed/>
                </p:oleObj>
              </mc:Choice>
              <mc:Fallback>
                <p:oleObj name="Equation" r:id="rId4" imgW="876240" imgH="457200" progId="Equation.DSMT4">
                  <p:embed/>
                  <p:pic>
                    <p:nvPicPr>
                      <p:cNvPr id="9" name="Object 8"/>
                      <p:cNvPicPr>
                        <a:picLocks noChangeAspect="1" noChangeArrowheads="1"/>
                      </p:cNvPicPr>
                      <p:nvPr/>
                    </p:nvPicPr>
                    <p:blipFill>
                      <a:blip r:embed="rId5"/>
                      <a:srcRect/>
                      <a:stretch>
                        <a:fillRect/>
                      </a:stretch>
                    </p:blipFill>
                    <p:spPr bwMode="auto">
                      <a:xfrm>
                        <a:off x="3429000" y="2583546"/>
                        <a:ext cx="876300" cy="457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665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3b.</a:t>
            </a:r>
            <a:r>
              <a:rPr lang="en-US" sz="2800" dirty="0"/>
              <a:t>	Find the LCD of                  and</a:t>
            </a:r>
          </a:p>
          <a:p>
            <a:endParaRPr lang="en-US" sz="2800" dirty="0"/>
          </a:p>
          <a:p>
            <a:r>
              <a:rPr lang="en-US" sz="2800" dirty="0"/>
              <a:t>	Factor each denominator:</a:t>
            </a:r>
          </a:p>
          <a:p>
            <a:endParaRPr lang="en-US" sz="2800" dirty="0"/>
          </a:p>
          <a:p>
            <a:endParaRPr lang="en-US" sz="2800" dirty="0"/>
          </a:p>
          <a:p>
            <a:r>
              <a:rPr lang="en-US" sz="2800" dirty="0"/>
              <a:t>	List the factors of the first denominator:</a:t>
            </a:r>
          </a:p>
          <a:p>
            <a:endParaRPr lang="en-US" sz="2800" dirty="0"/>
          </a:p>
          <a:p>
            <a:r>
              <a:rPr lang="en-US" sz="2800" dirty="0"/>
              <a:t>	Add any unlisted factors from the second 	denominator:</a:t>
            </a:r>
          </a:p>
          <a:p>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		</a:t>
            </a:r>
          </a:p>
          <a:p>
            <a:endParaRPr lang="en-US" sz="2800" dirty="0"/>
          </a:p>
          <a:p>
            <a:br>
              <a:rPr lang="en-US" sz="2800" dirty="0"/>
            </a:br>
            <a:endParaRPr lang="en-US" sz="2800" dirty="0"/>
          </a:p>
          <a:p>
            <a:endParaRPr lang="en-US" sz="2800" dirty="0"/>
          </a:p>
          <a:p>
            <a:endParaRPr lang="en-US" dirty="0"/>
          </a:p>
        </p:txBody>
      </p:sp>
      <p:graphicFrame>
        <p:nvGraphicFramePr>
          <p:cNvPr id="5" name="Object 4"/>
          <p:cNvGraphicFramePr>
            <a:graphicFrameLocks noChangeAspect="1"/>
          </p:cNvGraphicFramePr>
          <p:nvPr/>
        </p:nvGraphicFramePr>
        <p:xfrm>
          <a:off x="4114800" y="990600"/>
          <a:ext cx="1587500" cy="901700"/>
        </p:xfrm>
        <a:graphic>
          <a:graphicData uri="http://schemas.openxmlformats.org/presentationml/2006/ole">
            <mc:AlternateContent xmlns:mc="http://schemas.openxmlformats.org/markup-compatibility/2006">
              <mc:Choice xmlns:v="urn:schemas-microsoft-com:vml" Requires="v">
                <p:oleObj name="Equation" r:id="rId2" imgW="1587240" imgH="901440" progId="Equation.DSMT4">
                  <p:embed/>
                </p:oleObj>
              </mc:Choice>
              <mc:Fallback>
                <p:oleObj name="Equation" r:id="rId2" imgW="1587240" imgH="90144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1587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540500" y="1003300"/>
          <a:ext cx="1841500" cy="901700"/>
        </p:xfrm>
        <a:graphic>
          <a:graphicData uri="http://schemas.openxmlformats.org/presentationml/2006/ole">
            <mc:AlternateContent xmlns:mc="http://schemas.openxmlformats.org/markup-compatibility/2006">
              <mc:Choice xmlns:v="urn:schemas-microsoft-com:vml" Requires="v">
                <p:oleObj name="Equation" r:id="rId4" imgW="1841400" imgH="901440" progId="Equation.DSMT4">
                  <p:embed/>
                </p:oleObj>
              </mc:Choice>
              <mc:Fallback>
                <p:oleObj name="Equation" r:id="rId4" imgW="1841400" imgH="9014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1003300"/>
                        <a:ext cx="1841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508825" y="2543628"/>
          <a:ext cx="4165600" cy="1231900"/>
        </p:xfrm>
        <a:graphic>
          <a:graphicData uri="http://schemas.openxmlformats.org/presentationml/2006/ole">
            <mc:AlternateContent xmlns:mc="http://schemas.openxmlformats.org/markup-compatibility/2006">
              <mc:Choice xmlns:v="urn:schemas-microsoft-com:vml" Requires="v">
                <p:oleObj name="Equation" r:id="rId6" imgW="4165560" imgH="1231560" progId="Equation.DSMT4">
                  <p:embed/>
                </p:oleObj>
              </mc:Choice>
              <mc:Fallback>
                <p:oleObj name="Equation" r:id="rId6" imgW="4165560" imgH="12315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825" y="2543628"/>
                        <a:ext cx="4165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24000" y="4191000"/>
          <a:ext cx="1830388" cy="501650"/>
        </p:xfrm>
        <a:graphic>
          <a:graphicData uri="http://schemas.openxmlformats.org/presentationml/2006/ole">
            <mc:AlternateContent xmlns:mc="http://schemas.openxmlformats.org/markup-compatibility/2006">
              <mc:Choice xmlns:v="urn:schemas-microsoft-com:vml" Requires="v">
                <p:oleObj name="Equation" r:id="rId8" imgW="1663560" imgH="457200" progId="Equation.DSMT4">
                  <p:embed/>
                </p:oleObj>
              </mc:Choice>
              <mc:Fallback>
                <p:oleObj name="Equation" r:id="rId8" imgW="1663560" imgH="45720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191000"/>
                        <a:ext cx="18303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691250" y="5231411"/>
          <a:ext cx="2819400" cy="457200"/>
        </p:xfrm>
        <a:graphic>
          <a:graphicData uri="http://schemas.openxmlformats.org/presentationml/2006/ole">
            <mc:AlternateContent xmlns:mc="http://schemas.openxmlformats.org/markup-compatibility/2006">
              <mc:Choice xmlns:v="urn:schemas-microsoft-com:vml" Requires="v">
                <p:oleObj name="Equation" r:id="rId10" imgW="2819160" imgH="457200" progId="Equation.DSMT4">
                  <p:embed/>
                </p:oleObj>
              </mc:Choice>
              <mc:Fallback>
                <p:oleObj name="Equation" r:id="rId10" imgW="2819160" imgH="457200" progId="Equation.DSMT4">
                  <p:embed/>
                  <p:pic>
                    <p:nvPicPr>
                      <p:cNvPr id="1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1250" y="5231411"/>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881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The LCD is the product of all the factors in 	the final list:</a:t>
            </a:r>
          </a:p>
          <a:p>
            <a:pPr>
              <a:spcBef>
                <a:spcPts val="1200"/>
              </a:spcBef>
            </a:pPr>
            <a:r>
              <a:rPr lang="en-US" sz="2800" dirty="0"/>
              <a:t>	</a:t>
            </a:r>
          </a:p>
          <a:p>
            <a:pPr>
              <a:spcBef>
                <a:spcPts val="1200"/>
              </a:spcBef>
            </a:pPr>
            <a:endParaRPr lang="en-US" sz="2800" dirty="0"/>
          </a:p>
          <a:p>
            <a:pPr>
              <a:spcBef>
                <a:spcPts val="1200"/>
              </a:spcBef>
            </a:pPr>
            <a:r>
              <a:rPr lang="en-US" sz="2800" dirty="0"/>
              <a:t>									The LCD is                            or </a:t>
            </a:r>
          </a:p>
          <a:p>
            <a:endParaRPr lang="en-US" sz="2800" dirty="0"/>
          </a:p>
          <a:p>
            <a:br>
              <a:rPr lang="en-US" sz="2800" dirty="0"/>
            </a:br>
            <a:endParaRPr lang="en-US" sz="2800" dirty="0"/>
          </a:p>
          <a:p>
            <a:endParaRPr lang="en-US" sz="2800" dirty="0"/>
          </a:p>
          <a:p>
            <a:endParaRPr lang="en-US" dirty="0"/>
          </a:p>
        </p:txBody>
      </p:sp>
      <p:graphicFrame>
        <p:nvGraphicFramePr>
          <p:cNvPr id="4" name="Object 3"/>
          <p:cNvGraphicFramePr>
            <a:graphicFrameLocks noChangeAspect="1"/>
          </p:cNvGraphicFramePr>
          <p:nvPr/>
        </p:nvGraphicFramePr>
        <p:xfrm>
          <a:off x="1600200" y="2260600"/>
          <a:ext cx="5943600" cy="1168400"/>
        </p:xfrm>
        <a:graphic>
          <a:graphicData uri="http://schemas.openxmlformats.org/presentationml/2006/ole">
            <mc:AlternateContent xmlns:mc="http://schemas.openxmlformats.org/markup-compatibility/2006">
              <mc:Choice xmlns:v="urn:schemas-microsoft-com:vml" Requires="v">
                <p:oleObj name="Equation" r:id="rId2" imgW="5943600" imgH="1168200" progId="Equation.DSMT4">
                  <p:embed/>
                </p:oleObj>
              </mc:Choice>
              <mc:Fallback>
                <p:oleObj name="Equation" r:id="rId2" imgW="5943600" imgH="1168200" progId="Equation.DSMT4">
                  <p:embed/>
                  <p:pic>
                    <p:nvPicPr>
                      <p:cNvPr id="4" name="Object 3"/>
                      <p:cNvPicPr>
                        <a:picLocks noChangeAspect="1" noChangeArrowheads="1"/>
                      </p:cNvPicPr>
                      <p:nvPr/>
                    </p:nvPicPr>
                    <p:blipFill>
                      <a:blip r:embed="rId3"/>
                      <a:srcRect/>
                      <a:stretch>
                        <a:fillRect/>
                      </a:stretch>
                    </p:blipFill>
                    <p:spPr bwMode="auto">
                      <a:xfrm>
                        <a:off x="1600200" y="2260600"/>
                        <a:ext cx="5943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429000" y="3687010"/>
          <a:ext cx="4826000" cy="584200"/>
        </p:xfrm>
        <a:graphic>
          <a:graphicData uri="http://schemas.openxmlformats.org/presentationml/2006/ole">
            <mc:AlternateContent xmlns:mc="http://schemas.openxmlformats.org/markup-compatibility/2006">
              <mc:Choice xmlns:v="urn:schemas-microsoft-com:vml" Requires="v">
                <p:oleObj name="Equation" r:id="rId4" imgW="4825800" imgH="583920" progId="Equation.DSMT4">
                  <p:embed/>
                </p:oleObj>
              </mc:Choice>
              <mc:Fallback>
                <p:oleObj name="Equation" r:id="rId4" imgW="4825800" imgH="583920" progId="Equation.DSMT4">
                  <p:embed/>
                  <p:pic>
                    <p:nvPicPr>
                      <p:cNvPr id="12" name="Object 11"/>
                      <p:cNvPicPr>
                        <a:picLocks noChangeAspect="1" noChangeArrowheads="1"/>
                      </p:cNvPicPr>
                      <p:nvPr/>
                    </p:nvPicPr>
                    <p:blipFill>
                      <a:blip r:embed="rId5"/>
                      <a:srcRect/>
                      <a:stretch>
                        <a:fillRect/>
                      </a:stretch>
                    </p:blipFill>
                    <p:spPr bwMode="auto">
                      <a:xfrm>
                        <a:off x="3429000" y="3687010"/>
                        <a:ext cx="482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231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lstStyle/>
          <a:p>
            <a:pPr>
              <a:spcBef>
                <a:spcPct val="50000"/>
              </a:spcBef>
            </a:pPr>
            <a:endParaRPr lang="en-US" sz="2800" dirty="0"/>
          </a:p>
          <a:p>
            <a:pPr>
              <a:spcBef>
                <a:spcPct val="50000"/>
              </a:spcBef>
            </a:pPr>
            <a:endParaRPr lang="en-US" sz="2800"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0916410"/>
              </p:ext>
            </p:extLst>
          </p:nvPr>
        </p:nvGraphicFramePr>
        <p:xfrm>
          <a:off x="1524000" y="1676400"/>
          <a:ext cx="5348287" cy="3827463"/>
        </p:xfrm>
        <a:graphic>
          <a:graphicData uri="http://schemas.openxmlformats.org/presentationml/2006/ole">
            <mc:AlternateContent xmlns:mc="http://schemas.openxmlformats.org/markup-compatibility/2006">
              <mc:Choice xmlns:v="urn:schemas-microsoft-com:vml" Requires="v">
                <p:oleObj name="Chart" r:id="rId2" imgW="3686251" imgH="2638349" progId="Excel.Sheet.8">
                  <p:embed/>
                </p:oleObj>
              </mc:Choice>
              <mc:Fallback>
                <p:oleObj name="Chart" r:id="rId2" imgW="3686251" imgH="2638349"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5348287"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95308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4</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and subtract rational expressions with different denominators.</a:t>
            </a:r>
          </a:p>
        </p:txBody>
      </p:sp>
    </p:spTree>
    <p:extLst>
      <p:ext uri="{BB962C8B-B14F-4D97-AF65-F5344CB8AC3E}">
        <p14:creationId xmlns:p14="http://schemas.microsoft.com/office/powerpoint/2010/main" val="2734902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143000"/>
          <a:ext cx="8243888" cy="411484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and Subtracting Rational Expressions That Have Different Denominators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Find the LCD of the rational expressions.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Rewrite each rational expression as an equivalent expression whose denominator is the LCD.  To do so, multiply the numerator and denominator of each rational expression by any factor(s) needed to convert the denominator into the LCD.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Add &amp; Subtract Fractions</a:t>
            </a:r>
          </a:p>
        </p:txBody>
      </p:sp>
    </p:spTree>
    <p:extLst>
      <p:ext uri="{BB962C8B-B14F-4D97-AF65-F5344CB8AC3E}">
        <p14:creationId xmlns:p14="http://schemas.microsoft.com/office/powerpoint/2010/main" val="256636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143000"/>
          <a:ext cx="8243888" cy="283468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and Subtracting Rational Expressions That Have Different Denominators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 Add or subtract numerators, placing the resulting expression over the LCD.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If possible, simplify the resulting rational expressions.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Add &amp; Subtract Fractions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1321699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Add:</a:t>
            </a:r>
          </a:p>
          <a:p>
            <a:endParaRPr lang="en-US" sz="2800" dirty="0"/>
          </a:p>
          <a:p>
            <a:r>
              <a:rPr lang="en-US" sz="2800" b="1" dirty="0"/>
              <a:t>	1.  Find the least common denominator.</a:t>
            </a:r>
            <a:r>
              <a:rPr lang="en-US" sz="2800" dirty="0"/>
              <a:t>  	Begin by factoring the denominators.</a:t>
            </a:r>
          </a:p>
          <a:p>
            <a:endParaRPr lang="en-US" sz="2800" dirty="0"/>
          </a:p>
          <a:p>
            <a:endParaRPr lang="en-US" sz="2800" dirty="0"/>
          </a:p>
          <a:p>
            <a:r>
              <a:rPr lang="en-US" sz="2800" dirty="0"/>
              <a:t>	The factors of the first denominator are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Thus, 	the least common denominator is,</a:t>
            </a:r>
          </a:p>
          <a:p>
            <a:endParaRPr lang="en-US" sz="2800" dirty="0"/>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nvGraphicFramePr>
        <p:xfrm>
          <a:off x="2438400" y="982663"/>
          <a:ext cx="3873500" cy="901700"/>
        </p:xfrm>
        <a:graphic>
          <a:graphicData uri="http://schemas.openxmlformats.org/presentationml/2006/ole">
            <mc:AlternateContent xmlns:mc="http://schemas.openxmlformats.org/markup-compatibility/2006">
              <mc:Choice xmlns:v="urn:schemas-microsoft-com:vml" Requires="v">
                <p:oleObj name="Equation" r:id="rId2" imgW="3873240" imgH="901440" progId="Equation.DSMT4">
                  <p:embed/>
                </p:oleObj>
              </mc:Choice>
              <mc:Fallback>
                <p:oleObj name="Equation" r:id="rId2" imgW="3873240" imgH="901440" progId="Equation.DSMT4">
                  <p:embed/>
                  <p:pic>
                    <p:nvPicPr>
                      <p:cNvPr id="5" name="Object 4"/>
                      <p:cNvPicPr>
                        <a:picLocks noChangeAspect="1" noChangeArrowheads="1"/>
                      </p:cNvPicPr>
                      <p:nvPr/>
                    </p:nvPicPr>
                    <p:blipFill>
                      <a:blip r:embed="rId3"/>
                      <a:srcRect/>
                      <a:stretch>
                        <a:fillRect/>
                      </a:stretch>
                    </p:blipFill>
                    <p:spPr bwMode="auto">
                      <a:xfrm>
                        <a:off x="2438400" y="982663"/>
                        <a:ext cx="3873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844800" y="3067050"/>
          <a:ext cx="4165600" cy="1117600"/>
        </p:xfrm>
        <a:graphic>
          <a:graphicData uri="http://schemas.openxmlformats.org/presentationml/2006/ole">
            <mc:AlternateContent xmlns:mc="http://schemas.openxmlformats.org/markup-compatibility/2006">
              <mc:Choice xmlns:v="urn:schemas-microsoft-com:vml" Requires="v">
                <p:oleObj name="Equation" r:id="rId4" imgW="4165560" imgH="1117440" progId="Equation.DSMT4">
                  <p:embed/>
                </p:oleObj>
              </mc:Choice>
              <mc:Fallback>
                <p:oleObj name="Equation" r:id="rId4" imgW="4165560" imgH="1117440" progId="Equation.DSMT4">
                  <p:embed/>
                  <p:pic>
                    <p:nvPicPr>
                      <p:cNvPr id="9" name="Object 8"/>
                      <p:cNvPicPr>
                        <a:picLocks noChangeAspect="1" noChangeArrowheads="1"/>
                      </p:cNvPicPr>
                      <p:nvPr/>
                    </p:nvPicPr>
                    <p:blipFill>
                      <a:blip r:embed="rId5"/>
                      <a:srcRect/>
                      <a:stretch>
                        <a:fillRect/>
                      </a:stretch>
                    </p:blipFill>
                    <p:spPr bwMode="auto">
                      <a:xfrm>
                        <a:off x="2844800" y="3067050"/>
                        <a:ext cx="4165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921000" y="5867400"/>
          <a:ext cx="3187700" cy="457200"/>
        </p:xfrm>
        <a:graphic>
          <a:graphicData uri="http://schemas.openxmlformats.org/presentationml/2006/ole">
            <mc:AlternateContent xmlns:mc="http://schemas.openxmlformats.org/markup-compatibility/2006">
              <mc:Choice xmlns:v="urn:schemas-microsoft-com:vml" Requires="v">
                <p:oleObj name="Equation" r:id="rId6" imgW="3187440" imgH="457200" progId="Equation.DSMT4">
                  <p:embed/>
                </p:oleObj>
              </mc:Choice>
              <mc:Fallback>
                <p:oleObj name="Equation" r:id="rId6" imgW="3187440" imgH="457200" progId="Equation.DSMT4">
                  <p:embed/>
                  <p:pic>
                    <p:nvPicPr>
                      <p:cNvPr id="11" name="Object 10"/>
                      <p:cNvPicPr>
                        <a:picLocks noChangeAspect="1" noChangeArrowheads="1"/>
                      </p:cNvPicPr>
                      <p:nvPr/>
                    </p:nvPicPr>
                    <p:blipFill>
                      <a:blip r:embed="rId7"/>
                      <a:srcRect/>
                      <a:stretch>
                        <a:fillRect/>
                      </a:stretch>
                    </p:blipFill>
                    <p:spPr bwMode="auto">
                      <a:xfrm>
                        <a:off x="2921000" y="5867400"/>
                        <a:ext cx="318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7753350" y="4270375"/>
          <a:ext cx="787400" cy="304800"/>
        </p:xfrm>
        <a:graphic>
          <a:graphicData uri="http://schemas.openxmlformats.org/presentationml/2006/ole">
            <mc:AlternateContent xmlns:mc="http://schemas.openxmlformats.org/markup-compatibility/2006">
              <mc:Choice xmlns:v="urn:schemas-microsoft-com:vml" Requires="v">
                <p:oleObj name="Equation" r:id="rId8" imgW="787320" imgH="304560" progId="Equation.DSMT4">
                  <p:embed/>
                </p:oleObj>
              </mc:Choice>
              <mc:Fallback>
                <p:oleObj name="Equation" r:id="rId8" imgW="787320" imgH="304560" progId="Equation.DSMT4">
                  <p:embed/>
                  <p:pic>
                    <p:nvPicPr>
                      <p:cNvPr id="4" name="Object 3"/>
                      <p:cNvPicPr>
                        <a:picLocks noChangeAspect="1" noChangeArrowheads="1"/>
                      </p:cNvPicPr>
                      <p:nvPr/>
                    </p:nvPicPr>
                    <p:blipFill>
                      <a:blip r:embed="rId9"/>
                      <a:srcRect/>
                      <a:stretch>
                        <a:fillRect/>
                      </a:stretch>
                    </p:blipFill>
                    <p:spPr bwMode="auto">
                      <a:xfrm>
                        <a:off x="7753350" y="4270375"/>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251075" y="4678363"/>
          <a:ext cx="863600" cy="317500"/>
        </p:xfrm>
        <a:graphic>
          <a:graphicData uri="http://schemas.openxmlformats.org/presentationml/2006/ole">
            <mc:AlternateContent xmlns:mc="http://schemas.openxmlformats.org/markup-compatibility/2006">
              <mc:Choice xmlns:v="urn:schemas-microsoft-com:vml" Requires="v">
                <p:oleObj name="Equation" r:id="rId10" imgW="863280" imgH="317160" progId="Equation.DSMT4">
                  <p:embed/>
                </p:oleObj>
              </mc:Choice>
              <mc:Fallback>
                <p:oleObj name="Equation" r:id="rId10" imgW="863280" imgH="317160" progId="Equation.DSMT4">
                  <p:embed/>
                  <p:pic>
                    <p:nvPicPr>
                      <p:cNvPr id="8" name="Object 7"/>
                      <p:cNvPicPr>
                        <a:picLocks noChangeAspect="1" noChangeArrowheads="1"/>
                      </p:cNvPicPr>
                      <p:nvPr/>
                    </p:nvPicPr>
                    <p:blipFill>
                      <a:blip r:embed="rId11"/>
                      <a:srcRect/>
                      <a:stretch>
                        <a:fillRect/>
                      </a:stretch>
                    </p:blipFill>
                    <p:spPr bwMode="auto">
                      <a:xfrm>
                        <a:off x="2251075" y="4678363"/>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324600" y="5092700"/>
          <a:ext cx="838200" cy="317500"/>
        </p:xfrm>
        <a:graphic>
          <a:graphicData uri="http://schemas.openxmlformats.org/presentationml/2006/ole">
            <mc:AlternateContent xmlns:mc="http://schemas.openxmlformats.org/markup-compatibility/2006">
              <mc:Choice xmlns:v="urn:schemas-microsoft-com:vml" Requires="v">
                <p:oleObj name="Equation" r:id="rId12" imgW="838080" imgH="317160" progId="Equation.DSMT4">
                  <p:embed/>
                </p:oleObj>
              </mc:Choice>
              <mc:Fallback>
                <p:oleObj name="Equation" r:id="rId12" imgW="838080" imgH="317160" progId="Equation.DSMT4">
                  <p:embed/>
                  <p:pic>
                    <p:nvPicPr>
                      <p:cNvPr id="10" name="Object 9"/>
                      <p:cNvPicPr>
                        <a:picLocks noChangeAspect="1" noChangeArrowheads="1"/>
                      </p:cNvPicPr>
                      <p:nvPr/>
                    </p:nvPicPr>
                    <p:blipFill>
                      <a:blip r:embed="rId13"/>
                      <a:srcRect/>
                      <a:stretch>
                        <a:fillRect/>
                      </a:stretch>
                    </p:blipFill>
                    <p:spPr bwMode="auto">
                      <a:xfrm>
                        <a:off x="6324600" y="50927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5257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   Write equivalent expressions with the 	             LCD as denominators.</a:t>
            </a:r>
          </a:p>
          <a:p>
            <a:pPr>
              <a:spcBef>
                <a:spcPts val="200"/>
              </a:spcBef>
            </a:pPr>
            <a:r>
              <a:rPr lang="en-US" sz="2800" b="1" dirty="0"/>
              <a:t>					  </a:t>
            </a:r>
            <a:r>
              <a:rPr lang="en-US" sz="2800" spc="-60" dirty="0"/>
              <a:t>This is the original 					  expression.</a:t>
            </a:r>
          </a:p>
          <a:p>
            <a:pPr>
              <a:spcBef>
                <a:spcPts val="1200"/>
              </a:spcBef>
            </a:pPr>
            <a:r>
              <a:rPr lang="en-US" sz="2800" spc="-60" dirty="0"/>
              <a:t>					  Factored 							  denominators.</a:t>
            </a:r>
          </a:p>
          <a:p>
            <a:pPr>
              <a:spcBef>
                <a:spcPts val="600"/>
              </a:spcBef>
            </a:pPr>
            <a:r>
              <a:rPr lang="en-US" sz="2800" spc="-60" dirty="0"/>
              <a:t>					  </a:t>
            </a:r>
            <a:r>
              <a:rPr lang="en-US" sz="28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1235526" y="196487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9" name="Object 8"/>
                      <p:cNvPicPr>
                        <a:picLocks noChangeAspect="1" noChangeArrowheads="1"/>
                      </p:cNvPicPr>
                      <p:nvPr/>
                    </p:nvPicPr>
                    <p:blipFill>
                      <a:blip r:embed="rId3"/>
                      <a:srcRect/>
                      <a:stretch>
                        <a:fillRect/>
                      </a:stretch>
                    </p:blipFill>
                    <p:spPr bwMode="auto">
                      <a:xfrm>
                        <a:off x="1235526" y="196487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47688" y="4073236"/>
          <a:ext cx="3683000" cy="2057400"/>
        </p:xfrm>
        <a:graphic>
          <a:graphicData uri="http://schemas.openxmlformats.org/presentationml/2006/ole">
            <mc:AlternateContent xmlns:mc="http://schemas.openxmlformats.org/markup-compatibility/2006">
              <mc:Choice xmlns:v="urn:schemas-microsoft-com:vml" Requires="v">
                <p:oleObj name="Equation" r:id="rId4" imgW="3682800" imgH="2057400" progId="Equation.DSMT4">
                  <p:embed/>
                </p:oleObj>
              </mc:Choice>
              <mc:Fallback>
                <p:oleObj name="Equation" r:id="rId4" imgW="3682800" imgH="2057400" progId="Equation.DSMT4">
                  <p:embed/>
                  <p:pic>
                    <p:nvPicPr>
                      <p:cNvPr id="11" name="Object 10"/>
                      <p:cNvPicPr>
                        <a:picLocks noChangeAspect="1" noChangeArrowheads="1"/>
                      </p:cNvPicPr>
                      <p:nvPr/>
                    </p:nvPicPr>
                    <p:blipFill>
                      <a:blip r:embed="rId5"/>
                      <a:srcRect/>
                      <a:stretch>
                        <a:fillRect/>
                      </a:stretch>
                    </p:blipFill>
                    <p:spPr bwMode="auto">
                      <a:xfrm>
                        <a:off x="547688" y="4073236"/>
                        <a:ext cx="368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61110" y="3009900"/>
          <a:ext cx="4775200" cy="952500"/>
        </p:xfrm>
        <a:graphic>
          <a:graphicData uri="http://schemas.openxmlformats.org/presentationml/2006/ole">
            <mc:AlternateContent xmlns:mc="http://schemas.openxmlformats.org/markup-compatibility/2006">
              <mc:Choice xmlns:v="urn:schemas-microsoft-com:vml" Requires="v">
                <p:oleObj name="Equation" r:id="rId6" imgW="4775040" imgH="952200" progId="Equation.DSMT4">
                  <p:embed/>
                </p:oleObj>
              </mc:Choice>
              <mc:Fallback>
                <p:oleObj name="Equation" r:id="rId6" imgW="4775040" imgH="952200" progId="Equation.DSMT4">
                  <p:embed/>
                  <p:pic>
                    <p:nvPicPr>
                      <p:cNvPr id="4" name="Object 3"/>
                      <p:cNvPicPr>
                        <a:picLocks noChangeAspect="1" noChangeArrowheads="1"/>
                      </p:cNvPicPr>
                      <p:nvPr/>
                    </p:nvPicPr>
                    <p:blipFill>
                      <a:blip r:embed="rId7"/>
                      <a:srcRect/>
                      <a:stretch>
                        <a:fillRect/>
                      </a:stretch>
                    </p:blipFill>
                    <p:spPr bwMode="auto">
                      <a:xfrm>
                        <a:off x="561110" y="3009900"/>
                        <a:ext cx="4775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6520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	3. &amp; 4. Add numerators, putting this sum 	over 	the LCD.  Simplify, if possible.</a:t>
            </a:r>
            <a:endParaRPr lang="en-US" sz="2800" dirty="0"/>
          </a:p>
          <a:p>
            <a:pPr>
              <a:spcBef>
                <a:spcPct val="50000"/>
              </a:spcBef>
            </a:pPr>
            <a:r>
              <a:rPr lang="en-US" sz="2800" b="1" dirty="0"/>
              <a:t>					  </a:t>
            </a:r>
            <a:r>
              <a:rPr lang="en-US" sz="2800" dirty="0"/>
              <a:t>Add numerators.</a:t>
            </a:r>
          </a:p>
          <a:p>
            <a:pPr>
              <a:spcBef>
                <a:spcPct val="50000"/>
              </a:spcBef>
            </a:pPr>
            <a:r>
              <a:rPr lang="en-US" sz="2800" spc="-60" dirty="0"/>
              <a:t>					  </a:t>
            </a:r>
          </a:p>
          <a:p>
            <a:pPr>
              <a:spcBef>
                <a:spcPct val="50000"/>
              </a:spcBef>
            </a:pPr>
            <a:r>
              <a:rPr lang="en-US" sz="2800" spc="-60" dirty="0"/>
              <a:t>					  </a:t>
            </a:r>
            <a:r>
              <a:rPr lang="en-US" sz="2800" dirty="0"/>
              <a:t>Perform the 						  multiplications using 					  the distributive 						  property.</a:t>
            </a:r>
          </a:p>
          <a:p>
            <a:pPr>
              <a:spcBef>
                <a:spcPct val="50000"/>
              </a:spcBef>
            </a:pPr>
            <a:r>
              <a:rPr lang="en-US" sz="2800" spc="-60" dirty="0"/>
              <a:t>					  </a:t>
            </a:r>
            <a:r>
              <a:rPr lang="en-US" sz="2800" dirty="0"/>
              <a:t>Combine like terms.</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1419225" y="2113642"/>
          <a:ext cx="3403600" cy="977900"/>
        </p:xfrm>
        <a:graphic>
          <a:graphicData uri="http://schemas.openxmlformats.org/presentationml/2006/ole">
            <mc:AlternateContent xmlns:mc="http://schemas.openxmlformats.org/markup-compatibility/2006">
              <mc:Choice xmlns:v="urn:schemas-microsoft-com:vml" Requires="v">
                <p:oleObj name="Equation" r:id="rId2" imgW="3403440" imgH="977760" progId="Equation.DSMT4">
                  <p:embed/>
                </p:oleObj>
              </mc:Choice>
              <mc:Fallback>
                <p:oleObj name="Equation" r:id="rId2" imgW="3403440" imgH="977760" progId="Equation.DSMT4">
                  <p:embed/>
                  <p:pic>
                    <p:nvPicPr>
                      <p:cNvPr id="9" name="Object 8"/>
                      <p:cNvPicPr>
                        <a:picLocks noChangeAspect="1" noChangeArrowheads="1"/>
                      </p:cNvPicPr>
                      <p:nvPr/>
                    </p:nvPicPr>
                    <p:blipFill>
                      <a:blip r:embed="rId3"/>
                      <a:srcRect/>
                      <a:stretch>
                        <a:fillRect/>
                      </a:stretch>
                    </p:blipFill>
                    <p:spPr bwMode="auto">
                      <a:xfrm>
                        <a:off x="1419225" y="2113642"/>
                        <a:ext cx="3403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433286" y="3320142"/>
          <a:ext cx="3403600" cy="1054100"/>
        </p:xfrm>
        <a:graphic>
          <a:graphicData uri="http://schemas.openxmlformats.org/presentationml/2006/ole">
            <mc:AlternateContent xmlns:mc="http://schemas.openxmlformats.org/markup-compatibility/2006">
              <mc:Choice xmlns:v="urn:schemas-microsoft-com:vml" Requires="v">
                <p:oleObj name="Equation" r:id="rId4" imgW="3403440" imgH="1054080" progId="Equation.DSMT4">
                  <p:embed/>
                </p:oleObj>
              </mc:Choice>
              <mc:Fallback>
                <p:oleObj name="Equation" r:id="rId4" imgW="3403440" imgH="1054080" progId="Equation.DSMT4">
                  <p:embed/>
                  <p:pic>
                    <p:nvPicPr>
                      <p:cNvPr id="11" name="Object 10"/>
                      <p:cNvPicPr>
                        <a:picLocks noChangeAspect="1" noChangeArrowheads="1"/>
                      </p:cNvPicPr>
                      <p:nvPr/>
                    </p:nvPicPr>
                    <p:blipFill>
                      <a:blip r:embed="rId5"/>
                      <a:srcRect/>
                      <a:stretch>
                        <a:fillRect/>
                      </a:stretch>
                    </p:blipFill>
                    <p:spPr bwMode="auto">
                      <a:xfrm>
                        <a:off x="1433286" y="3320142"/>
                        <a:ext cx="3403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447800" y="5147128"/>
          <a:ext cx="3403600" cy="1054100"/>
        </p:xfrm>
        <a:graphic>
          <a:graphicData uri="http://schemas.openxmlformats.org/presentationml/2006/ole">
            <mc:AlternateContent xmlns:mc="http://schemas.openxmlformats.org/markup-compatibility/2006">
              <mc:Choice xmlns:v="urn:schemas-microsoft-com:vml" Requires="v">
                <p:oleObj name="Equation" r:id="rId6" imgW="3403440" imgH="1054080" progId="Equation.DSMT4">
                  <p:embed/>
                </p:oleObj>
              </mc:Choice>
              <mc:Fallback>
                <p:oleObj name="Equation" r:id="rId6" imgW="3403440" imgH="1054080" progId="Equation.DSMT4">
                  <p:embed/>
                  <p:pic>
                    <p:nvPicPr>
                      <p:cNvPr id="7" name="Object 6"/>
                      <p:cNvPicPr>
                        <a:picLocks noChangeAspect="1" noChangeArrowheads="1"/>
                      </p:cNvPicPr>
                      <p:nvPr/>
                    </p:nvPicPr>
                    <p:blipFill>
                      <a:blip r:embed="rId7"/>
                      <a:srcRect/>
                      <a:stretch>
                        <a:fillRect/>
                      </a:stretch>
                    </p:blipFill>
                    <p:spPr bwMode="auto">
                      <a:xfrm>
                        <a:off x="1447800" y="5147128"/>
                        <a:ext cx="3403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4880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latin typeface="Times New Roman" pitchFamily="18" charset="0"/>
              </a:rPr>
              <a:t>	</a:t>
            </a:r>
            <a:r>
              <a:rPr lang="en-US" sz="2800" dirty="0"/>
              <a:t>Since the numerator does not factor, there 	are clearly no common factors in the 	numerator and the denominator. Therefore, 	the final 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2228850" y="3086100"/>
          <a:ext cx="3213100" cy="1054100"/>
        </p:xfrm>
        <a:graphic>
          <a:graphicData uri="http://schemas.openxmlformats.org/presentationml/2006/ole">
            <mc:AlternateContent xmlns:mc="http://schemas.openxmlformats.org/markup-compatibility/2006">
              <mc:Choice xmlns:v="urn:schemas-microsoft-com:vml" Requires="v">
                <p:oleObj name="Equation" r:id="rId2" imgW="3213000" imgH="1054080" progId="Equation.DSMT4">
                  <p:embed/>
                </p:oleObj>
              </mc:Choice>
              <mc:Fallback>
                <p:oleObj name="Equation" r:id="rId2" imgW="3213000" imgH="1054080" progId="Equation.DSMT4">
                  <p:embed/>
                  <p:pic>
                    <p:nvPicPr>
                      <p:cNvPr id="9" name="Object 8"/>
                      <p:cNvPicPr>
                        <a:picLocks noChangeAspect="1" noChangeArrowheads="1"/>
                      </p:cNvPicPr>
                      <p:nvPr/>
                    </p:nvPicPr>
                    <p:blipFill>
                      <a:blip r:embed="rId3"/>
                      <a:srcRect/>
                      <a:stretch>
                        <a:fillRect/>
                      </a:stretch>
                    </p:blipFill>
                    <p:spPr bwMode="auto">
                      <a:xfrm>
                        <a:off x="2228850" y="3086100"/>
                        <a:ext cx="3213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6916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Subtract:</a:t>
            </a:r>
          </a:p>
          <a:p>
            <a:endParaRPr lang="en-US" sz="2800" dirty="0"/>
          </a:p>
          <a:p>
            <a:pPr marL="395288" indent="-395288"/>
            <a:r>
              <a:rPr lang="en-US" sz="2800" b="1" dirty="0"/>
              <a:t>1. Find the least common denominator.</a:t>
            </a:r>
            <a:r>
              <a:rPr lang="en-US" sz="2800" dirty="0"/>
              <a:t>       Begin by factoring the denominators.</a:t>
            </a:r>
          </a:p>
          <a:p>
            <a:endParaRPr lang="en-US" sz="2800" dirty="0"/>
          </a:p>
          <a:p>
            <a:endParaRPr lang="en-US" sz="2800" dirty="0"/>
          </a:p>
          <a:p>
            <a:pPr marL="395288" indent="-395288"/>
            <a:r>
              <a:rPr lang="en-US" sz="2800" dirty="0"/>
              <a:t>	The factors of the first denominator are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Thus, the least common denominator is,</a:t>
            </a:r>
          </a:p>
          <a:p>
            <a:endParaRPr lang="en-US" sz="2800" dirty="0"/>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nvGraphicFramePr>
        <p:xfrm>
          <a:off x="2222500" y="982663"/>
          <a:ext cx="3873500" cy="901700"/>
        </p:xfrm>
        <a:graphic>
          <a:graphicData uri="http://schemas.openxmlformats.org/presentationml/2006/ole">
            <mc:AlternateContent xmlns:mc="http://schemas.openxmlformats.org/markup-compatibility/2006">
              <mc:Choice xmlns:v="urn:schemas-microsoft-com:vml" Requires="v">
                <p:oleObj name="Equation" r:id="rId2" imgW="3873240" imgH="901440" progId="Equation.DSMT4">
                  <p:embed/>
                </p:oleObj>
              </mc:Choice>
              <mc:Fallback>
                <p:oleObj name="Equation" r:id="rId2" imgW="3873240" imgH="901440" progId="Equation.DSMT4">
                  <p:embed/>
                  <p:pic>
                    <p:nvPicPr>
                      <p:cNvPr id="5" name="Object 4"/>
                      <p:cNvPicPr>
                        <a:picLocks noChangeAspect="1" noChangeArrowheads="1"/>
                      </p:cNvPicPr>
                      <p:nvPr/>
                    </p:nvPicPr>
                    <p:blipFill>
                      <a:blip r:embed="rId3"/>
                      <a:srcRect/>
                      <a:stretch>
                        <a:fillRect/>
                      </a:stretch>
                    </p:blipFill>
                    <p:spPr bwMode="auto">
                      <a:xfrm>
                        <a:off x="2222500" y="982663"/>
                        <a:ext cx="3873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667000" y="3048000"/>
          <a:ext cx="4076700" cy="1066800"/>
        </p:xfrm>
        <a:graphic>
          <a:graphicData uri="http://schemas.openxmlformats.org/presentationml/2006/ole">
            <mc:AlternateContent xmlns:mc="http://schemas.openxmlformats.org/markup-compatibility/2006">
              <mc:Choice xmlns:v="urn:schemas-microsoft-com:vml" Requires="v">
                <p:oleObj name="Equation" r:id="rId4" imgW="4076640" imgH="1066680" progId="Equation.DSMT4">
                  <p:embed/>
                </p:oleObj>
              </mc:Choice>
              <mc:Fallback>
                <p:oleObj name="Equation" r:id="rId4" imgW="4076640" imgH="1066680" progId="Equation.DSMT4">
                  <p:embed/>
                  <p:pic>
                    <p:nvPicPr>
                      <p:cNvPr id="9" name="Object 8"/>
                      <p:cNvPicPr>
                        <a:picLocks noChangeAspect="1" noChangeArrowheads="1"/>
                      </p:cNvPicPr>
                      <p:nvPr/>
                    </p:nvPicPr>
                    <p:blipFill>
                      <a:blip r:embed="rId5"/>
                      <a:srcRect/>
                      <a:stretch>
                        <a:fillRect/>
                      </a:stretch>
                    </p:blipFill>
                    <p:spPr bwMode="auto">
                      <a:xfrm>
                        <a:off x="2667000" y="3048000"/>
                        <a:ext cx="4076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811982" y="5486400"/>
          <a:ext cx="3111500" cy="457200"/>
        </p:xfrm>
        <a:graphic>
          <a:graphicData uri="http://schemas.openxmlformats.org/presentationml/2006/ole">
            <mc:AlternateContent xmlns:mc="http://schemas.openxmlformats.org/markup-compatibility/2006">
              <mc:Choice xmlns:v="urn:schemas-microsoft-com:vml" Requires="v">
                <p:oleObj name="Equation" r:id="rId6" imgW="3111480" imgH="457200" progId="Equation.DSMT4">
                  <p:embed/>
                </p:oleObj>
              </mc:Choice>
              <mc:Fallback>
                <p:oleObj name="Equation" r:id="rId6" imgW="3111480" imgH="457200" progId="Equation.DSMT4">
                  <p:embed/>
                  <p:pic>
                    <p:nvPicPr>
                      <p:cNvPr id="11" name="Object 10"/>
                      <p:cNvPicPr>
                        <a:picLocks noChangeAspect="1" noChangeArrowheads="1"/>
                      </p:cNvPicPr>
                      <p:nvPr/>
                    </p:nvPicPr>
                    <p:blipFill>
                      <a:blip r:embed="rId7"/>
                      <a:srcRect/>
                      <a:stretch>
                        <a:fillRect/>
                      </a:stretch>
                    </p:blipFill>
                    <p:spPr bwMode="auto">
                      <a:xfrm>
                        <a:off x="5811982" y="54864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7162800" y="4212936"/>
          <a:ext cx="774700" cy="330200"/>
        </p:xfrm>
        <a:graphic>
          <a:graphicData uri="http://schemas.openxmlformats.org/presentationml/2006/ole">
            <mc:AlternateContent xmlns:mc="http://schemas.openxmlformats.org/markup-compatibility/2006">
              <mc:Choice xmlns:v="urn:schemas-microsoft-com:vml" Requires="v">
                <p:oleObj name="Equation" r:id="rId8" imgW="774360" imgH="330120" progId="Equation.DSMT4">
                  <p:embed/>
                </p:oleObj>
              </mc:Choice>
              <mc:Fallback>
                <p:oleObj name="Equation" r:id="rId8" imgW="774360" imgH="330120" progId="Equation.DSMT4">
                  <p:embed/>
                  <p:pic>
                    <p:nvPicPr>
                      <p:cNvPr id="4" name="Object 3"/>
                      <p:cNvPicPr>
                        <a:picLocks noChangeAspect="1" noChangeArrowheads="1"/>
                      </p:cNvPicPr>
                      <p:nvPr/>
                    </p:nvPicPr>
                    <p:blipFill>
                      <a:blip r:embed="rId9"/>
                      <a:srcRect/>
                      <a:stretch>
                        <a:fillRect/>
                      </a:stretch>
                    </p:blipFill>
                    <p:spPr bwMode="auto">
                      <a:xfrm>
                        <a:off x="7162800" y="4212936"/>
                        <a:ext cx="774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676400" y="4676775"/>
          <a:ext cx="838200" cy="317500"/>
        </p:xfrm>
        <a:graphic>
          <a:graphicData uri="http://schemas.openxmlformats.org/presentationml/2006/ole">
            <mc:AlternateContent xmlns:mc="http://schemas.openxmlformats.org/markup-compatibility/2006">
              <mc:Choice xmlns:v="urn:schemas-microsoft-com:vml" Requires="v">
                <p:oleObj name="Equation" r:id="rId10" imgW="838080" imgH="317160" progId="Equation.DSMT4">
                  <p:embed/>
                </p:oleObj>
              </mc:Choice>
              <mc:Fallback>
                <p:oleObj name="Equation" r:id="rId10" imgW="838080" imgH="317160" progId="Equation.DSMT4">
                  <p:embed/>
                  <p:pic>
                    <p:nvPicPr>
                      <p:cNvPr id="8" name="Object 7"/>
                      <p:cNvPicPr>
                        <a:picLocks noChangeAspect="1" noChangeArrowheads="1"/>
                      </p:cNvPicPr>
                      <p:nvPr/>
                    </p:nvPicPr>
                    <p:blipFill>
                      <a:blip r:embed="rId11"/>
                      <a:srcRect/>
                      <a:stretch>
                        <a:fillRect/>
                      </a:stretch>
                    </p:blipFill>
                    <p:spPr bwMode="auto">
                      <a:xfrm>
                        <a:off x="1676400" y="4676775"/>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791200" y="5043054"/>
          <a:ext cx="838200" cy="317500"/>
        </p:xfrm>
        <a:graphic>
          <a:graphicData uri="http://schemas.openxmlformats.org/presentationml/2006/ole">
            <mc:AlternateContent xmlns:mc="http://schemas.openxmlformats.org/markup-compatibility/2006">
              <mc:Choice xmlns:v="urn:schemas-microsoft-com:vml" Requires="v">
                <p:oleObj name="Equation" r:id="rId12" imgW="838080" imgH="317160" progId="Equation.DSMT4">
                  <p:embed/>
                </p:oleObj>
              </mc:Choice>
              <mc:Fallback>
                <p:oleObj name="Equation" r:id="rId12" imgW="838080" imgH="317160" progId="Equation.DSMT4">
                  <p:embed/>
                  <p:pic>
                    <p:nvPicPr>
                      <p:cNvPr id="10" name="Object 9"/>
                      <p:cNvPicPr>
                        <a:picLocks noChangeAspect="1" noChangeArrowheads="1"/>
                      </p:cNvPicPr>
                      <p:nvPr/>
                    </p:nvPicPr>
                    <p:blipFill>
                      <a:blip r:embed="rId13"/>
                      <a:srcRect/>
                      <a:stretch>
                        <a:fillRect/>
                      </a:stretch>
                    </p:blipFill>
                    <p:spPr bwMode="auto">
                      <a:xfrm>
                        <a:off x="5791200" y="5043054"/>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6475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 Write equivalent expressions with the LCD as denominators.</a:t>
            </a:r>
          </a:p>
          <a:p>
            <a:pPr>
              <a:spcBef>
                <a:spcPts val="200"/>
              </a:spcBef>
            </a:pPr>
            <a:r>
              <a:rPr lang="en-US" sz="2800" b="1" dirty="0"/>
              <a:t>					  </a:t>
            </a:r>
            <a:r>
              <a:rPr lang="en-US" sz="2800" spc="-60" dirty="0"/>
              <a:t>This is the original 					  expression.</a:t>
            </a:r>
          </a:p>
          <a:p>
            <a:pPr>
              <a:spcBef>
                <a:spcPts val="2400"/>
              </a:spcBef>
            </a:pPr>
            <a:r>
              <a:rPr lang="en-US" sz="2800" spc="-60" dirty="0"/>
              <a:t>					  Factored 							  denominators.</a:t>
            </a:r>
          </a:p>
          <a:p>
            <a:pPr>
              <a:spcBef>
                <a:spcPts val="1200"/>
              </a:spcBef>
            </a:pPr>
            <a:r>
              <a:rPr lang="en-US" sz="2800" spc="-60" dirty="0"/>
              <a:t>					  </a:t>
            </a:r>
            <a:r>
              <a:rPr lang="en-US" sz="2800" spc="-1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990600" y="196487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9" name="Object 8"/>
                      <p:cNvPicPr>
                        <a:picLocks noChangeAspect="1" noChangeArrowheads="1"/>
                      </p:cNvPicPr>
                      <p:nvPr/>
                    </p:nvPicPr>
                    <p:blipFill>
                      <a:blip r:embed="rId3"/>
                      <a:srcRect/>
                      <a:stretch>
                        <a:fillRect/>
                      </a:stretch>
                    </p:blipFill>
                    <p:spPr bwMode="auto">
                      <a:xfrm>
                        <a:off x="990600" y="196487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33400" y="4114800"/>
          <a:ext cx="3594100" cy="2057400"/>
        </p:xfrm>
        <a:graphic>
          <a:graphicData uri="http://schemas.openxmlformats.org/presentationml/2006/ole">
            <mc:AlternateContent xmlns:mc="http://schemas.openxmlformats.org/markup-compatibility/2006">
              <mc:Choice xmlns:v="urn:schemas-microsoft-com:vml" Requires="v">
                <p:oleObj name="Equation" r:id="rId4" imgW="3593880" imgH="2057400" progId="Equation.DSMT4">
                  <p:embed/>
                </p:oleObj>
              </mc:Choice>
              <mc:Fallback>
                <p:oleObj name="Equation" r:id="rId4" imgW="3593880" imgH="2057400" progId="Equation.DSMT4">
                  <p:embed/>
                  <p:pic>
                    <p:nvPicPr>
                      <p:cNvPr id="11" name="Object 10"/>
                      <p:cNvPicPr>
                        <a:picLocks noChangeAspect="1" noChangeArrowheads="1"/>
                      </p:cNvPicPr>
                      <p:nvPr/>
                    </p:nvPicPr>
                    <p:blipFill>
                      <a:blip r:embed="rId5"/>
                      <a:srcRect/>
                      <a:stretch>
                        <a:fillRect/>
                      </a:stretch>
                    </p:blipFill>
                    <p:spPr bwMode="auto">
                      <a:xfrm>
                        <a:off x="533400" y="4114800"/>
                        <a:ext cx="359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58800" y="3009900"/>
          <a:ext cx="4699000" cy="952500"/>
        </p:xfrm>
        <a:graphic>
          <a:graphicData uri="http://schemas.openxmlformats.org/presentationml/2006/ole">
            <mc:AlternateContent xmlns:mc="http://schemas.openxmlformats.org/markup-compatibility/2006">
              <mc:Choice xmlns:v="urn:schemas-microsoft-com:vml" Requires="v">
                <p:oleObj name="Equation" r:id="rId6" imgW="4698720" imgH="952200" progId="Equation.DSMT4">
                  <p:embed/>
                </p:oleObj>
              </mc:Choice>
              <mc:Fallback>
                <p:oleObj name="Equation" r:id="rId6" imgW="4698720" imgH="952200" progId="Equation.DSMT4">
                  <p:embed/>
                  <p:pic>
                    <p:nvPicPr>
                      <p:cNvPr id="4" name="Object 3"/>
                      <p:cNvPicPr>
                        <a:picLocks noChangeAspect="1" noChangeArrowheads="1"/>
                      </p:cNvPicPr>
                      <p:nvPr/>
                    </p:nvPicPr>
                    <p:blipFill>
                      <a:blip r:embed="rId7"/>
                      <a:srcRect/>
                      <a:stretch>
                        <a:fillRect/>
                      </a:stretch>
                    </p:blipFill>
                    <p:spPr bwMode="auto">
                      <a:xfrm>
                        <a:off x="558800" y="3009900"/>
                        <a:ext cx="469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4050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&amp; 4. Add numerators, putting this sum 	over 	the LCD.  Simplify, if possible.</a:t>
            </a:r>
            <a:endParaRPr lang="en-US" sz="2800" dirty="0"/>
          </a:p>
          <a:p>
            <a:pPr>
              <a:spcBef>
                <a:spcPts val="1200"/>
              </a:spcBef>
            </a:pPr>
            <a:r>
              <a:rPr lang="en-US" sz="2800" b="1" dirty="0"/>
              <a:t>					        	</a:t>
            </a:r>
            <a:r>
              <a:rPr lang="en-US" sz="2800" dirty="0"/>
              <a:t>Subtract 							numerators.</a:t>
            </a:r>
          </a:p>
          <a:p>
            <a:pPr>
              <a:spcBef>
                <a:spcPct val="50000"/>
              </a:spcBef>
            </a:pPr>
            <a:r>
              <a:rPr lang="en-US" sz="2800" spc="-60" dirty="0"/>
              <a:t>					</a:t>
            </a:r>
            <a:r>
              <a:rPr lang="en-US" sz="2800" spc="-140" dirty="0"/>
              <a:t>          	</a:t>
            </a:r>
          </a:p>
          <a:p>
            <a:pPr>
              <a:spcBef>
                <a:spcPts val="0"/>
              </a:spcBef>
            </a:pPr>
            <a:r>
              <a:rPr lang="en-US" sz="2800" spc="-140" dirty="0"/>
              <a:t>						</a:t>
            </a:r>
            <a:r>
              <a:rPr lang="en-US" sz="2800" dirty="0"/>
              <a:t>Perform the 						multiplications 						using  the 							distributive 						    	property and 						FOIL.</a:t>
            </a:r>
          </a:p>
          <a:p>
            <a:pPr>
              <a:spcBef>
                <a:spcPct val="50000"/>
              </a:spcBef>
            </a:pPr>
            <a:r>
              <a:rPr lang="en-US" sz="2800" dirty="0"/>
              <a:t>					</a:t>
            </a: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685800" y="2133600"/>
          <a:ext cx="4800600" cy="977900"/>
        </p:xfrm>
        <a:graphic>
          <a:graphicData uri="http://schemas.openxmlformats.org/presentationml/2006/ole">
            <mc:AlternateContent xmlns:mc="http://schemas.openxmlformats.org/markup-compatibility/2006">
              <mc:Choice xmlns:v="urn:schemas-microsoft-com:vml" Requires="v">
                <p:oleObj name="Equation" r:id="rId2" imgW="4800600" imgH="977760" progId="Equation.DSMT4">
                  <p:embed/>
                </p:oleObj>
              </mc:Choice>
              <mc:Fallback>
                <p:oleObj name="Equation" r:id="rId2" imgW="4800600" imgH="977760" progId="Equation.DSMT4">
                  <p:embed/>
                  <p:pic>
                    <p:nvPicPr>
                      <p:cNvPr id="9" name="Object 8"/>
                      <p:cNvPicPr>
                        <a:picLocks noChangeAspect="1" noChangeArrowheads="1"/>
                      </p:cNvPicPr>
                      <p:nvPr/>
                    </p:nvPicPr>
                    <p:blipFill>
                      <a:blip r:embed="rId3"/>
                      <a:srcRect/>
                      <a:stretch>
                        <a:fillRect/>
                      </a:stretch>
                    </p:blipFill>
                    <p:spPr bwMode="auto">
                      <a:xfrm>
                        <a:off x="685800" y="2133600"/>
                        <a:ext cx="4800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85800" y="3517900"/>
          <a:ext cx="5270500" cy="1054100"/>
        </p:xfrm>
        <a:graphic>
          <a:graphicData uri="http://schemas.openxmlformats.org/presentationml/2006/ole">
            <mc:AlternateContent xmlns:mc="http://schemas.openxmlformats.org/markup-compatibility/2006">
              <mc:Choice xmlns:v="urn:schemas-microsoft-com:vml" Requires="v">
                <p:oleObj name="Equation" r:id="rId4" imgW="5270400" imgH="1054080" progId="Equation.DSMT4">
                  <p:embed/>
                </p:oleObj>
              </mc:Choice>
              <mc:Fallback>
                <p:oleObj name="Equation" r:id="rId4" imgW="5270400" imgH="1054080" progId="Equation.DSMT4">
                  <p:embed/>
                  <p:pic>
                    <p:nvPicPr>
                      <p:cNvPr id="5" name="Object 4"/>
                      <p:cNvPicPr>
                        <a:picLocks noChangeAspect="1" noChangeArrowheads="1"/>
                      </p:cNvPicPr>
                      <p:nvPr/>
                    </p:nvPicPr>
                    <p:blipFill>
                      <a:blip r:embed="rId5"/>
                      <a:srcRect/>
                      <a:stretch>
                        <a:fillRect/>
                      </a:stretch>
                    </p:blipFill>
                    <p:spPr bwMode="auto">
                      <a:xfrm>
                        <a:off x="685800" y="3517900"/>
                        <a:ext cx="5270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544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We use substitution to evaluate a rational function, just as we did to evaluate other functions.</a:t>
            </a:r>
          </a:p>
          <a:p>
            <a:pPr>
              <a:spcBef>
                <a:spcPct val="50000"/>
              </a:spcBef>
            </a:pPr>
            <a:r>
              <a:rPr lang="en-US" sz="2800" dirty="0"/>
              <a:t>					This is the given 						rational function.</a:t>
            </a:r>
          </a:p>
          <a:p>
            <a:pPr>
              <a:spcBef>
                <a:spcPct val="50000"/>
              </a:spcBef>
            </a:pPr>
            <a:r>
              <a:rPr lang="en-US" sz="2800" dirty="0"/>
              <a:t>					Replace each 						occurrence of </a:t>
            </a:r>
            <a:r>
              <a:rPr lang="en-US" sz="2800" i="1" dirty="0"/>
              <a:t>x</a:t>
            </a:r>
            <a:r>
              <a:rPr lang="en-US" sz="2800" dirty="0"/>
              <a:t> with 					60.</a:t>
            </a:r>
          </a:p>
          <a:p>
            <a:pPr>
              <a:spcBef>
                <a:spcPct val="50000"/>
              </a:spcBef>
            </a:pPr>
            <a:r>
              <a:rPr lang="en-US" sz="2800" dirty="0"/>
              <a:t>					Perform the indicated 					operations.</a:t>
            </a: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6972168"/>
              </p:ext>
            </p:extLst>
          </p:nvPr>
        </p:nvGraphicFramePr>
        <p:xfrm>
          <a:off x="2088932" y="2057400"/>
          <a:ext cx="2222500" cy="838200"/>
        </p:xfrm>
        <a:graphic>
          <a:graphicData uri="http://schemas.openxmlformats.org/presentationml/2006/ole">
            <mc:AlternateContent xmlns:mc="http://schemas.openxmlformats.org/markup-compatibility/2006">
              <mc:Choice xmlns:v="urn:schemas-microsoft-com:vml" Requires="v">
                <p:oleObj name="Equation" r:id="rId2" imgW="2222500" imgH="838200" progId="Equation.DSMT4">
                  <p:embed/>
                </p:oleObj>
              </mc:Choice>
              <mc:Fallback>
                <p:oleObj name="Equation" r:id="rId2" imgW="2222500" imgH="8382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932" y="2057400"/>
                        <a:ext cx="222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2738163"/>
              </p:ext>
            </p:extLst>
          </p:nvPr>
        </p:nvGraphicFramePr>
        <p:xfrm>
          <a:off x="1905000" y="3200400"/>
          <a:ext cx="2590800" cy="863600"/>
        </p:xfrm>
        <a:graphic>
          <a:graphicData uri="http://schemas.openxmlformats.org/presentationml/2006/ole">
            <mc:AlternateContent xmlns:mc="http://schemas.openxmlformats.org/markup-compatibility/2006">
              <mc:Choice xmlns:v="urn:schemas-microsoft-com:vml" Requires="v">
                <p:oleObj name="Equation" r:id="rId4" imgW="2590560" imgH="863280" progId="Equation.DSMT4">
                  <p:embed/>
                </p:oleObj>
              </mc:Choice>
              <mc:Fallback>
                <p:oleObj name="Equation" r:id="rId4" imgW="2590560" imgH="863280" progId="Equation.DSMT4">
                  <p:embed/>
                  <p:pic>
                    <p:nvPicPr>
                      <p:cNvPr id="0" name="Object 3"/>
                      <p:cNvPicPr>
                        <a:picLocks noChangeAspect="1" noChangeArrowheads="1"/>
                      </p:cNvPicPr>
                      <p:nvPr/>
                    </p:nvPicPr>
                    <p:blipFill>
                      <a:blip r:embed="rId5"/>
                      <a:srcRect/>
                      <a:stretch>
                        <a:fillRect/>
                      </a:stretch>
                    </p:blipFill>
                    <p:spPr bwMode="auto">
                      <a:xfrm>
                        <a:off x="1905000" y="3200400"/>
                        <a:ext cx="2590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0355742"/>
              </p:ext>
            </p:extLst>
          </p:nvPr>
        </p:nvGraphicFramePr>
        <p:xfrm>
          <a:off x="2857069" y="4661336"/>
          <a:ext cx="2082800" cy="838200"/>
        </p:xfrm>
        <a:graphic>
          <a:graphicData uri="http://schemas.openxmlformats.org/presentationml/2006/ole">
            <mc:AlternateContent xmlns:mc="http://schemas.openxmlformats.org/markup-compatibility/2006">
              <mc:Choice xmlns:v="urn:schemas-microsoft-com:vml" Requires="v">
                <p:oleObj name="Equation" r:id="rId6" imgW="2082600" imgH="838080" progId="Equation.DSMT4">
                  <p:embed/>
                </p:oleObj>
              </mc:Choice>
              <mc:Fallback>
                <p:oleObj name="Equation" r:id="rId6" imgW="2082600" imgH="838080" progId="Equation.DSMT4">
                  <p:embed/>
                  <p:pic>
                    <p:nvPicPr>
                      <p:cNvPr id="0" name="Object 3"/>
                      <p:cNvPicPr>
                        <a:picLocks noChangeAspect="1" noChangeArrowheads="1"/>
                      </p:cNvPicPr>
                      <p:nvPr/>
                    </p:nvPicPr>
                    <p:blipFill>
                      <a:blip r:embed="rId7"/>
                      <a:srcRect/>
                      <a:stretch>
                        <a:fillRect/>
                      </a:stretch>
                    </p:blipFill>
                    <p:spPr bwMode="auto">
                      <a:xfrm>
                        <a:off x="2857069" y="4661336"/>
                        <a:ext cx="208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5444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0"/>
              </a:spcBef>
            </a:pPr>
            <a:r>
              <a:rPr lang="en-US" sz="2800" dirty="0">
                <a:latin typeface="Times New Roman" pitchFamily="18" charset="0"/>
              </a:rPr>
              <a:t>						</a:t>
            </a:r>
            <a:r>
              <a:rPr lang="en-US" sz="2800" dirty="0"/>
              <a:t>Remove 							parentheses.</a:t>
            </a:r>
          </a:p>
          <a:p>
            <a:pPr>
              <a:spcBef>
                <a:spcPts val="0"/>
              </a:spcBef>
            </a:pPr>
            <a:r>
              <a:rPr lang="en-US" sz="2800" dirty="0"/>
              <a:t>					</a:t>
            </a:r>
          </a:p>
          <a:p>
            <a:pPr>
              <a:spcBef>
                <a:spcPts val="0"/>
              </a:spcBef>
            </a:pPr>
            <a:r>
              <a:rPr lang="en-US" sz="2800" dirty="0"/>
              <a:t>						Combine like 						terms in the 						numerator</a:t>
            </a:r>
            <a:r>
              <a:rPr lang="en-US" sz="2800" dirty="0">
                <a:latin typeface="Times New Roman" pitchFamily="18" charset="0"/>
              </a:rPr>
              <a:t>.</a:t>
            </a:r>
          </a:p>
          <a:p>
            <a:pPr>
              <a:spcBef>
                <a:spcPts val="0"/>
              </a:spcBef>
            </a:pPr>
            <a:r>
              <a:rPr lang="en-US" sz="2800" dirty="0"/>
              <a:t>Since the numerator does not factor, there are clearly no common factors betwixt the numerator and the denominator. Therefore, the final </a:t>
            </a:r>
            <a:br>
              <a:rPr lang="en-US" sz="2800" dirty="0"/>
            </a:br>
            <a:r>
              <a:rPr lang="en-US" sz="2800" dirty="0"/>
              <a:t>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2552700" y="5133108"/>
          <a:ext cx="3136900" cy="1054100"/>
        </p:xfrm>
        <a:graphic>
          <a:graphicData uri="http://schemas.openxmlformats.org/presentationml/2006/ole">
            <mc:AlternateContent xmlns:mc="http://schemas.openxmlformats.org/markup-compatibility/2006">
              <mc:Choice xmlns:v="urn:schemas-microsoft-com:vml" Requires="v">
                <p:oleObj name="Equation" r:id="rId2" imgW="3136680" imgH="1054080" progId="Equation.DSMT4">
                  <p:embed/>
                </p:oleObj>
              </mc:Choice>
              <mc:Fallback>
                <p:oleObj name="Equation" r:id="rId2" imgW="3136680" imgH="1054080" progId="Equation.DSMT4">
                  <p:embed/>
                  <p:pic>
                    <p:nvPicPr>
                      <p:cNvPr id="9" name="Object 8"/>
                      <p:cNvPicPr>
                        <a:picLocks noChangeAspect="1" noChangeArrowheads="1"/>
                      </p:cNvPicPr>
                      <p:nvPr/>
                    </p:nvPicPr>
                    <p:blipFill>
                      <a:blip r:embed="rId3"/>
                      <a:srcRect/>
                      <a:stretch>
                        <a:fillRect/>
                      </a:stretch>
                    </p:blipFill>
                    <p:spPr bwMode="auto">
                      <a:xfrm>
                        <a:off x="2552700" y="5133108"/>
                        <a:ext cx="3136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609600" y="1003300"/>
          <a:ext cx="5270500" cy="1054100"/>
        </p:xfrm>
        <a:graphic>
          <a:graphicData uri="http://schemas.openxmlformats.org/presentationml/2006/ole">
            <mc:AlternateContent xmlns:mc="http://schemas.openxmlformats.org/markup-compatibility/2006">
              <mc:Choice xmlns:v="urn:schemas-microsoft-com:vml" Requires="v">
                <p:oleObj name="Equation" r:id="rId4" imgW="5270400" imgH="1054080" progId="Equation.DSMT4">
                  <p:embed/>
                </p:oleObj>
              </mc:Choice>
              <mc:Fallback>
                <p:oleObj name="Equation" r:id="rId4" imgW="5270400" imgH="1054080" progId="Equation.DSMT4">
                  <p:embed/>
                  <p:pic>
                    <p:nvPicPr>
                      <p:cNvPr id="4" name="Object 3"/>
                      <p:cNvPicPr>
                        <a:picLocks noChangeAspect="1" noChangeArrowheads="1"/>
                      </p:cNvPicPr>
                      <p:nvPr/>
                    </p:nvPicPr>
                    <p:blipFill>
                      <a:blip r:embed="rId5"/>
                      <a:srcRect/>
                      <a:stretch>
                        <a:fillRect/>
                      </a:stretch>
                    </p:blipFill>
                    <p:spPr bwMode="auto">
                      <a:xfrm>
                        <a:off x="609600" y="1003300"/>
                        <a:ext cx="5270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09600" y="2209800"/>
          <a:ext cx="3327400" cy="1054100"/>
        </p:xfrm>
        <a:graphic>
          <a:graphicData uri="http://schemas.openxmlformats.org/presentationml/2006/ole">
            <mc:AlternateContent xmlns:mc="http://schemas.openxmlformats.org/markup-compatibility/2006">
              <mc:Choice xmlns:v="urn:schemas-microsoft-com:vml" Requires="v">
                <p:oleObj name="Equation" r:id="rId6" imgW="3327120" imgH="1054080" progId="Equation.DSMT4">
                  <p:embed/>
                </p:oleObj>
              </mc:Choice>
              <mc:Fallback>
                <p:oleObj name="Equation" r:id="rId6" imgW="3327120" imgH="1054080" progId="Equation.DSMT4">
                  <p:embed/>
                  <p:pic>
                    <p:nvPicPr>
                      <p:cNvPr id="8" name="Object 7"/>
                      <p:cNvPicPr>
                        <a:picLocks noChangeAspect="1" noChangeArrowheads="1"/>
                      </p:cNvPicPr>
                      <p:nvPr/>
                    </p:nvPicPr>
                    <p:blipFill>
                      <a:blip r:embed="rId7"/>
                      <a:srcRect/>
                      <a:stretch>
                        <a:fillRect/>
                      </a:stretch>
                    </p:blipFill>
                    <p:spPr bwMode="auto">
                      <a:xfrm>
                        <a:off x="609600" y="2209800"/>
                        <a:ext cx="3327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6686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Perform the indicated operations:</a:t>
            </a:r>
          </a:p>
          <a:p>
            <a:pPr>
              <a:spcBef>
                <a:spcPct val="50000"/>
              </a:spcBef>
            </a:pPr>
            <a:endParaRPr lang="en-US" sz="2800" dirty="0"/>
          </a:p>
          <a:p>
            <a:pPr>
              <a:spcBef>
                <a:spcPct val="50000"/>
              </a:spcBef>
            </a:pPr>
            <a:r>
              <a:rPr lang="en-US" sz="2800" dirty="0"/>
              <a:t>	</a:t>
            </a:r>
          </a:p>
          <a:p>
            <a:pPr marL="395288" indent="-395288">
              <a:spcBef>
                <a:spcPct val="50000"/>
              </a:spcBef>
            </a:pPr>
            <a:r>
              <a:rPr lang="en-US" sz="2800" b="1" dirty="0"/>
              <a:t>1. Find the least common denominator.</a:t>
            </a:r>
            <a:r>
              <a:rPr lang="en-US" sz="2800" dirty="0"/>
              <a:t>           Begin by factoring the denominators.</a:t>
            </a:r>
          </a:p>
          <a:p>
            <a:pPr>
              <a:spcBef>
                <a:spcPct val="50000"/>
              </a:spcBef>
            </a:pPr>
            <a:endParaRPr lang="en-US" sz="2800" dirty="0"/>
          </a:p>
          <a:p>
            <a:endParaRPr lang="en-US" sz="2800" dirty="0"/>
          </a:p>
          <a:p>
            <a:r>
              <a:rPr lang="en-US" sz="2800" b="1" dirty="0"/>
              <a:t>	</a:t>
            </a:r>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5" name="Object 4"/>
          <p:cNvGraphicFramePr>
            <a:graphicFrameLocks noChangeAspect="1"/>
          </p:cNvGraphicFramePr>
          <p:nvPr/>
        </p:nvGraphicFramePr>
        <p:xfrm>
          <a:off x="1524000" y="1841500"/>
          <a:ext cx="3962400" cy="901700"/>
        </p:xfrm>
        <a:graphic>
          <a:graphicData uri="http://schemas.openxmlformats.org/presentationml/2006/ole">
            <mc:AlternateContent xmlns:mc="http://schemas.openxmlformats.org/markup-compatibility/2006">
              <mc:Choice xmlns:v="urn:schemas-microsoft-com:vml" Requires="v">
                <p:oleObj name="Equation" r:id="rId2" imgW="3962160" imgH="901440" progId="Equation.DSMT4">
                  <p:embed/>
                </p:oleObj>
              </mc:Choice>
              <mc:Fallback>
                <p:oleObj name="Equation" r:id="rId2" imgW="3962160" imgH="901440" progId="Equation.DSMT4">
                  <p:embed/>
                  <p:pic>
                    <p:nvPicPr>
                      <p:cNvPr id="5" name="Object 4"/>
                      <p:cNvPicPr>
                        <a:picLocks noChangeAspect="1" noChangeArrowheads="1"/>
                      </p:cNvPicPr>
                      <p:nvPr/>
                    </p:nvPicPr>
                    <p:blipFill>
                      <a:blip r:embed="rId3"/>
                      <a:srcRect/>
                      <a:stretch>
                        <a:fillRect/>
                      </a:stretch>
                    </p:blipFill>
                    <p:spPr bwMode="auto">
                      <a:xfrm>
                        <a:off x="1524000" y="1841500"/>
                        <a:ext cx="3962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828800" y="4114800"/>
          <a:ext cx="4076700" cy="1358900"/>
        </p:xfrm>
        <a:graphic>
          <a:graphicData uri="http://schemas.openxmlformats.org/presentationml/2006/ole">
            <mc:AlternateContent xmlns:mc="http://schemas.openxmlformats.org/markup-compatibility/2006">
              <mc:Choice xmlns:v="urn:schemas-microsoft-com:vml" Requires="v">
                <p:oleObj name="Equation" r:id="rId4" imgW="4076640" imgH="1358640" progId="Equation.DSMT4">
                  <p:embed/>
                </p:oleObj>
              </mc:Choice>
              <mc:Fallback>
                <p:oleObj name="Equation" r:id="rId4" imgW="4076640" imgH="1358640" progId="Equation.DSMT4">
                  <p:embed/>
                  <p:pic>
                    <p:nvPicPr>
                      <p:cNvPr id="7" name="Object 6"/>
                      <p:cNvPicPr>
                        <a:picLocks noChangeAspect="1" noChangeArrowheads="1"/>
                      </p:cNvPicPr>
                      <p:nvPr/>
                    </p:nvPicPr>
                    <p:blipFill>
                      <a:blip r:embed="rId5"/>
                      <a:srcRect/>
                      <a:stretch>
                        <a:fillRect/>
                      </a:stretch>
                    </p:blipFill>
                    <p:spPr bwMode="auto">
                      <a:xfrm>
                        <a:off x="1828800" y="4114800"/>
                        <a:ext cx="40767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7788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The factors of the first denominator are 1 and 	</a:t>
            </a:r>
            <a:r>
              <a:rPr lang="en-US" sz="2800" i="1" dirty="0"/>
              <a:t>         </a:t>
            </a:r>
            <a:r>
              <a:rPr lang="en-US" sz="2800" dirty="0"/>
              <a:t>The only factor from the second denominator that is </a:t>
            </a:r>
            <a:r>
              <a:rPr lang="en-US" sz="2800" i="1" dirty="0"/>
              <a:t>unlisted</a:t>
            </a:r>
            <a:r>
              <a:rPr lang="en-US" sz="2800" dirty="0"/>
              <a:t> is </a:t>
            </a:r>
            <a:r>
              <a:rPr lang="en-US" sz="2800" i="1" dirty="0"/>
              <a:t>         </a:t>
            </a:r>
            <a:r>
              <a:rPr lang="en-US" sz="2800" dirty="0"/>
              <a:t>We have already listed all factors from the third denominator. Thus, the least common denominator is,</a:t>
            </a:r>
          </a:p>
          <a:p>
            <a:pPr>
              <a:spcBef>
                <a:spcPct val="50000"/>
              </a:spcBef>
            </a:pPr>
            <a:r>
              <a:rPr lang="en-US" sz="2800" dirty="0"/>
              <a:t>				or </a:t>
            </a:r>
          </a:p>
          <a:p>
            <a:pPr>
              <a:spcBef>
                <a:spcPct val="50000"/>
              </a:spcBef>
            </a:pPr>
            <a:r>
              <a:rPr lang="en-US" sz="2800" b="1" dirty="0"/>
              <a:t>2.  Write equivalent expressions with the 	     LCD as denominators.</a:t>
            </a:r>
          </a:p>
          <a:p>
            <a:pPr>
              <a:spcBef>
                <a:spcPct val="50000"/>
              </a:spcBef>
            </a:pPr>
            <a:r>
              <a:rPr lang="en-US" sz="2800" dirty="0"/>
              <a:t>					</a:t>
            </a:r>
          </a:p>
          <a:p>
            <a:pPr>
              <a:spcBef>
                <a:spcPct val="50000"/>
              </a:spcBef>
            </a:pPr>
            <a:endParaRPr lang="en-US" sz="2800" spc="-60" dirty="0"/>
          </a:p>
          <a:p>
            <a:pPr>
              <a:spcBef>
                <a:spcPct val="50000"/>
              </a:spcBef>
            </a:pPr>
            <a:endParaRPr lang="en-US" sz="2800" spc="-60" dirty="0"/>
          </a:p>
          <a:p>
            <a:pPr>
              <a:spcBef>
                <a:spcPct val="50000"/>
              </a:spcBef>
            </a:pPr>
            <a:endParaRPr lang="en-US" sz="2800" spc="-60" dirty="0"/>
          </a:p>
          <a:p>
            <a:pPr>
              <a:spcBef>
                <a:spcPct val="50000"/>
              </a:spcBef>
            </a:pPr>
            <a:endParaRPr lang="en-US" sz="2800" dirty="0"/>
          </a:p>
          <a:p>
            <a:pPr>
              <a:spcBef>
                <a:spcPct val="50000"/>
              </a:spcBef>
            </a:pPr>
            <a:r>
              <a:rPr lang="en-US" sz="2800" dirty="0"/>
              <a:t>	</a:t>
            </a:r>
          </a:p>
          <a:p>
            <a:pPr>
              <a:spcBef>
                <a:spcPct val="50000"/>
              </a:spcBef>
            </a:pPr>
            <a:r>
              <a:rPr lang="en-US" sz="2800" b="1" dirty="0"/>
              <a:t>	</a:t>
            </a:r>
            <a:endParaRPr lang="en-US" sz="2800" dirty="0"/>
          </a:p>
          <a:p>
            <a:endParaRPr lang="en-US" sz="2800" dirty="0"/>
          </a:p>
          <a:p>
            <a:r>
              <a:rPr lang="en-US" sz="2800" b="1" dirty="0"/>
              <a:t>	</a:t>
            </a:r>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4" name="Object 3"/>
          <p:cNvGraphicFramePr>
            <a:graphicFrameLocks noChangeAspect="1"/>
          </p:cNvGraphicFramePr>
          <p:nvPr/>
        </p:nvGraphicFramePr>
        <p:xfrm>
          <a:off x="1866900" y="3581400"/>
          <a:ext cx="5067300" cy="457200"/>
        </p:xfrm>
        <a:graphic>
          <a:graphicData uri="http://schemas.openxmlformats.org/presentationml/2006/ole">
            <mc:AlternateContent xmlns:mc="http://schemas.openxmlformats.org/markup-compatibility/2006">
              <mc:Choice xmlns:v="urn:schemas-microsoft-com:vml" Requires="v">
                <p:oleObj name="Equation" r:id="rId2" imgW="5067000" imgH="457200" progId="Equation.DSMT4">
                  <p:embed/>
                </p:oleObj>
              </mc:Choice>
              <mc:Fallback>
                <p:oleObj name="Equation" r:id="rId2" imgW="5067000" imgH="457200" progId="Equation.DSMT4">
                  <p:embed/>
                  <p:pic>
                    <p:nvPicPr>
                      <p:cNvPr id="4" name="Object 3"/>
                      <p:cNvPicPr>
                        <a:picLocks noChangeAspect="1" noChangeArrowheads="1"/>
                      </p:cNvPicPr>
                      <p:nvPr/>
                    </p:nvPicPr>
                    <p:blipFill>
                      <a:blip r:embed="rId3"/>
                      <a:srcRect/>
                      <a:stretch>
                        <a:fillRect/>
                      </a:stretch>
                    </p:blipFill>
                    <p:spPr bwMode="auto">
                      <a:xfrm>
                        <a:off x="1866900" y="3581400"/>
                        <a:ext cx="506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7772400" y="1219200"/>
          <a:ext cx="850900" cy="330200"/>
        </p:xfrm>
        <a:graphic>
          <a:graphicData uri="http://schemas.openxmlformats.org/presentationml/2006/ole">
            <mc:AlternateContent xmlns:mc="http://schemas.openxmlformats.org/markup-compatibility/2006">
              <mc:Choice xmlns:v="urn:schemas-microsoft-com:vml" Requires="v">
                <p:oleObj name="Equation" r:id="rId4" imgW="850680" imgH="330120" progId="Equation.DSMT4">
                  <p:embed/>
                </p:oleObj>
              </mc:Choice>
              <mc:Fallback>
                <p:oleObj name="Equation" r:id="rId4" imgW="850680" imgH="330120" progId="Equation.DSMT4">
                  <p:embed/>
                  <p:pic>
                    <p:nvPicPr>
                      <p:cNvPr id="5" name="Object 4"/>
                      <p:cNvPicPr>
                        <a:picLocks noChangeAspect="1" noChangeArrowheads="1"/>
                      </p:cNvPicPr>
                      <p:nvPr/>
                    </p:nvPicPr>
                    <p:blipFill>
                      <a:blip r:embed="rId5"/>
                      <a:srcRect/>
                      <a:stretch>
                        <a:fillRect/>
                      </a:stretch>
                    </p:blipFill>
                    <p:spPr bwMode="auto">
                      <a:xfrm>
                        <a:off x="7772400" y="1219200"/>
                        <a:ext cx="850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667000" y="2078182"/>
          <a:ext cx="838200" cy="317500"/>
        </p:xfrm>
        <a:graphic>
          <a:graphicData uri="http://schemas.openxmlformats.org/presentationml/2006/ole">
            <mc:AlternateContent xmlns:mc="http://schemas.openxmlformats.org/markup-compatibility/2006">
              <mc:Choice xmlns:v="urn:schemas-microsoft-com:vml" Requires="v">
                <p:oleObj name="Equation" r:id="rId6" imgW="838080" imgH="317160" progId="Equation.DSMT4">
                  <p:embed/>
                </p:oleObj>
              </mc:Choice>
              <mc:Fallback>
                <p:oleObj name="Equation" r:id="rId6" imgW="838080" imgH="317160" progId="Equation.DSMT4">
                  <p:embed/>
                  <p:pic>
                    <p:nvPicPr>
                      <p:cNvPr id="6" name="Object 5"/>
                      <p:cNvPicPr>
                        <a:picLocks noChangeAspect="1" noChangeArrowheads="1"/>
                      </p:cNvPicPr>
                      <p:nvPr/>
                    </p:nvPicPr>
                    <p:blipFill>
                      <a:blip r:embed="rId7"/>
                      <a:srcRect/>
                      <a:stretch>
                        <a:fillRect/>
                      </a:stretch>
                    </p:blipFill>
                    <p:spPr bwMode="auto">
                      <a:xfrm>
                        <a:off x="2667000" y="2078182"/>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3250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					 </a:t>
            </a:r>
            <a:r>
              <a:rPr lang="en-US" sz="2800" spc="-60" dirty="0"/>
              <a:t>This is the original 					  expression.</a:t>
            </a:r>
          </a:p>
          <a:p>
            <a:pPr>
              <a:spcBef>
                <a:spcPct val="50000"/>
              </a:spcBef>
            </a:pPr>
            <a:r>
              <a:rPr lang="en-US" sz="2800" b="1" dirty="0"/>
              <a:t>	   </a:t>
            </a:r>
          </a:p>
          <a:p>
            <a:pPr>
              <a:spcBef>
                <a:spcPts val="0"/>
              </a:spcBef>
            </a:pPr>
            <a:r>
              <a:rPr lang="en-US" sz="2800" b="1" spc="-60" dirty="0"/>
              <a:t>					  </a:t>
            </a:r>
            <a:r>
              <a:rPr lang="en-US" sz="2800" spc="-60" dirty="0"/>
              <a:t>Factor the second 					  denominators.</a:t>
            </a:r>
          </a:p>
          <a:p>
            <a:pPr>
              <a:spcBef>
                <a:spcPts val="1200"/>
              </a:spcBef>
            </a:pPr>
            <a:r>
              <a:rPr lang="en-US" sz="2800" spc="-60" dirty="0"/>
              <a:t>					  </a:t>
            </a:r>
          </a:p>
          <a:p>
            <a:pPr>
              <a:spcBef>
                <a:spcPts val="0"/>
              </a:spcBef>
            </a:pPr>
            <a:r>
              <a:rPr lang="en-US" sz="2800" spc="-60" dirty="0"/>
              <a:t>					  </a:t>
            </a:r>
            <a:r>
              <a:rPr lang="en-US" sz="2800" dirty="0"/>
              <a:t>Multiply each 						  numerator and 						  denominator by the 					  extra factor required 					 to form the LCD.</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609600" y="2588982"/>
          <a:ext cx="4470400" cy="952500"/>
        </p:xfrm>
        <a:graphic>
          <a:graphicData uri="http://schemas.openxmlformats.org/presentationml/2006/ole">
            <mc:AlternateContent xmlns:mc="http://schemas.openxmlformats.org/markup-compatibility/2006">
              <mc:Choice xmlns:v="urn:schemas-microsoft-com:vml" Requires="v">
                <p:oleObj name="Equation" r:id="rId2" imgW="4470120" imgH="952200" progId="Equation.DSMT4">
                  <p:embed/>
                </p:oleObj>
              </mc:Choice>
              <mc:Fallback>
                <p:oleObj name="Equation" r:id="rId2" imgW="4470120" imgH="952200" progId="Equation.DSMT4">
                  <p:embed/>
                  <p:pic>
                    <p:nvPicPr>
                      <p:cNvPr id="9" name="Object 8"/>
                      <p:cNvPicPr>
                        <a:picLocks noChangeAspect="1" noChangeArrowheads="1"/>
                      </p:cNvPicPr>
                      <p:nvPr/>
                    </p:nvPicPr>
                    <p:blipFill>
                      <a:blip r:embed="rId3"/>
                      <a:srcRect/>
                      <a:stretch>
                        <a:fillRect/>
                      </a:stretch>
                    </p:blipFill>
                    <p:spPr bwMode="auto">
                      <a:xfrm>
                        <a:off x="609600" y="2588982"/>
                        <a:ext cx="4470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33400" y="3962400"/>
          <a:ext cx="4699000" cy="2057400"/>
        </p:xfrm>
        <a:graphic>
          <a:graphicData uri="http://schemas.openxmlformats.org/presentationml/2006/ole">
            <mc:AlternateContent xmlns:mc="http://schemas.openxmlformats.org/markup-compatibility/2006">
              <mc:Choice xmlns:v="urn:schemas-microsoft-com:vml" Requires="v">
                <p:oleObj name="Equation" r:id="rId4" imgW="4698720" imgH="2057400" progId="Equation.DSMT4">
                  <p:embed/>
                </p:oleObj>
              </mc:Choice>
              <mc:Fallback>
                <p:oleObj name="Equation" r:id="rId4" imgW="4698720" imgH="2057400" progId="Equation.DSMT4">
                  <p:embed/>
                  <p:pic>
                    <p:nvPicPr>
                      <p:cNvPr id="4" name="Object 3"/>
                      <p:cNvPicPr>
                        <a:picLocks noChangeAspect="1" noChangeArrowheads="1"/>
                      </p:cNvPicPr>
                      <p:nvPr/>
                    </p:nvPicPr>
                    <p:blipFill>
                      <a:blip r:embed="rId5"/>
                      <a:srcRect/>
                      <a:stretch>
                        <a:fillRect/>
                      </a:stretch>
                    </p:blipFill>
                    <p:spPr bwMode="auto">
                      <a:xfrm>
                        <a:off x="533400" y="3962400"/>
                        <a:ext cx="469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914400" y="1066800"/>
          <a:ext cx="3860800" cy="901700"/>
        </p:xfrm>
        <a:graphic>
          <a:graphicData uri="http://schemas.openxmlformats.org/presentationml/2006/ole">
            <mc:AlternateContent xmlns:mc="http://schemas.openxmlformats.org/markup-compatibility/2006">
              <mc:Choice xmlns:v="urn:schemas-microsoft-com:vml" Requires="v">
                <p:oleObj name="Equation" r:id="rId6" imgW="3860640" imgH="901440" progId="Equation.DSMT4">
                  <p:embed/>
                </p:oleObj>
              </mc:Choice>
              <mc:Fallback>
                <p:oleObj name="Equation" r:id="rId6" imgW="3860640" imgH="90144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066800"/>
                        <a:ext cx="3860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5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&amp; 4. Add numerators, putting this sum over the LCD. Simplify, if possible.</a:t>
            </a:r>
            <a:endParaRPr lang="en-US" sz="2800" dirty="0"/>
          </a:p>
          <a:p>
            <a:pPr>
              <a:spcBef>
                <a:spcPct val="50000"/>
              </a:spcBef>
            </a:pPr>
            <a:r>
              <a:rPr lang="en-US" sz="2800" b="1" dirty="0"/>
              <a:t>					  </a:t>
            </a:r>
            <a:r>
              <a:rPr lang="en-US" sz="2800" dirty="0"/>
              <a:t>Add and subtract 					  numerators.</a:t>
            </a:r>
          </a:p>
          <a:p>
            <a:pPr>
              <a:spcBef>
                <a:spcPct val="50000"/>
              </a:spcBef>
            </a:pPr>
            <a:r>
              <a:rPr lang="en-US" sz="2800" spc="-60" dirty="0"/>
              <a:t>					  </a:t>
            </a:r>
            <a:r>
              <a:rPr lang="en-US" sz="2800" dirty="0"/>
              <a:t>Perform the 						  multiplications using 					  the distributive 						  property.</a:t>
            </a:r>
          </a:p>
          <a:p>
            <a:pPr>
              <a:spcBef>
                <a:spcPct val="50000"/>
              </a:spcBef>
            </a:pPr>
            <a:r>
              <a:rPr lang="en-US" sz="2800" spc="-60" dirty="0"/>
              <a:t>					  </a:t>
            </a:r>
            <a:r>
              <a:rPr lang="en-US" sz="2800" dirty="0"/>
              <a:t>Combine like terms 					  in the numerator.</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998311" y="2146300"/>
          <a:ext cx="4216400" cy="977900"/>
        </p:xfrm>
        <a:graphic>
          <a:graphicData uri="http://schemas.openxmlformats.org/presentationml/2006/ole">
            <mc:AlternateContent xmlns:mc="http://schemas.openxmlformats.org/markup-compatibility/2006">
              <mc:Choice xmlns:v="urn:schemas-microsoft-com:vml" Requires="v">
                <p:oleObj name="Equation" r:id="rId2" imgW="4216320" imgH="977760" progId="Equation.DSMT4">
                  <p:embed/>
                </p:oleObj>
              </mc:Choice>
              <mc:Fallback>
                <p:oleObj name="Equation" r:id="rId2" imgW="4216320" imgH="977760" progId="Equation.DSMT4">
                  <p:embed/>
                  <p:pic>
                    <p:nvPicPr>
                      <p:cNvPr id="9" name="Object 8"/>
                      <p:cNvPicPr>
                        <a:picLocks noChangeAspect="1" noChangeArrowheads="1"/>
                      </p:cNvPicPr>
                      <p:nvPr/>
                    </p:nvPicPr>
                    <p:blipFill>
                      <a:blip r:embed="rId3"/>
                      <a:srcRect/>
                      <a:stretch>
                        <a:fillRect/>
                      </a:stretch>
                    </p:blipFill>
                    <p:spPr bwMode="auto">
                      <a:xfrm>
                        <a:off x="998311" y="2146300"/>
                        <a:ext cx="4216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005120" y="3289300"/>
          <a:ext cx="3848100" cy="1054100"/>
        </p:xfrm>
        <a:graphic>
          <a:graphicData uri="http://schemas.openxmlformats.org/presentationml/2006/ole">
            <mc:AlternateContent xmlns:mc="http://schemas.openxmlformats.org/markup-compatibility/2006">
              <mc:Choice xmlns:v="urn:schemas-microsoft-com:vml" Requires="v">
                <p:oleObj name="Equation" r:id="rId4" imgW="3848040" imgH="1054080" progId="Equation.DSMT4">
                  <p:embed/>
                </p:oleObj>
              </mc:Choice>
              <mc:Fallback>
                <p:oleObj name="Equation" r:id="rId4" imgW="3848040" imgH="1054080" progId="Equation.DSMT4">
                  <p:embed/>
                  <p:pic>
                    <p:nvPicPr>
                      <p:cNvPr id="11" name="Object 10"/>
                      <p:cNvPicPr>
                        <a:picLocks noChangeAspect="1" noChangeArrowheads="1"/>
                      </p:cNvPicPr>
                      <p:nvPr/>
                    </p:nvPicPr>
                    <p:blipFill>
                      <a:blip r:embed="rId5"/>
                      <a:srcRect/>
                      <a:stretch>
                        <a:fillRect/>
                      </a:stretch>
                    </p:blipFill>
                    <p:spPr bwMode="auto">
                      <a:xfrm>
                        <a:off x="1005120" y="3289300"/>
                        <a:ext cx="3848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90600" y="4876800"/>
          <a:ext cx="2336800" cy="1054100"/>
        </p:xfrm>
        <a:graphic>
          <a:graphicData uri="http://schemas.openxmlformats.org/presentationml/2006/ole">
            <mc:AlternateContent xmlns:mc="http://schemas.openxmlformats.org/markup-compatibility/2006">
              <mc:Choice xmlns:v="urn:schemas-microsoft-com:vml" Requires="v">
                <p:oleObj name="Equation" r:id="rId6" imgW="2336760" imgH="1054080" progId="Equation.DSMT4">
                  <p:embed/>
                </p:oleObj>
              </mc:Choice>
              <mc:Fallback>
                <p:oleObj name="Equation" r:id="rId6" imgW="2336760" imgH="1054080" progId="Equation.DSMT4">
                  <p:embed/>
                  <p:pic>
                    <p:nvPicPr>
                      <p:cNvPr id="7" name="Object 6"/>
                      <p:cNvPicPr>
                        <a:picLocks noChangeAspect="1" noChangeArrowheads="1"/>
                      </p:cNvPicPr>
                      <p:nvPr/>
                    </p:nvPicPr>
                    <p:blipFill>
                      <a:blip r:embed="rId7"/>
                      <a:srcRect/>
                      <a:stretch>
                        <a:fillRect/>
                      </a:stretch>
                    </p:blipFill>
                    <p:spPr bwMode="auto">
                      <a:xfrm>
                        <a:off x="990600" y="4876800"/>
                        <a:ext cx="233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0097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Since the numerator does not factor, there are clearly no common factors in the numerator and the denominator. Therefore, the final solution is,</a:t>
            </a:r>
          </a:p>
          <a:p>
            <a:pPr>
              <a:spcBef>
                <a:spcPct val="50000"/>
              </a:spcBef>
            </a:pPr>
            <a:r>
              <a:rPr lang="en-US" sz="2800" b="1" dirty="0"/>
              <a:t>					</a:t>
            </a:r>
            <a:endParaRPr lang="en-US" sz="2800" dirty="0"/>
          </a:p>
          <a:p>
            <a:pPr>
              <a:spcBef>
                <a:spcPct val="50000"/>
              </a:spcBef>
            </a:pPr>
            <a:endParaRPr lang="en-US" sz="2800" dirty="0"/>
          </a:p>
          <a:p>
            <a:endParaRPr lang="en-US" sz="2800" dirty="0"/>
          </a:p>
          <a:p>
            <a:r>
              <a:rPr lang="en-US" sz="2800" dirty="0"/>
              <a:t>	</a:t>
            </a:r>
          </a:p>
          <a:p>
            <a:endParaRPr lang="en-US" sz="2800" dirty="0"/>
          </a:p>
          <a:p>
            <a:r>
              <a:rPr lang="en-US" sz="2800" dirty="0"/>
              <a:t>					</a:t>
            </a:r>
          </a:p>
          <a:p>
            <a:r>
              <a:rPr lang="en-US" sz="2800" dirty="0"/>
              <a:t>					</a:t>
            </a:r>
          </a:p>
          <a:p>
            <a:endParaRPr lang="en-US" sz="2800" dirty="0"/>
          </a:p>
          <a:p>
            <a:endParaRPr lang="en-US" sz="2800" dirty="0"/>
          </a:p>
        </p:txBody>
      </p:sp>
      <p:graphicFrame>
        <p:nvGraphicFramePr>
          <p:cNvPr id="9" name="Object 8"/>
          <p:cNvGraphicFramePr>
            <a:graphicFrameLocks noChangeAspect="1"/>
          </p:cNvGraphicFramePr>
          <p:nvPr/>
        </p:nvGraphicFramePr>
        <p:xfrm>
          <a:off x="2667000" y="2743200"/>
          <a:ext cx="2146300" cy="1054100"/>
        </p:xfrm>
        <a:graphic>
          <a:graphicData uri="http://schemas.openxmlformats.org/presentationml/2006/ole">
            <mc:AlternateContent xmlns:mc="http://schemas.openxmlformats.org/markup-compatibility/2006">
              <mc:Choice xmlns:v="urn:schemas-microsoft-com:vml" Requires="v">
                <p:oleObj name="Equation" r:id="rId2" imgW="2145960" imgH="1054080" progId="Equation.DSMT4">
                  <p:embed/>
                </p:oleObj>
              </mc:Choice>
              <mc:Fallback>
                <p:oleObj name="Equation" r:id="rId2" imgW="2145960" imgH="1054080" progId="Equation.DSMT4">
                  <p:embed/>
                  <p:pic>
                    <p:nvPicPr>
                      <p:cNvPr id="9" name="Object 8"/>
                      <p:cNvPicPr>
                        <a:picLocks noChangeAspect="1" noChangeArrowheads="1"/>
                      </p:cNvPicPr>
                      <p:nvPr/>
                    </p:nvPicPr>
                    <p:blipFill>
                      <a:blip r:embed="rId3"/>
                      <a:srcRect/>
                      <a:stretch>
                        <a:fillRect/>
                      </a:stretch>
                    </p:blipFill>
                    <p:spPr bwMode="auto">
                      <a:xfrm>
                        <a:off x="2667000" y="2743200"/>
                        <a:ext cx="2146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9611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i="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4a.</a:t>
            </a:r>
            <a:r>
              <a:rPr lang="en-US" sz="2800" dirty="0"/>
              <a:t>	Add:  </a:t>
            </a:r>
          </a:p>
          <a:p>
            <a:endParaRPr lang="en-US" sz="2800" dirty="0"/>
          </a:p>
          <a:p>
            <a:r>
              <a:rPr lang="en-US" sz="2800" dirty="0"/>
              <a:t>	The LCD is  </a:t>
            </a:r>
          </a:p>
          <a:p>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nvGraphicFramePr>
        <p:xfrm>
          <a:off x="2286000" y="990600"/>
          <a:ext cx="1435100" cy="901700"/>
        </p:xfrm>
        <a:graphic>
          <a:graphicData uri="http://schemas.openxmlformats.org/presentationml/2006/ole">
            <mc:AlternateContent xmlns:mc="http://schemas.openxmlformats.org/markup-compatibility/2006">
              <mc:Choice xmlns:v="urn:schemas-microsoft-com:vml" Requires="v">
                <p:oleObj name="Equation" r:id="rId2" imgW="1434960" imgH="901440" progId="Equation.DSMT4">
                  <p:embed/>
                </p:oleObj>
              </mc:Choice>
              <mc:Fallback>
                <p:oleObj name="Equation" r:id="rId2" imgW="1434960" imgH="901440" progId="Equation.DSMT4">
                  <p:embed/>
                  <p:pic>
                    <p:nvPicPr>
                      <p:cNvPr id="4" name="Object 3"/>
                      <p:cNvPicPr>
                        <a:picLocks noChangeAspect="1" noChangeArrowheads="1"/>
                      </p:cNvPicPr>
                      <p:nvPr/>
                    </p:nvPicPr>
                    <p:blipFill>
                      <a:blip r:embed="rId3"/>
                      <a:srcRect/>
                      <a:stretch>
                        <a:fillRect/>
                      </a:stretch>
                    </p:blipFill>
                    <p:spPr bwMode="auto">
                      <a:xfrm>
                        <a:off x="2286000" y="990600"/>
                        <a:ext cx="1435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336925" y="2151063"/>
          <a:ext cx="876300" cy="457200"/>
        </p:xfrm>
        <a:graphic>
          <a:graphicData uri="http://schemas.openxmlformats.org/presentationml/2006/ole">
            <mc:AlternateContent xmlns:mc="http://schemas.openxmlformats.org/markup-compatibility/2006">
              <mc:Choice xmlns:v="urn:schemas-microsoft-com:vml" Requires="v">
                <p:oleObj name="Equation" r:id="rId4" imgW="876240" imgH="457200" progId="Equation.DSMT4">
                  <p:embed/>
                </p:oleObj>
              </mc:Choice>
              <mc:Fallback>
                <p:oleObj name="Equation" r:id="rId4" imgW="876240" imgH="457200" progId="Equation.DSMT4">
                  <p:embed/>
                  <p:pic>
                    <p:nvPicPr>
                      <p:cNvPr id="5" name="Object 4"/>
                      <p:cNvPicPr>
                        <a:picLocks noChangeAspect="1" noChangeArrowheads="1"/>
                      </p:cNvPicPr>
                      <p:nvPr/>
                    </p:nvPicPr>
                    <p:blipFill>
                      <a:blip r:embed="rId5"/>
                      <a:srcRect/>
                      <a:stretch>
                        <a:fillRect/>
                      </a:stretch>
                    </p:blipFill>
                    <p:spPr bwMode="auto">
                      <a:xfrm>
                        <a:off x="3336925" y="2151063"/>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676400" y="3581400"/>
          <a:ext cx="4254500" cy="2730500"/>
        </p:xfrm>
        <a:graphic>
          <a:graphicData uri="http://schemas.openxmlformats.org/presentationml/2006/ole">
            <mc:AlternateContent xmlns:mc="http://schemas.openxmlformats.org/markup-compatibility/2006">
              <mc:Choice xmlns:v="urn:schemas-microsoft-com:vml" Requires="v">
                <p:oleObj name="Equation" r:id="rId6" imgW="4254480" imgH="2730240" progId="Equation.DSMT4">
                  <p:embed/>
                </p:oleObj>
              </mc:Choice>
              <mc:Fallback>
                <p:oleObj name="Equation" r:id="rId6" imgW="4254480" imgH="2730240" progId="Equation.DSMT4">
                  <p:embed/>
                  <p:pic>
                    <p:nvPicPr>
                      <p:cNvPr id="6" name="Object 5"/>
                      <p:cNvPicPr>
                        <a:picLocks noChangeAspect="1" noChangeArrowheads="1"/>
                      </p:cNvPicPr>
                      <p:nvPr/>
                    </p:nvPicPr>
                    <p:blipFill>
                      <a:blip r:embed="rId7"/>
                      <a:srcRect/>
                      <a:stretch>
                        <a:fillRect/>
                      </a:stretch>
                    </p:blipFill>
                    <p:spPr bwMode="auto">
                      <a:xfrm>
                        <a:off x="1676400" y="3581400"/>
                        <a:ext cx="4254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84208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4b.</a:t>
            </a:r>
            <a:r>
              <a:rPr lang="en-US" sz="2800" dirty="0"/>
              <a:t>	Add:  </a:t>
            </a:r>
          </a:p>
          <a:p>
            <a:endParaRPr lang="en-US" sz="2800" dirty="0"/>
          </a:p>
          <a:p>
            <a:pPr>
              <a:spcBef>
                <a:spcPts val="0"/>
              </a:spcBef>
            </a:pPr>
            <a:r>
              <a:rPr lang="en-US" sz="2800" dirty="0"/>
              <a:t>	The LCD is  </a:t>
            </a:r>
          </a:p>
          <a:p>
            <a:pPr>
              <a:spcBef>
                <a:spcPts val="200"/>
              </a:spcBef>
            </a:pPr>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nvGraphicFramePr>
        <p:xfrm>
          <a:off x="2336800" y="1001568"/>
          <a:ext cx="1930400" cy="838200"/>
        </p:xfrm>
        <a:graphic>
          <a:graphicData uri="http://schemas.openxmlformats.org/presentationml/2006/ole">
            <mc:AlternateContent xmlns:mc="http://schemas.openxmlformats.org/markup-compatibility/2006">
              <mc:Choice xmlns:v="urn:schemas-microsoft-com:vml" Requires="v">
                <p:oleObj name="Equation" r:id="rId2" imgW="1930320" imgH="838080" progId="Equation.DSMT4">
                  <p:embed/>
                </p:oleObj>
              </mc:Choice>
              <mc:Fallback>
                <p:oleObj name="Equation" r:id="rId2" imgW="1930320" imgH="838080" progId="Equation.DSMT4">
                  <p:embed/>
                  <p:pic>
                    <p:nvPicPr>
                      <p:cNvPr id="4" name="Object 3"/>
                      <p:cNvPicPr>
                        <a:picLocks noChangeAspect="1" noChangeArrowheads="1"/>
                      </p:cNvPicPr>
                      <p:nvPr/>
                    </p:nvPicPr>
                    <p:blipFill>
                      <a:blip r:embed="rId3"/>
                      <a:srcRect/>
                      <a:stretch>
                        <a:fillRect/>
                      </a:stretch>
                    </p:blipFill>
                    <p:spPr bwMode="auto">
                      <a:xfrm>
                        <a:off x="2336800" y="1001568"/>
                        <a:ext cx="193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416300" y="2144713"/>
          <a:ext cx="2222500" cy="457200"/>
        </p:xfrm>
        <a:graphic>
          <a:graphicData uri="http://schemas.openxmlformats.org/presentationml/2006/ole">
            <mc:AlternateContent xmlns:mc="http://schemas.openxmlformats.org/markup-compatibility/2006">
              <mc:Choice xmlns:v="urn:schemas-microsoft-com:vml" Requires="v">
                <p:oleObj name="Equation" r:id="rId4" imgW="2222280" imgH="457200" progId="Equation.DSMT4">
                  <p:embed/>
                </p:oleObj>
              </mc:Choice>
              <mc:Fallback>
                <p:oleObj name="Equation" r:id="rId4" imgW="2222280" imgH="457200" progId="Equation.DSMT4">
                  <p:embed/>
                  <p:pic>
                    <p:nvPicPr>
                      <p:cNvPr id="5" name="Object 4"/>
                      <p:cNvPicPr>
                        <a:picLocks noChangeAspect="1" noChangeArrowheads="1"/>
                      </p:cNvPicPr>
                      <p:nvPr/>
                    </p:nvPicPr>
                    <p:blipFill>
                      <a:blip r:embed="rId5"/>
                      <a:srcRect/>
                      <a:stretch>
                        <a:fillRect/>
                      </a:stretch>
                    </p:blipFill>
                    <p:spPr bwMode="auto">
                      <a:xfrm>
                        <a:off x="3416300" y="2144713"/>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666009" y="3470853"/>
          <a:ext cx="6269182" cy="2805545"/>
        </p:xfrm>
        <a:graphic>
          <a:graphicData uri="http://schemas.openxmlformats.org/presentationml/2006/ole">
            <mc:AlternateContent xmlns:mc="http://schemas.openxmlformats.org/markup-compatibility/2006">
              <mc:Choice xmlns:v="urn:schemas-microsoft-com:vml" Requires="v">
                <p:oleObj name="Equation" r:id="rId6" imgW="6895800" imgH="3085920" progId="Equation.DSMT4">
                  <p:embed/>
                </p:oleObj>
              </mc:Choice>
              <mc:Fallback>
                <p:oleObj name="Equation" r:id="rId6" imgW="6895800" imgH="3085920" progId="Equation.DSMT4">
                  <p:embed/>
                  <p:pic>
                    <p:nvPicPr>
                      <p:cNvPr id="6" name="Object 5"/>
                      <p:cNvPicPr>
                        <a:picLocks noChangeAspect="1" noChangeArrowheads="1"/>
                      </p:cNvPicPr>
                      <p:nvPr/>
                    </p:nvPicPr>
                    <p:blipFill>
                      <a:blip r:embed="rId7"/>
                      <a:srcRect/>
                      <a:stretch>
                        <a:fillRect/>
                      </a:stretch>
                    </p:blipFill>
                    <p:spPr bwMode="auto">
                      <a:xfrm>
                        <a:off x="1666009" y="3470853"/>
                        <a:ext cx="6269182" cy="280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5614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4c.</a:t>
            </a:r>
            <a:r>
              <a:rPr lang="en-US" sz="2800" dirty="0"/>
              <a:t>	Subtract:  </a:t>
            </a:r>
          </a:p>
          <a:p>
            <a:endParaRPr lang="en-US" sz="2800" dirty="0"/>
          </a:p>
          <a:p>
            <a:pPr>
              <a:spcBef>
                <a:spcPts val="0"/>
              </a:spcBef>
            </a:pPr>
            <a:r>
              <a:rPr lang="en-US" sz="2800" dirty="0"/>
              <a:t>	The LCD is  </a:t>
            </a:r>
          </a:p>
          <a:p>
            <a:r>
              <a:rPr lang="en-US" sz="2800" dirty="0"/>
              <a:t>	Rewrite each rational expression with the 	LCD as the denominator.</a:t>
            </a:r>
          </a:p>
          <a:p>
            <a:endParaRPr lang="en-US" sz="2800" dirty="0"/>
          </a:p>
        </p:txBody>
      </p:sp>
      <p:graphicFrame>
        <p:nvGraphicFramePr>
          <p:cNvPr id="4" name="Object 3"/>
          <p:cNvGraphicFramePr>
            <a:graphicFrameLocks noChangeAspect="1"/>
          </p:cNvGraphicFramePr>
          <p:nvPr/>
        </p:nvGraphicFramePr>
        <p:xfrm>
          <a:off x="3009900" y="1007092"/>
          <a:ext cx="3771900" cy="901700"/>
        </p:xfrm>
        <a:graphic>
          <a:graphicData uri="http://schemas.openxmlformats.org/presentationml/2006/ole">
            <mc:AlternateContent xmlns:mc="http://schemas.openxmlformats.org/markup-compatibility/2006">
              <mc:Choice xmlns:v="urn:schemas-microsoft-com:vml" Requires="v">
                <p:oleObj name="Equation" r:id="rId2" imgW="3771720" imgH="901440" progId="Equation.DSMT4">
                  <p:embed/>
                </p:oleObj>
              </mc:Choice>
              <mc:Fallback>
                <p:oleObj name="Equation" r:id="rId2" imgW="3771720" imgH="901440" progId="Equation.DSMT4">
                  <p:embed/>
                  <p:pic>
                    <p:nvPicPr>
                      <p:cNvPr id="4" name="Object 3"/>
                      <p:cNvPicPr>
                        <a:picLocks noChangeAspect="1" noChangeArrowheads="1"/>
                      </p:cNvPicPr>
                      <p:nvPr/>
                    </p:nvPicPr>
                    <p:blipFill>
                      <a:blip r:embed="rId3"/>
                      <a:srcRect/>
                      <a:stretch>
                        <a:fillRect/>
                      </a:stretch>
                    </p:blipFill>
                    <p:spPr bwMode="auto">
                      <a:xfrm>
                        <a:off x="3009900" y="1007092"/>
                        <a:ext cx="3771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333069" y="2144713"/>
          <a:ext cx="3175000" cy="457200"/>
        </p:xfrm>
        <a:graphic>
          <a:graphicData uri="http://schemas.openxmlformats.org/presentationml/2006/ole">
            <mc:AlternateContent xmlns:mc="http://schemas.openxmlformats.org/markup-compatibility/2006">
              <mc:Choice xmlns:v="urn:schemas-microsoft-com:vml" Requires="v">
                <p:oleObj name="Equation" r:id="rId4" imgW="3174840" imgH="457200" progId="Equation.DSMT4">
                  <p:embed/>
                </p:oleObj>
              </mc:Choice>
              <mc:Fallback>
                <p:oleObj name="Equation" r:id="rId4" imgW="3174840" imgH="457200" progId="Equation.DSMT4">
                  <p:embed/>
                  <p:pic>
                    <p:nvPicPr>
                      <p:cNvPr id="5" name="Object 4"/>
                      <p:cNvPicPr>
                        <a:picLocks noChangeAspect="1" noChangeArrowheads="1"/>
                      </p:cNvPicPr>
                      <p:nvPr/>
                    </p:nvPicPr>
                    <p:blipFill>
                      <a:blip r:embed="rId5"/>
                      <a:srcRect/>
                      <a:stretch>
                        <a:fillRect/>
                      </a:stretch>
                    </p:blipFill>
                    <p:spPr bwMode="auto">
                      <a:xfrm>
                        <a:off x="3333069" y="2144713"/>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282700" y="3429000"/>
          <a:ext cx="6794500" cy="2832100"/>
        </p:xfrm>
        <a:graphic>
          <a:graphicData uri="http://schemas.openxmlformats.org/presentationml/2006/ole">
            <mc:AlternateContent xmlns:mc="http://schemas.openxmlformats.org/markup-compatibility/2006">
              <mc:Choice xmlns:v="urn:schemas-microsoft-com:vml" Requires="v">
                <p:oleObj name="Equation" r:id="rId6" imgW="6794280" imgH="2831760" progId="Equation.DSMT4">
                  <p:embed/>
                </p:oleObj>
              </mc:Choice>
              <mc:Fallback>
                <p:oleObj name="Equation" r:id="rId6" imgW="6794280" imgH="2831760" progId="Equation.DSMT4">
                  <p:embed/>
                  <p:pic>
                    <p:nvPicPr>
                      <p:cNvPr id="6" name="Object 5"/>
                      <p:cNvPicPr>
                        <a:picLocks noChangeAspect="1" noChangeArrowheads="1"/>
                      </p:cNvPicPr>
                      <p:nvPr/>
                    </p:nvPicPr>
                    <p:blipFill>
                      <a:blip r:embed="rId7"/>
                      <a:srcRect/>
                      <a:stretch>
                        <a:fillRect/>
                      </a:stretch>
                    </p:blipFill>
                    <p:spPr bwMode="auto">
                      <a:xfrm>
                        <a:off x="1282700" y="3429000"/>
                        <a:ext cx="67945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3635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4" name="Object 3"/>
          <p:cNvGraphicFramePr>
            <a:graphicFrameLocks noChangeAspect="1"/>
          </p:cNvGraphicFramePr>
          <p:nvPr/>
        </p:nvGraphicFramePr>
        <p:xfrm>
          <a:off x="1470025" y="1162050"/>
          <a:ext cx="7467600" cy="3517900"/>
        </p:xfrm>
        <a:graphic>
          <a:graphicData uri="http://schemas.openxmlformats.org/presentationml/2006/ole">
            <mc:AlternateContent xmlns:mc="http://schemas.openxmlformats.org/markup-compatibility/2006">
              <mc:Choice xmlns:v="urn:schemas-microsoft-com:vml" Requires="v">
                <p:oleObj name="Equation" r:id="rId2" imgW="7467480" imgH="3517560" progId="Equation.DSMT4">
                  <p:embed/>
                </p:oleObj>
              </mc:Choice>
              <mc:Fallback>
                <p:oleObj name="Equation" r:id="rId2" imgW="7467480" imgH="3517560" progId="Equation.DSMT4">
                  <p:embed/>
                  <p:pic>
                    <p:nvPicPr>
                      <p:cNvPr id="4" name="Object 3"/>
                      <p:cNvPicPr>
                        <a:picLocks noChangeAspect="1" noChangeArrowheads="1"/>
                      </p:cNvPicPr>
                      <p:nvPr/>
                    </p:nvPicPr>
                    <p:blipFill>
                      <a:blip r:embed="rId3"/>
                      <a:srcRect/>
                      <a:stretch>
                        <a:fillRect/>
                      </a:stretch>
                    </p:blipFill>
                    <p:spPr bwMode="auto">
                      <a:xfrm>
                        <a:off x="1470025" y="1162050"/>
                        <a:ext cx="74676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956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3" name="Text Placeholder 2"/>
          <p:cNvSpPr>
            <a:spLocks noGrp="1"/>
          </p:cNvSpPr>
          <p:nvPr>
            <p:ph type="body" sz="quarter" idx="10"/>
          </p:nvPr>
        </p:nvSpPr>
        <p:spPr/>
        <p:txBody>
          <a:bodyPr>
            <a:noAutofit/>
          </a:bodyPr>
          <a:lstStyle/>
          <a:p>
            <a:pPr>
              <a:spcBef>
                <a:spcPct val="50000"/>
              </a:spcBef>
            </a:pPr>
            <a:r>
              <a:rPr lang="en-US" sz="2800" dirty="0"/>
              <a:t>Thus, </a:t>
            </a:r>
            <a:r>
              <a:rPr lang="en-US" sz="2800" i="1" dirty="0"/>
              <a:t>                    </a:t>
            </a:r>
            <a:r>
              <a:rPr lang="en-US" sz="2800" dirty="0"/>
              <a:t>This means that the cost to inoculate 60% of the population against a particular strain of the flu is $195 million.  The figure below illustrates the solution by the point      	     on the graph of the rational function.</a:t>
            </a:r>
          </a:p>
          <a:p>
            <a:pPr>
              <a:spcBef>
                <a:spcPct val="50000"/>
              </a:spcBef>
            </a:pPr>
            <a:r>
              <a:rPr lang="en-US" sz="2800" dirty="0"/>
              <a:t>					</a:t>
            </a:r>
            <a:endParaRPr lang="en-US" sz="2800" dirty="0">
              <a:latin typeface="Times New Roman" pitchFamily="18" charset="0"/>
            </a:endParaRPr>
          </a:p>
          <a:p>
            <a:pPr>
              <a:spcBef>
                <a:spcPct val="50000"/>
              </a:spcBef>
            </a:pPr>
            <a:endParaRPr lang="en-US" sz="2800" dirty="0"/>
          </a:p>
          <a:p>
            <a:pPr>
              <a:spcBef>
                <a:spcPct val="50000"/>
              </a:spcBef>
            </a:pPr>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37299757"/>
              </p:ext>
            </p:extLst>
          </p:nvPr>
        </p:nvGraphicFramePr>
        <p:xfrm>
          <a:off x="1600200" y="1219200"/>
          <a:ext cx="1917700" cy="457200"/>
        </p:xfrm>
        <a:graphic>
          <a:graphicData uri="http://schemas.openxmlformats.org/presentationml/2006/ole">
            <mc:AlternateContent xmlns:mc="http://schemas.openxmlformats.org/markup-compatibility/2006">
              <mc:Choice xmlns:v="urn:schemas-microsoft-com:vml" Requires="v">
                <p:oleObj name="Equation" r:id="rId2" imgW="1917360" imgH="457200" progId="Equation.DSMT4">
                  <p:embed/>
                </p:oleObj>
              </mc:Choice>
              <mc:Fallback>
                <p:oleObj name="Equation" r:id="rId2" imgW="1917360" imgH="457200" progId="Equation.DSMT4">
                  <p:embed/>
                  <p:pic>
                    <p:nvPicPr>
                      <p:cNvPr id="0" name="Object 4"/>
                      <p:cNvPicPr>
                        <a:picLocks noChangeAspect="1" noChangeArrowheads="1"/>
                      </p:cNvPicPr>
                      <p:nvPr/>
                    </p:nvPicPr>
                    <p:blipFill>
                      <a:blip r:embed="rId3"/>
                      <a:srcRect/>
                      <a:stretch>
                        <a:fillRect/>
                      </a:stretch>
                    </p:blipFill>
                    <p:spPr bwMode="auto">
                      <a:xfrm>
                        <a:off x="1600200" y="1219200"/>
                        <a:ext cx="191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56624568"/>
              </p:ext>
            </p:extLst>
          </p:nvPr>
        </p:nvGraphicFramePr>
        <p:xfrm>
          <a:off x="613230" y="2931888"/>
          <a:ext cx="1371600" cy="457200"/>
        </p:xfrm>
        <a:graphic>
          <a:graphicData uri="http://schemas.openxmlformats.org/presentationml/2006/ole">
            <mc:AlternateContent xmlns:mc="http://schemas.openxmlformats.org/markup-compatibility/2006">
              <mc:Choice xmlns:v="urn:schemas-microsoft-com:vml" Requires="v">
                <p:oleObj name="Equation" r:id="rId4" imgW="1371600" imgH="457200" progId="Equation.DSMT4">
                  <p:embed/>
                </p:oleObj>
              </mc:Choice>
              <mc:Fallback>
                <p:oleObj name="Equation" r:id="rId4" imgW="1371600" imgH="457200" progId="Equation.DSMT4">
                  <p:embed/>
                  <p:pic>
                    <p:nvPicPr>
                      <p:cNvPr id="0" name=""/>
                      <p:cNvPicPr>
                        <a:picLocks noChangeAspect="1" noChangeArrowheads="1"/>
                      </p:cNvPicPr>
                      <p:nvPr/>
                    </p:nvPicPr>
                    <p:blipFill>
                      <a:blip r:embed="rId5"/>
                      <a:srcRect/>
                      <a:stretch>
                        <a:fillRect/>
                      </a:stretch>
                    </p:blipFill>
                    <p:spPr bwMode="auto">
                      <a:xfrm>
                        <a:off x="613230" y="29318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p:cNvGrpSpPr/>
          <p:nvPr/>
        </p:nvGrpSpPr>
        <p:grpSpPr>
          <a:xfrm>
            <a:off x="1981200" y="3288506"/>
            <a:ext cx="3878223" cy="3052330"/>
            <a:chOff x="5410200" y="3048000"/>
            <a:chExt cx="4692650" cy="3357562"/>
          </a:xfrm>
        </p:grpSpPr>
        <p:graphicFrame>
          <p:nvGraphicFramePr>
            <p:cNvPr id="5" name="Object 4"/>
            <p:cNvGraphicFramePr>
              <a:graphicFrameLocks noChangeAspect="1"/>
            </p:cNvGraphicFramePr>
            <p:nvPr>
              <p:extLst>
                <p:ext uri="{D42A27DB-BD31-4B8C-83A1-F6EECF244321}">
                  <p14:modId xmlns:p14="http://schemas.microsoft.com/office/powerpoint/2010/main" val="1612441675"/>
                </p:ext>
              </p:extLst>
            </p:nvPr>
          </p:nvGraphicFramePr>
          <p:xfrm>
            <a:off x="5410200" y="3048000"/>
            <a:ext cx="4692650" cy="3357562"/>
          </p:xfrm>
          <a:graphic>
            <a:graphicData uri="http://schemas.openxmlformats.org/presentationml/2006/ole">
              <mc:AlternateContent xmlns:mc="http://schemas.openxmlformats.org/markup-compatibility/2006">
                <mc:Choice xmlns:v="urn:schemas-microsoft-com:vml" Requires="v">
                  <p:oleObj name="Worksheet" r:id="rId6" imgW="3686230" imgH="2638352" progId="Excel.Sheet.8">
                    <p:embed/>
                  </p:oleObj>
                </mc:Choice>
                <mc:Fallback>
                  <p:oleObj name="Worksheet" r:id="rId6" imgW="3686230" imgH="2638352"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4692650"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6473190" y="3851910"/>
              <a:ext cx="1832610" cy="1535988"/>
              <a:chOff x="6473190" y="3851910"/>
              <a:chExt cx="1832610" cy="1535988"/>
            </a:xfrm>
          </p:grpSpPr>
          <p:sp>
            <p:nvSpPr>
              <p:cNvPr id="13" name="AutoShape 17"/>
              <p:cNvSpPr>
                <a:spLocks noChangeArrowheads="1"/>
              </p:cNvSpPr>
              <p:nvPr/>
            </p:nvSpPr>
            <p:spPr bwMode="auto">
              <a:xfrm>
                <a:off x="6473190" y="3851910"/>
                <a:ext cx="1760221" cy="754381"/>
              </a:xfrm>
              <a:prstGeom prst="wedgeRoundRectCallout">
                <a:avLst>
                  <a:gd name="adj1" fmla="val 48426"/>
                  <a:gd name="adj2" fmla="val 143559"/>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sz="2800" dirty="0">
                  <a:latin typeface="Times New Roman" pitchFamily="18" charset="0"/>
                </a:endParaRPr>
              </a:p>
            </p:txBody>
          </p:sp>
          <p:sp>
            <p:nvSpPr>
              <p:cNvPr id="14" name="Oval 16"/>
              <p:cNvSpPr>
                <a:spLocks noChangeArrowheads="1"/>
              </p:cNvSpPr>
              <p:nvPr/>
            </p:nvSpPr>
            <p:spPr bwMode="auto">
              <a:xfrm>
                <a:off x="8229600" y="5311698"/>
                <a:ext cx="76200" cy="76200"/>
              </a:xfrm>
              <a:prstGeom prst="ellipse">
                <a:avLst/>
              </a:prstGeom>
              <a:solidFill>
                <a:srgbClr val="000000"/>
              </a:solidFill>
              <a:ln w="9525" algn="ctr">
                <a:solidFill>
                  <a:schemeClr val="tx1"/>
                </a:solidFill>
                <a:round/>
                <a:headEnd/>
                <a:tailEnd/>
              </a:ln>
            </p:spPr>
            <p:txBody>
              <a:bodyPr wrap="none" anchor="ctr">
                <a:spAutoFit/>
              </a:bodyPr>
              <a:lstStyle/>
              <a:p>
                <a:endParaRPr lang="en-US"/>
              </a:p>
            </p:txBody>
          </p:sp>
        </p:grpSp>
      </p:grpSp>
      <p:graphicFrame>
        <p:nvGraphicFramePr>
          <p:cNvPr id="15" name="Object 14"/>
          <p:cNvGraphicFramePr>
            <a:graphicFrameLocks noChangeAspect="1"/>
          </p:cNvGraphicFramePr>
          <p:nvPr>
            <p:extLst>
              <p:ext uri="{D42A27DB-BD31-4B8C-83A1-F6EECF244321}">
                <p14:modId xmlns:p14="http://schemas.microsoft.com/office/powerpoint/2010/main" val="2222448209"/>
              </p:ext>
            </p:extLst>
          </p:nvPr>
        </p:nvGraphicFramePr>
        <p:xfrm>
          <a:off x="2927196" y="4114800"/>
          <a:ext cx="1371600" cy="457200"/>
        </p:xfrm>
        <a:graphic>
          <a:graphicData uri="http://schemas.openxmlformats.org/presentationml/2006/ole">
            <mc:AlternateContent xmlns:mc="http://schemas.openxmlformats.org/markup-compatibility/2006">
              <mc:Choice xmlns:v="urn:schemas-microsoft-com:vml" Requires="v">
                <p:oleObj name="Equation" r:id="rId8" imgW="1371600" imgH="457200" progId="Equation.DSMT4">
                  <p:embed/>
                </p:oleObj>
              </mc:Choice>
              <mc:Fallback>
                <p:oleObj name="Equation" r:id="rId8" imgW="1371600" imgH="4572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196" y="411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5671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4d.</a:t>
            </a:r>
            <a:r>
              <a:rPr lang="en-US" sz="2800" dirty="0"/>
              <a:t>	Perform the indicated operations:  </a:t>
            </a:r>
            <a:br>
              <a:rPr lang="en-US" sz="2800" dirty="0"/>
            </a:br>
            <a:endParaRPr lang="en-US" sz="2800" dirty="0"/>
          </a:p>
          <a:p>
            <a:endParaRPr lang="en-US" sz="2800" dirty="0"/>
          </a:p>
          <a:p>
            <a:pPr>
              <a:spcAft>
                <a:spcPts val="600"/>
              </a:spcAft>
            </a:pPr>
            <a:r>
              <a:rPr lang="en-US" sz="2800" dirty="0"/>
              <a:t>	The LCD is</a:t>
            </a:r>
          </a:p>
          <a:p>
            <a:pPr>
              <a:spcBef>
                <a:spcPts val="0"/>
              </a:spcBef>
            </a:pPr>
            <a:r>
              <a:rPr lang="en-US" sz="2800" dirty="0"/>
              <a:t>	Rewrite each rational expression with the 	LCD as the denominator.</a:t>
            </a:r>
          </a:p>
          <a:p>
            <a:r>
              <a:rPr lang="en-US" sz="2800" dirty="0"/>
              <a:t>  </a:t>
            </a:r>
          </a:p>
        </p:txBody>
      </p:sp>
      <p:graphicFrame>
        <p:nvGraphicFramePr>
          <p:cNvPr id="7" name="Object 6"/>
          <p:cNvGraphicFramePr>
            <a:graphicFrameLocks noChangeAspect="1"/>
          </p:cNvGraphicFramePr>
          <p:nvPr/>
        </p:nvGraphicFramePr>
        <p:xfrm>
          <a:off x="1752600" y="5295900"/>
          <a:ext cx="4660900" cy="952500"/>
        </p:xfrm>
        <a:graphic>
          <a:graphicData uri="http://schemas.openxmlformats.org/presentationml/2006/ole">
            <mc:AlternateContent xmlns:mc="http://schemas.openxmlformats.org/markup-compatibility/2006">
              <mc:Choice xmlns:v="urn:schemas-microsoft-com:vml" Requires="v">
                <p:oleObj name="Equation" r:id="rId2" imgW="4660560" imgH="952200" progId="Equation.DSMT4">
                  <p:embed/>
                </p:oleObj>
              </mc:Choice>
              <mc:Fallback>
                <p:oleObj name="Equation" r:id="rId2" imgW="4660560" imgH="952200" progId="Equation.DSMT4">
                  <p:embed/>
                  <p:pic>
                    <p:nvPicPr>
                      <p:cNvPr id="7" name="Object 6"/>
                      <p:cNvPicPr>
                        <a:picLocks noChangeAspect="1" noChangeArrowheads="1"/>
                      </p:cNvPicPr>
                      <p:nvPr/>
                    </p:nvPicPr>
                    <p:blipFill>
                      <a:blip r:embed="rId3"/>
                      <a:srcRect/>
                      <a:stretch>
                        <a:fillRect/>
                      </a:stretch>
                    </p:blipFill>
                    <p:spPr bwMode="auto">
                      <a:xfrm>
                        <a:off x="1752600" y="5295900"/>
                        <a:ext cx="4660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429000" y="2667000"/>
          <a:ext cx="2222500" cy="457200"/>
        </p:xfrm>
        <a:graphic>
          <a:graphicData uri="http://schemas.openxmlformats.org/presentationml/2006/ole">
            <mc:AlternateContent xmlns:mc="http://schemas.openxmlformats.org/markup-compatibility/2006">
              <mc:Choice xmlns:v="urn:schemas-microsoft-com:vml" Requires="v">
                <p:oleObj name="Equation" r:id="rId4" imgW="2222280" imgH="457200" progId="Equation.DSMT4">
                  <p:embed/>
                </p:oleObj>
              </mc:Choice>
              <mc:Fallback>
                <p:oleObj name="Equation" r:id="rId4" imgW="2222280" imgH="457200" progId="Equation.DSMT4">
                  <p:embed/>
                  <p:pic>
                    <p:nvPicPr>
                      <p:cNvPr id="5" name="Object 4"/>
                      <p:cNvPicPr>
                        <a:picLocks noChangeAspect="1" noChangeArrowheads="1"/>
                      </p:cNvPicPr>
                      <p:nvPr/>
                    </p:nvPicPr>
                    <p:blipFill>
                      <a:blip r:embed="rId5"/>
                      <a:srcRect/>
                      <a:stretch>
                        <a:fillRect/>
                      </a:stretch>
                    </p:blipFill>
                    <p:spPr bwMode="auto">
                      <a:xfrm>
                        <a:off x="3429000" y="26670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447800" y="1600200"/>
          <a:ext cx="3238500" cy="965200"/>
        </p:xfrm>
        <a:graphic>
          <a:graphicData uri="http://schemas.openxmlformats.org/presentationml/2006/ole">
            <mc:AlternateContent xmlns:mc="http://schemas.openxmlformats.org/markup-compatibility/2006">
              <mc:Choice xmlns:v="urn:schemas-microsoft-com:vml" Requires="v">
                <p:oleObj name="Equation" r:id="rId6" imgW="3238200" imgH="965160" progId="Equation.DSMT4">
                  <p:embed/>
                </p:oleObj>
              </mc:Choice>
              <mc:Fallback>
                <p:oleObj name="Equation" r:id="rId6" imgW="3238200" imgH="965160" progId="Equation.DSMT4">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600200"/>
                        <a:ext cx="3238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019300" y="4140200"/>
          <a:ext cx="3238500" cy="965200"/>
        </p:xfrm>
        <a:graphic>
          <a:graphicData uri="http://schemas.openxmlformats.org/presentationml/2006/ole">
            <mc:AlternateContent xmlns:mc="http://schemas.openxmlformats.org/markup-compatibility/2006">
              <mc:Choice xmlns:v="urn:schemas-microsoft-com:vml" Requires="v">
                <p:oleObj name="Equation" r:id="rId8" imgW="3238200" imgH="965160" progId="Equation.DSMT4">
                  <p:embed/>
                </p:oleObj>
              </mc:Choice>
              <mc:Fallback>
                <p:oleObj name="Equation" r:id="rId8" imgW="3238200" imgH="9651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4140200"/>
                        <a:ext cx="3238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9292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a:t>
            </a:r>
          </a:p>
        </p:txBody>
      </p:sp>
      <p:graphicFrame>
        <p:nvGraphicFramePr>
          <p:cNvPr id="7" name="Object 6"/>
          <p:cNvGraphicFramePr>
            <a:graphicFrameLocks noChangeAspect="1"/>
          </p:cNvGraphicFramePr>
          <p:nvPr/>
        </p:nvGraphicFramePr>
        <p:xfrm>
          <a:off x="1092200" y="3200400"/>
          <a:ext cx="6070600" cy="3073400"/>
        </p:xfrm>
        <a:graphic>
          <a:graphicData uri="http://schemas.openxmlformats.org/presentationml/2006/ole">
            <mc:AlternateContent xmlns:mc="http://schemas.openxmlformats.org/markup-compatibility/2006">
              <mc:Choice xmlns:v="urn:schemas-microsoft-com:vml" Requires="v">
                <p:oleObj name="Equation" r:id="rId2" imgW="6070320" imgH="3073320" progId="Equation.DSMT4">
                  <p:embed/>
                </p:oleObj>
              </mc:Choice>
              <mc:Fallback>
                <p:oleObj name="Equation" r:id="rId2" imgW="6070320" imgH="3073320" progId="Equation.DSMT4">
                  <p:embed/>
                  <p:pic>
                    <p:nvPicPr>
                      <p:cNvPr id="7" name="Object 6"/>
                      <p:cNvPicPr>
                        <a:picLocks noChangeAspect="1" noChangeArrowheads="1"/>
                      </p:cNvPicPr>
                      <p:nvPr/>
                    </p:nvPicPr>
                    <p:blipFill>
                      <a:blip r:embed="rId3"/>
                      <a:srcRect/>
                      <a:stretch>
                        <a:fillRect/>
                      </a:stretch>
                    </p:blipFill>
                    <p:spPr bwMode="auto">
                      <a:xfrm>
                        <a:off x="1092200" y="3200400"/>
                        <a:ext cx="6070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143000" y="1143000"/>
          <a:ext cx="7340600" cy="1955800"/>
        </p:xfrm>
        <a:graphic>
          <a:graphicData uri="http://schemas.openxmlformats.org/presentationml/2006/ole">
            <mc:AlternateContent xmlns:mc="http://schemas.openxmlformats.org/markup-compatibility/2006">
              <mc:Choice xmlns:v="urn:schemas-microsoft-com:vml" Requires="v">
                <p:oleObj name="Equation" r:id="rId4" imgW="7340400" imgH="1955520" progId="Equation.DSMT4">
                  <p:embed/>
                </p:oleObj>
              </mc:Choice>
              <mc:Fallback>
                <p:oleObj name="Equation" r:id="rId4" imgW="7340400" imgH="1955520" progId="Equation.DSMT4">
                  <p:embed/>
                  <p:pic>
                    <p:nvPicPr>
                      <p:cNvPr id="4" name="Object 3"/>
                      <p:cNvPicPr>
                        <a:picLocks noChangeAspect="1" noChangeArrowheads="1"/>
                      </p:cNvPicPr>
                      <p:nvPr/>
                    </p:nvPicPr>
                    <p:blipFill>
                      <a:blip r:embed="rId5"/>
                      <a:srcRect/>
                      <a:stretch>
                        <a:fillRect/>
                      </a:stretch>
                    </p:blipFill>
                    <p:spPr bwMode="auto">
                      <a:xfrm>
                        <a:off x="1143000" y="1143000"/>
                        <a:ext cx="7340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5573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5</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and subtract rational expressions with opposite denominators.</a:t>
            </a:r>
          </a:p>
        </p:txBody>
      </p:sp>
    </p:spTree>
    <p:extLst>
      <p:ext uri="{BB962C8B-B14F-4D97-AF65-F5344CB8AC3E}">
        <p14:creationId xmlns:p14="http://schemas.microsoft.com/office/powerpoint/2010/main" val="1723168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r>
              <a:rPr lang="en-US" sz="2800" dirty="0"/>
              <a:t>Add:</a:t>
            </a:r>
          </a:p>
          <a:p>
            <a:pPr>
              <a:spcBef>
                <a:spcPts val="2400"/>
              </a:spcBef>
            </a:pPr>
            <a:r>
              <a:rPr lang="en-US" dirty="0"/>
              <a:t>					</a:t>
            </a:r>
            <a:r>
              <a:rPr lang="en-US" sz="2800" dirty="0"/>
              <a:t>This is the original 					expression.</a:t>
            </a:r>
          </a:p>
          <a:p>
            <a:pPr>
              <a:spcBef>
                <a:spcPts val="1200"/>
              </a:spcBef>
            </a:pPr>
            <a:r>
              <a:rPr lang="en-US" sz="2800" dirty="0"/>
              <a:t>					Factor the first 						denominator.</a:t>
            </a:r>
          </a:p>
          <a:p>
            <a:pPr>
              <a:spcBef>
                <a:spcPts val="1200"/>
              </a:spcBef>
            </a:pPr>
            <a:r>
              <a:rPr lang="en-US" sz="2800" dirty="0"/>
              <a:t>					Multiply the 						numerator and the 					denominator of the 					second rational 						expression by</a:t>
            </a:r>
          </a:p>
          <a:p>
            <a:endParaRPr lang="en-US" sz="2800" dirty="0"/>
          </a:p>
          <a:p>
            <a:endParaRPr lang="en-US" sz="2800" dirty="0"/>
          </a:p>
          <a:p>
            <a:endParaRPr lang="en-US" sz="2800" dirty="0"/>
          </a:p>
        </p:txBody>
      </p:sp>
      <p:graphicFrame>
        <p:nvGraphicFramePr>
          <p:cNvPr id="2" name="Object 1"/>
          <p:cNvGraphicFramePr>
            <a:graphicFrameLocks noChangeAspect="1"/>
          </p:cNvGraphicFramePr>
          <p:nvPr/>
        </p:nvGraphicFramePr>
        <p:xfrm>
          <a:off x="1447800" y="1016000"/>
          <a:ext cx="2438400" cy="965200"/>
        </p:xfrm>
        <a:graphic>
          <a:graphicData uri="http://schemas.openxmlformats.org/presentationml/2006/ole">
            <mc:AlternateContent xmlns:mc="http://schemas.openxmlformats.org/markup-compatibility/2006">
              <mc:Choice xmlns:v="urn:schemas-microsoft-com:vml" Requires="v">
                <p:oleObj name="Equation" r:id="rId2" imgW="2438280" imgH="965160" progId="Equation.DSMT4">
                  <p:embed/>
                </p:oleObj>
              </mc:Choice>
              <mc:Fallback>
                <p:oleObj name="Equation" r:id="rId2" imgW="2438280" imgH="965160" progId="Equation.DSMT4">
                  <p:embed/>
                  <p:pic>
                    <p:nvPicPr>
                      <p:cNvPr id="2" name="Object 1"/>
                      <p:cNvPicPr>
                        <a:picLocks noChangeAspect="1" noChangeArrowheads="1"/>
                      </p:cNvPicPr>
                      <p:nvPr/>
                    </p:nvPicPr>
                    <p:blipFill>
                      <a:blip r:embed="rId3"/>
                      <a:srcRect/>
                      <a:stretch>
                        <a:fillRect/>
                      </a:stretch>
                    </p:blipFill>
                    <p:spPr bwMode="auto">
                      <a:xfrm>
                        <a:off x="1447800" y="1016000"/>
                        <a:ext cx="2438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244600" y="1981200"/>
          <a:ext cx="2336800" cy="965200"/>
        </p:xfrm>
        <a:graphic>
          <a:graphicData uri="http://schemas.openxmlformats.org/presentationml/2006/ole">
            <mc:AlternateContent xmlns:mc="http://schemas.openxmlformats.org/markup-compatibility/2006">
              <mc:Choice xmlns:v="urn:schemas-microsoft-com:vml" Requires="v">
                <p:oleObj name="Equation" r:id="rId4" imgW="2336760" imgH="965160" progId="Equation.DSMT4">
                  <p:embed/>
                </p:oleObj>
              </mc:Choice>
              <mc:Fallback>
                <p:oleObj name="Equation" r:id="rId4" imgW="2336760" imgH="965160" progId="Equation.DSMT4">
                  <p:embed/>
                  <p:pic>
                    <p:nvPicPr>
                      <p:cNvPr id="5" name="Object 4"/>
                      <p:cNvPicPr>
                        <a:picLocks noChangeAspect="1" noChangeArrowheads="1"/>
                      </p:cNvPicPr>
                      <p:nvPr/>
                    </p:nvPicPr>
                    <p:blipFill>
                      <a:blip r:embed="rId5"/>
                      <a:srcRect/>
                      <a:stretch>
                        <a:fillRect/>
                      </a:stretch>
                    </p:blipFill>
                    <p:spPr bwMode="auto">
                      <a:xfrm>
                        <a:off x="1244600" y="1981200"/>
                        <a:ext cx="2336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838204" y="2975264"/>
          <a:ext cx="3606800" cy="952500"/>
        </p:xfrm>
        <a:graphic>
          <a:graphicData uri="http://schemas.openxmlformats.org/presentationml/2006/ole">
            <mc:AlternateContent xmlns:mc="http://schemas.openxmlformats.org/markup-compatibility/2006">
              <mc:Choice xmlns:v="urn:schemas-microsoft-com:vml" Requires="v">
                <p:oleObj name="Equation" r:id="rId6" imgW="3606480" imgH="952200" progId="Equation.DSMT4">
                  <p:embed/>
                </p:oleObj>
              </mc:Choice>
              <mc:Fallback>
                <p:oleObj name="Equation" r:id="rId6" imgW="3606480" imgH="952200" progId="Equation.DSMT4">
                  <p:embed/>
                  <p:pic>
                    <p:nvPicPr>
                      <p:cNvPr id="6" name="Object 5"/>
                      <p:cNvPicPr>
                        <a:picLocks noChangeAspect="1" noChangeArrowheads="1"/>
                      </p:cNvPicPr>
                      <p:nvPr/>
                    </p:nvPicPr>
                    <p:blipFill>
                      <a:blip r:embed="rId7"/>
                      <a:srcRect/>
                      <a:stretch>
                        <a:fillRect/>
                      </a:stretch>
                    </p:blipFill>
                    <p:spPr bwMode="auto">
                      <a:xfrm>
                        <a:off x="838204" y="2975264"/>
                        <a:ext cx="360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31850" y="4100946"/>
          <a:ext cx="4178300" cy="952500"/>
        </p:xfrm>
        <a:graphic>
          <a:graphicData uri="http://schemas.openxmlformats.org/presentationml/2006/ole">
            <mc:AlternateContent xmlns:mc="http://schemas.openxmlformats.org/markup-compatibility/2006">
              <mc:Choice xmlns:v="urn:schemas-microsoft-com:vml" Requires="v">
                <p:oleObj name="Equation" r:id="rId8" imgW="4178160" imgH="952200" progId="Equation.DSMT4">
                  <p:embed/>
                </p:oleObj>
              </mc:Choice>
              <mc:Fallback>
                <p:oleObj name="Equation" r:id="rId8" imgW="4178160" imgH="952200" progId="Equation.DSMT4">
                  <p:embed/>
                  <p:pic>
                    <p:nvPicPr>
                      <p:cNvPr id="7" name="Object 6"/>
                      <p:cNvPicPr>
                        <a:picLocks noChangeAspect="1" noChangeArrowheads="1"/>
                      </p:cNvPicPr>
                      <p:nvPr/>
                    </p:nvPicPr>
                    <p:blipFill>
                      <a:blip r:embed="rId9"/>
                      <a:srcRect/>
                      <a:stretch>
                        <a:fillRect/>
                      </a:stretch>
                    </p:blipFill>
                    <p:spPr bwMode="auto">
                      <a:xfrm>
                        <a:off x="831850" y="4100946"/>
                        <a:ext cx="4178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455064" y="5735782"/>
          <a:ext cx="508000" cy="317500"/>
        </p:xfrm>
        <a:graphic>
          <a:graphicData uri="http://schemas.openxmlformats.org/presentationml/2006/ole">
            <mc:AlternateContent xmlns:mc="http://schemas.openxmlformats.org/markup-compatibility/2006">
              <mc:Choice xmlns:v="urn:schemas-microsoft-com:vml" Requires="v">
                <p:oleObj name="Equation" r:id="rId10" imgW="507960" imgH="317160" progId="Equation.DSMT4">
                  <p:embed/>
                </p:oleObj>
              </mc:Choice>
              <mc:Fallback>
                <p:oleObj name="Equation" r:id="rId10" imgW="507960" imgH="317160" progId="Equation.DSMT4">
                  <p:embed/>
                  <p:pic>
                    <p:nvPicPr>
                      <p:cNvPr id="8" name="Object 7"/>
                      <p:cNvPicPr>
                        <a:picLocks noChangeAspect="1" noChangeArrowheads="1"/>
                      </p:cNvPicPr>
                      <p:nvPr/>
                    </p:nvPicPr>
                    <p:blipFill>
                      <a:blip r:embed="rId11"/>
                      <a:srcRect/>
                      <a:stretch>
                        <a:fillRect/>
                      </a:stretch>
                    </p:blipFill>
                    <p:spPr bwMode="auto">
                      <a:xfrm>
                        <a:off x="7455064" y="5735782"/>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681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a:noFill/>
        </p:spPr>
        <p:txBody>
          <a:bodyPr>
            <a:noAutofit/>
          </a:bodyPr>
          <a:lstStyle/>
          <a:p>
            <a:pPr>
              <a:spcBef>
                <a:spcPts val="0"/>
              </a:spcBef>
            </a:pPr>
            <a:r>
              <a:rPr lang="en-US" dirty="0"/>
              <a:t>				 	</a:t>
            </a:r>
            <a:r>
              <a:rPr lang="en-US" sz="2800" dirty="0"/>
              <a:t>Multiply by </a:t>
            </a:r>
          </a:p>
          <a:p>
            <a:pPr>
              <a:spcBef>
                <a:spcPct val="50000"/>
              </a:spcBef>
            </a:pPr>
            <a:endParaRPr lang="en-US" sz="2800" dirty="0"/>
          </a:p>
          <a:p>
            <a:pPr>
              <a:spcBef>
                <a:spcPts val="0"/>
              </a:spcBef>
            </a:pPr>
            <a:r>
              <a:rPr lang="en-US" sz="2800" dirty="0"/>
              <a:t>				 	Rewrite            as</a:t>
            </a:r>
          </a:p>
          <a:p>
            <a:pPr>
              <a:spcBef>
                <a:spcPts val="0"/>
              </a:spcBef>
            </a:pPr>
            <a:endParaRPr lang="en-US" sz="2800" dirty="0"/>
          </a:p>
          <a:p>
            <a:pPr>
              <a:spcBef>
                <a:spcPts val="0"/>
              </a:spcBef>
            </a:pPr>
            <a:r>
              <a:rPr lang="en-US" sz="2800" dirty="0"/>
              <a:t>	Notice the LCD is </a:t>
            </a:r>
          </a:p>
          <a:p>
            <a:pPr>
              <a:spcBef>
                <a:spcPts val="0"/>
              </a:spcBef>
            </a:pPr>
            <a:r>
              <a:rPr lang="en-US" sz="2800" dirty="0"/>
              <a:t>		</a:t>
            </a:r>
            <a:r>
              <a:rPr lang="en-US" sz="2800" spc="-120" dirty="0"/>
              <a:t>				</a:t>
            </a:r>
          </a:p>
          <a:p>
            <a:pPr>
              <a:spcBef>
                <a:spcPts val="0"/>
              </a:spcBef>
            </a:pPr>
            <a:endParaRPr lang="en-US" sz="2800" spc="-120" dirty="0"/>
          </a:p>
          <a:p>
            <a:pPr>
              <a:spcBef>
                <a:spcPts val="600"/>
              </a:spcBef>
            </a:pPr>
            <a:r>
              <a:rPr lang="en-US" sz="2800" spc="-100" dirty="0"/>
              <a:t>				 Multiply the second  					 numerator and  denominator  				 by the  extra factor required 				 to form the LCD.</a:t>
            </a:r>
          </a:p>
          <a:p>
            <a:endParaRPr lang="en-US" sz="2800" dirty="0"/>
          </a:p>
          <a:p>
            <a:endParaRPr lang="en-US" sz="2800" dirty="0"/>
          </a:p>
        </p:txBody>
      </p:sp>
      <p:graphicFrame>
        <p:nvGraphicFramePr>
          <p:cNvPr id="2" name="Object 1"/>
          <p:cNvGraphicFramePr>
            <a:graphicFrameLocks noChangeAspect="1"/>
          </p:cNvGraphicFramePr>
          <p:nvPr/>
        </p:nvGraphicFramePr>
        <p:xfrm>
          <a:off x="749300" y="1028700"/>
          <a:ext cx="3822700" cy="952500"/>
        </p:xfrm>
        <a:graphic>
          <a:graphicData uri="http://schemas.openxmlformats.org/presentationml/2006/ole">
            <mc:AlternateContent xmlns:mc="http://schemas.openxmlformats.org/markup-compatibility/2006">
              <mc:Choice xmlns:v="urn:schemas-microsoft-com:vml" Requires="v">
                <p:oleObj name="Equation" r:id="rId2" imgW="3822480" imgH="952200" progId="Equation.DSMT4">
                  <p:embed/>
                </p:oleObj>
              </mc:Choice>
              <mc:Fallback>
                <p:oleObj name="Equation" r:id="rId2" imgW="3822480" imgH="952200" progId="Equation.DSMT4">
                  <p:embed/>
                  <p:pic>
                    <p:nvPicPr>
                      <p:cNvPr id="2" name="Object 1"/>
                      <p:cNvPicPr>
                        <a:picLocks noChangeAspect="1" noChangeArrowheads="1"/>
                      </p:cNvPicPr>
                      <p:nvPr/>
                    </p:nvPicPr>
                    <p:blipFill>
                      <a:blip r:embed="rId3"/>
                      <a:srcRect/>
                      <a:stretch>
                        <a:fillRect/>
                      </a:stretch>
                    </p:blipFill>
                    <p:spPr bwMode="auto">
                      <a:xfrm>
                        <a:off x="749300" y="1028700"/>
                        <a:ext cx="3822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85800" y="2084616"/>
          <a:ext cx="3606800" cy="952500"/>
        </p:xfrm>
        <a:graphic>
          <a:graphicData uri="http://schemas.openxmlformats.org/presentationml/2006/ole">
            <mc:AlternateContent xmlns:mc="http://schemas.openxmlformats.org/markup-compatibility/2006">
              <mc:Choice xmlns:v="urn:schemas-microsoft-com:vml" Requires="v">
                <p:oleObj name="Equation" r:id="rId4" imgW="3606480" imgH="952200" progId="Equation.DSMT4">
                  <p:embed/>
                </p:oleObj>
              </mc:Choice>
              <mc:Fallback>
                <p:oleObj name="Equation" r:id="rId4" imgW="3606480" imgH="952200" progId="Equation.DSMT4">
                  <p:embed/>
                  <p:pic>
                    <p:nvPicPr>
                      <p:cNvPr id="5" name="Object 4"/>
                      <p:cNvPicPr>
                        <a:picLocks noChangeAspect="1" noChangeArrowheads="1"/>
                      </p:cNvPicPr>
                      <p:nvPr/>
                    </p:nvPicPr>
                    <p:blipFill>
                      <a:blip r:embed="rId5"/>
                      <a:srcRect/>
                      <a:stretch>
                        <a:fillRect/>
                      </a:stretch>
                    </p:blipFill>
                    <p:spPr bwMode="auto">
                      <a:xfrm>
                        <a:off x="685800" y="2084616"/>
                        <a:ext cx="360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52318" y="3608614"/>
          <a:ext cx="4965700" cy="977900"/>
        </p:xfrm>
        <a:graphic>
          <a:graphicData uri="http://schemas.openxmlformats.org/presentationml/2006/ole">
            <mc:AlternateContent xmlns:mc="http://schemas.openxmlformats.org/markup-compatibility/2006">
              <mc:Choice xmlns:v="urn:schemas-microsoft-com:vml" Requires="v">
                <p:oleObj name="Equation" r:id="rId6" imgW="4965480" imgH="977760" progId="Equation.DSMT4">
                  <p:embed/>
                </p:oleObj>
              </mc:Choice>
              <mc:Fallback>
                <p:oleObj name="Equation" r:id="rId6" imgW="4965480" imgH="977760" progId="Equation.DSMT4">
                  <p:embed/>
                  <p:pic>
                    <p:nvPicPr>
                      <p:cNvPr id="6" name="Object 5"/>
                      <p:cNvPicPr>
                        <a:picLocks noChangeAspect="1" noChangeArrowheads="1"/>
                      </p:cNvPicPr>
                      <p:nvPr/>
                    </p:nvPicPr>
                    <p:blipFill>
                      <a:blip r:embed="rId7"/>
                      <a:srcRect/>
                      <a:stretch>
                        <a:fillRect/>
                      </a:stretch>
                    </p:blipFill>
                    <p:spPr bwMode="auto">
                      <a:xfrm>
                        <a:off x="652318" y="3608614"/>
                        <a:ext cx="49657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509658" y="2463798"/>
          <a:ext cx="1016000" cy="317500"/>
        </p:xfrm>
        <a:graphic>
          <a:graphicData uri="http://schemas.openxmlformats.org/presentationml/2006/ole">
            <mc:AlternateContent xmlns:mc="http://schemas.openxmlformats.org/markup-compatibility/2006">
              <mc:Choice xmlns:v="urn:schemas-microsoft-com:vml" Requires="v">
                <p:oleObj name="Equation" r:id="rId8" imgW="1015920" imgH="317160" progId="Equation.DSMT4">
                  <p:embed/>
                </p:oleObj>
              </mc:Choice>
              <mc:Fallback>
                <p:oleObj name="Equation" r:id="rId8" imgW="1015920" imgH="317160" progId="Equation.DSMT4">
                  <p:embed/>
                  <p:pic>
                    <p:nvPicPr>
                      <p:cNvPr id="8" name="Object 7"/>
                      <p:cNvPicPr>
                        <a:picLocks noChangeAspect="1" noChangeArrowheads="1"/>
                      </p:cNvPicPr>
                      <p:nvPr/>
                    </p:nvPicPr>
                    <p:blipFill>
                      <a:blip r:embed="rId9"/>
                      <a:srcRect/>
                      <a:stretch>
                        <a:fillRect/>
                      </a:stretch>
                    </p:blipFill>
                    <p:spPr bwMode="auto">
                      <a:xfrm>
                        <a:off x="6509658" y="2463798"/>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181600" y="2743200"/>
          <a:ext cx="863600" cy="317500"/>
        </p:xfrm>
        <a:graphic>
          <a:graphicData uri="http://schemas.openxmlformats.org/presentationml/2006/ole">
            <mc:AlternateContent xmlns:mc="http://schemas.openxmlformats.org/markup-compatibility/2006">
              <mc:Choice xmlns:v="urn:schemas-microsoft-com:vml" Requires="v">
                <p:oleObj name="Equation" r:id="rId10" imgW="863280" imgH="317160" progId="Equation.DSMT4">
                  <p:embed/>
                </p:oleObj>
              </mc:Choice>
              <mc:Fallback>
                <p:oleObj name="Equation" r:id="rId10" imgW="863280" imgH="317160" progId="Equation.DSMT4">
                  <p:embed/>
                  <p:pic>
                    <p:nvPicPr>
                      <p:cNvPr id="9" name="Object 8"/>
                      <p:cNvPicPr>
                        <a:picLocks noChangeAspect="1" noChangeArrowheads="1"/>
                      </p:cNvPicPr>
                      <p:nvPr/>
                    </p:nvPicPr>
                    <p:blipFill>
                      <a:blip r:embed="rId11"/>
                      <a:srcRect/>
                      <a:stretch>
                        <a:fillRect/>
                      </a:stretch>
                    </p:blipFill>
                    <p:spPr bwMode="auto">
                      <a:xfrm>
                        <a:off x="5181600" y="2743200"/>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368800" y="3168650"/>
          <a:ext cx="2260600" cy="457200"/>
        </p:xfrm>
        <a:graphic>
          <a:graphicData uri="http://schemas.openxmlformats.org/presentationml/2006/ole">
            <mc:AlternateContent xmlns:mc="http://schemas.openxmlformats.org/markup-compatibility/2006">
              <mc:Choice xmlns:v="urn:schemas-microsoft-com:vml" Requires="v">
                <p:oleObj name="Equation" r:id="rId12" imgW="2260440" imgH="457200" progId="Equation.DSMT4">
                  <p:embed/>
                </p:oleObj>
              </mc:Choice>
              <mc:Fallback>
                <p:oleObj name="Equation" r:id="rId12" imgW="2260440" imgH="457200" progId="Equation.DSMT4">
                  <p:embed/>
                  <p:pic>
                    <p:nvPicPr>
                      <p:cNvPr id="10" name="Object 9"/>
                      <p:cNvPicPr>
                        <a:picLocks noChangeAspect="1" noChangeArrowheads="1"/>
                      </p:cNvPicPr>
                      <p:nvPr/>
                    </p:nvPicPr>
                    <p:blipFill>
                      <a:blip r:embed="rId13"/>
                      <a:srcRect/>
                      <a:stretch>
                        <a:fillRect/>
                      </a:stretch>
                    </p:blipFill>
                    <p:spPr bwMode="auto">
                      <a:xfrm>
                        <a:off x="4368800" y="3168650"/>
                        <a:ext cx="226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930570" y="1309914"/>
          <a:ext cx="508000" cy="317500"/>
        </p:xfrm>
        <a:graphic>
          <a:graphicData uri="http://schemas.openxmlformats.org/presentationml/2006/ole">
            <mc:AlternateContent xmlns:mc="http://schemas.openxmlformats.org/markup-compatibility/2006">
              <mc:Choice xmlns:v="urn:schemas-microsoft-com:vml" Requires="v">
                <p:oleObj name="Equation" r:id="rId14" imgW="507960" imgH="317160" progId="Equation.DSMT4">
                  <p:embed/>
                </p:oleObj>
              </mc:Choice>
              <mc:Fallback>
                <p:oleObj name="Equation" r:id="rId14" imgW="507960" imgH="317160" progId="Equation.DSMT4">
                  <p:embed/>
                  <p:pic>
                    <p:nvPicPr>
                      <p:cNvPr id="7"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0570" y="1309914"/>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4575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2400"/>
              </a:spcBef>
            </a:pPr>
            <a:r>
              <a:rPr lang="en-US" dirty="0"/>
              <a:t>					     </a:t>
            </a:r>
            <a:r>
              <a:rPr lang="en-US" sz="2800" dirty="0"/>
              <a:t>Perform the 						      multiplications    					      using the 						      distributive 						      property.</a:t>
            </a:r>
          </a:p>
          <a:p>
            <a:pPr>
              <a:spcBef>
                <a:spcPts val="1200"/>
              </a:spcBef>
            </a:pPr>
            <a:r>
              <a:rPr lang="en-US" sz="2800" dirty="0"/>
              <a:t>					      Add and subtract 					      numerators.</a:t>
            </a:r>
          </a:p>
          <a:p>
            <a:pPr>
              <a:spcBef>
                <a:spcPct val="50000"/>
              </a:spcBef>
            </a:pPr>
            <a:r>
              <a:rPr lang="en-US" sz="2800" dirty="0"/>
              <a:t>					      Remove 						      parentheses and 				               distribute.</a:t>
            </a:r>
          </a:p>
          <a:p>
            <a:pPr>
              <a:spcBef>
                <a:spcPct val="50000"/>
              </a:spcBef>
            </a:pPr>
            <a:r>
              <a:rPr lang="en-US" sz="2800" dirty="0"/>
              <a:t>					</a:t>
            </a:r>
          </a:p>
        </p:txBody>
      </p:sp>
      <p:graphicFrame>
        <p:nvGraphicFramePr>
          <p:cNvPr id="2" name="Object 1"/>
          <p:cNvGraphicFramePr>
            <a:graphicFrameLocks noChangeAspect="1"/>
          </p:cNvGraphicFramePr>
          <p:nvPr/>
        </p:nvGraphicFramePr>
        <p:xfrm>
          <a:off x="526470" y="1132610"/>
          <a:ext cx="4965700" cy="952500"/>
        </p:xfrm>
        <a:graphic>
          <a:graphicData uri="http://schemas.openxmlformats.org/presentationml/2006/ole">
            <mc:AlternateContent xmlns:mc="http://schemas.openxmlformats.org/markup-compatibility/2006">
              <mc:Choice xmlns:v="urn:schemas-microsoft-com:vml" Requires="v">
                <p:oleObj name="Equation" r:id="rId2" imgW="4965480" imgH="952200" progId="Equation.DSMT4">
                  <p:embed/>
                </p:oleObj>
              </mc:Choice>
              <mc:Fallback>
                <p:oleObj name="Equation" r:id="rId2" imgW="4965480" imgH="952200" progId="Equation.DSMT4">
                  <p:embed/>
                  <p:pic>
                    <p:nvPicPr>
                      <p:cNvPr id="2" name="Object 1"/>
                      <p:cNvPicPr>
                        <a:picLocks noChangeAspect="1" noChangeArrowheads="1"/>
                      </p:cNvPicPr>
                      <p:nvPr/>
                    </p:nvPicPr>
                    <p:blipFill>
                      <a:blip r:embed="rId3"/>
                      <a:srcRect/>
                      <a:stretch>
                        <a:fillRect/>
                      </a:stretch>
                    </p:blipFill>
                    <p:spPr bwMode="auto">
                      <a:xfrm>
                        <a:off x="526470" y="1132610"/>
                        <a:ext cx="4965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23832" y="3401288"/>
          <a:ext cx="3098800" cy="977900"/>
        </p:xfrm>
        <a:graphic>
          <a:graphicData uri="http://schemas.openxmlformats.org/presentationml/2006/ole">
            <mc:AlternateContent xmlns:mc="http://schemas.openxmlformats.org/markup-compatibility/2006">
              <mc:Choice xmlns:v="urn:schemas-microsoft-com:vml" Requires="v">
                <p:oleObj name="Equation" r:id="rId4" imgW="3098520" imgH="977760" progId="Equation.DSMT4">
                  <p:embed/>
                </p:oleObj>
              </mc:Choice>
              <mc:Fallback>
                <p:oleObj name="Equation" r:id="rId4" imgW="3098520" imgH="977760" progId="Equation.DSMT4">
                  <p:embed/>
                  <p:pic>
                    <p:nvPicPr>
                      <p:cNvPr id="11" name="Object 10"/>
                      <p:cNvPicPr>
                        <a:picLocks noChangeAspect="1" noChangeArrowheads="1"/>
                      </p:cNvPicPr>
                      <p:nvPr/>
                    </p:nvPicPr>
                    <p:blipFill>
                      <a:blip r:embed="rId5"/>
                      <a:srcRect/>
                      <a:stretch>
                        <a:fillRect/>
                      </a:stretch>
                    </p:blipFill>
                    <p:spPr bwMode="auto">
                      <a:xfrm>
                        <a:off x="523832" y="3401288"/>
                        <a:ext cx="3098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18550" y="4515424"/>
          <a:ext cx="2616200" cy="952500"/>
        </p:xfrm>
        <a:graphic>
          <a:graphicData uri="http://schemas.openxmlformats.org/presentationml/2006/ole">
            <mc:AlternateContent xmlns:mc="http://schemas.openxmlformats.org/markup-compatibility/2006">
              <mc:Choice xmlns:v="urn:schemas-microsoft-com:vml" Requires="v">
                <p:oleObj name="Equation" r:id="rId6" imgW="2616120" imgH="952200" progId="Equation.DSMT4">
                  <p:embed/>
                </p:oleObj>
              </mc:Choice>
              <mc:Fallback>
                <p:oleObj name="Equation" r:id="rId6" imgW="2616120" imgH="952200" progId="Equation.DSMT4">
                  <p:embed/>
                  <p:pic>
                    <p:nvPicPr>
                      <p:cNvPr id="12" name="Object 11"/>
                      <p:cNvPicPr>
                        <a:picLocks noChangeAspect="1" noChangeArrowheads="1"/>
                      </p:cNvPicPr>
                      <p:nvPr/>
                    </p:nvPicPr>
                    <p:blipFill>
                      <a:blip r:embed="rId7"/>
                      <a:srcRect/>
                      <a:stretch>
                        <a:fillRect/>
                      </a:stretch>
                    </p:blipFill>
                    <p:spPr bwMode="auto">
                      <a:xfrm>
                        <a:off x="518550" y="4515424"/>
                        <a:ext cx="2616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49677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2400"/>
              </a:spcBef>
            </a:pPr>
            <a:r>
              <a:rPr lang="en-US" dirty="0"/>
              <a:t>				</a:t>
            </a:r>
            <a:r>
              <a:rPr lang="en-US" sz="2800" dirty="0"/>
              <a:t>Combine like terms in 					the numerator.</a:t>
            </a:r>
          </a:p>
          <a:p>
            <a:pPr>
              <a:spcBef>
                <a:spcPct val="50000"/>
              </a:spcBef>
            </a:pPr>
            <a:r>
              <a:rPr lang="en-US" sz="2800" dirty="0"/>
              <a:t>							        Since the numerator does not factor, there are clearly no common factors betwixt the numerator and the denominator. Therefore, the final solution is,</a:t>
            </a:r>
          </a:p>
          <a:p>
            <a:pPr>
              <a:spcBef>
                <a:spcPct val="50000"/>
              </a:spcBef>
            </a:pPr>
            <a:r>
              <a:rPr lang="en-US" sz="2800" dirty="0"/>
              <a:t>	</a:t>
            </a:r>
          </a:p>
        </p:txBody>
      </p:sp>
      <p:graphicFrame>
        <p:nvGraphicFramePr>
          <p:cNvPr id="2" name="Object 1"/>
          <p:cNvGraphicFramePr>
            <a:graphicFrameLocks noChangeAspect="1"/>
          </p:cNvGraphicFramePr>
          <p:nvPr/>
        </p:nvGraphicFramePr>
        <p:xfrm>
          <a:off x="685800" y="1219200"/>
          <a:ext cx="2476500" cy="952500"/>
        </p:xfrm>
        <a:graphic>
          <a:graphicData uri="http://schemas.openxmlformats.org/presentationml/2006/ole">
            <mc:AlternateContent xmlns:mc="http://schemas.openxmlformats.org/markup-compatibility/2006">
              <mc:Choice xmlns:v="urn:schemas-microsoft-com:vml" Requires="v">
                <p:oleObj name="Equation" r:id="rId2" imgW="2476440" imgH="952200" progId="Equation.DSMT4">
                  <p:embed/>
                </p:oleObj>
              </mc:Choice>
              <mc:Fallback>
                <p:oleObj name="Equation" r:id="rId2" imgW="2476440" imgH="952200" progId="Equation.DSMT4">
                  <p:embed/>
                  <p:pic>
                    <p:nvPicPr>
                      <p:cNvPr id="2" name="Object 1"/>
                      <p:cNvPicPr>
                        <a:picLocks noChangeAspect="1" noChangeArrowheads="1"/>
                      </p:cNvPicPr>
                      <p:nvPr/>
                    </p:nvPicPr>
                    <p:blipFill>
                      <a:blip r:embed="rId3"/>
                      <a:srcRect/>
                      <a:stretch>
                        <a:fillRect/>
                      </a:stretch>
                    </p:blipFill>
                    <p:spPr bwMode="auto">
                      <a:xfrm>
                        <a:off x="685800" y="1219200"/>
                        <a:ext cx="2476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124200" y="4724400"/>
          <a:ext cx="2286000" cy="952500"/>
        </p:xfrm>
        <a:graphic>
          <a:graphicData uri="http://schemas.openxmlformats.org/presentationml/2006/ole">
            <mc:AlternateContent xmlns:mc="http://schemas.openxmlformats.org/markup-compatibility/2006">
              <mc:Choice xmlns:v="urn:schemas-microsoft-com:vml" Requires="v">
                <p:oleObj name="Equation" r:id="rId4" imgW="2286000" imgH="952200" progId="Equation.DSMT4">
                  <p:embed/>
                </p:oleObj>
              </mc:Choice>
              <mc:Fallback>
                <p:oleObj name="Equation" r:id="rId4" imgW="2286000" imgH="952200" progId="Equation.DSMT4">
                  <p:embed/>
                  <p:pic>
                    <p:nvPicPr>
                      <p:cNvPr id="11" name="Object 10"/>
                      <p:cNvPicPr>
                        <a:picLocks noChangeAspect="1" noChangeArrowheads="1"/>
                      </p:cNvPicPr>
                      <p:nvPr/>
                    </p:nvPicPr>
                    <p:blipFill>
                      <a:blip r:embed="rId5"/>
                      <a:srcRect/>
                      <a:stretch>
                        <a:fillRect/>
                      </a:stretch>
                    </p:blipFill>
                    <p:spPr bwMode="auto">
                      <a:xfrm>
                        <a:off x="3124200" y="4724400"/>
                        <a:ext cx="2286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5063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5: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2400"/>
              </a:spcBef>
            </a:pPr>
            <a:r>
              <a:rPr lang="en-US" sz="2800" b="1" dirty="0"/>
              <a:t>5.</a:t>
            </a:r>
            <a:r>
              <a:rPr lang="en-US" sz="2800" dirty="0"/>
              <a:t> 	Add:</a:t>
            </a:r>
          </a:p>
          <a:p>
            <a:pPr>
              <a:spcBef>
                <a:spcPts val="2400"/>
              </a:spcBef>
            </a:pPr>
            <a:r>
              <a:rPr lang="en-US" sz="2800" dirty="0"/>
              <a:t>	Since the denominators are opposites, 	multiply the numerator and denominator of 	the second rational expression by </a:t>
            </a:r>
          </a:p>
          <a:p>
            <a:pPr>
              <a:spcBef>
                <a:spcPts val="2400"/>
              </a:spcBef>
            </a:pPr>
            <a:endParaRPr lang="en-US" dirty="0"/>
          </a:p>
          <a:p>
            <a:pPr>
              <a:spcBef>
                <a:spcPts val="2400"/>
              </a:spcBef>
            </a:pPr>
            <a:r>
              <a:rPr lang="en-US" dirty="0"/>
              <a:t>  </a:t>
            </a:r>
          </a:p>
          <a:p>
            <a:pPr>
              <a:spcBef>
                <a:spcPts val="2400"/>
              </a:spcBef>
            </a:pPr>
            <a:r>
              <a:rPr lang="en-US" dirty="0"/>
              <a:t>					</a:t>
            </a:r>
            <a:r>
              <a:rPr lang="en-US" sz="2800" dirty="0"/>
              <a:t>	</a:t>
            </a:r>
          </a:p>
        </p:txBody>
      </p:sp>
      <p:graphicFrame>
        <p:nvGraphicFramePr>
          <p:cNvPr id="2" name="Object 1"/>
          <p:cNvGraphicFramePr>
            <a:graphicFrameLocks noChangeAspect="1"/>
          </p:cNvGraphicFramePr>
          <p:nvPr/>
        </p:nvGraphicFramePr>
        <p:xfrm>
          <a:off x="2311400" y="990600"/>
          <a:ext cx="2565400" cy="914400"/>
        </p:xfrm>
        <a:graphic>
          <a:graphicData uri="http://schemas.openxmlformats.org/presentationml/2006/ole">
            <mc:AlternateContent xmlns:mc="http://schemas.openxmlformats.org/markup-compatibility/2006">
              <mc:Choice xmlns:v="urn:schemas-microsoft-com:vml" Requires="v">
                <p:oleObj name="Equation" r:id="rId2" imgW="2565360" imgH="914400" progId="Equation.DSMT4">
                  <p:embed/>
                </p:oleObj>
              </mc:Choice>
              <mc:Fallback>
                <p:oleObj name="Equation" r:id="rId2" imgW="2565360" imgH="914400" progId="Equation.DSMT4">
                  <p:embed/>
                  <p:pic>
                    <p:nvPicPr>
                      <p:cNvPr id="2" name="Object 1"/>
                      <p:cNvPicPr>
                        <a:picLocks noChangeAspect="1" noChangeArrowheads="1"/>
                      </p:cNvPicPr>
                      <p:nvPr/>
                    </p:nvPicPr>
                    <p:blipFill>
                      <a:blip r:embed="rId3"/>
                      <a:srcRect/>
                      <a:stretch>
                        <a:fillRect/>
                      </a:stretch>
                    </p:blipFill>
                    <p:spPr bwMode="auto">
                      <a:xfrm>
                        <a:off x="2311400" y="990600"/>
                        <a:ext cx="256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460500" y="3441700"/>
          <a:ext cx="6997700" cy="2730500"/>
        </p:xfrm>
        <a:graphic>
          <a:graphicData uri="http://schemas.openxmlformats.org/presentationml/2006/ole">
            <mc:AlternateContent xmlns:mc="http://schemas.openxmlformats.org/markup-compatibility/2006">
              <mc:Choice xmlns:v="urn:schemas-microsoft-com:vml" Requires="v">
                <p:oleObj name="Equation" r:id="rId4" imgW="6997680" imgH="2730240" progId="Equation.DSMT4">
                  <p:embed/>
                </p:oleObj>
              </mc:Choice>
              <mc:Fallback>
                <p:oleObj name="Equation" r:id="rId4" imgW="6997680" imgH="2730240" progId="Equation.DSMT4">
                  <p:embed/>
                  <p:pic>
                    <p:nvPicPr>
                      <p:cNvPr id="11" name="Object 10"/>
                      <p:cNvPicPr>
                        <a:picLocks noChangeAspect="1" noChangeArrowheads="1"/>
                      </p:cNvPicPr>
                      <p:nvPr/>
                    </p:nvPicPr>
                    <p:blipFill>
                      <a:blip r:embed="rId5"/>
                      <a:srcRect/>
                      <a:stretch>
                        <a:fillRect/>
                      </a:stretch>
                    </p:blipFill>
                    <p:spPr bwMode="auto">
                      <a:xfrm>
                        <a:off x="1460500" y="3441700"/>
                        <a:ext cx="69977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934200" y="2819400"/>
          <a:ext cx="508000" cy="317500"/>
        </p:xfrm>
        <a:graphic>
          <a:graphicData uri="http://schemas.openxmlformats.org/presentationml/2006/ole">
            <mc:AlternateContent xmlns:mc="http://schemas.openxmlformats.org/markup-compatibility/2006">
              <mc:Choice xmlns:v="urn:schemas-microsoft-com:vml" Requires="v">
                <p:oleObj name="Equation" r:id="rId6" imgW="507780" imgH="317362" progId="Equation.DSMT4">
                  <p:embed/>
                </p:oleObj>
              </mc:Choice>
              <mc:Fallback>
                <p:oleObj name="Equation" r:id="rId6" imgW="507780" imgH="317362"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8194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07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nSpc>
                <a:spcPct val="130000"/>
              </a:lnSpc>
            </a:pPr>
            <a:r>
              <a:rPr lang="en-US" sz="2800" b="1" dirty="0"/>
              <a:t>1.	</a:t>
            </a:r>
            <a:r>
              <a:rPr lang="en-US" sz="2800" dirty="0"/>
              <a:t>The rational function </a:t>
            </a:r>
            <a:r>
              <a:rPr lang="en-US" sz="2800" b="1" dirty="0"/>
              <a:t> </a:t>
            </a:r>
          </a:p>
          <a:p>
            <a:pPr>
              <a:lnSpc>
                <a:spcPct val="130000"/>
              </a:lnSpc>
            </a:pPr>
            <a:r>
              <a:rPr lang="en-US" sz="2800" dirty="0"/>
              <a:t>	models the cost, </a:t>
            </a:r>
            <a:r>
              <a:rPr lang="en-US" sz="2800" b="1" dirty="0"/>
              <a:t>        </a:t>
            </a:r>
            <a:r>
              <a:rPr lang="en-US" sz="2800" dirty="0"/>
              <a:t>in thousands of dollars, 	to remove </a:t>
            </a:r>
            <a:r>
              <a:rPr lang="en-US" sz="2800" i="1" dirty="0"/>
              <a:t>x</a:t>
            </a:r>
            <a:r>
              <a:rPr lang="en-US" sz="2800" dirty="0"/>
              <a:t>% of the pollutants that a city has 	discharged into a lake. Find and interpret </a:t>
            </a:r>
          </a:p>
          <a:p>
            <a:endParaRPr lang="en-US" sz="2800" b="1" dirty="0"/>
          </a:p>
          <a:p>
            <a:endParaRPr lang="en-US" sz="2800" b="1" dirty="0"/>
          </a:p>
          <a:p>
            <a:endParaRPr lang="en-US" sz="2800" b="1" dirty="0"/>
          </a:p>
          <a:p>
            <a:endParaRPr lang="en-US" sz="2800" b="1" dirty="0"/>
          </a:p>
          <a:p>
            <a:pPr>
              <a:spcBef>
                <a:spcPts val="400"/>
              </a:spcBef>
            </a:pPr>
            <a:r>
              <a:rPr lang="en-US" sz="2800" b="1" dirty="0"/>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26903347"/>
              </p:ext>
            </p:extLst>
          </p:nvPr>
        </p:nvGraphicFramePr>
        <p:xfrm>
          <a:off x="4936586" y="1095828"/>
          <a:ext cx="2222500" cy="838200"/>
        </p:xfrm>
        <a:graphic>
          <a:graphicData uri="http://schemas.openxmlformats.org/presentationml/2006/ole">
            <mc:AlternateContent xmlns:mc="http://schemas.openxmlformats.org/markup-compatibility/2006">
              <mc:Choice xmlns:v="urn:schemas-microsoft-com:vml" Requires="v">
                <p:oleObj name="Equation" r:id="rId2" imgW="2222280" imgH="838080" progId="Equation.DSMT4">
                  <p:embed/>
                </p:oleObj>
              </mc:Choice>
              <mc:Fallback>
                <p:oleObj name="Equation" r:id="rId2" imgW="2222280" imgH="838080" progId="Equation.DSMT4">
                  <p:embed/>
                  <p:pic>
                    <p:nvPicPr>
                      <p:cNvPr id="0" name=""/>
                      <p:cNvPicPr>
                        <a:picLocks noChangeAspect="1" noChangeArrowheads="1"/>
                      </p:cNvPicPr>
                      <p:nvPr/>
                    </p:nvPicPr>
                    <p:blipFill>
                      <a:blip r:embed="rId3"/>
                      <a:srcRect/>
                      <a:stretch>
                        <a:fillRect/>
                      </a:stretch>
                    </p:blipFill>
                    <p:spPr bwMode="auto">
                      <a:xfrm>
                        <a:off x="4936586" y="1095828"/>
                        <a:ext cx="222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11016714"/>
              </p:ext>
            </p:extLst>
          </p:nvPr>
        </p:nvGraphicFramePr>
        <p:xfrm>
          <a:off x="1555750" y="3473450"/>
          <a:ext cx="1003300" cy="457200"/>
        </p:xfrm>
        <a:graphic>
          <a:graphicData uri="http://schemas.openxmlformats.org/presentationml/2006/ole">
            <mc:AlternateContent xmlns:mc="http://schemas.openxmlformats.org/markup-compatibility/2006">
              <mc:Choice xmlns:v="urn:schemas-microsoft-com:vml" Requires="v">
                <p:oleObj name="Equation" r:id="rId4" imgW="1002960" imgH="457200" progId="Equation.DSMT4">
                  <p:embed/>
                </p:oleObj>
              </mc:Choice>
              <mc:Fallback>
                <p:oleObj name="Equation" r:id="rId4" imgW="1002960" imgH="457200" progId="Equation.DSMT4">
                  <p:embed/>
                  <p:pic>
                    <p:nvPicPr>
                      <p:cNvPr id="0" name=""/>
                      <p:cNvPicPr>
                        <a:picLocks noChangeAspect="1" noChangeArrowheads="1"/>
                      </p:cNvPicPr>
                      <p:nvPr/>
                    </p:nvPicPr>
                    <p:blipFill>
                      <a:blip r:embed="rId5"/>
                      <a:srcRect/>
                      <a:stretch>
                        <a:fillRect/>
                      </a:stretch>
                    </p:blipFill>
                    <p:spPr bwMode="auto">
                      <a:xfrm>
                        <a:off x="1555750" y="347345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66411460"/>
              </p:ext>
            </p:extLst>
          </p:nvPr>
        </p:nvGraphicFramePr>
        <p:xfrm>
          <a:off x="4191000" y="1952172"/>
          <a:ext cx="812800" cy="457200"/>
        </p:xfrm>
        <a:graphic>
          <a:graphicData uri="http://schemas.openxmlformats.org/presentationml/2006/ole">
            <mc:AlternateContent xmlns:mc="http://schemas.openxmlformats.org/markup-compatibility/2006">
              <mc:Choice xmlns:v="urn:schemas-microsoft-com:vml" Requires="v">
                <p:oleObj name="Equation" r:id="rId6" imgW="812520" imgH="457200" progId="Equation.DSMT4">
                  <p:embed/>
                </p:oleObj>
              </mc:Choice>
              <mc:Fallback>
                <p:oleObj name="Equation" r:id="rId6" imgW="812520" imgH="457200" progId="Equation.DSMT4">
                  <p:embed/>
                  <p:pic>
                    <p:nvPicPr>
                      <p:cNvPr id="0" name=""/>
                      <p:cNvPicPr>
                        <a:picLocks noChangeAspect="1" noChangeArrowheads="1"/>
                      </p:cNvPicPr>
                      <p:nvPr/>
                    </p:nvPicPr>
                    <p:blipFill>
                      <a:blip r:embed="rId7"/>
                      <a:srcRect/>
                      <a:stretch>
                        <a:fillRect/>
                      </a:stretch>
                    </p:blipFill>
                    <p:spPr bwMode="auto">
                      <a:xfrm>
                        <a:off x="4191000" y="1952172"/>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7662873"/>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TotalTime>
  <Words>3879</Words>
  <Application>Microsoft Office PowerPoint</Application>
  <PresentationFormat>On-screen Show (4:3)</PresentationFormat>
  <Paragraphs>574</Paragraphs>
  <Slides>87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87</vt:i4>
      </vt:variant>
    </vt:vector>
  </HeadingPairs>
  <TitlesOfParts>
    <vt:vector size="95" baseType="lpstr">
      <vt:lpstr>Arial</vt:lpstr>
      <vt:lpstr>Calibri</vt:lpstr>
      <vt:lpstr>Symbol</vt:lpstr>
      <vt:lpstr>Times New Roman</vt:lpstr>
      <vt:lpstr>Top With Footer</vt:lpstr>
      <vt:lpstr>Equation</vt:lpstr>
      <vt:lpstr>Chart</vt:lpstr>
      <vt:lpstr>Worksheet</vt:lpstr>
      <vt:lpstr>PowerPoint Presentation</vt:lpstr>
      <vt:lpstr>Rational Expressions</vt:lpstr>
      <vt:lpstr>Objective 1</vt:lpstr>
      <vt:lpstr>Rational Functions</vt:lpstr>
      <vt:lpstr>Example</vt:lpstr>
      <vt:lpstr>Example (cont)</vt:lpstr>
      <vt:lpstr>Example (cont)</vt:lpstr>
      <vt:lpstr>Example (cont)</vt:lpstr>
      <vt:lpstr> Objective 1: Example</vt:lpstr>
      <vt:lpstr> Objective 1: Example (cont)</vt:lpstr>
      <vt:lpstr>Objective 2</vt:lpstr>
      <vt:lpstr>Example</vt:lpstr>
      <vt:lpstr>Example (cont)</vt:lpstr>
      <vt:lpstr>Example (cont)</vt:lpstr>
      <vt:lpstr>Example (cont)</vt:lpstr>
      <vt:lpstr>Example (cont)</vt:lpstr>
      <vt:lpstr> Objective 2: Example</vt:lpstr>
      <vt:lpstr>Objective 3</vt:lpstr>
      <vt:lpstr>Rational Expressions</vt:lpstr>
      <vt:lpstr> Objective 3: Example</vt:lpstr>
      <vt:lpstr>Objective 4</vt:lpstr>
      <vt:lpstr>Rational Expressions</vt:lpstr>
      <vt:lpstr>Example</vt:lpstr>
      <vt:lpstr> Objective 4: Example</vt:lpstr>
      <vt:lpstr> Objective 4: Example</vt:lpstr>
      <vt:lpstr>Objective 5</vt:lpstr>
      <vt:lpstr>Multiplying Rational Expressions</vt:lpstr>
      <vt:lpstr>Multiplying Rational Expressions</vt:lpstr>
      <vt:lpstr>Example</vt:lpstr>
      <vt:lpstr>Example (cont)</vt:lpstr>
      <vt:lpstr>Example</vt:lpstr>
      <vt:lpstr>Example (cont)</vt:lpstr>
      <vt:lpstr> Objective 5: Example</vt:lpstr>
      <vt:lpstr> Objective 5: Example</vt:lpstr>
      <vt:lpstr>Objective 6</vt:lpstr>
      <vt:lpstr>Dividing Rational Expressions</vt:lpstr>
      <vt:lpstr>Example</vt:lpstr>
      <vt:lpstr>Example (cont)</vt:lpstr>
      <vt:lpstr> Objective 6: Example</vt:lpstr>
      <vt:lpstr> Objective 6: Example (cont)</vt:lpstr>
      <vt:lpstr>PowerPoint Presentation</vt:lpstr>
      <vt:lpstr>Objective 1</vt:lpstr>
      <vt:lpstr>Adding Rational Expressions</vt:lpstr>
      <vt:lpstr>Example</vt:lpstr>
      <vt:lpstr>Example (cont)</vt:lpstr>
      <vt:lpstr> Objective 1: Example</vt:lpstr>
      <vt:lpstr>Objective 2</vt:lpstr>
      <vt:lpstr>Subtracting Rational Expressions</vt:lpstr>
      <vt:lpstr>Example</vt:lpstr>
      <vt:lpstr>Example (cont)</vt:lpstr>
      <vt:lpstr> Objective 2: Example</vt:lpstr>
      <vt:lpstr>Objective 3</vt:lpstr>
      <vt:lpstr>Least Common Denominators</vt:lpstr>
      <vt:lpstr>Example</vt:lpstr>
      <vt:lpstr>Example (cont)</vt:lpstr>
      <vt:lpstr> Objective 3: Example</vt:lpstr>
      <vt:lpstr> Objective 3: Example (cont)</vt:lpstr>
      <vt:lpstr> Objective 3: Example</vt:lpstr>
      <vt:lpstr> Objective 3: Example (cont)</vt:lpstr>
      <vt:lpstr>Objective 4</vt:lpstr>
      <vt:lpstr>Add &amp; Subtract Fractions</vt:lpstr>
      <vt:lpstr>Add &amp; Subtract Fractions (cont)</vt:lpstr>
      <vt:lpstr>Example</vt:lpstr>
      <vt:lpstr>Example (cont)</vt:lpstr>
      <vt:lpstr>Example (cont)</vt:lpstr>
      <vt:lpstr>Example (cont)</vt:lpstr>
      <vt:lpstr>Example</vt:lpstr>
      <vt:lpstr>Example (cont)</vt:lpstr>
      <vt:lpstr>Example (cont)</vt:lpstr>
      <vt:lpstr>Example (cont)</vt:lpstr>
      <vt:lpstr>Example</vt:lpstr>
      <vt:lpstr>Example (cont)</vt:lpstr>
      <vt:lpstr>Example (cont)</vt:lpstr>
      <vt:lpstr>Example (cont)</vt:lpstr>
      <vt:lpstr>Example (cont)</vt:lpstr>
      <vt:lpstr>Objective 4: Example</vt:lpstr>
      <vt:lpstr>Objective 4: Example</vt:lpstr>
      <vt:lpstr>Objective 4: Example</vt:lpstr>
      <vt:lpstr>Objective 4: Example (cont)</vt:lpstr>
      <vt:lpstr>Objective 4: Example</vt:lpstr>
      <vt:lpstr>Objective 4: Example (cont)</vt:lpstr>
      <vt:lpstr>Objective 5</vt:lpstr>
      <vt:lpstr>Example</vt:lpstr>
      <vt:lpstr>Example (cont)</vt:lpstr>
      <vt:lpstr>Example (cont)</vt:lpstr>
      <vt:lpstr>Example (cont)</vt:lpstr>
      <vt:lpstr> Objective 5: Example</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1605</cp:revision>
  <dcterms:created xsi:type="dcterms:W3CDTF">2015-11-17T05:26:05Z</dcterms:created>
  <dcterms:modified xsi:type="dcterms:W3CDTF">2022-07-21T22:42:57Z</dcterms:modified>
</cp:coreProperties>
</file>