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58" r:id="rId3"/>
    <p:sldId id="280" r:id="rId4"/>
    <p:sldId id="285" r:id="rId5"/>
    <p:sldId id="281" r:id="rId6"/>
    <p:sldId id="282" r:id="rId7"/>
    <p:sldId id="283" r:id="rId8"/>
    <p:sldId id="284" r:id="rId9"/>
    <p:sldId id="298" r:id="rId10"/>
    <p:sldId id="299" r:id="rId11"/>
    <p:sldId id="29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2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6E94352-52FD-412D-AC2B-D04144AC42D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E3a Solving Logarithmic Equations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8F0EC4F-58D5-41DA-AE5C-6284A96D5E0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E91451E6-69B9-48BA-B2AA-4FB99FBFBE1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College Algebra</a:t>
            </a:r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8BE81CAD-1C37-4044-B6EA-8D7FD6A0ACE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D0605B-99D8-44CB-B94A-04DE4A118D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3A79854-453C-41E0-BC22-005C31E00F1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E3a Solving Logarithmic Equations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8BC3963-6E6B-4A37-8EAF-4C112B43BC1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D4A8C3A8-6484-4F62-A5B6-B36131D9E55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5C4B3A16-600F-44DE-A819-DA6BBA12A66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362BDA82-51D1-4BEF-BA1F-FBC5BCD9D91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College Algebra</a:t>
            </a:r>
          </a:p>
        </p:txBody>
      </p:sp>
      <p:sp>
        <p:nvSpPr>
          <p:cNvPr id="20487" name="Rectangle 7">
            <a:extLst>
              <a:ext uri="{FF2B5EF4-FFF2-40B4-BE49-F238E27FC236}">
                <a16:creationId xmlns:a16="http://schemas.microsoft.com/office/drawing/2014/main" id="{3AA3CA57-A319-4400-B24E-D7F6F50B69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8D21F0-4692-4655-B144-B0D2486DBF5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061F12-3456-4A76-A4BC-A28690D886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FB7EEF3-CF5C-4428-B8AE-633C10D331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A0D718-9BE8-4CF0-8899-88379E01E1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A1DA57-FA1B-496C-B217-AC48A6B1FC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708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9F9822-4374-46DC-B630-03A5360CF2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D54DC9-7339-4E4A-971F-112D7FD55E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BA9F075-5E31-4E8E-8268-F9E96A2370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F4EC9A-9290-4422-A993-CC1A827788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6442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21E45F-3F7B-4ED2-AF8C-9F0EDA6BAA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BF9F9F-22DA-4075-B042-753F46CFDB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3FE783-DB04-4C99-9E7A-C88EAFD027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022ACC-B8E1-4FD2-B6E2-F667FA33AF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356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D4A96855-F637-BD89-1DC0-E29A73D72E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0448698E-A1B5-2C3B-C9C4-DF6FC54CF1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948DB182-AC33-ABD3-48B5-03DCAF7D46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89572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4511F836-C986-FF10-8710-2ABD185660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3232D88B-4FAB-7E83-2AC8-65CC996322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9A728AEA-A563-B8CF-F9DF-31204B5588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88348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57DBDC15-8B0B-3649-6AB6-BE5A8004A8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7AE1A5CE-49B8-0E98-BC93-74CBA0EDEF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7BF5C463-551C-DAE0-59A6-2AB03C5720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57641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B08C634E-78E3-1E68-F7D1-3BA5659680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F1360F2F-D98C-C084-388B-313D873D6C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76E7652B-2727-D679-C409-DAA499367D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0045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ACD30BE5-B8ED-E037-F880-968D60AEC0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id="{3714A029-E982-664D-51C9-DEEE72341E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898F8B0C-CF96-A4C1-F07C-7BDB8F8DE3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870421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4793623E-62B2-B9A2-8431-1BB44E583A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73D73690-805A-3FFF-D212-F96BE0023F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5EA4B94F-BE57-C6E0-72A3-9B730307F4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92391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6D7AC948-0270-3674-8F3A-19CC593596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">
            <a:extLst>
              <a:ext uri="{FF2B5EF4-FFF2-40B4-BE49-F238E27FC236}">
                <a16:creationId xmlns:a16="http://schemas.microsoft.com/office/drawing/2014/main" id="{CCBCCD37-57D8-9686-43B3-9832A0EBD3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F4A87A9F-E376-D913-CB5D-78507FEEF5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9886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C7E66FE5-D1F0-6CE1-5E69-F83FB87DED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287083DC-ED39-4E84-AF4B-2F3AF22A48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E6576EB3-6BCC-B835-C535-E6D78710B6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7471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57E945-2D15-438D-8924-BC7054308A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CEC067-C246-43FB-AB9F-CA90CB96E2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161740-6C86-488E-9FE1-80BF8F7128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1B2504-D3BE-4FDA-8140-325D1B48B7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48391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CE339481-BCA4-F0E9-7515-8E4EDBAB38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E55499EC-6052-E147-E1E3-9B51574317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57210E78-8497-81F1-A6F3-750CA9679A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12438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BA336126-6B01-8323-E6DD-F6B36E7B21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890EA918-B135-D2FA-E0A7-A559535D9C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0E93579D-EAE5-A330-C9C8-EB8CC257B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27624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152400"/>
            <a:ext cx="2082800" cy="6565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152400"/>
            <a:ext cx="6096000" cy="6565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01084008-B7DB-4002-8B01-D66D0D95B3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C1D480F6-1F7A-A544-6968-48D2CC2895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89D8BBC9-BAA5-3449-242C-6C96809F65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61569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1D9BA5-1C6E-4618-9767-BF060D6D17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2B1474-2974-4F7F-97B8-FA1E4C697C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01FD45-58A0-458E-8660-5F5814EF19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A34A7-5B14-4CB2-858B-3CC44D4DDB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2791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ED7BC9-AAC8-48E2-B2BF-EABF165770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ADF97F-F0A3-4A75-8E6C-D3CC3F2CC9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001D47-405E-49B7-8A09-8CD0B7B2E4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C0BA5F-3754-4812-B37D-91B21433D2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0242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2E27312-3422-499F-A796-524688F051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1EBAD08-1351-47D4-BED1-2D65C52779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78A3B38-85B0-4AB3-9F97-7ABD052F51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817127-B118-4980-AAD1-D3FD9014C6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9445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87A4783-DFF8-40B4-AE8C-4A578F9BF5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E1E980A-1CE9-45B0-8D48-74606E039E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69EC473-8302-44E9-8818-EC471A46E1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3B2189-1190-45C6-819C-EB0B823A2B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5717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BCF16F7-740F-4FA0-A614-F08B06C56B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6012E97-8C6D-4CBB-8F66-BD4F74CF07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F6CAEA1-22CE-4AB5-846D-B94DA39AF1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F13831-26AF-4287-A885-04C70DD76F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6729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A54700-F6A6-4167-A5D8-60F64B4286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CA8F6F-E202-479E-B168-2BBAC4A3F3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4A8B0B-4236-40A8-98F5-7EDB317883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5C5FF4-F374-4C30-8705-FC0F09E373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5181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725CC1-A1CE-4A4A-A562-16B438F6AC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52FD1D-3B92-4366-911C-661246C2F3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204961-1816-45D1-95DB-F9760406D5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49E2F2-38F7-40C5-AD7A-79AB97319E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221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D33B622-ADC1-468E-8CFD-4F205FFF94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F892C67-C833-478B-97DD-7D3986E1DF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942089F-9ED5-4D59-BEAE-6D1EB388583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4DA1ADB-05E8-4A9A-AB01-40578B4972F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5C42911-A6AC-4C7D-B9DA-5DF10C422F1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FF2D108-F0DB-4B61-9640-5443AE9A246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4">
            <a:extLst>
              <a:ext uri="{FF2B5EF4-FFF2-40B4-BE49-F238E27FC236}">
                <a16:creationId xmlns:a16="http://schemas.microsoft.com/office/drawing/2014/main" id="{16F82778-F994-AA48-7C8B-57479AB481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50"/>
            <a:ext cx="1328738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Box 8">
            <a:extLst>
              <a:ext uri="{FF2B5EF4-FFF2-40B4-BE49-F238E27FC236}">
                <a16:creationId xmlns:a16="http://schemas.microsoft.com/office/drawing/2014/main" id="{5B935918-48D5-FD0B-CAA3-B219AB106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60198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endParaRPr lang="en-US" altLang="en-US" baseline="0"/>
          </a:p>
        </p:txBody>
      </p:sp>
      <p:sp>
        <p:nvSpPr>
          <p:cNvPr id="1028" name="Rectangle 13">
            <a:extLst>
              <a:ext uri="{FF2B5EF4-FFF2-40B4-BE49-F238E27FC236}">
                <a16:creationId xmlns:a16="http://schemas.microsoft.com/office/drawing/2014/main" id="{D3BD2ACF-F511-E6C7-4B85-9A660B598B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62088"/>
            <a:ext cx="822960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</p:txBody>
      </p:sp>
      <p:sp>
        <p:nvSpPr>
          <p:cNvPr id="4110" name="Rectangle 14">
            <a:extLst>
              <a:ext uri="{FF2B5EF4-FFF2-40B4-BE49-F238E27FC236}">
                <a16:creationId xmlns:a16="http://schemas.microsoft.com/office/drawing/2014/main" id="{7516D545-ED21-A5C0-D677-2429566A267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1" name="Rectangle 15">
            <a:extLst>
              <a:ext uri="{FF2B5EF4-FFF2-40B4-BE49-F238E27FC236}">
                <a16:creationId xmlns:a16="http://schemas.microsoft.com/office/drawing/2014/main" id="{B9B64974-CE1E-A44D-E410-E7DDC45B702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4" name="Text Box 18">
            <a:extLst>
              <a:ext uri="{FF2B5EF4-FFF2-40B4-BE49-F238E27FC236}">
                <a16:creationId xmlns:a16="http://schemas.microsoft.com/office/drawing/2014/main" id="{DCAC51ED-E42E-5856-6F41-0533A48A7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6300" y="63881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718BDDDF-CBBF-40B8-9153-FAA81E1BF9E1}" type="slidenum">
              <a:rPr lang="en-US" altLang="en-US" baseline="0"/>
              <a:pPr eaLnBrk="1" hangingPunct="1">
                <a:spcBef>
                  <a:spcPct val="50000"/>
                </a:spcBef>
              </a:pPr>
              <a:t>‹#›</a:t>
            </a:fld>
            <a:endParaRPr lang="en-US" altLang="en-US" baseline="0"/>
          </a:p>
        </p:txBody>
      </p:sp>
      <p:sp>
        <p:nvSpPr>
          <p:cNvPr id="4115" name="Rectangle 19">
            <a:extLst>
              <a:ext uri="{FF2B5EF4-FFF2-40B4-BE49-F238E27FC236}">
                <a16:creationId xmlns:a16="http://schemas.microsoft.com/office/drawing/2014/main" id="{8A55EA32-2899-5C7A-A108-E739924A8BC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3" name="AutoShape 61">
            <a:extLst>
              <a:ext uri="{FF2B5EF4-FFF2-40B4-BE49-F238E27FC236}">
                <a16:creationId xmlns:a16="http://schemas.microsoft.com/office/drawing/2014/main" id="{FFE160C5-879F-C930-7D56-290932053AF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4800" y="457200"/>
            <a:ext cx="8763000" cy="685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73BC"/>
              </a:gs>
              <a:gs pos="100000">
                <a:srgbClr val="0073B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4" name="Rectangle 62">
            <a:extLst>
              <a:ext uri="{FF2B5EF4-FFF2-40B4-BE49-F238E27FC236}">
                <a16:creationId xmlns:a16="http://schemas.microsoft.com/office/drawing/2014/main" id="{4E5D74F4-BC0D-8547-04F0-FD12112BE39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66800"/>
            <a:ext cx="9144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5" name="Rectangle 63">
            <a:extLst>
              <a:ext uri="{FF2B5EF4-FFF2-40B4-BE49-F238E27FC236}">
                <a16:creationId xmlns:a16="http://schemas.microsoft.com/office/drawing/2014/main" id="{15B00EA0-8658-A63D-8E63-CF68A64276A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915400" y="152400"/>
            <a:ext cx="228600" cy="1219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D907C798-B0E9-E3EC-AE28-F7629E06FD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152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1070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>
          <a:solidFill>
            <a:srgbClr val="0073A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0073A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2">
            <a:extLst>
              <a:ext uri="{FF2B5EF4-FFF2-40B4-BE49-F238E27FC236}">
                <a16:creationId xmlns:a16="http://schemas.microsoft.com/office/drawing/2014/main" id="{3E9E7866-1920-4685-B367-C8B8AD44E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597" y="924798"/>
            <a:ext cx="78295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/>
              <a:t>Find the x-value for each of the following that would make the equations true.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50" name="Object 8">
                <a:extLst>
                  <a:ext uri="{FF2B5EF4-FFF2-40B4-BE49-F238E27FC236}">
                    <a16:creationId xmlns:a16="http://schemas.microsoft.com/office/drawing/2014/main" id="{149997DE-BC4F-4243-8559-C46C54DCB0B4}"/>
                  </a:ext>
                </a:extLst>
              </p:cNvPr>
              <p:cNvSpPr txBox="1"/>
              <p:nvPr/>
            </p:nvSpPr>
            <p:spPr bwMode="auto">
              <a:xfrm>
                <a:off x="618947" y="2448855"/>
                <a:ext cx="2696038" cy="9429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r>
                  <a:rPr lang="en-US" sz="3600" dirty="0">
                    <a:solidFill>
                      <a:srgbClr val="FF0000"/>
                    </a:solidFill>
                  </a:rPr>
                  <a:t>1.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=125</m:t>
                    </m:r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2050" name="Object 8">
                <a:extLst>
                  <a:ext uri="{FF2B5EF4-FFF2-40B4-BE49-F238E27FC236}">
                    <a16:creationId xmlns:a16="http://schemas.microsoft.com/office/drawing/2014/main" id="{149997DE-BC4F-4243-8559-C46C54DCB0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8947" y="2448855"/>
                <a:ext cx="2696038" cy="942975"/>
              </a:xfrm>
              <a:prstGeom prst="rect">
                <a:avLst/>
              </a:prstGeom>
              <a:blipFill>
                <a:blip r:embed="rId2"/>
                <a:stretch>
                  <a:fillRect l="-7014" t="-10390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06" name="Object 10">
                <a:extLst>
                  <a:ext uri="{FF2B5EF4-FFF2-40B4-BE49-F238E27FC236}">
                    <a16:creationId xmlns:a16="http://schemas.microsoft.com/office/drawing/2014/main" id="{1A824473-558F-4E3D-A5CE-F3CA78B636B7}"/>
                  </a:ext>
                </a:extLst>
              </p:cNvPr>
              <p:cNvSpPr txBox="1"/>
              <p:nvPr/>
            </p:nvSpPr>
            <p:spPr bwMode="auto">
              <a:xfrm>
                <a:off x="5539035" y="2448854"/>
                <a:ext cx="2810287" cy="9429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r>
                  <a:rPr lang="en-US" sz="3600" dirty="0">
                    <a:solidFill>
                      <a:srgbClr val="FF0000"/>
                    </a:solidFill>
                  </a:rPr>
                  <a:t>2.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64</m:t>
                    </m:r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4106" name="Object 10">
                <a:extLst>
                  <a:ext uri="{FF2B5EF4-FFF2-40B4-BE49-F238E27FC236}">
                    <a16:creationId xmlns:a16="http://schemas.microsoft.com/office/drawing/2014/main" id="{1A824473-558F-4E3D-A5CE-F3CA78B636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39035" y="2448854"/>
                <a:ext cx="2810287" cy="942975"/>
              </a:xfrm>
              <a:prstGeom prst="rect">
                <a:avLst/>
              </a:prstGeom>
              <a:blipFill>
                <a:blip r:embed="rId3"/>
                <a:stretch>
                  <a:fillRect l="-6725" t="-10390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2">
            <a:extLst>
              <a:ext uri="{FF2B5EF4-FFF2-40B4-BE49-F238E27FC236}">
                <a16:creationId xmlns:a16="http://schemas.microsoft.com/office/drawing/2014/main" id="{3B191C45-4404-44CC-A486-CCC3DA481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772" y="178352"/>
            <a:ext cx="78295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ject 10">
                <a:extLst>
                  <a:ext uri="{FF2B5EF4-FFF2-40B4-BE49-F238E27FC236}">
                    <a16:creationId xmlns:a16="http://schemas.microsoft.com/office/drawing/2014/main" id="{3D48DB13-9B88-E9E0-0828-224A4618852A}"/>
                  </a:ext>
                </a:extLst>
              </p:cNvPr>
              <p:cNvSpPr txBox="1"/>
              <p:nvPr/>
            </p:nvSpPr>
            <p:spPr bwMode="auto">
              <a:xfrm>
                <a:off x="618947" y="3913010"/>
                <a:ext cx="2696039" cy="9429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r>
                  <a:rPr lang="en-US" sz="3600" dirty="0">
                    <a:solidFill>
                      <a:srgbClr val="FF0000"/>
                    </a:solidFill>
                  </a:rPr>
                  <a:t>3.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=243</m:t>
                    </m:r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2" name="Object 10">
                <a:extLst>
                  <a:ext uri="{FF2B5EF4-FFF2-40B4-BE49-F238E27FC236}">
                    <a16:creationId xmlns:a16="http://schemas.microsoft.com/office/drawing/2014/main" id="{3D48DB13-9B88-E9E0-0828-224A461885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8947" y="3913010"/>
                <a:ext cx="2696039" cy="942975"/>
              </a:xfrm>
              <a:prstGeom prst="rect">
                <a:avLst/>
              </a:prstGeom>
              <a:blipFill>
                <a:blip r:embed="rId4"/>
                <a:stretch>
                  <a:fillRect l="-7014" t="-10323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45BD59D-DF3F-CC16-9D8B-C6CCE3663F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Example 1 – </a:t>
            </a:r>
            <a:r>
              <a:rPr lang="en-US" altLang="en-US" sz="2400" i="1">
                <a:latin typeface="RotisSemiSerif-Bold" charset="0"/>
              </a:rPr>
              <a:t>Changing Bases Using Common Logarithms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72B4C752-483B-8516-D478-149ACABE13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120000"/>
              </a:lnSpc>
              <a:buFontTx/>
              <a:buAutoNum type="alphaLcPeriod"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/>
              <a:t>Log</a:t>
            </a:r>
            <a:r>
              <a:rPr lang="en-US" altLang="en-US" baseline="-25000"/>
              <a:t>4</a:t>
            </a:r>
            <a:r>
              <a:rPr lang="en-US" altLang="en-US"/>
              <a:t>25</a:t>
            </a:r>
          </a:p>
          <a:p>
            <a:pPr marL="457200" indent="-457200" eaLnBrk="1" hangingPunct="1">
              <a:lnSpc>
                <a:spcPct val="120000"/>
              </a:lnSpc>
              <a:buFontTx/>
              <a:buAutoNum type="alphaLcPeriod"/>
              <a:tabLst>
                <a:tab pos="457200" algn="l"/>
                <a:tab pos="1371600" algn="l"/>
                <a:tab pos="1547813" algn="l"/>
              </a:tabLst>
            </a:pPr>
            <a:endParaRPr lang="en-US" altLang="en-US"/>
          </a:p>
          <a:p>
            <a:pPr marL="457200" indent="-457200" eaLnBrk="1" hangingPunct="1">
              <a:lnSpc>
                <a:spcPct val="120000"/>
              </a:lnSpc>
              <a:buFontTx/>
              <a:buAutoNum type="alphaLcPeriod"/>
              <a:tabLst>
                <a:tab pos="457200" algn="l"/>
                <a:tab pos="1371600" algn="l"/>
                <a:tab pos="1547813" algn="l"/>
              </a:tabLst>
            </a:pPr>
            <a:endParaRPr lang="en-US" altLang="en-US"/>
          </a:p>
          <a:p>
            <a:pPr marL="457200" indent="-457200" eaLnBrk="1" hangingPunct="1">
              <a:lnSpc>
                <a:spcPct val="120000"/>
              </a:lnSpc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z="1500" b="1">
              <a:sym typeface="Symbol" panose="05050102010706020507" pitchFamily="18" charset="2"/>
            </a:endParaRPr>
          </a:p>
          <a:p>
            <a:pPr marL="457200" indent="-457200" eaLnBrk="1" hangingPunct="1">
              <a:lnSpc>
                <a:spcPct val="120000"/>
              </a:lnSpc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b="1">
                <a:sym typeface="Symbol" panose="05050102010706020507" pitchFamily="18" charset="2"/>
              </a:rPr>
              <a:t>                   </a:t>
            </a:r>
            <a:r>
              <a:rPr lang="en-US" altLang="en-US"/>
              <a:t> 2.23</a:t>
            </a:r>
          </a:p>
          <a:p>
            <a:pPr marL="457200" indent="-457200" eaLnBrk="1" hangingPunct="1">
              <a:lnSpc>
                <a:spcPct val="120000"/>
              </a:lnSpc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z="1500"/>
          </a:p>
          <a:p>
            <a:pPr marL="457200" indent="-457200" eaLnBrk="1" hangingPunct="1">
              <a:lnSpc>
                <a:spcPct val="120000"/>
              </a:lnSpc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/>
              <a:t>b.   Log</a:t>
            </a:r>
            <a:r>
              <a:rPr lang="en-US" altLang="en-US" baseline="-25000"/>
              <a:t>2</a:t>
            </a:r>
            <a:r>
              <a:rPr lang="en-US" altLang="en-US"/>
              <a:t>12 </a:t>
            </a:r>
          </a:p>
          <a:p>
            <a:pPr marL="457200" indent="-457200" eaLnBrk="1" hangingPunct="1">
              <a:lnSpc>
                <a:spcPct val="120000"/>
              </a:lnSpc>
              <a:buFontTx/>
              <a:buAutoNum type="alphaLcPeriod"/>
              <a:tabLst>
                <a:tab pos="457200" algn="l"/>
                <a:tab pos="1371600" algn="l"/>
                <a:tab pos="1547813" algn="l"/>
              </a:tabLst>
            </a:pPr>
            <a:endParaRPr lang="en-US" altLang="en-US"/>
          </a:p>
          <a:p>
            <a:pPr marL="457200" indent="-457200" eaLnBrk="1" hangingPunct="1">
              <a:lnSpc>
                <a:spcPct val="120000"/>
              </a:lnSpc>
              <a:buFontTx/>
              <a:buAutoNum type="alphaLcPeriod"/>
              <a:tabLst>
                <a:tab pos="457200" algn="l"/>
                <a:tab pos="1371600" algn="l"/>
                <a:tab pos="1547813" algn="l"/>
              </a:tabLst>
            </a:pPr>
            <a:endParaRPr lang="en-US" altLang="en-US"/>
          </a:p>
          <a:p>
            <a:pPr marL="457200" indent="-457200" eaLnBrk="1" hangingPunct="1">
              <a:lnSpc>
                <a:spcPct val="120000"/>
              </a:lnSpc>
              <a:buFontTx/>
              <a:buAutoNum type="alphaLcPeriod"/>
              <a:tabLst>
                <a:tab pos="457200" algn="l"/>
                <a:tab pos="1371600" algn="l"/>
                <a:tab pos="1547813" algn="l"/>
              </a:tabLst>
            </a:pPr>
            <a:endParaRPr lang="en-US" altLang="en-US" sz="1700"/>
          </a:p>
          <a:p>
            <a:pPr marL="457200" indent="-457200" eaLnBrk="1" hangingPunct="1">
              <a:lnSpc>
                <a:spcPct val="120000"/>
              </a:lnSpc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b="1">
                <a:sym typeface="Symbol" panose="05050102010706020507" pitchFamily="18" charset="2"/>
              </a:rPr>
              <a:t>                    </a:t>
            </a:r>
            <a:r>
              <a:rPr lang="en-US" altLang="en-US"/>
              <a:t> 3.58</a:t>
            </a:r>
          </a:p>
        </p:txBody>
      </p:sp>
      <p:pic>
        <p:nvPicPr>
          <p:cNvPr id="11268" name="Picture 6">
            <a:extLst>
              <a:ext uri="{FF2B5EF4-FFF2-40B4-BE49-F238E27FC236}">
                <a16:creationId xmlns:a16="http://schemas.microsoft.com/office/drawing/2014/main" id="{AAF24448-8361-1157-0274-6AD162A44D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964"/>
          <a:stretch>
            <a:fillRect/>
          </a:stretch>
        </p:blipFill>
        <p:spPr bwMode="auto">
          <a:xfrm>
            <a:off x="2057400" y="1425575"/>
            <a:ext cx="1306513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7">
            <a:extLst>
              <a:ext uri="{FF2B5EF4-FFF2-40B4-BE49-F238E27FC236}">
                <a16:creationId xmlns:a16="http://schemas.microsoft.com/office/drawing/2014/main" id="{CA744EE7-8493-CA69-7F78-35845292B4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788" y="1419225"/>
            <a:ext cx="2028825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Rectangle 4">
            <a:extLst>
              <a:ext uri="{FF2B5EF4-FFF2-40B4-BE49-F238E27FC236}">
                <a16:creationId xmlns:a16="http://schemas.microsoft.com/office/drawing/2014/main" id="{75715750-C59E-0C40-1C47-2D0ECC730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6988" y="2681288"/>
            <a:ext cx="19796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0073A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ED008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Use a Calculator.</a:t>
            </a:r>
            <a:endParaRPr kumimoji="0" lang="en-US" altLang="en-US" sz="1800" b="0" i="0" u="none" strike="noStrike" kern="1200" cap="none" spc="0" normalizeH="0" baseline="-25000" noProof="0">
              <a:ln>
                <a:noFill/>
              </a:ln>
              <a:solidFill>
                <a:srgbClr val="ED008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201" name="Rectangle 4">
            <a:extLst>
              <a:ext uri="{FF2B5EF4-FFF2-40B4-BE49-F238E27FC236}">
                <a16:creationId xmlns:a16="http://schemas.microsoft.com/office/drawing/2014/main" id="{F3E5A788-2B52-100B-7684-65D9933B4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6988" y="3352800"/>
            <a:ext cx="19796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0073A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ED008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Simplify.</a:t>
            </a:r>
            <a:endParaRPr kumimoji="0" lang="en-US" altLang="en-US" sz="1800" b="0" i="0" u="none" strike="noStrike" kern="1200" cap="none" spc="0" normalizeH="0" baseline="-25000" noProof="0">
              <a:ln>
                <a:noFill/>
              </a:ln>
              <a:solidFill>
                <a:srgbClr val="ED008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8203" name="Picture 11">
            <a:extLst>
              <a:ext uri="{FF2B5EF4-FFF2-40B4-BE49-F238E27FC236}">
                <a16:creationId xmlns:a16="http://schemas.microsoft.com/office/drawing/2014/main" id="{EA448203-61BA-2B61-D02D-5AD1C70439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800" b="22409"/>
          <a:stretch>
            <a:fillRect/>
          </a:stretch>
        </p:blipFill>
        <p:spPr bwMode="auto">
          <a:xfrm>
            <a:off x="2036763" y="2362200"/>
            <a:ext cx="1306512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8" name="Picture 16">
            <a:extLst>
              <a:ext uri="{FF2B5EF4-FFF2-40B4-BE49-F238E27FC236}">
                <a16:creationId xmlns:a16="http://schemas.microsoft.com/office/drawing/2014/main" id="{A753BC9B-42B5-A7C9-8C90-2EC46D4625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09" b="-2126"/>
          <a:stretch>
            <a:fillRect/>
          </a:stretch>
        </p:blipFill>
        <p:spPr bwMode="auto">
          <a:xfrm>
            <a:off x="2057400" y="5103813"/>
            <a:ext cx="1444625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9" name="Picture 17">
            <a:extLst>
              <a:ext uri="{FF2B5EF4-FFF2-40B4-BE49-F238E27FC236}">
                <a16:creationId xmlns:a16="http://schemas.microsoft.com/office/drawing/2014/main" id="{5645D164-D91F-064F-569D-C92C5B16AA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604" b="-2126"/>
          <a:stretch>
            <a:fillRect/>
          </a:stretch>
        </p:blipFill>
        <p:spPr bwMode="auto">
          <a:xfrm>
            <a:off x="2057400" y="4114800"/>
            <a:ext cx="139858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2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102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  <p:bldP spid="820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>
            <a:extLst>
              <a:ext uri="{FF2B5EF4-FFF2-40B4-BE49-F238E27FC236}">
                <a16:creationId xmlns:a16="http://schemas.microsoft.com/office/drawing/2014/main" id="{311E02FD-A890-4446-A776-58B1E00C0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" y="125413"/>
            <a:ext cx="7829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/>
              <a:t>What about this one?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4" name="Object 3">
                <a:extLst>
                  <a:ext uri="{FF2B5EF4-FFF2-40B4-BE49-F238E27FC236}">
                    <a16:creationId xmlns:a16="http://schemas.microsoft.com/office/drawing/2014/main" id="{849B5497-DBD5-4002-B940-030ADD099EB4}"/>
                  </a:ext>
                </a:extLst>
              </p:cNvPr>
              <p:cNvSpPr txBox="1"/>
              <p:nvPr/>
            </p:nvSpPr>
            <p:spPr bwMode="auto">
              <a:xfrm>
                <a:off x="816599" y="1055688"/>
                <a:ext cx="1944687" cy="9429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4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4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3074" name="Object 3">
                <a:extLst>
                  <a:ext uri="{FF2B5EF4-FFF2-40B4-BE49-F238E27FC236}">
                    <a16:creationId xmlns:a16="http://schemas.microsoft.com/office/drawing/2014/main" id="{849B5497-DBD5-4002-B940-030ADD099E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6599" y="1055688"/>
                <a:ext cx="1944687" cy="94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0D7FEACE-184E-4ED3-914D-015D863A1413}"/>
              </a:ext>
            </a:extLst>
          </p:cNvPr>
          <p:cNvSpPr/>
          <p:nvPr/>
        </p:nvSpPr>
        <p:spPr>
          <a:xfrm>
            <a:off x="0" y="4400377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/>
              <a:t>In order to solve problems like that we must use logarithms. </a:t>
            </a:r>
            <a:r>
              <a:rPr lang="en-US" altLang="en-US" sz="3200" b="1" u="sng" dirty="0"/>
              <a:t>Logarithms</a:t>
            </a:r>
            <a:r>
              <a:rPr lang="en-US" altLang="en-US" sz="3200" dirty="0"/>
              <a:t> are the inverses of exponential functions.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2CF24665-6D0C-4ACC-A446-A0DEEDF1F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225" y="690492"/>
            <a:ext cx="78295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/>
              <a:t>Today we will be able to rewrite exponential equations as logarithms and vice versa </a:t>
            </a:r>
          </a:p>
        </p:txBody>
      </p:sp>
      <p:pic>
        <p:nvPicPr>
          <p:cNvPr id="30722" name="Picture 2" descr="New Logarithm Memes | Bonus Memes, When Memes, Penny Memes">
            <a:extLst>
              <a:ext uri="{FF2B5EF4-FFF2-40B4-BE49-F238E27FC236}">
                <a16:creationId xmlns:a16="http://schemas.microsoft.com/office/drawing/2014/main" id="{96A30855-00C2-4AC8-9D70-DFC3AD0FC6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575" y="2459431"/>
            <a:ext cx="5404849" cy="4017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0509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Text Box 2">
            <a:extLst>
              <a:ext uri="{FF2B5EF4-FFF2-40B4-BE49-F238E27FC236}">
                <a16:creationId xmlns:a16="http://schemas.microsoft.com/office/drawing/2014/main" id="{8A5E5803-7166-4CE8-9763-4F6369499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2742" y="-11195"/>
            <a:ext cx="924674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/>
              <a:t>Can you find the pattern used to rewrite each of the problems on the left as logs?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891" name="Object 3">
                <a:extLst>
                  <a:ext uri="{FF2B5EF4-FFF2-40B4-BE49-F238E27FC236}">
                    <a16:creationId xmlns:a16="http://schemas.microsoft.com/office/drawing/2014/main" id="{DFC519DC-5CFB-4639-B651-DB523F27E4F5}"/>
                  </a:ext>
                </a:extLst>
              </p:cNvPr>
              <p:cNvSpPr txBox="1"/>
              <p:nvPr/>
            </p:nvSpPr>
            <p:spPr bwMode="auto">
              <a:xfrm>
                <a:off x="1570385" y="3720306"/>
                <a:ext cx="1884362" cy="9429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7891" name="Object 3">
                <a:extLst>
                  <a:ext uri="{FF2B5EF4-FFF2-40B4-BE49-F238E27FC236}">
                    <a16:creationId xmlns:a16="http://schemas.microsoft.com/office/drawing/2014/main" id="{DFC519DC-5CFB-4639-B651-DB523F27E4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70385" y="3720306"/>
                <a:ext cx="1884362" cy="94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893" name="Object 5">
                <a:extLst>
                  <a:ext uri="{FF2B5EF4-FFF2-40B4-BE49-F238E27FC236}">
                    <a16:creationId xmlns:a16="http://schemas.microsoft.com/office/drawing/2014/main" id="{871D4A89-281A-4D35-8688-ECB9297E05AC}"/>
                  </a:ext>
                </a:extLst>
              </p:cNvPr>
              <p:cNvSpPr txBox="1"/>
              <p:nvPr/>
            </p:nvSpPr>
            <p:spPr bwMode="auto">
              <a:xfrm>
                <a:off x="1570384" y="1774991"/>
                <a:ext cx="1884363" cy="9429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893" name="Object 5">
                <a:extLst>
                  <a:ext uri="{FF2B5EF4-FFF2-40B4-BE49-F238E27FC236}">
                    <a16:creationId xmlns:a16="http://schemas.microsoft.com/office/drawing/2014/main" id="{871D4A89-281A-4D35-8688-ECB9297E05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70384" y="1774991"/>
                <a:ext cx="1884363" cy="94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894" name="Object 6">
                <a:extLst>
                  <a:ext uri="{FF2B5EF4-FFF2-40B4-BE49-F238E27FC236}">
                    <a16:creationId xmlns:a16="http://schemas.microsoft.com/office/drawing/2014/main" id="{9444568B-7BC4-4F98-B9BF-AC37BB084A6A}"/>
                  </a:ext>
                </a:extLst>
              </p:cNvPr>
              <p:cNvSpPr txBox="1"/>
              <p:nvPr/>
            </p:nvSpPr>
            <p:spPr bwMode="auto">
              <a:xfrm>
                <a:off x="1570384" y="2560805"/>
                <a:ext cx="2238375" cy="111918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f>
                            <m:fPr>
                              <m:type m:val="skw"/>
                              <m:ctrlP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7894" name="Object 6">
                <a:extLst>
                  <a:ext uri="{FF2B5EF4-FFF2-40B4-BE49-F238E27FC236}">
                    <a16:creationId xmlns:a16="http://schemas.microsoft.com/office/drawing/2014/main" id="{9444568B-7BC4-4F98-B9BF-AC37BB084A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70384" y="2560805"/>
                <a:ext cx="2238375" cy="11191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895" name="Object 7">
                <a:extLst>
                  <a:ext uri="{FF2B5EF4-FFF2-40B4-BE49-F238E27FC236}">
                    <a16:creationId xmlns:a16="http://schemas.microsoft.com/office/drawing/2014/main" id="{40759511-E238-4908-AFB4-3E571A558954}"/>
                  </a:ext>
                </a:extLst>
              </p:cNvPr>
              <p:cNvSpPr txBox="1"/>
              <p:nvPr/>
            </p:nvSpPr>
            <p:spPr bwMode="auto">
              <a:xfrm>
                <a:off x="1423540" y="4698107"/>
                <a:ext cx="2532062" cy="18256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</m:sup>
                      </m:sSup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81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7895" name="Object 7">
                <a:extLst>
                  <a:ext uri="{FF2B5EF4-FFF2-40B4-BE49-F238E27FC236}">
                    <a16:creationId xmlns:a16="http://schemas.microsoft.com/office/drawing/2014/main" id="{40759511-E238-4908-AFB4-3E571A5589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23540" y="4698107"/>
                <a:ext cx="2532062" cy="18256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02" name="Object 9">
                <a:extLst>
                  <a:ext uri="{FF2B5EF4-FFF2-40B4-BE49-F238E27FC236}">
                    <a16:creationId xmlns:a16="http://schemas.microsoft.com/office/drawing/2014/main" id="{B7BB0963-AD01-420E-9AE3-CC9FC77D36CE}"/>
                  </a:ext>
                </a:extLst>
              </p:cNvPr>
              <p:cNvSpPr txBox="1"/>
              <p:nvPr/>
            </p:nvSpPr>
            <p:spPr bwMode="auto">
              <a:xfrm>
                <a:off x="5556607" y="3677895"/>
                <a:ext cx="2825750" cy="100171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func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102" name="Object 9">
                <a:extLst>
                  <a:ext uri="{FF2B5EF4-FFF2-40B4-BE49-F238E27FC236}">
                    <a16:creationId xmlns:a16="http://schemas.microsoft.com/office/drawing/2014/main" id="{B7BB0963-AD01-420E-9AE3-CC9FC77D36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56607" y="3677895"/>
                <a:ext cx="2825750" cy="100171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898" name="Object 10">
                <a:extLst>
                  <a:ext uri="{FF2B5EF4-FFF2-40B4-BE49-F238E27FC236}">
                    <a16:creationId xmlns:a16="http://schemas.microsoft.com/office/drawing/2014/main" id="{E731CBE9-A9A8-42AD-9B74-9E6BFE446A3B}"/>
                  </a:ext>
                </a:extLst>
              </p:cNvPr>
              <p:cNvSpPr txBox="1"/>
              <p:nvPr/>
            </p:nvSpPr>
            <p:spPr bwMode="auto">
              <a:xfrm>
                <a:off x="5478463" y="1774991"/>
                <a:ext cx="2884487" cy="10604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func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7898" name="Object 10">
                <a:extLst>
                  <a:ext uri="{FF2B5EF4-FFF2-40B4-BE49-F238E27FC236}">
                    <a16:creationId xmlns:a16="http://schemas.microsoft.com/office/drawing/2014/main" id="{E731CBE9-A9A8-42AD-9B74-9E6BFE446A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78463" y="1774991"/>
                <a:ext cx="2884487" cy="106045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899" name="Object 11">
                <a:extLst>
                  <a:ext uri="{FF2B5EF4-FFF2-40B4-BE49-F238E27FC236}">
                    <a16:creationId xmlns:a16="http://schemas.microsoft.com/office/drawing/2014/main" id="{55E2021C-1D68-49D3-B37C-AA673F2E81C8}"/>
                  </a:ext>
                </a:extLst>
              </p:cNvPr>
              <p:cNvSpPr txBox="1"/>
              <p:nvPr/>
            </p:nvSpPr>
            <p:spPr bwMode="auto">
              <a:xfrm>
                <a:off x="5478463" y="2515393"/>
                <a:ext cx="3060700" cy="182721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func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7899" name="Object 11">
                <a:extLst>
                  <a:ext uri="{FF2B5EF4-FFF2-40B4-BE49-F238E27FC236}">
                    <a16:creationId xmlns:a16="http://schemas.microsoft.com/office/drawing/2014/main" id="{55E2021C-1D68-49D3-B37C-AA673F2E81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78463" y="2515393"/>
                <a:ext cx="3060700" cy="182721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900" name="Object 12">
                <a:extLst>
                  <a:ext uri="{FF2B5EF4-FFF2-40B4-BE49-F238E27FC236}">
                    <a16:creationId xmlns:a16="http://schemas.microsoft.com/office/drawing/2014/main" id="{32A2EAF3-669E-4EE9-B227-6B20345AE600}"/>
                  </a:ext>
                </a:extLst>
              </p:cNvPr>
              <p:cNvSpPr txBox="1"/>
              <p:nvPr/>
            </p:nvSpPr>
            <p:spPr bwMode="auto">
              <a:xfrm>
                <a:off x="5855896" y="4689019"/>
                <a:ext cx="3709987" cy="182721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81</m:t>
                              </m:r>
                            </m:den>
                          </m:f>
                        </m:e>
                      </m:func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7900" name="Object 12">
                <a:extLst>
                  <a:ext uri="{FF2B5EF4-FFF2-40B4-BE49-F238E27FC236}">
                    <a16:creationId xmlns:a16="http://schemas.microsoft.com/office/drawing/2014/main" id="{32A2EAF3-669E-4EE9-B227-6B20345AE6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55896" y="4689019"/>
                <a:ext cx="3709987" cy="182721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4C83365-3224-408B-934E-67BDCE61E0F4}"/>
              </a:ext>
            </a:extLst>
          </p:cNvPr>
          <p:cNvCxnSpPr/>
          <p:nvPr/>
        </p:nvCxnSpPr>
        <p:spPr>
          <a:xfrm>
            <a:off x="2836415" y="2126751"/>
            <a:ext cx="2567792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217FEAA-4FDE-4EA1-A1E9-CD26EE59CC6F}"/>
              </a:ext>
            </a:extLst>
          </p:cNvPr>
          <p:cNvCxnSpPr/>
          <p:nvPr/>
        </p:nvCxnSpPr>
        <p:spPr>
          <a:xfrm>
            <a:off x="2988815" y="2915922"/>
            <a:ext cx="2567792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EAB1FF3-A439-4CA6-A5AE-8AC98AA151AD}"/>
              </a:ext>
            </a:extLst>
          </p:cNvPr>
          <p:cNvCxnSpPr/>
          <p:nvPr/>
        </p:nvCxnSpPr>
        <p:spPr>
          <a:xfrm>
            <a:off x="2971324" y="4015484"/>
            <a:ext cx="2567792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47D98AF-F34A-4A2F-99FE-F828B5013CE3}"/>
              </a:ext>
            </a:extLst>
          </p:cNvPr>
          <p:cNvCxnSpPr/>
          <p:nvPr/>
        </p:nvCxnSpPr>
        <p:spPr>
          <a:xfrm>
            <a:off x="3288104" y="5217560"/>
            <a:ext cx="2567792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2">
            <a:extLst>
              <a:ext uri="{FF2B5EF4-FFF2-40B4-BE49-F238E27FC236}">
                <a16:creationId xmlns:a16="http://schemas.microsoft.com/office/drawing/2014/main" id="{3D330181-CE19-4B2E-B2D7-3F19C977E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" y="125413"/>
            <a:ext cx="7829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/>
              <a:t>Logarithms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915" name="Object 3">
                <a:extLst>
                  <a:ext uri="{FF2B5EF4-FFF2-40B4-BE49-F238E27FC236}">
                    <a16:creationId xmlns:a16="http://schemas.microsoft.com/office/drawing/2014/main" id="{8B69D1AC-D056-4DC0-B739-6344F9CD76B3}"/>
                  </a:ext>
                </a:extLst>
              </p:cNvPr>
              <p:cNvSpPr txBox="1"/>
              <p:nvPr/>
            </p:nvSpPr>
            <p:spPr bwMode="auto">
              <a:xfrm>
                <a:off x="5643563" y="2009775"/>
                <a:ext cx="1884362" cy="9429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8915" name="Object 3">
                <a:extLst>
                  <a:ext uri="{FF2B5EF4-FFF2-40B4-BE49-F238E27FC236}">
                    <a16:creationId xmlns:a16="http://schemas.microsoft.com/office/drawing/2014/main" id="{8B69D1AC-D056-4DC0-B739-6344F9CD76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43563" y="2009775"/>
                <a:ext cx="1884362" cy="94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916" name="Object 4">
                <a:extLst>
                  <a:ext uri="{FF2B5EF4-FFF2-40B4-BE49-F238E27FC236}">
                    <a16:creationId xmlns:a16="http://schemas.microsoft.com/office/drawing/2014/main" id="{BD619C46-6898-4C2F-BB65-4CF6DE6EBF64}"/>
                  </a:ext>
                </a:extLst>
              </p:cNvPr>
              <p:cNvSpPr txBox="1"/>
              <p:nvPr/>
            </p:nvSpPr>
            <p:spPr bwMode="auto">
              <a:xfrm>
                <a:off x="5715000" y="3324225"/>
                <a:ext cx="2001838" cy="9429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p>
                      </m:sSup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8916" name="Object 4">
                <a:extLst>
                  <a:ext uri="{FF2B5EF4-FFF2-40B4-BE49-F238E27FC236}">
                    <a16:creationId xmlns:a16="http://schemas.microsoft.com/office/drawing/2014/main" id="{BD619C46-6898-4C2F-BB65-4CF6DE6EBF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15000" y="3324225"/>
                <a:ext cx="2001838" cy="94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24" name="Object 7">
                <a:extLst>
                  <a:ext uri="{FF2B5EF4-FFF2-40B4-BE49-F238E27FC236}">
                    <a16:creationId xmlns:a16="http://schemas.microsoft.com/office/drawing/2014/main" id="{AE2E319A-0F60-4794-8300-6DF6E27D9098}"/>
                  </a:ext>
                </a:extLst>
              </p:cNvPr>
              <p:cNvSpPr txBox="1"/>
              <p:nvPr/>
            </p:nvSpPr>
            <p:spPr bwMode="auto">
              <a:xfrm>
                <a:off x="500063" y="1958975"/>
                <a:ext cx="2825750" cy="100171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6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func>
                      <m:r>
                        <a:rPr lang="en-US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5124" name="Object 7">
                <a:extLst>
                  <a:ext uri="{FF2B5EF4-FFF2-40B4-BE49-F238E27FC236}">
                    <a16:creationId xmlns:a16="http://schemas.microsoft.com/office/drawing/2014/main" id="{AE2E319A-0F60-4794-8300-6DF6E27D90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0063" y="1958975"/>
                <a:ext cx="2825750" cy="10017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920" name="Object 8">
                <a:extLst>
                  <a:ext uri="{FF2B5EF4-FFF2-40B4-BE49-F238E27FC236}">
                    <a16:creationId xmlns:a16="http://schemas.microsoft.com/office/drawing/2014/main" id="{9EB946DC-C984-461E-A425-CCC517253D7D}"/>
                  </a:ext>
                </a:extLst>
              </p:cNvPr>
              <p:cNvSpPr txBox="1"/>
              <p:nvPr/>
            </p:nvSpPr>
            <p:spPr bwMode="auto">
              <a:xfrm>
                <a:off x="457200" y="3265488"/>
                <a:ext cx="3001963" cy="10604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6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8920" name="Object 8">
                <a:extLst>
                  <a:ext uri="{FF2B5EF4-FFF2-40B4-BE49-F238E27FC236}">
                    <a16:creationId xmlns:a16="http://schemas.microsoft.com/office/drawing/2014/main" id="{9EB946DC-C984-461E-A425-CCC517253D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3265488"/>
                <a:ext cx="3001963" cy="10604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7" name="Text Box 11">
            <a:extLst>
              <a:ext uri="{FF2B5EF4-FFF2-40B4-BE49-F238E27FC236}">
                <a16:creationId xmlns:a16="http://schemas.microsoft.com/office/drawing/2014/main" id="{7473A9EF-0C2C-48B3-B413-2C5B8EEB7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901700"/>
            <a:ext cx="3657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Logarithmic Form</a:t>
            </a:r>
          </a:p>
        </p:txBody>
      </p:sp>
      <p:sp>
        <p:nvSpPr>
          <p:cNvPr id="5128" name="Text Box 12">
            <a:extLst>
              <a:ext uri="{FF2B5EF4-FFF2-40B4-BE49-F238E27FC236}">
                <a16:creationId xmlns:a16="http://schemas.microsoft.com/office/drawing/2014/main" id="{A41761AC-45DC-4685-8441-789E75930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0763" y="990600"/>
            <a:ext cx="3657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Exponential Form</a:t>
            </a:r>
          </a:p>
        </p:txBody>
      </p:sp>
      <p:sp>
        <p:nvSpPr>
          <p:cNvPr id="38925" name="Text Box 13">
            <a:extLst>
              <a:ext uri="{FF2B5EF4-FFF2-40B4-BE49-F238E27FC236}">
                <a16:creationId xmlns:a16="http://schemas.microsoft.com/office/drawing/2014/main" id="{B75B4165-C9AB-4391-A44F-763281C434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4988" y="4795838"/>
            <a:ext cx="59515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READ “log base </a:t>
            </a:r>
            <a:r>
              <a:rPr lang="en-US" altLang="en-US" sz="3200" i="1"/>
              <a:t>a</a:t>
            </a:r>
            <a:r>
              <a:rPr lang="en-US" altLang="en-US" sz="3200"/>
              <a:t> of </a:t>
            </a:r>
            <a:r>
              <a:rPr lang="en-US" altLang="en-US" sz="3200" i="1"/>
              <a:t>x</a:t>
            </a:r>
            <a:r>
              <a:rPr lang="en-US" altLang="en-US" sz="3200"/>
              <a:t> is </a:t>
            </a:r>
            <a:r>
              <a:rPr lang="en-US" altLang="en-US" sz="3200" i="1"/>
              <a:t>y</a:t>
            </a:r>
            <a:r>
              <a:rPr lang="en-US" altLang="en-US" sz="3200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2">
            <a:extLst>
              <a:ext uri="{FF2B5EF4-FFF2-40B4-BE49-F238E27FC236}">
                <a16:creationId xmlns:a16="http://schemas.microsoft.com/office/drawing/2014/main" id="{9D15003B-4371-4ECF-926E-41014A4EB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" y="125413"/>
            <a:ext cx="7829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/>
              <a:t>COMPLETE THE TABLE</a:t>
            </a:r>
          </a:p>
        </p:txBody>
      </p:sp>
      <p:sp>
        <p:nvSpPr>
          <p:cNvPr id="6153" name="Text Box 7">
            <a:extLst>
              <a:ext uri="{FF2B5EF4-FFF2-40B4-BE49-F238E27FC236}">
                <a16:creationId xmlns:a16="http://schemas.microsoft.com/office/drawing/2014/main" id="{752B2F35-C677-4605-AB6A-0700EFA20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901700"/>
            <a:ext cx="3657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Logarithmic Form</a:t>
            </a:r>
          </a:p>
        </p:txBody>
      </p:sp>
      <p:sp>
        <p:nvSpPr>
          <p:cNvPr id="6154" name="Text Box 8">
            <a:extLst>
              <a:ext uri="{FF2B5EF4-FFF2-40B4-BE49-F238E27FC236}">
                <a16:creationId xmlns:a16="http://schemas.microsoft.com/office/drawing/2014/main" id="{1B5764FE-CA42-40E7-9E69-26BD94660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0763" y="990600"/>
            <a:ext cx="3657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Exponential 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6" name="Object 11">
                <a:extLst>
                  <a:ext uri="{FF2B5EF4-FFF2-40B4-BE49-F238E27FC236}">
                    <a16:creationId xmlns:a16="http://schemas.microsoft.com/office/drawing/2014/main" id="{F3D8EBD0-B82F-47EE-B871-2E4B47405D96}"/>
                  </a:ext>
                </a:extLst>
              </p:cNvPr>
              <p:cNvSpPr txBox="1"/>
              <p:nvPr/>
            </p:nvSpPr>
            <p:spPr bwMode="auto">
              <a:xfrm>
                <a:off x="5035568" y="3117852"/>
                <a:ext cx="2533650" cy="11779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f>
                            <m:fPr>
                              <m:type m:val="skw"/>
                              <m:ctrlP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146" name="Object 11">
                <a:extLst>
                  <a:ext uri="{FF2B5EF4-FFF2-40B4-BE49-F238E27FC236}">
                    <a16:creationId xmlns:a16="http://schemas.microsoft.com/office/drawing/2014/main" id="{F3D8EBD0-B82F-47EE-B871-2E4B47405D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35568" y="3117852"/>
                <a:ext cx="2533650" cy="11779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47" name="Object 14">
                <a:extLst>
                  <a:ext uri="{FF2B5EF4-FFF2-40B4-BE49-F238E27FC236}">
                    <a16:creationId xmlns:a16="http://schemas.microsoft.com/office/drawing/2014/main" id="{0B736DB1-26EB-4F8C-BC91-DA113D95E2EB}"/>
                  </a:ext>
                </a:extLst>
              </p:cNvPr>
              <p:cNvSpPr txBox="1"/>
              <p:nvPr/>
            </p:nvSpPr>
            <p:spPr bwMode="auto">
              <a:xfrm>
                <a:off x="393700" y="1935163"/>
                <a:ext cx="3236913" cy="100171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func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147" name="Object 14">
                <a:extLst>
                  <a:ext uri="{FF2B5EF4-FFF2-40B4-BE49-F238E27FC236}">
                    <a16:creationId xmlns:a16="http://schemas.microsoft.com/office/drawing/2014/main" id="{0B736DB1-26EB-4F8C-BC91-DA113D95E2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3700" y="1935163"/>
                <a:ext cx="3236913" cy="10017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48" name="Object 16">
                <a:extLst>
                  <a:ext uri="{FF2B5EF4-FFF2-40B4-BE49-F238E27FC236}">
                    <a16:creationId xmlns:a16="http://schemas.microsoft.com/office/drawing/2014/main" id="{6B25B9F8-C4D3-4640-9A12-A7B902F48895}"/>
                  </a:ext>
                </a:extLst>
              </p:cNvPr>
              <p:cNvSpPr txBox="1"/>
              <p:nvPr/>
            </p:nvSpPr>
            <p:spPr bwMode="auto">
              <a:xfrm>
                <a:off x="223838" y="4602163"/>
                <a:ext cx="3768725" cy="182721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den>
                          </m:f>
                        </m:e>
                      </m:func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148" name="Object 16">
                <a:extLst>
                  <a:ext uri="{FF2B5EF4-FFF2-40B4-BE49-F238E27FC236}">
                    <a16:creationId xmlns:a16="http://schemas.microsoft.com/office/drawing/2014/main" id="{6B25B9F8-C4D3-4640-9A12-A7B902F488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3838" y="4602163"/>
                <a:ext cx="3768725" cy="182721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55" name="Rectangle 17">
            <a:extLst>
              <a:ext uri="{FF2B5EF4-FFF2-40B4-BE49-F238E27FC236}">
                <a16:creationId xmlns:a16="http://schemas.microsoft.com/office/drawing/2014/main" id="{FFDA3CEA-2584-4874-B4E5-1DB87F1E6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0" y="1533525"/>
            <a:ext cx="8928100" cy="5162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6" name="Line 18">
            <a:extLst>
              <a:ext uri="{FF2B5EF4-FFF2-40B4-BE49-F238E27FC236}">
                <a16:creationId xmlns:a16="http://schemas.microsoft.com/office/drawing/2014/main" id="{7B1FDA3C-3CF2-4B93-A039-3731EC12FC0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2650" y="1519238"/>
            <a:ext cx="0" cy="517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9">
            <a:extLst>
              <a:ext uri="{FF2B5EF4-FFF2-40B4-BE49-F238E27FC236}">
                <a16:creationId xmlns:a16="http://schemas.microsoft.com/office/drawing/2014/main" id="{F7077CC9-A198-409D-85B4-DC96707E73D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3027363"/>
            <a:ext cx="8982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20">
            <a:extLst>
              <a:ext uri="{FF2B5EF4-FFF2-40B4-BE49-F238E27FC236}">
                <a16:creationId xmlns:a16="http://schemas.microsoft.com/office/drawing/2014/main" id="{B98D52DA-AE1B-4762-97E2-31FEAD800FE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672013"/>
            <a:ext cx="8982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2">
            <a:extLst>
              <a:ext uri="{FF2B5EF4-FFF2-40B4-BE49-F238E27FC236}">
                <a16:creationId xmlns:a16="http://schemas.microsoft.com/office/drawing/2014/main" id="{9D15003B-4371-4ECF-926E-41014A4EB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" y="125413"/>
            <a:ext cx="7829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/>
              <a:t>COMPLETE THE TABLE</a:t>
            </a:r>
          </a:p>
        </p:txBody>
      </p:sp>
      <p:sp>
        <p:nvSpPr>
          <p:cNvPr id="6153" name="Text Box 7">
            <a:extLst>
              <a:ext uri="{FF2B5EF4-FFF2-40B4-BE49-F238E27FC236}">
                <a16:creationId xmlns:a16="http://schemas.microsoft.com/office/drawing/2014/main" id="{752B2F35-C677-4605-AB6A-0700EFA20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901700"/>
            <a:ext cx="3657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Logarithmic Form</a:t>
            </a:r>
          </a:p>
        </p:txBody>
      </p:sp>
      <p:sp>
        <p:nvSpPr>
          <p:cNvPr id="6154" name="Text Box 8">
            <a:extLst>
              <a:ext uri="{FF2B5EF4-FFF2-40B4-BE49-F238E27FC236}">
                <a16:creationId xmlns:a16="http://schemas.microsoft.com/office/drawing/2014/main" id="{1B5764FE-CA42-40E7-9E69-26BD94660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0763" y="990600"/>
            <a:ext cx="3657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Exponential 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6" name="Object 11">
                <a:extLst>
                  <a:ext uri="{FF2B5EF4-FFF2-40B4-BE49-F238E27FC236}">
                    <a16:creationId xmlns:a16="http://schemas.microsoft.com/office/drawing/2014/main" id="{F3D8EBD0-B82F-47EE-B871-2E4B47405D96}"/>
                  </a:ext>
                </a:extLst>
              </p:cNvPr>
              <p:cNvSpPr txBox="1"/>
              <p:nvPr/>
            </p:nvSpPr>
            <p:spPr bwMode="auto">
              <a:xfrm>
                <a:off x="5138309" y="5095082"/>
                <a:ext cx="2533650" cy="11779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146" name="Object 11">
                <a:extLst>
                  <a:ext uri="{FF2B5EF4-FFF2-40B4-BE49-F238E27FC236}">
                    <a16:creationId xmlns:a16="http://schemas.microsoft.com/office/drawing/2014/main" id="{F3D8EBD0-B82F-47EE-B871-2E4B47405D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38309" y="5095082"/>
                <a:ext cx="2533650" cy="11779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48" name="Object 16">
                <a:extLst>
                  <a:ext uri="{FF2B5EF4-FFF2-40B4-BE49-F238E27FC236}">
                    <a16:creationId xmlns:a16="http://schemas.microsoft.com/office/drawing/2014/main" id="{6B25B9F8-C4D3-4640-9A12-A7B902F48895}"/>
                  </a:ext>
                </a:extLst>
              </p:cNvPr>
              <p:cNvSpPr txBox="1"/>
              <p:nvPr/>
            </p:nvSpPr>
            <p:spPr bwMode="auto">
              <a:xfrm>
                <a:off x="496497" y="3267870"/>
                <a:ext cx="3768725" cy="182721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fName>
                        <m:e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216</m:t>
                          </m:r>
                        </m:e>
                      </m:func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148" name="Object 16">
                <a:extLst>
                  <a:ext uri="{FF2B5EF4-FFF2-40B4-BE49-F238E27FC236}">
                    <a16:creationId xmlns:a16="http://schemas.microsoft.com/office/drawing/2014/main" id="{6B25B9F8-C4D3-4640-9A12-A7B902F488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6497" y="3267870"/>
                <a:ext cx="3768725" cy="18272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55" name="Rectangle 17">
            <a:extLst>
              <a:ext uri="{FF2B5EF4-FFF2-40B4-BE49-F238E27FC236}">
                <a16:creationId xmlns:a16="http://schemas.microsoft.com/office/drawing/2014/main" id="{FFDA3CEA-2584-4874-B4E5-1DB87F1E6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0" y="1533525"/>
            <a:ext cx="8928100" cy="5162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6" name="Line 18">
            <a:extLst>
              <a:ext uri="{FF2B5EF4-FFF2-40B4-BE49-F238E27FC236}">
                <a16:creationId xmlns:a16="http://schemas.microsoft.com/office/drawing/2014/main" id="{7B1FDA3C-3CF2-4B93-A039-3731EC12FC0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2650" y="1519238"/>
            <a:ext cx="0" cy="517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9">
            <a:extLst>
              <a:ext uri="{FF2B5EF4-FFF2-40B4-BE49-F238E27FC236}">
                <a16:creationId xmlns:a16="http://schemas.microsoft.com/office/drawing/2014/main" id="{F7077CC9-A198-409D-85B4-DC96707E73D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3027363"/>
            <a:ext cx="8982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20">
            <a:extLst>
              <a:ext uri="{FF2B5EF4-FFF2-40B4-BE49-F238E27FC236}">
                <a16:creationId xmlns:a16="http://schemas.microsoft.com/office/drawing/2014/main" id="{B98D52DA-AE1B-4762-97E2-31FEAD800FE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672013"/>
            <a:ext cx="8982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ject 11">
                <a:extLst>
                  <a:ext uri="{FF2B5EF4-FFF2-40B4-BE49-F238E27FC236}">
                    <a16:creationId xmlns:a16="http://schemas.microsoft.com/office/drawing/2014/main" id="{BA9362DA-8A3F-4A1F-BA40-D6DB56F17D0A}"/>
                  </a:ext>
                </a:extLst>
              </p:cNvPr>
              <p:cNvSpPr txBox="1"/>
              <p:nvPr/>
            </p:nvSpPr>
            <p:spPr bwMode="auto">
              <a:xfrm>
                <a:off x="5035568" y="1736727"/>
                <a:ext cx="2533650" cy="11779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  <m:sup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</m:sup>
                      </m:sSup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=256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2" name="Object 11">
                <a:extLst>
                  <a:ext uri="{FF2B5EF4-FFF2-40B4-BE49-F238E27FC236}">
                    <a16:creationId xmlns:a16="http://schemas.microsoft.com/office/drawing/2014/main" id="{BA9362DA-8A3F-4A1F-BA40-D6DB56F17D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35568" y="1736727"/>
                <a:ext cx="2533650" cy="11779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8770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5DC2C0A-5592-9EC6-416B-716098E20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Change of Base</a:t>
            </a:r>
            <a:endParaRPr lang="en-US" altLang="en-US" i="1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A34F8BE-70BB-05E2-3E47-3CC95AE27D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/>
              <a:t>Most calculators have only two types of log keys, one for common logarithms (base 10) and one for natural logarithms (base </a:t>
            </a:r>
            <a:r>
              <a:rPr lang="en-US" altLang="en-US" i="1"/>
              <a:t>e</a:t>
            </a:r>
            <a:r>
              <a:rPr lang="en-US" altLang="en-US"/>
              <a:t>). </a:t>
            </a:r>
          </a:p>
          <a:p>
            <a:pPr marL="0" indent="0">
              <a:buFontTx/>
              <a:buNone/>
            </a:pPr>
            <a:endParaRPr lang="en-US" altLang="en-US"/>
          </a:p>
          <a:p>
            <a:pPr marL="0" indent="0">
              <a:buFontTx/>
              <a:buNone/>
            </a:pPr>
            <a:r>
              <a:rPr lang="en-US" altLang="en-US"/>
              <a:t>Although common logs and natural logs are the most frequently used, you may occasionally need to evaluate logarithms to other bases. To do this, you can use the following </a:t>
            </a:r>
            <a:r>
              <a:rPr lang="en-US" altLang="en-US" b="1"/>
              <a:t>change-of-base formula.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5421929-1549-9F2E-9104-831E80DBB3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Change of Base</a:t>
            </a:r>
            <a:endParaRPr lang="en-US" altLang="en-US" i="1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5C2CDE2-4A10-058F-17B3-9C45DD2D52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>
              <a:latin typeface="Times-Roman" charset="0"/>
            </a:endParaRPr>
          </a:p>
          <a:p>
            <a:pPr marL="0" indent="0" eaLnBrk="1" hangingPunct="1">
              <a:buFontTx/>
              <a:buNone/>
            </a:pPr>
            <a:endParaRPr lang="en-US" altLang="en-US">
              <a:latin typeface="Times-Roman" charset="0"/>
            </a:endParaRPr>
          </a:p>
          <a:p>
            <a:pPr marL="0" indent="0" eaLnBrk="1" hangingPunct="1">
              <a:buFontTx/>
              <a:buNone/>
            </a:pPr>
            <a:endParaRPr lang="en-US" altLang="en-US">
              <a:latin typeface="Times-Roman" charset="0"/>
            </a:endParaRPr>
          </a:p>
          <a:p>
            <a:pPr marL="0" indent="0" eaLnBrk="1" hangingPunct="1">
              <a:buFontTx/>
              <a:buNone/>
            </a:pPr>
            <a:endParaRPr lang="en-US" altLang="en-US">
              <a:latin typeface="Times-Roman" charset="0"/>
            </a:endParaRPr>
          </a:p>
          <a:p>
            <a:pPr marL="0" indent="0" eaLnBrk="1" hangingPunct="1">
              <a:buFontTx/>
              <a:buNone/>
            </a:pPr>
            <a:endParaRPr lang="en-US" altLang="en-US">
              <a:latin typeface="Times-Roman" charset="0"/>
            </a:endParaRPr>
          </a:p>
          <a:p>
            <a:pPr marL="0" indent="0" eaLnBrk="1" hangingPunct="1">
              <a:buFontTx/>
              <a:buNone/>
            </a:pPr>
            <a:endParaRPr lang="en-US" altLang="en-US">
              <a:latin typeface="Times-Roman" charset="0"/>
            </a:endParaRPr>
          </a:p>
          <a:p>
            <a:pPr marL="0" indent="0" eaLnBrk="1" hangingPunct="1">
              <a:buFontTx/>
              <a:buNone/>
            </a:pPr>
            <a:r>
              <a:rPr lang="en-US" altLang="en-US">
                <a:latin typeface="Times-Roman" charset="0"/>
              </a:rPr>
              <a:t>We will usually use the base 10 formula so that we can enter it into our calculator.</a:t>
            </a:r>
          </a:p>
        </p:txBody>
      </p:sp>
      <p:pic>
        <p:nvPicPr>
          <p:cNvPr id="10244" name="Picture 7">
            <a:extLst>
              <a:ext uri="{FF2B5EF4-FFF2-40B4-BE49-F238E27FC236}">
                <a16:creationId xmlns:a16="http://schemas.microsoft.com/office/drawing/2014/main" id="{E8FFF6AB-7A37-BA3F-B6C6-499CB1780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1462088"/>
            <a:ext cx="7861300" cy="229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cKBAlgP8">
  <a:themeElements>
    <a:clrScheme name="McKBAlgP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cKBAlgP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McKBAlgP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287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Cambria Math</vt:lpstr>
      <vt:lpstr>RotisSemiSerif-Bold</vt:lpstr>
      <vt:lpstr>Times-Roman</vt:lpstr>
      <vt:lpstr>Default Design</vt:lpstr>
      <vt:lpstr>McKBAlgP8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Change of Base</vt:lpstr>
      <vt:lpstr>Change of Base</vt:lpstr>
      <vt:lpstr>Example 1 – Changing Bases Using Common Logarithms</vt:lpstr>
    </vt:vector>
  </TitlesOfParts>
  <Company>BCPS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BCPS</dc:creator>
  <cp:lastModifiedBy>Calise, Anthony J.</cp:lastModifiedBy>
  <cp:revision>28</cp:revision>
  <dcterms:created xsi:type="dcterms:W3CDTF">2009-01-01T21:43:04Z</dcterms:created>
  <dcterms:modified xsi:type="dcterms:W3CDTF">2022-12-07T13:03:15Z</dcterms:modified>
</cp:coreProperties>
</file>