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60" r:id="rId2"/>
    <p:sldId id="266" r:id="rId3"/>
    <p:sldId id="279" r:id="rId4"/>
    <p:sldId id="315" r:id="rId5"/>
    <p:sldId id="312" r:id="rId6"/>
    <p:sldId id="283" r:id="rId7"/>
    <p:sldId id="287" r:id="rId8"/>
    <p:sldId id="288" r:id="rId9"/>
    <p:sldId id="289" r:id="rId10"/>
    <p:sldId id="267" r:id="rId11"/>
    <p:sldId id="280" r:id="rId12"/>
  </p:sldIdLst>
  <p:sldSz cx="9144000" cy="6858000" type="screen4x3"/>
  <p:notesSz cx="6858000" cy="9144000"/>
  <p:custDataLst>
    <p:tags r:id="rId14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3366FF"/>
    <a:srgbClr val="0000FF"/>
    <a:srgbClr val="FF3300"/>
    <a:srgbClr val="FF0000"/>
    <a:srgbClr val="006699"/>
    <a:srgbClr val="FFFF00"/>
    <a:srgbClr val="3333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402" autoAdjust="0"/>
    <p:restoredTop sz="93412" autoAdjust="0"/>
  </p:normalViewPr>
  <p:slideViewPr>
    <p:cSldViewPr>
      <p:cViewPr>
        <p:scale>
          <a:sx n="66" d="100"/>
          <a:sy n="66" d="100"/>
        </p:scale>
        <p:origin x="-1410" y="-864"/>
      </p:cViewPr>
      <p:guideLst>
        <p:guide orient="horz" pos="576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4B84ED2-6398-4B7F-8601-4967D08256A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Materials: Patt</a:t>
            </a:r>
            <a:r>
              <a:rPr lang="en-US" baseline="0" dirty="0" smtClean="0"/>
              <a:t>y Paper, Poster Paper, F1 Graphic Org</a:t>
            </a:r>
            <a:r>
              <a:rPr lang="en-US" baseline="0" smtClean="0"/>
              <a:t>, HW: Are You Ready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B84ED2-6398-4B7F-8601-4967D08256A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Fix </a:t>
            </a:r>
            <a:r>
              <a:rPr lang="en-US" smtClean="0"/>
              <a:t>this reason bank!!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B84ED2-6398-4B7F-8601-4967D08256AD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35A7D-9BE2-498E-AD1C-4D59617517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678E1-630D-46FA-A959-1E79D9C961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151C0-DDC7-4F0E-AD3D-97B502E705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C58CA-2BB1-49C8-9090-B4E8851FB4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EFBD8-2D9E-42CE-98AC-C562E8FB53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D296B-5B50-4D82-97C1-18477E18B4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DDB84-3C94-422A-AF83-057F2FDECF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6B4B5-23DC-4E0D-8906-FD71C7B482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851DB-D765-4A57-AAD1-1CB3CBC6C8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DC025-5CE0-48D8-A9D2-7240C9B8AE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7773B-2FC8-40BE-9A71-68C1B2659F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E6DC70-FAAA-4DD8-B8AA-256B3265390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7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8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6554788"/>
            <a:ext cx="9144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 Box 9"/>
          <p:cNvSpPr txBox="1">
            <a:spLocks noChangeArrowheads="1"/>
          </p:cNvSpPr>
          <p:nvPr userDrawn="1"/>
        </p:nvSpPr>
        <p:spPr bwMode="auto">
          <a:xfrm>
            <a:off x="73025" y="6556375"/>
            <a:ext cx="282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</a:rPr>
              <a:t>Holt McDougal Geometry</a:t>
            </a:r>
          </a:p>
        </p:txBody>
      </p:sp>
      <p:grpSp>
        <p:nvGrpSpPr>
          <p:cNvPr id="10" name="Group 18"/>
          <p:cNvGrpSpPr>
            <a:grpSpLocks/>
          </p:cNvGrpSpPr>
          <p:nvPr userDrawn="1"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pic>
          <p:nvPicPr>
            <p:cNvPr id="11" name="Picture 8"/>
            <p:cNvPicPr>
              <a:picLocks noChangeAspect="1" noChangeArrowheads="1"/>
            </p:cNvPicPr>
            <p:nvPr userDrawn="1"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0" y="0"/>
              <a:ext cx="5757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2" name="Picture 20" descr="chater_screen"/>
            <p:cNvPicPr>
              <a:picLocks noChangeAspect="1" noChangeArrowheads="1"/>
            </p:cNvPicPr>
            <p:nvPr userDrawn="1"/>
          </p:nvPicPr>
          <p:blipFill>
            <a:blip r:embed="rId15" cstate="print"/>
            <a:srcRect/>
            <a:stretch>
              <a:fillRect/>
            </a:stretch>
          </p:blipFill>
          <p:spPr bwMode="auto">
            <a:xfrm>
              <a:off x="2574" y="4128"/>
              <a:ext cx="3186" cy="192"/>
            </a:xfrm>
            <a:prstGeom prst="rect">
              <a:avLst/>
            </a:prstGeom>
            <a:noFill/>
          </p:spPr>
        </p:pic>
      </p:grpSp>
      <p:sp>
        <p:nvSpPr>
          <p:cNvPr id="13" name="Text Box 10"/>
          <p:cNvSpPr txBox="1">
            <a:spLocks noChangeArrowheads="1"/>
          </p:cNvSpPr>
          <p:nvPr userDrawn="1"/>
        </p:nvSpPr>
        <p:spPr bwMode="auto">
          <a:xfrm>
            <a:off x="152400" y="84138"/>
            <a:ext cx="8620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 b="1">
                <a:latin typeface="Arial Black" pitchFamily="34" charset="0"/>
              </a:rPr>
              <a:t>5-1</a:t>
            </a:r>
            <a:endParaRPr lang="en-US" sz="800">
              <a:latin typeface="Arial" charset="0"/>
            </a:endParaRPr>
          </a:p>
        </p:txBody>
      </p:sp>
      <p:sp>
        <p:nvSpPr>
          <p:cNvPr id="14" name="Text Box 11"/>
          <p:cNvSpPr txBox="1">
            <a:spLocks noChangeArrowheads="1"/>
          </p:cNvSpPr>
          <p:nvPr userDrawn="1"/>
        </p:nvSpPr>
        <p:spPr bwMode="auto">
          <a:xfrm>
            <a:off x="1066800" y="128588"/>
            <a:ext cx="8077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>
                <a:solidFill>
                  <a:schemeClr val="bg1"/>
                </a:solidFill>
                <a:latin typeface="Arial Black" pitchFamily="34" charset="0"/>
              </a:rPr>
              <a:t>Perpendicular and Angle Bisectors</a:t>
            </a:r>
            <a:endParaRPr lang="en-US" sz="28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457200" y="533400"/>
            <a:ext cx="8305800" cy="4724400"/>
          </a:xfrm>
          <a:prstGeom prst="rect">
            <a:avLst/>
          </a:prstGeom>
          <a:noFill/>
          <a:ln w="28575">
            <a:solidFill>
              <a:srgbClr val="DBDBDB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406400" indent="-406400"/>
            <a:r>
              <a:rPr lang="en-US" altLang="en-US" sz="2800" b="1" dirty="0" smtClean="0">
                <a:solidFill>
                  <a:srgbClr val="3333CC"/>
                </a:solidFill>
              </a:rPr>
              <a:t>Drill: Tues, </a:t>
            </a:r>
            <a:r>
              <a:rPr lang="en-US" altLang="en-US" sz="2800" b="1" dirty="0" smtClean="0">
                <a:solidFill>
                  <a:srgbClr val="3333CC"/>
                </a:solidFill>
              </a:rPr>
              <a:t>1/3</a:t>
            </a:r>
            <a:endParaRPr lang="en-US" altLang="en-US" sz="2800" dirty="0"/>
          </a:p>
          <a:p>
            <a:pPr marL="406400" indent="-406400"/>
            <a:r>
              <a:rPr lang="en-US" altLang="en-US" b="1" dirty="0" smtClean="0"/>
              <a:t>1. Identify CL and its relationship to triangle ABC.</a:t>
            </a:r>
            <a:endParaRPr lang="en-US" altLang="en-US" b="1" dirty="0"/>
          </a:p>
          <a:p>
            <a:pPr marL="406400" indent="-406400"/>
            <a:endParaRPr lang="en-US" altLang="en-US" dirty="0"/>
          </a:p>
          <a:p>
            <a:pPr marL="406400" indent="-406400">
              <a:lnSpc>
                <a:spcPct val="140000"/>
              </a:lnSpc>
            </a:pPr>
            <a:endParaRPr lang="en-US" altLang="en-US" b="1" dirty="0" smtClean="0">
              <a:sym typeface="Symbol" pitchFamily="18" charset="2"/>
            </a:endParaRPr>
          </a:p>
          <a:p>
            <a:pPr marL="406400" indent="-406400">
              <a:lnSpc>
                <a:spcPct val="140000"/>
              </a:lnSpc>
            </a:pPr>
            <a:endParaRPr lang="en-US" altLang="en-US" b="1" dirty="0">
              <a:sym typeface="Symbol" pitchFamily="18" charset="2"/>
            </a:endParaRPr>
          </a:p>
          <a:p>
            <a:pPr marL="406400" indent="-406400">
              <a:lnSpc>
                <a:spcPct val="140000"/>
              </a:lnSpc>
            </a:pPr>
            <a:endParaRPr lang="en-US" altLang="en-US" b="1" dirty="0" smtClean="0">
              <a:sym typeface="Symbol" pitchFamily="18" charset="2"/>
            </a:endParaRPr>
          </a:p>
          <a:p>
            <a:pPr marL="406400" indent="-406400">
              <a:lnSpc>
                <a:spcPct val="140000"/>
              </a:lnSpc>
            </a:pPr>
            <a:r>
              <a:rPr lang="en-US" altLang="en-US" b="1" dirty="0" smtClean="0">
                <a:sym typeface="Symbol" pitchFamily="18" charset="2"/>
              </a:rPr>
              <a:t>2.</a:t>
            </a:r>
            <a:r>
              <a:rPr lang="en-US" altLang="en-US" dirty="0" smtClean="0">
                <a:sym typeface="Symbol" pitchFamily="18" charset="2"/>
              </a:rPr>
              <a:t> </a:t>
            </a:r>
            <a:r>
              <a:rPr lang="en-US" altLang="en-US" dirty="0">
                <a:sym typeface="Symbol" pitchFamily="18" charset="2"/>
              </a:rPr>
              <a:t>Find the midpoint and slope of the </a:t>
            </a:r>
            <a:r>
              <a:rPr lang="en-US" altLang="en-US" dirty="0" smtClean="0">
                <a:sym typeface="Symbol" pitchFamily="18" charset="2"/>
              </a:rPr>
              <a:t>segment that passes through (</a:t>
            </a:r>
            <a:r>
              <a:rPr lang="en-US" altLang="en-US" dirty="0">
                <a:sym typeface="Symbol" pitchFamily="18" charset="2"/>
              </a:rPr>
              <a:t>2, 8) and (–4, 6).</a:t>
            </a:r>
          </a:p>
          <a:p>
            <a:pPr marL="406400" indent="-406400"/>
            <a:r>
              <a:rPr lang="en-US" altLang="en-US" sz="2800" dirty="0">
                <a:solidFill>
                  <a:srgbClr val="FF0000"/>
                </a:solidFill>
              </a:rPr>
              <a:t>		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457200" y="5334000"/>
            <a:ext cx="8382000" cy="1257300"/>
          </a:xfrm>
          <a:prstGeom prst="rect">
            <a:avLst/>
          </a:prstGeom>
          <a:noFill/>
          <a:ln w="28575">
            <a:solidFill>
              <a:srgbClr val="DBDBDB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altLang="en-US" sz="3200" dirty="0" smtClean="0">
                <a:latin typeface="Arial" charset="0"/>
              </a:rPr>
              <a:t>OBJ: SWBAT prove </a:t>
            </a:r>
            <a:r>
              <a:rPr lang="en-US" altLang="en-US" sz="3200" dirty="0">
                <a:latin typeface="Arial" charset="0"/>
              </a:rPr>
              <a:t>and apply theorems about perpendicular bisectors.</a:t>
            </a:r>
          </a:p>
          <a:p>
            <a:pPr>
              <a:spcBef>
                <a:spcPct val="20000"/>
              </a:spcBef>
            </a:pPr>
            <a:endParaRPr lang="en-US" altLang="en-US" sz="900" dirty="0">
              <a:latin typeface="Arial" charset="0"/>
            </a:endParaRPr>
          </a:p>
        </p:txBody>
      </p:sp>
      <p:pic>
        <p:nvPicPr>
          <p:cNvPr id="7200" name="Picture 3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2800" y="1271187"/>
            <a:ext cx="2895600" cy="2462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9" name="Text Box 15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  <a:latin typeface="Arial Black" pitchFamily="34" charset="0"/>
              </a:rPr>
              <a:t>Check It Out!</a:t>
            </a:r>
            <a:r>
              <a:rPr lang="en-US" altLang="en-US">
                <a:solidFill>
                  <a:srgbClr val="006699"/>
                </a:solidFill>
                <a:latin typeface="Arial Black" pitchFamily="34" charset="0"/>
              </a:rPr>
              <a:t> Example 1a </a:t>
            </a:r>
            <a:endParaRPr lang="en-US" altLang="en-US" sz="260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16403" name="Text Box 19"/>
          <p:cNvSpPr txBox="1">
            <a:spLocks noChangeArrowheads="1"/>
          </p:cNvSpPr>
          <p:nvPr/>
        </p:nvSpPr>
        <p:spPr bwMode="auto">
          <a:xfrm>
            <a:off x="304800" y="1600200"/>
            <a:ext cx="82375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b="1"/>
              <a:t>Find the measure.</a:t>
            </a:r>
            <a:endParaRPr lang="en-US" altLang="en-US">
              <a:latin typeface="Times" pitchFamily="18" charset="0"/>
            </a:endParaRPr>
          </a:p>
        </p:txBody>
      </p:sp>
      <p:grpSp>
        <p:nvGrpSpPr>
          <p:cNvPr id="16416" name="Group 32"/>
          <p:cNvGrpSpPr>
            <a:grpSpLocks/>
          </p:cNvGrpSpPr>
          <p:nvPr/>
        </p:nvGrpSpPr>
        <p:grpSpPr bwMode="auto">
          <a:xfrm>
            <a:off x="304800" y="2057400"/>
            <a:ext cx="6477000" cy="1187450"/>
            <a:chOff x="192" y="1296"/>
            <a:chExt cx="4080" cy="748"/>
          </a:xfrm>
        </p:grpSpPr>
        <p:sp>
          <p:nvSpPr>
            <p:cNvPr id="16402" name="Text Box 18"/>
            <p:cNvSpPr txBox="1">
              <a:spLocks noChangeArrowheads="1"/>
            </p:cNvSpPr>
            <p:nvPr/>
          </p:nvSpPr>
          <p:spPr bwMode="auto">
            <a:xfrm>
              <a:off x="192" y="1296"/>
              <a:ext cx="4080" cy="7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b="1"/>
                <a:t>Given that line </a:t>
              </a:r>
              <a:r>
                <a:rPr lang="en-US" b="1" i="1"/>
                <a:t>ℓ</a:t>
              </a:r>
              <a:r>
                <a:rPr lang="en-US" b="1"/>
                <a:t> is the perpendicular bisector of </a:t>
              </a:r>
              <a:r>
                <a:rPr lang="en-US" b="1" i="1"/>
                <a:t>DE </a:t>
              </a:r>
              <a:r>
                <a:rPr lang="en-US" b="1"/>
                <a:t>and </a:t>
              </a:r>
              <a:r>
                <a:rPr lang="en-US" b="1" i="1"/>
                <a:t>EG </a:t>
              </a:r>
              <a:r>
                <a:rPr lang="en-US" b="1"/>
                <a:t>= 14.6, find </a:t>
              </a:r>
              <a:r>
                <a:rPr lang="en-US" b="1" i="1"/>
                <a:t>DG</a:t>
              </a:r>
              <a:r>
                <a:rPr lang="en-US" b="1"/>
                <a:t>.</a:t>
              </a:r>
            </a:p>
          </p:txBody>
        </p:sp>
        <p:sp>
          <p:nvSpPr>
            <p:cNvPr id="16405" name="Line 21"/>
            <p:cNvSpPr>
              <a:spLocks noChangeShapeType="1"/>
            </p:cNvSpPr>
            <p:nvPr/>
          </p:nvSpPr>
          <p:spPr bwMode="auto">
            <a:xfrm>
              <a:off x="1467" y="1575"/>
              <a:ext cx="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6407" name="Text Box 23"/>
          <p:cNvSpPr txBox="1">
            <a:spLocks noChangeArrowheads="1"/>
          </p:cNvSpPr>
          <p:nvPr/>
        </p:nvSpPr>
        <p:spPr bwMode="auto">
          <a:xfrm>
            <a:off x="914400" y="3733800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/>
              <a:t>DG</a:t>
            </a:r>
            <a:r>
              <a:rPr lang="en-US"/>
              <a:t> = </a:t>
            </a:r>
            <a:r>
              <a:rPr lang="en-US" i="1"/>
              <a:t>EG</a:t>
            </a:r>
          </a:p>
        </p:txBody>
      </p:sp>
      <p:sp>
        <p:nvSpPr>
          <p:cNvPr id="16411" name="Text Box 27"/>
          <p:cNvSpPr txBox="1">
            <a:spLocks noChangeArrowheads="1"/>
          </p:cNvSpPr>
          <p:nvPr/>
        </p:nvSpPr>
        <p:spPr bwMode="auto">
          <a:xfrm>
            <a:off x="914400" y="4267200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/>
              <a:t>DG </a:t>
            </a:r>
            <a:r>
              <a:rPr lang="en-US"/>
              <a:t>= </a:t>
            </a:r>
            <a:r>
              <a:rPr lang="en-US">
                <a:solidFill>
                  <a:srgbClr val="FF0000"/>
                </a:solidFill>
              </a:rPr>
              <a:t>14.6</a:t>
            </a:r>
          </a:p>
        </p:txBody>
      </p:sp>
      <p:sp>
        <p:nvSpPr>
          <p:cNvPr id="16412" name="Text Box 28"/>
          <p:cNvSpPr txBox="1">
            <a:spLocks noChangeArrowheads="1"/>
          </p:cNvSpPr>
          <p:nvPr/>
        </p:nvSpPr>
        <p:spPr bwMode="auto">
          <a:xfrm>
            <a:off x="2895600" y="3733800"/>
            <a:ext cx="3581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solidFill>
                  <a:srgbClr val="3333FF"/>
                </a:solidFill>
                <a:sym typeface="Symbol" pitchFamily="18" charset="2"/>
              </a:rPr>
              <a:t> Bisector Thm.</a:t>
            </a:r>
          </a:p>
        </p:txBody>
      </p:sp>
      <p:sp>
        <p:nvSpPr>
          <p:cNvPr id="16413" name="Text Box 29"/>
          <p:cNvSpPr txBox="1">
            <a:spLocks noChangeArrowheads="1"/>
          </p:cNvSpPr>
          <p:nvPr/>
        </p:nvSpPr>
        <p:spPr bwMode="auto">
          <a:xfrm>
            <a:off x="2895600" y="4267200"/>
            <a:ext cx="434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solidFill>
                  <a:srgbClr val="3333FF"/>
                </a:solidFill>
                <a:sym typeface="Symbol" pitchFamily="18" charset="2"/>
              </a:rPr>
              <a:t>Substitute 14.6 for EG.</a:t>
            </a:r>
          </a:p>
        </p:txBody>
      </p:sp>
      <p:pic>
        <p:nvPicPr>
          <p:cNvPr id="16415" name="Picture 3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1447800"/>
            <a:ext cx="1895475" cy="160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6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6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6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07" grpId="0"/>
      <p:bldP spid="16411" grpId="0"/>
      <p:bldP spid="16412" grpId="0"/>
      <p:bldP spid="164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78" name="Rectangle 14"/>
          <p:cNvSpPr>
            <a:spLocks noChangeArrowheads="1"/>
          </p:cNvSpPr>
          <p:nvPr/>
        </p:nvSpPr>
        <p:spPr bwMode="auto">
          <a:xfrm>
            <a:off x="228600" y="1447800"/>
            <a:ext cx="87630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200" dirty="0"/>
              <a:t>A </a:t>
            </a:r>
            <a:r>
              <a:rPr lang="en-US" sz="3200" b="1" u="sng" dirty="0"/>
              <a:t>locus</a:t>
            </a:r>
            <a:r>
              <a:rPr lang="en-US" sz="3200" dirty="0"/>
              <a:t> is a set of points that satisfies a given condition. The perpendicular bisector of a segment can be defined as the locus of points in a plane that are equidistant from the endpoints of the segment.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6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7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9" name="Rectangle 19"/>
          <p:cNvSpPr>
            <a:spLocks noChangeArrowheads="1"/>
          </p:cNvSpPr>
          <p:nvPr/>
        </p:nvSpPr>
        <p:spPr bwMode="auto">
          <a:xfrm>
            <a:off x="228600" y="1219200"/>
            <a:ext cx="86868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dirty="0"/>
              <a:t>When a point is the same distance from two or </a:t>
            </a:r>
            <a:r>
              <a:rPr lang="en-US" sz="2800" dirty="0" smtClean="0"/>
              <a:t>more objects</a:t>
            </a:r>
            <a:r>
              <a:rPr lang="en-US" sz="2800" dirty="0"/>
              <a:t>, the point is said to be </a:t>
            </a:r>
            <a:r>
              <a:rPr lang="en-US" sz="2800" b="1" u="sng" dirty="0"/>
              <a:t>equidistant</a:t>
            </a:r>
            <a:r>
              <a:rPr lang="en-US" sz="2800" b="1" dirty="0"/>
              <a:t> </a:t>
            </a:r>
            <a:r>
              <a:rPr lang="en-US" sz="2800" dirty="0" smtClean="0"/>
              <a:t>from the </a:t>
            </a:r>
            <a:r>
              <a:rPr lang="en-US" sz="2800" dirty="0"/>
              <a:t>objects. Triangle congruence theorems can </a:t>
            </a:r>
            <a:r>
              <a:rPr lang="en-US" sz="2800" dirty="0" smtClean="0"/>
              <a:t>be used </a:t>
            </a:r>
            <a:r>
              <a:rPr lang="en-US" sz="2800" dirty="0"/>
              <a:t>to prove theorems about equidistant points.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7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6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79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2230405" y="-1239804"/>
            <a:ext cx="4419602" cy="8118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So… can you prove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Get into groups of 2 – 4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Reason Bank: </a:t>
            </a:r>
            <a:r>
              <a:rPr lang="en-US" dirty="0" err="1" smtClean="0"/>
              <a:t>Dfn</a:t>
            </a:r>
            <a:r>
              <a:rPr lang="en-US" dirty="0" smtClean="0"/>
              <a:t> of Perpendicular, Given (3 times), </a:t>
            </a:r>
            <a:r>
              <a:rPr lang="en-US" dirty="0" err="1" smtClean="0"/>
              <a:t>Dfn</a:t>
            </a:r>
            <a:r>
              <a:rPr lang="en-US" dirty="0" smtClean="0"/>
              <a:t> of Midpoint, Reflexive Prop. of Congruence, CPCTC, SAS, and </a:t>
            </a:r>
            <a:r>
              <a:rPr lang="en-US" dirty="0" err="1" smtClean="0"/>
              <a:t>Dfn</a:t>
            </a:r>
            <a:r>
              <a:rPr lang="en-US" dirty="0" smtClean="0"/>
              <a:t> of Congruent Segments</a:t>
            </a:r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2362200"/>
            <a:ext cx="6919469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3" name="Rectangle 7"/>
          <p:cNvSpPr>
            <a:spLocks noChangeArrowheads="1"/>
          </p:cNvSpPr>
          <p:nvPr/>
        </p:nvSpPr>
        <p:spPr bwMode="auto">
          <a:xfrm>
            <a:off x="228600" y="990600"/>
            <a:ext cx="891540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200" dirty="0"/>
              <a:t>Remember that the distance between a point and a line is the length of the perpendicular segment from the point to the line.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9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Text Box 3"/>
          <p:cNvSpPr txBox="1">
            <a:spLocks noChangeArrowheads="1"/>
          </p:cNvSpPr>
          <p:nvPr/>
        </p:nvSpPr>
        <p:spPr bwMode="auto">
          <a:xfrm>
            <a:off x="0" y="838200"/>
            <a:ext cx="9144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>
                <a:solidFill>
                  <a:srgbClr val="006699"/>
                </a:solidFill>
                <a:latin typeface="Arial Black" pitchFamily="34" charset="0"/>
              </a:rPr>
              <a:t>Example 1A: Applying the Perpendicular Bisector Theorem and Its Converse</a:t>
            </a:r>
          </a:p>
        </p:txBody>
      </p:sp>
      <p:sp>
        <p:nvSpPr>
          <p:cNvPr id="45063" name="Rectangle 7"/>
          <p:cNvSpPr>
            <a:spLocks noChangeArrowheads="1"/>
          </p:cNvSpPr>
          <p:nvPr/>
        </p:nvSpPr>
        <p:spPr bwMode="auto">
          <a:xfrm>
            <a:off x="381000" y="1752600"/>
            <a:ext cx="3521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b="1"/>
              <a:t>Find each measure.</a:t>
            </a:r>
          </a:p>
        </p:txBody>
      </p:sp>
      <p:sp>
        <p:nvSpPr>
          <p:cNvPr id="45065" name="Rectangle 9"/>
          <p:cNvSpPr>
            <a:spLocks noChangeArrowheads="1"/>
          </p:cNvSpPr>
          <p:nvPr/>
        </p:nvSpPr>
        <p:spPr bwMode="auto">
          <a:xfrm>
            <a:off x="381000" y="2247900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b="1" i="1"/>
              <a:t>MN</a:t>
            </a:r>
          </a:p>
        </p:txBody>
      </p:sp>
      <p:sp>
        <p:nvSpPr>
          <p:cNvPr id="45068" name="Text Box 12"/>
          <p:cNvSpPr txBox="1">
            <a:spLocks noChangeArrowheads="1"/>
          </p:cNvSpPr>
          <p:nvPr/>
        </p:nvSpPr>
        <p:spPr bwMode="auto">
          <a:xfrm>
            <a:off x="381000" y="28956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/>
              <a:t>MN</a:t>
            </a:r>
            <a:r>
              <a:rPr lang="en-US"/>
              <a:t> = </a:t>
            </a:r>
            <a:r>
              <a:rPr lang="en-US" i="1"/>
              <a:t>LN</a:t>
            </a:r>
          </a:p>
        </p:txBody>
      </p:sp>
      <p:sp>
        <p:nvSpPr>
          <p:cNvPr id="45069" name="Text Box 13"/>
          <p:cNvSpPr txBox="1">
            <a:spLocks noChangeArrowheads="1"/>
          </p:cNvSpPr>
          <p:nvPr/>
        </p:nvSpPr>
        <p:spPr bwMode="auto">
          <a:xfrm>
            <a:off x="381000" y="34290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/>
              <a:t>MN</a:t>
            </a:r>
            <a:r>
              <a:rPr lang="en-US"/>
              <a:t> = </a:t>
            </a:r>
            <a:r>
              <a:rPr lang="en-US">
                <a:solidFill>
                  <a:srgbClr val="FF0000"/>
                </a:solidFill>
              </a:rPr>
              <a:t>2.6</a:t>
            </a:r>
          </a:p>
        </p:txBody>
      </p:sp>
      <p:sp>
        <p:nvSpPr>
          <p:cNvPr id="45070" name="Text Box 14"/>
          <p:cNvSpPr txBox="1">
            <a:spLocks noChangeArrowheads="1"/>
          </p:cNvSpPr>
          <p:nvPr/>
        </p:nvSpPr>
        <p:spPr bwMode="auto">
          <a:xfrm>
            <a:off x="2209800" y="2895600"/>
            <a:ext cx="3581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solidFill>
                  <a:srgbClr val="0000FF"/>
                </a:solidFill>
                <a:sym typeface="Symbol" pitchFamily="18" charset="2"/>
              </a:rPr>
              <a:t> Bisector Thm.</a:t>
            </a:r>
          </a:p>
        </p:txBody>
      </p:sp>
      <p:sp>
        <p:nvSpPr>
          <p:cNvPr id="45071" name="Text Box 15"/>
          <p:cNvSpPr txBox="1">
            <a:spLocks noChangeArrowheads="1"/>
          </p:cNvSpPr>
          <p:nvPr/>
        </p:nvSpPr>
        <p:spPr bwMode="auto">
          <a:xfrm>
            <a:off x="2209800" y="3429000"/>
            <a:ext cx="3581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solidFill>
                  <a:srgbClr val="0000FF"/>
                </a:solidFill>
                <a:sym typeface="Symbol" pitchFamily="18" charset="2"/>
              </a:rPr>
              <a:t>Substitute 2.6 for LN.</a:t>
            </a:r>
          </a:p>
        </p:txBody>
      </p:sp>
      <p:pic>
        <p:nvPicPr>
          <p:cNvPr id="45072" name="Picture 1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00800" y="1981200"/>
            <a:ext cx="1295400" cy="210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5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5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5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5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8" grpId="0"/>
      <p:bldP spid="45069" grpId="0"/>
      <p:bldP spid="45070" grpId="0"/>
      <p:bldP spid="4507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2"/>
          <p:cNvSpPr txBox="1">
            <a:spLocks noChangeArrowheads="1"/>
          </p:cNvSpPr>
          <p:nvPr/>
        </p:nvSpPr>
        <p:spPr bwMode="auto">
          <a:xfrm>
            <a:off x="0" y="838200"/>
            <a:ext cx="9144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>
                <a:solidFill>
                  <a:srgbClr val="006699"/>
                </a:solidFill>
                <a:latin typeface="Arial Black" pitchFamily="34" charset="0"/>
              </a:rPr>
              <a:t>Example 1B: Applying the Perpendicular Bisector Theorem and Its Converse</a:t>
            </a:r>
          </a:p>
        </p:txBody>
      </p:sp>
      <p:sp>
        <p:nvSpPr>
          <p:cNvPr id="46083" name="Rectangle 3"/>
          <p:cNvSpPr>
            <a:spLocks noChangeArrowheads="1"/>
          </p:cNvSpPr>
          <p:nvPr/>
        </p:nvSpPr>
        <p:spPr bwMode="auto">
          <a:xfrm>
            <a:off x="381000" y="1828800"/>
            <a:ext cx="3521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b="1"/>
              <a:t>Find each measure.</a:t>
            </a:r>
          </a:p>
        </p:txBody>
      </p:sp>
      <p:sp>
        <p:nvSpPr>
          <p:cNvPr id="46104" name="Rectangle 24"/>
          <p:cNvSpPr>
            <a:spLocks noChangeArrowheads="1"/>
          </p:cNvSpPr>
          <p:nvPr/>
        </p:nvSpPr>
        <p:spPr bwMode="auto">
          <a:xfrm>
            <a:off x="381000" y="2247900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b="1" i="1"/>
              <a:t>BC</a:t>
            </a:r>
          </a:p>
        </p:txBody>
      </p:sp>
      <p:grpSp>
        <p:nvGrpSpPr>
          <p:cNvPr id="46107" name="Group 27"/>
          <p:cNvGrpSpPr>
            <a:grpSpLocks/>
          </p:cNvGrpSpPr>
          <p:nvPr/>
        </p:nvGrpSpPr>
        <p:grpSpPr bwMode="auto">
          <a:xfrm>
            <a:off x="381000" y="2743200"/>
            <a:ext cx="5511800" cy="1562100"/>
            <a:chOff x="288" y="1770"/>
            <a:chExt cx="3472" cy="984"/>
          </a:xfrm>
        </p:grpSpPr>
        <p:sp>
          <p:nvSpPr>
            <p:cNvPr id="46101" name="Rectangle 21"/>
            <p:cNvSpPr>
              <a:spLocks noChangeArrowheads="1"/>
            </p:cNvSpPr>
            <p:nvPr/>
          </p:nvSpPr>
          <p:spPr bwMode="auto">
            <a:xfrm>
              <a:off x="288" y="1776"/>
              <a:ext cx="3472" cy="9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/>
                <a:t>Since </a:t>
              </a:r>
              <a:r>
                <a:rPr lang="en-US" i="1"/>
                <a:t>AB</a:t>
              </a:r>
              <a:r>
                <a:rPr lang="en-US"/>
                <a:t> = </a:t>
              </a:r>
              <a:r>
                <a:rPr lang="en-US" i="1"/>
                <a:t>AC</a:t>
              </a:r>
              <a:r>
                <a:rPr lang="en-US"/>
                <a:t> and          , is the perpendicular bisector of      by the Converse of the Perpendicular Bisector Theorem.</a:t>
              </a:r>
            </a:p>
          </p:txBody>
        </p:sp>
        <p:pic>
          <p:nvPicPr>
            <p:cNvPr id="46105" name="Picture 25" descr="1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208" y="1770"/>
              <a:ext cx="624" cy="228"/>
            </a:xfrm>
            <a:prstGeom prst="rect">
              <a:avLst/>
            </a:prstGeom>
            <a:noFill/>
          </p:spPr>
        </p:pic>
        <p:pic>
          <p:nvPicPr>
            <p:cNvPr id="46106" name="Picture 26" descr="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814" y="2025"/>
              <a:ext cx="300" cy="228"/>
            </a:xfrm>
            <a:prstGeom prst="rect">
              <a:avLst/>
            </a:prstGeom>
            <a:noFill/>
          </p:spPr>
        </p:pic>
      </p:grpSp>
      <p:sp>
        <p:nvSpPr>
          <p:cNvPr id="46108" name="Text Box 28"/>
          <p:cNvSpPr txBox="1">
            <a:spLocks noChangeArrowheads="1"/>
          </p:cNvSpPr>
          <p:nvPr/>
        </p:nvSpPr>
        <p:spPr bwMode="auto">
          <a:xfrm>
            <a:off x="381000" y="4419600"/>
            <a:ext cx="220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/>
              <a:t>BC</a:t>
            </a:r>
            <a:r>
              <a:rPr lang="en-US"/>
              <a:t> = 2</a:t>
            </a:r>
            <a:r>
              <a:rPr lang="en-US" i="1"/>
              <a:t>CD</a:t>
            </a:r>
          </a:p>
        </p:txBody>
      </p:sp>
      <p:sp>
        <p:nvSpPr>
          <p:cNvPr id="46109" name="Text Box 29"/>
          <p:cNvSpPr txBox="1">
            <a:spLocks noChangeArrowheads="1"/>
          </p:cNvSpPr>
          <p:nvPr/>
        </p:nvSpPr>
        <p:spPr bwMode="auto">
          <a:xfrm>
            <a:off x="381000" y="4953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/>
              <a:t>BC</a:t>
            </a:r>
            <a:r>
              <a:rPr lang="en-US"/>
              <a:t> = 2</a:t>
            </a:r>
            <a:r>
              <a:rPr lang="en-US">
                <a:solidFill>
                  <a:srgbClr val="FF0000"/>
                </a:solidFill>
              </a:rPr>
              <a:t>(12)</a:t>
            </a:r>
            <a:r>
              <a:rPr lang="en-US"/>
              <a:t> = 24</a:t>
            </a:r>
          </a:p>
        </p:txBody>
      </p:sp>
      <p:sp>
        <p:nvSpPr>
          <p:cNvPr id="46110" name="Text Box 30"/>
          <p:cNvSpPr txBox="1">
            <a:spLocks noChangeArrowheads="1"/>
          </p:cNvSpPr>
          <p:nvPr/>
        </p:nvSpPr>
        <p:spPr bwMode="auto">
          <a:xfrm>
            <a:off x="3352800" y="4419600"/>
            <a:ext cx="3581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solidFill>
                  <a:srgbClr val="3333FF"/>
                </a:solidFill>
                <a:sym typeface="Symbol" pitchFamily="18" charset="2"/>
              </a:rPr>
              <a:t>Def. of seg. bisector.</a:t>
            </a:r>
          </a:p>
        </p:txBody>
      </p:sp>
      <p:sp>
        <p:nvSpPr>
          <p:cNvPr id="46111" name="Text Box 31"/>
          <p:cNvSpPr txBox="1">
            <a:spLocks noChangeArrowheads="1"/>
          </p:cNvSpPr>
          <p:nvPr/>
        </p:nvSpPr>
        <p:spPr bwMode="auto">
          <a:xfrm>
            <a:off x="3352800" y="4953000"/>
            <a:ext cx="3581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solidFill>
                  <a:srgbClr val="3333FF"/>
                </a:solidFill>
                <a:sym typeface="Symbol" pitchFamily="18" charset="2"/>
              </a:rPr>
              <a:t>Substitute 12 for CD.</a:t>
            </a:r>
          </a:p>
        </p:txBody>
      </p:sp>
      <p:pic>
        <p:nvPicPr>
          <p:cNvPr id="46112" name="Picture 3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48400" y="1905000"/>
            <a:ext cx="2619375" cy="165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6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6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6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6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6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108" grpId="0"/>
      <p:bldP spid="46109" grpId="0"/>
      <p:bldP spid="46110" grpId="0"/>
      <p:bldP spid="461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2"/>
          <p:cNvSpPr txBox="1">
            <a:spLocks noChangeArrowheads="1"/>
          </p:cNvSpPr>
          <p:nvPr/>
        </p:nvSpPr>
        <p:spPr bwMode="auto">
          <a:xfrm>
            <a:off x="0" y="838200"/>
            <a:ext cx="9144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>
                <a:solidFill>
                  <a:srgbClr val="006699"/>
                </a:solidFill>
                <a:latin typeface="Arial Black" pitchFamily="34" charset="0"/>
              </a:rPr>
              <a:t>Example 1C: Applying the Perpendicular Bisector Theorem and Its Converse</a:t>
            </a:r>
          </a:p>
        </p:txBody>
      </p:sp>
      <p:sp>
        <p:nvSpPr>
          <p:cNvPr id="47116" name="Rectangle 12"/>
          <p:cNvSpPr>
            <a:spLocks noChangeArrowheads="1"/>
          </p:cNvSpPr>
          <p:nvPr/>
        </p:nvSpPr>
        <p:spPr bwMode="auto">
          <a:xfrm>
            <a:off x="350838" y="2209800"/>
            <a:ext cx="6397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b="1" i="1"/>
              <a:t>TU</a:t>
            </a:r>
          </a:p>
        </p:txBody>
      </p:sp>
      <p:sp>
        <p:nvSpPr>
          <p:cNvPr id="47117" name="Rectangle 13"/>
          <p:cNvSpPr>
            <a:spLocks noChangeArrowheads="1"/>
          </p:cNvSpPr>
          <p:nvPr/>
        </p:nvSpPr>
        <p:spPr bwMode="auto">
          <a:xfrm>
            <a:off x="381000" y="1752600"/>
            <a:ext cx="3521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b="1"/>
              <a:t>Find each measure.</a:t>
            </a:r>
          </a:p>
        </p:txBody>
      </p:sp>
      <p:sp>
        <p:nvSpPr>
          <p:cNvPr id="47121" name="Text Box 17"/>
          <p:cNvSpPr txBox="1">
            <a:spLocks noChangeArrowheads="1"/>
          </p:cNvSpPr>
          <p:nvPr/>
        </p:nvSpPr>
        <p:spPr bwMode="auto">
          <a:xfrm>
            <a:off x="304800" y="5715000"/>
            <a:ext cx="579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So </a:t>
            </a:r>
            <a:r>
              <a:rPr lang="en-US" i="1"/>
              <a:t>TU</a:t>
            </a:r>
            <a:r>
              <a:rPr lang="en-US"/>
              <a:t> = 3</a:t>
            </a:r>
            <a:r>
              <a:rPr lang="en-US">
                <a:solidFill>
                  <a:srgbClr val="FF0000"/>
                </a:solidFill>
              </a:rPr>
              <a:t>(6.5)</a:t>
            </a:r>
            <a:r>
              <a:rPr lang="en-US"/>
              <a:t> + 9 = 28.5.</a:t>
            </a:r>
          </a:p>
        </p:txBody>
      </p:sp>
      <p:sp>
        <p:nvSpPr>
          <p:cNvPr id="47122" name="Text Box 18"/>
          <p:cNvSpPr txBox="1">
            <a:spLocks noChangeArrowheads="1"/>
          </p:cNvSpPr>
          <p:nvPr/>
        </p:nvSpPr>
        <p:spPr bwMode="auto">
          <a:xfrm>
            <a:off x="990600" y="27432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/>
              <a:t>TU</a:t>
            </a:r>
            <a:r>
              <a:rPr lang="en-US"/>
              <a:t> = </a:t>
            </a:r>
            <a:r>
              <a:rPr lang="en-US" i="1"/>
              <a:t>UV</a:t>
            </a:r>
          </a:p>
        </p:txBody>
      </p:sp>
      <p:sp>
        <p:nvSpPr>
          <p:cNvPr id="47123" name="Text Box 19"/>
          <p:cNvSpPr txBox="1">
            <a:spLocks noChangeArrowheads="1"/>
          </p:cNvSpPr>
          <p:nvPr/>
        </p:nvSpPr>
        <p:spPr bwMode="auto">
          <a:xfrm>
            <a:off x="3505200" y="2743200"/>
            <a:ext cx="3581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solidFill>
                  <a:srgbClr val="3333FF"/>
                </a:solidFill>
                <a:latin typeface="Arial" charset="0"/>
                <a:sym typeface="Symbol" pitchFamily="18" charset="2"/>
              </a:rPr>
              <a:t> Bisector Thm.</a:t>
            </a:r>
          </a:p>
        </p:txBody>
      </p:sp>
      <p:sp>
        <p:nvSpPr>
          <p:cNvPr id="47124" name="Text Box 20"/>
          <p:cNvSpPr txBox="1">
            <a:spLocks noChangeArrowheads="1"/>
          </p:cNvSpPr>
          <p:nvPr/>
        </p:nvSpPr>
        <p:spPr bwMode="auto">
          <a:xfrm>
            <a:off x="304800" y="32766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3</a:t>
            </a:r>
            <a:r>
              <a:rPr lang="en-US" i="1"/>
              <a:t>x</a:t>
            </a:r>
            <a:r>
              <a:rPr lang="en-US"/>
              <a:t> + 9  = 7</a:t>
            </a:r>
            <a:r>
              <a:rPr lang="en-US" i="1"/>
              <a:t>x </a:t>
            </a:r>
            <a:r>
              <a:rPr lang="en-US"/>
              <a:t>– 17</a:t>
            </a:r>
          </a:p>
        </p:txBody>
      </p:sp>
      <p:sp>
        <p:nvSpPr>
          <p:cNvPr id="47125" name="Text Box 21"/>
          <p:cNvSpPr txBox="1">
            <a:spLocks noChangeArrowheads="1"/>
          </p:cNvSpPr>
          <p:nvPr/>
        </p:nvSpPr>
        <p:spPr bwMode="auto">
          <a:xfrm>
            <a:off x="1143000" y="38100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9  = 4</a:t>
            </a:r>
            <a:r>
              <a:rPr lang="en-US" i="1"/>
              <a:t>x </a:t>
            </a:r>
            <a:r>
              <a:rPr lang="en-US"/>
              <a:t>– 17</a:t>
            </a:r>
          </a:p>
        </p:txBody>
      </p:sp>
      <p:sp>
        <p:nvSpPr>
          <p:cNvPr id="47126" name="Text Box 22"/>
          <p:cNvSpPr txBox="1">
            <a:spLocks noChangeArrowheads="1"/>
          </p:cNvSpPr>
          <p:nvPr/>
        </p:nvSpPr>
        <p:spPr bwMode="auto">
          <a:xfrm>
            <a:off x="914400" y="4343400"/>
            <a:ext cx="228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26  = 4</a:t>
            </a:r>
            <a:r>
              <a:rPr lang="en-US" i="1"/>
              <a:t>x</a:t>
            </a:r>
            <a:endParaRPr lang="en-US"/>
          </a:p>
        </p:txBody>
      </p:sp>
      <p:sp>
        <p:nvSpPr>
          <p:cNvPr id="47127" name="Text Box 23"/>
          <p:cNvSpPr txBox="1">
            <a:spLocks noChangeArrowheads="1"/>
          </p:cNvSpPr>
          <p:nvPr/>
        </p:nvSpPr>
        <p:spPr bwMode="auto">
          <a:xfrm>
            <a:off x="838200" y="4800600"/>
            <a:ext cx="228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6.5  = </a:t>
            </a:r>
            <a:r>
              <a:rPr lang="en-US" i="1"/>
              <a:t>x</a:t>
            </a:r>
            <a:endParaRPr lang="en-US"/>
          </a:p>
        </p:txBody>
      </p:sp>
      <p:sp>
        <p:nvSpPr>
          <p:cNvPr id="47129" name="Text Box 25"/>
          <p:cNvSpPr txBox="1">
            <a:spLocks noChangeArrowheads="1"/>
          </p:cNvSpPr>
          <p:nvPr/>
        </p:nvSpPr>
        <p:spPr bwMode="auto">
          <a:xfrm>
            <a:off x="3505200" y="38100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solidFill>
                  <a:srgbClr val="3333FF"/>
                </a:solidFill>
                <a:latin typeface="Arial" charset="0"/>
                <a:sym typeface="Symbol" pitchFamily="18" charset="2"/>
              </a:rPr>
              <a:t>Subtract 3x from both sides.</a:t>
            </a:r>
          </a:p>
        </p:txBody>
      </p:sp>
      <p:sp>
        <p:nvSpPr>
          <p:cNvPr id="47130" name="Text Box 26"/>
          <p:cNvSpPr txBox="1">
            <a:spLocks noChangeArrowheads="1"/>
          </p:cNvSpPr>
          <p:nvPr/>
        </p:nvSpPr>
        <p:spPr bwMode="auto">
          <a:xfrm>
            <a:off x="3505200" y="43434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solidFill>
                  <a:srgbClr val="3333FF"/>
                </a:solidFill>
                <a:latin typeface="Arial" charset="0"/>
                <a:sym typeface="Symbol" pitchFamily="18" charset="2"/>
              </a:rPr>
              <a:t>Add 17 to both sides.</a:t>
            </a:r>
          </a:p>
        </p:txBody>
      </p:sp>
      <p:sp>
        <p:nvSpPr>
          <p:cNvPr id="47131" name="Text Box 27"/>
          <p:cNvSpPr txBox="1">
            <a:spLocks noChangeArrowheads="1"/>
          </p:cNvSpPr>
          <p:nvPr/>
        </p:nvSpPr>
        <p:spPr bwMode="auto">
          <a:xfrm>
            <a:off x="3505200" y="48006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solidFill>
                  <a:srgbClr val="3333FF"/>
                </a:solidFill>
                <a:latin typeface="Arial" charset="0"/>
                <a:sym typeface="Symbol" pitchFamily="18" charset="2"/>
              </a:rPr>
              <a:t>Divide both sides by 4.</a:t>
            </a:r>
          </a:p>
        </p:txBody>
      </p:sp>
      <p:pic>
        <p:nvPicPr>
          <p:cNvPr id="47132" name="Picture 2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1600200"/>
            <a:ext cx="2133600" cy="221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7133" name="Text Box 29"/>
          <p:cNvSpPr txBox="1">
            <a:spLocks noChangeArrowheads="1"/>
          </p:cNvSpPr>
          <p:nvPr/>
        </p:nvSpPr>
        <p:spPr bwMode="auto">
          <a:xfrm>
            <a:off x="3505200" y="32766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solidFill>
                  <a:srgbClr val="3333FF"/>
                </a:solidFill>
                <a:latin typeface="Arial" charset="0"/>
                <a:sym typeface="Symbol" pitchFamily="18" charset="2"/>
              </a:rPr>
              <a:t>Substitute the given values.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7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7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7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7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7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47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47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47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47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47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47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21" grpId="0"/>
      <p:bldP spid="47122" grpId="0"/>
      <p:bldP spid="47123" grpId="0"/>
      <p:bldP spid="47124" grpId="0"/>
      <p:bldP spid="47125" grpId="0"/>
      <p:bldP spid="47126" grpId="0"/>
      <p:bldP spid="47127" grpId="0"/>
      <p:bldP spid="47129" grpId="0"/>
      <p:bldP spid="47130" grpId="0"/>
      <p:bldP spid="47131" grpId="0"/>
      <p:bldP spid="47133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1370</TotalTime>
  <Words>426</Words>
  <Application>Microsoft Office PowerPoint</Application>
  <PresentationFormat>On-screen Show (4:3)</PresentationFormat>
  <Paragraphs>58</Paragraphs>
  <Slides>11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Slide 2</vt:lpstr>
      <vt:lpstr>Slide 3</vt:lpstr>
      <vt:lpstr>Slide 4</vt:lpstr>
      <vt:lpstr>So… can you prove it?</vt:lpstr>
      <vt:lpstr>Slide 6</vt:lpstr>
      <vt:lpstr>Slide 7</vt:lpstr>
      <vt:lpstr>Slide 8</vt:lpstr>
      <vt:lpstr>Slide 9</vt:lpstr>
      <vt:lpstr>Slide 10</vt:lpstr>
      <vt:lpstr>Slide 11</vt:lpstr>
    </vt:vector>
  </TitlesOfParts>
  <Company>Holt, Rinehart and Winston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HRW</dc:creator>
  <cp:lastModifiedBy>acalise2</cp:lastModifiedBy>
  <cp:revision>149</cp:revision>
  <dcterms:created xsi:type="dcterms:W3CDTF">2002-10-14T18:20:28Z</dcterms:created>
  <dcterms:modified xsi:type="dcterms:W3CDTF">2012-01-03T12:32:51Z</dcterms:modified>
</cp:coreProperties>
</file>