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6" r:id="rId3"/>
    <p:sldId id="257" r:id="rId4"/>
    <p:sldId id="263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2T19:07:50.886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64 98,'-5'-4,"-1"-7,-4-5,-5-5,0-3,2 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3T03:02:23.31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29 3 208,'-8'-2'6209,"-2"10"-5571,7-6-63,-3 6 817,4-2 2146,4-7-3647,8-4 821,-10 6-696,0-1-1,0 0 1,0 0 0,1 1-1,-1-1 1,0 0 0,0 0-1,0 1 1,0-1 0,0 0-1,0 1 1,0-1 0,0 0-1,1 1 1,-1-1-1,0 0 1,0 0 0,0 1-1,0-1 1,-1 0 0,1 1-1,0-1 1,0 0 0,0 1-1,0-1 1,0 0 0,0 0-1,0 1 1,0-1 0,-1 0-1,1 0 1,0 1 0,0-1-1,-1 3-511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3T03:06:28.247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0 3 400,'0'0'11843,"12"6"-10663,73-4 1126,116-5 186,-162 1-1944,-36 2-507,-3 0-46,1-1 0,-1 1 1,0 0-1,1 0 0,-1-1 1,0 1-1,1 0 0,-1 0 1,1 0-1,-1 0 0,1-1 1,-1 1-1,0 0 1,1 0-1,-1 0 0,1 0 1,-1 0-1,1 0 0,-1 0 1,1 0-1,-1 0 0,0 0 1,1 0-1,-1 1 0,1-1 1,-1 0-1,1 0 0,-1 0 1,1 1-1,11 3-4908,1-13-574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5T16:47:30.081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 1,'9'0,"7"0,6 0,4 0,6 0,2 0,0 0,-1 0,-3 0,0 0,-2 0,-6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5T16:52:01.147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149 0,'-4'14,"-7"3,0 5,-4 3,1 1,-1 1,-3 0,1 1,0-1,2 0,4-4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5T16:51:50.579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2 1,'13'38,"-2"1,-1 1,-2 0,-2 0,2 82,-9-78,0-32,1-32,-2-12,-9-53,-3-16,13 48,1 42,0 34,-1 12,-11 61,-2 23,14-93,0-4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5T16:51:53.269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28 74,'0'0,"-1"0,1 1,-1-1,1 0,0 1,-1-1,1 1,-1-1,1 1,0-1,-1 1,1-1,0 1,0-1,-1 1,1-1,0 1,0 0,0-1,0 1,0-1,0 1,0 0,0-1,0 1,0-1,0 2,1 25,0-20,4 261,-5-266,-1-342,6 307,-5 33,0 0,0 0,0 0,0 0,0-1,0 1,0 0,0 0,0 0,0 0,0 0,0-1,0 1,0 0,0 0,0 0,0 0,0 0,0 0,1-1,-1 1,0 0,0 0,0 0,0 0,0 0,0 0,0 0,1 0,-1 0,0 0,0-1,0 1,0 0,0 0,1 0,-1 0,0 0,0 0,0 0,0 0,0 0,1 0,-1 0,0 0,0 0,0 0,0 1,1-1,5 17,0 30,-1-1,-2 1,-5 59,0-34,2-59,0-1,-5 25,2-30,1-14,1-16,1 22,2-111,1 57,-11-108,0 104,4 172,4-71,1-4,-1-1,-11 74,4-72,-2 47,8-60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2T19:10:21.842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49 72,'1'-1,"-2"4,-5 15,6-18,0 1,0 0,0-1,0 1,0-1,1 1,-1 0,0-1,0 1,0-1,1 1,-1-1,0 1,1-1,-1 1,0-1,1 1,-1-1,0 1,1-1,-1 0,1 1,-1-1,1 0,-1 1,1-1,-1 0,1 0,-1 1,1-1,0 0,-1 0,1 0,-1 0,1 0,0 0,0 0,1 0,-1 1,1-2,-1 1,1 0,-1 0,1 0,-1-1,0 1,1 0,-1-1,1 0,-1 1,0-1,1 0,-1 1,0-1,0 0,0 0,0 0,0 0,0 0,0-1,0 1,1-2,0 0,-1 0,1 0,-1 0,0 0,1 0,-2-1,1 1,0 0,-1-1,1-5,-1 6,0 1,0 0,0-1,0 1,-1-1,1 1,-1 0,0-1,0 1,1 0,-1 0,-1 0,1 0,-3-4,3 5,0 0,0 0,0 1,0-1,0 0,0 0,-1 1,1-1,0 1,-1-1,1 1,0 0,-1-1,1 1,0 0,-1 0,1 0,-1 0,1 0,0 0,-1 0,1 1,0-1,-1 0,1 1,0-1,-2 2,-1-1,1 1,0 0,-1 0,1 1,0-1,0 0,1 1,-1 0,1 0,-1 0,1 0,0 0,0 0,0 0,0 1,1-1,-1 1,1-1,-1 5,1-4,0 0,0 0,1 1,-1-1,1 0,0 1,0-1,0 0,1 1,-1-1,1 0,0 0,1 0,-1 1,1-1,2 5,-3-8,-1 0,1 0,-1 0,1 0,0 0,0 0,-1 0,1 0,0-1,0 1,0 0,0 0,0-1,0 1,0-1,0 1,0-1,0 1,0-1,0 0,0 1,0-1,0 0,1 0,-1 0,0 0,0 0,0 0,0 0,0 0,1 0,-1-1,0 1,0 0,0-1,0 1,0-1,0 1,0-1,0 0,0 1,0-1,0 0,-1 1,3-3,-2 2,0-1,0 1,0 0,0-1,0 1,0-1,0 0,0 1,0-1,-1 0,1 1,-1-1,1 0,-1 0,0 0,0 1,0-1,0 0,0 0,0 0,0 1,0-1,-1 0,1 0,-1 1,1-1,-1 0,-1-2,3 1,-1 1,1 1,-1 0,1-1,-1 1,0 0,1-1,-1 1,0 0,0-1,0 1,0-3,-4-6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3T03:02:04.81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21 420,'0'0'11422,"3"0"-11291,17 0 157,0-1-1,0 0 1,0-2 0,25-6-1,-43 9-204,46-5 180,-46 5-422,6-2-1996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3T03:02:05.28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51 432,'0'0'6651,"4"-2"-6040,12-4-37,-12 4-29,19-5 2212,-7 2-1912,-1-1-1,21-9 1,-26 10-720,-7 5-156,0-1 0,0 0 0,0 1 0,1 0 1,-1 0-1,0 0 0,0 0 0,6 1 0,0 0-3143,-1-1-3387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3T03:02:19.69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1 484,'24'9'4016,"73"-7"677,0 1-3201,-61 1-1886,-21-2-1377,0-1-3505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3T03:02:20.09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18 284,'10'7'2510,"4"-5"-1536,1-1 0,0 0 0,0-1 0,0 0 0,0-2 0,21-4 0,14 0 432,38-6-44,-49 10-3439,-36 2 1673,1-1 240,11 4-7083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3T03:02:20.87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0 24,'0'0'7035,"0"4"-6490,0 13 280,0 0-1,1 1 1,6 31-1,2 15 443,-1 12 134,2 39-522,-9-101-1307,0-12 93,-1 0 0,0 0-1,0-1 1,0 1 0,0 0-1,0 0 1,0 0-1,0 0 1,-1 0 0,0 2-1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3T03:02:21.88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1 127 496,'0'0'4797,"3"-3"-4284,22-17 849,-7 5 99,38-24 0,-36 28-884,-11 4-319,2 1 1,-1 1-1,0 0 1,1 0-1,17-4 1,-26 8-236,1 1 0,0 0 1,0-1-1,-1 1 0,1 0 1,0 0-1,0 0 0,0 1 0,-1-1 1,1 1-1,0 0 0,-1-1 1,1 1-1,0 0 0,-1 1 0,1-1 1,-1 0-1,0 1 0,1-1 1,-1 1-1,0 0 0,0 0 0,0 0 1,0 0-1,0 0 0,0 0 1,-1 0-1,3 4 0,0 2 10,-1-1 0,1 1 0,-1 0 1,-1 0-1,1 0 0,-1 0 0,-1 1 0,0-1 0,0 0 0,0 1 0,-1-1 0,0 1 1,-1-1-1,-2 10 0,1-5 35,-1 0-1,0-1 1,-1 0 0,0 0 0,-1 0 0,0 0-1,-1-1 1,-13 20 0,12-23 3,1-1 0,-1 1-1,0-1 1,-1-1 0,0 0 0,0 0 0,0 0 0,0-1-1,-1 0 1,0-1 0,0 0 0,-14 5 0,21-9-64,0 1 0,0-1 0,0 1 1,0-1-1,0 0 0,-1 0 1,1 0-1,0 0 0,0 0 0,0 0 1,0 0-1,0-1 0,0 1 0,0-1 1,0 1-1,0-1 0,1 0 0,-1 0 1,0 0-1,0 0 0,0 0 0,1 0 1,-1 0-1,1-1 0,-1 1 1,1-1-1,-1 1 0,1-1 0,0 1 1,0-1-1,0 0 0,-2-3 0,2 2-6,0 0 0,-1 0 0,1 0 0,1 0 0,-1 0 0,0 0 0,1-1 0,-1 1 0,1 0 0,0-1-1,0 1 1,1 0 0,-1 0 0,1-1 0,-1 1 0,1 0 0,0 0 0,0 0 0,2-4 0,0 3-11,-1-1 1,0 1-1,1 0 1,0 1 0,0-1-1,0 0 1,1 1-1,-1 0 1,1 0 0,0 0-1,-1 0 1,1 0-1,1 1 1,-1 0-1,0 0 1,1 0 0,-1 0-1,1 1 1,-1-1-1,1 1 1,0 0 0,-1 1-1,8-1 1,-7 2 13,0 0 1,-1 0 0,0 0 0,1 1 0,-1 0-1,0 0 1,1 0 0,-1 0 0,-1 1-1,1-1 1,0 1 0,0 0 0,5 7-1,10 5-16,52 35 293,-69-48-391,1 0 0,-1-1 0,1 0 0,0 0 0,0 0 0,-1 0 0,1 0 0,0 0 1,0-1-1,5 1 0,-6-1-604,3-1-2571,7-4-1657,-5 1 3096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3T03:02:22.94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 1 92,'0'0'7533,"0"4"-6829,-3 143 6387,6-110-6157,0-10-3395,-3-25 1591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25593-5DD1-4DB8-B1A2-55156A5CD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150174-5437-413F-A81D-3AF675F65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05722-2B34-4646-9952-F9CC2883F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9071-A55B-4FF3-B565-0FC19DE092B3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59FBE-ED29-493B-BBAA-2A4A74D51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DEA22-EB95-423B-B234-B0ACD2794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FCCD-6D44-47C9-A837-EAA6BC8A4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2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C0A21-EFC6-421B-850D-D0868F100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C3F703-7EE6-4090-AEBB-702F978D8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58F24-E8FD-45DB-B8D7-45A22F2BA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9071-A55B-4FF3-B565-0FC19DE092B3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0F52B-358B-4AAB-B39E-EDCFC92B1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73485-D851-4DE8-A205-1E2E7F380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FCCD-6D44-47C9-A837-EAA6BC8A4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5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375D77-C632-443E-B276-65AFAA797F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2E3922-93C5-480B-8AA0-E408872BF5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C07C2-7EE6-48C8-8EEB-E49520349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9071-A55B-4FF3-B565-0FC19DE092B3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AAD61-7D1E-40AE-A09B-3E5766A95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FF562-91BD-4B02-A3E0-B4A6C7BFF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FCCD-6D44-47C9-A837-EAA6BC8A4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68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D2F46-B845-4B0D-9CB6-B3640F385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3384D-5052-4045-B5C6-314C6E401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191AB-F81E-460E-B921-BAB4E8261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9071-A55B-4FF3-B565-0FC19DE092B3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CA911-1002-4B46-87AB-E919AD970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9064D-DCE3-4D68-B7C5-E829C5205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FCCD-6D44-47C9-A837-EAA6BC8A4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D1B02-B139-47E0-A81C-D64319F55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3D0C7-6E9F-45EC-BC79-05F2325BF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6D97D-6915-4611-AE09-6860AB51C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9071-A55B-4FF3-B565-0FC19DE092B3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2046E-C866-4B20-91C7-7765CA461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425B0-C830-4DAD-97F8-99C14789D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FCCD-6D44-47C9-A837-EAA6BC8A4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4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23A3C-C6B0-4122-8A02-9711B5C98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75A70-12CA-4C44-8CAE-F634C73996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F8BB5-8B5E-4FFB-9CAF-D7F1E1BC7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4BAC8D-17D6-4D7A-A905-17CEC96EE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9071-A55B-4FF3-B565-0FC19DE092B3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E71BD0-C140-47D5-AB14-259F5EF0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6DA06-7B3D-4B4B-987E-E6619F88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FCCD-6D44-47C9-A837-EAA6BC8A4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2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2B0E1-8925-4893-B0AE-3C82465C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58194-E3F0-40E8-B14F-9D85571F8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62100-7494-407F-850C-A2E12CF80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138C23-071F-4599-AECE-D71D79886C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0742C2-927B-4B32-B3B6-136C29758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65860A-F03F-4E50-B937-D74778E5E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9071-A55B-4FF3-B565-0FC19DE092B3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BFF30B-9096-45D4-A7C3-97DBC369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9ACD32-1512-4E77-9795-F91D1AFB9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FCCD-6D44-47C9-A837-EAA6BC8A4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8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5FC41-3DF5-43C4-AEDD-2D6307172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798346-D05D-4AEC-AE9D-B80E576BE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9071-A55B-4FF3-B565-0FC19DE092B3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68AA87-1D4A-46A3-B429-E2EB19BD9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A57F38-04C8-4B6C-962F-606AFBC8C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FCCD-6D44-47C9-A837-EAA6BC8A4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6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27672B-7ED4-49FA-A0D7-6E8DDA027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9071-A55B-4FF3-B565-0FC19DE092B3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2E5896-E498-4EB5-89A4-CE7870A8A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A77E2-89BC-4D17-A05D-EEB10FEBE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FCCD-6D44-47C9-A837-EAA6BC8A4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5A7DF-79BA-461E-A751-ACE2D41CF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F5E00-96CF-4E9C-A4A6-A14D9126A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C8E44A-EC1C-483E-AC7C-E16E559EE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FCD497-8F1D-4659-8A48-9803E4A2B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9071-A55B-4FF3-B565-0FC19DE092B3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B246F-4A23-4AA8-B377-E4F8A313E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3E41A-7380-4549-97BB-2CAF6E550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FCCD-6D44-47C9-A837-EAA6BC8A4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8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A99B1-925F-4237-9522-6625F9E64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BF579B-9088-420A-87DD-227564302C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761638-BD55-4F78-86B4-043680C00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BFD04A-5B23-4F07-BEA4-7A6C5D627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9071-A55B-4FF3-B565-0FC19DE092B3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5CDE77-C3C1-4627-8D6A-43EF71A65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9C556-8913-476A-848F-D28C0735E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FCCD-6D44-47C9-A837-EAA6BC8A4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7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A5D811-D1DE-4EFE-9F17-BD6D63980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76A9E4-54BD-450A-AE28-6125B0FDA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5D7B4-0031-4CEB-B9A4-DAC08557F3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39071-A55B-4FF3-B565-0FC19DE092B3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95C0E-7D50-4CAD-8F60-52543FF19D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524A8-8365-4560-8B91-A7009275E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EFCCD-6D44-47C9-A837-EAA6BC8A4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3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4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98.png"/></Relationships>
</file>

<file path=ppt/slides/_rels/slide4.xml.rels><?xml version="1.0" encoding="UTF-8" standalone="yes"?>
<Relationships xmlns="http://schemas.openxmlformats.org/package/2006/relationships"><Relationship Id="rId80" Type="http://schemas.openxmlformats.org/officeDocument/2006/relationships/customXml" Target="../ink/ink5.xml"/><Relationship Id="rId109" Type="http://schemas.openxmlformats.org/officeDocument/2006/relationships/image" Target="../media/image356.png"/><Relationship Id="rId303" Type="http://schemas.openxmlformats.org/officeDocument/2006/relationships/image" Target="../media/image453.png"/><Relationship Id="rId3" Type="http://schemas.openxmlformats.org/officeDocument/2006/relationships/image" Target="../media/image303.png"/><Relationship Id="rId104" Type="http://schemas.openxmlformats.org/officeDocument/2006/relationships/customXml" Target="../ink/ink6.xml"/><Relationship Id="rId112" Type="http://schemas.openxmlformats.org/officeDocument/2006/relationships/customXml" Target="../ink/ink10.xml"/><Relationship Id="rId103" Type="http://schemas.openxmlformats.org/officeDocument/2006/relationships/image" Target="../media/image353.png"/><Relationship Id="rId108" Type="http://schemas.openxmlformats.org/officeDocument/2006/relationships/customXml" Target="../ink/ink8.xml"/><Relationship Id="rId2" Type="http://schemas.openxmlformats.org/officeDocument/2006/relationships/image" Target="../media/image302.png"/><Relationship Id="rId107" Type="http://schemas.openxmlformats.org/officeDocument/2006/relationships/image" Target="../media/image355.png"/><Relationship Id="rId111" Type="http://schemas.openxmlformats.org/officeDocument/2006/relationships/image" Target="../media/image357.png"/><Relationship Id="rId1" Type="http://schemas.openxmlformats.org/officeDocument/2006/relationships/slideLayout" Target="../slideLayouts/slideLayout7.xml"/><Relationship Id="rId79" Type="http://schemas.openxmlformats.org/officeDocument/2006/relationships/image" Target="../media/image341.png"/><Relationship Id="rId110" Type="http://schemas.openxmlformats.org/officeDocument/2006/relationships/customXml" Target="../ink/ink9.xml"/><Relationship Id="rId106" Type="http://schemas.openxmlformats.org/officeDocument/2006/relationships/customXml" Target="../ink/ink7.xml"/><Relationship Id="rId114" Type="http://schemas.openxmlformats.org/officeDocument/2006/relationships/customXml" Target="../ink/ink11.xml"/><Relationship Id="rId78" Type="http://schemas.openxmlformats.org/officeDocument/2006/relationships/customXml" Target="../ink/ink4.xml"/><Relationship Id="rId4" Type="http://schemas.openxmlformats.org/officeDocument/2006/relationships/customXml" Target="../ink/ink3.xml"/><Relationship Id="rId77" Type="http://schemas.openxmlformats.org/officeDocument/2006/relationships/image" Target="../media/image340.png"/><Relationship Id="rId105" Type="http://schemas.openxmlformats.org/officeDocument/2006/relationships/image" Target="../media/image354.png"/><Relationship Id="rId113" Type="http://schemas.openxmlformats.org/officeDocument/2006/relationships/image" Target="../media/image35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0.png"/><Relationship Id="rId3" Type="http://schemas.openxmlformats.org/officeDocument/2006/relationships/image" Target="../media/image5100.png"/><Relationship Id="rId7" Type="http://schemas.openxmlformats.org/officeDocument/2006/relationships/image" Target="../media/image910.png"/><Relationship Id="rId2" Type="http://schemas.openxmlformats.org/officeDocument/2006/relationships/image" Target="../media/image4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0.png"/><Relationship Id="rId37" Type="http://schemas.openxmlformats.org/officeDocument/2006/relationships/image" Target="../media/image4290.png"/><Relationship Id="rId5" Type="http://schemas.openxmlformats.org/officeDocument/2006/relationships/image" Target="../media/image710.png"/><Relationship Id="rId10" Type="http://schemas.openxmlformats.org/officeDocument/2006/relationships/customXml" Target="../ink/ink12.xml"/><Relationship Id="rId4" Type="http://schemas.openxmlformats.org/officeDocument/2006/relationships/image" Target="../media/image679.png"/><Relationship Id="rId9" Type="http://schemas.openxmlformats.org/officeDocument/2006/relationships/image" Target="../media/image11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72" Type="http://schemas.openxmlformats.org/officeDocument/2006/relationships/image" Target="../media/image5440.png"/><Relationship Id="rId3" Type="http://schemas.openxmlformats.org/officeDocument/2006/relationships/customXml" Target="../ink/ink13.xml"/><Relationship Id="rId67" Type="http://schemas.openxmlformats.org/officeDocument/2006/relationships/customXml" Target="../ink/ink14.xml"/><Relationship Id="rId71" Type="http://schemas.openxmlformats.org/officeDocument/2006/relationships/customXml" Target="../ink/ink15.xml"/><Relationship Id="rId2" Type="http://schemas.openxmlformats.org/officeDocument/2006/relationships/image" Target="../media/image4.png"/><Relationship Id="rId70" Type="http://schemas.openxmlformats.org/officeDocument/2006/relationships/image" Target="../media/image5430.png"/><Relationship Id="rId1" Type="http://schemas.openxmlformats.org/officeDocument/2006/relationships/slideLayout" Target="../slideLayouts/slideLayout7.xml"/><Relationship Id="rId66" Type="http://schemas.openxmlformats.org/officeDocument/2006/relationships/image" Target="../media/image54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C9F075-BD7C-461A-994F-3DD612FF1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9633" y="4518923"/>
            <a:ext cx="3312734" cy="1141851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600" kern="1200" dirty="0">
                <a:solidFill>
                  <a:srgbClr val="080808"/>
                </a:solidFill>
                <a:latin typeface="+mn-lt"/>
                <a:ea typeface="+mn-ea"/>
                <a:cs typeface="+mn-cs"/>
              </a:rPr>
              <a:t>Part 2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8257C1E-0640-4201-9290-8DB6EF1A2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Algebra 2 Final Exam Review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3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4AB31-E958-4448-892B-5560E05B62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14"/>
            <a:ext cx="9144000" cy="1655762"/>
          </a:xfrm>
        </p:spPr>
        <p:txBody>
          <a:bodyPr>
            <a:normAutofit fontScale="90000"/>
          </a:bodyPr>
          <a:lstStyle/>
          <a:p>
            <a:r>
              <a:rPr lang="en-US" dirty="0"/>
              <a:t>1. Sketch a graph that meets the given requirements listed below.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A0AF1B-B1C0-4193-B5B4-114346EDC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799" y="1879602"/>
            <a:ext cx="5791199" cy="4633493"/>
          </a:xfrm>
        </p:spPr>
        <p:txBody>
          <a:bodyPr/>
          <a:lstStyle/>
          <a:p>
            <a:r>
              <a:rPr lang="en-US" dirty="0"/>
              <a:t>An Absolute function with Imaginary Roots (Non-Real)</a:t>
            </a:r>
          </a:p>
          <a:p>
            <a:r>
              <a:rPr lang="en-US" dirty="0"/>
              <a:t> </a:t>
            </a:r>
          </a:p>
        </p:txBody>
      </p:sp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8E69DE15-2D4D-4E5C-9D9A-784210AFDB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821" y="2595808"/>
            <a:ext cx="4171841" cy="3917287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0D1B4EE3-6CFE-49C3-A948-0B11B272F6BE}"/>
              </a:ext>
            </a:extLst>
          </p:cNvPr>
          <p:cNvGrpSpPr/>
          <p:nvPr/>
        </p:nvGrpSpPr>
        <p:grpSpPr>
          <a:xfrm>
            <a:off x="6095998" y="1903310"/>
            <a:ext cx="5791199" cy="4615158"/>
            <a:chOff x="6095998" y="1903310"/>
            <a:chExt cx="5791199" cy="461515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8654487-F0C0-4195-8ECD-A0C34ADD1C93}"/>
                </a:ext>
              </a:extLst>
            </p:cNvPr>
            <p:cNvSpPr txBox="1"/>
            <p:nvPr/>
          </p:nvSpPr>
          <p:spPr>
            <a:xfrm>
              <a:off x="6095998" y="1903310"/>
              <a:ext cx="5791199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 quadratic function with exactly 1 unique real roots</a:t>
              </a:r>
              <a:r>
                <a:rPr lang="en-US" dirty="0"/>
                <a:t>.</a:t>
              </a:r>
            </a:p>
            <a:p>
              <a:endParaRPr lang="en-US" dirty="0"/>
            </a:p>
            <a:p>
              <a:endParaRPr lang="en-US" dirty="0"/>
            </a:p>
          </p:txBody>
        </p:sp>
        <p:pic>
          <p:nvPicPr>
            <p:cNvPr id="11" name="Picture 10" descr="Chart, line chart&#10;&#10;Description automatically generated">
              <a:extLst>
                <a:ext uri="{FF2B5EF4-FFF2-40B4-BE49-F238E27FC236}">
                  <a16:creationId xmlns:a16="http://schemas.microsoft.com/office/drawing/2014/main" id="{87110BF9-8269-4E41-B8C2-1AF7AC6DC4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93306" y="2595809"/>
              <a:ext cx="4177562" cy="3922659"/>
            </a:xfrm>
            <a:prstGeom prst="rect">
              <a:avLst/>
            </a:prstGeom>
          </p:spPr>
        </p:pic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12C32D98-73C8-4F35-9C7A-B3DD8C5C07AD}"/>
                  </a:ext>
                </a:extLst>
              </p14:cNvPr>
              <p14:cNvContentPartPr/>
              <p14:nvPr/>
            </p14:nvContentPartPr>
            <p14:xfrm>
              <a:off x="10521240" y="2088345"/>
              <a:ext cx="23040" cy="3528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12C32D98-73C8-4F35-9C7A-B3DD8C5C07AD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10512240" y="2079705"/>
                <a:ext cx="40680" cy="5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64586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7682A-7950-430A-BBE5-F2906BDE3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525, 840, 1344, 2150.4, 3440.64,….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589C7-9376-4D32-BCA8-DC551328B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2. Consider the above sequence:</a:t>
            </a:r>
          </a:p>
          <a:p>
            <a:pPr marL="0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2800" dirty="0"/>
              <a:t>Is the sequence arithmetic or geometric? Explain your reasoning. 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33966F88-AF05-46B1-8507-C6B3CCC696F1}"/>
                  </a:ext>
                </a:extLst>
              </p14:cNvPr>
              <p14:cNvContentPartPr/>
              <p14:nvPr/>
            </p14:nvContentPartPr>
            <p14:xfrm>
              <a:off x="1668120" y="1678665"/>
              <a:ext cx="37080" cy="568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33966F88-AF05-46B1-8507-C6B3CCC696F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659480" y="1670025"/>
                <a:ext cx="54720" cy="7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466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D5BC87-41E1-486F-9C68-6B25F2E8399E}"/>
              </a:ext>
            </a:extLst>
          </p:cNvPr>
          <p:cNvSpPr txBox="1"/>
          <p:nvPr/>
        </p:nvSpPr>
        <p:spPr>
          <a:xfrm>
            <a:off x="620614" y="336421"/>
            <a:ext cx="100106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Real, Imaginary, or Complex numbers</a:t>
            </a:r>
          </a:p>
          <a:p>
            <a:r>
              <a:rPr lang="en-US" dirty="0"/>
              <a:t>Please simplify the expression and decide if it is a Real Number or a Complex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E42B0E7-A0E5-440C-97C5-0A3FC853500F}"/>
                  </a:ext>
                </a:extLst>
              </p:cNvPr>
              <p:cNvSpPr txBox="1"/>
              <p:nvPr/>
            </p:nvSpPr>
            <p:spPr>
              <a:xfrm>
                <a:off x="524786" y="1181882"/>
                <a:ext cx="4277802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b="0" dirty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endParaRPr lang="en-US" b="0" dirty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)(3+3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E42B0E7-A0E5-440C-97C5-0A3FC8535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786" y="1181882"/>
                <a:ext cx="4277802" cy="4524315"/>
              </a:xfrm>
              <a:prstGeom prst="rect">
                <a:avLst/>
              </a:prstGeom>
              <a:blipFill>
                <a:blip r:embed="rId2"/>
                <a:stretch>
                  <a:fillRect l="-997" t="-674" b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58121FA-3458-4FCE-87E3-2D205F723750}"/>
                  </a:ext>
                </a:extLst>
              </p:cNvPr>
              <p:cNvSpPr txBox="1"/>
              <p:nvPr/>
            </p:nvSpPr>
            <p:spPr>
              <a:xfrm>
                <a:off x="5935649" y="1181882"/>
                <a:ext cx="4277802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4.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4−13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US" b="0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5.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US" b="0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6.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−5)(3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58121FA-3458-4FCE-87E3-2D205F723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5649" y="1181882"/>
                <a:ext cx="4277802" cy="4524315"/>
              </a:xfrm>
              <a:prstGeom prst="rect">
                <a:avLst/>
              </a:prstGeom>
              <a:blipFill>
                <a:blip r:embed="rId3"/>
                <a:stretch>
                  <a:fillRect l="-1284" t="-809" b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7" name="Group 86">
            <a:extLst>
              <a:ext uri="{FF2B5EF4-FFF2-40B4-BE49-F238E27FC236}">
                <a16:creationId xmlns:a16="http://schemas.microsoft.com/office/drawing/2014/main" id="{4DA909B7-15AE-4632-AA25-9899E7EBBF4A}"/>
              </a:ext>
            </a:extLst>
          </p:cNvPr>
          <p:cNvGrpSpPr/>
          <p:nvPr/>
        </p:nvGrpSpPr>
        <p:grpSpPr>
          <a:xfrm>
            <a:off x="1782016" y="1325176"/>
            <a:ext cx="69120" cy="55800"/>
            <a:chOff x="1782016" y="1325176"/>
            <a:chExt cx="69120" cy="55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8494F264-9812-4E7E-902F-CA62AE592856}"/>
                    </a:ext>
                  </a:extLst>
                </p14:cNvPr>
                <p14:cNvContentPartPr/>
                <p14:nvPr/>
              </p14:nvContentPartPr>
              <p14:xfrm>
                <a:off x="1782736" y="1325176"/>
                <a:ext cx="68400" cy="792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8494F264-9812-4E7E-902F-CA62AE592856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774096" y="1316176"/>
                  <a:ext cx="8604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A0CC9884-FDD7-43CF-AD5D-C1AE3A020532}"/>
                    </a:ext>
                  </a:extLst>
                </p14:cNvPr>
                <p14:cNvContentPartPr/>
                <p14:nvPr/>
              </p14:nvContentPartPr>
              <p14:xfrm>
                <a:off x="1782016" y="1362616"/>
                <a:ext cx="63360" cy="1836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A0CC9884-FDD7-43CF-AD5D-C1AE3A020532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773016" y="1353976"/>
                  <a:ext cx="81000" cy="3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E84C7FA4-F0A4-4B20-BD8C-A6E5C60F0901}"/>
              </a:ext>
            </a:extLst>
          </p:cNvPr>
          <p:cNvGrpSpPr/>
          <p:nvPr/>
        </p:nvGrpSpPr>
        <p:grpSpPr>
          <a:xfrm>
            <a:off x="1801096" y="3550696"/>
            <a:ext cx="134640" cy="60480"/>
            <a:chOff x="1801096" y="3550696"/>
            <a:chExt cx="134640" cy="60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0C964103-15BF-456D-97E2-F252F3D23BE4}"/>
                    </a:ext>
                  </a:extLst>
                </p14:cNvPr>
                <p14:cNvContentPartPr/>
                <p14:nvPr/>
              </p14:nvContentPartPr>
              <p14:xfrm>
                <a:off x="1801096" y="3550696"/>
                <a:ext cx="102600" cy="792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0C964103-15BF-456D-97E2-F252F3D23BE4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1792096" y="3542056"/>
                  <a:ext cx="12024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95AB3C81-1F1D-4440-A4AD-A0507E51AFB6}"/>
                    </a:ext>
                  </a:extLst>
                </p14:cNvPr>
                <p14:cNvContentPartPr/>
                <p14:nvPr/>
              </p14:nvContentPartPr>
              <p14:xfrm>
                <a:off x="1815136" y="3600376"/>
                <a:ext cx="120600" cy="1080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95AB3C81-1F1D-4440-A4AD-A0507E51AFB6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1806496" y="3591376"/>
                  <a:ext cx="138240" cy="28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A5787BC8-77D5-410F-9FCA-717AA2F0CC30}"/>
              </a:ext>
            </a:extLst>
          </p:cNvPr>
          <p:cNvGrpSpPr/>
          <p:nvPr/>
        </p:nvGrpSpPr>
        <p:grpSpPr>
          <a:xfrm>
            <a:off x="2345416" y="3475816"/>
            <a:ext cx="293760" cy="165960"/>
            <a:chOff x="2345416" y="3475816"/>
            <a:chExt cx="293760" cy="165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AA6F1125-AD8A-4A9A-8808-EE5CFE6D39EF}"/>
                    </a:ext>
                  </a:extLst>
                </p14:cNvPr>
                <p14:cNvContentPartPr/>
                <p14:nvPr/>
              </p14:nvContentPartPr>
              <p14:xfrm>
                <a:off x="2345416" y="3498496"/>
                <a:ext cx="14040" cy="14328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AA6F1125-AD8A-4A9A-8808-EE5CFE6D39EF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2336776" y="3489496"/>
                  <a:ext cx="3168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05153BF8-D8CC-4F24-80F7-03D2935B2D60}"/>
                    </a:ext>
                  </a:extLst>
                </p14:cNvPr>
                <p14:cNvContentPartPr/>
                <p14:nvPr/>
              </p14:nvContentPartPr>
              <p14:xfrm>
                <a:off x="2416336" y="3499216"/>
                <a:ext cx="136800" cy="13608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05153BF8-D8CC-4F24-80F7-03D2935B2D60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2407696" y="3490216"/>
                  <a:ext cx="15444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79BE7232-E79B-4781-9C24-CB0E098423B0}"/>
                    </a:ext>
                  </a:extLst>
                </p14:cNvPr>
                <p14:cNvContentPartPr/>
                <p14:nvPr/>
              </p14:nvContentPartPr>
              <p14:xfrm>
                <a:off x="2635936" y="3548896"/>
                <a:ext cx="2160" cy="7848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79BE7232-E79B-4781-9C24-CB0E098423B0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2626936" y="3540256"/>
                  <a:ext cx="19800" cy="9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FD708226-61B3-41A7-8721-FF8B9861BE60}"/>
                    </a:ext>
                  </a:extLst>
                </p14:cNvPr>
                <p14:cNvContentPartPr/>
                <p14:nvPr/>
              </p14:nvContentPartPr>
              <p14:xfrm>
                <a:off x="2628376" y="3475816"/>
                <a:ext cx="10800" cy="1152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FD708226-61B3-41A7-8721-FF8B9861BE60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2619376" y="3467176"/>
                  <a:ext cx="28440" cy="29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4">
            <p14:nvContentPartPr>
              <p14:cNvPr id="230" name="Ink 229">
                <a:extLst>
                  <a:ext uri="{FF2B5EF4-FFF2-40B4-BE49-F238E27FC236}">
                    <a16:creationId xmlns:a16="http://schemas.microsoft.com/office/drawing/2014/main" id="{B6F6D308-4546-4866-89E1-60DCD657FD58}"/>
                  </a:ext>
                </a:extLst>
              </p14:cNvPr>
              <p14:cNvContentPartPr/>
              <p14:nvPr/>
            </p14:nvContentPartPr>
            <p14:xfrm>
              <a:off x="7125000" y="1829640"/>
              <a:ext cx="136440" cy="3960"/>
            </p14:xfrm>
          </p:contentPart>
        </mc:Choice>
        <mc:Fallback xmlns="">
          <p:pic>
            <p:nvPicPr>
              <p:cNvPr id="230" name="Ink 229">
                <a:extLst>
                  <a:ext uri="{FF2B5EF4-FFF2-40B4-BE49-F238E27FC236}">
                    <a16:creationId xmlns:a16="http://schemas.microsoft.com/office/drawing/2014/main" id="{B6F6D308-4546-4866-89E1-60DCD657FD58}"/>
                  </a:ext>
                </a:extLst>
              </p:cNvPr>
              <p:cNvPicPr/>
              <p:nvPr/>
            </p:nvPicPr>
            <p:blipFill>
              <a:blip r:embed="rId303"/>
              <a:stretch>
                <a:fillRect/>
              </a:stretch>
            </p:blipFill>
            <p:spPr>
              <a:xfrm>
                <a:off x="7116000" y="1820640"/>
                <a:ext cx="154080" cy="2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17171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019B2B4-452D-4173-A6AA-25CEF39996E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70698" y="-112531"/>
                <a:ext cx="11850604" cy="3737811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graph for the functions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US" dirty="0"/>
                  <a:t> (</a:t>
                </a:r>
                <a:r>
                  <a:rPr lang="en-US" dirty="0">
                    <a:solidFill>
                      <a:srgbClr val="FF0000"/>
                    </a:solidFill>
                  </a:rPr>
                  <a:t>red</a:t>
                </a:r>
                <a:r>
                  <a:rPr lang="en-US" dirty="0"/>
                  <a:t>)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−5)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 (</a:t>
                </a:r>
                <a:r>
                  <a:rPr lang="en-US" dirty="0">
                    <a:solidFill>
                      <a:srgbClr val="0070C0"/>
                    </a:solidFill>
                  </a:rPr>
                  <a:t>Blue</a:t>
                </a:r>
                <a:r>
                  <a:rPr lang="en-US" dirty="0"/>
                  <a:t>) are shown in the graph to the right. Describe the transformations of a parent function to obtain the graphs of f(x) and g(x). 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019B2B4-452D-4173-A6AA-25CEF39996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70698" y="-112531"/>
                <a:ext cx="11850604" cy="3737811"/>
              </a:xfrm>
              <a:blipFill>
                <a:blip r:embed="rId2"/>
                <a:stretch>
                  <a:fillRect l="-2058" r="-2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 descr="Chart, line chart&#10;&#10;Description automatically generated">
            <a:extLst>
              <a:ext uri="{FF2B5EF4-FFF2-40B4-BE49-F238E27FC236}">
                <a16:creationId xmlns:a16="http://schemas.microsoft.com/office/drawing/2014/main" id="{681939FD-6BF8-4569-A56C-36DBE0E96E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268" y="2795420"/>
            <a:ext cx="3888285" cy="3737810"/>
          </a:xfrm>
        </p:spPr>
      </p:pic>
    </p:spTree>
    <p:extLst>
      <p:ext uri="{BB962C8B-B14F-4D97-AF65-F5344CB8AC3E}">
        <p14:creationId xmlns:p14="http://schemas.microsoft.com/office/powerpoint/2010/main" val="1761017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0858C-DE8D-4D9C-9D21-47D6E5E0D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Match each expression on the left with an equivalent expression from the list on the right.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8F2143D-2493-4801-BB22-FF9D7AFD2ADC}"/>
                  </a:ext>
                </a:extLst>
              </p:cNvPr>
              <p:cNvSpPr txBox="1"/>
              <p:nvPr/>
            </p:nvSpPr>
            <p:spPr>
              <a:xfrm>
                <a:off x="726440" y="1775912"/>
                <a:ext cx="3188368" cy="706475"/>
              </a:xfrm>
              <a:prstGeom prst="rect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8F2143D-2493-4801-BB22-FF9D7AFD2A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440" y="1775912"/>
                <a:ext cx="3188368" cy="7064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FFCADD6-54A0-454B-A037-892F97917B4B}"/>
                  </a:ext>
                </a:extLst>
              </p:cNvPr>
              <p:cNvSpPr txBox="1"/>
              <p:nvPr/>
            </p:nvSpPr>
            <p:spPr>
              <a:xfrm>
                <a:off x="726440" y="2594730"/>
                <a:ext cx="3188368" cy="1109663"/>
              </a:xfrm>
              <a:prstGeom prst="rect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sz="3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FFCADD6-54A0-454B-A037-892F97917B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440" y="2594730"/>
                <a:ext cx="3188368" cy="1109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9793D4A-F762-4C9D-9B76-6B5BB8215298}"/>
                  </a:ext>
                </a:extLst>
              </p:cNvPr>
              <p:cNvSpPr txBox="1"/>
              <p:nvPr/>
            </p:nvSpPr>
            <p:spPr>
              <a:xfrm>
                <a:off x="726440" y="3816736"/>
                <a:ext cx="3188368" cy="769441"/>
              </a:xfrm>
              <a:prstGeom prst="rect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4400" dirty="0"/>
                  <a:t>)</a:t>
                </a:r>
                <a:r>
                  <a:rPr lang="en-US" sz="4400" baseline="30000" dirty="0"/>
                  <a:t>2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9793D4A-F762-4C9D-9B76-6B5BB8215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440" y="3816736"/>
                <a:ext cx="3188368" cy="769441"/>
              </a:xfrm>
              <a:prstGeom prst="rect">
                <a:avLst/>
              </a:prstGeom>
              <a:blipFill>
                <a:blip r:embed="rId4"/>
                <a:stretch>
                  <a:fillRect t="-12879" b="-33333"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3E274C8-AA5B-4FCB-9EDF-AE10EE2FE562}"/>
                  </a:ext>
                </a:extLst>
              </p:cNvPr>
              <p:cNvSpPr txBox="1"/>
              <p:nvPr/>
            </p:nvSpPr>
            <p:spPr>
              <a:xfrm>
                <a:off x="726440" y="4698521"/>
                <a:ext cx="3188368" cy="1166153"/>
              </a:xfrm>
              <a:prstGeom prst="rect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3E274C8-AA5B-4FCB-9EDF-AE10EE2FE5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440" y="4698521"/>
                <a:ext cx="3188368" cy="11661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F97D87E-CF28-44C9-BD4B-77AC061C88FA}"/>
                  </a:ext>
                </a:extLst>
              </p:cNvPr>
              <p:cNvSpPr txBox="1"/>
              <p:nvPr/>
            </p:nvSpPr>
            <p:spPr>
              <a:xfrm>
                <a:off x="7086600" y="1775912"/>
                <a:ext cx="3188368" cy="807657"/>
              </a:xfrm>
              <a:prstGeom prst="rect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F97D87E-CF28-44C9-BD4B-77AC061C88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1775912"/>
                <a:ext cx="3188368" cy="8076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5CC8861-EA4B-48F1-B237-E6783AF68118}"/>
                  </a:ext>
                </a:extLst>
              </p:cNvPr>
              <p:cNvSpPr txBox="1"/>
              <p:nvPr/>
            </p:nvSpPr>
            <p:spPr>
              <a:xfrm>
                <a:off x="7086600" y="3008423"/>
                <a:ext cx="3188368" cy="833049"/>
              </a:xfrm>
              <a:prstGeom prst="rect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5CC8861-EA4B-48F1-B237-E6783AF681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008423"/>
                <a:ext cx="3188368" cy="8330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4E5FFB7-2959-42FE-B727-8C61BD3A05B4}"/>
                  </a:ext>
                </a:extLst>
              </p:cNvPr>
              <p:cNvSpPr txBox="1"/>
              <p:nvPr/>
            </p:nvSpPr>
            <p:spPr>
              <a:xfrm>
                <a:off x="7086600" y="4266326"/>
                <a:ext cx="3188368" cy="590418"/>
              </a:xfrm>
              <a:prstGeom prst="rect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;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4E5FFB7-2959-42FE-B727-8C61BD3A05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4266326"/>
                <a:ext cx="3188368" cy="5904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4396068-940A-42B4-A283-5CF39AE9085A}"/>
                  </a:ext>
                </a:extLst>
              </p:cNvPr>
              <p:cNvSpPr txBox="1"/>
              <p:nvPr/>
            </p:nvSpPr>
            <p:spPr>
              <a:xfrm>
                <a:off x="7086600" y="5281597"/>
                <a:ext cx="3188368" cy="642868"/>
              </a:xfrm>
              <a:prstGeom prst="rect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4396068-940A-42B4-A283-5CF39AE908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5281597"/>
                <a:ext cx="3188368" cy="6428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F0A077C0-C257-4E20-A260-EBB8A323440F}"/>
                  </a:ext>
                </a:extLst>
              </p14:cNvPr>
              <p14:cNvContentPartPr/>
              <p14:nvPr/>
            </p14:nvContentPartPr>
            <p14:xfrm>
              <a:off x="3228360" y="2790345"/>
              <a:ext cx="114120" cy="3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F0A077C0-C257-4E20-A260-EBB8A323440F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219720" y="2781345"/>
                <a:ext cx="13176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39587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757F892-2ABC-4534-AA25-FA35C95E1C3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351339" y="0"/>
                <a:ext cx="7840662" cy="6858000"/>
              </a:xfrm>
            </p:spPr>
            <p:txBody>
              <a:bodyPr>
                <a:normAutofit/>
              </a:bodyPr>
              <a:lstStyle/>
              <a:p>
                <a:r>
                  <a:rPr lang="en-US" sz="4000" dirty="0"/>
                  <a:t>The graph to the left is a based on the equation y = 2sin 2x +2. </a:t>
                </a:r>
                <a:br>
                  <a:rPr lang="en-US" sz="4000" dirty="0"/>
                </a:br>
                <a:r>
                  <a:rPr lang="en-US" sz="4000" dirty="0"/>
                  <a:t>Select all the statements that are true.</a:t>
                </a:r>
                <a:br>
                  <a:rPr lang="en-US" sz="4000" dirty="0"/>
                </a:br>
                <a:br>
                  <a:rPr lang="en-US" sz="4000" dirty="0"/>
                </a:br>
                <a:r>
                  <a:rPr lang="en-US" sz="4000" dirty="0"/>
                  <a:t>A. The amplitude of the function is 2. </a:t>
                </a:r>
                <a:br>
                  <a:rPr lang="en-US" sz="4000" dirty="0"/>
                </a:br>
                <a:r>
                  <a:rPr lang="en-US" sz="4000" dirty="0"/>
                  <a:t>B. The period of the function is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br>
                  <a:rPr lang="en-US" sz="4000" dirty="0"/>
                </a:br>
                <a:r>
                  <a:rPr lang="en-US" sz="4000" dirty="0"/>
                  <a:t>C. The midline of the function is y = 4</a:t>
                </a:r>
                <a:br>
                  <a:rPr lang="en-US" sz="4000" dirty="0"/>
                </a:br>
                <a:r>
                  <a:rPr lang="en-US" sz="4000" dirty="0"/>
                  <a:t>D. The function increases over the interval 4 &lt; x &lt; 6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757F892-2ABC-4534-AA25-FA35C95E1C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351339" y="0"/>
                <a:ext cx="7840662" cy="6858000"/>
              </a:xfrm>
              <a:blipFill>
                <a:blip r:embed="rId2"/>
                <a:stretch>
                  <a:fillRect l="-2799" r="-2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 descr="Chart, line chart&#10;&#10;Description automatically generated">
            <a:extLst>
              <a:ext uri="{FF2B5EF4-FFF2-40B4-BE49-F238E27FC236}">
                <a16:creationId xmlns:a16="http://schemas.microsoft.com/office/drawing/2014/main" id="{39D1607F-B396-47BB-ADB5-F6A5953894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9430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2476387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Content Placeholder 4" descr="Chart, line chart&#10;&#10;Description automatically generated">
            <a:extLst>
              <a:ext uri="{FF2B5EF4-FFF2-40B4-BE49-F238E27FC236}">
                <a16:creationId xmlns:a16="http://schemas.microsoft.com/office/drawing/2014/main" id="{00046615-A041-4E36-9E96-0760FC0027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63" y="288485"/>
            <a:ext cx="6581357" cy="6160389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B0163D51-9753-4772-BDCB-AE6D4B97C10D}"/>
                  </a:ext>
                </a:extLst>
              </p14:cNvPr>
              <p14:cNvContentPartPr/>
              <p14:nvPr/>
            </p14:nvContentPartPr>
            <p14:xfrm>
              <a:off x="3203520" y="4019025"/>
              <a:ext cx="54000" cy="95040"/>
            </p14:xfrm>
          </p:contentPart>
        </mc:Choice>
        <mc:Fallback xmlns=""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B0163D51-9753-4772-BDCB-AE6D4B97C10D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3194880" y="4010025"/>
                <a:ext cx="71640" cy="11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2D4870C4-6264-40AD-9615-048739D2B50F}"/>
                  </a:ext>
                </a:extLst>
              </p14:cNvPr>
              <p14:cNvContentPartPr/>
              <p14:nvPr/>
            </p14:nvContentPartPr>
            <p14:xfrm>
              <a:off x="1741920" y="3485865"/>
              <a:ext cx="20880" cy="142560"/>
            </p14:xfrm>
          </p:contentPart>
        </mc:Choice>
        <mc:Fallback xmlns=""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2D4870C4-6264-40AD-9615-048739D2B50F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1733280" y="3476865"/>
                <a:ext cx="38520" cy="16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1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74938DA7-3114-4BF7-887D-7FFDE4BD1C57}"/>
                  </a:ext>
                </a:extLst>
              </p14:cNvPr>
              <p14:cNvContentPartPr/>
              <p14:nvPr/>
            </p14:nvContentPartPr>
            <p14:xfrm>
              <a:off x="4152120" y="3440145"/>
              <a:ext cx="20880" cy="177480"/>
            </p14:xfrm>
          </p:contentPart>
        </mc:Choice>
        <mc:Fallback xmlns=""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74938DA7-3114-4BF7-887D-7FFDE4BD1C57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4143480" y="3431505"/>
                <a:ext cx="38520" cy="19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28364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4220</TotalTime>
  <Words>281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Algebra 2 Final Exam Review</vt:lpstr>
      <vt:lpstr>1. Sketch a graph that meets the given requirements listed below. </vt:lpstr>
      <vt:lpstr>525, 840, 1344, 2150.4, 3440.64,….</vt:lpstr>
      <vt:lpstr>PowerPoint Presentation</vt:lpstr>
      <vt:lpstr>The graph for the functions f(x)=〖(x-2)〗^2-3 (red) and g(x)= 〖(x-5)〗^2+1 (Blue) are shown in the graph to the right. Describe the transformations of a parent function to obtain the graphs of f(x) and g(x). </vt:lpstr>
      <vt:lpstr>Match each expression on the left with an equivalent expression from the list on the right.  </vt:lpstr>
      <vt:lpstr>The graph to the left is a based on the equation y = 2sin 2x +2.  Select all the statements that are true.  A. The amplitude of the function is 2.  B. The period of the function is π C. The midline of the function is y = 4 D. The function increases over the interval 4 &lt; x &lt; 6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2 Final Exam Review</dc:title>
  <dc:creator>Ridgway, Thomas E</dc:creator>
  <cp:lastModifiedBy>Calise, Anthony J.</cp:lastModifiedBy>
  <cp:revision>5</cp:revision>
  <dcterms:created xsi:type="dcterms:W3CDTF">2021-01-14T15:54:39Z</dcterms:created>
  <dcterms:modified xsi:type="dcterms:W3CDTF">2021-06-08T17:14:56Z</dcterms:modified>
</cp:coreProperties>
</file>