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60" r:id="rId3"/>
    <p:sldId id="262" r:id="rId4"/>
    <p:sldId id="269" r:id="rId5"/>
    <p:sldId id="266" r:id="rId6"/>
    <p:sldId id="274" r:id="rId7"/>
    <p:sldId id="279" r:id="rId8"/>
    <p:sldId id="267" r:id="rId9"/>
    <p:sldId id="280" r:id="rId10"/>
    <p:sldId id="276" r:id="rId11"/>
    <p:sldId id="293" r:id="rId12"/>
    <p:sldId id="277" r:id="rId13"/>
    <p:sldId id="294" r:id="rId14"/>
    <p:sldId id="281" r:id="rId15"/>
    <p:sldId id="282" r:id="rId16"/>
    <p:sldId id="295" r:id="rId17"/>
    <p:sldId id="283" r:id="rId18"/>
    <p:sldId id="296" r:id="rId19"/>
    <p:sldId id="297" r:id="rId20"/>
    <p:sldId id="298" r:id="rId21"/>
    <p:sldId id="284" r:id="rId22"/>
    <p:sldId id="290" r:id="rId23"/>
    <p:sldId id="291" r:id="rId24"/>
    <p:sldId id="292" r:id="rId25"/>
    <p:sldId id="285" r:id="rId26"/>
    <p:sldId id="300" r:id="rId27"/>
    <p:sldId id="299" r:id="rId28"/>
    <p:sldId id="286" r:id="rId29"/>
    <p:sldId id="303" r:id="rId30"/>
    <p:sldId id="301" r:id="rId31"/>
    <p:sldId id="302" r:id="rId32"/>
    <p:sldId id="304" r:id="rId33"/>
    <p:sldId id="268" r:id="rId34"/>
    <p:sldId id="305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DD"/>
    <a:srgbClr val="FF3300"/>
    <a:srgbClr val="3366FF"/>
    <a:srgbClr val="008000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93412" autoAdjust="0"/>
  </p:normalViewPr>
  <p:slideViewPr>
    <p:cSldViewPr>
      <p:cViewPr varScale="1">
        <p:scale>
          <a:sx n="65" d="100"/>
          <a:sy n="65" d="100"/>
        </p:scale>
        <p:origin x="-366" y="-108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3F1A775-900C-446B-8913-17DF817E95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24706-B577-464D-A273-4E77B799CBB3}" type="slidenum">
              <a:rPr lang="en-US"/>
              <a:pPr/>
              <a:t>33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F1EA4-2214-44F3-848B-2E2AE643A8D4}" type="slidenum">
              <a:rPr lang="en-US"/>
              <a:pPr/>
              <a:t>34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B427-5C78-489D-A78C-67434231E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33C29-BCE2-4151-B69B-5581B597B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62E4B-A2F8-4E1E-B5D3-99158FCC3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2129D-5A82-4516-B6F2-D38075CA0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71EC3-D37F-4521-B8CB-B54CCA510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1E299-AD88-41BF-A4B1-C587B3E9C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D732F-2FE4-4505-A55A-6CAC3B90F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BD2E8-A2F1-48E1-A277-77DFF3064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55A6-D50D-41B2-8471-8794941EB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26507-AA93-466D-B47B-6B18B154C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8117A-E1D7-4DF7-A3AC-2DEC00363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278EA52-288F-456E-9FE0-CDD2613DA53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12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6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7" name="Picture 8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5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8" name="Picture 14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5-7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The Pythagorean Theorem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harvard.edu/~knill/mathmovies/m4v/ozz.m4v" TargetMode="External"/><Relationship Id="rId2" Type="http://schemas.openxmlformats.org/officeDocument/2006/relationships/hyperlink" Target="http://www.nbclearn.com/nfl/cuecard/5122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rainpop.com/math/geometryandmeasurement/pythagoreantheorem/" TargetMode="External"/><Relationship Id="rId4" Type="http://schemas.openxmlformats.org/officeDocument/2006/relationships/hyperlink" Target="http://vimeo.com/5678510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5-7</a:t>
            </a:r>
            <a:endParaRPr lang="en-US" sz="8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63513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The Pythagorean Theorem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4130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412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4125" name="Text Box 2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  <p:pic>
        <p:nvPicPr>
          <p:cNvPr id="4126" name="Picture 30" descr="splash_firs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</p:spPr>
      </p:pic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Crafts Application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57200" y="1587500"/>
            <a:ext cx="815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Randy is building a rectangular picture frame. He wants the ratio of the length to the width to be 3:1 and the diagonal to be 12 centimeters. How wide should the frame be? Round to the nearest tenth of a centimeter.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810000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Let </a:t>
            </a:r>
            <a:r>
              <a:rPr lang="en-US">
                <a:latin typeface="Script MT Bold" pitchFamily="66" charset="0"/>
              </a:rPr>
              <a:t>l</a:t>
            </a:r>
            <a:r>
              <a:rPr lang="en-US"/>
              <a:t> and </a:t>
            </a:r>
            <a:r>
              <a:rPr lang="en-US" i="1"/>
              <a:t>w</a:t>
            </a:r>
            <a:r>
              <a:rPr lang="en-US"/>
              <a:t> be the length and width in centimeters of the picture. Then </a:t>
            </a:r>
            <a:r>
              <a:rPr lang="en-US">
                <a:latin typeface="Script MT Bold" pitchFamily="66" charset="0"/>
              </a:rPr>
              <a:t>l</a:t>
            </a:r>
            <a:r>
              <a:rPr lang="en-US"/>
              <a:t>:w = 3:1, so </a:t>
            </a:r>
            <a:r>
              <a:rPr lang="en-US">
                <a:latin typeface="Script MT Bold" pitchFamily="66" charset="0"/>
              </a:rPr>
              <a:t>l</a:t>
            </a:r>
            <a:r>
              <a:rPr lang="en-US"/>
              <a:t> = 3</a:t>
            </a:r>
            <a:r>
              <a:rPr lang="en-US" i="1"/>
              <a:t>w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 Continued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914400" y="1981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724400" y="1905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04800" y="2633663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(3</a:t>
            </a:r>
            <a:r>
              <a:rPr lang="en-US" i="1">
                <a:solidFill>
                  <a:srgbClr val="FF0000"/>
                </a:solidFill>
              </a:rPr>
              <a:t>w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>
                <a:solidFill>
                  <a:schemeClr val="accent2"/>
                </a:solidFill>
              </a:rPr>
              <a:t>w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>
                <a:solidFill>
                  <a:srgbClr val="008000"/>
                </a:solidFill>
              </a:rPr>
              <a:t>12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724400" y="2454275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3w for a, w for b, and 12  for c.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204913" y="3505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  <a:r>
              <a:rPr lang="en-US" i="1"/>
              <a:t>w</a:t>
            </a:r>
            <a:r>
              <a:rPr lang="en-US" baseline="30000"/>
              <a:t>2</a:t>
            </a:r>
            <a:r>
              <a:rPr lang="en-US"/>
              <a:t> = 144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4724400" y="33528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 and combine like terms.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4724400" y="4419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Divide both sides by 10.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4724400" y="5257800"/>
            <a:ext cx="4357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Find the positive square root and round.</a:t>
            </a:r>
          </a:p>
        </p:txBody>
      </p:sp>
      <p:pic>
        <p:nvPicPr>
          <p:cNvPr id="49176" name="Picture 2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295775"/>
            <a:ext cx="1343025" cy="733425"/>
          </a:xfrm>
          <a:prstGeom prst="rect">
            <a:avLst/>
          </a:prstGeom>
          <a:noFill/>
        </p:spPr>
      </p:pic>
      <p:pic>
        <p:nvPicPr>
          <p:cNvPr id="49178" name="Picture 2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334000"/>
            <a:ext cx="2724150" cy="819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/>
      <p:bldP spid="49167" grpId="0"/>
      <p:bldP spid="49168" grpId="0"/>
      <p:bldP spid="49169" grpId="0"/>
      <p:bldP spid="49170" grpId="0"/>
      <p:bldP spid="49172" grpId="0"/>
      <p:bldP spid="491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57200" y="1524000"/>
            <a:ext cx="685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What if...?</a:t>
            </a:r>
            <a:r>
              <a:rPr lang="en-US" b="1"/>
              <a:t> According to the recommended safety ratio of 4:1, how high will a 30-foot ladder reach when placed against a wall? Round to the nearest inch.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200" y="3810000"/>
            <a:ext cx="792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Let </a:t>
            </a:r>
            <a:r>
              <a:rPr lang="en-US" i="1"/>
              <a:t>x</a:t>
            </a:r>
            <a:r>
              <a:rPr lang="en-US"/>
              <a:t> be the distance in feet from the foot of the ladder to the base of the wall. Then 4</a:t>
            </a:r>
            <a:r>
              <a:rPr lang="en-US" i="1"/>
              <a:t>x</a:t>
            </a:r>
            <a:r>
              <a:rPr lang="en-US"/>
              <a:t> is the distance in feet from the top of the ladder to the base of the wall.   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762000"/>
            <a:ext cx="19812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914400" y="161925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4724400" y="154305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04800" y="2271713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(4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>
                <a:solidFill>
                  <a:schemeClr val="accent2"/>
                </a:solidFill>
              </a:rPr>
              <a:t>x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>
                <a:solidFill>
                  <a:srgbClr val="008000"/>
                </a:solidFill>
              </a:rPr>
              <a:t>30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4724400" y="2092325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4x for a, x for b, and 30  for c.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204913" y="314325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= 900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4724400" y="299085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 and combine like terms.</a:t>
            </a:r>
          </a:p>
        </p:txBody>
      </p:sp>
      <p:pic>
        <p:nvPicPr>
          <p:cNvPr id="50196" name="Picture 2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0"/>
            <a:ext cx="1333500" cy="733425"/>
          </a:xfrm>
          <a:prstGeom prst="rect">
            <a:avLst/>
          </a:prstGeom>
          <a:noFill/>
        </p:spPr>
      </p:pic>
      <p:pic>
        <p:nvPicPr>
          <p:cNvPr id="50197" name="Picture 2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667250"/>
            <a:ext cx="2400300" cy="819150"/>
          </a:xfrm>
          <a:prstGeom prst="rect">
            <a:avLst/>
          </a:prstGeom>
          <a:noFill/>
        </p:spPr>
      </p:pic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81000" y="56546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Since 4</a:t>
            </a:r>
            <a:r>
              <a:rPr lang="en-US" i="1"/>
              <a:t>x</a:t>
            </a:r>
            <a:r>
              <a:rPr lang="en-US"/>
              <a:t> is the distance in feet from the top of the ladder to the base of the wall, 4(7.28) </a:t>
            </a:r>
            <a:r>
              <a:rPr lang="en-US">
                <a:sym typeface="Symbol" pitchFamily="18" charset="2"/>
              </a:rPr>
              <a:t> 29 ft 1 in.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0" grpId="0"/>
      <p:bldP spid="50192" grpId="0"/>
      <p:bldP spid="50193" grpId="0"/>
      <p:bldP spid="50194" grpId="0"/>
      <p:bldP spid="50195" grpId="0"/>
      <p:bldP spid="501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066800" y="1555750"/>
            <a:ext cx="693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set of three nonzero whole numbers 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, and </a:t>
            </a:r>
            <a:r>
              <a:rPr lang="en-US" i="1"/>
              <a:t>c</a:t>
            </a:r>
            <a:r>
              <a:rPr lang="en-US"/>
              <a:t> such that </a:t>
            </a:r>
            <a:r>
              <a:rPr lang="en-US" i="1"/>
              <a:t>a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 </a:t>
            </a:r>
            <a:r>
              <a:rPr lang="en-US"/>
              <a:t>is called a </a:t>
            </a:r>
            <a:r>
              <a:rPr lang="en-US" b="1" u="sng"/>
              <a:t>Pythagorean triple</a:t>
            </a:r>
            <a:r>
              <a:rPr lang="en-US"/>
              <a:t>.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58102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Identifying Pythagorean Triples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04800" y="1371600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b="1"/>
              <a:t>Find the missing side length. Tell if the side lengths form a Pythagorean triple. Explain.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57200" y="52578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side lengths are nonzero whole numbers that satisfy the equation </a:t>
            </a: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r>
              <a:rPr lang="en-US"/>
              <a:t>, so they form a Pythagorean triple.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066800" y="2971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124200" y="2971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85800" y="3505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14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>
                <a:solidFill>
                  <a:schemeClr val="accent2"/>
                </a:solidFill>
              </a:rPr>
              <a:t>48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>
                <a:solidFill>
                  <a:srgbClr val="008000"/>
                </a:solidFill>
              </a:rPr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124200" y="3505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14 for a and 48 for b.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371600" y="4038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2500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124200" y="4038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 and add.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752600" y="4572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 = </a:t>
            </a:r>
            <a:r>
              <a:rPr lang="en-US" i="1"/>
              <a:t>c</a:t>
            </a:r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124200" y="4572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Find the positive square root.</a:t>
            </a:r>
          </a:p>
        </p:txBody>
      </p:sp>
      <p:pic>
        <p:nvPicPr>
          <p:cNvPr id="3688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3429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  <p:bldP spid="36875" grpId="0"/>
      <p:bldP spid="36876" grpId="0"/>
      <p:bldP spid="36877" grpId="0"/>
      <p:bldP spid="36878" grpId="0"/>
      <p:bldP spid="36879" grpId="0"/>
      <p:bldP spid="36880" grpId="0"/>
      <p:bldP spid="368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3B: Identifying Pythagorean Triples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04800" y="1371600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978400" algn="l"/>
              </a:tabLst>
            </a:pPr>
            <a:r>
              <a:rPr lang="en-US" b="1"/>
              <a:t>Find the missing side length. Tell if the side lengths form a Pythagorean triple. Explain.</a:t>
            </a:r>
          </a:p>
        </p:txBody>
      </p:sp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7825" y="1447800"/>
            <a:ext cx="36861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57200" y="3124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3505200" y="3124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76200" y="3657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>
                <a:solidFill>
                  <a:srgbClr val="008000"/>
                </a:solidFill>
              </a:rPr>
              <a:t>12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3505200" y="3657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4 for a and 12 for c.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838200" y="4191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  <a:r>
              <a:rPr lang="en-US" baseline="30000"/>
              <a:t>2 </a:t>
            </a:r>
            <a:r>
              <a:rPr lang="en-US"/>
              <a:t>= 128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505200" y="4191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 and subtract 16 from both sides.</a:t>
            </a:r>
          </a:p>
        </p:txBody>
      </p:sp>
      <p:pic>
        <p:nvPicPr>
          <p:cNvPr id="51223" name="Picture 2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900" y="4800600"/>
            <a:ext cx="2247900" cy="390525"/>
          </a:xfrm>
          <a:prstGeom prst="rect">
            <a:avLst/>
          </a:prstGeom>
          <a:noFill/>
        </p:spPr>
      </p:pic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3429000" y="4795838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Find the positive square root.</a:t>
            </a:r>
          </a:p>
        </p:txBody>
      </p:sp>
      <p:grpSp>
        <p:nvGrpSpPr>
          <p:cNvPr id="51226" name="Group 26"/>
          <p:cNvGrpSpPr>
            <a:grpSpLocks/>
          </p:cNvGrpSpPr>
          <p:nvPr/>
        </p:nvGrpSpPr>
        <p:grpSpPr bwMode="auto">
          <a:xfrm>
            <a:off x="381000" y="5578475"/>
            <a:ext cx="8610600" cy="822325"/>
            <a:chOff x="96" y="3456"/>
            <a:chExt cx="5424" cy="518"/>
          </a:xfrm>
        </p:grpSpPr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96" y="3456"/>
              <a:ext cx="542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The side lengths do not form a Pythagorean triple because       is not a whole number.</a:t>
              </a:r>
            </a:p>
          </p:txBody>
        </p:sp>
        <p:pic>
          <p:nvPicPr>
            <p:cNvPr id="51225" name="Picture 25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78" y="3696"/>
              <a:ext cx="390" cy="2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/>
      <p:bldP spid="51218" grpId="0"/>
      <p:bldP spid="51219" grpId="0"/>
      <p:bldP spid="51220" grpId="0"/>
      <p:bldP spid="51221" grpId="0"/>
      <p:bldP spid="51222" grpId="0"/>
      <p:bldP spid="512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" y="1539875"/>
            <a:ext cx="563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missing side length. Tell if the side lengths form a Pythagorean triple. Explain.</a:t>
            </a:r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2686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57200" y="3124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505200" y="3124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28600" y="3657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>
                <a:solidFill>
                  <a:schemeClr val="accent2"/>
                </a:solidFill>
              </a:rPr>
              <a:t>10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>
                <a:solidFill>
                  <a:srgbClr val="008000"/>
                </a:solidFill>
              </a:rPr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505200" y="3657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8 for a and 10 for b.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914400" y="4191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164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505200" y="4191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 and add.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429000" y="4795838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Find the positive square root.</a:t>
            </a:r>
          </a:p>
        </p:txBody>
      </p:sp>
      <p:pic>
        <p:nvPicPr>
          <p:cNvPr id="37906" name="Picture 1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724400"/>
            <a:ext cx="1304925" cy="381000"/>
          </a:xfrm>
          <a:prstGeom prst="rect">
            <a:avLst/>
          </a:prstGeom>
          <a:noFill/>
        </p:spPr>
      </p:pic>
      <p:grpSp>
        <p:nvGrpSpPr>
          <p:cNvPr id="37911" name="Group 23"/>
          <p:cNvGrpSpPr>
            <a:grpSpLocks/>
          </p:cNvGrpSpPr>
          <p:nvPr/>
        </p:nvGrpSpPr>
        <p:grpSpPr bwMode="auto">
          <a:xfrm>
            <a:off x="381000" y="5334000"/>
            <a:ext cx="8610600" cy="822325"/>
            <a:chOff x="240" y="3360"/>
            <a:chExt cx="5424" cy="518"/>
          </a:xfrm>
        </p:grpSpPr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240" y="3360"/>
              <a:ext cx="542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The side lengths do not form a Pythagorean triple because          is not a whole number.</a:t>
              </a:r>
            </a:p>
          </p:txBody>
        </p:sp>
        <p:pic>
          <p:nvPicPr>
            <p:cNvPr id="37910" name="Picture 22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79" y="3600"/>
              <a:ext cx="510" cy="2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  <p:bldP spid="37899" grpId="0"/>
      <p:bldP spid="37900" grpId="0"/>
      <p:bldP spid="37901" grpId="0"/>
      <p:bldP spid="37902" grpId="0"/>
      <p:bldP spid="37903" grpId="0"/>
      <p:bldP spid="379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1000" y="1371600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missing side length. Tell if the side lengths form a Pythagorean triple. Explain.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57200" y="52578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side lengths are nonzero whole numbers that satisfy the equation </a:t>
            </a: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r>
              <a:rPr lang="en-US"/>
              <a:t>, so they form a Pythagorean triple.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066800" y="2971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124200" y="2971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85800" y="3505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24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>
                <a:solidFill>
                  <a:schemeClr val="accent2"/>
                </a:solidFill>
              </a:rPr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>
                <a:solidFill>
                  <a:srgbClr val="008000"/>
                </a:solidFill>
              </a:rPr>
              <a:t>26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124200" y="3505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24 for a and 26 for c.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1676400" y="4038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100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124200" y="4038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 and subtract.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828800" y="4572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 </a:t>
            </a:r>
            <a:r>
              <a:rPr lang="en-US"/>
              <a:t>= 10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124200" y="4572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Find the positive square root.</a:t>
            </a:r>
          </a:p>
        </p:txBody>
      </p:sp>
      <p:pic>
        <p:nvPicPr>
          <p:cNvPr id="5224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447800"/>
            <a:ext cx="28384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2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  <p:bldP spid="52235" grpId="0"/>
      <p:bldP spid="52236" grpId="0"/>
      <p:bldP spid="52237" grpId="0"/>
      <p:bldP spid="52238" grpId="0"/>
      <p:bldP spid="52239" grpId="0"/>
      <p:bldP spid="52240" grpId="0"/>
      <p:bldP spid="522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3c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1000" y="1539875"/>
            <a:ext cx="525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missing side length. Tell if the side lengths form a Pythagorean triple. Explain.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1600200"/>
            <a:ext cx="3271837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81000" y="3352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No. The side length 2.4 is not a whole number.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914400"/>
            <a:ext cx="8153400" cy="5562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tabLst>
                <a:tab pos="457200" algn="l"/>
              </a:tabLst>
            </a:pPr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pPr>
              <a:tabLst>
                <a:tab pos="457200" algn="l"/>
              </a:tabLst>
            </a:pPr>
            <a:r>
              <a:rPr lang="en-US" altLang="en-US" sz="2800" b="1"/>
              <a:t>Classify each triangle by its angle measures.</a:t>
            </a:r>
            <a:endParaRPr lang="en-US" altLang="en-US" sz="800" b="1"/>
          </a:p>
          <a:p>
            <a:pPr>
              <a:tabLst>
                <a:tab pos="457200" algn="l"/>
              </a:tabLst>
            </a:pPr>
            <a:endParaRPr lang="en-US" altLang="en-US" sz="800"/>
          </a:p>
          <a:p>
            <a:pPr>
              <a:lnSpc>
                <a:spcPct val="140000"/>
              </a:lnSpc>
              <a:tabLst>
                <a:tab pos="457200" algn="l"/>
              </a:tabLst>
            </a:pPr>
            <a:r>
              <a:rPr lang="en-US" altLang="en-US" sz="2800" b="1"/>
              <a:t>1.</a:t>
            </a:r>
            <a:r>
              <a:rPr lang="en-US" altLang="en-US" sz="2800"/>
              <a:t> </a:t>
            </a:r>
            <a:r>
              <a:rPr lang="en-US" altLang="en-US" sz="2800">
                <a:sym typeface="Symbol" pitchFamily="18" charset="2"/>
              </a:rPr>
              <a:t> 					</a:t>
            </a:r>
            <a:r>
              <a:rPr lang="en-US" altLang="en-US" sz="2800" b="1">
                <a:sym typeface="Symbol" pitchFamily="18" charset="2"/>
              </a:rPr>
              <a:t>2.</a:t>
            </a:r>
            <a:r>
              <a:rPr lang="en-US" altLang="en-US" sz="2800">
                <a:sym typeface="Symbol" pitchFamily="18" charset="2"/>
              </a:rPr>
              <a:t>  </a:t>
            </a:r>
          </a:p>
          <a:p>
            <a:pPr>
              <a:lnSpc>
                <a:spcPct val="140000"/>
              </a:lnSpc>
              <a:tabLst>
                <a:tab pos="457200" algn="l"/>
              </a:tabLst>
            </a:pPr>
            <a:endParaRPr lang="en-US" altLang="en-US" sz="2800" b="1">
              <a:sym typeface="Symbol" pitchFamily="18" charset="2"/>
            </a:endParaRPr>
          </a:p>
          <a:p>
            <a:pPr>
              <a:lnSpc>
                <a:spcPct val="140000"/>
              </a:lnSpc>
              <a:tabLst>
                <a:tab pos="457200" algn="l"/>
              </a:tabLst>
            </a:pPr>
            <a:endParaRPr lang="en-US" altLang="en-US" sz="2800" b="1">
              <a:sym typeface="Symbol" pitchFamily="18" charset="2"/>
            </a:endParaRPr>
          </a:p>
          <a:p>
            <a:pPr>
              <a:lnSpc>
                <a:spcPct val="140000"/>
              </a:lnSpc>
              <a:tabLst>
                <a:tab pos="457200" algn="l"/>
              </a:tabLst>
            </a:pPr>
            <a:r>
              <a:rPr lang="en-US" altLang="en-US" sz="2800" b="1">
                <a:sym typeface="Symbol" pitchFamily="18" charset="2"/>
              </a:rPr>
              <a:t>3. </a:t>
            </a:r>
            <a:r>
              <a:rPr lang="en-US" altLang="en-US" sz="2800">
                <a:sym typeface="Symbol" pitchFamily="18" charset="2"/>
              </a:rPr>
              <a:t>Simplify         </a:t>
            </a:r>
          </a:p>
          <a:p>
            <a:pPr>
              <a:tabLst>
                <a:tab pos="457200" algn="l"/>
              </a:tabLst>
            </a:pPr>
            <a:endParaRPr lang="en-US" altLang="en-US" sz="2800" b="1">
              <a:sym typeface="Symbol" pitchFamily="18" charset="2"/>
            </a:endParaRPr>
          </a:p>
          <a:p>
            <a:pPr>
              <a:tabLst>
                <a:tab pos="457200" algn="l"/>
              </a:tabLst>
            </a:pPr>
            <a:r>
              <a:rPr lang="en-US" altLang="en-US" sz="2800" b="1">
                <a:sym typeface="Symbol" pitchFamily="18" charset="2"/>
              </a:rPr>
              <a:t>4. </a:t>
            </a:r>
            <a:r>
              <a:rPr lang="en-US" altLang="en-US" sz="2800">
                <a:sym typeface="Symbol" pitchFamily="18" charset="2"/>
              </a:rPr>
              <a:t>If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>
                <a:sym typeface="Symbol" pitchFamily="18" charset="2"/>
              </a:rPr>
              <a:t> = 6, </a:t>
            </a:r>
            <a:r>
              <a:rPr lang="en-US" altLang="en-US" sz="2800" i="1">
                <a:sym typeface="Symbol" pitchFamily="18" charset="2"/>
              </a:rPr>
              <a:t>b</a:t>
            </a:r>
            <a:r>
              <a:rPr lang="en-US" altLang="en-US" sz="2800">
                <a:sym typeface="Symbol" pitchFamily="18" charset="2"/>
              </a:rPr>
              <a:t> = 7, and </a:t>
            </a:r>
            <a:r>
              <a:rPr lang="en-US" altLang="en-US" sz="2800" i="1">
                <a:sym typeface="Symbol" pitchFamily="18" charset="2"/>
              </a:rPr>
              <a:t>c</a:t>
            </a:r>
            <a:r>
              <a:rPr lang="en-US" altLang="en-US" sz="2800">
                <a:sym typeface="Symbol" pitchFamily="18" charset="2"/>
              </a:rPr>
              <a:t> = 12, find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baseline="30000">
                <a:sym typeface="Symbol" pitchFamily="18" charset="2"/>
              </a:rPr>
              <a:t>2</a:t>
            </a:r>
            <a:r>
              <a:rPr lang="en-US" altLang="en-US" sz="2800">
                <a:sym typeface="Symbol" pitchFamily="18" charset="2"/>
              </a:rPr>
              <a:t> + </a:t>
            </a:r>
            <a:r>
              <a:rPr lang="en-US" altLang="en-US" sz="2800" i="1">
                <a:sym typeface="Symbol" pitchFamily="18" charset="2"/>
              </a:rPr>
              <a:t>b</a:t>
            </a:r>
            <a:r>
              <a:rPr lang="en-US" altLang="en-US" sz="2800" baseline="30000">
                <a:sym typeface="Symbol" pitchFamily="18" charset="2"/>
              </a:rPr>
              <a:t>2</a:t>
            </a:r>
            <a:r>
              <a:rPr lang="en-US" altLang="en-US" sz="2800">
                <a:sym typeface="Symbol" pitchFamily="18" charset="2"/>
              </a:rPr>
              <a:t> 	and find c</a:t>
            </a:r>
            <a:r>
              <a:rPr lang="en-US" altLang="en-US" sz="2800" baseline="30000">
                <a:sym typeface="Symbol" pitchFamily="18" charset="2"/>
              </a:rPr>
              <a:t>2</a:t>
            </a:r>
            <a:r>
              <a:rPr lang="en-US" altLang="en-US" sz="2800">
                <a:sym typeface="Symbol" pitchFamily="18" charset="2"/>
              </a:rPr>
              <a:t>. Which value is greater?</a:t>
            </a:r>
            <a:r>
              <a:rPr lang="en-US" altLang="en-US" sz="280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90800" y="2895600"/>
            <a:ext cx="1160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acute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080250" y="2895600"/>
            <a:ext cx="1020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right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849688" y="4281488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12</a:t>
            </a:r>
            <a:endParaRPr lang="en-US" sz="2800">
              <a:sym typeface="Symbol" pitchFamily="18" charset="2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974725" y="5957888"/>
            <a:ext cx="222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itchFamily="18" charset="2"/>
              </a:rPr>
              <a:t>85; 144; c</a:t>
            </a:r>
            <a:r>
              <a:rPr lang="en-US" altLang="en-US" sz="2800" baseline="30000">
                <a:solidFill>
                  <a:srgbClr val="FF3300"/>
                </a:solidFill>
                <a:sym typeface="Symbol" pitchFamily="18" charset="2"/>
              </a:rPr>
              <a:t>2</a:t>
            </a:r>
            <a:endParaRPr lang="en-US" sz="2800">
              <a:sym typeface="Symbol" pitchFamily="18" charset="2"/>
            </a:endParaRPr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14600"/>
            <a:ext cx="114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667000"/>
            <a:ext cx="10763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03" name="Picture 3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900" y="4214813"/>
            <a:ext cx="1104900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7" grpId="0" autoUpdateAnimBg="0"/>
      <p:bldP spid="7198" grpId="0" autoUpdateAnimBg="0"/>
      <p:bldP spid="71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1000" y="1539875"/>
            <a:ext cx="510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missing side length. Tell if the side lengths form a Pythagorean triple. Explain.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57200" y="5562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Yes. The three side lengths are nonzero whole numbers that satisfy Pythagorean's Theorem.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85800" y="3276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124200" y="3276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04800" y="3810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30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>
                <a:solidFill>
                  <a:schemeClr val="accent2"/>
                </a:solidFill>
              </a:rPr>
              <a:t>16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>
                <a:solidFill>
                  <a:srgbClr val="008000"/>
                </a:solidFill>
              </a:rPr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124200" y="3810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30 for a and 16 for b.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1295400" y="4343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</a:t>
            </a:r>
            <a:r>
              <a:rPr lang="en-US" baseline="30000"/>
              <a:t>2</a:t>
            </a:r>
            <a:r>
              <a:rPr lang="en-US"/>
              <a:t> = 1156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3124200" y="4343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Multiply.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447800" y="4876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 </a:t>
            </a:r>
            <a:r>
              <a:rPr lang="en-US"/>
              <a:t>= 34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124200" y="48768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Find the positive square root.</a:t>
            </a:r>
          </a:p>
        </p:txBody>
      </p:sp>
      <p:pic>
        <p:nvPicPr>
          <p:cNvPr id="54290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95400"/>
            <a:ext cx="32766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  <p:bldP spid="54282" grpId="0"/>
      <p:bldP spid="54283" grpId="0"/>
      <p:bldP spid="54284" grpId="0"/>
      <p:bldP spid="54285" grpId="0"/>
      <p:bldP spid="54286" grpId="0"/>
      <p:bldP spid="54287" grpId="0"/>
      <p:bldP spid="54288" grpId="0"/>
      <p:bldP spid="542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57200" y="11430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converse of the Pythagorean Theorem gives you a way to tell if a triangle is a right triangle when you know the side lengths.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220200" cy="315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38200" y="1158875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You can also use side lengths to classify a triangle as acute or obtuse.</a:t>
            </a:r>
          </a:p>
        </p:txBody>
      </p:sp>
      <p:grpSp>
        <p:nvGrpSpPr>
          <p:cNvPr id="46123" name="Group 43"/>
          <p:cNvGrpSpPr>
            <a:grpSpLocks/>
          </p:cNvGrpSpPr>
          <p:nvPr/>
        </p:nvGrpSpPr>
        <p:grpSpPr bwMode="auto">
          <a:xfrm>
            <a:off x="0" y="1905000"/>
            <a:ext cx="9144000" cy="3657600"/>
            <a:chOff x="384" y="1440"/>
            <a:chExt cx="4902" cy="1794"/>
          </a:xfrm>
        </p:grpSpPr>
        <p:grpSp>
          <p:nvGrpSpPr>
            <p:cNvPr id="46122" name="Group 42"/>
            <p:cNvGrpSpPr>
              <a:grpSpLocks/>
            </p:cNvGrpSpPr>
            <p:nvPr/>
          </p:nvGrpSpPr>
          <p:grpSpPr bwMode="auto">
            <a:xfrm>
              <a:off x="384" y="1440"/>
              <a:ext cx="4902" cy="1794"/>
              <a:chOff x="384" y="1440"/>
              <a:chExt cx="4902" cy="1794"/>
            </a:xfrm>
          </p:grpSpPr>
          <p:pic>
            <p:nvPicPr>
              <p:cNvPr id="46086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" y="1440"/>
                <a:ext cx="4902" cy="1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6108" name="Rectangle 28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1200" cy="672"/>
              </a:xfrm>
              <a:prstGeom prst="rect">
                <a:avLst/>
              </a:prstGeom>
              <a:solidFill>
                <a:srgbClr val="FFEE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0" name="Group 30"/>
            <p:cNvGrpSpPr>
              <a:grpSpLocks/>
            </p:cNvGrpSpPr>
            <p:nvPr/>
          </p:nvGrpSpPr>
          <p:grpSpPr bwMode="auto">
            <a:xfrm>
              <a:off x="3408" y="2198"/>
              <a:ext cx="1440" cy="970"/>
              <a:chOff x="2928" y="3120"/>
              <a:chExt cx="1440" cy="970"/>
            </a:xfrm>
          </p:grpSpPr>
          <p:sp>
            <p:nvSpPr>
              <p:cNvPr id="46111" name="Freeform 31"/>
              <p:cNvSpPr>
                <a:spLocks/>
              </p:cNvSpPr>
              <p:nvPr/>
            </p:nvSpPr>
            <p:spPr bwMode="auto">
              <a:xfrm>
                <a:off x="3120" y="3264"/>
                <a:ext cx="912" cy="624"/>
              </a:xfrm>
              <a:custGeom>
                <a:avLst/>
                <a:gdLst/>
                <a:ahLst/>
                <a:cxnLst>
                  <a:cxn ang="0">
                    <a:pos x="912" y="624"/>
                  </a:cxn>
                  <a:cxn ang="0">
                    <a:pos x="624" y="0"/>
                  </a:cxn>
                  <a:cxn ang="0">
                    <a:pos x="0" y="624"/>
                  </a:cxn>
                  <a:cxn ang="0">
                    <a:pos x="912" y="624"/>
                  </a:cxn>
                </a:cxnLst>
                <a:rect l="0" t="0" r="r" b="b"/>
                <a:pathLst>
                  <a:path w="912" h="624">
                    <a:moveTo>
                      <a:pt x="912" y="624"/>
                    </a:moveTo>
                    <a:lnTo>
                      <a:pt x="624" y="0"/>
                    </a:lnTo>
                    <a:lnTo>
                      <a:pt x="0" y="624"/>
                    </a:lnTo>
                    <a:lnTo>
                      <a:pt x="912" y="62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2" name="Line 32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624" cy="62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3" name="Text Box 33"/>
              <p:cNvSpPr txBox="1">
                <a:spLocks noChangeArrowheads="1"/>
              </p:cNvSpPr>
              <p:nvPr/>
            </p:nvSpPr>
            <p:spPr bwMode="auto">
              <a:xfrm>
                <a:off x="2928" y="3741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A</a:t>
                </a:r>
              </a:p>
            </p:txBody>
          </p:sp>
          <p:sp>
            <p:nvSpPr>
              <p:cNvPr id="46114" name="Text Box 34"/>
              <p:cNvSpPr txBox="1">
                <a:spLocks noChangeArrowheads="1"/>
              </p:cNvSpPr>
              <p:nvPr/>
            </p:nvSpPr>
            <p:spPr bwMode="auto">
              <a:xfrm>
                <a:off x="3744" y="312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B</a:t>
                </a:r>
              </a:p>
            </p:txBody>
          </p:sp>
          <p:sp>
            <p:nvSpPr>
              <p:cNvPr id="46115" name="Text Box 35"/>
              <p:cNvSpPr txBox="1">
                <a:spLocks noChangeArrowheads="1"/>
              </p:cNvSpPr>
              <p:nvPr/>
            </p:nvSpPr>
            <p:spPr bwMode="auto">
              <a:xfrm>
                <a:off x="4032" y="3744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C</a:t>
                </a:r>
              </a:p>
            </p:txBody>
          </p:sp>
          <p:sp>
            <p:nvSpPr>
              <p:cNvPr id="46116" name="Text Box 36"/>
              <p:cNvSpPr txBox="1">
                <a:spLocks noChangeArrowheads="1"/>
              </p:cNvSpPr>
              <p:nvPr/>
            </p:nvSpPr>
            <p:spPr bwMode="auto">
              <a:xfrm>
                <a:off x="3216" y="336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c</a:t>
                </a:r>
              </a:p>
            </p:txBody>
          </p:sp>
          <p:sp>
            <p:nvSpPr>
              <p:cNvPr id="46117" name="Text Box 37"/>
              <p:cNvSpPr txBox="1">
                <a:spLocks noChangeArrowheads="1"/>
              </p:cNvSpPr>
              <p:nvPr/>
            </p:nvSpPr>
            <p:spPr bwMode="auto">
              <a:xfrm>
                <a:off x="3463" y="384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b</a:t>
                </a:r>
              </a:p>
            </p:txBody>
          </p:sp>
          <p:sp>
            <p:nvSpPr>
              <p:cNvPr id="46118" name="Text Box 38"/>
              <p:cNvSpPr txBox="1">
                <a:spLocks noChangeArrowheads="1"/>
              </p:cNvSpPr>
              <p:nvPr/>
            </p:nvSpPr>
            <p:spPr bwMode="auto">
              <a:xfrm>
                <a:off x="3888" y="34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a</a:t>
                </a:r>
              </a:p>
            </p:txBody>
          </p:sp>
          <p:sp>
            <p:nvSpPr>
              <p:cNvPr id="46119" name="AutoShape 39"/>
              <p:cNvSpPr>
                <a:spLocks noChangeArrowheads="1"/>
              </p:cNvSpPr>
              <p:nvPr/>
            </p:nvSpPr>
            <p:spPr bwMode="auto">
              <a:xfrm rot="7629498">
                <a:off x="3937" y="3828"/>
                <a:ext cx="118" cy="85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7200" y="9144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To understand why the Pythagorean inequalities are true, consider </a:t>
            </a:r>
            <a:r>
              <a:rPr lang="en-US" altLang="en-US" dirty="0"/>
              <a:t>∆</a:t>
            </a:r>
            <a:r>
              <a:rPr lang="en-US" i="1" dirty="0"/>
              <a:t>ABC</a:t>
            </a:r>
            <a:r>
              <a:rPr lang="en-US" dirty="0"/>
              <a:t>.</a:t>
            </a:r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799"/>
            <a:ext cx="9144000" cy="430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9" name="Group 11"/>
          <p:cNvGrpSpPr>
            <a:grpSpLocks/>
          </p:cNvGrpSpPr>
          <p:nvPr/>
        </p:nvGrpSpPr>
        <p:grpSpPr bwMode="auto">
          <a:xfrm>
            <a:off x="533400" y="2057400"/>
            <a:ext cx="7854950" cy="1663700"/>
            <a:chOff x="284" y="3072"/>
            <a:chExt cx="4948" cy="1048"/>
          </a:xfrm>
        </p:grpSpPr>
        <p:sp>
          <p:nvSpPr>
            <p:cNvPr id="48140" name="Text Box 12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By the Triangle Inequality Theorem, the sum of any two side lengths of a triangle is greater</a:t>
              </a:r>
            </a:p>
            <a:p>
              <a:r>
                <a:rPr lang="en-US"/>
                <a:t>than the third side length.</a:t>
              </a:r>
              <a:endParaRPr lang="en-US" sz="800"/>
            </a:p>
          </p:txBody>
        </p:sp>
        <p:sp>
          <p:nvSpPr>
            <p:cNvPr id="48141" name="Text Box 13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Remember!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4A: Classifying Triangles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33400" y="140335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33400" y="2667000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5, 7, 10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92138" y="3429000"/>
            <a:ext cx="809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914400" y="39782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By the Triangle Inequality Theorem, 5, 7, and 10 can be the side lengths of a triangle.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4A Continued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457200" y="1600200"/>
            <a:ext cx="454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2 </a:t>
            </a:r>
            <a:r>
              <a:rPr lang="en-US"/>
              <a:t>Classify the triangle.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81000" y="4953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Since </a:t>
            </a:r>
            <a:r>
              <a:rPr lang="en-US" i="1"/>
              <a:t>c</a:t>
            </a:r>
            <a:r>
              <a:rPr lang="en-US" baseline="30000"/>
              <a:t>2</a:t>
            </a:r>
            <a:r>
              <a:rPr lang="en-US"/>
              <a:t> &gt; </a:t>
            </a:r>
            <a:r>
              <a:rPr lang="en-US" i="1"/>
              <a:t>a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, the triangle is obtuse.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200400" y="4267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Add and compare.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81000" y="4267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 &gt; 74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200400" y="3657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Multiply.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200400" y="2362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Compare c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to a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+ b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.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200400" y="2971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the longest side for c.</a:t>
            </a:r>
          </a:p>
        </p:txBody>
      </p:sp>
      <p:grpSp>
        <p:nvGrpSpPr>
          <p:cNvPr id="56343" name="Group 23"/>
          <p:cNvGrpSpPr>
            <a:grpSpLocks/>
          </p:cNvGrpSpPr>
          <p:nvPr/>
        </p:nvGrpSpPr>
        <p:grpSpPr bwMode="auto">
          <a:xfrm>
            <a:off x="685800" y="2209800"/>
            <a:ext cx="2286000" cy="565150"/>
            <a:chOff x="0" y="1612"/>
            <a:chExt cx="1440" cy="356"/>
          </a:xfrm>
        </p:grpSpPr>
        <p:sp>
          <p:nvSpPr>
            <p:cNvPr id="56340" name="Text Box 20"/>
            <p:cNvSpPr txBox="1">
              <a:spLocks noChangeArrowheads="1"/>
            </p:cNvSpPr>
            <p:nvPr/>
          </p:nvSpPr>
          <p:spPr bwMode="auto">
            <a:xfrm>
              <a:off x="0" y="168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c</a:t>
              </a:r>
              <a:r>
                <a:rPr lang="en-US" baseline="30000"/>
                <a:t>2</a:t>
              </a:r>
              <a:r>
                <a:rPr lang="en-US"/>
                <a:t> = </a:t>
              </a:r>
              <a:r>
                <a:rPr lang="en-US" i="1"/>
                <a:t>a</a:t>
              </a:r>
              <a:r>
                <a:rPr lang="en-US" baseline="30000"/>
                <a:t>2</a:t>
              </a:r>
              <a:r>
                <a:rPr lang="en-US"/>
                <a:t> + </a:t>
              </a:r>
              <a:r>
                <a:rPr lang="en-US" i="1"/>
                <a:t>b</a:t>
              </a:r>
              <a:r>
                <a:rPr lang="en-US" baseline="30000"/>
                <a:t>2</a:t>
              </a:r>
            </a:p>
          </p:txBody>
        </p:sp>
        <p:sp>
          <p:nvSpPr>
            <p:cNvPr id="56341" name="Text Box 21"/>
            <p:cNvSpPr txBox="1">
              <a:spLocks noChangeArrowheads="1"/>
            </p:cNvSpPr>
            <p:nvPr/>
          </p:nvSpPr>
          <p:spPr bwMode="auto">
            <a:xfrm>
              <a:off x="288" y="161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56347" name="Group 27"/>
          <p:cNvGrpSpPr>
            <a:grpSpLocks/>
          </p:cNvGrpSpPr>
          <p:nvPr/>
        </p:nvGrpSpPr>
        <p:grpSpPr bwMode="auto">
          <a:xfrm>
            <a:off x="457200" y="2863850"/>
            <a:ext cx="2286000" cy="565150"/>
            <a:chOff x="288" y="1708"/>
            <a:chExt cx="1440" cy="356"/>
          </a:xfrm>
        </p:grpSpPr>
        <p:sp>
          <p:nvSpPr>
            <p:cNvPr id="56345" name="Text Box 25"/>
            <p:cNvSpPr txBox="1">
              <a:spLocks noChangeArrowheads="1"/>
            </p:cNvSpPr>
            <p:nvPr/>
          </p:nvSpPr>
          <p:spPr bwMode="auto">
            <a:xfrm>
              <a:off x="288" y="177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  <a:r>
                <a:rPr lang="en-US" baseline="30000"/>
                <a:t>2</a:t>
              </a:r>
              <a:r>
                <a:rPr lang="en-US"/>
                <a:t> = 5</a:t>
              </a:r>
              <a:r>
                <a:rPr lang="en-US" baseline="30000"/>
                <a:t>2</a:t>
              </a:r>
              <a:r>
                <a:rPr lang="en-US"/>
                <a:t> + 7</a:t>
              </a:r>
              <a:r>
                <a:rPr lang="en-US" baseline="30000"/>
                <a:t>2</a:t>
              </a:r>
            </a:p>
          </p:txBody>
        </p:sp>
        <p:sp>
          <p:nvSpPr>
            <p:cNvPr id="56346" name="Text Box 26"/>
            <p:cNvSpPr txBox="1">
              <a:spLocks noChangeArrowheads="1"/>
            </p:cNvSpPr>
            <p:nvPr/>
          </p:nvSpPr>
          <p:spPr bwMode="auto">
            <a:xfrm>
              <a:off x="720" y="170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56351" name="Group 31"/>
          <p:cNvGrpSpPr>
            <a:grpSpLocks/>
          </p:cNvGrpSpPr>
          <p:nvPr/>
        </p:nvGrpSpPr>
        <p:grpSpPr bwMode="auto">
          <a:xfrm>
            <a:off x="381000" y="3549650"/>
            <a:ext cx="3124200" cy="565150"/>
            <a:chOff x="240" y="2236"/>
            <a:chExt cx="1968" cy="356"/>
          </a:xfrm>
        </p:grpSpPr>
        <p:sp>
          <p:nvSpPr>
            <p:cNvPr id="56349" name="Text Box 29"/>
            <p:cNvSpPr txBox="1">
              <a:spLocks noChangeArrowheads="1"/>
            </p:cNvSpPr>
            <p:nvPr/>
          </p:nvSpPr>
          <p:spPr bwMode="auto">
            <a:xfrm>
              <a:off x="240" y="230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 = 25 + 49</a:t>
              </a:r>
              <a:endParaRPr lang="en-US" baseline="30000"/>
            </a:p>
          </p:txBody>
        </p:sp>
        <p:sp>
          <p:nvSpPr>
            <p:cNvPr id="56350" name="Text Box 30"/>
            <p:cNvSpPr txBox="1">
              <a:spLocks noChangeArrowheads="1"/>
            </p:cNvSpPr>
            <p:nvPr/>
          </p:nvSpPr>
          <p:spPr bwMode="auto">
            <a:xfrm>
              <a:off x="720" y="22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/>
      <p:bldP spid="56334" grpId="0"/>
      <p:bldP spid="56335" grpId="0"/>
      <p:bldP spid="56336" grpId="0"/>
      <p:bldP spid="56337" grpId="0"/>
      <p:bldP spid="563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4B: Classifying Triangles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33400" y="16002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25463" y="3429000"/>
            <a:ext cx="809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41338" y="2819400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5, 8, 17</a:t>
            </a:r>
          </a:p>
        </p:txBody>
      </p:sp>
      <p:grpSp>
        <p:nvGrpSpPr>
          <p:cNvPr id="55307" name="Group 11"/>
          <p:cNvGrpSpPr>
            <a:grpSpLocks/>
          </p:cNvGrpSpPr>
          <p:nvPr/>
        </p:nvGrpSpPr>
        <p:grpSpPr bwMode="auto">
          <a:xfrm>
            <a:off x="533400" y="4038600"/>
            <a:ext cx="7924800" cy="822325"/>
            <a:chOff x="336" y="2544"/>
            <a:chExt cx="4992" cy="518"/>
          </a:xfrm>
        </p:grpSpPr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336" y="2544"/>
              <a:ext cx="49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Since 5 + 8 = 13 and 13 &gt; 17, these cannot be the side lengths of a triangle.</a:t>
              </a:r>
            </a:p>
          </p:txBody>
        </p:sp>
        <p:sp>
          <p:nvSpPr>
            <p:cNvPr id="55306" name="Line 10"/>
            <p:cNvSpPr>
              <a:spLocks noChangeShapeType="1"/>
            </p:cNvSpPr>
            <p:nvPr/>
          </p:nvSpPr>
          <p:spPr bwMode="auto">
            <a:xfrm flipH="1">
              <a:off x="2910" y="2610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16764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81000" y="3581400"/>
            <a:ext cx="809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81000" y="2895600"/>
            <a:ext cx="170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7, 12, 16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838200" y="4191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By the Triangle Inequality Theorem, 7, 12, and 16 can be the side lengths of a triangle.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4a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457200" y="1676400"/>
            <a:ext cx="454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2 </a:t>
            </a:r>
            <a:r>
              <a:rPr lang="en-US"/>
              <a:t>Classify the triangle.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381000" y="4953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Since </a:t>
            </a:r>
            <a:r>
              <a:rPr lang="en-US" i="1"/>
              <a:t>c</a:t>
            </a:r>
            <a:r>
              <a:rPr lang="en-US" baseline="30000"/>
              <a:t>2</a:t>
            </a:r>
            <a:r>
              <a:rPr lang="en-US"/>
              <a:t> &gt; </a:t>
            </a:r>
            <a:r>
              <a:rPr lang="en-US" i="1"/>
              <a:t>a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, the triangle is obtuse.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3200400" y="4267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Add and compare.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381000" y="4267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256 &gt; 193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200400" y="3657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Multiply.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3200400" y="2362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Compare c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to a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+ b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.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200400" y="2971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the longest side for c.</a:t>
            </a:r>
          </a:p>
        </p:txBody>
      </p:sp>
      <p:grpSp>
        <p:nvGrpSpPr>
          <p:cNvPr id="62483" name="Group 19"/>
          <p:cNvGrpSpPr>
            <a:grpSpLocks/>
          </p:cNvGrpSpPr>
          <p:nvPr/>
        </p:nvGrpSpPr>
        <p:grpSpPr bwMode="auto">
          <a:xfrm>
            <a:off x="685800" y="2209800"/>
            <a:ext cx="2286000" cy="565150"/>
            <a:chOff x="0" y="1612"/>
            <a:chExt cx="1440" cy="356"/>
          </a:xfrm>
        </p:grpSpPr>
        <p:sp>
          <p:nvSpPr>
            <p:cNvPr id="62484" name="Text Box 20"/>
            <p:cNvSpPr txBox="1">
              <a:spLocks noChangeArrowheads="1"/>
            </p:cNvSpPr>
            <p:nvPr/>
          </p:nvSpPr>
          <p:spPr bwMode="auto">
            <a:xfrm>
              <a:off x="0" y="168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c</a:t>
              </a:r>
              <a:r>
                <a:rPr lang="en-US" baseline="30000"/>
                <a:t>2</a:t>
              </a:r>
              <a:r>
                <a:rPr lang="en-US"/>
                <a:t> = </a:t>
              </a:r>
              <a:r>
                <a:rPr lang="en-US" i="1"/>
                <a:t>a</a:t>
              </a:r>
              <a:r>
                <a:rPr lang="en-US" baseline="30000"/>
                <a:t>2</a:t>
              </a:r>
              <a:r>
                <a:rPr lang="en-US"/>
                <a:t> + </a:t>
              </a:r>
              <a:r>
                <a:rPr lang="en-US" i="1"/>
                <a:t>b</a:t>
              </a:r>
              <a:r>
                <a:rPr lang="en-US" baseline="30000"/>
                <a:t>2</a:t>
              </a:r>
            </a:p>
          </p:txBody>
        </p:sp>
        <p:sp>
          <p:nvSpPr>
            <p:cNvPr id="62485" name="Text Box 21"/>
            <p:cNvSpPr txBox="1">
              <a:spLocks noChangeArrowheads="1"/>
            </p:cNvSpPr>
            <p:nvPr/>
          </p:nvSpPr>
          <p:spPr bwMode="auto">
            <a:xfrm>
              <a:off x="288" y="161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62486" name="Group 22"/>
          <p:cNvGrpSpPr>
            <a:grpSpLocks/>
          </p:cNvGrpSpPr>
          <p:nvPr/>
        </p:nvGrpSpPr>
        <p:grpSpPr bwMode="auto">
          <a:xfrm>
            <a:off x="381000" y="2863850"/>
            <a:ext cx="2667000" cy="565150"/>
            <a:chOff x="288" y="1708"/>
            <a:chExt cx="1440" cy="356"/>
          </a:xfrm>
        </p:grpSpPr>
        <p:sp>
          <p:nvSpPr>
            <p:cNvPr id="62487" name="Text Box 23"/>
            <p:cNvSpPr txBox="1">
              <a:spLocks noChangeArrowheads="1"/>
            </p:cNvSpPr>
            <p:nvPr/>
          </p:nvSpPr>
          <p:spPr bwMode="auto">
            <a:xfrm>
              <a:off x="288" y="177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16</a:t>
              </a:r>
              <a:r>
                <a:rPr lang="en-US" baseline="30000"/>
                <a:t>2</a:t>
              </a:r>
              <a:r>
                <a:rPr lang="en-US"/>
                <a:t> = 12</a:t>
              </a:r>
              <a:r>
                <a:rPr lang="en-US" baseline="30000"/>
                <a:t>2</a:t>
              </a:r>
              <a:r>
                <a:rPr lang="en-US"/>
                <a:t> + 7</a:t>
              </a:r>
              <a:r>
                <a:rPr lang="en-US" baseline="30000"/>
                <a:t>2</a:t>
              </a:r>
            </a:p>
          </p:txBody>
        </p:sp>
        <p:sp>
          <p:nvSpPr>
            <p:cNvPr id="62488" name="Text Box 24"/>
            <p:cNvSpPr txBox="1">
              <a:spLocks noChangeArrowheads="1"/>
            </p:cNvSpPr>
            <p:nvPr/>
          </p:nvSpPr>
          <p:spPr bwMode="auto">
            <a:xfrm>
              <a:off x="720" y="170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62489" name="Group 25"/>
          <p:cNvGrpSpPr>
            <a:grpSpLocks/>
          </p:cNvGrpSpPr>
          <p:nvPr/>
        </p:nvGrpSpPr>
        <p:grpSpPr bwMode="auto">
          <a:xfrm>
            <a:off x="381000" y="3549650"/>
            <a:ext cx="3124200" cy="565150"/>
            <a:chOff x="240" y="2236"/>
            <a:chExt cx="1968" cy="356"/>
          </a:xfrm>
        </p:grpSpPr>
        <p:sp>
          <p:nvSpPr>
            <p:cNvPr id="62490" name="Text Box 26"/>
            <p:cNvSpPr txBox="1">
              <a:spLocks noChangeArrowheads="1"/>
            </p:cNvSpPr>
            <p:nvPr/>
          </p:nvSpPr>
          <p:spPr bwMode="auto">
            <a:xfrm>
              <a:off x="240" y="230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256 = 144 + 49</a:t>
              </a:r>
              <a:endParaRPr lang="en-US" baseline="30000"/>
            </a:p>
          </p:txBody>
        </p:sp>
        <p:sp>
          <p:nvSpPr>
            <p:cNvPr id="62491" name="Text Box 27"/>
            <p:cNvSpPr txBox="1">
              <a:spLocks noChangeArrowheads="1"/>
            </p:cNvSpPr>
            <p:nvPr/>
          </p:nvSpPr>
          <p:spPr bwMode="auto">
            <a:xfrm>
              <a:off x="720" y="22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7" grpId="0"/>
      <p:bldP spid="62478" grpId="0"/>
      <p:bldP spid="62479" grpId="0"/>
      <p:bldP spid="62480" grpId="0"/>
      <p:bldP spid="62481" grpId="0"/>
      <p:bldP spid="62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05800" cy="2590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Use the Pythagorean Theorem and its converse to solve problems.</a:t>
            </a:r>
          </a:p>
          <a:p>
            <a:pPr>
              <a:spcBef>
                <a:spcPct val="20000"/>
              </a:spcBef>
            </a:pPr>
            <a:endParaRPr lang="en-US" altLang="en-US" sz="1000"/>
          </a:p>
          <a:p>
            <a:pPr>
              <a:spcBef>
                <a:spcPct val="20000"/>
              </a:spcBef>
            </a:pPr>
            <a:r>
              <a:rPr lang="en-US" altLang="en-US" sz="3200"/>
              <a:t>Use Pythagorean inequalities to classify triangles.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1000" y="16764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81000" y="3505200"/>
            <a:ext cx="809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71475" y="2895600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11, 18, 34</a:t>
            </a:r>
          </a:p>
        </p:txBody>
      </p:sp>
      <p:grpSp>
        <p:nvGrpSpPr>
          <p:cNvPr id="60431" name="Group 15"/>
          <p:cNvGrpSpPr>
            <a:grpSpLocks/>
          </p:cNvGrpSpPr>
          <p:nvPr/>
        </p:nvGrpSpPr>
        <p:grpSpPr bwMode="auto">
          <a:xfrm>
            <a:off x="381000" y="4114800"/>
            <a:ext cx="7239000" cy="822325"/>
            <a:chOff x="336" y="2592"/>
            <a:chExt cx="4560" cy="518"/>
          </a:xfrm>
        </p:grpSpPr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336" y="2592"/>
              <a:ext cx="45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Since 11 + 18 = 29 and 29 &gt; 34, these cannot be the sides of a triangle. </a:t>
              </a:r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 flipH="1">
              <a:off x="3129" y="2658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4c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1000" y="16764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81000" y="3581400"/>
            <a:ext cx="809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81000" y="2971800"/>
            <a:ext cx="224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3.8, 4.1, 5.2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457200" y="4283075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By the Triangle Inequality Theorem, 3.8, 4.1, and 5.2 can be the side lengths of a triangle.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4c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457200" y="1676400"/>
            <a:ext cx="454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2 </a:t>
            </a:r>
            <a:r>
              <a:rPr lang="en-US"/>
              <a:t>Classify the triangle.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04800" y="5334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Since </a:t>
            </a:r>
            <a:r>
              <a:rPr lang="en-US" i="1"/>
              <a:t>c</a:t>
            </a:r>
            <a:r>
              <a:rPr lang="en-US" baseline="30000"/>
              <a:t>2</a:t>
            </a:r>
            <a:r>
              <a:rPr lang="en-US"/>
              <a:t> &lt; </a:t>
            </a:r>
            <a:r>
              <a:rPr lang="en-US" i="1"/>
              <a:t>a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, the triangle is acute.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4419600" y="4267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Add and compare.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609600" y="4267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27.04 &lt; 31.25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419600" y="3657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Multiply.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4419600" y="2362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Compare c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to a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+ b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.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4419600" y="2971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the longest side for c.</a:t>
            </a:r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1219200" y="2209800"/>
            <a:ext cx="2286000" cy="565150"/>
            <a:chOff x="0" y="1612"/>
            <a:chExt cx="1440" cy="356"/>
          </a:xfrm>
        </p:grpSpPr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0" y="168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c</a:t>
              </a:r>
              <a:r>
                <a:rPr lang="en-US" baseline="30000"/>
                <a:t>2</a:t>
              </a:r>
              <a:r>
                <a:rPr lang="en-US"/>
                <a:t> = </a:t>
              </a:r>
              <a:r>
                <a:rPr lang="en-US" i="1"/>
                <a:t>a</a:t>
              </a:r>
              <a:r>
                <a:rPr lang="en-US" baseline="30000"/>
                <a:t>2</a:t>
              </a:r>
              <a:r>
                <a:rPr lang="en-US"/>
                <a:t> + </a:t>
              </a:r>
              <a:r>
                <a:rPr lang="en-US" i="1"/>
                <a:t>b</a:t>
              </a:r>
              <a:r>
                <a:rPr lang="en-US" baseline="30000"/>
                <a:t>2</a:t>
              </a:r>
            </a:p>
          </p:txBody>
        </p:sp>
        <p:sp>
          <p:nvSpPr>
            <p:cNvPr id="64533" name="Text Box 21"/>
            <p:cNvSpPr txBox="1">
              <a:spLocks noChangeArrowheads="1"/>
            </p:cNvSpPr>
            <p:nvPr/>
          </p:nvSpPr>
          <p:spPr bwMode="auto">
            <a:xfrm>
              <a:off x="288" y="161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64534" name="Group 22"/>
          <p:cNvGrpSpPr>
            <a:grpSpLocks/>
          </p:cNvGrpSpPr>
          <p:nvPr/>
        </p:nvGrpSpPr>
        <p:grpSpPr bwMode="auto">
          <a:xfrm>
            <a:off x="762000" y="2863850"/>
            <a:ext cx="3124200" cy="565150"/>
            <a:chOff x="288" y="1708"/>
            <a:chExt cx="1440" cy="356"/>
          </a:xfrm>
        </p:grpSpPr>
        <p:sp>
          <p:nvSpPr>
            <p:cNvPr id="64535" name="Text Box 23"/>
            <p:cNvSpPr txBox="1">
              <a:spLocks noChangeArrowheads="1"/>
            </p:cNvSpPr>
            <p:nvPr/>
          </p:nvSpPr>
          <p:spPr bwMode="auto">
            <a:xfrm>
              <a:off x="288" y="177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5.2</a:t>
              </a:r>
              <a:r>
                <a:rPr lang="en-US" baseline="30000"/>
                <a:t>2</a:t>
              </a:r>
              <a:r>
                <a:rPr lang="en-US"/>
                <a:t> = 3.8</a:t>
              </a:r>
              <a:r>
                <a:rPr lang="en-US" baseline="30000"/>
                <a:t>2</a:t>
              </a:r>
              <a:r>
                <a:rPr lang="en-US"/>
                <a:t> + 4.1</a:t>
              </a:r>
              <a:r>
                <a:rPr lang="en-US" baseline="30000"/>
                <a:t>2</a:t>
              </a:r>
            </a:p>
          </p:txBody>
        </p:sp>
        <p:sp>
          <p:nvSpPr>
            <p:cNvPr id="64536" name="Text Box 24"/>
            <p:cNvSpPr txBox="1">
              <a:spLocks noChangeArrowheads="1"/>
            </p:cNvSpPr>
            <p:nvPr/>
          </p:nvSpPr>
          <p:spPr bwMode="auto">
            <a:xfrm>
              <a:off x="720" y="170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64537" name="Group 25"/>
          <p:cNvGrpSpPr>
            <a:grpSpLocks/>
          </p:cNvGrpSpPr>
          <p:nvPr/>
        </p:nvGrpSpPr>
        <p:grpSpPr bwMode="auto">
          <a:xfrm>
            <a:off x="609600" y="3549650"/>
            <a:ext cx="4038600" cy="565150"/>
            <a:chOff x="240" y="2236"/>
            <a:chExt cx="1968" cy="356"/>
          </a:xfrm>
        </p:grpSpPr>
        <p:sp>
          <p:nvSpPr>
            <p:cNvPr id="64538" name="Text Box 26"/>
            <p:cNvSpPr txBox="1">
              <a:spLocks noChangeArrowheads="1"/>
            </p:cNvSpPr>
            <p:nvPr/>
          </p:nvSpPr>
          <p:spPr bwMode="auto">
            <a:xfrm>
              <a:off x="240" y="230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27.04 = 14.44 + 16.81</a:t>
              </a:r>
              <a:endParaRPr lang="en-US" baseline="30000"/>
            </a:p>
          </p:txBody>
        </p:sp>
        <p:sp>
          <p:nvSpPr>
            <p:cNvPr id="64539" name="Text Box 27"/>
            <p:cNvSpPr txBox="1">
              <a:spLocks noChangeArrowheads="1"/>
            </p:cNvSpPr>
            <p:nvPr/>
          </p:nvSpPr>
          <p:spPr bwMode="auto">
            <a:xfrm>
              <a:off x="720" y="22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5" grpId="0"/>
      <p:bldP spid="64526" grpId="0"/>
      <p:bldP spid="64527" grpId="0"/>
      <p:bldP spid="64528" grpId="0"/>
      <p:bldP spid="64529" grpId="0"/>
      <p:bldP spid="645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b="1" dirty="0"/>
              <a:t>1.</a:t>
            </a:r>
            <a:r>
              <a:rPr lang="en-US" dirty="0"/>
              <a:t> Find the value of 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endParaRPr lang="en-US" dirty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dirty="0"/>
              <a:t>		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endParaRPr lang="en-US" dirty="0"/>
          </a:p>
          <a:p>
            <a:pPr>
              <a:tabLst>
                <a:tab pos="400050" algn="l"/>
              </a:tabLst>
            </a:pPr>
            <a:r>
              <a:rPr lang="en-US" b="1" dirty="0"/>
              <a:t>2.</a:t>
            </a:r>
            <a:r>
              <a:rPr lang="en-US" dirty="0"/>
              <a:t> An entertainment center is 52 in. wide and 40 in. 	high. Will a TV with a 60 in. diagonal fit in it? 	Explain.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endParaRPr lang="en-US" dirty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800" dirty="0"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  <a:tabLst>
                <a:tab pos="400050" algn="l"/>
              </a:tabLst>
            </a:pPr>
            <a:endParaRPr lang="en-US" sz="800" dirty="0">
              <a:latin typeface="Arial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3528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12</a:t>
            </a:r>
            <a:endParaRPr lang="en-US" dirty="0">
              <a:latin typeface="Arial" charset="0"/>
            </a:endParaRPr>
          </a:p>
        </p:txBody>
      </p:sp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19145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0" name="Picture 2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648200"/>
            <a:ext cx="4057650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1534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b="1" dirty="0"/>
              <a:t>3.</a:t>
            </a:r>
            <a:r>
              <a:rPr lang="en-US" dirty="0"/>
              <a:t> Find the missing side length. Tell if the side 	lengths form a Pythagorean triple. Explain.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57200" algn="l"/>
              </a:tabLst>
            </a:pPr>
            <a:endParaRPr lang="en-US" dirty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57200" algn="l"/>
              </a:tabLst>
            </a:pPr>
            <a:endParaRPr lang="en-US" b="1" dirty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57200" algn="l"/>
              </a:tabLst>
            </a:pPr>
            <a:endParaRPr lang="en-US" b="1" dirty="0"/>
          </a:p>
          <a:p>
            <a:pPr>
              <a:tabLst>
                <a:tab pos="457200" algn="l"/>
              </a:tabLst>
            </a:pPr>
            <a:r>
              <a:rPr lang="en-US" b="1" dirty="0"/>
              <a:t>4.</a:t>
            </a:r>
            <a:r>
              <a:rPr lang="en-US" dirty="0"/>
              <a:t> Tell if the measures 7, 11, and 15 can be the 	side lengths of a triangle. If so, classify the </a:t>
            </a:r>
            <a:br>
              <a:rPr lang="en-US" dirty="0"/>
            </a:br>
            <a:r>
              <a:rPr lang="en-US" dirty="0"/>
              <a:t>	triangle as acute, obtuse, or right.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57200" algn="l"/>
              </a:tabLst>
            </a:pPr>
            <a:endParaRPr lang="en-US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r>
              <a:rPr lang="en-US" sz="800" dirty="0"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sz="800" dirty="0">
              <a:latin typeface="Arial" charset="0"/>
            </a:endParaRP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962400" y="2286000"/>
            <a:ext cx="411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13; yes; the side lengths are nonzero whole numbers that satisfy Pythagorean’s Theorem.</a:t>
            </a:r>
            <a:endParaRPr lang="en-US" dirty="0">
              <a:latin typeface="Arial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590800" y="5334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yes; obtuse</a:t>
            </a:r>
            <a:endParaRPr lang="en-US" dirty="0">
              <a:latin typeface="Arial" charset="0"/>
            </a:endParaRPr>
          </a:p>
        </p:txBody>
      </p:sp>
      <p:pic>
        <p:nvPicPr>
          <p:cNvPr id="6554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38400"/>
            <a:ext cx="2657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600200"/>
            <a:ext cx="8382000" cy="609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 dirty="0"/>
              <a:t>Pythagorean triple</a:t>
            </a:r>
            <a:endParaRPr lang="en-US" altLang="en-US" sz="3200" dirty="0">
              <a:latin typeface="Arial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990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Pythagorean Theorem in the NFL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Math Mistakes in Movies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Goofy video explaining Pythagorean Theorem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hlinkClick r:id="rId5"/>
              </a:rPr>
              <a:t>Brainpop</a:t>
            </a:r>
            <a:r>
              <a:rPr lang="en-US" dirty="0" smtClean="0">
                <a:hlinkClick r:id="rId5"/>
              </a:rPr>
              <a:t> Pythagorean Theorem</a:t>
            </a:r>
            <a:endParaRPr lang="en-US" dirty="0" smtClean="0"/>
          </a:p>
          <a:p>
            <a:r>
              <a:rPr lang="en-US" dirty="0" smtClean="0"/>
              <a:t>Username: </a:t>
            </a:r>
            <a:r>
              <a:rPr lang="en-US" dirty="0" err="1" smtClean="0"/>
              <a:t>baltcops</a:t>
            </a:r>
            <a:r>
              <a:rPr lang="en-US" dirty="0" smtClean="0"/>
              <a:t>	   Password: </a:t>
            </a:r>
            <a:r>
              <a:rPr lang="en-US" dirty="0" err="1" smtClean="0"/>
              <a:t>brainpop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81000" y="901700"/>
            <a:ext cx="838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Pythagorean Theorem is probably the most famous mathematical relationship. As you learned in Lesson 1-6, it states that in a right triangle, the sum of the squares of the lengths of the legs equals the square of the length of the hypotenuse.</a:t>
            </a:r>
          </a:p>
        </p:txBody>
      </p: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75" y="3048000"/>
            <a:ext cx="51530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953000" y="35052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FF3300"/>
                </a:solidFill>
              </a:rPr>
              <a:t>a</a:t>
            </a:r>
            <a:r>
              <a:rPr lang="en-US" sz="3200" b="1" baseline="30000"/>
              <a:t>2 </a:t>
            </a:r>
            <a:r>
              <a:rPr lang="en-US" sz="3200" b="1"/>
              <a:t>+ </a:t>
            </a:r>
            <a:r>
              <a:rPr lang="en-US" sz="3200" b="1" i="1">
                <a:solidFill>
                  <a:srgbClr val="006699"/>
                </a:solidFill>
              </a:rPr>
              <a:t>b</a:t>
            </a:r>
            <a:r>
              <a:rPr lang="en-US" sz="3200" b="1" baseline="30000"/>
              <a:t>2</a:t>
            </a:r>
            <a:r>
              <a:rPr lang="en-US" sz="3200" b="1"/>
              <a:t> = </a:t>
            </a:r>
            <a:r>
              <a:rPr lang="en-US" sz="3200" b="1" i="1">
                <a:solidFill>
                  <a:srgbClr val="008000"/>
                </a:solidFill>
              </a:rPr>
              <a:t>c</a:t>
            </a:r>
            <a:r>
              <a:rPr lang="en-US" sz="3200" b="1" baseline="30000"/>
              <a:t>2</a:t>
            </a:r>
            <a:endParaRPr lang="en-US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  <p:bldP spid="153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1A: Using the Pythagorean Theorem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33400" y="1555750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value of </a:t>
            </a:r>
            <a:r>
              <a:rPr lang="en-US" b="1" i="1"/>
              <a:t>x</a:t>
            </a:r>
            <a:r>
              <a:rPr lang="en-US" b="1"/>
              <a:t>. Give your answer in simplest radical form.</a:t>
            </a:r>
          </a:p>
        </p:txBody>
      </p:sp>
      <p:pic>
        <p:nvPicPr>
          <p:cNvPr id="2971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447800"/>
            <a:ext cx="34956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33400" y="3200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971800" y="3200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33400" y="3733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>
                <a:solidFill>
                  <a:schemeClr val="accent2"/>
                </a:solidFill>
              </a:rPr>
              <a:t>6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971800" y="37338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2 for a, 6 for b, and x for c.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219200" y="4267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 = </a:t>
            </a:r>
            <a:r>
              <a:rPr lang="en-US" i="1"/>
              <a:t>x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2971800" y="4267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971800" y="4800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Find the positive square root.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971800" y="53340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Simplify the radical.</a:t>
            </a:r>
          </a:p>
        </p:txBody>
      </p:sp>
      <p:pic>
        <p:nvPicPr>
          <p:cNvPr id="29722" name="Picture 2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800600"/>
            <a:ext cx="1228725" cy="400050"/>
          </a:xfrm>
          <a:prstGeom prst="rect">
            <a:avLst/>
          </a:prstGeom>
          <a:noFill/>
        </p:spPr>
      </p:pic>
      <p:pic>
        <p:nvPicPr>
          <p:cNvPr id="29723" name="Picture 2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34000"/>
            <a:ext cx="3028950" cy="533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/>
      <p:bldP spid="29712" grpId="0"/>
      <p:bldP spid="29713" grpId="0"/>
      <p:bldP spid="29714" grpId="0"/>
      <p:bldP spid="29715" grpId="0"/>
      <p:bldP spid="29716" grpId="0"/>
      <p:bldP spid="29717" grpId="0"/>
      <p:bldP spid="297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Using the Pythagorean Theorem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33400" y="1447800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value of </a:t>
            </a:r>
            <a:r>
              <a:rPr lang="en-US" b="1" i="1"/>
              <a:t>x</a:t>
            </a:r>
            <a:r>
              <a:rPr lang="en-US" b="1"/>
              <a:t>. Give your answer in simplest radical form.</a:t>
            </a:r>
          </a:p>
        </p:txBody>
      </p:sp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9813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495425" y="2819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505200" y="2819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09600" y="3352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 – 2</a:t>
            </a:r>
            <a:r>
              <a:rPr lang="en-US"/>
              <a:t>)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>
                <a:solidFill>
                  <a:schemeClr val="accent2"/>
                </a:solidFill>
              </a:rPr>
              <a:t>4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505200" y="33528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x – 2 for a, 4 for b, and x for c.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0" y="3886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4</a:t>
            </a:r>
            <a:r>
              <a:rPr lang="en-US" i="1"/>
              <a:t>x</a:t>
            </a:r>
            <a:r>
              <a:rPr lang="en-US" baseline="30000"/>
              <a:t> </a:t>
            </a:r>
            <a:r>
              <a:rPr lang="en-US"/>
              <a:t>+ 4 + 16 = </a:t>
            </a:r>
            <a:r>
              <a:rPr lang="en-US" i="1"/>
              <a:t>x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3505200" y="3886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Multiply.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162050" y="4419600"/>
            <a:ext cx="298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–4</a:t>
            </a:r>
            <a:r>
              <a:rPr lang="en-US" i="1"/>
              <a:t>x</a:t>
            </a:r>
            <a:r>
              <a:rPr lang="en-US" baseline="30000"/>
              <a:t> </a:t>
            </a:r>
            <a:r>
              <a:rPr lang="en-US"/>
              <a:t>+ 20 = 0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505200" y="4419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Combine like terms.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166938" y="4953000"/>
            <a:ext cx="2986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 = 4</a:t>
            </a:r>
            <a:r>
              <a:rPr lang="en-US" i="1"/>
              <a:t>x</a:t>
            </a:r>
            <a:r>
              <a:rPr lang="en-US"/>
              <a:t> 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505200" y="4953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Add 4x to both sides.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2333625" y="5486400"/>
            <a:ext cx="155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= </a:t>
            </a:r>
            <a:r>
              <a:rPr lang="en-US" i="1"/>
              <a:t>x</a:t>
            </a:r>
            <a:r>
              <a:rPr lang="en-US"/>
              <a:t> 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3490913" y="5486400"/>
            <a:ext cx="4357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Divide both sides by 4.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5" grpId="0"/>
      <p:bldP spid="34836" grpId="0"/>
      <p:bldP spid="34837" grpId="0"/>
      <p:bldP spid="34838" grpId="0"/>
      <p:bldP spid="34839" grpId="0"/>
      <p:bldP spid="34840" grpId="0"/>
      <p:bldP spid="34841" grpId="0"/>
      <p:bldP spid="34842" grpId="0"/>
      <p:bldP spid="34843" grpId="0"/>
      <p:bldP spid="34844" grpId="0"/>
      <p:bldP spid="34845" grpId="0"/>
      <p:bldP spid="348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57200" y="1403350"/>
            <a:ext cx="548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value of </a:t>
            </a:r>
            <a:r>
              <a:rPr lang="en-US" b="1" i="1"/>
              <a:t>x</a:t>
            </a:r>
            <a:r>
              <a:rPr lang="en-US" b="1"/>
              <a:t>. Give your answer in simplest radical form.</a:t>
            </a:r>
          </a:p>
        </p:txBody>
      </p:sp>
      <p:pic>
        <p:nvPicPr>
          <p:cNvPr id="1641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371600"/>
            <a:ext cx="30765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228600" y="2895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667000" y="2895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228600" y="3429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>
                <a:solidFill>
                  <a:schemeClr val="accent2"/>
                </a:solidFill>
              </a:rPr>
              <a:t>8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2667000" y="3429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4 for a, 8 for b, and x for c.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914400" y="3962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 = </a:t>
            </a:r>
            <a:r>
              <a:rPr lang="en-US" i="1"/>
              <a:t>x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2667000" y="3962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Simplify.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2667000" y="44958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Find the positive square root.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3276600" y="5029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Simplify the radical.</a:t>
            </a:r>
          </a:p>
        </p:txBody>
      </p:sp>
      <p:pic>
        <p:nvPicPr>
          <p:cNvPr id="16437" name="Picture 5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029200"/>
            <a:ext cx="2790825" cy="533400"/>
          </a:xfrm>
          <a:prstGeom prst="rect">
            <a:avLst/>
          </a:prstGeom>
          <a:noFill/>
        </p:spPr>
      </p:pic>
      <p:pic>
        <p:nvPicPr>
          <p:cNvPr id="16438" name="Picture 5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" y="4495800"/>
            <a:ext cx="1181100" cy="390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7" grpId="0"/>
      <p:bldP spid="16428" grpId="0"/>
      <p:bldP spid="16429" grpId="0"/>
      <p:bldP spid="16430" grpId="0"/>
      <p:bldP spid="16431" grpId="0"/>
      <p:bldP spid="16432" grpId="0"/>
      <p:bldP spid="16433" grpId="0"/>
      <p:bldP spid="164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1447800"/>
            <a:ext cx="548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value of </a:t>
            </a:r>
            <a:r>
              <a:rPr lang="en-US" b="1" i="1"/>
              <a:t>x</a:t>
            </a:r>
            <a:r>
              <a:rPr lang="en-US" b="1"/>
              <a:t>. Give your answer in simplest radical form.</a:t>
            </a:r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75" y="1371600"/>
            <a:ext cx="34766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04800" y="2819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n-US" i="1"/>
              <a:t>c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962400" y="2819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Pythagorean Theorem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76200" y="3471863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 baseline="30000"/>
              <a:t>2 </a:t>
            </a:r>
            <a:r>
              <a:rPr lang="en-US"/>
              <a:t>+ </a:t>
            </a:r>
            <a:r>
              <a:rPr lang="en-US">
                <a:solidFill>
                  <a:schemeClr val="accent2"/>
                </a:solidFill>
              </a:rPr>
              <a:t>12</a:t>
            </a:r>
            <a:r>
              <a:rPr lang="en-US" baseline="30000"/>
              <a:t>2</a:t>
            </a:r>
            <a:r>
              <a:rPr lang="en-US"/>
              <a:t> = (</a:t>
            </a:r>
            <a:r>
              <a:rPr lang="en-US" i="1">
                <a:solidFill>
                  <a:srgbClr val="008000"/>
                </a:solidFill>
              </a:rPr>
              <a:t>x </a:t>
            </a:r>
            <a:r>
              <a:rPr lang="en-US">
                <a:solidFill>
                  <a:srgbClr val="008000"/>
                </a:solidFill>
              </a:rPr>
              <a:t>+ 4</a:t>
            </a:r>
            <a:r>
              <a:rPr lang="en-US"/>
              <a:t>)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962400" y="3292475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x for a, 12 for b, and x + 4  for c.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0" y="41910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+ 144 = </a:t>
            </a:r>
            <a:r>
              <a:rPr lang="en-US" i="1"/>
              <a:t>x</a:t>
            </a:r>
            <a:r>
              <a:rPr lang="en-US" baseline="30000"/>
              <a:t>2 </a:t>
            </a:r>
            <a:r>
              <a:rPr lang="en-US"/>
              <a:t>+ 8</a:t>
            </a:r>
            <a:r>
              <a:rPr lang="en-US" i="1"/>
              <a:t>x</a:t>
            </a:r>
            <a:r>
              <a:rPr lang="en-US"/>
              <a:t> + 16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39624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Multiply.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762000" y="47244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128 = 8</a:t>
            </a:r>
            <a:r>
              <a:rPr lang="en-US" i="1"/>
              <a:t>x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962400" y="4724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Combine like terms.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976313" y="5257800"/>
            <a:ext cx="2986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 = </a:t>
            </a:r>
            <a:r>
              <a:rPr lang="en-US" i="1"/>
              <a:t>x</a:t>
            </a:r>
            <a:r>
              <a:rPr lang="en-US"/>
              <a:t> 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3962400" y="5257800"/>
            <a:ext cx="435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Divide both sides by 8.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53" grpId="0"/>
      <p:bldP spid="35854" grpId="0"/>
      <p:bldP spid="35855" grpId="0"/>
      <p:bldP spid="35856" grpId="0"/>
      <p:bldP spid="35857" grpId="0"/>
      <p:bldP spid="35858" grpId="0"/>
      <p:bldP spid="35859" grpId="0"/>
      <p:bldP spid="35860" grpId="0"/>
      <p:bldP spid="358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1832</Words>
  <Application>Microsoft Office PowerPoint</Application>
  <PresentationFormat>On-screen Show (4:3)</PresentationFormat>
  <Paragraphs>262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acalise2</cp:lastModifiedBy>
  <cp:revision>133</cp:revision>
  <dcterms:created xsi:type="dcterms:W3CDTF">2002-10-14T18:20:28Z</dcterms:created>
  <dcterms:modified xsi:type="dcterms:W3CDTF">2015-01-07T14:45:58Z</dcterms:modified>
</cp:coreProperties>
</file>