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257" r:id="rId2"/>
    <p:sldId id="260" r:id="rId3"/>
    <p:sldId id="262" r:id="rId4"/>
    <p:sldId id="269" r:id="rId5"/>
    <p:sldId id="266" r:id="rId6"/>
    <p:sldId id="278" r:id="rId7"/>
    <p:sldId id="274" r:id="rId8"/>
    <p:sldId id="279" r:id="rId9"/>
    <p:sldId id="280" r:id="rId10"/>
    <p:sldId id="267" r:id="rId11"/>
    <p:sldId id="281" r:id="rId12"/>
    <p:sldId id="275" r:id="rId13"/>
    <p:sldId id="285" r:id="rId14"/>
    <p:sldId id="276" r:id="rId15"/>
    <p:sldId id="286" r:id="rId16"/>
    <p:sldId id="277" r:id="rId17"/>
    <p:sldId id="287" r:id="rId18"/>
    <p:sldId id="283" r:id="rId19"/>
    <p:sldId id="291" r:id="rId20"/>
    <p:sldId id="284" r:id="rId21"/>
    <p:sldId id="282" r:id="rId22"/>
    <p:sldId id="297" r:id="rId23"/>
    <p:sldId id="288" r:id="rId24"/>
    <p:sldId id="289" r:id="rId25"/>
    <p:sldId id="295" r:id="rId26"/>
    <p:sldId id="290" r:id="rId27"/>
    <p:sldId id="268" r:id="rId28"/>
    <p:sldId id="296" r:id="rId29"/>
  </p:sldIdLst>
  <p:sldSz cx="9144000" cy="6858000" type="screen4x3"/>
  <p:notesSz cx="6858000" cy="9144000"/>
  <p:custDataLst>
    <p:tags r:id="rId31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  <a:srgbClr val="FF3300"/>
    <a:srgbClr val="FF0000"/>
    <a:srgbClr val="006699"/>
    <a:srgbClr val="FFFF00"/>
    <a:srgbClr val="FFFF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966" autoAdjust="0"/>
    <p:restoredTop sz="90909" autoAdjust="0"/>
  </p:normalViewPr>
  <p:slideViewPr>
    <p:cSldViewPr>
      <p:cViewPr varScale="1">
        <p:scale>
          <a:sx n="99" d="100"/>
          <a:sy n="99" d="100"/>
        </p:scale>
        <p:origin x="-198" y="-96"/>
      </p:cViewPr>
      <p:guideLst>
        <p:guide orient="horz" pos="576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9220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BF451663-CAE2-44A7-A1DA-C9E47ABB58B7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43AD0F9-5859-4C67-9360-8794804FB8BC}" type="slidenum">
              <a:rPr lang="en-US"/>
              <a:pPr/>
              <a:t>27</a:t>
            </a:fld>
            <a:endParaRPr lang="en-US"/>
          </a:p>
        </p:txBody>
      </p:sp>
      <p:sp>
        <p:nvSpPr>
          <p:cNvPr id="1843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95683C7-7210-423B-ACE4-3D55BE85676A}" type="slidenum">
              <a:rPr lang="en-US"/>
              <a:pPr/>
              <a:t>28</a:t>
            </a:fld>
            <a:endParaRPr lang="en-US"/>
          </a:p>
        </p:txBody>
      </p:sp>
      <p:sp>
        <p:nvSpPr>
          <p:cNvPr id="5734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257E36-75AD-4597-8AE7-7D4FB6B3351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DFE3E1-1F76-4EE3-8CB4-C25DC8192DC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56047D-FCE4-45CC-9199-941329096BC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9061F5-AE83-421D-968A-8EDFC91BE5C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34F64A-7631-469F-8968-1FD70F53D6B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675A35-965B-4974-A7E5-643B8DF15B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FFB0AD-673D-4B9F-8B1D-AB7FCB16DF0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2997BD-EAC5-42D9-9E8F-BE3B5F6CF96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F16A6A-6D44-40AB-BF1B-5780C2B4EA6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3B7CA8-EFDC-4F77-B9B8-8667D279BCB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0BAF0C-D642-49A9-ACF6-BA10D5410B8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A5EE604B-19E2-4A70-B0ED-3999AE9FD9B5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1032" name="Picture 8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6554788"/>
            <a:ext cx="9144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33" name="Text Box 9"/>
          <p:cNvSpPr txBox="1">
            <a:spLocks noChangeArrowheads="1"/>
          </p:cNvSpPr>
          <p:nvPr userDrawn="1"/>
        </p:nvSpPr>
        <p:spPr bwMode="auto">
          <a:xfrm>
            <a:off x="73025" y="6556375"/>
            <a:ext cx="282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400" b="1">
                <a:solidFill>
                  <a:schemeClr val="bg1"/>
                </a:solidFill>
              </a:rPr>
              <a:t>Holt McDougal Geometry</a:t>
            </a:r>
          </a:p>
        </p:txBody>
      </p:sp>
      <p:grpSp>
        <p:nvGrpSpPr>
          <p:cNvPr id="1037" name="Group 13"/>
          <p:cNvGrpSpPr>
            <a:grpSpLocks/>
          </p:cNvGrpSpPr>
          <p:nvPr userDrawn="1"/>
        </p:nvGrpSpPr>
        <p:grpSpPr bwMode="auto">
          <a:xfrm>
            <a:off x="0" y="0"/>
            <a:ext cx="9144000" cy="6862763"/>
            <a:chOff x="0" y="0"/>
            <a:chExt cx="5760" cy="4323"/>
          </a:xfrm>
        </p:grpSpPr>
        <p:pic>
          <p:nvPicPr>
            <p:cNvPr id="1031" name="Picture 7"/>
            <p:cNvPicPr>
              <a:picLocks noChangeAspect="1" noChangeArrowheads="1"/>
            </p:cNvPicPr>
            <p:nvPr userDrawn="1"/>
          </p:nvPicPr>
          <p:blipFill>
            <a:blip r:embed="rId14" cstate="print"/>
            <a:srcRect/>
            <a:stretch>
              <a:fillRect/>
            </a:stretch>
          </p:blipFill>
          <p:spPr bwMode="auto">
            <a:xfrm>
              <a:off x="0" y="0"/>
              <a:ext cx="5760" cy="4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36" name="Picture 12" descr="chater_screen"/>
            <p:cNvPicPr>
              <a:picLocks noChangeAspect="1" noChangeArrowheads="1"/>
            </p:cNvPicPr>
            <p:nvPr userDrawn="1"/>
          </p:nvPicPr>
          <p:blipFill>
            <a:blip r:embed="rId15" cstate="print"/>
            <a:srcRect/>
            <a:stretch>
              <a:fillRect/>
            </a:stretch>
          </p:blipFill>
          <p:spPr bwMode="auto">
            <a:xfrm>
              <a:off x="2574" y="4131"/>
              <a:ext cx="3186" cy="192"/>
            </a:xfrm>
            <a:prstGeom prst="rect">
              <a:avLst/>
            </a:prstGeom>
            <a:noFill/>
          </p:spPr>
        </p:pic>
      </p:grpSp>
      <p:sp>
        <p:nvSpPr>
          <p:cNvPr id="1034" name="Text Box 10"/>
          <p:cNvSpPr txBox="1">
            <a:spLocks noChangeArrowheads="1"/>
          </p:cNvSpPr>
          <p:nvPr userDrawn="1"/>
        </p:nvSpPr>
        <p:spPr bwMode="auto">
          <a:xfrm>
            <a:off x="152400" y="84138"/>
            <a:ext cx="86201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3200" b="1">
                <a:latin typeface="Arial Black" pitchFamily="34" charset="0"/>
              </a:rPr>
              <a:t>7-5</a:t>
            </a:r>
            <a:endParaRPr lang="en-US" sz="800">
              <a:latin typeface="Arial" charset="0"/>
            </a:endParaRPr>
          </a:p>
        </p:txBody>
      </p:sp>
      <p:sp>
        <p:nvSpPr>
          <p:cNvPr id="1035" name="Text Box 11"/>
          <p:cNvSpPr txBox="1">
            <a:spLocks noChangeArrowheads="1"/>
          </p:cNvSpPr>
          <p:nvPr userDrawn="1"/>
        </p:nvSpPr>
        <p:spPr bwMode="auto">
          <a:xfrm>
            <a:off x="1066800" y="98425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>
                <a:solidFill>
                  <a:schemeClr val="bg1"/>
                </a:solidFill>
                <a:latin typeface="Arial Black" pitchFamily="34" charset="0"/>
              </a:rPr>
              <a:t>Using Proportional Relationships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slide" Target="slide2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w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0.png"/><Relationship Id="rId4" Type="http://schemas.openxmlformats.org/officeDocument/2006/relationships/image" Target="../media/image29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5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6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361950" y="138113"/>
            <a:ext cx="86201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3200" b="1">
                <a:latin typeface="Arial Black" pitchFamily="34" charset="0"/>
              </a:rPr>
              <a:t>7-5</a:t>
            </a:r>
            <a:endParaRPr lang="en-US" sz="800">
              <a:latin typeface="Arial" charset="0"/>
            </a:endParaRP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1371600" y="163513"/>
            <a:ext cx="77724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>
                <a:solidFill>
                  <a:schemeClr val="bg1"/>
                </a:solidFill>
                <a:latin typeface="Arial Black" pitchFamily="34" charset="0"/>
              </a:rPr>
              <a:t>Using Proportional Relationships</a:t>
            </a:r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152400" y="6553200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400" b="1">
                <a:solidFill>
                  <a:schemeClr val="bg1"/>
                </a:solidFill>
              </a:rPr>
              <a:t>Holt Geometry</a:t>
            </a:r>
          </a:p>
        </p:txBody>
      </p:sp>
      <p:sp>
        <p:nvSpPr>
          <p:cNvPr id="4123" name="Text Box 27">
            <a:hlinkClick r:id="" action="ppaction://hlinkshowjump?jump=nextslide"/>
          </p:cNvPr>
          <p:cNvSpPr txBox="1">
            <a:spLocks noChangeArrowheads="1"/>
          </p:cNvSpPr>
          <p:nvPr/>
        </p:nvSpPr>
        <p:spPr bwMode="auto">
          <a:xfrm>
            <a:off x="3505200" y="2343150"/>
            <a:ext cx="18557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800" u="sng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Warm Up</a:t>
            </a:r>
          </a:p>
        </p:txBody>
      </p:sp>
      <p:sp>
        <p:nvSpPr>
          <p:cNvPr id="4124" name="Text Box 28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3517900" y="3008313"/>
            <a:ext cx="376396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800" u="sng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Lesson Presentation</a:t>
            </a:r>
          </a:p>
        </p:txBody>
      </p:sp>
      <p:sp>
        <p:nvSpPr>
          <p:cNvPr id="4125" name="Text Box 29">
            <a:hlinkClick r:id="rId4" action="ppaction://hlinksldjump"/>
          </p:cNvPr>
          <p:cNvSpPr txBox="1">
            <a:spLocks noChangeArrowheads="1"/>
          </p:cNvSpPr>
          <p:nvPr/>
        </p:nvSpPr>
        <p:spPr bwMode="auto">
          <a:xfrm>
            <a:off x="3519488" y="3632200"/>
            <a:ext cx="23209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800" u="sng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Lesson Quiz</a:t>
            </a:r>
          </a:p>
        </p:txBody>
      </p:sp>
      <p:pic>
        <p:nvPicPr>
          <p:cNvPr id="4126" name="Picture 30" descr="splash_first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6534150"/>
            <a:ext cx="9144000" cy="323850"/>
          </a:xfrm>
          <a:prstGeom prst="rect">
            <a:avLst/>
          </a:prstGeom>
          <a:noFill/>
        </p:spPr>
      </p:pic>
      <p:sp>
        <p:nvSpPr>
          <p:cNvPr id="4127" name="Text Box 31"/>
          <p:cNvSpPr txBox="1">
            <a:spLocks noChangeArrowheads="1"/>
          </p:cNvSpPr>
          <p:nvPr/>
        </p:nvSpPr>
        <p:spPr bwMode="auto">
          <a:xfrm>
            <a:off x="76200" y="6553200"/>
            <a:ext cx="2743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400" b="1">
                <a:solidFill>
                  <a:schemeClr val="bg1"/>
                </a:solidFill>
              </a:rPr>
              <a:t>Holt McDougal Geometry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9" name="Text Box 15"/>
          <p:cNvSpPr txBox="1"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>
                <a:solidFill>
                  <a:srgbClr val="FF0000"/>
                </a:solidFill>
                <a:latin typeface="Arial Black" pitchFamily="34" charset="0"/>
              </a:rPr>
              <a:t>Check It Out!</a:t>
            </a:r>
            <a:r>
              <a:rPr lang="en-US" altLang="en-US">
                <a:solidFill>
                  <a:srgbClr val="006699"/>
                </a:solidFill>
                <a:latin typeface="Arial Black" pitchFamily="34" charset="0"/>
              </a:rPr>
              <a:t> Example 1 </a:t>
            </a:r>
            <a:endParaRPr lang="en-US" altLang="en-US" sz="2600">
              <a:solidFill>
                <a:schemeClr val="accent2"/>
              </a:solidFill>
              <a:latin typeface="Arial MT Bl" charset="0"/>
            </a:endParaRPr>
          </a:p>
        </p:txBody>
      </p:sp>
      <p:pic>
        <p:nvPicPr>
          <p:cNvPr id="16404" name="Picture 2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29200" y="1676400"/>
            <a:ext cx="3643313" cy="2389188"/>
          </a:xfrm>
          <a:prstGeom prst="rect">
            <a:avLst/>
          </a:prstGeom>
          <a:noFill/>
        </p:spPr>
      </p:pic>
      <p:sp>
        <p:nvSpPr>
          <p:cNvPr id="16405" name="Rectangle 21"/>
          <p:cNvSpPr>
            <a:spLocks noChangeArrowheads="1"/>
          </p:cNvSpPr>
          <p:nvPr/>
        </p:nvSpPr>
        <p:spPr bwMode="auto">
          <a:xfrm>
            <a:off x="228600" y="1752600"/>
            <a:ext cx="52578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/>
              <a:t>A student who is 5 ft 6 in. tall measured shadows to find the height </a:t>
            </a:r>
            <a:r>
              <a:rPr lang="en-US" b="1" i="1"/>
              <a:t>LM </a:t>
            </a:r>
            <a:r>
              <a:rPr lang="en-US" b="1"/>
              <a:t>of a flagpole. What is </a:t>
            </a:r>
            <a:r>
              <a:rPr lang="en-US" b="1" i="1"/>
              <a:t>LM</a:t>
            </a:r>
            <a:r>
              <a:rPr lang="en-US" b="1"/>
              <a:t>?</a:t>
            </a:r>
          </a:p>
        </p:txBody>
      </p:sp>
      <p:sp>
        <p:nvSpPr>
          <p:cNvPr id="16406" name="Rectangle 22"/>
          <p:cNvSpPr>
            <a:spLocks noChangeArrowheads="1"/>
          </p:cNvSpPr>
          <p:nvPr/>
        </p:nvSpPr>
        <p:spPr bwMode="auto">
          <a:xfrm>
            <a:off x="228600" y="3733800"/>
            <a:ext cx="72834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b="1"/>
              <a:t>Step 1 </a:t>
            </a:r>
            <a:r>
              <a:rPr lang="en-US"/>
              <a:t>Convert the measurements to inches. </a:t>
            </a:r>
          </a:p>
        </p:txBody>
      </p:sp>
      <p:sp>
        <p:nvSpPr>
          <p:cNvPr id="16410" name="Text Box 26"/>
          <p:cNvSpPr txBox="1">
            <a:spLocks noChangeArrowheads="1"/>
          </p:cNvSpPr>
          <p:nvPr/>
        </p:nvSpPr>
        <p:spPr bwMode="auto">
          <a:xfrm>
            <a:off x="685800" y="4267200"/>
            <a:ext cx="7696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/>
              <a:t>GH</a:t>
            </a:r>
            <a:r>
              <a:rPr lang="en-US"/>
              <a:t> = 5 ft 6 in. = (5 </a:t>
            </a:r>
            <a:r>
              <a:rPr lang="en-US">
                <a:sym typeface="Symbol" pitchFamily="18" charset="2"/>
              </a:rPr>
              <a:t> 12) in. + 6 in. = 66 in. </a:t>
            </a:r>
          </a:p>
        </p:txBody>
      </p:sp>
      <p:sp>
        <p:nvSpPr>
          <p:cNvPr id="16411" name="Text Box 27"/>
          <p:cNvSpPr txBox="1">
            <a:spLocks noChangeArrowheads="1"/>
          </p:cNvSpPr>
          <p:nvPr/>
        </p:nvSpPr>
        <p:spPr bwMode="auto">
          <a:xfrm>
            <a:off x="685800" y="4800600"/>
            <a:ext cx="7696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/>
              <a:t>JH</a:t>
            </a:r>
            <a:r>
              <a:rPr lang="en-US"/>
              <a:t> = 5 ft = (5 </a:t>
            </a:r>
            <a:r>
              <a:rPr lang="en-US">
                <a:sym typeface="Symbol" pitchFamily="18" charset="2"/>
              </a:rPr>
              <a:t> 12) in. = 60 in. </a:t>
            </a:r>
          </a:p>
        </p:txBody>
      </p:sp>
      <p:sp>
        <p:nvSpPr>
          <p:cNvPr id="16412" name="Text Box 28"/>
          <p:cNvSpPr txBox="1">
            <a:spLocks noChangeArrowheads="1"/>
          </p:cNvSpPr>
          <p:nvPr/>
        </p:nvSpPr>
        <p:spPr bwMode="auto">
          <a:xfrm>
            <a:off x="685800" y="5334000"/>
            <a:ext cx="807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/>
              <a:t>NM</a:t>
            </a:r>
            <a:r>
              <a:rPr lang="en-US"/>
              <a:t> = 14 ft 2 in. = (14 </a:t>
            </a:r>
            <a:r>
              <a:rPr lang="en-US">
                <a:sym typeface="Symbol" pitchFamily="18" charset="2"/>
              </a:rPr>
              <a:t> 12) in. + 2 in. = 170 in.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6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6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6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06" grpId="0"/>
      <p:bldP spid="16410" grpId="0"/>
      <p:bldP spid="16411" grpId="0"/>
      <p:bldP spid="1641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 Box 2"/>
          <p:cNvSpPr txBox="1"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>
                <a:solidFill>
                  <a:srgbClr val="FF0000"/>
                </a:solidFill>
                <a:latin typeface="Arial Black" pitchFamily="34" charset="0"/>
              </a:rPr>
              <a:t>Check It Out!</a:t>
            </a:r>
            <a:r>
              <a:rPr lang="en-US" altLang="en-US">
                <a:solidFill>
                  <a:srgbClr val="006699"/>
                </a:solidFill>
                <a:latin typeface="Arial Black" pitchFamily="34" charset="0"/>
              </a:rPr>
              <a:t> Example 1  Continued</a:t>
            </a:r>
            <a:endParaRPr lang="en-US" altLang="en-US" sz="2600">
              <a:solidFill>
                <a:schemeClr val="accent2"/>
              </a:solidFill>
              <a:latin typeface="Arial MT Bl" charset="0"/>
            </a:endParaRPr>
          </a:p>
        </p:txBody>
      </p:sp>
      <p:sp>
        <p:nvSpPr>
          <p:cNvPr id="37893" name="Rectangle 5"/>
          <p:cNvSpPr>
            <a:spLocks noChangeArrowheads="1"/>
          </p:cNvSpPr>
          <p:nvPr/>
        </p:nvSpPr>
        <p:spPr bwMode="auto">
          <a:xfrm>
            <a:off x="228600" y="1371600"/>
            <a:ext cx="4695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b="1"/>
              <a:t>Step 2 </a:t>
            </a:r>
            <a:r>
              <a:rPr lang="en-US"/>
              <a:t>Find similar triangles.</a:t>
            </a:r>
          </a:p>
        </p:txBody>
      </p:sp>
      <p:sp>
        <p:nvSpPr>
          <p:cNvPr id="37894" name="Rectangle 6"/>
          <p:cNvSpPr>
            <a:spLocks noChangeArrowheads="1"/>
          </p:cNvSpPr>
          <p:nvPr/>
        </p:nvSpPr>
        <p:spPr bwMode="auto">
          <a:xfrm>
            <a:off x="685800" y="1905000"/>
            <a:ext cx="76962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Because the sun’s rays are parallel, </a:t>
            </a:r>
            <a:r>
              <a:rPr lang="en-US">
                <a:sym typeface="Symbol" pitchFamily="18" charset="2"/>
              </a:rPr>
              <a:t></a:t>
            </a:r>
            <a:r>
              <a:rPr lang="en-US" i="1">
                <a:sym typeface="Symbol" pitchFamily="18" charset="2"/>
              </a:rPr>
              <a:t>L</a:t>
            </a:r>
            <a:r>
              <a:rPr lang="en-US">
                <a:sym typeface="Symbol" pitchFamily="18" charset="2"/>
              </a:rPr>
              <a:t>  </a:t>
            </a:r>
            <a:r>
              <a:rPr lang="en-US" i="1">
                <a:sym typeface="Symbol" pitchFamily="18" charset="2"/>
              </a:rPr>
              <a:t>G</a:t>
            </a:r>
            <a:r>
              <a:rPr lang="en-US"/>
              <a:t>. Therefore </a:t>
            </a:r>
            <a:r>
              <a:rPr lang="el-GR"/>
              <a:t>∆</a:t>
            </a:r>
            <a:r>
              <a:rPr lang="en-US" i="1"/>
              <a:t>JGH ~ </a:t>
            </a:r>
            <a:r>
              <a:rPr lang="en-US"/>
              <a:t>∆</a:t>
            </a:r>
            <a:r>
              <a:rPr lang="en-US" i="1"/>
              <a:t>NLM</a:t>
            </a:r>
            <a:r>
              <a:rPr lang="en-US"/>
              <a:t> by AA ~.</a:t>
            </a:r>
          </a:p>
        </p:txBody>
      </p:sp>
      <p:sp>
        <p:nvSpPr>
          <p:cNvPr id="37896" name="Rectangle 8"/>
          <p:cNvSpPr>
            <a:spLocks noChangeArrowheads="1"/>
          </p:cNvSpPr>
          <p:nvPr/>
        </p:nvSpPr>
        <p:spPr bwMode="auto">
          <a:xfrm>
            <a:off x="228600" y="2743200"/>
            <a:ext cx="24399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b="1"/>
              <a:t>Step 3</a:t>
            </a:r>
            <a:r>
              <a:rPr lang="en-US"/>
              <a:t> Find </a:t>
            </a:r>
            <a:r>
              <a:rPr lang="en-US" i="1"/>
              <a:t>h</a:t>
            </a:r>
            <a:r>
              <a:rPr lang="en-US"/>
              <a:t>.</a:t>
            </a:r>
          </a:p>
        </p:txBody>
      </p:sp>
      <p:pic>
        <p:nvPicPr>
          <p:cNvPr id="37901" name="Picture 13" descr="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3276600"/>
            <a:ext cx="1428750" cy="733425"/>
          </a:xfrm>
          <a:prstGeom prst="rect">
            <a:avLst/>
          </a:prstGeom>
          <a:noFill/>
        </p:spPr>
      </p:pic>
      <p:sp>
        <p:nvSpPr>
          <p:cNvPr id="37902" name="Text Box 14"/>
          <p:cNvSpPr txBox="1">
            <a:spLocks noChangeArrowheads="1"/>
          </p:cNvSpPr>
          <p:nvPr/>
        </p:nvSpPr>
        <p:spPr bwMode="auto">
          <a:xfrm>
            <a:off x="2971800" y="3352800"/>
            <a:ext cx="556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>
                <a:solidFill>
                  <a:srgbClr val="3333FF"/>
                </a:solidFill>
              </a:rPr>
              <a:t>Corr. sides are proportional.</a:t>
            </a:r>
          </a:p>
        </p:txBody>
      </p:sp>
      <p:sp>
        <p:nvSpPr>
          <p:cNvPr id="37903" name="Text Box 15"/>
          <p:cNvSpPr txBox="1">
            <a:spLocks noChangeArrowheads="1"/>
          </p:cNvSpPr>
          <p:nvPr/>
        </p:nvSpPr>
        <p:spPr bwMode="auto">
          <a:xfrm>
            <a:off x="3048000" y="4035425"/>
            <a:ext cx="52578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>
                <a:solidFill>
                  <a:srgbClr val="3333FF"/>
                </a:solidFill>
              </a:rPr>
              <a:t>Substitute 66 for BC, h for LM, 60 for JH, and 170 for MN.</a:t>
            </a:r>
          </a:p>
        </p:txBody>
      </p:sp>
      <p:sp>
        <p:nvSpPr>
          <p:cNvPr id="37904" name="Text Box 16"/>
          <p:cNvSpPr txBox="1">
            <a:spLocks noChangeArrowheads="1"/>
          </p:cNvSpPr>
          <p:nvPr/>
        </p:nvSpPr>
        <p:spPr bwMode="auto">
          <a:xfrm>
            <a:off x="3124200" y="5029200"/>
            <a:ext cx="525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>
                <a:solidFill>
                  <a:srgbClr val="3333FF"/>
                </a:solidFill>
              </a:rPr>
              <a:t>Cross  Products Prop.</a:t>
            </a:r>
          </a:p>
        </p:txBody>
      </p:sp>
      <p:sp>
        <p:nvSpPr>
          <p:cNvPr id="37905" name="Text Box 17"/>
          <p:cNvSpPr txBox="1">
            <a:spLocks noChangeArrowheads="1"/>
          </p:cNvSpPr>
          <p:nvPr/>
        </p:nvSpPr>
        <p:spPr bwMode="auto">
          <a:xfrm>
            <a:off x="3200400" y="5638800"/>
            <a:ext cx="525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>
                <a:solidFill>
                  <a:srgbClr val="3333FF"/>
                </a:solidFill>
              </a:rPr>
              <a:t>Divide both sides by 60.</a:t>
            </a:r>
          </a:p>
        </p:txBody>
      </p:sp>
      <p:pic>
        <p:nvPicPr>
          <p:cNvPr id="37906" name="Picture 18" descr="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4143375"/>
            <a:ext cx="1390650" cy="733425"/>
          </a:xfrm>
          <a:prstGeom prst="rect">
            <a:avLst/>
          </a:prstGeom>
          <a:noFill/>
        </p:spPr>
      </p:pic>
      <p:sp>
        <p:nvSpPr>
          <p:cNvPr id="37907" name="Text Box 19"/>
          <p:cNvSpPr txBox="1">
            <a:spLocks noChangeArrowheads="1"/>
          </p:cNvSpPr>
          <p:nvPr/>
        </p:nvSpPr>
        <p:spPr bwMode="auto">
          <a:xfrm>
            <a:off x="381000" y="5105400"/>
            <a:ext cx="381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60(</a:t>
            </a:r>
            <a:r>
              <a:rPr lang="en-US" i="1"/>
              <a:t>h</a:t>
            </a:r>
            <a:r>
              <a:rPr lang="en-US"/>
              <a:t>) = 66 </a:t>
            </a:r>
            <a:r>
              <a:rPr lang="en-US">
                <a:sym typeface="Symbol" pitchFamily="18" charset="2"/>
              </a:rPr>
              <a:t> 170</a:t>
            </a:r>
          </a:p>
        </p:txBody>
      </p:sp>
      <p:sp>
        <p:nvSpPr>
          <p:cNvPr id="37908" name="Text Box 20"/>
          <p:cNvSpPr txBox="1">
            <a:spLocks noChangeArrowheads="1"/>
          </p:cNvSpPr>
          <p:nvPr/>
        </p:nvSpPr>
        <p:spPr bwMode="auto">
          <a:xfrm>
            <a:off x="990600" y="5638800"/>
            <a:ext cx="381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/>
              <a:t>h</a:t>
            </a:r>
            <a:r>
              <a:rPr lang="en-US"/>
              <a:t> = 187</a:t>
            </a:r>
            <a:endParaRPr lang="en-US">
              <a:sym typeface="Symbol" pitchFamily="18" charset="2"/>
            </a:endParaRPr>
          </a:p>
        </p:txBody>
      </p:sp>
      <p:sp>
        <p:nvSpPr>
          <p:cNvPr id="37909" name="Text Box 21"/>
          <p:cNvSpPr txBox="1">
            <a:spLocks noChangeArrowheads="1"/>
          </p:cNvSpPr>
          <p:nvPr/>
        </p:nvSpPr>
        <p:spPr bwMode="auto">
          <a:xfrm>
            <a:off x="304800" y="6096000"/>
            <a:ext cx="8839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The height of the flagpole is 187 in., or 15 ft. 7 in.</a:t>
            </a:r>
            <a:endParaRPr lang="en-US">
              <a:sym typeface="Symbol" pitchFamily="18" charset="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78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78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78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79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79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79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379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379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379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379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379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379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3" grpId="0"/>
      <p:bldP spid="37894" grpId="0"/>
      <p:bldP spid="37896" grpId="0"/>
      <p:bldP spid="37902" grpId="0"/>
      <p:bldP spid="37903" grpId="0"/>
      <p:bldP spid="37904" grpId="0"/>
      <p:bldP spid="37905" grpId="0"/>
      <p:bldP spid="37907" grpId="0"/>
      <p:bldP spid="37908" grpId="0"/>
      <p:bldP spid="3790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381000" y="1863725"/>
            <a:ext cx="8534400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A </a:t>
            </a:r>
            <a:r>
              <a:rPr lang="en-US" b="1" u="sng"/>
              <a:t>scale drawing</a:t>
            </a:r>
            <a:r>
              <a:rPr lang="en-US" b="1"/>
              <a:t> </a:t>
            </a:r>
            <a:r>
              <a:rPr lang="en-US"/>
              <a:t>represents an object as smaller than or larger than its  actual size. The drawing’s </a:t>
            </a:r>
            <a:r>
              <a:rPr lang="en-US" b="1" u="sng"/>
              <a:t>scale</a:t>
            </a:r>
            <a:r>
              <a:rPr lang="en-US" b="1"/>
              <a:t> </a:t>
            </a:r>
            <a:r>
              <a:rPr lang="en-US"/>
              <a:t>is the ratio of any length in the drawing</a:t>
            </a:r>
          </a:p>
          <a:p>
            <a:r>
              <a:rPr lang="en-US"/>
              <a:t>to the corresponding actual length. For example, on a map with a scale of 1 cm : 1500 m, one centimeter on the map represents 1500 m in actual distance.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2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995" name="Group 11"/>
          <p:cNvGrpSpPr>
            <a:grpSpLocks/>
          </p:cNvGrpSpPr>
          <p:nvPr/>
        </p:nvGrpSpPr>
        <p:grpSpPr bwMode="auto">
          <a:xfrm>
            <a:off x="457200" y="2514600"/>
            <a:ext cx="7854950" cy="1298575"/>
            <a:chOff x="284" y="3072"/>
            <a:chExt cx="4948" cy="818"/>
          </a:xfrm>
        </p:grpSpPr>
        <p:sp>
          <p:nvSpPr>
            <p:cNvPr id="41996" name="Text Box 12"/>
            <p:cNvSpPr txBox="1">
              <a:spLocks noChangeArrowheads="1"/>
            </p:cNvSpPr>
            <p:nvPr/>
          </p:nvSpPr>
          <p:spPr bwMode="auto">
            <a:xfrm>
              <a:off x="288" y="3360"/>
              <a:ext cx="4944" cy="530"/>
            </a:xfrm>
            <a:prstGeom prst="rect">
              <a:avLst/>
            </a:prstGeom>
            <a:noFill/>
            <a:ln w="19050">
              <a:solidFill>
                <a:srgbClr val="993366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/>
                <a:t>A proportion may compare measurements that have different units.</a:t>
              </a:r>
            </a:p>
          </p:txBody>
        </p:sp>
        <p:sp>
          <p:nvSpPr>
            <p:cNvPr id="41997" name="Text Box 13"/>
            <p:cNvSpPr txBox="1">
              <a:spLocks noChangeArrowheads="1"/>
            </p:cNvSpPr>
            <p:nvPr/>
          </p:nvSpPr>
          <p:spPr bwMode="auto">
            <a:xfrm>
              <a:off x="284" y="3072"/>
              <a:ext cx="1536" cy="288"/>
            </a:xfrm>
            <a:prstGeom prst="rect">
              <a:avLst/>
            </a:prstGeom>
            <a:solidFill>
              <a:srgbClr val="800080"/>
            </a:solidFill>
            <a:ln w="1905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b="1">
                  <a:solidFill>
                    <a:schemeClr val="bg1"/>
                  </a:solidFill>
                </a:rPr>
                <a:t>Remember!</a:t>
              </a:r>
              <a:endParaRPr lang="en-US" b="1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>
                <a:solidFill>
                  <a:srgbClr val="006699"/>
                </a:solidFill>
                <a:latin typeface="Arial Black" pitchFamily="34" charset="0"/>
              </a:rPr>
              <a:t>Example 2: Solving for a Dimension</a:t>
            </a:r>
          </a:p>
        </p:txBody>
      </p:sp>
      <p:grpSp>
        <p:nvGrpSpPr>
          <p:cNvPr id="30729" name="Group 9"/>
          <p:cNvGrpSpPr>
            <a:grpSpLocks/>
          </p:cNvGrpSpPr>
          <p:nvPr/>
        </p:nvGrpSpPr>
        <p:grpSpPr bwMode="auto">
          <a:xfrm>
            <a:off x="533400" y="1649413"/>
            <a:ext cx="8305800" cy="2743200"/>
            <a:chOff x="336" y="1039"/>
            <a:chExt cx="5232" cy="1728"/>
          </a:xfrm>
        </p:grpSpPr>
        <p:sp>
          <p:nvSpPr>
            <p:cNvPr id="30726" name="Rectangle 6"/>
            <p:cNvSpPr>
              <a:spLocks noChangeArrowheads="1"/>
            </p:cNvSpPr>
            <p:nvPr/>
          </p:nvSpPr>
          <p:spPr bwMode="auto">
            <a:xfrm>
              <a:off x="336" y="1039"/>
              <a:ext cx="5232" cy="17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145000"/>
                </a:lnSpc>
                <a:spcBef>
                  <a:spcPct val="50000"/>
                </a:spcBef>
              </a:pPr>
              <a:r>
                <a:rPr lang="en-US" b="1"/>
                <a:t>On a Wisconsin road map, Kristin measured a distance of 11   in. from Madison to Wausau. The scale of this map is 1inch:13 miles. What is the actual distance between Madison and Wausau to the nearest mile?</a:t>
              </a:r>
            </a:p>
          </p:txBody>
        </p:sp>
        <p:pic>
          <p:nvPicPr>
            <p:cNvPr id="30728" name="Picture 8" descr="1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920" y="1371"/>
              <a:ext cx="168" cy="462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>
                <a:solidFill>
                  <a:srgbClr val="006699"/>
                </a:solidFill>
                <a:latin typeface="Arial Black" pitchFamily="34" charset="0"/>
              </a:rPr>
              <a:t>Example 2 Continued</a:t>
            </a:r>
          </a:p>
        </p:txBody>
      </p:sp>
      <p:sp>
        <p:nvSpPr>
          <p:cNvPr id="43013" name="Rectangle 5"/>
          <p:cNvSpPr>
            <a:spLocks noChangeArrowheads="1"/>
          </p:cNvSpPr>
          <p:nvPr/>
        </p:nvSpPr>
        <p:spPr bwMode="auto">
          <a:xfrm>
            <a:off x="304800" y="1676400"/>
            <a:ext cx="85693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/>
              <a:t>To find the actual distance </a:t>
            </a:r>
            <a:r>
              <a:rPr lang="en-US" i="1"/>
              <a:t>x</a:t>
            </a:r>
            <a:r>
              <a:rPr lang="en-US"/>
              <a:t> write a proportion comparing the map distance to the actual distance.</a:t>
            </a:r>
          </a:p>
        </p:txBody>
      </p:sp>
      <p:sp>
        <p:nvSpPr>
          <p:cNvPr id="43017" name="Rectangle 9"/>
          <p:cNvSpPr>
            <a:spLocks noChangeArrowheads="1"/>
          </p:cNvSpPr>
          <p:nvPr/>
        </p:nvSpPr>
        <p:spPr bwMode="auto">
          <a:xfrm>
            <a:off x="295275" y="5181600"/>
            <a:ext cx="8356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/>
              <a:t>The actual distance is 145 miles, to the nearest mile.</a:t>
            </a:r>
          </a:p>
        </p:txBody>
      </p:sp>
      <p:pic>
        <p:nvPicPr>
          <p:cNvPr id="43018" name="Picture 10" descr="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2514600"/>
            <a:ext cx="1419225" cy="1076325"/>
          </a:xfrm>
          <a:prstGeom prst="rect">
            <a:avLst/>
          </a:prstGeom>
          <a:noFill/>
        </p:spPr>
      </p:pic>
      <p:pic>
        <p:nvPicPr>
          <p:cNvPr id="43019" name="Picture 11" descr="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76450" y="3733800"/>
            <a:ext cx="1962150" cy="733425"/>
          </a:xfrm>
          <a:prstGeom prst="rect">
            <a:avLst/>
          </a:prstGeom>
          <a:noFill/>
        </p:spPr>
      </p:pic>
      <p:sp>
        <p:nvSpPr>
          <p:cNvPr id="43020" name="Text Box 12"/>
          <p:cNvSpPr txBox="1">
            <a:spLocks noChangeArrowheads="1"/>
          </p:cNvSpPr>
          <p:nvPr/>
        </p:nvSpPr>
        <p:spPr bwMode="auto">
          <a:xfrm>
            <a:off x="4267200" y="3886200"/>
            <a:ext cx="556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>
                <a:solidFill>
                  <a:srgbClr val="3333FF"/>
                </a:solidFill>
              </a:rPr>
              <a:t>Cross Products Prop.</a:t>
            </a:r>
          </a:p>
        </p:txBody>
      </p:sp>
      <p:sp>
        <p:nvSpPr>
          <p:cNvPr id="43021" name="Text Box 13"/>
          <p:cNvSpPr txBox="1">
            <a:spLocks noChangeArrowheads="1"/>
          </p:cNvSpPr>
          <p:nvPr/>
        </p:nvSpPr>
        <p:spPr bwMode="auto">
          <a:xfrm>
            <a:off x="4267200" y="4495800"/>
            <a:ext cx="556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>
                <a:solidFill>
                  <a:srgbClr val="3333FF"/>
                </a:solidFill>
              </a:rPr>
              <a:t>Simplify.</a:t>
            </a:r>
          </a:p>
        </p:txBody>
      </p:sp>
      <p:sp>
        <p:nvSpPr>
          <p:cNvPr id="43022" name="Text Box 14"/>
          <p:cNvSpPr txBox="1">
            <a:spLocks noChangeArrowheads="1"/>
          </p:cNvSpPr>
          <p:nvPr/>
        </p:nvSpPr>
        <p:spPr bwMode="auto">
          <a:xfrm>
            <a:off x="2209800" y="457200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/>
              <a:t>x</a:t>
            </a:r>
            <a:r>
              <a:rPr lang="en-US"/>
              <a:t> </a:t>
            </a:r>
            <a:r>
              <a:rPr lang="en-US">
                <a:sym typeface="Symbol" pitchFamily="18" charset="2"/>
              </a:rPr>
              <a:t> 145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30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30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30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430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430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430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7" grpId="0"/>
      <p:bldP spid="43020" grpId="0"/>
      <p:bldP spid="43021" grpId="0"/>
      <p:bldP spid="4302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2"/>
          <p:cNvSpPr txBox="1"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>
                <a:solidFill>
                  <a:srgbClr val="FF0000"/>
                </a:solidFill>
                <a:latin typeface="Arial Black" pitchFamily="34" charset="0"/>
              </a:rPr>
              <a:t>Check It Out!</a:t>
            </a:r>
            <a:r>
              <a:rPr lang="en-US" altLang="en-US">
                <a:solidFill>
                  <a:srgbClr val="006699"/>
                </a:solidFill>
                <a:latin typeface="Arial Black" pitchFamily="34" charset="0"/>
              </a:rPr>
              <a:t> Example 2 </a:t>
            </a:r>
            <a:endParaRPr lang="en-US" altLang="en-US" sz="2600">
              <a:solidFill>
                <a:schemeClr val="accent2"/>
              </a:solidFill>
              <a:latin typeface="Arial MT Bl" charset="0"/>
            </a:endParaRPr>
          </a:p>
        </p:txBody>
      </p:sp>
      <p:sp>
        <p:nvSpPr>
          <p:cNvPr id="31747" name="Rectangle 3"/>
          <p:cNvSpPr>
            <a:spLocks noChangeArrowheads="1"/>
          </p:cNvSpPr>
          <p:nvPr/>
        </p:nvSpPr>
        <p:spPr bwMode="auto">
          <a:xfrm>
            <a:off x="609600" y="2133600"/>
            <a:ext cx="43434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/>
              <a:t>Find the actual distance between City Hall and El Centro College.</a:t>
            </a:r>
          </a:p>
        </p:txBody>
      </p:sp>
      <p:pic>
        <p:nvPicPr>
          <p:cNvPr id="3174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29200" y="1600200"/>
            <a:ext cx="3848100" cy="2716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ext Box 2"/>
          <p:cNvSpPr txBox="1"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>
                <a:solidFill>
                  <a:srgbClr val="FF0000"/>
                </a:solidFill>
                <a:latin typeface="Arial Black" pitchFamily="34" charset="0"/>
              </a:rPr>
              <a:t>Check It Out!</a:t>
            </a:r>
            <a:r>
              <a:rPr lang="en-US" altLang="en-US">
                <a:solidFill>
                  <a:srgbClr val="006699"/>
                </a:solidFill>
                <a:latin typeface="Arial Black" pitchFamily="34" charset="0"/>
              </a:rPr>
              <a:t> Example 2 Continued</a:t>
            </a:r>
            <a:endParaRPr lang="en-US" altLang="en-US" sz="2600">
              <a:solidFill>
                <a:schemeClr val="accent2"/>
              </a:solidFill>
              <a:latin typeface="Arial MT Bl" charset="0"/>
            </a:endParaRPr>
          </a:p>
        </p:txBody>
      </p:sp>
      <p:sp>
        <p:nvSpPr>
          <p:cNvPr id="44037" name="Rectangle 5"/>
          <p:cNvSpPr>
            <a:spLocks noChangeArrowheads="1"/>
          </p:cNvSpPr>
          <p:nvPr/>
        </p:nvSpPr>
        <p:spPr bwMode="auto">
          <a:xfrm>
            <a:off x="304800" y="1600200"/>
            <a:ext cx="85693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/>
              <a:t>To find the actual distance </a:t>
            </a:r>
            <a:r>
              <a:rPr lang="en-US" i="1"/>
              <a:t>x</a:t>
            </a:r>
            <a:r>
              <a:rPr lang="en-US"/>
              <a:t> write a proportion comparing the map distance to the actual distance.</a:t>
            </a:r>
          </a:p>
        </p:txBody>
      </p:sp>
      <p:sp>
        <p:nvSpPr>
          <p:cNvPr id="44041" name="Rectangle 9"/>
          <p:cNvSpPr>
            <a:spLocks noChangeArrowheads="1"/>
          </p:cNvSpPr>
          <p:nvPr/>
        </p:nvSpPr>
        <p:spPr bwMode="auto">
          <a:xfrm>
            <a:off x="295275" y="5029200"/>
            <a:ext cx="8356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/>
              <a:t>The actual distance is 900 meters, or 0.9 km.</a:t>
            </a:r>
          </a:p>
        </p:txBody>
      </p:sp>
      <p:pic>
        <p:nvPicPr>
          <p:cNvPr id="44042" name="Picture 10" descr="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0750" y="2667000"/>
            <a:ext cx="1238250" cy="733425"/>
          </a:xfrm>
          <a:prstGeom prst="rect">
            <a:avLst/>
          </a:prstGeom>
          <a:noFill/>
        </p:spPr>
      </p:pic>
      <p:sp>
        <p:nvSpPr>
          <p:cNvPr id="44043" name="Text Box 11"/>
          <p:cNvSpPr txBox="1">
            <a:spLocks noChangeArrowheads="1"/>
          </p:cNvSpPr>
          <p:nvPr/>
        </p:nvSpPr>
        <p:spPr bwMode="auto">
          <a:xfrm>
            <a:off x="4267200" y="3657600"/>
            <a:ext cx="556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>
                <a:solidFill>
                  <a:srgbClr val="3333FF"/>
                </a:solidFill>
              </a:rPr>
              <a:t>Cross Products Prop.</a:t>
            </a:r>
          </a:p>
        </p:txBody>
      </p:sp>
      <p:sp>
        <p:nvSpPr>
          <p:cNvPr id="44044" name="Text Box 12"/>
          <p:cNvSpPr txBox="1">
            <a:spLocks noChangeArrowheads="1"/>
          </p:cNvSpPr>
          <p:nvPr/>
        </p:nvSpPr>
        <p:spPr bwMode="auto">
          <a:xfrm>
            <a:off x="4267200" y="4267200"/>
            <a:ext cx="556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>
                <a:solidFill>
                  <a:srgbClr val="3333FF"/>
                </a:solidFill>
              </a:rPr>
              <a:t>Simplify.</a:t>
            </a:r>
          </a:p>
        </p:txBody>
      </p:sp>
      <p:sp>
        <p:nvSpPr>
          <p:cNvPr id="44045" name="Text Box 13"/>
          <p:cNvSpPr txBox="1">
            <a:spLocks noChangeArrowheads="1"/>
          </p:cNvSpPr>
          <p:nvPr/>
        </p:nvSpPr>
        <p:spPr bwMode="auto">
          <a:xfrm>
            <a:off x="2209800" y="434340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/>
              <a:t>x</a:t>
            </a:r>
            <a:r>
              <a:rPr lang="en-US"/>
              <a:t> </a:t>
            </a:r>
            <a:r>
              <a:rPr lang="en-US">
                <a:sym typeface="Symbol" pitchFamily="18" charset="2"/>
              </a:rPr>
              <a:t> 900</a:t>
            </a:r>
          </a:p>
        </p:txBody>
      </p:sp>
      <p:sp>
        <p:nvSpPr>
          <p:cNvPr id="44046" name="Text Box 14"/>
          <p:cNvSpPr txBox="1">
            <a:spLocks noChangeArrowheads="1"/>
          </p:cNvSpPr>
          <p:nvPr/>
        </p:nvSpPr>
        <p:spPr bwMode="auto">
          <a:xfrm>
            <a:off x="1905000" y="365760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</a:t>
            </a:r>
            <a:r>
              <a:rPr lang="en-US" i="1"/>
              <a:t>x</a:t>
            </a:r>
            <a:r>
              <a:rPr lang="en-US"/>
              <a:t> </a:t>
            </a:r>
            <a:r>
              <a:rPr lang="en-US">
                <a:sym typeface="Symbol" pitchFamily="18" charset="2"/>
              </a:rPr>
              <a:t>= 3(300)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4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40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40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44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440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440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41" grpId="0"/>
      <p:bldP spid="44043" grpId="0"/>
      <p:bldP spid="44044" grpId="0"/>
      <p:bldP spid="44045" grpId="0"/>
      <p:bldP spid="4404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>
                <a:solidFill>
                  <a:srgbClr val="006699"/>
                </a:solidFill>
                <a:latin typeface="Arial Black" pitchFamily="34" charset="0"/>
              </a:rPr>
              <a:t>Example 3: Making a Scale Drawing</a:t>
            </a:r>
          </a:p>
        </p:txBody>
      </p:sp>
      <p:sp>
        <p:nvSpPr>
          <p:cNvPr id="38916" name="Rectangle 4"/>
          <p:cNvSpPr>
            <a:spLocks noChangeArrowheads="1"/>
          </p:cNvSpPr>
          <p:nvPr/>
        </p:nvSpPr>
        <p:spPr bwMode="auto">
          <a:xfrm>
            <a:off x="457200" y="1782763"/>
            <a:ext cx="8229600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b="1"/>
              <a:t>Lady Liberty holds a tablet in her left hand. The tablet is 7.19 m long and 4.14 m wide. If you made a scale drawing using the scale 1 cm:0.75 m, what would be the dimensions to the nearest tenth?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ext Box 2"/>
          <p:cNvSpPr txBox="1"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>
                <a:solidFill>
                  <a:srgbClr val="006699"/>
                </a:solidFill>
                <a:latin typeface="Arial Black" pitchFamily="34" charset="0"/>
              </a:rPr>
              <a:t>Example 3 Continued</a:t>
            </a:r>
          </a:p>
        </p:txBody>
      </p:sp>
      <p:sp>
        <p:nvSpPr>
          <p:cNvPr id="48131" name="Rectangle 3"/>
          <p:cNvSpPr>
            <a:spLocks noChangeArrowheads="1"/>
          </p:cNvSpPr>
          <p:nvPr/>
        </p:nvSpPr>
        <p:spPr bwMode="auto">
          <a:xfrm>
            <a:off x="381000" y="1524000"/>
            <a:ext cx="83058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Set up proportions to find the length </a:t>
            </a:r>
            <a:r>
              <a:rPr lang="en-US">
                <a:latin typeface="Script MT Bold" pitchFamily="66" charset="0"/>
              </a:rPr>
              <a:t>l </a:t>
            </a:r>
            <a:r>
              <a:rPr lang="en-US"/>
              <a:t>and width </a:t>
            </a:r>
            <a:r>
              <a:rPr lang="en-US" i="1"/>
              <a:t>w</a:t>
            </a:r>
            <a:r>
              <a:rPr lang="en-US"/>
              <a:t> of the scale drawing.</a:t>
            </a:r>
          </a:p>
        </p:txBody>
      </p:sp>
      <p:pic>
        <p:nvPicPr>
          <p:cNvPr id="48135" name="Picture 7" descr="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2727325"/>
            <a:ext cx="1762125" cy="733425"/>
          </a:xfrm>
          <a:prstGeom prst="rect">
            <a:avLst/>
          </a:prstGeom>
          <a:noFill/>
        </p:spPr>
      </p:pic>
      <p:pic>
        <p:nvPicPr>
          <p:cNvPr id="48136" name="Picture 8" descr="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47800" y="3736975"/>
            <a:ext cx="1800225" cy="285750"/>
          </a:xfrm>
          <a:prstGeom prst="rect">
            <a:avLst/>
          </a:prstGeom>
          <a:noFill/>
        </p:spPr>
      </p:pic>
      <p:pic>
        <p:nvPicPr>
          <p:cNvPr id="48138" name="Picture 10" descr="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53000" y="2727325"/>
            <a:ext cx="1771650" cy="733425"/>
          </a:xfrm>
          <a:prstGeom prst="rect">
            <a:avLst/>
          </a:prstGeom>
          <a:noFill/>
        </p:spPr>
      </p:pic>
      <p:sp>
        <p:nvSpPr>
          <p:cNvPr id="48139" name="Text Box 11"/>
          <p:cNvSpPr txBox="1">
            <a:spLocks noChangeArrowheads="1"/>
          </p:cNvSpPr>
          <p:nvPr/>
        </p:nvSpPr>
        <p:spPr bwMode="auto">
          <a:xfrm>
            <a:off x="4572000" y="3641725"/>
            <a:ext cx="259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0.75</a:t>
            </a:r>
            <a:r>
              <a:rPr lang="en-US" i="1"/>
              <a:t>w</a:t>
            </a:r>
            <a:r>
              <a:rPr lang="en-US"/>
              <a:t> = 4.14</a:t>
            </a:r>
          </a:p>
        </p:txBody>
      </p:sp>
      <p:sp>
        <p:nvSpPr>
          <p:cNvPr id="48140" name="Text Box 12"/>
          <p:cNvSpPr txBox="1">
            <a:spLocks noChangeArrowheads="1"/>
          </p:cNvSpPr>
          <p:nvPr/>
        </p:nvSpPr>
        <p:spPr bwMode="auto">
          <a:xfrm>
            <a:off x="5257800" y="4175125"/>
            <a:ext cx="259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/>
              <a:t>w </a:t>
            </a:r>
            <a:r>
              <a:rPr lang="en-US">
                <a:sym typeface="Symbol" pitchFamily="18" charset="2"/>
              </a:rPr>
              <a:t></a:t>
            </a:r>
            <a:r>
              <a:rPr lang="en-US"/>
              <a:t> 5.5 cm</a:t>
            </a:r>
          </a:p>
        </p:txBody>
      </p:sp>
      <p:grpSp>
        <p:nvGrpSpPr>
          <p:cNvPr id="48144" name="Group 16"/>
          <p:cNvGrpSpPr>
            <a:grpSpLocks/>
          </p:cNvGrpSpPr>
          <p:nvPr/>
        </p:nvGrpSpPr>
        <p:grpSpPr bwMode="auto">
          <a:xfrm>
            <a:off x="3200400" y="4876800"/>
            <a:ext cx="3505200" cy="1643063"/>
            <a:chOff x="2112" y="3024"/>
            <a:chExt cx="2208" cy="1035"/>
          </a:xfrm>
        </p:grpSpPr>
        <p:sp>
          <p:nvSpPr>
            <p:cNvPr id="48141" name="Rectangle 13"/>
            <p:cNvSpPr>
              <a:spLocks noChangeArrowheads="1"/>
            </p:cNvSpPr>
            <p:nvPr/>
          </p:nvSpPr>
          <p:spPr bwMode="auto">
            <a:xfrm rot="5400000">
              <a:off x="2405" y="2971"/>
              <a:ext cx="795" cy="138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42" name="Text Box 14"/>
            <p:cNvSpPr txBox="1">
              <a:spLocks noChangeArrowheads="1"/>
            </p:cNvSpPr>
            <p:nvPr/>
          </p:nvSpPr>
          <p:spPr bwMode="auto">
            <a:xfrm>
              <a:off x="2400" y="3024"/>
              <a:ext cx="86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9.6 cm</a:t>
              </a:r>
            </a:p>
          </p:txBody>
        </p:sp>
        <p:sp>
          <p:nvSpPr>
            <p:cNvPr id="48143" name="Text Box 15"/>
            <p:cNvSpPr txBox="1">
              <a:spLocks noChangeArrowheads="1"/>
            </p:cNvSpPr>
            <p:nvPr/>
          </p:nvSpPr>
          <p:spPr bwMode="auto">
            <a:xfrm>
              <a:off x="3456" y="3456"/>
              <a:ext cx="86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5.5 cm</a:t>
              </a:r>
            </a:p>
          </p:txBody>
        </p:sp>
      </p:grpSp>
      <p:pic>
        <p:nvPicPr>
          <p:cNvPr id="48145" name="Picture 17" descr="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057400" y="4343400"/>
            <a:ext cx="1524000" cy="28575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8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8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48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48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48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48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48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48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1" grpId="0"/>
      <p:bldP spid="48139" grpId="0"/>
      <p:bldP spid="4814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457200" y="838200"/>
            <a:ext cx="8153400" cy="5638800"/>
          </a:xfrm>
          <a:prstGeom prst="rect">
            <a:avLst/>
          </a:prstGeom>
          <a:noFill/>
          <a:ln w="28575">
            <a:solidFill>
              <a:srgbClr val="DBDBDB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tabLst>
                <a:tab pos="514350" algn="l"/>
              </a:tabLst>
            </a:pPr>
            <a:r>
              <a:rPr lang="en-US" altLang="en-US" sz="2800" b="1">
                <a:solidFill>
                  <a:srgbClr val="3333CC"/>
                </a:solidFill>
              </a:rPr>
              <a:t>Warm Up</a:t>
            </a:r>
            <a:endParaRPr lang="en-US" altLang="en-US" sz="2800"/>
          </a:p>
          <a:p>
            <a:pPr>
              <a:tabLst>
                <a:tab pos="514350" algn="l"/>
              </a:tabLst>
            </a:pPr>
            <a:r>
              <a:rPr lang="en-US" altLang="en-US" sz="2800" b="1"/>
              <a:t>Convert each measurement.</a:t>
            </a:r>
          </a:p>
          <a:p>
            <a:pPr>
              <a:tabLst>
                <a:tab pos="514350" algn="l"/>
              </a:tabLst>
            </a:pPr>
            <a:endParaRPr lang="en-US" altLang="en-US" sz="800" b="1"/>
          </a:p>
          <a:p>
            <a:pPr>
              <a:tabLst>
                <a:tab pos="514350" algn="l"/>
              </a:tabLst>
            </a:pPr>
            <a:r>
              <a:rPr lang="en-US" altLang="en-US" sz="2800" b="1"/>
              <a:t>1.</a:t>
            </a:r>
            <a:r>
              <a:rPr lang="en-US" altLang="en-US" sz="2800"/>
              <a:t> </a:t>
            </a:r>
            <a:r>
              <a:rPr lang="en-US" altLang="en-US" sz="2800">
                <a:sym typeface="Symbol" pitchFamily="18" charset="2"/>
              </a:rPr>
              <a:t>6 ft 3 in. to inches</a:t>
            </a:r>
          </a:p>
          <a:p>
            <a:pPr>
              <a:tabLst>
                <a:tab pos="514350" algn="l"/>
              </a:tabLst>
            </a:pPr>
            <a:endParaRPr lang="en-US" altLang="en-US" sz="900" b="1">
              <a:sym typeface="Symbol" pitchFamily="18" charset="2"/>
            </a:endParaRPr>
          </a:p>
          <a:p>
            <a:pPr>
              <a:tabLst>
                <a:tab pos="514350" algn="l"/>
              </a:tabLst>
            </a:pPr>
            <a:r>
              <a:rPr lang="en-US" altLang="en-US" sz="2800" b="1">
                <a:sym typeface="Symbol" pitchFamily="18" charset="2"/>
              </a:rPr>
              <a:t>2.</a:t>
            </a:r>
            <a:r>
              <a:rPr lang="en-US" altLang="en-US" sz="2800">
                <a:sym typeface="Symbol" pitchFamily="18" charset="2"/>
              </a:rPr>
              <a:t> 5 m 38 cm to centimeters</a:t>
            </a:r>
          </a:p>
          <a:p>
            <a:pPr>
              <a:tabLst>
                <a:tab pos="514350" algn="l"/>
              </a:tabLst>
            </a:pPr>
            <a:endParaRPr lang="en-US" altLang="en-US" sz="2800" b="1">
              <a:sym typeface="Symbol" pitchFamily="18" charset="2"/>
            </a:endParaRPr>
          </a:p>
          <a:p>
            <a:pPr>
              <a:tabLst>
                <a:tab pos="514350" algn="l"/>
              </a:tabLst>
            </a:pPr>
            <a:r>
              <a:rPr lang="en-US" altLang="en-US" sz="2800" b="1">
                <a:sym typeface="Symbol" pitchFamily="18" charset="2"/>
              </a:rPr>
              <a:t>Find the perimeter and area of each polygon.</a:t>
            </a:r>
          </a:p>
          <a:p>
            <a:pPr>
              <a:tabLst>
                <a:tab pos="514350" algn="l"/>
              </a:tabLst>
            </a:pPr>
            <a:endParaRPr lang="en-US" altLang="en-US" sz="900" b="1">
              <a:sym typeface="Symbol" pitchFamily="18" charset="2"/>
            </a:endParaRPr>
          </a:p>
          <a:p>
            <a:pPr>
              <a:tabLst>
                <a:tab pos="514350" algn="l"/>
              </a:tabLst>
            </a:pPr>
            <a:endParaRPr lang="en-US" altLang="en-US" sz="900" b="1">
              <a:sym typeface="Symbol" pitchFamily="18" charset="2"/>
            </a:endParaRPr>
          </a:p>
          <a:p>
            <a:pPr>
              <a:tabLst>
                <a:tab pos="514350" algn="l"/>
              </a:tabLst>
            </a:pPr>
            <a:r>
              <a:rPr lang="en-US" altLang="en-US" sz="2800" b="1">
                <a:sym typeface="Symbol" pitchFamily="18" charset="2"/>
              </a:rPr>
              <a:t>3.</a:t>
            </a:r>
            <a:r>
              <a:rPr lang="en-US" altLang="en-US" sz="2800">
                <a:sym typeface="Symbol" pitchFamily="18" charset="2"/>
              </a:rPr>
              <a:t> square with side length 13 cm</a:t>
            </a:r>
          </a:p>
          <a:p>
            <a:pPr>
              <a:tabLst>
                <a:tab pos="514350" algn="l"/>
              </a:tabLst>
            </a:pPr>
            <a:endParaRPr lang="en-US" altLang="en-US" sz="2800">
              <a:sym typeface="Symbol" pitchFamily="18" charset="2"/>
            </a:endParaRPr>
          </a:p>
          <a:p>
            <a:pPr>
              <a:tabLst>
                <a:tab pos="514350" algn="l"/>
              </a:tabLst>
            </a:pPr>
            <a:r>
              <a:rPr lang="en-US" altLang="en-US" sz="2800" b="1">
                <a:sym typeface="Symbol" pitchFamily="18" charset="2"/>
              </a:rPr>
              <a:t>4.</a:t>
            </a:r>
            <a:r>
              <a:rPr lang="en-US" altLang="en-US" sz="2800">
                <a:sym typeface="Symbol" pitchFamily="18" charset="2"/>
              </a:rPr>
              <a:t> rectangle with length 5.8 m and width 	2.5 m</a:t>
            </a:r>
          </a:p>
          <a:p>
            <a:pPr>
              <a:tabLst>
                <a:tab pos="514350" algn="l"/>
              </a:tabLst>
            </a:pPr>
            <a:r>
              <a:rPr lang="en-US" altLang="en-US" sz="2800">
                <a:solidFill>
                  <a:srgbClr val="FF0000"/>
                </a:solidFill>
              </a:rPr>
              <a:t>		</a:t>
            </a: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4735513" y="1828800"/>
            <a:ext cx="121126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800">
                <a:solidFill>
                  <a:srgbClr val="FF3300"/>
                </a:solidFill>
                <a:sym typeface="Symbol" pitchFamily="18" charset="2"/>
              </a:rPr>
              <a:t>75 in.</a:t>
            </a: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5876925" y="2376488"/>
            <a:ext cx="15176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800">
                <a:solidFill>
                  <a:srgbClr val="FF3300"/>
                </a:solidFill>
                <a:sym typeface="Symbol" pitchFamily="18" charset="2"/>
              </a:rPr>
              <a:t>538 cm</a:t>
            </a: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990600" y="4814888"/>
            <a:ext cx="44481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800" i="1">
                <a:solidFill>
                  <a:srgbClr val="FF3300"/>
                </a:solidFill>
                <a:sym typeface="Symbol" pitchFamily="18" charset="2"/>
              </a:rPr>
              <a:t>P</a:t>
            </a:r>
            <a:r>
              <a:rPr lang="en-US" sz="2800">
                <a:solidFill>
                  <a:srgbClr val="FF3300"/>
                </a:solidFill>
                <a:sym typeface="Symbol" pitchFamily="18" charset="2"/>
              </a:rPr>
              <a:t> = 52 cm, </a:t>
            </a:r>
            <a:r>
              <a:rPr lang="en-US" sz="2800" i="1">
                <a:solidFill>
                  <a:srgbClr val="FF3300"/>
                </a:solidFill>
                <a:sym typeface="Symbol" pitchFamily="18" charset="2"/>
              </a:rPr>
              <a:t>A</a:t>
            </a:r>
            <a:r>
              <a:rPr lang="en-US" sz="2800">
                <a:solidFill>
                  <a:srgbClr val="FF3300"/>
                </a:solidFill>
                <a:sym typeface="Symbol" pitchFamily="18" charset="2"/>
              </a:rPr>
              <a:t> =169 cm</a:t>
            </a:r>
            <a:r>
              <a:rPr lang="en-US" sz="2800" baseline="30000">
                <a:solidFill>
                  <a:srgbClr val="FF3300"/>
                </a:solidFill>
                <a:sym typeface="Symbol" pitchFamily="18" charset="2"/>
              </a:rPr>
              <a:t>2</a:t>
            </a:r>
          </a:p>
        </p:txBody>
      </p:sp>
      <p:sp>
        <p:nvSpPr>
          <p:cNvPr id="7194" name="Text Box 26"/>
          <p:cNvSpPr txBox="1">
            <a:spLocks noChangeArrowheads="1"/>
          </p:cNvSpPr>
          <p:nvPr/>
        </p:nvSpPr>
        <p:spPr bwMode="auto">
          <a:xfrm>
            <a:off x="990600" y="6034088"/>
            <a:ext cx="4800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 i="1">
                <a:solidFill>
                  <a:srgbClr val="FF3300"/>
                </a:solidFill>
                <a:sym typeface="Symbol" pitchFamily="18" charset="2"/>
              </a:rPr>
              <a:t>P</a:t>
            </a:r>
            <a:r>
              <a:rPr lang="en-US" sz="2800">
                <a:solidFill>
                  <a:srgbClr val="FF3300"/>
                </a:solidFill>
                <a:sym typeface="Symbol" pitchFamily="18" charset="2"/>
              </a:rPr>
              <a:t> =16.6 m, </a:t>
            </a:r>
            <a:r>
              <a:rPr lang="en-US" sz="2800" i="1">
                <a:solidFill>
                  <a:srgbClr val="FF3300"/>
                </a:solidFill>
                <a:sym typeface="Symbol" pitchFamily="18" charset="2"/>
              </a:rPr>
              <a:t>A</a:t>
            </a:r>
            <a:r>
              <a:rPr lang="en-US" sz="2800">
                <a:solidFill>
                  <a:srgbClr val="FF3300"/>
                </a:solidFill>
                <a:sym typeface="Symbol" pitchFamily="18" charset="2"/>
              </a:rPr>
              <a:t> = 14.5 m</a:t>
            </a:r>
            <a:r>
              <a:rPr lang="en-US" sz="2800" baseline="30000">
                <a:solidFill>
                  <a:srgbClr val="FF3300"/>
                </a:solidFill>
                <a:sym typeface="Symbol" pitchFamily="18" charset="2"/>
              </a:rPr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7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autoUpdateAnimBg="0"/>
      <p:bldP spid="7172" grpId="0" autoUpdateAnimBg="0"/>
      <p:bldP spid="7173" grpId="0" autoUpdateAnimBg="0"/>
      <p:bldP spid="7194" grpId="0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ext Box 2"/>
          <p:cNvSpPr txBox="1"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>
                <a:solidFill>
                  <a:srgbClr val="FF0000"/>
                </a:solidFill>
                <a:latin typeface="Arial Black" pitchFamily="34" charset="0"/>
              </a:rPr>
              <a:t>Check It Out!</a:t>
            </a:r>
            <a:r>
              <a:rPr lang="en-US" altLang="en-US">
                <a:solidFill>
                  <a:srgbClr val="006699"/>
                </a:solidFill>
                <a:latin typeface="Arial Black" pitchFamily="34" charset="0"/>
              </a:rPr>
              <a:t> Example 3 </a:t>
            </a:r>
            <a:endParaRPr lang="en-US" altLang="en-US" sz="2600">
              <a:solidFill>
                <a:schemeClr val="accent2"/>
              </a:solidFill>
              <a:latin typeface="Arial MT Bl" charset="0"/>
            </a:endParaRPr>
          </a:p>
        </p:txBody>
      </p:sp>
      <p:sp>
        <p:nvSpPr>
          <p:cNvPr id="39940" name="Rectangle 4"/>
          <p:cNvSpPr>
            <a:spLocks noChangeArrowheads="1"/>
          </p:cNvSpPr>
          <p:nvPr/>
        </p:nvSpPr>
        <p:spPr bwMode="auto">
          <a:xfrm>
            <a:off x="381000" y="1676400"/>
            <a:ext cx="83820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/>
              <a:t>The rectangular central chamber of the Lincoln Memorial is 74 ft long and 60 ft wide. Make a scale drawing of the floor of the chamber using a scale of 1 in.:20 ft.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381000" y="1692275"/>
            <a:ext cx="83058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Set up proportions to find the length </a:t>
            </a:r>
            <a:r>
              <a:rPr lang="en-US">
                <a:latin typeface="Script MT Bold" pitchFamily="66" charset="0"/>
              </a:rPr>
              <a:t>l </a:t>
            </a:r>
            <a:r>
              <a:rPr lang="en-US"/>
              <a:t>and width </a:t>
            </a:r>
            <a:r>
              <a:rPr lang="en-US" i="1"/>
              <a:t>w</a:t>
            </a:r>
            <a:r>
              <a:rPr lang="en-US"/>
              <a:t> of the scale drawing.</a:t>
            </a:r>
          </a:p>
        </p:txBody>
      </p:sp>
      <p:pic>
        <p:nvPicPr>
          <p:cNvPr id="40967" name="Picture 7" descr="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2514600"/>
            <a:ext cx="1200150" cy="733425"/>
          </a:xfrm>
          <a:prstGeom prst="rect">
            <a:avLst/>
          </a:prstGeom>
          <a:noFill/>
        </p:spPr>
      </p:pic>
      <p:pic>
        <p:nvPicPr>
          <p:cNvPr id="40968" name="Picture 8" descr="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81150" y="3448050"/>
            <a:ext cx="1238250" cy="285750"/>
          </a:xfrm>
          <a:prstGeom prst="rect">
            <a:avLst/>
          </a:prstGeom>
          <a:noFill/>
        </p:spPr>
      </p:pic>
      <p:pic>
        <p:nvPicPr>
          <p:cNvPr id="40969" name="Picture 9" descr="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62150" y="3914775"/>
            <a:ext cx="1371600" cy="352425"/>
          </a:xfrm>
          <a:prstGeom prst="rect">
            <a:avLst/>
          </a:prstGeom>
          <a:noFill/>
        </p:spPr>
      </p:pic>
      <p:pic>
        <p:nvPicPr>
          <p:cNvPr id="40970" name="Picture 10" descr="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72000" y="2543175"/>
            <a:ext cx="1200150" cy="733425"/>
          </a:xfrm>
          <a:prstGeom prst="rect">
            <a:avLst/>
          </a:prstGeom>
          <a:noFill/>
        </p:spPr>
      </p:pic>
      <p:sp>
        <p:nvSpPr>
          <p:cNvPr id="40971" name="Text Box 11"/>
          <p:cNvSpPr txBox="1">
            <a:spLocks noChangeArrowheads="1"/>
          </p:cNvSpPr>
          <p:nvPr/>
        </p:nvSpPr>
        <p:spPr bwMode="auto">
          <a:xfrm>
            <a:off x="4267200" y="3429000"/>
            <a:ext cx="259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20</a:t>
            </a:r>
            <a:r>
              <a:rPr lang="en-US" i="1"/>
              <a:t>w</a:t>
            </a:r>
            <a:r>
              <a:rPr lang="en-US"/>
              <a:t> = 60</a:t>
            </a:r>
          </a:p>
        </p:txBody>
      </p:sp>
      <p:sp>
        <p:nvSpPr>
          <p:cNvPr id="40972" name="Text Box 12"/>
          <p:cNvSpPr txBox="1">
            <a:spLocks noChangeArrowheads="1"/>
          </p:cNvSpPr>
          <p:nvPr/>
        </p:nvSpPr>
        <p:spPr bwMode="auto">
          <a:xfrm>
            <a:off x="4648200" y="3962400"/>
            <a:ext cx="259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/>
              <a:t>w </a:t>
            </a:r>
            <a:r>
              <a:rPr lang="en-US"/>
              <a:t>= 3 in</a:t>
            </a:r>
          </a:p>
        </p:txBody>
      </p:sp>
      <p:sp>
        <p:nvSpPr>
          <p:cNvPr id="40973" name="Text Box 13"/>
          <p:cNvSpPr txBox="1"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>
                <a:solidFill>
                  <a:srgbClr val="FF0000"/>
                </a:solidFill>
                <a:latin typeface="Arial Black" pitchFamily="34" charset="0"/>
              </a:rPr>
              <a:t>Check It Out!</a:t>
            </a:r>
            <a:r>
              <a:rPr lang="en-US" altLang="en-US">
                <a:solidFill>
                  <a:srgbClr val="006699"/>
                </a:solidFill>
                <a:latin typeface="Arial Black" pitchFamily="34" charset="0"/>
              </a:rPr>
              <a:t> Example 3 Continued </a:t>
            </a:r>
            <a:endParaRPr lang="en-US" altLang="en-US" sz="2600">
              <a:solidFill>
                <a:schemeClr val="accent2"/>
              </a:solidFill>
              <a:latin typeface="Arial MT Bl" charset="0"/>
            </a:endParaRPr>
          </a:p>
        </p:txBody>
      </p:sp>
      <p:grpSp>
        <p:nvGrpSpPr>
          <p:cNvPr id="40977" name="Group 17"/>
          <p:cNvGrpSpPr>
            <a:grpSpLocks/>
          </p:cNvGrpSpPr>
          <p:nvPr/>
        </p:nvGrpSpPr>
        <p:grpSpPr bwMode="auto">
          <a:xfrm>
            <a:off x="2590800" y="4846638"/>
            <a:ext cx="3810000" cy="1477962"/>
            <a:chOff x="1632" y="2832"/>
            <a:chExt cx="2400" cy="931"/>
          </a:xfrm>
        </p:grpSpPr>
        <p:sp>
          <p:nvSpPr>
            <p:cNvPr id="40974" name="Rectangle 14"/>
            <p:cNvSpPr>
              <a:spLocks noChangeArrowheads="1"/>
            </p:cNvSpPr>
            <p:nvPr/>
          </p:nvSpPr>
          <p:spPr bwMode="auto">
            <a:xfrm>
              <a:off x="1632" y="3072"/>
              <a:ext cx="1434" cy="691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975" name="Text Box 15"/>
            <p:cNvSpPr txBox="1">
              <a:spLocks noChangeArrowheads="1"/>
            </p:cNvSpPr>
            <p:nvPr/>
          </p:nvSpPr>
          <p:spPr bwMode="auto">
            <a:xfrm>
              <a:off x="1968" y="2832"/>
              <a:ext cx="100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3.7 in.</a:t>
              </a:r>
            </a:p>
          </p:txBody>
        </p:sp>
        <p:sp>
          <p:nvSpPr>
            <p:cNvPr id="40976" name="Text Box 16"/>
            <p:cNvSpPr txBox="1">
              <a:spLocks noChangeArrowheads="1"/>
            </p:cNvSpPr>
            <p:nvPr/>
          </p:nvSpPr>
          <p:spPr bwMode="auto">
            <a:xfrm>
              <a:off x="3024" y="3264"/>
              <a:ext cx="100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3 in.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09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09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409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409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409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409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409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2" grpId="0"/>
      <p:bldP spid="40971" grpId="0"/>
      <p:bldP spid="4097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37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1752600"/>
            <a:ext cx="7724775" cy="337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10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2209800"/>
            <a:ext cx="7629525" cy="1914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0" y="838200"/>
            <a:ext cx="9144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>
                <a:solidFill>
                  <a:srgbClr val="006699"/>
                </a:solidFill>
                <a:latin typeface="Arial Black" pitchFamily="34" charset="0"/>
              </a:rPr>
              <a:t>Example 4: Using Ratios to Find Perimeters and Areas</a:t>
            </a:r>
          </a:p>
        </p:txBody>
      </p:sp>
      <p:pic>
        <p:nvPicPr>
          <p:cNvPr id="4505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38800" y="1600200"/>
            <a:ext cx="3235325" cy="2478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5060" name="Rectangle 4"/>
          <p:cNvSpPr>
            <a:spLocks noChangeArrowheads="1"/>
          </p:cNvSpPr>
          <p:nvPr/>
        </p:nvSpPr>
        <p:spPr bwMode="auto">
          <a:xfrm>
            <a:off x="152400" y="1752600"/>
            <a:ext cx="55626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/>
              <a:t>Given that </a:t>
            </a:r>
            <a:r>
              <a:rPr lang="el-GR" b="1"/>
              <a:t>∆</a:t>
            </a:r>
            <a:r>
              <a:rPr lang="en-US" b="1" i="1"/>
              <a:t>LMN</a:t>
            </a:r>
            <a:r>
              <a:rPr lang="en-US" b="1"/>
              <a:t>:</a:t>
            </a:r>
            <a:r>
              <a:rPr lang="el-GR" b="1" i="1"/>
              <a:t>∆</a:t>
            </a:r>
            <a:r>
              <a:rPr lang="en-US" b="1" i="1"/>
              <a:t>QRT</a:t>
            </a:r>
            <a:r>
              <a:rPr lang="en-US" b="1"/>
              <a:t>, find the perimeter </a:t>
            </a:r>
            <a:r>
              <a:rPr lang="en-US" b="1" i="1"/>
              <a:t>P</a:t>
            </a:r>
            <a:r>
              <a:rPr lang="en-US" b="1"/>
              <a:t> and area </a:t>
            </a:r>
            <a:r>
              <a:rPr lang="en-US" b="1" i="1"/>
              <a:t>A</a:t>
            </a:r>
            <a:r>
              <a:rPr lang="en-US" b="1"/>
              <a:t> of  </a:t>
            </a:r>
            <a:r>
              <a:rPr lang="el-GR" b="1"/>
              <a:t>∆</a:t>
            </a:r>
            <a:r>
              <a:rPr lang="en-US" b="1" i="1"/>
              <a:t>QRS</a:t>
            </a:r>
            <a:r>
              <a:rPr lang="en-US" b="1"/>
              <a:t>. </a:t>
            </a:r>
          </a:p>
        </p:txBody>
      </p:sp>
      <p:grpSp>
        <p:nvGrpSpPr>
          <p:cNvPr id="45072" name="Group 16"/>
          <p:cNvGrpSpPr>
            <a:grpSpLocks/>
          </p:cNvGrpSpPr>
          <p:nvPr/>
        </p:nvGrpSpPr>
        <p:grpSpPr bwMode="auto">
          <a:xfrm>
            <a:off x="152400" y="2971800"/>
            <a:ext cx="4876800" cy="1281113"/>
            <a:chOff x="96" y="1872"/>
            <a:chExt cx="3072" cy="807"/>
          </a:xfrm>
        </p:grpSpPr>
        <p:sp>
          <p:nvSpPr>
            <p:cNvPr id="45061" name="Rectangle 5"/>
            <p:cNvSpPr>
              <a:spLocks noChangeArrowheads="1"/>
            </p:cNvSpPr>
            <p:nvPr/>
          </p:nvSpPr>
          <p:spPr bwMode="auto">
            <a:xfrm>
              <a:off x="96" y="1872"/>
              <a:ext cx="3072" cy="7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140000"/>
                </a:lnSpc>
              </a:pPr>
              <a:r>
                <a:rPr lang="en-US"/>
                <a:t>The similarity ratio of </a:t>
              </a:r>
              <a:r>
                <a:rPr lang="el-GR"/>
                <a:t>∆</a:t>
              </a:r>
              <a:r>
                <a:rPr lang="en-US" i="1"/>
                <a:t>LMN</a:t>
              </a:r>
              <a:r>
                <a:rPr lang="en-US"/>
                <a:t> to </a:t>
              </a:r>
              <a:r>
                <a:rPr lang="el-GR"/>
                <a:t>∆</a:t>
              </a:r>
              <a:r>
                <a:rPr lang="en-US" i="1"/>
                <a:t>QRS </a:t>
              </a:r>
              <a:r>
                <a:rPr lang="en-US"/>
                <a:t>is     </a:t>
              </a:r>
            </a:p>
          </p:txBody>
        </p:sp>
        <p:pic>
          <p:nvPicPr>
            <p:cNvPr id="45071" name="Picture 15" descr="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008" y="2217"/>
              <a:ext cx="384" cy="462"/>
            </a:xfrm>
            <a:prstGeom prst="rect">
              <a:avLst/>
            </a:prstGeom>
            <a:noFill/>
          </p:spPr>
        </p:pic>
      </p:grpSp>
      <p:grpSp>
        <p:nvGrpSpPr>
          <p:cNvPr id="45075" name="Group 19"/>
          <p:cNvGrpSpPr>
            <a:grpSpLocks/>
          </p:cNvGrpSpPr>
          <p:nvPr/>
        </p:nvGrpSpPr>
        <p:grpSpPr bwMode="auto">
          <a:xfrm>
            <a:off x="152400" y="4572000"/>
            <a:ext cx="8610600" cy="1866900"/>
            <a:chOff x="96" y="2880"/>
            <a:chExt cx="5424" cy="1176"/>
          </a:xfrm>
        </p:grpSpPr>
        <p:sp>
          <p:nvSpPr>
            <p:cNvPr id="45063" name="Rectangle 7"/>
            <p:cNvSpPr>
              <a:spLocks noChangeArrowheads="1"/>
            </p:cNvSpPr>
            <p:nvPr/>
          </p:nvSpPr>
          <p:spPr bwMode="auto">
            <a:xfrm>
              <a:off x="96" y="2880"/>
              <a:ext cx="5424" cy="10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140000"/>
                </a:lnSpc>
              </a:pPr>
              <a:r>
                <a:rPr lang="en-US"/>
                <a:t>By the Proportional Perimeters and Areas Theorem, the ratio of the triangles’ perimeters is also       , and the ratio of the triangles’ areas is         </a:t>
              </a:r>
            </a:p>
          </p:txBody>
        </p:sp>
        <p:pic>
          <p:nvPicPr>
            <p:cNvPr id="45073" name="Picture 17" descr="1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455" y="3204"/>
              <a:ext cx="336" cy="462"/>
            </a:xfrm>
            <a:prstGeom prst="rect">
              <a:avLst/>
            </a:prstGeom>
            <a:noFill/>
          </p:spPr>
        </p:pic>
        <p:pic>
          <p:nvPicPr>
            <p:cNvPr id="45074" name="Picture 18" descr="1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3468" y="3504"/>
              <a:ext cx="660" cy="552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50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5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>
                <a:solidFill>
                  <a:srgbClr val="006699"/>
                </a:solidFill>
                <a:latin typeface="Arial Black" pitchFamily="34" charset="0"/>
              </a:rPr>
              <a:t>Example 4 Continued</a:t>
            </a:r>
          </a:p>
        </p:txBody>
      </p:sp>
      <p:sp>
        <p:nvSpPr>
          <p:cNvPr id="53258" name="Rectangle 10"/>
          <p:cNvSpPr>
            <a:spLocks noChangeArrowheads="1"/>
          </p:cNvSpPr>
          <p:nvPr/>
        </p:nvSpPr>
        <p:spPr bwMode="auto">
          <a:xfrm>
            <a:off x="1371600" y="1676400"/>
            <a:ext cx="5457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tabLst>
                <a:tab pos="2514600" algn="l"/>
              </a:tabLst>
            </a:pPr>
            <a:r>
              <a:rPr lang="en-US"/>
              <a:t>Perimeter 				Area</a:t>
            </a:r>
          </a:p>
        </p:txBody>
      </p:sp>
      <p:sp>
        <p:nvSpPr>
          <p:cNvPr id="53264" name="Rectangle 16"/>
          <p:cNvSpPr>
            <a:spLocks noChangeArrowheads="1"/>
          </p:cNvSpPr>
          <p:nvPr/>
        </p:nvSpPr>
        <p:spPr bwMode="auto">
          <a:xfrm>
            <a:off x="457200" y="5029200"/>
            <a:ext cx="8001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The perimeter of </a:t>
            </a:r>
            <a:r>
              <a:rPr lang="el-GR"/>
              <a:t>∆</a:t>
            </a:r>
            <a:r>
              <a:rPr lang="en-US" i="1"/>
              <a:t>QRS</a:t>
            </a:r>
            <a:r>
              <a:rPr lang="en-US"/>
              <a:t> is 25.2 cm, and the area is 29.4 cm</a:t>
            </a:r>
            <a:r>
              <a:rPr lang="en-US" baseline="30000"/>
              <a:t>2</a:t>
            </a:r>
            <a:r>
              <a:rPr lang="en-US"/>
              <a:t>.</a:t>
            </a:r>
          </a:p>
        </p:txBody>
      </p:sp>
      <p:pic>
        <p:nvPicPr>
          <p:cNvPr id="53265" name="Picture 17" descr="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66850" y="2390775"/>
            <a:ext cx="1276350" cy="733425"/>
          </a:xfrm>
          <a:prstGeom prst="rect">
            <a:avLst/>
          </a:prstGeom>
          <a:noFill/>
        </p:spPr>
      </p:pic>
      <p:sp>
        <p:nvSpPr>
          <p:cNvPr id="53266" name="Text Box 18"/>
          <p:cNvSpPr txBox="1">
            <a:spLocks noChangeArrowheads="1"/>
          </p:cNvSpPr>
          <p:nvPr/>
        </p:nvSpPr>
        <p:spPr bwMode="auto">
          <a:xfrm>
            <a:off x="1143000" y="32766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13</a:t>
            </a:r>
            <a:r>
              <a:rPr lang="en-US" i="1"/>
              <a:t>P</a:t>
            </a:r>
            <a:r>
              <a:rPr lang="en-US"/>
              <a:t> = 36(9.1)</a:t>
            </a:r>
          </a:p>
        </p:txBody>
      </p:sp>
      <p:sp>
        <p:nvSpPr>
          <p:cNvPr id="53267" name="Text Box 19"/>
          <p:cNvSpPr txBox="1">
            <a:spLocks noChangeArrowheads="1"/>
          </p:cNvSpPr>
          <p:nvPr/>
        </p:nvSpPr>
        <p:spPr bwMode="auto">
          <a:xfrm>
            <a:off x="1524000" y="38862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/>
              <a:t>P</a:t>
            </a:r>
            <a:r>
              <a:rPr lang="en-US"/>
              <a:t> = 25.2</a:t>
            </a:r>
          </a:p>
        </p:txBody>
      </p:sp>
      <p:pic>
        <p:nvPicPr>
          <p:cNvPr id="53268" name="Picture 20" descr="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5000" y="2286000"/>
            <a:ext cx="1695450" cy="876300"/>
          </a:xfrm>
          <a:prstGeom prst="rect">
            <a:avLst/>
          </a:prstGeom>
          <a:noFill/>
        </p:spPr>
      </p:pic>
      <p:sp>
        <p:nvSpPr>
          <p:cNvPr id="53269" name="Text Box 21"/>
          <p:cNvSpPr txBox="1">
            <a:spLocks noChangeArrowheads="1"/>
          </p:cNvSpPr>
          <p:nvPr/>
        </p:nvSpPr>
        <p:spPr bwMode="auto">
          <a:xfrm>
            <a:off x="5410200" y="32766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13</a:t>
            </a:r>
            <a:r>
              <a:rPr lang="en-US" baseline="30000"/>
              <a:t>2</a:t>
            </a:r>
            <a:r>
              <a:rPr lang="en-US" i="1"/>
              <a:t>A</a:t>
            </a:r>
            <a:r>
              <a:rPr lang="en-US"/>
              <a:t> = (9.1)</a:t>
            </a:r>
            <a:r>
              <a:rPr lang="en-US" baseline="30000"/>
              <a:t>2</a:t>
            </a:r>
            <a:r>
              <a:rPr lang="en-US"/>
              <a:t>(60)</a:t>
            </a:r>
          </a:p>
        </p:txBody>
      </p:sp>
      <p:sp>
        <p:nvSpPr>
          <p:cNvPr id="53270" name="Text Box 22"/>
          <p:cNvSpPr txBox="1">
            <a:spLocks noChangeArrowheads="1"/>
          </p:cNvSpPr>
          <p:nvPr/>
        </p:nvSpPr>
        <p:spPr bwMode="auto">
          <a:xfrm>
            <a:off x="5867400" y="38862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/>
              <a:t>A</a:t>
            </a:r>
            <a:r>
              <a:rPr lang="en-US"/>
              <a:t> = 29.4 cm</a:t>
            </a:r>
            <a:r>
              <a:rPr lang="en-US" baseline="30000"/>
              <a:t>2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3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3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3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53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53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53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53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64" grpId="0"/>
      <p:bldP spid="53266" grpId="0"/>
      <p:bldP spid="53267" grpId="0"/>
      <p:bldP spid="53269" grpId="0"/>
      <p:bldP spid="53270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ext Box 2"/>
          <p:cNvSpPr txBox="1"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>
                <a:solidFill>
                  <a:srgbClr val="FF0000"/>
                </a:solidFill>
                <a:latin typeface="Arial Black" pitchFamily="34" charset="0"/>
              </a:rPr>
              <a:t>Check It Out!</a:t>
            </a:r>
            <a:r>
              <a:rPr lang="en-US" altLang="en-US">
                <a:solidFill>
                  <a:srgbClr val="006699"/>
                </a:solidFill>
                <a:latin typeface="Arial Black" pitchFamily="34" charset="0"/>
              </a:rPr>
              <a:t> Example 4 </a:t>
            </a:r>
            <a:endParaRPr lang="en-US" altLang="en-US" sz="2600">
              <a:solidFill>
                <a:schemeClr val="accent2"/>
              </a:solidFill>
              <a:latin typeface="Arial MT Bl" charset="0"/>
            </a:endParaRPr>
          </a:p>
        </p:txBody>
      </p:sp>
      <p:sp>
        <p:nvSpPr>
          <p:cNvPr id="46083" name="Rectangle 3"/>
          <p:cNvSpPr>
            <a:spLocks noChangeArrowheads="1"/>
          </p:cNvSpPr>
          <p:nvPr/>
        </p:nvSpPr>
        <p:spPr bwMode="auto">
          <a:xfrm>
            <a:off x="533400" y="1524000"/>
            <a:ext cx="80772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l-GR" b="1"/>
              <a:t>∆</a:t>
            </a:r>
            <a:r>
              <a:rPr lang="en-US" b="1" i="1"/>
              <a:t>ABC </a:t>
            </a:r>
            <a:r>
              <a:rPr lang="en-US" b="1"/>
              <a:t>~ </a:t>
            </a:r>
            <a:r>
              <a:rPr lang="el-GR" b="1"/>
              <a:t>∆</a:t>
            </a:r>
            <a:r>
              <a:rPr lang="en-US" b="1" i="1"/>
              <a:t>DEF</a:t>
            </a:r>
            <a:r>
              <a:rPr lang="en-US" b="1"/>
              <a:t>, </a:t>
            </a:r>
            <a:r>
              <a:rPr lang="en-US" b="1" i="1"/>
              <a:t>BC </a:t>
            </a:r>
            <a:r>
              <a:rPr lang="en-US" b="1"/>
              <a:t>= 4 mm, and </a:t>
            </a:r>
            <a:r>
              <a:rPr lang="en-US" b="1" i="1"/>
              <a:t>EF </a:t>
            </a:r>
            <a:r>
              <a:rPr lang="en-US" b="1"/>
              <a:t>= 12 mm. If </a:t>
            </a:r>
            <a:r>
              <a:rPr lang="en-US" b="1" i="1"/>
              <a:t>P </a:t>
            </a:r>
            <a:r>
              <a:rPr lang="en-US" b="1"/>
              <a:t>= 42 mm and </a:t>
            </a:r>
            <a:r>
              <a:rPr lang="en-US" b="1" i="1"/>
              <a:t>A </a:t>
            </a:r>
            <a:r>
              <a:rPr lang="en-US" b="1"/>
              <a:t>= 96 mm</a:t>
            </a:r>
            <a:r>
              <a:rPr lang="en-US" b="1" baseline="30000"/>
              <a:t>2</a:t>
            </a:r>
            <a:r>
              <a:rPr lang="en-US" b="1"/>
              <a:t> for </a:t>
            </a:r>
            <a:r>
              <a:rPr lang="el-GR" b="1"/>
              <a:t>∆</a:t>
            </a:r>
            <a:r>
              <a:rPr lang="en-US" b="1" i="1"/>
              <a:t>DEF</a:t>
            </a:r>
            <a:r>
              <a:rPr lang="en-US" b="1"/>
              <a:t>, find the perimeter and area of </a:t>
            </a:r>
            <a:r>
              <a:rPr lang="el-GR" b="1"/>
              <a:t>∆</a:t>
            </a:r>
            <a:r>
              <a:rPr lang="en-US" b="1" i="1"/>
              <a:t>ABC</a:t>
            </a:r>
            <a:r>
              <a:rPr lang="en-US" b="1"/>
              <a:t>.</a:t>
            </a:r>
          </a:p>
        </p:txBody>
      </p:sp>
      <p:sp>
        <p:nvSpPr>
          <p:cNvPr id="46084" name="Rectangle 4"/>
          <p:cNvSpPr>
            <a:spLocks noChangeArrowheads="1"/>
          </p:cNvSpPr>
          <p:nvPr/>
        </p:nvSpPr>
        <p:spPr bwMode="auto">
          <a:xfrm>
            <a:off x="1552575" y="2971800"/>
            <a:ext cx="5457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tabLst>
                <a:tab pos="2514600" algn="l"/>
              </a:tabLst>
            </a:pPr>
            <a:r>
              <a:rPr lang="en-US"/>
              <a:t>Perimeter 				Area</a:t>
            </a:r>
          </a:p>
        </p:txBody>
      </p:sp>
      <p:sp>
        <p:nvSpPr>
          <p:cNvPr id="46087" name="Rectangle 7"/>
          <p:cNvSpPr>
            <a:spLocks noChangeArrowheads="1"/>
          </p:cNvSpPr>
          <p:nvPr/>
        </p:nvSpPr>
        <p:spPr bwMode="auto">
          <a:xfrm>
            <a:off x="457200" y="5654675"/>
            <a:ext cx="8001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The perimeter of </a:t>
            </a:r>
            <a:r>
              <a:rPr lang="el-GR"/>
              <a:t>∆</a:t>
            </a:r>
            <a:r>
              <a:rPr lang="en-US" i="1"/>
              <a:t>ABC</a:t>
            </a:r>
            <a:r>
              <a:rPr lang="en-US"/>
              <a:t> is 14 mm, and the area is 10.7 mm</a:t>
            </a:r>
            <a:r>
              <a:rPr lang="en-US" baseline="30000"/>
              <a:t>2</a:t>
            </a:r>
            <a:r>
              <a:rPr lang="en-US"/>
              <a:t>.</a:t>
            </a:r>
          </a:p>
        </p:txBody>
      </p:sp>
      <p:pic>
        <p:nvPicPr>
          <p:cNvPr id="46088" name="Picture 8" descr="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3505200"/>
            <a:ext cx="1200150" cy="733425"/>
          </a:xfrm>
          <a:prstGeom prst="rect">
            <a:avLst/>
          </a:prstGeom>
          <a:noFill/>
        </p:spPr>
      </p:pic>
      <p:sp>
        <p:nvSpPr>
          <p:cNvPr id="46089" name="Text Box 9"/>
          <p:cNvSpPr txBox="1">
            <a:spLocks noChangeArrowheads="1"/>
          </p:cNvSpPr>
          <p:nvPr/>
        </p:nvSpPr>
        <p:spPr bwMode="auto">
          <a:xfrm>
            <a:off x="1524000" y="4343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12</a:t>
            </a:r>
            <a:r>
              <a:rPr lang="en-US" i="1"/>
              <a:t>P</a:t>
            </a:r>
            <a:r>
              <a:rPr lang="en-US"/>
              <a:t> = 42(4)</a:t>
            </a:r>
          </a:p>
        </p:txBody>
      </p:sp>
      <p:sp>
        <p:nvSpPr>
          <p:cNvPr id="46090" name="Text Box 10"/>
          <p:cNvSpPr txBox="1">
            <a:spLocks noChangeArrowheads="1"/>
          </p:cNvSpPr>
          <p:nvPr/>
        </p:nvSpPr>
        <p:spPr bwMode="auto">
          <a:xfrm>
            <a:off x="1905000" y="49530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/>
              <a:t>P</a:t>
            </a:r>
            <a:r>
              <a:rPr lang="en-US"/>
              <a:t> = 14 mm</a:t>
            </a:r>
          </a:p>
        </p:txBody>
      </p:sp>
      <p:pic>
        <p:nvPicPr>
          <p:cNvPr id="46091" name="Picture 11" descr="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3600" y="3429000"/>
            <a:ext cx="1619250" cy="876300"/>
          </a:xfrm>
          <a:prstGeom prst="rect">
            <a:avLst/>
          </a:prstGeom>
          <a:noFill/>
        </p:spPr>
      </p:pic>
      <p:sp>
        <p:nvSpPr>
          <p:cNvPr id="46092" name="Text Box 12"/>
          <p:cNvSpPr txBox="1">
            <a:spLocks noChangeArrowheads="1"/>
          </p:cNvSpPr>
          <p:nvPr/>
        </p:nvSpPr>
        <p:spPr bwMode="auto">
          <a:xfrm>
            <a:off x="5486400" y="4343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12</a:t>
            </a:r>
            <a:r>
              <a:rPr lang="en-US" baseline="30000"/>
              <a:t>2</a:t>
            </a:r>
            <a:r>
              <a:rPr lang="en-US" i="1"/>
              <a:t>A</a:t>
            </a:r>
            <a:r>
              <a:rPr lang="en-US"/>
              <a:t> = (4)</a:t>
            </a:r>
            <a:r>
              <a:rPr lang="en-US" baseline="30000"/>
              <a:t>2</a:t>
            </a:r>
            <a:r>
              <a:rPr lang="en-US"/>
              <a:t>(96)</a:t>
            </a:r>
          </a:p>
        </p:txBody>
      </p:sp>
      <p:pic>
        <p:nvPicPr>
          <p:cNvPr id="46094" name="Picture 14" descr="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24575" y="4800600"/>
            <a:ext cx="1952625" cy="733425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6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6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6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46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46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46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46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46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4" grpId="0"/>
      <p:bldP spid="46087" grpId="0"/>
      <p:bldP spid="46089" grpId="0"/>
      <p:bldP spid="46090" grpId="0"/>
      <p:bldP spid="46092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>
                <a:solidFill>
                  <a:srgbClr val="006699"/>
                </a:solidFill>
                <a:latin typeface="Arial Black" pitchFamily="34" charset="0"/>
              </a:rPr>
              <a:t>Lesson Quiz: Part I</a:t>
            </a:r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304800" y="1371600"/>
            <a:ext cx="5562600" cy="447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515938" indent="-515938" eaLnBrk="0" hangingPunct="0">
              <a:spcBef>
                <a:spcPct val="50000"/>
              </a:spcBef>
            </a:pPr>
            <a:r>
              <a:rPr lang="en-US" b="1"/>
              <a:t>1.</a:t>
            </a:r>
            <a:r>
              <a:rPr lang="en-US"/>
              <a:t> Maria is 4 ft 2 in. tall. To find the height of a flagpole, she measured her shadow and the pole’s shadow. What is the height </a:t>
            </a:r>
            <a:r>
              <a:rPr lang="en-US" i="1"/>
              <a:t>h</a:t>
            </a:r>
            <a:r>
              <a:rPr lang="en-US"/>
              <a:t> of the flagpole?</a:t>
            </a:r>
          </a:p>
          <a:p>
            <a:pPr marL="515938" indent="-515938" eaLnBrk="0" hangingPunct="0">
              <a:spcBef>
                <a:spcPct val="50000"/>
              </a:spcBef>
            </a:pPr>
            <a:endParaRPr lang="en-US"/>
          </a:p>
          <a:p>
            <a:pPr marL="515938" indent="-515938" eaLnBrk="0" hangingPunct="0">
              <a:spcBef>
                <a:spcPct val="50000"/>
              </a:spcBef>
            </a:pPr>
            <a:r>
              <a:rPr lang="en-US" b="1"/>
              <a:t>2.</a:t>
            </a:r>
            <a:r>
              <a:rPr lang="en-US"/>
              <a:t> A blueprint for Latisha’s bedroom uses a scale of 1 in.:4 ft. Her bedroom on the blueprint is 3 in. long. How long is the actual room?</a:t>
            </a:r>
            <a:endParaRPr lang="en-US" sz="800">
              <a:latin typeface="Arial" charset="0"/>
            </a:endParaRPr>
          </a:p>
        </p:txBody>
      </p:sp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838200" y="3243263"/>
            <a:ext cx="411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>
                <a:solidFill>
                  <a:srgbClr val="FF3300"/>
                </a:solidFill>
                <a:latin typeface="Arial" charset="0"/>
              </a:rPr>
              <a:t>25 ft</a:t>
            </a:r>
          </a:p>
        </p:txBody>
      </p:sp>
      <p:pic>
        <p:nvPicPr>
          <p:cNvPr id="17427" name="Picture 1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99163" y="1295400"/>
            <a:ext cx="3144837" cy="231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7428" name="Text Box 20"/>
          <p:cNvSpPr txBox="1">
            <a:spLocks noChangeArrowheads="1"/>
          </p:cNvSpPr>
          <p:nvPr/>
        </p:nvSpPr>
        <p:spPr bwMode="auto">
          <a:xfrm>
            <a:off x="762000" y="5757863"/>
            <a:ext cx="411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>
                <a:solidFill>
                  <a:srgbClr val="FF3300"/>
                </a:solidFill>
                <a:latin typeface="Arial" charset="0"/>
              </a:rPr>
              <a:t>12 ft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7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3" grpId="0" autoUpdateAnimBg="0"/>
      <p:bldP spid="17428" grpId="0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ext Box 2"/>
          <p:cNvSpPr txBox="1"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>
                <a:solidFill>
                  <a:srgbClr val="006699"/>
                </a:solidFill>
                <a:latin typeface="Arial Black" pitchFamily="34" charset="0"/>
              </a:rPr>
              <a:t>Lesson Quiz: Part II</a:t>
            </a:r>
          </a:p>
        </p:txBody>
      </p:sp>
      <p:sp>
        <p:nvSpPr>
          <p:cNvPr id="56323" name="Text Box 3"/>
          <p:cNvSpPr txBox="1">
            <a:spLocks noChangeArrowheads="1"/>
          </p:cNvSpPr>
          <p:nvPr/>
        </p:nvSpPr>
        <p:spPr bwMode="auto">
          <a:xfrm>
            <a:off x="152400" y="1655763"/>
            <a:ext cx="8839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/>
              <a:t>3.</a:t>
            </a:r>
            <a:r>
              <a:rPr lang="en-US"/>
              <a:t> ∆</a:t>
            </a:r>
            <a:r>
              <a:rPr lang="en-US" i="1"/>
              <a:t>ABC</a:t>
            </a:r>
            <a:r>
              <a:rPr lang="en-US"/>
              <a:t> ~ ∆</a:t>
            </a:r>
            <a:r>
              <a:rPr lang="en-US" i="1"/>
              <a:t>DEF</a:t>
            </a:r>
            <a:r>
              <a:rPr lang="en-US"/>
              <a:t>. Find the perimeter and area of ∆</a:t>
            </a:r>
            <a:r>
              <a:rPr lang="en-US" i="1"/>
              <a:t>ABC</a:t>
            </a:r>
            <a:r>
              <a:rPr lang="en-US"/>
              <a:t>.</a:t>
            </a:r>
            <a:endParaRPr lang="en-US" sz="800">
              <a:latin typeface="Arial" charset="0"/>
            </a:endParaRPr>
          </a:p>
          <a:p>
            <a:pPr eaLnBrk="0" hangingPunct="0">
              <a:spcBef>
                <a:spcPct val="50000"/>
              </a:spcBef>
            </a:pPr>
            <a:endParaRPr lang="en-US" sz="800">
              <a:latin typeface="Arial" charset="0"/>
            </a:endParaRPr>
          </a:p>
        </p:txBody>
      </p:sp>
      <p:sp>
        <p:nvSpPr>
          <p:cNvPr id="56324" name="Text Box 4"/>
          <p:cNvSpPr txBox="1">
            <a:spLocks noChangeArrowheads="1"/>
          </p:cNvSpPr>
          <p:nvPr/>
        </p:nvSpPr>
        <p:spPr bwMode="auto">
          <a:xfrm>
            <a:off x="762000" y="4343400"/>
            <a:ext cx="411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i="1">
                <a:solidFill>
                  <a:srgbClr val="FF3300"/>
                </a:solidFill>
                <a:latin typeface="Arial" charset="0"/>
              </a:rPr>
              <a:t>P</a:t>
            </a:r>
            <a:r>
              <a:rPr lang="en-US">
                <a:solidFill>
                  <a:srgbClr val="FF3300"/>
                </a:solidFill>
                <a:latin typeface="Arial" charset="0"/>
              </a:rPr>
              <a:t> = 27 in., </a:t>
            </a:r>
            <a:r>
              <a:rPr lang="en-US" i="1">
                <a:solidFill>
                  <a:srgbClr val="FF3300"/>
                </a:solidFill>
                <a:latin typeface="Arial" charset="0"/>
              </a:rPr>
              <a:t>A</a:t>
            </a:r>
            <a:r>
              <a:rPr lang="en-US">
                <a:solidFill>
                  <a:srgbClr val="FF3300"/>
                </a:solidFill>
                <a:latin typeface="Arial" charset="0"/>
              </a:rPr>
              <a:t> = 31.5 in</a:t>
            </a:r>
            <a:r>
              <a:rPr lang="en-US" baseline="30000">
                <a:solidFill>
                  <a:srgbClr val="FF3300"/>
                </a:solidFill>
                <a:latin typeface="Arial" charset="0"/>
              </a:rPr>
              <a:t>2</a:t>
            </a:r>
          </a:p>
        </p:txBody>
      </p:sp>
      <p:pic>
        <p:nvPicPr>
          <p:cNvPr id="56326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62200" y="2209800"/>
            <a:ext cx="3846513" cy="1858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6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4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8" name="Rectangle 14"/>
          <p:cNvSpPr>
            <a:spLocks noChangeArrowheads="1"/>
          </p:cNvSpPr>
          <p:nvPr/>
        </p:nvSpPr>
        <p:spPr bwMode="auto">
          <a:xfrm>
            <a:off x="381000" y="1905000"/>
            <a:ext cx="8382000" cy="1981200"/>
          </a:xfrm>
          <a:prstGeom prst="rect">
            <a:avLst/>
          </a:prstGeom>
          <a:noFill/>
          <a:ln w="28575">
            <a:solidFill>
              <a:srgbClr val="DBDBDB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altLang="en-US" sz="3200"/>
              <a:t>Use ratios to make indirect measurements.</a:t>
            </a:r>
          </a:p>
          <a:p>
            <a:pPr>
              <a:spcBef>
                <a:spcPct val="20000"/>
              </a:spcBef>
            </a:pPr>
            <a:endParaRPr lang="en-US" altLang="en-US" sz="900"/>
          </a:p>
          <a:p>
            <a:pPr>
              <a:spcBef>
                <a:spcPct val="20000"/>
              </a:spcBef>
            </a:pPr>
            <a:r>
              <a:rPr lang="en-US" altLang="en-US" sz="3200"/>
              <a:t>Use scale drawings to solve problems.</a:t>
            </a:r>
          </a:p>
        </p:txBody>
      </p:sp>
      <p:sp>
        <p:nvSpPr>
          <p:cNvPr id="11279" name="Rectangle 15"/>
          <p:cNvSpPr>
            <a:spLocks noChangeArrowheads="1"/>
          </p:cNvSpPr>
          <p:nvPr/>
        </p:nvSpPr>
        <p:spPr bwMode="auto">
          <a:xfrm>
            <a:off x="0" y="1219200"/>
            <a:ext cx="9144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altLang="en-US" sz="3600" i="1">
                <a:solidFill>
                  <a:srgbClr val="FF6600"/>
                </a:solidFill>
                <a:latin typeface="Arial Black" pitchFamily="34" charset="0"/>
              </a:rPr>
              <a:t>Objectives</a:t>
            </a:r>
            <a:endParaRPr lang="en-US" altLang="en-US" sz="3600" i="1">
              <a:solidFill>
                <a:srgbClr val="FF6600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2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12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71" name="Rectangle 15"/>
          <p:cNvSpPr>
            <a:spLocks noChangeArrowheads="1"/>
          </p:cNvSpPr>
          <p:nvPr/>
        </p:nvSpPr>
        <p:spPr bwMode="auto">
          <a:xfrm>
            <a:off x="381000" y="1981200"/>
            <a:ext cx="8382000" cy="1752600"/>
          </a:xfrm>
          <a:prstGeom prst="rect">
            <a:avLst/>
          </a:prstGeom>
          <a:noFill/>
          <a:ln w="28575">
            <a:solidFill>
              <a:srgbClr val="DBDBDB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altLang="en-US" sz="3200"/>
              <a:t>indirect measurement</a:t>
            </a:r>
          </a:p>
          <a:p>
            <a:pPr marL="342900" indent="-342900">
              <a:spcBef>
                <a:spcPct val="20000"/>
              </a:spcBef>
            </a:pPr>
            <a:r>
              <a:rPr lang="en-US" altLang="en-US" sz="3200"/>
              <a:t>scale drawing</a:t>
            </a:r>
          </a:p>
          <a:p>
            <a:pPr marL="342900" indent="-342900">
              <a:spcBef>
                <a:spcPct val="20000"/>
              </a:spcBef>
            </a:pPr>
            <a:r>
              <a:rPr lang="en-US" altLang="en-US" sz="3200"/>
              <a:t>scale</a:t>
            </a:r>
          </a:p>
        </p:txBody>
      </p:sp>
      <p:sp>
        <p:nvSpPr>
          <p:cNvPr id="19472" name="Rectangle 16"/>
          <p:cNvSpPr>
            <a:spLocks noChangeArrowheads="1"/>
          </p:cNvSpPr>
          <p:nvPr/>
        </p:nvSpPr>
        <p:spPr bwMode="auto">
          <a:xfrm>
            <a:off x="0" y="1295400"/>
            <a:ext cx="9144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altLang="en-US" sz="3600" i="1">
                <a:solidFill>
                  <a:srgbClr val="FF0000"/>
                </a:solidFill>
                <a:latin typeface="Arial Black" pitchFamily="34" charset="0"/>
              </a:rPr>
              <a:t>Vocabulary</a:t>
            </a:r>
            <a:endParaRPr lang="en-US" altLang="en-US" sz="3600" i="1">
              <a:solidFill>
                <a:srgbClr val="FF0000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4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4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94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94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94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94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94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94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94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94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94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94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71" grpId="0" build="p" autoUpdateAnimBg="0" advAuto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80" name="Rectangle 20"/>
          <p:cNvSpPr>
            <a:spLocks noChangeArrowheads="1"/>
          </p:cNvSpPr>
          <p:nvPr/>
        </p:nvSpPr>
        <p:spPr bwMode="auto">
          <a:xfrm>
            <a:off x="457200" y="2133600"/>
            <a:ext cx="78486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 u="sng"/>
              <a:t>Indirect measurement</a:t>
            </a:r>
            <a:r>
              <a:rPr lang="en-US" b="1"/>
              <a:t> </a:t>
            </a:r>
            <a:r>
              <a:rPr lang="en-US"/>
              <a:t>is any method that uses formulas, similar figures, and/or proportions to measure an object. The following example shows one indirect measurement technique.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8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794" name="Group 2"/>
          <p:cNvGrpSpPr>
            <a:grpSpLocks/>
          </p:cNvGrpSpPr>
          <p:nvPr/>
        </p:nvGrpSpPr>
        <p:grpSpPr bwMode="auto">
          <a:xfrm>
            <a:off x="603250" y="2057400"/>
            <a:ext cx="7854950" cy="1668463"/>
            <a:chOff x="236" y="2256"/>
            <a:chExt cx="4948" cy="1051"/>
          </a:xfrm>
        </p:grpSpPr>
        <p:sp>
          <p:nvSpPr>
            <p:cNvPr id="33795" name="Text Box 3"/>
            <p:cNvSpPr txBox="1">
              <a:spLocks noChangeArrowheads="1"/>
            </p:cNvSpPr>
            <p:nvPr/>
          </p:nvSpPr>
          <p:spPr bwMode="auto">
            <a:xfrm>
              <a:off x="240" y="2547"/>
              <a:ext cx="4944" cy="760"/>
            </a:xfrm>
            <a:prstGeom prst="rect">
              <a:avLst/>
            </a:prstGeom>
            <a:noFill/>
            <a:ln w="19050">
              <a:solidFill>
                <a:srgbClr val="993366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/>
                <a:t>Whenever dimensions are given in both feet and inches, you must convert them to either feet or inches before doing any calculations.</a:t>
              </a:r>
            </a:p>
          </p:txBody>
        </p:sp>
        <p:sp>
          <p:nvSpPr>
            <p:cNvPr id="33796" name="Text Box 4"/>
            <p:cNvSpPr txBox="1">
              <a:spLocks noChangeArrowheads="1"/>
            </p:cNvSpPr>
            <p:nvPr/>
          </p:nvSpPr>
          <p:spPr bwMode="auto">
            <a:xfrm>
              <a:off x="236" y="2256"/>
              <a:ext cx="1728" cy="288"/>
            </a:xfrm>
            <a:prstGeom prst="rect">
              <a:avLst/>
            </a:prstGeom>
            <a:solidFill>
              <a:srgbClr val="800080"/>
            </a:solidFill>
            <a:ln w="1905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b="1">
                  <a:solidFill>
                    <a:schemeClr val="bg1"/>
                  </a:solidFill>
                </a:rPr>
                <a:t>Helpful Hint</a:t>
              </a:r>
              <a:endParaRPr lang="en-US" b="1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>
                <a:solidFill>
                  <a:srgbClr val="006699"/>
                </a:solidFill>
                <a:latin typeface="Arial Black" pitchFamily="34" charset="0"/>
              </a:rPr>
              <a:t>Example 1: Measurement Application</a:t>
            </a:r>
          </a:p>
        </p:txBody>
      </p:sp>
      <p:pic>
        <p:nvPicPr>
          <p:cNvPr id="29703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81600" y="1981200"/>
            <a:ext cx="3730625" cy="2220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9704" name="Rectangle 8"/>
          <p:cNvSpPr>
            <a:spLocks noChangeArrowheads="1"/>
          </p:cNvSpPr>
          <p:nvPr/>
        </p:nvSpPr>
        <p:spPr bwMode="auto">
          <a:xfrm>
            <a:off x="228600" y="1844675"/>
            <a:ext cx="4953000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b="1"/>
              <a:t>Tyler wants to find the height of a telephone pole. He measured the pole’s shadow and his own shadow and then made a diagram. What is the height </a:t>
            </a:r>
            <a:r>
              <a:rPr lang="en-US" b="1" i="1"/>
              <a:t>h</a:t>
            </a:r>
            <a:r>
              <a:rPr lang="en-US" b="1"/>
              <a:t> of the pole?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2"/>
          <p:cNvSpPr txBox="1"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>
                <a:solidFill>
                  <a:srgbClr val="006699"/>
                </a:solidFill>
                <a:latin typeface="Arial Black" pitchFamily="34" charset="0"/>
              </a:rPr>
              <a:t>Example 1 Continued</a:t>
            </a:r>
          </a:p>
        </p:txBody>
      </p:sp>
      <p:sp>
        <p:nvSpPr>
          <p:cNvPr id="34821" name="Rectangle 5"/>
          <p:cNvSpPr>
            <a:spLocks noChangeArrowheads="1"/>
          </p:cNvSpPr>
          <p:nvPr/>
        </p:nvSpPr>
        <p:spPr bwMode="auto">
          <a:xfrm>
            <a:off x="228600" y="1676400"/>
            <a:ext cx="72834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b="1"/>
              <a:t>Step 1 </a:t>
            </a:r>
            <a:r>
              <a:rPr lang="en-US"/>
              <a:t>Convert the measurements to inches. </a:t>
            </a:r>
          </a:p>
        </p:txBody>
      </p:sp>
      <p:sp>
        <p:nvSpPr>
          <p:cNvPr id="34825" name="Rectangle 9"/>
          <p:cNvSpPr>
            <a:spLocks noChangeArrowheads="1"/>
          </p:cNvSpPr>
          <p:nvPr/>
        </p:nvSpPr>
        <p:spPr bwMode="auto">
          <a:xfrm>
            <a:off x="0" y="33035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4827" name="Rectangle 11"/>
          <p:cNvSpPr>
            <a:spLocks noChangeArrowheads="1"/>
          </p:cNvSpPr>
          <p:nvPr/>
        </p:nvSpPr>
        <p:spPr bwMode="auto">
          <a:xfrm>
            <a:off x="228600" y="3810000"/>
            <a:ext cx="4695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b="1"/>
              <a:t>Step 2 </a:t>
            </a:r>
            <a:r>
              <a:rPr lang="en-US"/>
              <a:t>Find similar triangles.</a:t>
            </a:r>
          </a:p>
        </p:txBody>
      </p:sp>
      <p:sp>
        <p:nvSpPr>
          <p:cNvPr id="34835" name="Rectangle 19"/>
          <p:cNvSpPr>
            <a:spLocks noChangeArrowheads="1"/>
          </p:cNvSpPr>
          <p:nvPr/>
        </p:nvSpPr>
        <p:spPr bwMode="auto">
          <a:xfrm>
            <a:off x="685800" y="4495800"/>
            <a:ext cx="76962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Because the sun’s rays are parallel, </a:t>
            </a:r>
            <a:r>
              <a:rPr lang="en-US">
                <a:sym typeface="Symbol" pitchFamily="18" charset="2"/>
              </a:rPr>
              <a:t></a:t>
            </a:r>
            <a:r>
              <a:rPr lang="en-US" i="1">
                <a:sym typeface="Symbol" pitchFamily="18" charset="2"/>
              </a:rPr>
              <a:t>A</a:t>
            </a:r>
            <a:r>
              <a:rPr lang="en-US">
                <a:sym typeface="Symbol" pitchFamily="18" charset="2"/>
              </a:rPr>
              <a:t>  </a:t>
            </a:r>
            <a:r>
              <a:rPr lang="en-US" i="1">
                <a:sym typeface="Symbol" pitchFamily="18" charset="2"/>
              </a:rPr>
              <a:t>F</a:t>
            </a:r>
            <a:r>
              <a:rPr lang="en-US"/>
              <a:t>. Therefore </a:t>
            </a:r>
            <a:r>
              <a:rPr lang="el-GR"/>
              <a:t>∆</a:t>
            </a:r>
            <a:r>
              <a:rPr lang="en-US" i="1"/>
              <a:t>ABC ~ </a:t>
            </a:r>
            <a:r>
              <a:rPr lang="el-GR"/>
              <a:t>∆</a:t>
            </a:r>
            <a:r>
              <a:rPr lang="en-US" i="1"/>
              <a:t>FGH</a:t>
            </a:r>
            <a:r>
              <a:rPr lang="en-US"/>
              <a:t> by AA ~.</a:t>
            </a:r>
          </a:p>
        </p:txBody>
      </p:sp>
      <p:sp>
        <p:nvSpPr>
          <p:cNvPr id="34837" name="Text Box 21"/>
          <p:cNvSpPr txBox="1">
            <a:spLocks noChangeArrowheads="1"/>
          </p:cNvSpPr>
          <p:nvPr/>
        </p:nvSpPr>
        <p:spPr bwMode="auto">
          <a:xfrm>
            <a:off x="685800" y="2209800"/>
            <a:ext cx="7696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/>
              <a:t>AB</a:t>
            </a:r>
            <a:r>
              <a:rPr lang="en-US"/>
              <a:t> = 7 ft 8 in. = (7 </a:t>
            </a:r>
            <a:r>
              <a:rPr lang="en-US">
                <a:sym typeface="Symbol" pitchFamily="18" charset="2"/>
              </a:rPr>
              <a:t> 12) in. + 8 in. = 92 in. </a:t>
            </a:r>
          </a:p>
        </p:txBody>
      </p:sp>
      <p:sp>
        <p:nvSpPr>
          <p:cNvPr id="34838" name="Text Box 22"/>
          <p:cNvSpPr txBox="1">
            <a:spLocks noChangeArrowheads="1"/>
          </p:cNvSpPr>
          <p:nvPr/>
        </p:nvSpPr>
        <p:spPr bwMode="auto">
          <a:xfrm>
            <a:off x="685800" y="2743200"/>
            <a:ext cx="7696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/>
              <a:t>BC</a:t>
            </a:r>
            <a:r>
              <a:rPr lang="en-US"/>
              <a:t> = 5 ft 9 in. = (5 </a:t>
            </a:r>
            <a:r>
              <a:rPr lang="en-US">
                <a:sym typeface="Symbol" pitchFamily="18" charset="2"/>
              </a:rPr>
              <a:t> 12) in. + 9 in. = 69 in. </a:t>
            </a:r>
          </a:p>
        </p:txBody>
      </p:sp>
      <p:sp>
        <p:nvSpPr>
          <p:cNvPr id="34839" name="Text Box 23"/>
          <p:cNvSpPr txBox="1">
            <a:spLocks noChangeArrowheads="1"/>
          </p:cNvSpPr>
          <p:nvPr/>
        </p:nvSpPr>
        <p:spPr bwMode="auto">
          <a:xfrm>
            <a:off x="685800" y="3276600"/>
            <a:ext cx="807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/>
              <a:t>FG</a:t>
            </a:r>
            <a:r>
              <a:rPr lang="en-US"/>
              <a:t> = 38 ft 4 in. = (38 </a:t>
            </a:r>
            <a:r>
              <a:rPr lang="en-US">
                <a:sym typeface="Symbol" pitchFamily="18" charset="2"/>
              </a:rPr>
              <a:t> 12) in. + 4 in. = 460 in.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48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48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48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48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48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7" grpId="0"/>
      <p:bldP spid="34835" grpId="0"/>
      <p:bldP spid="34837" grpId="0"/>
      <p:bldP spid="34838" grpId="0"/>
      <p:bldP spid="3483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>
                <a:solidFill>
                  <a:srgbClr val="006699"/>
                </a:solidFill>
                <a:latin typeface="Arial Black" pitchFamily="34" charset="0"/>
              </a:rPr>
              <a:t>Example 1 Continued</a:t>
            </a:r>
          </a:p>
        </p:txBody>
      </p:sp>
      <p:sp>
        <p:nvSpPr>
          <p:cNvPr id="36870" name="Rectangle 6"/>
          <p:cNvSpPr>
            <a:spLocks noChangeArrowheads="1"/>
          </p:cNvSpPr>
          <p:nvPr/>
        </p:nvSpPr>
        <p:spPr bwMode="auto">
          <a:xfrm>
            <a:off x="0" y="33035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6875" name="Rectangle 11"/>
          <p:cNvSpPr>
            <a:spLocks noChangeArrowheads="1"/>
          </p:cNvSpPr>
          <p:nvPr/>
        </p:nvSpPr>
        <p:spPr bwMode="auto">
          <a:xfrm>
            <a:off x="228600" y="1447800"/>
            <a:ext cx="24399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b="1"/>
              <a:t>Step 3</a:t>
            </a:r>
            <a:r>
              <a:rPr lang="en-US"/>
              <a:t> Find </a:t>
            </a:r>
            <a:r>
              <a:rPr lang="en-US" i="1"/>
              <a:t>h</a:t>
            </a:r>
            <a:r>
              <a:rPr lang="en-US"/>
              <a:t>.</a:t>
            </a:r>
          </a:p>
        </p:txBody>
      </p:sp>
      <p:sp>
        <p:nvSpPr>
          <p:cNvPr id="36880" name="Rectangle 16"/>
          <p:cNvSpPr>
            <a:spLocks noChangeArrowheads="1"/>
          </p:cNvSpPr>
          <p:nvPr/>
        </p:nvSpPr>
        <p:spPr bwMode="auto">
          <a:xfrm>
            <a:off x="304800" y="5486400"/>
            <a:ext cx="63246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/>
              <a:t>The height </a:t>
            </a:r>
            <a:r>
              <a:rPr lang="en-US" i="1"/>
              <a:t>h</a:t>
            </a:r>
            <a:r>
              <a:rPr lang="en-US"/>
              <a:t> of the pole is 345 inches, or 28 feet 9 inches. </a:t>
            </a:r>
          </a:p>
        </p:txBody>
      </p:sp>
      <p:pic>
        <p:nvPicPr>
          <p:cNvPr id="36881" name="Picture 17" descr="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2133600"/>
            <a:ext cx="1381125" cy="733425"/>
          </a:xfrm>
          <a:prstGeom prst="rect">
            <a:avLst/>
          </a:prstGeom>
          <a:noFill/>
        </p:spPr>
      </p:pic>
      <p:sp>
        <p:nvSpPr>
          <p:cNvPr id="36882" name="Text Box 18"/>
          <p:cNvSpPr txBox="1">
            <a:spLocks noChangeArrowheads="1"/>
          </p:cNvSpPr>
          <p:nvPr/>
        </p:nvSpPr>
        <p:spPr bwMode="auto">
          <a:xfrm>
            <a:off x="2819400" y="2133600"/>
            <a:ext cx="556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>
                <a:solidFill>
                  <a:srgbClr val="3333FF"/>
                </a:solidFill>
              </a:rPr>
              <a:t>Corr. sides are proportional.</a:t>
            </a:r>
          </a:p>
        </p:txBody>
      </p:sp>
      <p:pic>
        <p:nvPicPr>
          <p:cNvPr id="36883" name="Picture 19" descr="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9100" y="3048000"/>
            <a:ext cx="1409700" cy="733425"/>
          </a:xfrm>
          <a:prstGeom prst="rect">
            <a:avLst/>
          </a:prstGeom>
          <a:noFill/>
        </p:spPr>
      </p:pic>
      <p:sp>
        <p:nvSpPr>
          <p:cNvPr id="36884" name="Text Box 20"/>
          <p:cNvSpPr txBox="1">
            <a:spLocks noChangeArrowheads="1"/>
          </p:cNvSpPr>
          <p:nvPr/>
        </p:nvSpPr>
        <p:spPr bwMode="auto">
          <a:xfrm>
            <a:off x="2895600" y="2987675"/>
            <a:ext cx="52578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>
                <a:solidFill>
                  <a:srgbClr val="3333FF"/>
                </a:solidFill>
              </a:rPr>
              <a:t>Substitute 69 for BC, h for GH, 92 for AB, and 460 for FG.</a:t>
            </a:r>
          </a:p>
        </p:txBody>
      </p:sp>
      <p:sp>
        <p:nvSpPr>
          <p:cNvPr id="36885" name="Text Box 21"/>
          <p:cNvSpPr txBox="1">
            <a:spLocks noChangeArrowheads="1"/>
          </p:cNvSpPr>
          <p:nvPr/>
        </p:nvSpPr>
        <p:spPr bwMode="auto">
          <a:xfrm>
            <a:off x="2819400" y="4010025"/>
            <a:ext cx="525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>
                <a:solidFill>
                  <a:srgbClr val="3333FF"/>
                </a:solidFill>
              </a:rPr>
              <a:t>Cross  Products Prop.</a:t>
            </a:r>
          </a:p>
        </p:txBody>
      </p:sp>
      <p:sp>
        <p:nvSpPr>
          <p:cNvPr id="36886" name="Text Box 22"/>
          <p:cNvSpPr txBox="1">
            <a:spLocks noChangeArrowheads="1"/>
          </p:cNvSpPr>
          <p:nvPr/>
        </p:nvSpPr>
        <p:spPr bwMode="auto">
          <a:xfrm>
            <a:off x="152400" y="4038600"/>
            <a:ext cx="381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92</a:t>
            </a:r>
            <a:r>
              <a:rPr lang="en-US" i="1"/>
              <a:t>h</a:t>
            </a:r>
            <a:r>
              <a:rPr lang="en-US"/>
              <a:t> = 69 </a:t>
            </a:r>
            <a:r>
              <a:rPr lang="en-US">
                <a:sym typeface="Symbol" pitchFamily="18" charset="2"/>
              </a:rPr>
              <a:t> 460</a:t>
            </a:r>
          </a:p>
        </p:txBody>
      </p:sp>
      <p:sp>
        <p:nvSpPr>
          <p:cNvPr id="36887" name="Text Box 23"/>
          <p:cNvSpPr txBox="1">
            <a:spLocks noChangeArrowheads="1"/>
          </p:cNvSpPr>
          <p:nvPr/>
        </p:nvSpPr>
        <p:spPr bwMode="auto">
          <a:xfrm>
            <a:off x="2819400" y="4695825"/>
            <a:ext cx="525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>
                <a:solidFill>
                  <a:srgbClr val="3333FF"/>
                </a:solidFill>
              </a:rPr>
              <a:t>Divide both sides by 92.</a:t>
            </a:r>
          </a:p>
        </p:txBody>
      </p:sp>
      <p:sp>
        <p:nvSpPr>
          <p:cNvPr id="36888" name="Text Box 24"/>
          <p:cNvSpPr txBox="1">
            <a:spLocks noChangeArrowheads="1"/>
          </p:cNvSpPr>
          <p:nvPr/>
        </p:nvSpPr>
        <p:spPr bwMode="auto">
          <a:xfrm>
            <a:off x="533400" y="4724400"/>
            <a:ext cx="381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/>
              <a:t>h</a:t>
            </a:r>
            <a:r>
              <a:rPr lang="en-US"/>
              <a:t> = 345</a:t>
            </a:r>
            <a:endParaRPr lang="en-US">
              <a:sym typeface="Symbol" pitchFamily="18" charset="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68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68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68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68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68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68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368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368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368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80" grpId="0"/>
      <p:bldP spid="36882" grpId="0"/>
      <p:bldP spid="36884" grpId="0"/>
      <p:bldP spid="36885" grpId="0"/>
      <p:bldP spid="36886" grpId="0"/>
      <p:bldP spid="36887" grpId="0"/>
      <p:bldP spid="36888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707</TotalTime>
  <Words>1260</Words>
  <Application>Microsoft Office PowerPoint</Application>
  <PresentationFormat>On-screen Show (4:3)</PresentationFormat>
  <Paragraphs>137</Paragraphs>
  <Slides>28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6" baseType="lpstr">
      <vt:lpstr>Arial</vt:lpstr>
      <vt:lpstr>Verdana</vt:lpstr>
      <vt:lpstr>Times New Roman</vt:lpstr>
      <vt:lpstr>Arial Black</vt:lpstr>
      <vt:lpstr>Symbol</vt:lpstr>
      <vt:lpstr>Arial MT Bl</vt:lpstr>
      <vt:lpstr>Script MT Bold</vt:lpstr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</vt:vector>
  </TitlesOfParts>
  <Company>Holt, Rinehart and Winston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HRW</dc:creator>
  <cp:lastModifiedBy>mstauffer</cp:lastModifiedBy>
  <cp:revision>111</cp:revision>
  <dcterms:created xsi:type="dcterms:W3CDTF">2002-10-14T18:20:28Z</dcterms:created>
  <dcterms:modified xsi:type="dcterms:W3CDTF">2011-03-24T18:59:07Z</dcterms:modified>
</cp:coreProperties>
</file>