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0" r:id="rId3"/>
    <p:sldId id="262" r:id="rId4"/>
    <p:sldId id="269" r:id="rId5"/>
    <p:sldId id="275" r:id="rId6"/>
    <p:sldId id="276" r:id="rId7"/>
    <p:sldId id="277" r:id="rId8"/>
    <p:sldId id="272" r:id="rId9"/>
    <p:sldId id="278" r:id="rId10"/>
    <p:sldId id="270" r:id="rId11"/>
    <p:sldId id="288" r:id="rId12"/>
    <p:sldId id="279" r:id="rId13"/>
    <p:sldId id="263" r:id="rId14"/>
    <p:sldId id="273" r:id="rId15"/>
    <p:sldId id="283" r:id="rId16"/>
    <p:sldId id="271" r:id="rId17"/>
    <p:sldId id="284" r:id="rId18"/>
    <p:sldId id="280" r:id="rId19"/>
    <p:sldId id="264" r:id="rId20"/>
    <p:sldId id="266" r:id="rId21"/>
    <p:sldId id="285" r:id="rId22"/>
    <p:sldId id="281" r:id="rId23"/>
    <p:sldId id="289" r:id="rId24"/>
    <p:sldId id="268" r:id="rId25"/>
    <p:sldId id="287" r:id="rId26"/>
  </p:sldIdLst>
  <p:sldSz cx="9144000" cy="6858000" type="screen4x3"/>
  <p:notesSz cx="7099300" cy="9398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CC00"/>
    <a:srgbClr val="3333FF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139" autoAdjust="0"/>
  </p:normalViewPr>
  <p:slideViewPr>
    <p:cSldViewPr>
      <p:cViewPr>
        <p:scale>
          <a:sx n="75" d="100"/>
          <a:sy n="75" d="100"/>
        </p:scale>
        <p:origin x="-1692" y="-306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latin typeface="Arial" charset="0"/>
              </a:defRPr>
            </a:lvl1pPr>
          </a:lstStyle>
          <a:p>
            <a:fld id="{4D00D889-6D23-4BA1-9D88-5BA2FBBB0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4F46C-B23B-4223-A58C-D1819D5E5D85}" type="slidenum">
              <a:rPr lang="en-US"/>
              <a:pPr/>
              <a:t>24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464050"/>
            <a:ext cx="5207000" cy="42291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565EC-8ABB-4F06-B916-C0DA40CE7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0DA6C-138E-49A3-A3B7-15E6D447C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98A4-5861-4A1B-911C-4E924E8F9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06537D-3DA5-457D-908F-25A05DC72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11BD0-032A-4725-AD48-B88AE6A5A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7FE46-064B-4C7E-973E-D99DF0D8E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28FD3-FD96-4A6C-AD93-AF6F56935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32159-53C3-4431-B220-01409BDDD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589E5-C2F4-4EE1-9C09-399E88203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80697-55F4-40E7-B476-F621209E4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8BE5B-7932-4E38-9DF1-B5F05EAA2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EC424-7D71-41C7-9B4B-E7F63A430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B4C557B-B1F5-45E5-AA16-1AAE1406FD7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305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4-8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Isosceles and Equilateral Triangles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4-8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179388"/>
            <a:ext cx="7772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000">
                <a:solidFill>
                  <a:schemeClr val="bg1"/>
                </a:solidFill>
                <a:latin typeface="Arial Black" pitchFamily="34" charset="0"/>
              </a:rPr>
              <a:t>Isosceles and Equilateral Triangles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4130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pic>
        <p:nvPicPr>
          <p:cNvPr id="4126" name="Picture 30" descr="splash_firs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</a:t>
            </a:r>
            <a:r>
              <a:rPr lang="en-US" b="1"/>
              <a:t>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/>
              <a:t>F</a:t>
            </a:r>
            <a:r>
              <a:rPr lang="en-US" b="1"/>
              <a:t>.</a:t>
            </a:r>
            <a:endParaRPr lang="en-US" altLang="en-US" b="1"/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2A: Finding the Measure of an Angle</a:t>
            </a:r>
          </a:p>
        </p:txBody>
      </p:sp>
      <p:pic>
        <p:nvPicPr>
          <p:cNvPr id="20541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18383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740" name="Rectangle 260"/>
          <p:cNvSpPr>
            <a:spLocks noChangeArrowheads="1"/>
          </p:cNvSpPr>
          <p:nvPr/>
        </p:nvSpPr>
        <p:spPr bwMode="auto">
          <a:xfrm>
            <a:off x="1671638" y="6019800"/>
            <a:ext cx="274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79°</a:t>
            </a:r>
          </a:p>
        </p:txBody>
      </p:sp>
      <p:sp>
        <p:nvSpPr>
          <p:cNvPr id="20876" name="Text Box 396"/>
          <p:cNvSpPr txBox="1">
            <a:spLocks noChangeArrowheads="1"/>
          </p:cNvSpPr>
          <p:nvPr/>
        </p:nvSpPr>
        <p:spPr bwMode="auto">
          <a:xfrm>
            <a:off x="2619375" y="220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=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D </a:t>
            </a:r>
            <a:r>
              <a:rPr lang="en-US">
                <a:sym typeface="Symbol" pitchFamily="18" charset="2"/>
              </a:rPr>
              <a:t>= 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°</a:t>
            </a:r>
          </a:p>
        </p:txBody>
      </p:sp>
      <p:sp>
        <p:nvSpPr>
          <p:cNvPr id="20877" name="Text Box 397"/>
          <p:cNvSpPr txBox="1">
            <a:spLocks noChangeArrowheads="1"/>
          </p:cNvSpPr>
          <p:nvPr/>
        </p:nvSpPr>
        <p:spPr bwMode="auto">
          <a:xfrm>
            <a:off x="57912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Isosc. ∆ Thm.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20878" name="Text Box 398"/>
          <p:cNvSpPr txBox="1">
            <a:spLocks noChangeArrowheads="1"/>
          </p:cNvSpPr>
          <p:nvPr/>
        </p:nvSpPr>
        <p:spPr bwMode="auto">
          <a:xfrm>
            <a:off x="1419225" y="2895600"/>
            <a:ext cx="447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+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D + </a:t>
            </a: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= 180</a:t>
            </a:r>
          </a:p>
        </p:txBody>
      </p:sp>
      <p:sp>
        <p:nvSpPr>
          <p:cNvPr id="20879" name="Text Box 399"/>
          <p:cNvSpPr txBox="1">
            <a:spLocks noChangeArrowheads="1"/>
          </p:cNvSpPr>
          <p:nvPr/>
        </p:nvSpPr>
        <p:spPr bwMode="auto">
          <a:xfrm>
            <a:off x="5791200" y="2895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∆ Sum Thm.</a:t>
            </a:r>
          </a:p>
        </p:txBody>
      </p:sp>
      <p:sp>
        <p:nvSpPr>
          <p:cNvPr id="20881" name="Text Box 401"/>
          <p:cNvSpPr txBox="1">
            <a:spLocks noChangeArrowheads="1"/>
          </p:cNvSpPr>
          <p:nvPr/>
        </p:nvSpPr>
        <p:spPr bwMode="auto">
          <a:xfrm>
            <a:off x="2881313" y="3581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/>
              <a:t>+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 i="1">
                <a:sym typeface="Symbol" pitchFamily="18" charset="2"/>
              </a:rPr>
              <a:t> + </a:t>
            </a:r>
            <a:r>
              <a:rPr lang="en-US">
                <a:solidFill>
                  <a:srgbClr val="FF0000"/>
                </a:solidFill>
              </a:rPr>
              <a:t>22</a:t>
            </a:r>
            <a:r>
              <a:rPr lang="en-US">
                <a:sym typeface="Symbol" pitchFamily="18" charset="2"/>
              </a:rPr>
              <a:t> = 180</a:t>
            </a:r>
          </a:p>
        </p:txBody>
      </p:sp>
      <p:sp>
        <p:nvSpPr>
          <p:cNvPr id="20882" name="Text Box 402"/>
          <p:cNvSpPr txBox="1">
            <a:spLocks noChangeArrowheads="1"/>
          </p:cNvSpPr>
          <p:nvPr/>
        </p:nvSpPr>
        <p:spPr bwMode="auto">
          <a:xfrm>
            <a:off x="5791200" y="3352800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Substitute the given values.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20884" name="Text Box 404"/>
          <p:cNvSpPr txBox="1">
            <a:spLocks noChangeArrowheads="1"/>
          </p:cNvSpPr>
          <p:nvPr/>
        </p:nvSpPr>
        <p:spPr bwMode="auto">
          <a:xfrm>
            <a:off x="4191000" y="4419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158</a:t>
            </a:r>
          </a:p>
        </p:txBody>
      </p:sp>
      <p:sp>
        <p:nvSpPr>
          <p:cNvPr id="20885" name="Text Box 405"/>
          <p:cNvSpPr txBox="1">
            <a:spLocks noChangeArrowheads="1"/>
          </p:cNvSpPr>
          <p:nvPr/>
        </p:nvSpPr>
        <p:spPr bwMode="auto">
          <a:xfrm>
            <a:off x="5791200" y="41910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Simplify and subtract 22 from both sides.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20888" name="Text Box 408"/>
          <p:cNvSpPr txBox="1">
            <a:spLocks noChangeArrowheads="1"/>
          </p:cNvSpPr>
          <p:nvPr/>
        </p:nvSpPr>
        <p:spPr bwMode="auto">
          <a:xfrm>
            <a:off x="4371975" y="533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79</a:t>
            </a:r>
          </a:p>
        </p:txBody>
      </p:sp>
      <p:sp>
        <p:nvSpPr>
          <p:cNvPr id="20889" name="Text Box 409"/>
          <p:cNvSpPr txBox="1">
            <a:spLocks noChangeArrowheads="1"/>
          </p:cNvSpPr>
          <p:nvPr/>
        </p:nvSpPr>
        <p:spPr bwMode="auto">
          <a:xfrm>
            <a:off x="5791200" y="5181600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Divide both sides by 2.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0" grpId="0"/>
      <p:bldP spid="20876" grpId="0"/>
      <p:bldP spid="20877" grpId="0"/>
      <p:bldP spid="20878" grpId="0"/>
      <p:bldP spid="20879" grpId="0"/>
      <p:bldP spid="20881" grpId="0"/>
      <p:bldP spid="20882" grpId="0"/>
      <p:bldP spid="20884" grpId="0"/>
      <p:bldP spid="20885" grpId="0"/>
      <p:bldP spid="20888" grpId="0"/>
      <p:bldP spid="208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</a:t>
            </a:r>
            <a:r>
              <a:rPr lang="en-US" b="1"/>
              <a:t>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/>
              <a:t>G</a:t>
            </a:r>
            <a:r>
              <a:rPr lang="en-US" b="1"/>
              <a:t>.</a:t>
            </a:r>
            <a:endParaRPr lang="en-US" altLang="en-US" b="1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2B: Finding the Measure of an Angle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671638" y="5486400"/>
            <a:ext cx="495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G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22° + 44° = 66°.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643313" y="220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J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=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G</a:t>
            </a:r>
            <a:endParaRPr lang="en-US">
              <a:sym typeface="Symbol" pitchFamily="18" charset="2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7912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Isosc. ∆ Thm.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881313" y="31400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i="1">
                <a:solidFill>
                  <a:srgbClr val="FF0000"/>
                </a:solidFill>
                <a:sym typeface="Symbol" pitchFamily="18" charset="2"/>
              </a:rPr>
              <a:t>+ </a:t>
            </a:r>
            <a:r>
              <a:rPr lang="en-US">
                <a:solidFill>
                  <a:srgbClr val="FF0000"/>
                </a:solidFill>
              </a:rPr>
              <a:t>44)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</a:t>
            </a:r>
            <a:r>
              <a:rPr lang="en-US">
                <a:sym typeface="Symbol" pitchFamily="18" charset="2"/>
              </a:rPr>
              <a:t> = 3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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791200" y="2911475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Substitute the given values.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962400" y="396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44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2</a:t>
            </a:r>
            <a:r>
              <a:rPr lang="en-US" i="1">
                <a:sym typeface="Symbol" pitchFamily="18" charset="2"/>
              </a:rPr>
              <a:t>x</a:t>
            </a:r>
            <a:endParaRPr lang="en-US">
              <a:sym typeface="Symbol" pitchFamily="18" charset="2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791200" y="37496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Simplify x from both sides.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129088" y="4800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22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5791200" y="4664075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Divide both sides by 2.</a:t>
            </a:r>
            <a:endParaRPr lang="en-US">
              <a:solidFill>
                <a:srgbClr val="3333FF"/>
              </a:solidFill>
            </a:endParaRPr>
          </a:p>
        </p:txBody>
      </p:sp>
      <p:pic>
        <p:nvPicPr>
          <p:cNvPr id="5224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600"/>
            <a:ext cx="28956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  <p:bldP spid="52231" grpId="0"/>
      <p:bldP spid="52234" grpId="0"/>
      <p:bldP spid="52235" grpId="0"/>
      <p:bldP spid="52236" grpId="0"/>
      <p:bldP spid="52237" grpId="0"/>
      <p:bldP spid="52238" grpId="0"/>
      <p:bldP spid="522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</a:t>
            </a:r>
            <a:r>
              <a:rPr lang="en-US" b="1"/>
              <a:t>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/>
              <a:t>H</a:t>
            </a:r>
            <a:r>
              <a:rPr lang="en-US" altLang="en-US" b="1"/>
              <a:t>.</a:t>
            </a:r>
          </a:p>
        </p:txBody>
      </p:sp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7315200" y="26670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438400" y="2209800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H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=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G </a:t>
            </a:r>
            <a:r>
              <a:rPr lang="en-US">
                <a:sym typeface="Symbol" pitchFamily="18" charset="2"/>
              </a:rPr>
              <a:t>= 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°</a:t>
            </a:r>
          </a:p>
        </p:txBody>
      </p:sp>
      <p:sp>
        <p:nvSpPr>
          <p:cNvPr id="34878" name="Text Box 62"/>
          <p:cNvSpPr txBox="1">
            <a:spLocks noChangeArrowheads="1"/>
          </p:cNvSpPr>
          <p:nvPr/>
        </p:nvSpPr>
        <p:spPr bwMode="auto">
          <a:xfrm>
            <a:off x="5667375" y="2225675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Isosc. ∆ Thm.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879" name="Text Box 63"/>
          <p:cNvSpPr txBox="1">
            <a:spLocks noChangeArrowheads="1"/>
          </p:cNvSpPr>
          <p:nvPr/>
        </p:nvSpPr>
        <p:spPr bwMode="auto">
          <a:xfrm>
            <a:off x="1295400" y="2911475"/>
            <a:ext cx="447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H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+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G + </a:t>
            </a: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 = 180</a:t>
            </a:r>
          </a:p>
        </p:txBody>
      </p:sp>
      <p:sp>
        <p:nvSpPr>
          <p:cNvPr id="34880" name="Text Box 64"/>
          <p:cNvSpPr txBox="1">
            <a:spLocks noChangeArrowheads="1"/>
          </p:cNvSpPr>
          <p:nvPr/>
        </p:nvSpPr>
        <p:spPr bwMode="auto">
          <a:xfrm>
            <a:off x="5667375" y="2911475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∆ Sum Thm.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2757488" y="35972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/>
              <a:t>+ 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 i="1">
                <a:sym typeface="Symbol" pitchFamily="18" charset="2"/>
              </a:rPr>
              <a:t> + </a:t>
            </a:r>
            <a:r>
              <a:rPr lang="en-US">
                <a:solidFill>
                  <a:srgbClr val="FF0000"/>
                </a:solidFill>
              </a:rPr>
              <a:t>48</a:t>
            </a:r>
            <a:r>
              <a:rPr lang="en-US">
                <a:sym typeface="Symbol" pitchFamily="18" charset="2"/>
              </a:rPr>
              <a:t> = 180</a:t>
            </a:r>
          </a:p>
        </p:txBody>
      </p:sp>
      <p:sp>
        <p:nvSpPr>
          <p:cNvPr id="34882" name="Text Box 66"/>
          <p:cNvSpPr txBox="1">
            <a:spLocks noChangeArrowheads="1"/>
          </p:cNvSpPr>
          <p:nvPr/>
        </p:nvSpPr>
        <p:spPr bwMode="auto">
          <a:xfrm>
            <a:off x="5667375" y="3368675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Substitute the given values.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4067175" y="4495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132</a:t>
            </a:r>
          </a:p>
        </p:txBody>
      </p:sp>
      <p:sp>
        <p:nvSpPr>
          <p:cNvPr id="34884" name="Text Box 68"/>
          <p:cNvSpPr txBox="1">
            <a:spLocks noChangeArrowheads="1"/>
          </p:cNvSpPr>
          <p:nvPr/>
        </p:nvSpPr>
        <p:spPr bwMode="auto">
          <a:xfrm>
            <a:off x="5667375" y="42068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Simplify and subtract 48 from both sides.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4885" name="Text Box 69"/>
          <p:cNvSpPr txBox="1">
            <a:spLocks noChangeArrowheads="1"/>
          </p:cNvSpPr>
          <p:nvPr/>
        </p:nvSpPr>
        <p:spPr bwMode="auto">
          <a:xfrm>
            <a:off x="4248150" y="53498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66</a:t>
            </a:r>
          </a:p>
        </p:txBody>
      </p:sp>
      <p:sp>
        <p:nvSpPr>
          <p:cNvPr id="34886" name="Text Box 70"/>
          <p:cNvSpPr txBox="1">
            <a:spLocks noChangeArrowheads="1"/>
          </p:cNvSpPr>
          <p:nvPr/>
        </p:nvSpPr>
        <p:spPr bwMode="auto">
          <a:xfrm>
            <a:off x="5667375" y="5197475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Divide both sides by 2.</a:t>
            </a:r>
            <a:endParaRPr lang="en-US">
              <a:solidFill>
                <a:srgbClr val="3333FF"/>
              </a:solidFill>
            </a:endParaRPr>
          </a:p>
        </p:txBody>
      </p:sp>
      <p:pic>
        <p:nvPicPr>
          <p:cNvPr id="34889" name="Picture 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733800"/>
            <a:ext cx="26765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3124200" y="6019800"/>
            <a:ext cx="2801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H</a:t>
            </a:r>
            <a:r>
              <a:rPr lang="en-US">
                <a:sym typeface="Symbol" pitchFamily="18" charset="2"/>
              </a:rPr>
              <a:t> = </a:t>
            </a:r>
            <a:r>
              <a:rPr lang="en-US"/>
              <a:t>66°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7" grpId="0"/>
      <p:bldP spid="34878" grpId="0"/>
      <p:bldP spid="34879" grpId="0"/>
      <p:bldP spid="34880" grpId="0"/>
      <p:bldP spid="34881" grpId="0"/>
      <p:bldP spid="34882" grpId="0"/>
      <p:bldP spid="34883" grpId="0"/>
      <p:bldP spid="34884" grpId="0"/>
      <p:bldP spid="34885" grpId="0"/>
      <p:bldP spid="34886" grpId="0"/>
      <p:bldP spid="348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</a:t>
            </a:r>
            <a:r>
              <a:rPr lang="en-US" b="1"/>
              <a:t>m</a:t>
            </a:r>
            <a:r>
              <a:rPr lang="en-US" b="1">
                <a:sym typeface="Symbol" pitchFamily="18" charset="2"/>
              </a:rPr>
              <a:t></a:t>
            </a:r>
            <a:r>
              <a:rPr lang="en-US" b="1" i="1"/>
              <a:t>N</a:t>
            </a:r>
            <a:r>
              <a:rPr lang="en-US" b="1"/>
              <a:t>.</a:t>
            </a:r>
            <a:endParaRPr lang="en-US" altLang="en-US" b="1"/>
          </a:p>
        </p:txBody>
      </p:sp>
      <p:pic>
        <p:nvPicPr>
          <p:cNvPr id="12377" name="Picture 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3095625"/>
            <a:ext cx="47529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2971800" y="5715000"/>
            <a:ext cx="404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N </a:t>
            </a:r>
            <a:r>
              <a:rPr lang="en-US">
                <a:sym typeface="Symbol" pitchFamily="18" charset="2"/>
              </a:rPr>
              <a:t>= </a:t>
            </a:r>
            <a:r>
              <a:rPr lang="en-US"/>
              <a:t>6</a:t>
            </a:r>
            <a:r>
              <a:rPr lang="en-US">
                <a:solidFill>
                  <a:srgbClr val="FF0000"/>
                </a:solidFill>
              </a:rPr>
              <a:t>(8)</a:t>
            </a:r>
            <a:r>
              <a:rPr lang="en-US"/>
              <a:t> 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48°.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4329113" y="2057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P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=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N</a:t>
            </a:r>
            <a:endParaRPr lang="en-US">
              <a:sym typeface="Symbol" pitchFamily="18" charset="2"/>
            </a:endParaRP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6477000" y="2057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Isosc. ∆ Thm.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3567113" y="2987675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(8</a:t>
            </a:r>
            <a:r>
              <a:rPr lang="en-US" i="1">
                <a:solidFill>
                  <a:srgbClr val="FF0000"/>
                </a:solidFill>
              </a:rPr>
              <a:t>y </a:t>
            </a:r>
            <a:r>
              <a:rPr lang="en-US">
                <a:solidFill>
                  <a:srgbClr val="FF0000"/>
                </a:solidFill>
              </a:rPr>
              <a:t>– 16)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</a:t>
            </a:r>
            <a:r>
              <a:rPr lang="en-US">
                <a:sym typeface="Symbol" pitchFamily="18" charset="2"/>
              </a:rPr>
              <a:t> = 6</a:t>
            </a:r>
            <a:r>
              <a:rPr lang="en-US" i="1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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6477000" y="2759075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Substitute the given values.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4800600" y="396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y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16</a:t>
            </a:r>
            <a:endParaRPr lang="en-US" i="1">
              <a:sym typeface="Symbol" pitchFamily="18" charset="2"/>
            </a:endParaRP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6477000" y="3597275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Subtract 6y and  add 16 to both sides.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5029200" y="4876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8</a:t>
            </a: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6386513" y="4740275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Divide both sides by 2.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8" grpId="0"/>
      <p:bldP spid="12379" grpId="0"/>
      <p:bldP spid="12380" grpId="0"/>
      <p:bldP spid="12381" grpId="0"/>
      <p:bldP spid="12382" grpId="0"/>
      <p:bldP spid="12383" grpId="0"/>
      <p:bldP spid="12384" grpId="0"/>
      <p:bldP spid="12385" grpId="0"/>
      <p:bldP spid="123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457200" y="14478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following corollary and its converse show the connection between equilateral triangles and equiangular triangles.</a:t>
            </a:r>
          </a:p>
        </p:txBody>
      </p:sp>
      <p:pic>
        <p:nvPicPr>
          <p:cNvPr id="28695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24200"/>
            <a:ext cx="87630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4391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Using Properties of Equilateral Triangles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228600" y="17526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Find the value of </a:t>
            </a:r>
            <a:r>
              <a:rPr lang="en-US" b="1" i="1"/>
              <a:t>x</a:t>
            </a:r>
            <a:r>
              <a:rPr lang="en-US" b="1"/>
              <a:t>.</a:t>
            </a:r>
          </a:p>
        </p:txBody>
      </p:sp>
      <p:pic>
        <p:nvPicPr>
          <p:cNvPr id="23623" name="Picture 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314166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663" name="Text Box 111"/>
          <p:cNvSpPr txBox="1">
            <a:spLocks noChangeArrowheads="1"/>
          </p:cNvSpPr>
          <p:nvPr/>
        </p:nvSpPr>
        <p:spPr bwMode="auto">
          <a:xfrm>
            <a:off x="381000" y="2438400"/>
            <a:ext cx="322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∆</a:t>
            </a:r>
            <a:r>
              <a:rPr lang="en-US" i="1">
                <a:sym typeface="Symbol" pitchFamily="18" charset="2"/>
              </a:rPr>
              <a:t>LKM</a:t>
            </a:r>
            <a:r>
              <a:rPr lang="en-US">
                <a:sym typeface="Symbol" pitchFamily="18" charset="2"/>
              </a:rPr>
              <a:t> is equilateral.</a:t>
            </a:r>
          </a:p>
        </p:txBody>
      </p:sp>
      <p:sp>
        <p:nvSpPr>
          <p:cNvPr id="23664" name="Text Box 112"/>
          <p:cNvSpPr txBox="1">
            <a:spLocks noChangeArrowheads="1"/>
          </p:cNvSpPr>
          <p:nvPr/>
        </p:nvSpPr>
        <p:spPr bwMode="auto">
          <a:xfrm>
            <a:off x="152400" y="3962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</a:t>
            </a:r>
            <a:r>
              <a:rPr lang="en-US" i="1">
                <a:solidFill>
                  <a:srgbClr val="FF0000"/>
                </a:solidFill>
              </a:rPr>
              <a:t>x </a:t>
            </a:r>
            <a:r>
              <a:rPr lang="en-US">
                <a:solidFill>
                  <a:srgbClr val="FF0000"/>
                </a:solidFill>
              </a:rPr>
              <a:t>+ 32)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</a:t>
            </a:r>
            <a:r>
              <a:rPr lang="en-US">
                <a:sym typeface="Symbol" pitchFamily="18" charset="2"/>
              </a:rPr>
              <a:t> = 60</a:t>
            </a:r>
          </a:p>
        </p:txBody>
      </p:sp>
      <p:sp>
        <p:nvSpPr>
          <p:cNvPr id="23665" name="Text Box 113"/>
          <p:cNvSpPr txBox="1">
            <a:spLocks noChangeArrowheads="1"/>
          </p:cNvSpPr>
          <p:nvPr/>
        </p:nvSpPr>
        <p:spPr bwMode="auto">
          <a:xfrm>
            <a:off x="3124200" y="3810000"/>
            <a:ext cx="495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</a:rPr>
              <a:t>The measure of each </a:t>
            </a: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 of an equiangular ∆ is 60°.</a:t>
            </a:r>
          </a:p>
        </p:txBody>
      </p:sp>
      <p:sp>
        <p:nvSpPr>
          <p:cNvPr id="23666" name="Text Box 114"/>
          <p:cNvSpPr txBox="1">
            <a:spLocks noChangeArrowheads="1"/>
          </p:cNvSpPr>
          <p:nvPr/>
        </p:nvSpPr>
        <p:spPr bwMode="auto">
          <a:xfrm>
            <a:off x="1447800" y="4800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28</a:t>
            </a:r>
            <a:endParaRPr lang="en-US" i="1">
              <a:sym typeface="Symbol" pitchFamily="18" charset="2"/>
            </a:endParaRPr>
          </a:p>
        </p:txBody>
      </p:sp>
      <p:sp>
        <p:nvSpPr>
          <p:cNvPr id="23667" name="Text Box 115"/>
          <p:cNvSpPr txBox="1">
            <a:spLocks noChangeArrowheads="1"/>
          </p:cNvSpPr>
          <p:nvPr/>
        </p:nvSpPr>
        <p:spPr bwMode="auto">
          <a:xfrm>
            <a:off x="3124200" y="4797425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Subtract 32 both sides.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23668" name="Text Box 116"/>
          <p:cNvSpPr txBox="1">
            <a:spLocks noChangeArrowheads="1"/>
          </p:cNvSpPr>
          <p:nvPr/>
        </p:nvSpPr>
        <p:spPr bwMode="auto">
          <a:xfrm>
            <a:off x="1647825" y="5486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x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14</a:t>
            </a:r>
          </a:p>
        </p:txBody>
      </p:sp>
      <p:sp>
        <p:nvSpPr>
          <p:cNvPr id="23669" name="Text Box 117"/>
          <p:cNvSpPr txBox="1">
            <a:spLocks noChangeArrowheads="1"/>
          </p:cNvSpPr>
          <p:nvPr/>
        </p:nvSpPr>
        <p:spPr bwMode="auto">
          <a:xfrm>
            <a:off x="3081338" y="5445125"/>
            <a:ext cx="4357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Divide both sides by 2.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23671" name="Text Box 119"/>
          <p:cNvSpPr txBox="1">
            <a:spLocks noChangeArrowheads="1"/>
          </p:cNvSpPr>
          <p:nvPr/>
        </p:nvSpPr>
        <p:spPr bwMode="auto">
          <a:xfrm>
            <a:off x="381000" y="29749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</a:rPr>
              <a:t>Equilateral ∆ </a:t>
            </a:r>
            <a:r>
              <a:rPr lang="en-US" i="1">
                <a:solidFill>
                  <a:srgbClr val="3333FF"/>
                </a:solidFill>
                <a:sym typeface="Wingdings" pitchFamily="2" charset="2"/>
              </a:rPr>
              <a:t></a:t>
            </a: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 equiangular 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3" grpId="0"/>
      <p:bldP spid="23664" grpId="0"/>
      <p:bldP spid="23665" grpId="0"/>
      <p:bldP spid="23666" grpId="0"/>
      <p:bldP spid="23667" grpId="0"/>
      <p:bldP spid="23668" grpId="0"/>
      <p:bldP spid="23669" grpId="0"/>
      <p:bldP spid="236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Using Properties of Equilateral Triangles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28600" y="1905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Find the value of </a:t>
            </a:r>
            <a:r>
              <a:rPr lang="en-US" b="1" i="1"/>
              <a:t>y</a:t>
            </a:r>
            <a:r>
              <a:rPr lang="en-US" b="1"/>
              <a:t>.</a:t>
            </a:r>
          </a:p>
        </p:txBody>
      </p:sp>
      <p:sp>
        <p:nvSpPr>
          <p:cNvPr id="42039" name="Text Box 55"/>
          <p:cNvSpPr txBox="1">
            <a:spLocks noChangeArrowheads="1"/>
          </p:cNvSpPr>
          <p:nvPr/>
        </p:nvSpPr>
        <p:spPr bwMode="auto">
          <a:xfrm>
            <a:off x="381000" y="2438400"/>
            <a:ext cx="343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∆</a:t>
            </a:r>
            <a:r>
              <a:rPr lang="en-US" i="1">
                <a:sym typeface="Symbol" pitchFamily="18" charset="2"/>
              </a:rPr>
              <a:t>NPO</a:t>
            </a:r>
            <a:r>
              <a:rPr lang="en-US">
                <a:sym typeface="Symbol" pitchFamily="18" charset="2"/>
              </a:rPr>
              <a:t> is equiangular.</a:t>
            </a:r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381000" y="29749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</a:rPr>
              <a:t>Equiangular ∆ </a:t>
            </a:r>
            <a:r>
              <a:rPr lang="en-US" i="1">
                <a:solidFill>
                  <a:srgbClr val="3333FF"/>
                </a:solidFill>
                <a:sym typeface="Wingdings" pitchFamily="2" charset="2"/>
              </a:rPr>
              <a:t></a:t>
            </a: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 equilateral ∆ </a:t>
            </a:r>
          </a:p>
        </p:txBody>
      </p:sp>
      <p:pic>
        <p:nvPicPr>
          <p:cNvPr id="42041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133600"/>
            <a:ext cx="28003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042" name="Text Box 58"/>
          <p:cNvSpPr txBox="1">
            <a:spLocks noChangeArrowheads="1"/>
          </p:cNvSpPr>
          <p:nvPr/>
        </p:nvSpPr>
        <p:spPr bwMode="auto">
          <a:xfrm>
            <a:off x="304800" y="3962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  <a:r>
              <a:rPr lang="en-US" i="1"/>
              <a:t>y</a:t>
            </a:r>
            <a:r>
              <a:rPr lang="en-US"/>
              <a:t> – 6 </a:t>
            </a:r>
            <a:r>
              <a:rPr lang="en-US">
                <a:sym typeface="Symbol" pitchFamily="18" charset="2"/>
              </a:rPr>
              <a:t>= 4</a:t>
            </a:r>
            <a:r>
              <a:rPr lang="en-US" i="1">
                <a:sym typeface="Symbol" pitchFamily="18" charset="2"/>
              </a:rPr>
              <a:t>y</a:t>
            </a:r>
            <a:r>
              <a:rPr lang="en-US">
                <a:sym typeface="Symbol" pitchFamily="18" charset="2"/>
              </a:rPr>
              <a:t> + 12</a:t>
            </a:r>
          </a:p>
        </p:txBody>
      </p:sp>
      <p:sp>
        <p:nvSpPr>
          <p:cNvPr id="42043" name="Text Box 59"/>
          <p:cNvSpPr txBox="1">
            <a:spLocks noChangeArrowheads="1"/>
          </p:cNvSpPr>
          <p:nvPr/>
        </p:nvSpPr>
        <p:spPr bwMode="auto">
          <a:xfrm>
            <a:off x="3276600" y="3749675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</a:rPr>
              <a:t>Definition of equilateral ∆.</a:t>
            </a:r>
            <a:endParaRPr lang="en-US" i="1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1143000" y="4876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18</a:t>
            </a:r>
            <a:endParaRPr lang="en-US" i="1">
              <a:sym typeface="Symbol" pitchFamily="18" charset="2"/>
            </a:endParaRPr>
          </a:p>
        </p:txBody>
      </p:sp>
      <p:sp>
        <p:nvSpPr>
          <p:cNvPr id="42045" name="Text Box 61"/>
          <p:cNvSpPr txBox="1">
            <a:spLocks noChangeArrowheads="1"/>
          </p:cNvSpPr>
          <p:nvPr/>
        </p:nvSpPr>
        <p:spPr bwMode="auto">
          <a:xfrm>
            <a:off x="3276600" y="4740275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Subtract 4y and add 6 to both sides.</a:t>
            </a:r>
            <a:endParaRPr lang="en-US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9" grpId="0"/>
      <p:bldP spid="42040" grpId="0"/>
      <p:bldP spid="42042" grpId="0"/>
      <p:bldP spid="42043" grpId="0"/>
      <p:bldP spid="42044" grpId="0"/>
      <p:bldP spid="420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the value of JL.</a:t>
            </a:r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6263" y="1600200"/>
            <a:ext cx="3487737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304800" y="259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∆</a:t>
            </a:r>
            <a:r>
              <a:rPr lang="en-US" i="1">
                <a:sym typeface="Symbol" pitchFamily="18" charset="2"/>
              </a:rPr>
              <a:t>JKL</a:t>
            </a:r>
            <a:r>
              <a:rPr lang="en-US">
                <a:sym typeface="Symbol" pitchFamily="18" charset="2"/>
              </a:rPr>
              <a:t> is equiangular.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304800" y="31273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</a:rPr>
              <a:t>Equiangular ∆ </a:t>
            </a:r>
            <a:r>
              <a:rPr lang="en-US" i="1">
                <a:solidFill>
                  <a:srgbClr val="3333FF"/>
                </a:solidFill>
                <a:sym typeface="Wingdings" pitchFamily="2" charset="2"/>
              </a:rPr>
              <a:t></a:t>
            </a: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 equilateral ∆ 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2286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r>
              <a:rPr lang="en-US" i="1"/>
              <a:t>t</a:t>
            </a:r>
            <a:r>
              <a:rPr lang="en-US"/>
              <a:t> – 8 </a:t>
            </a:r>
            <a:r>
              <a:rPr lang="en-US">
                <a:sym typeface="Symbol" pitchFamily="18" charset="2"/>
              </a:rPr>
              <a:t>= 2</a:t>
            </a:r>
            <a:r>
              <a:rPr lang="en-US" i="1">
                <a:sym typeface="Symbol" pitchFamily="18" charset="2"/>
              </a:rPr>
              <a:t>t</a:t>
            </a:r>
            <a:r>
              <a:rPr lang="en-US">
                <a:sym typeface="Symbol" pitchFamily="18" charset="2"/>
              </a:rPr>
              <a:t> + 1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3200400" y="3673475"/>
            <a:ext cx="335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</a:rPr>
              <a:t>Definition of equilateral ∆.</a:t>
            </a:r>
            <a:endParaRPr lang="en-US" i="1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838200" y="472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i="1"/>
              <a:t>t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9</a:t>
            </a:r>
            <a:endParaRPr lang="en-US" i="1">
              <a:sym typeface="Symbol" pitchFamily="18" charset="2"/>
            </a:endParaRPr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3200400" y="4587875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Subtract 4y and add 6 to both sides.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990600" y="556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4.5</a:t>
            </a:r>
            <a:endParaRPr lang="en-US" i="1">
              <a:sym typeface="Symbol" pitchFamily="18" charset="2"/>
            </a:endParaRP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3200400" y="55626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Divide both sides by 2.</a:t>
            </a:r>
            <a:endParaRPr lang="en-US">
              <a:solidFill>
                <a:srgbClr val="3333FF"/>
              </a:solidFill>
            </a:endParaRPr>
          </a:p>
        </p:txBody>
      </p:sp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228600" y="609600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</a:t>
            </a:r>
            <a:r>
              <a:rPr lang="en-US" i="1"/>
              <a:t>JL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</a:t>
            </a:r>
            <a:r>
              <a:rPr lang="en-US"/>
              <a:t>2</a:t>
            </a:r>
            <a:r>
              <a:rPr lang="en-US">
                <a:solidFill>
                  <a:srgbClr val="FF0000"/>
                </a:solidFill>
              </a:rPr>
              <a:t>(4.5) </a:t>
            </a:r>
            <a:r>
              <a:rPr lang="en-US"/>
              <a:t>+ 1 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3" grpId="0"/>
      <p:bldP spid="35884" grpId="0"/>
      <p:bldP spid="35885" grpId="0"/>
      <p:bldP spid="35886" grpId="0"/>
      <p:bldP spid="35887" grpId="0"/>
      <p:bldP spid="35888" grpId="0"/>
      <p:bldP spid="35889" grpId="0"/>
      <p:bldP spid="35890" grpId="0"/>
      <p:bldP spid="358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304800" y="1752600"/>
            <a:ext cx="7854950" cy="2276475"/>
            <a:chOff x="284" y="3072"/>
            <a:chExt cx="4948" cy="1434"/>
          </a:xfrm>
        </p:grpSpPr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1146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A coordinate proof may be easier if you place one side of the triangle along the   </a:t>
              </a:r>
              <a:r>
                <a:rPr lang="en-US" sz="2800" i="1"/>
                <a:t>x</a:t>
              </a:r>
              <a:r>
                <a:rPr lang="en-US" sz="2800"/>
                <a:t>-axis and locate a vertex at the origin or on the </a:t>
              </a:r>
              <a:r>
                <a:rPr lang="en-US" sz="2800" i="1"/>
                <a:t>y</a:t>
              </a:r>
              <a:r>
                <a:rPr lang="en-US" sz="2800"/>
                <a:t>-axis.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990600"/>
            <a:ext cx="8534400" cy="5334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 marL="342900" indent="-342900"/>
            <a:endParaRPr lang="en-US" altLang="en-US" sz="800" b="1"/>
          </a:p>
          <a:p>
            <a:pPr marL="342900" indent="-342900"/>
            <a:endParaRPr lang="en-US" altLang="en-US" sz="800"/>
          </a:p>
          <a:p>
            <a:pPr marL="342900" indent="-342900"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1. </a:t>
            </a:r>
            <a:r>
              <a:rPr lang="en-US" altLang="en-US" sz="2800">
                <a:sym typeface="Symbol" pitchFamily="18" charset="2"/>
              </a:rPr>
              <a:t>Find each angle measure.</a:t>
            </a:r>
          </a:p>
          <a:p>
            <a:pPr marL="342900" indent="-342900">
              <a:lnSpc>
                <a:spcPct val="140000"/>
              </a:lnSpc>
              <a:buFontTx/>
              <a:buAutoNum type="arabicPeriod"/>
            </a:pPr>
            <a:endParaRPr lang="en-US" altLang="en-US" sz="2800" b="1">
              <a:sym typeface="Symbol" pitchFamily="18" charset="2"/>
            </a:endParaRPr>
          </a:p>
          <a:p>
            <a:pPr marL="342900" indent="-342900">
              <a:lnSpc>
                <a:spcPct val="140000"/>
              </a:lnSpc>
            </a:pPr>
            <a:r>
              <a:rPr lang="en-US" sz="2800" b="1"/>
              <a:t>True or False. If false explain.</a:t>
            </a:r>
            <a:endParaRPr lang="en-US" altLang="en-US" sz="1000" b="1">
              <a:sym typeface="Symbol" pitchFamily="18" charset="2"/>
            </a:endParaRPr>
          </a:p>
          <a:p>
            <a:pPr marL="342900" indent="-342900"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2.</a:t>
            </a:r>
            <a:r>
              <a:rPr lang="en-US" altLang="en-US" sz="2800">
                <a:sym typeface="Symbol" pitchFamily="18" charset="2"/>
              </a:rPr>
              <a:t> Every equilateral triangle is isosceles.</a:t>
            </a:r>
          </a:p>
          <a:p>
            <a:pPr marL="342900" indent="-342900">
              <a:lnSpc>
                <a:spcPct val="140000"/>
              </a:lnSpc>
            </a:pPr>
            <a:endParaRPr lang="en-US" altLang="en-US" sz="1800">
              <a:sym typeface="Symbol" pitchFamily="18" charset="2"/>
            </a:endParaRPr>
          </a:p>
          <a:p>
            <a:pPr marL="342900" indent="-342900">
              <a:lnSpc>
                <a:spcPct val="140000"/>
              </a:lnSpc>
            </a:pPr>
            <a:r>
              <a:rPr lang="en-US" altLang="en-US" sz="2800" b="1">
                <a:sym typeface="Symbol" pitchFamily="18" charset="2"/>
              </a:rPr>
              <a:t>3.</a:t>
            </a:r>
            <a:r>
              <a:rPr lang="en-US" altLang="en-US" sz="2800">
                <a:sym typeface="Symbol" pitchFamily="18" charset="2"/>
              </a:rPr>
              <a:t> Every isosceles triangle is equilateral.</a:t>
            </a:r>
          </a:p>
          <a:p>
            <a:pPr marL="342900" indent="-342900"/>
            <a:r>
              <a:rPr lang="en-US" altLang="en-US" sz="280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17563" y="2362200"/>
            <a:ext cx="268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60°; 60°; 60°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6613" y="4114800"/>
            <a:ext cx="992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True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200" y="50292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sym typeface="Symbol" pitchFamily="18" charset="2"/>
              </a:rPr>
              <a:t>False; an isosceles triangle can have only two congruent sides.</a:t>
            </a:r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0"/>
            <a:ext cx="1243013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04800" y="1828800"/>
            <a:ext cx="8237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Prove that the segment joining the midpoints of two sides of an isosceles triangle is half the base.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Using Coordinate Proof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04800" y="3124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Given: </a:t>
            </a:r>
            <a:r>
              <a:rPr lang="en-US"/>
              <a:t>In isosceles </a:t>
            </a:r>
            <a:r>
              <a:rPr lang="en-US">
                <a:sym typeface="Symbol" pitchFamily="18" charset="2"/>
              </a:rPr>
              <a:t>∆</a:t>
            </a:r>
            <a:r>
              <a:rPr lang="en-US" i="1"/>
              <a:t>ABC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/>
              <a:t> is the mdpt. of </a:t>
            </a:r>
            <a:r>
              <a:rPr lang="en-US" i="1"/>
              <a:t>AB</a:t>
            </a:r>
            <a:r>
              <a:rPr lang="en-US"/>
              <a:t>, and </a:t>
            </a:r>
            <a:r>
              <a:rPr lang="en-US" i="1"/>
              <a:t>Y</a:t>
            </a:r>
            <a:r>
              <a:rPr lang="en-US"/>
              <a:t> is the mdpt. of </a:t>
            </a:r>
            <a:r>
              <a:rPr lang="en-US" i="1"/>
              <a:t>AC</a:t>
            </a:r>
            <a:r>
              <a:rPr lang="en-US"/>
              <a:t>.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04800" y="4267200"/>
            <a:ext cx="322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Prove:</a:t>
            </a:r>
            <a:r>
              <a:rPr lang="en-US"/>
              <a:t> </a:t>
            </a:r>
            <a:r>
              <a:rPr lang="en-US" i="1"/>
              <a:t>XY</a:t>
            </a:r>
            <a:r>
              <a:rPr lang="en-US"/>
              <a:t> =     </a:t>
            </a:r>
            <a:r>
              <a:rPr lang="en-US" i="1"/>
              <a:t>AC</a:t>
            </a:r>
            <a:r>
              <a:rPr lang="en-US"/>
              <a:t>.</a:t>
            </a:r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7286625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3048000" y="3581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6553200" y="60960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412" name="Group 52"/>
          <p:cNvGrpSpPr>
            <a:grpSpLocks/>
          </p:cNvGrpSpPr>
          <p:nvPr/>
        </p:nvGrpSpPr>
        <p:grpSpPr bwMode="auto">
          <a:xfrm>
            <a:off x="2405063" y="4081463"/>
            <a:ext cx="471487" cy="838200"/>
            <a:chOff x="1296" y="3072"/>
            <a:chExt cx="297" cy="528"/>
          </a:xfrm>
        </p:grpSpPr>
        <p:sp>
          <p:nvSpPr>
            <p:cNvPr id="15409" name="Text Box 49"/>
            <p:cNvSpPr txBox="1">
              <a:spLocks noChangeArrowheads="1"/>
            </p:cNvSpPr>
            <p:nvPr/>
          </p:nvSpPr>
          <p:spPr bwMode="auto">
            <a:xfrm>
              <a:off x="1296" y="30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5410" name="Text Box 50"/>
            <p:cNvSpPr txBox="1">
              <a:spLocks noChangeArrowheads="1"/>
            </p:cNvSpPr>
            <p:nvPr/>
          </p:nvSpPr>
          <p:spPr bwMode="auto">
            <a:xfrm>
              <a:off x="1305" y="33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>
              <a:off x="1296" y="334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b="1"/>
              <a:t>Proof:</a:t>
            </a:r>
          </a:p>
          <a:p>
            <a:pPr>
              <a:spcBef>
                <a:spcPct val="25000"/>
              </a:spcBef>
            </a:pPr>
            <a:r>
              <a:rPr lang="en-US"/>
              <a:t>Draw a diagram and place the coordinates as shown. </a:t>
            </a:r>
          </a:p>
        </p:txBody>
      </p:sp>
      <p:pic>
        <p:nvPicPr>
          <p:cNvPr id="4609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971800"/>
            <a:ext cx="30480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 Continued</a:t>
            </a:r>
          </a:p>
        </p:txBody>
      </p:sp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228600" y="3048000"/>
            <a:ext cx="4191000" cy="3186113"/>
            <a:chOff x="144" y="1920"/>
            <a:chExt cx="2640" cy="2007"/>
          </a:xfrm>
        </p:grpSpPr>
        <p:grpSp>
          <p:nvGrpSpPr>
            <p:cNvPr id="46092" name="Group 12"/>
            <p:cNvGrpSpPr>
              <a:grpSpLocks/>
            </p:cNvGrpSpPr>
            <p:nvPr/>
          </p:nvGrpSpPr>
          <p:grpSpPr bwMode="auto">
            <a:xfrm>
              <a:off x="144" y="1920"/>
              <a:ext cx="2640" cy="1898"/>
              <a:chOff x="96" y="1920"/>
              <a:chExt cx="2640" cy="1898"/>
            </a:xfrm>
          </p:grpSpPr>
          <p:sp>
            <p:nvSpPr>
              <p:cNvPr id="46084" name="Rectangle 4"/>
              <p:cNvSpPr>
                <a:spLocks noChangeArrowheads="1"/>
              </p:cNvSpPr>
              <p:nvPr/>
            </p:nvSpPr>
            <p:spPr bwMode="auto">
              <a:xfrm>
                <a:off x="96" y="1920"/>
                <a:ext cx="2640" cy="18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By the Midpoint Formula, the coordinates of </a:t>
                </a:r>
                <a:r>
                  <a:rPr lang="en-US" i="1"/>
                  <a:t>X</a:t>
                </a:r>
                <a:r>
                  <a:rPr lang="en-US"/>
                  <a:t> are (</a:t>
                </a:r>
                <a:r>
                  <a:rPr lang="en-US" i="1"/>
                  <a:t>a</a:t>
                </a:r>
                <a:r>
                  <a:rPr lang="en-US"/>
                  <a:t>, </a:t>
                </a:r>
                <a:r>
                  <a:rPr lang="en-US" i="1"/>
                  <a:t>b</a:t>
                </a:r>
                <a:r>
                  <a:rPr lang="en-US"/>
                  <a:t>), and </a:t>
                </a:r>
                <a:r>
                  <a:rPr lang="en-US" i="1"/>
                  <a:t>Y</a:t>
                </a:r>
                <a:r>
                  <a:rPr lang="en-US"/>
                  <a:t> are (3</a:t>
                </a:r>
                <a:r>
                  <a:rPr lang="en-US" i="1"/>
                  <a:t>a</a:t>
                </a:r>
                <a:r>
                  <a:rPr lang="en-US"/>
                  <a:t>, </a:t>
                </a:r>
                <a:r>
                  <a:rPr lang="en-US" i="1"/>
                  <a:t>b</a:t>
                </a:r>
                <a:r>
                  <a:rPr lang="en-US"/>
                  <a:t>).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By the Distance Formula, </a:t>
                </a:r>
                <a:r>
                  <a:rPr lang="en-US" i="1"/>
                  <a:t>XY</a:t>
                </a:r>
                <a:r>
                  <a:rPr lang="en-US"/>
                  <a:t> = √4</a:t>
                </a:r>
                <a:r>
                  <a:rPr lang="en-US" i="1"/>
                  <a:t>a</a:t>
                </a:r>
                <a:r>
                  <a:rPr lang="en-US" b="1" baseline="20000"/>
                  <a:t>2</a:t>
                </a:r>
                <a:r>
                  <a:rPr lang="en-US"/>
                  <a:t> = 2</a:t>
                </a:r>
                <a:r>
                  <a:rPr lang="en-US" i="1"/>
                  <a:t>a</a:t>
                </a:r>
                <a:r>
                  <a:rPr lang="en-US"/>
                  <a:t>, and </a:t>
                </a:r>
                <a:r>
                  <a:rPr lang="en-US" i="1"/>
                  <a:t>AC</a:t>
                </a:r>
                <a:r>
                  <a:rPr lang="en-US"/>
                  <a:t> = 4</a:t>
                </a:r>
                <a:r>
                  <a:rPr lang="en-US" i="1"/>
                  <a:t>a</a:t>
                </a:r>
                <a:r>
                  <a:rPr lang="en-US"/>
                  <a:t>.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/>
                  <a:t>Therefore </a:t>
                </a:r>
                <a:r>
                  <a:rPr lang="en-US" i="1"/>
                  <a:t>XY</a:t>
                </a:r>
                <a:r>
                  <a:rPr lang="en-US"/>
                  <a:t> =     </a:t>
                </a:r>
                <a:r>
                  <a:rPr lang="en-US" i="1"/>
                  <a:t>AC</a:t>
                </a:r>
                <a:r>
                  <a:rPr lang="en-US"/>
                  <a:t>.</a:t>
                </a:r>
              </a:p>
            </p:txBody>
          </p:sp>
          <p:sp>
            <p:nvSpPr>
              <p:cNvPr id="46085" name="Line 5"/>
              <p:cNvSpPr>
                <a:spLocks noChangeShapeType="1"/>
              </p:cNvSpPr>
              <p:nvPr/>
            </p:nvSpPr>
            <p:spPr bwMode="auto">
              <a:xfrm>
                <a:off x="846" y="3006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94" name="Group 14"/>
            <p:cNvGrpSpPr>
              <a:grpSpLocks/>
            </p:cNvGrpSpPr>
            <p:nvPr/>
          </p:nvGrpSpPr>
          <p:grpSpPr bwMode="auto">
            <a:xfrm>
              <a:off x="1758" y="3399"/>
              <a:ext cx="297" cy="528"/>
              <a:chOff x="1296" y="3072"/>
              <a:chExt cx="297" cy="528"/>
            </a:xfrm>
          </p:grpSpPr>
          <p:sp>
            <p:nvSpPr>
              <p:cNvPr id="46095" name="Text Box 15"/>
              <p:cNvSpPr txBox="1">
                <a:spLocks noChangeArrowheads="1"/>
              </p:cNvSpPr>
              <p:nvPr/>
            </p:nvSpPr>
            <p:spPr bwMode="auto">
              <a:xfrm>
                <a:off x="1296" y="307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46096" name="Text Box 16"/>
              <p:cNvSpPr txBox="1">
                <a:spLocks noChangeArrowheads="1"/>
              </p:cNvSpPr>
              <p:nvPr/>
            </p:nvSpPr>
            <p:spPr bwMode="auto">
              <a:xfrm>
                <a:off x="1305" y="331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46097" name="Line 17"/>
              <p:cNvSpPr>
                <a:spLocks noChangeShapeType="1"/>
              </p:cNvSpPr>
              <p:nvPr/>
            </p:nvSpPr>
            <p:spPr bwMode="auto">
              <a:xfrm>
                <a:off x="1296" y="334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6200" y="1295400"/>
            <a:ext cx="906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What if...?</a:t>
            </a:r>
            <a:r>
              <a:rPr lang="en-US" altLang="en-US" b="1"/>
              <a:t> The coordinates of isosceles </a:t>
            </a:r>
            <a:r>
              <a:rPr lang="en-US" b="1">
                <a:sym typeface="Symbol" pitchFamily="18" charset="2"/>
              </a:rPr>
              <a:t>∆</a:t>
            </a:r>
            <a:r>
              <a:rPr lang="en-US" altLang="en-US" b="1" i="1"/>
              <a:t>ABC</a:t>
            </a:r>
            <a:r>
              <a:rPr lang="en-US" altLang="en-US" b="1"/>
              <a:t> are </a:t>
            </a:r>
            <a:r>
              <a:rPr lang="en-US" altLang="en-US" b="1" i="1"/>
              <a:t>A</a:t>
            </a:r>
            <a:r>
              <a:rPr lang="en-US" altLang="en-US" b="1"/>
              <a:t>(0, 2</a:t>
            </a:r>
            <a:r>
              <a:rPr lang="en-US" altLang="en-US" b="1" i="1"/>
              <a:t>b</a:t>
            </a:r>
            <a:r>
              <a:rPr lang="en-US" altLang="en-US" b="1"/>
              <a:t>), </a:t>
            </a:r>
            <a:r>
              <a:rPr lang="en-US" altLang="en-US" b="1" i="1"/>
              <a:t>B</a:t>
            </a:r>
            <a:r>
              <a:rPr lang="en-US" altLang="en-US" b="1"/>
              <a:t>(-2</a:t>
            </a:r>
            <a:r>
              <a:rPr lang="en-US" altLang="en-US" b="1" i="1"/>
              <a:t>a</a:t>
            </a:r>
            <a:r>
              <a:rPr lang="en-US" altLang="en-US" b="1"/>
              <a:t>, 0), and </a:t>
            </a:r>
            <a:r>
              <a:rPr lang="en-US" altLang="en-US" b="1" i="1"/>
              <a:t>C</a:t>
            </a:r>
            <a:r>
              <a:rPr lang="en-US" altLang="en-US" b="1"/>
              <a:t>(2</a:t>
            </a:r>
            <a:r>
              <a:rPr lang="en-US" altLang="en-US" b="1" i="1"/>
              <a:t>a</a:t>
            </a:r>
            <a:r>
              <a:rPr lang="en-US" altLang="en-US" b="1"/>
              <a:t>, 0). </a:t>
            </a:r>
            <a:r>
              <a:rPr lang="en-US" b="1" i="1"/>
              <a:t>X</a:t>
            </a:r>
            <a:r>
              <a:rPr lang="en-US" b="1"/>
              <a:t> is the midpoint of </a:t>
            </a:r>
            <a:r>
              <a:rPr lang="en-US" b="1" i="1"/>
              <a:t>AB</a:t>
            </a:r>
            <a:r>
              <a:rPr lang="en-US" b="1"/>
              <a:t>, and </a:t>
            </a:r>
            <a:r>
              <a:rPr lang="en-US" b="1" i="1"/>
              <a:t>Y</a:t>
            </a:r>
            <a:r>
              <a:rPr lang="en-US" b="1"/>
              <a:t> is the midpoint of </a:t>
            </a:r>
            <a:r>
              <a:rPr lang="en-US" b="1" i="1"/>
              <a:t>AC</a:t>
            </a:r>
            <a:r>
              <a:rPr lang="en-US" b="1"/>
              <a:t>. </a:t>
            </a:r>
            <a:r>
              <a:rPr lang="en-US" altLang="en-US" b="1"/>
              <a:t>Prove </a:t>
            </a:r>
            <a:r>
              <a:rPr lang="en-US" b="1">
                <a:sym typeface="Symbol" pitchFamily="18" charset="2"/>
              </a:rPr>
              <a:t>∆</a:t>
            </a:r>
            <a:r>
              <a:rPr lang="en-US" altLang="en-US" b="1" i="1"/>
              <a:t>XYZ</a:t>
            </a:r>
            <a:r>
              <a:rPr lang="en-US" altLang="en-US" b="1"/>
              <a:t> is isosceles.</a:t>
            </a:r>
          </a:p>
        </p:txBody>
      </p:sp>
      <p:grpSp>
        <p:nvGrpSpPr>
          <p:cNvPr id="36897" name="Group 33"/>
          <p:cNvGrpSpPr>
            <a:grpSpLocks/>
          </p:cNvGrpSpPr>
          <p:nvPr/>
        </p:nvGrpSpPr>
        <p:grpSpPr bwMode="auto">
          <a:xfrm>
            <a:off x="4953000" y="2590800"/>
            <a:ext cx="4191000" cy="3886200"/>
            <a:chOff x="0" y="1680"/>
            <a:chExt cx="2640" cy="2448"/>
          </a:xfrm>
        </p:grpSpPr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1824" y="345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x</a:t>
              </a:r>
              <a:endParaRPr lang="en-US" sz="1600" b="1"/>
            </a:p>
          </p:txBody>
        </p:sp>
        <p:grpSp>
          <p:nvGrpSpPr>
            <p:cNvPr id="36895" name="Group 31"/>
            <p:cNvGrpSpPr>
              <a:grpSpLocks/>
            </p:cNvGrpSpPr>
            <p:nvPr/>
          </p:nvGrpSpPr>
          <p:grpSpPr bwMode="auto">
            <a:xfrm>
              <a:off x="0" y="1680"/>
              <a:ext cx="2112" cy="2448"/>
              <a:chOff x="0" y="1680"/>
              <a:chExt cx="2112" cy="2448"/>
            </a:xfrm>
          </p:grpSpPr>
          <p:sp>
            <p:nvSpPr>
              <p:cNvPr id="36881" name="AutoShape 17"/>
              <p:cNvSpPr>
                <a:spLocks noChangeArrowheads="1"/>
              </p:cNvSpPr>
              <p:nvPr/>
            </p:nvSpPr>
            <p:spPr bwMode="auto">
              <a:xfrm>
                <a:off x="240" y="2016"/>
                <a:ext cx="1392" cy="1728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2" name="AutoShape 18"/>
              <p:cNvSpPr>
                <a:spLocks noChangeArrowheads="1"/>
              </p:cNvSpPr>
              <p:nvPr/>
            </p:nvSpPr>
            <p:spPr bwMode="auto">
              <a:xfrm rot="10800000">
                <a:off x="576" y="2919"/>
                <a:ext cx="723" cy="81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3" name="Text Box 19"/>
              <p:cNvSpPr txBox="1">
                <a:spLocks noChangeArrowheads="1"/>
              </p:cNvSpPr>
              <p:nvPr/>
            </p:nvSpPr>
            <p:spPr bwMode="auto">
              <a:xfrm>
                <a:off x="192" y="1948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00CC00"/>
                    </a:solidFill>
                  </a:rPr>
                  <a:t>A</a:t>
                </a:r>
                <a:r>
                  <a:rPr lang="en-US" sz="1600" b="1"/>
                  <a:t>(0, 2</a:t>
                </a:r>
                <a:r>
                  <a:rPr lang="en-US" sz="1600" b="1" i="1"/>
                  <a:t>b</a:t>
                </a:r>
                <a:r>
                  <a:rPr lang="en-US" sz="1600" b="1"/>
                  <a:t>)</a:t>
                </a:r>
              </a:p>
            </p:txBody>
          </p:sp>
          <p:sp>
            <p:nvSpPr>
              <p:cNvPr id="36884" name="Text Box 20"/>
              <p:cNvSpPr txBox="1">
                <a:spLocks noChangeArrowheads="1"/>
              </p:cNvSpPr>
              <p:nvPr/>
            </p:nvSpPr>
            <p:spPr bwMode="auto">
              <a:xfrm>
                <a:off x="0" y="3724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00CC00"/>
                    </a:solidFill>
                  </a:rPr>
                  <a:t>B</a:t>
                </a:r>
                <a:r>
                  <a:rPr lang="en-US" sz="1600" b="1"/>
                  <a:t>(–2</a:t>
                </a:r>
                <a:r>
                  <a:rPr lang="en-US" sz="1600" b="1" i="1"/>
                  <a:t>a</a:t>
                </a:r>
                <a:r>
                  <a:rPr lang="en-US" sz="1600" b="1"/>
                  <a:t>, 0)</a:t>
                </a:r>
              </a:p>
            </p:txBody>
          </p:sp>
          <p:sp>
            <p:nvSpPr>
              <p:cNvPr id="36885" name="Text Box 21"/>
              <p:cNvSpPr txBox="1">
                <a:spLocks noChangeArrowheads="1"/>
              </p:cNvSpPr>
              <p:nvPr/>
            </p:nvSpPr>
            <p:spPr bwMode="auto">
              <a:xfrm>
                <a:off x="1296" y="3724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00CC00"/>
                    </a:solidFill>
                  </a:rPr>
                  <a:t>C</a:t>
                </a:r>
                <a:r>
                  <a:rPr lang="en-US" sz="1600" b="1"/>
                  <a:t>(2</a:t>
                </a:r>
                <a:r>
                  <a:rPr lang="en-US" sz="1600" b="1" i="1"/>
                  <a:t>a</a:t>
                </a:r>
                <a:r>
                  <a:rPr lang="en-US" sz="1600" b="1"/>
                  <a:t>, 0)</a:t>
                </a:r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 flipV="1">
                <a:off x="939" y="1872"/>
                <a:ext cx="0" cy="2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 flipV="1">
                <a:off x="0" y="3744"/>
                <a:ext cx="18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Text Box 2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/>
                  <a:t>y</a:t>
                </a:r>
                <a:endParaRPr lang="en-US" sz="1600" b="1"/>
              </a:p>
            </p:txBody>
          </p:sp>
          <p:sp>
            <p:nvSpPr>
              <p:cNvPr id="36890" name="Text Box 26"/>
              <p:cNvSpPr txBox="1">
                <a:spLocks noChangeArrowheads="1"/>
              </p:cNvSpPr>
              <p:nvPr/>
            </p:nvSpPr>
            <p:spPr bwMode="auto">
              <a:xfrm>
                <a:off x="384" y="278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CC0099"/>
                    </a:solidFill>
                  </a:rPr>
                  <a:t>X</a:t>
                </a:r>
                <a:endParaRPr lang="en-US" sz="1600" b="1">
                  <a:solidFill>
                    <a:srgbClr val="CC0099"/>
                  </a:solidFill>
                </a:endParaRPr>
              </a:p>
            </p:txBody>
          </p:sp>
          <p:sp>
            <p:nvSpPr>
              <p:cNvPr id="36891" name="Text Box 27"/>
              <p:cNvSpPr txBox="1">
                <a:spLocks noChangeArrowheads="1"/>
              </p:cNvSpPr>
              <p:nvPr/>
            </p:nvSpPr>
            <p:spPr bwMode="auto">
              <a:xfrm>
                <a:off x="1296" y="278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CC0099"/>
                    </a:solidFill>
                  </a:rPr>
                  <a:t>Y</a:t>
                </a:r>
                <a:endParaRPr lang="en-US" sz="1600" b="1">
                  <a:solidFill>
                    <a:srgbClr val="CC0099"/>
                  </a:solidFill>
                </a:endParaRPr>
              </a:p>
            </p:txBody>
          </p:sp>
          <p:sp>
            <p:nvSpPr>
              <p:cNvPr id="36892" name="Text Box 28"/>
              <p:cNvSpPr txBox="1">
                <a:spLocks noChangeArrowheads="1"/>
              </p:cNvSpPr>
              <p:nvPr/>
            </p:nvSpPr>
            <p:spPr bwMode="auto">
              <a:xfrm>
                <a:off x="846" y="3465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CC0099"/>
                    </a:solidFill>
                  </a:rPr>
                  <a:t>Z</a:t>
                </a:r>
                <a:endParaRPr lang="en-US" sz="1600" b="1">
                  <a:solidFill>
                    <a:srgbClr val="CC0099"/>
                  </a:solidFill>
                </a:endParaRPr>
              </a:p>
            </p:txBody>
          </p:sp>
        </p:grpSp>
      </p:grp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76200" y="2895600"/>
            <a:ext cx="48768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b="1"/>
              <a:t>Proof:</a:t>
            </a:r>
          </a:p>
          <a:p>
            <a:pPr>
              <a:spcBef>
                <a:spcPct val="25000"/>
              </a:spcBef>
            </a:pPr>
            <a:r>
              <a:rPr lang="en-US"/>
              <a:t>Draw a diagram and place the coordinates as shown.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54295" name="Group 23"/>
          <p:cNvGrpSpPr>
            <a:grpSpLocks/>
          </p:cNvGrpSpPr>
          <p:nvPr/>
        </p:nvGrpSpPr>
        <p:grpSpPr bwMode="auto">
          <a:xfrm>
            <a:off x="228600" y="1524000"/>
            <a:ext cx="8077200" cy="2100263"/>
            <a:chOff x="384" y="1296"/>
            <a:chExt cx="5088" cy="1323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384" y="1296"/>
              <a:ext cx="5088" cy="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By the Midpoint Formula, the coordinates. of </a:t>
              </a:r>
              <a:r>
                <a:rPr lang="en-US" i="1"/>
                <a:t>X</a:t>
              </a:r>
              <a:r>
                <a:rPr lang="en-US"/>
                <a:t> are (–</a:t>
              </a:r>
              <a:r>
                <a:rPr lang="en-US" i="1"/>
                <a:t>a</a:t>
              </a:r>
              <a:r>
                <a:rPr lang="en-US"/>
                <a:t>, </a:t>
              </a:r>
              <a:r>
                <a:rPr lang="en-US" i="1"/>
                <a:t>b</a:t>
              </a:r>
              <a:r>
                <a:rPr lang="en-US"/>
                <a:t>), the coordinates. of </a:t>
              </a:r>
              <a:r>
                <a:rPr lang="en-US" i="1"/>
                <a:t>Y</a:t>
              </a:r>
              <a:r>
                <a:rPr lang="en-US"/>
                <a:t> are (</a:t>
              </a:r>
              <a:r>
                <a:rPr lang="en-US" i="1"/>
                <a:t>a</a:t>
              </a:r>
              <a:r>
                <a:rPr lang="en-US"/>
                <a:t>, </a:t>
              </a:r>
              <a:r>
                <a:rPr lang="en-US" i="1"/>
                <a:t>b</a:t>
              </a:r>
              <a:r>
                <a:rPr lang="en-US"/>
                <a:t>), and the coordinates of </a:t>
              </a:r>
              <a:r>
                <a:rPr lang="en-US" i="1"/>
                <a:t>Z</a:t>
              </a:r>
              <a:r>
                <a:rPr lang="en-US"/>
                <a:t> are (0, 0) . By the Distance Formula, </a:t>
              </a:r>
              <a:r>
                <a:rPr lang="en-US" i="1"/>
                <a:t>XZ</a:t>
              </a:r>
              <a:r>
                <a:rPr lang="en-US"/>
                <a:t> = </a:t>
              </a:r>
              <a:r>
                <a:rPr lang="en-US" i="1"/>
                <a:t>YZ</a:t>
              </a:r>
              <a:r>
                <a:rPr lang="en-US"/>
                <a:t> = √</a:t>
              </a:r>
              <a:r>
                <a:rPr lang="en-US" i="1"/>
                <a:t>a</a:t>
              </a:r>
              <a:r>
                <a:rPr lang="en-US" baseline="30000"/>
                <a:t>2</a:t>
              </a:r>
              <a:r>
                <a:rPr lang="en-US"/>
                <a:t>+</a:t>
              </a:r>
              <a:r>
                <a:rPr lang="en-US" i="1"/>
                <a:t>b</a:t>
              </a:r>
              <a:r>
                <a:rPr lang="en-US" baseline="30000"/>
                <a:t>2</a:t>
              </a:r>
              <a:r>
                <a:rPr lang="en-US"/>
                <a:t> . 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So </a:t>
              </a:r>
              <a:r>
                <a:rPr lang="en-US" i="1"/>
                <a:t>XZ</a:t>
              </a:r>
              <a:r>
                <a:rPr lang="en-US"/>
                <a:t> </a:t>
              </a:r>
              <a:r>
                <a:rPr lang="en-US">
                  <a:sym typeface="Symbol" pitchFamily="18" charset="2"/>
                </a:rPr>
                <a:t> </a:t>
              </a:r>
              <a:r>
                <a:rPr lang="en-US" i="1"/>
                <a:t>YZ</a:t>
              </a:r>
              <a:r>
                <a:rPr lang="en-US"/>
                <a:t> and </a:t>
              </a:r>
              <a:r>
                <a:rPr lang="en-US">
                  <a:sym typeface="Symbol" pitchFamily="18" charset="2"/>
                </a:rPr>
                <a:t>∆</a:t>
              </a:r>
              <a:r>
                <a:rPr lang="en-US" i="1"/>
                <a:t>XYZ</a:t>
              </a:r>
              <a:r>
                <a:rPr lang="en-US"/>
                <a:t> is </a:t>
              </a:r>
              <a:r>
                <a:rPr lang="en-US" altLang="en-US"/>
                <a:t>isosceles.</a:t>
              </a:r>
              <a:endParaRPr lang="en-US"/>
            </a:p>
          </p:txBody>
        </p:sp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>
              <a:off x="2610" y="204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221" y="235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720" y="235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96" name="Group 24"/>
          <p:cNvGrpSpPr>
            <a:grpSpLocks/>
          </p:cNvGrpSpPr>
          <p:nvPr/>
        </p:nvGrpSpPr>
        <p:grpSpPr bwMode="auto">
          <a:xfrm>
            <a:off x="4953000" y="2590800"/>
            <a:ext cx="4191000" cy="3886200"/>
            <a:chOff x="0" y="1680"/>
            <a:chExt cx="2640" cy="2448"/>
          </a:xfrm>
        </p:grpSpPr>
        <p:sp>
          <p:nvSpPr>
            <p:cNvPr id="54297" name="Text Box 25"/>
            <p:cNvSpPr txBox="1">
              <a:spLocks noChangeArrowheads="1"/>
            </p:cNvSpPr>
            <p:nvPr/>
          </p:nvSpPr>
          <p:spPr bwMode="auto">
            <a:xfrm>
              <a:off x="1824" y="3456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/>
                <a:t>x</a:t>
              </a:r>
              <a:endParaRPr lang="en-US" sz="1600" b="1"/>
            </a:p>
          </p:txBody>
        </p:sp>
        <p:grpSp>
          <p:nvGrpSpPr>
            <p:cNvPr id="54298" name="Group 26"/>
            <p:cNvGrpSpPr>
              <a:grpSpLocks/>
            </p:cNvGrpSpPr>
            <p:nvPr/>
          </p:nvGrpSpPr>
          <p:grpSpPr bwMode="auto">
            <a:xfrm>
              <a:off x="0" y="1680"/>
              <a:ext cx="2112" cy="2448"/>
              <a:chOff x="0" y="1680"/>
              <a:chExt cx="2112" cy="2448"/>
            </a:xfrm>
          </p:grpSpPr>
          <p:sp>
            <p:nvSpPr>
              <p:cNvPr id="54299" name="AutoShape 27"/>
              <p:cNvSpPr>
                <a:spLocks noChangeArrowheads="1"/>
              </p:cNvSpPr>
              <p:nvPr/>
            </p:nvSpPr>
            <p:spPr bwMode="auto">
              <a:xfrm>
                <a:off x="240" y="2016"/>
                <a:ext cx="1392" cy="1728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0" name="AutoShape 28"/>
              <p:cNvSpPr>
                <a:spLocks noChangeArrowheads="1"/>
              </p:cNvSpPr>
              <p:nvPr/>
            </p:nvSpPr>
            <p:spPr bwMode="auto">
              <a:xfrm rot="10800000">
                <a:off x="576" y="2919"/>
                <a:ext cx="723" cy="81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Text Box 29"/>
              <p:cNvSpPr txBox="1">
                <a:spLocks noChangeArrowheads="1"/>
              </p:cNvSpPr>
              <p:nvPr/>
            </p:nvSpPr>
            <p:spPr bwMode="auto">
              <a:xfrm>
                <a:off x="192" y="1948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00CC00"/>
                    </a:solidFill>
                  </a:rPr>
                  <a:t>A</a:t>
                </a:r>
                <a:r>
                  <a:rPr lang="en-US" sz="1600" b="1"/>
                  <a:t>(0, 2</a:t>
                </a:r>
                <a:r>
                  <a:rPr lang="en-US" sz="1600" b="1" i="1"/>
                  <a:t>b</a:t>
                </a:r>
                <a:r>
                  <a:rPr lang="en-US" sz="1600" b="1"/>
                  <a:t>)</a:t>
                </a:r>
              </a:p>
            </p:txBody>
          </p:sp>
          <p:sp>
            <p:nvSpPr>
              <p:cNvPr id="54302" name="Text Box 30"/>
              <p:cNvSpPr txBox="1">
                <a:spLocks noChangeArrowheads="1"/>
              </p:cNvSpPr>
              <p:nvPr/>
            </p:nvSpPr>
            <p:spPr bwMode="auto">
              <a:xfrm>
                <a:off x="0" y="3724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00CC00"/>
                    </a:solidFill>
                  </a:rPr>
                  <a:t>B</a:t>
                </a:r>
                <a:r>
                  <a:rPr lang="en-US" sz="1600" b="1"/>
                  <a:t>(–2</a:t>
                </a:r>
                <a:r>
                  <a:rPr lang="en-US" sz="1600" b="1" i="1"/>
                  <a:t>a</a:t>
                </a:r>
                <a:r>
                  <a:rPr lang="en-US" sz="1600" b="1"/>
                  <a:t>, 0)</a:t>
                </a:r>
              </a:p>
            </p:txBody>
          </p:sp>
          <p:sp>
            <p:nvSpPr>
              <p:cNvPr id="54303" name="Text Box 31"/>
              <p:cNvSpPr txBox="1">
                <a:spLocks noChangeArrowheads="1"/>
              </p:cNvSpPr>
              <p:nvPr/>
            </p:nvSpPr>
            <p:spPr bwMode="auto">
              <a:xfrm>
                <a:off x="1296" y="3724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00CC00"/>
                    </a:solidFill>
                  </a:rPr>
                  <a:t>C</a:t>
                </a:r>
                <a:r>
                  <a:rPr lang="en-US" sz="1600" b="1"/>
                  <a:t>(2</a:t>
                </a:r>
                <a:r>
                  <a:rPr lang="en-US" sz="1600" b="1" i="1"/>
                  <a:t>a</a:t>
                </a:r>
                <a:r>
                  <a:rPr lang="en-US" sz="1600" b="1"/>
                  <a:t>, 0)</a:t>
                </a:r>
              </a:p>
            </p:txBody>
          </p:sp>
          <p:sp>
            <p:nvSpPr>
              <p:cNvPr id="54304" name="Line 32"/>
              <p:cNvSpPr>
                <a:spLocks noChangeShapeType="1"/>
              </p:cNvSpPr>
              <p:nvPr/>
            </p:nvSpPr>
            <p:spPr bwMode="auto">
              <a:xfrm flipV="1">
                <a:off x="939" y="1872"/>
                <a:ext cx="0" cy="22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5" name="Line 33"/>
              <p:cNvSpPr>
                <a:spLocks noChangeShapeType="1"/>
              </p:cNvSpPr>
              <p:nvPr/>
            </p:nvSpPr>
            <p:spPr bwMode="auto">
              <a:xfrm flipV="1">
                <a:off x="0" y="3744"/>
                <a:ext cx="184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6" name="Text Box 34"/>
              <p:cNvSpPr txBox="1">
                <a:spLocks noChangeArrowheads="1"/>
              </p:cNvSpPr>
              <p:nvPr/>
            </p:nvSpPr>
            <p:spPr bwMode="auto">
              <a:xfrm>
                <a:off x="864" y="1680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/>
                  <a:t>y</a:t>
                </a:r>
                <a:endParaRPr lang="en-US" sz="1600" b="1"/>
              </a:p>
            </p:txBody>
          </p:sp>
          <p:sp>
            <p:nvSpPr>
              <p:cNvPr id="54307" name="Text Box 35"/>
              <p:cNvSpPr txBox="1">
                <a:spLocks noChangeArrowheads="1"/>
              </p:cNvSpPr>
              <p:nvPr/>
            </p:nvSpPr>
            <p:spPr bwMode="auto">
              <a:xfrm>
                <a:off x="384" y="278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CC0099"/>
                    </a:solidFill>
                  </a:rPr>
                  <a:t>X</a:t>
                </a:r>
                <a:endParaRPr lang="en-US" sz="1600" b="1">
                  <a:solidFill>
                    <a:srgbClr val="CC0099"/>
                  </a:solidFill>
                </a:endParaRPr>
              </a:p>
            </p:txBody>
          </p:sp>
          <p:sp>
            <p:nvSpPr>
              <p:cNvPr id="54308" name="Text Box 36"/>
              <p:cNvSpPr txBox="1">
                <a:spLocks noChangeArrowheads="1"/>
              </p:cNvSpPr>
              <p:nvPr/>
            </p:nvSpPr>
            <p:spPr bwMode="auto">
              <a:xfrm>
                <a:off x="1296" y="278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CC0099"/>
                    </a:solidFill>
                  </a:rPr>
                  <a:t>Y</a:t>
                </a:r>
                <a:endParaRPr lang="en-US" sz="1600" b="1">
                  <a:solidFill>
                    <a:srgbClr val="CC0099"/>
                  </a:solidFill>
                </a:endParaRPr>
              </a:p>
            </p:txBody>
          </p:sp>
          <p:sp>
            <p:nvSpPr>
              <p:cNvPr id="54309" name="Text Box 37"/>
              <p:cNvSpPr txBox="1">
                <a:spLocks noChangeArrowheads="1"/>
              </p:cNvSpPr>
              <p:nvPr/>
            </p:nvSpPr>
            <p:spPr bwMode="auto">
              <a:xfrm>
                <a:off x="846" y="3465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 i="1">
                    <a:solidFill>
                      <a:srgbClr val="CC0099"/>
                    </a:solidFill>
                  </a:rPr>
                  <a:t>Z</a:t>
                </a:r>
                <a:endParaRPr lang="en-US" sz="1600" b="1">
                  <a:solidFill>
                    <a:srgbClr val="CC0099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058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Find each angle measure.</a:t>
            </a:r>
            <a:endParaRPr lang="en-US" sz="200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1.</a:t>
            </a:r>
            <a:r>
              <a:rPr lang="en-US"/>
              <a:t>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/>
              <a:t>R</a:t>
            </a:r>
            <a:r>
              <a:rPr lang="en-US"/>
              <a:t>		</a:t>
            </a:r>
            <a:endParaRPr lang="en-US" b="1"/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2.</a:t>
            </a:r>
            <a:r>
              <a:rPr lang="en-US"/>
              <a:t>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/>
              <a:t>P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Find each value.</a:t>
            </a:r>
          </a:p>
          <a:p>
            <a:endParaRPr lang="en-US" sz="800" b="1"/>
          </a:p>
          <a:p>
            <a:endParaRPr lang="en-US" sz="800" b="1"/>
          </a:p>
          <a:p>
            <a:r>
              <a:rPr lang="en-US" b="1"/>
              <a:t>3.</a:t>
            </a:r>
            <a:r>
              <a:rPr lang="en-US"/>
              <a:t> </a:t>
            </a:r>
            <a:r>
              <a:rPr lang="en-US" i="1"/>
              <a:t>x				 </a:t>
            </a:r>
            <a:r>
              <a:rPr lang="en-US" b="1"/>
              <a:t>4.</a:t>
            </a:r>
            <a:r>
              <a:rPr lang="en-US"/>
              <a:t> </a:t>
            </a:r>
            <a:r>
              <a:rPr lang="en-US" i="1"/>
              <a:t>y</a:t>
            </a:r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endParaRPr lang="en-US" i="1"/>
          </a:p>
          <a:p>
            <a:r>
              <a:rPr lang="en-US" b="1"/>
              <a:t>5.</a:t>
            </a:r>
            <a:r>
              <a:rPr lang="en-US"/>
              <a:t> </a:t>
            </a:r>
            <a:r>
              <a:rPr lang="en-US" i="1"/>
              <a:t>x</a:t>
            </a:r>
            <a:endParaRPr lang="en-US" b="1" i="1"/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i="1"/>
          </a:p>
          <a:p>
            <a:pPr eaLnBrk="0" hangingPunct="0">
              <a:spcBef>
                <a:spcPct val="50000"/>
              </a:spcBef>
            </a:pPr>
            <a:r>
              <a:rPr lang="en-US" sz="80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81200" y="2743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124°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81200" y="2133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28°</a:t>
            </a:r>
          </a:p>
        </p:txBody>
      </p:sp>
      <p:pic>
        <p:nvPicPr>
          <p:cNvPr id="1742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057400"/>
            <a:ext cx="31051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10000"/>
            <a:ext cx="2116138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57600"/>
            <a:ext cx="2459038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410200"/>
            <a:ext cx="264795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3276600" y="39624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7391400" y="3900488"/>
            <a:ext cx="37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4191000" y="5867400"/>
            <a:ext cx="73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26°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32" grpId="0"/>
      <p:bldP spid="17433" grpId="0"/>
      <p:bldP spid="174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81000" y="1676400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6400" algn="l"/>
              </a:tabLst>
            </a:pPr>
            <a:r>
              <a:rPr lang="en-US" b="1"/>
              <a:t>6. </a:t>
            </a:r>
            <a:r>
              <a:rPr lang="en-US"/>
              <a:t>The vertex angle of an isosceles triangle 	measures (</a:t>
            </a:r>
            <a:r>
              <a:rPr lang="en-US" i="1"/>
              <a:t>a </a:t>
            </a:r>
            <a:r>
              <a:rPr lang="en-US" b="1"/>
              <a:t>+ </a:t>
            </a:r>
            <a:r>
              <a:rPr lang="en-US"/>
              <a:t>15)°, and one of the base 	angles measures 7</a:t>
            </a:r>
            <a:r>
              <a:rPr lang="en-US" i="1"/>
              <a:t>a</a:t>
            </a:r>
            <a:r>
              <a:rPr lang="en-US"/>
              <a:t>°. Find </a:t>
            </a:r>
            <a:r>
              <a:rPr lang="en-US" i="1"/>
              <a:t>a</a:t>
            </a:r>
            <a:r>
              <a:rPr lang="en-US"/>
              <a:t> and each angle 	measure.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762000" y="3200400"/>
            <a:ext cx="362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a </a:t>
            </a:r>
            <a:r>
              <a:rPr lang="en-US" b="1">
                <a:solidFill>
                  <a:srgbClr val="FF0000"/>
                </a:solidFill>
              </a:rPr>
              <a:t>= </a:t>
            </a:r>
            <a:r>
              <a:rPr lang="en-US">
                <a:solidFill>
                  <a:srgbClr val="FF0000"/>
                </a:solidFill>
              </a:rPr>
              <a:t>11; 26°; 77°; 77°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458200" cy="2286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Prove theorems about isosceles and equilateral triangles.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Apply properties of isosceles and equilateral triangles.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2514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legs of an isosceles triangle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vertex angle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base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base angles</a:t>
            </a:r>
            <a:endParaRPr lang="en-US" altLang="en-US" sz="3200"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57200" y="1219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Recall that an isosceles triangle has at least two congruent sides. The congruent sides are called the </a:t>
            </a:r>
            <a:r>
              <a:rPr lang="en-US" b="1" u="sng"/>
              <a:t>legs</a:t>
            </a:r>
            <a:r>
              <a:rPr lang="en-US"/>
              <a:t>. The </a:t>
            </a:r>
            <a:r>
              <a:rPr lang="en-US" b="1" u="sng"/>
              <a:t>vertex angle</a:t>
            </a:r>
            <a:r>
              <a:rPr lang="en-US"/>
              <a:t> is the angle formed by the legs. The side opposite the vertex angle is called the </a:t>
            </a:r>
            <a:r>
              <a:rPr lang="en-US" b="1" u="sng"/>
              <a:t>base</a:t>
            </a:r>
            <a:r>
              <a:rPr lang="en-US"/>
              <a:t>, and the </a:t>
            </a:r>
            <a:r>
              <a:rPr lang="en-US" b="1" u="sng"/>
              <a:t>base angles</a:t>
            </a:r>
            <a:r>
              <a:rPr lang="en-US"/>
              <a:t> are the two angles that have the base as a side.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57200" y="3962400"/>
            <a:ext cx="6248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chemeClr val="accent2"/>
                </a:solidFill>
              </a:rPr>
              <a:t>3</a:t>
            </a:r>
            <a:r>
              <a:rPr lang="en-US"/>
              <a:t> is the vertex angle.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/>
              <a:t> are the base angles.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581400"/>
            <a:ext cx="268605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01528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638175" y="1752600"/>
            <a:ext cx="7896225" cy="1849438"/>
            <a:chOff x="210" y="1488"/>
            <a:chExt cx="4974" cy="1165"/>
          </a:xfrm>
        </p:grpSpPr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215" y="1776"/>
              <a:ext cx="4969" cy="877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/>
                <a:t>The Isosceles Triangle Theorem is sometimes stated as “Base angles of an isosceles triangle are congruent.”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210" y="1488"/>
              <a:ext cx="1593" cy="28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b="1">
                  <a:solidFill>
                    <a:schemeClr val="bg1"/>
                  </a:solidFill>
                </a:rPr>
                <a:t>Reading Math</a:t>
              </a:r>
              <a:endParaRPr lang="en-US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1: Astronomy Application</a:t>
            </a: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304800" y="1828800"/>
            <a:ext cx="8305800" cy="1004888"/>
            <a:chOff x="192" y="1152"/>
            <a:chExt cx="5232" cy="633"/>
          </a:xfrm>
        </p:grpSpPr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192" y="1152"/>
              <a:ext cx="5232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The length of </a:t>
              </a:r>
              <a:r>
                <a:rPr lang="en-US" b="1" i="1"/>
                <a:t>YX</a:t>
              </a:r>
              <a:r>
                <a:rPr lang="en-US" b="1"/>
                <a:t> is 20 feet.</a:t>
              </a:r>
            </a:p>
            <a:p>
              <a:pPr>
                <a:spcBef>
                  <a:spcPct val="50000"/>
                </a:spcBef>
              </a:pPr>
              <a:r>
                <a:rPr lang="en-US" b="1"/>
                <a:t>Explain why the length of </a:t>
              </a:r>
              <a:r>
                <a:rPr lang="en-US" b="1" i="1"/>
                <a:t>YZ</a:t>
              </a:r>
              <a:r>
                <a:rPr lang="en-US" b="1"/>
                <a:t> is the same.</a:t>
              </a:r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>
              <a:off x="3072" y="15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>
              <a:off x="1758" y="120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678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048000"/>
            <a:ext cx="3863975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304800" y="4038600"/>
            <a:ext cx="449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Since </a:t>
            </a:r>
            <a:r>
              <a:rPr lang="en-US">
                <a:sym typeface="Symbol" pitchFamily="18" charset="2"/>
              </a:rPr>
              <a:t></a:t>
            </a:r>
            <a:r>
              <a:rPr lang="en-US" i="1"/>
              <a:t>YZX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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,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∆</a:t>
            </a:r>
            <a:r>
              <a:rPr lang="en-US" i="1">
                <a:sym typeface="Symbol" pitchFamily="18" charset="2"/>
              </a:rPr>
              <a:t>XYZ</a:t>
            </a:r>
            <a:r>
              <a:rPr lang="en-US">
                <a:sym typeface="Symbol" pitchFamily="18" charset="2"/>
              </a:rPr>
              <a:t> is isosceles</a:t>
            </a:r>
            <a:r>
              <a:rPr lang="en-US"/>
              <a:t> by the Converse of the Isosc</a:t>
            </a:r>
            <a:r>
              <a:rPr lang="en-US">
                <a:sym typeface="Symbol" pitchFamily="18" charset="2"/>
              </a:rPr>
              <a:t>eles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Triangle</a:t>
            </a:r>
            <a:r>
              <a:rPr lang="en-US"/>
              <a:t> Theorem. 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304800" y="3124200"/>
            <a:ext cx="449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/>
              <a:t>YZX</a:t>
            </a:r>
            <a:r>
              <a:rPr lang="en-US"/>
              <a:t> = 180 – 140, so m</a:t>
            </a:r>
            <a:r>
              <a:rPr lang="en-US">
                <a:sym typeface="Symbol" pitchFamily="18" charset="2"/>
              </a:rPr>
              <a:t></a:t>
            </a:r>
            <a:r>
              <a:rPr lang="en-US" i="1">
                <a:sym typeface="Symbol" pitchFamily="18" charset="2"/>
              </a:rPr>
              <a:t>YZX</a:t>
            </a:r>
            <a:r>
              <a:rPr lang="en-US">
                <a:sym typeface="Symbol" pitchFamily="18" charset="2"/>
              </a:rPr>
              <a:t> =</a:t>
            </a:r>
            <a:r>
              <a:rPr lang="en-US"/>
              <a:t> 40°. </a:t>
            </a: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304800" y="5715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Thus </a:t>
            </a:r>
            <a:r>
              <a:rPr lang="en-US" i="1"/>
              <a:t>YZ</a:t>
            </a:r>
            <a:r>
              <a:rPr lang="en-US"/>
              <a:t> = </a:t>
            </a:r>
            <a:r>
              <a:rPr lang="en-US" i="1"/>
              <a:t>YX</a:t>
            </a:r>
            <a:r>
              <a:rPr lang="en-US"/>
              <a:t> = 20 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9" grpId="0"/>
      <p:bldP spid="27681" grpId="0"/>
      <p:bldP spid="276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81000" y="1752600"/>
            <a:ext cx="82375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If the distance from Earth to a star in September is 4.2 </a:t>
            </a:r>
            <a:r>
              <a:rPr lang="en-US" altLang="en-US" b="1">
                <a:sym typeface="Symbol" pitchFamily="18" charset="2"/>
              </a:rPr>
              <a:t></a:t>
            </a:r>
            <a:r>
              <a:rPr lang="en-US" altLang="en-US" b="1"/>
              <a:t> 10</a:t>
            </a:r>
            <a:r>
              <a:rPr lang="en-US" altLang="en-US" b="1" baseline="30000"/>
              <a:t>13</a:t>
            </a:r>
            <a:r>
              <a:rPr lang="en-US" altLang="en-US" b="1"/>
              <a:t> km, what is the distance from Earth to the star in March? Explain.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81000" y="3508375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4.2 </a:t>
            </a:r>
            <a:r>
              <a:rPr lang="en-US" altLang="en-US" b="1">
                <a:sym typeface="Symbol" pitchFamily="18" charset="2"/>
              </a:rPr>
              <a:t></a:t>
            </a:r>
            <a:r>
              <a:rPr lang="en-US"/>
              <a:t> 10</a:t>
            </a:r>
            <a:r>
              <a:rPr lang="en-US" baseline="30000"/>
              <a:t>13</a:t>
            </a:r>
            <a:r>
              <a:rPr lang="en-US"/>
              <a:t>; since there are 6 months between September and March, the </a:t>
            </a:r>
            <a:r>
              <a:rPr lang="en-US">
                <a:sym typeface="Symbol" pitchFamily="18" charset="2"/>
              </a:rPr>
              <a:t>angle</a:t>
            </a:r>
            <a:r>
              <a:rPr lang="en-US"/>
              <a:t> measures will be approximately the same between Earth and the star. By the Converse of the Isosceles </a:t>
            </a:r>
            <a:r>
              <a:rPr lang="en-US">
                <a:sym typeface="Symbol" pitchFamily="18" charset="2"/>
              </a:rPr>
              <a:t>Triangle</a:t>
            </a:r>
            <a:r>
              <a:rPr lang="en-US"/>
              <a:t> Theorem, the </a:t>
            </a:r>
            <a:r>
              <a:rPr lang="en-US">
                <a:sym typeface="Symbol" pitchFamily="18" charset="2"/>
              </a:rPr>
              <a:t>triangles </a:t>
            </a:r>
            <a:r>
              <a:rPr lang="en-US"/>
              <a:t>created are isosceles, and the distance is the same.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1213</Words>
  <Application>Microsoft Office PowerPoint</Application>
  <PresentationFormat>On-screen Show (4:3)</PresentationFormat>
  <Paragraphs>183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Verdana</vt:lpstr>
      <vt:lpstr>Times New Roman</vt:lpstr>
      <vt:lpstr>Arial Black</vt:lpstr>
      <vt:lpstr>Symbol</vt:lpstr>
      <vt:lpstr>Times</vt:lpstr>
      <vt:lpstr>Arial MT Bl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Megan</cp:lastModifiedBy>
  <cp:revision>57</cp:revision>
  <dcterms:created xsi:type="dcterms:W3CDTF">2002-10-14T18:20:28Z</dcterms:created>
  <dcterms:modified xsi:type="dcterms:W3CDTF">2010-12-12T21:33:40Z</dcterms:modified>
</cp:coreProperties>
</file>