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0" r:id="rId3"/>
    <p:sldId id="262" r:id="rId4"/>
    <p:sldId id="269" r:id="rId5"/>
    <p:sldId id="266" r:id="rId6"/>
    <p:sldId id="281" r:id="rId7"/>
    <p:sldId id="277" r:id="rId8"/>
    <p:sldId id="282" r:id="rId9"/>
    <p:sldId id="267" r:id="rId10"/>
    <p:sldId id="283" r:id="rId11"/>
    <p:sldId id="279" r:id="rId12"/>
    <p:sldId id="288" r:id="rId13"/>
    <p:sldId id="289" r:id="rId14"/>
    <p:sldId id="290" r:id="rId15"/>
    <p:sldId id="280" r:id="rId16"/>
    <p:sldId id="292" r:id="rId17"/>
    <p:sldId id="284" r:id="rId18"/>
    <p:sldId id="293" r:id="rId19"/>
    <p:sldId id="294" r:id="rId20"/>
    <p:sldId id="285" r:id="rId21"/>
    <p:sldId id="295" r:id="rId22"/>
    <p:sldId id="300" r:id="rId23"/>
    <p:sldId id="297" r:id="rId24"/>
    <p:sldId id="286" r:id="rId25"/>
    <p:sldId id="268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FF"/>
    <a:srgbClr val="FF3300"/>
    <a:srgbClr val="FF0000"/>
    <a:srgbClr val="006699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3412" autoAdjust="0"/>
  </p:normalViewPr>
  <p:slideViewPr>
    <p:cSldViewPr>
      <p:cViewPr varScale="1">
        <p:scale>
          <a:sx n="85" d="100"/>
          <a:sy n="85" d="100"/>
        </p:scale>
        <p:origin x="-1392" y="-90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5183CC7-E8C5-4F5C-93A3-F7D53CD055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7D610-8B5C-40F4-BDFD-F74701E5683A}" type="slidenum">
              <a:rPr lang="en-US"/>
              <a:pPr/>
              <a:t>25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9A4F2-42BA-498F-ABEA-CA20934A0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3B94-1326-4301-9227-A87E8DB06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19BDF-38AB-400C-8F50-A4EDC56F6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4DE0F-B630-42F4-9329-72CDE9637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B4B8-0CAF-404D-A53C-B156E9838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12DCB-AF85-4597-84BF-AB3B0176C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3E069-B095-4028-9774-96BE2653E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B412-F10C-4EE1-8FF4-7D0437A01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C9114-0D57-4088-A5F7-E3067D5BE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B97BD-3D7A-4A03-B81E-7B0FE13F2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F2B8E-B89F-402B-90FB-CC9003E8C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2115DBE-83A1-40D0-A7D3-03AAF683885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82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7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14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5-3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Medians and Altitudes of Triangles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1950" y="138113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5-3</a:t>
            </a:r>
            <a:endParaRPr lang="en-US" sz="8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-6350"/>
            <a:ext cx="77724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Medians and Altitudes</a:t>
            </a:r>
          </a:p>
          <a:p>
            <a:pPr eaLnBrk="0" hangingPunct="0">
              <a:lnSpc>
                <a:spcPct val="85000"/>
              </a:lnSpc>
            </a:pPr>
            <a:r>
              <a:rPr lang="en-US" sz="3200">
                <a:solidFill>
                  <a:schemeClr val="bg1"/>
                </a:solidFill>
                <a:latin typeface="Arial Black" pitchFamily="34" charset="0"/>
              </a:rPr>
              <a:t>of Triangles</a:t>
            </a: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Geometry</a:t>
            </a:r>
          </a:p>
        </p:txBody>
      </p:sp>
      <p:sp>
        <p:nvSpPr>
          <p:cNvPr id="4123" name="Text Box 2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505200" y="2362200"/>
            <a:ext cx="1855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sp>
        <p:nvSpPr>
          <p:cNvPr id="412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517900" y="3022600"/>
            <a:ext cx="376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4125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519488" y="3632200"/>
            <a:ext cx="2320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pic>
        <p:nvPicPr>
          <p:cNvPr id="4126" name="Picture 30" descr="splash_first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</p:spPr>
      </p:pic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6200" y="6553200"/>
            <a:ext cx="2819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04800" y="16764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 </a:t>
            </a:r>
            <a:r>
              <a:rPr lang="el-GR" b="1"/>
              <a:t>∆</a:t>
            </a:r>
            <a:r>
              <a:rPr lang="en-US" b="1" i="1"/>
              <a:t>JKL</a:t>
            </a:r>
            <a:r>
              <a:rPr lang="en-US" b="1"/>
              <a:t>, </a:t>
            </a:r>
            <a:r>
              <a:rPr lang="en-US" b="1" i="1"/>
              <a:t>ZW</a:t>
            </a:r>
            <a:r>
              <a:rPr lang="en-US" b="1"/>
              <a:t> = 7, and </a:t>
            </a:r>
            <a:r>
              <a:rPr lang="en-US" b="1" i="1"/>
              <a:t>LX</a:t>
            </a:r>
            <a:r>
              <a:rPr lang="en-US" b="1"/>
              <a:t> = 8.1. Find </a:t>
            </a:r>
            <a:r>
              <a:rPr lang="en-US" b="1" i="1"/>
              <a:t>LZ</a:t>
            </a:r>
            <a:r>
              <a:rPr lang="en-US" b="1"/>
              <a:t>.</a:t>
            </a:r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905000"/>
            <a:ext cx="2857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9" name="Picture 1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67000"/>
            <a:ext cx="1381125" cy="733425"/>
          </a:xfrm>
          <a:prstGeom prst="rect">
            <a:avLst/>
          </a:prstGeom>
          <a:noFill/>
        </p:spPr>
      </p:pic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0480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Centroid Thm.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048000" y="3657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8.1 for LX.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048000" y="441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Simplify.</a:t>
            </a:r>
          </a:p>
        </p:txBody>
      </p:sp>
      <p:pic>
        <p:nvPicPr>
          <p:cNvPr id="42003" name="Picture 19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81400"/>
            <a:ext cx="1581150" cy="733425"/>
          </a:xfrm>
          <a:prstGeom prst="rect">
            <a:avLst/>
          </a:prstGeom>
          <a:noFill/>
        </p:spPr>
      </p:pic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609600" y="4419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LZ</a:t>
            </a:r>
            <a:r>
              <a:rPr lang="en-US"/>
              <a:t> = 5.4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/>
      <p:bldP spid="42001" grpId="0"/>
      <p:bldP spid="42002" grpId="0"/>
      <p:bldP spid="420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Problem-Solving Application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52400" y="2209800"/>
            <a:ext cx="541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 sculptor is shaping a triangular piece of iron that will balance on the point of a cone. At what coordinates will the triangular region balance?</a:t>
            </a:r>
          </a:p>
        </p:txBody>
      </p:sp>
      <p:pic>
        <p:nvPicPr>
          <p:cNvPr id="3687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80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828800"/>
            <a:ext cx="29813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</a:p>
        </p:txBody>
      </p:sp>
      <p:grpSp>
        <p:nvGrpSpPr>
          <p:cNvPr id="47109" name="Group 5"/>
          <p:cNvGrpSpPr>
            <a:grpSpLocks/>
          </p:cNvGrpSpPr>
          <p:nvPr/>
        </p:nvGrpSpPr>
        <p:grpSpPr bwMode="auto">
          <a:xfrm>
            <a:off x="0" y="1600200"/>
            <a:ext cx="5324475" cy="762000"/>
            <a:chOff x="180" y="2016"/>
            <a:chExt cx="3354" cy="480"/>
          </a:xfrm>
        </p:grpSpPr>
        <p:grpSp>
          <p:nvGrpSpPr>
            <p:cNvPr id="47110" name="Group 6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47111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112" name="Text Box 8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/>
              </a:p>
            </p:txBody>
          </p:sp>
        </p:grp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b="1"/>
                <a:t>Understand the Problem</a:t>
              </a:r>
              <a:endParaRPr lang="en-US"/>
            </a:p>
          </p:txBody>
        </p:sp>
      </p:grp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914400" y="2209800"/>
            <a:ext cx="746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</a:t>
            </a:r>
            <a:r>
              <a:rPr lang="en-US" b="1"/>
              <a:t>answer</a:t>
            </a:r>
            <a:r>
              <a:rPr lang="en-US"/>
              <a:t> will be the coordinates of the centroid of the triangle. The </a:t>
            </a:r>
            <a:r>
              <a:rPr lang="en-US" b="1"/>
              <a:t>important information</a:t>
            </a:r>
            <a:r>
              <a:rPr lang="en-US"/>
              <a:t> is the location of the vertices, </a:t>
            </a:r>
            <a:r>
              <a:rPr lang="en-US" i="1"/>
              <a:t>A</a:t>
            </a:r>
            <a:r>
              <a:rPr lang="en-US"/>
              <a:t>(6, 6), </a:t>
            </a:r>
            <a:r>
              <a:rPr lang="en-US" i="1"/>
              <a:t>B</a:t>
            </a:r>
            <a:r>
              <a:rPr lang="en-US"/>
              <a:t>(10, 7), and </a:t>
            </a:r>
            <a:r>
              <a:rPr lang="en-US" i="1"/>
              <a:t>C</a:t>
            </a:r>
            <a:r>
              <a:rPr lang="en-US"/>
              <a:t>(8, 2). </a:t>
            </a:r>
          </a:p>
        </p:txBody>
      </p:sp>
      <p:grpSp>
        <p:nvGrpSpPr>
          <p:cNvPr id="47117" name="Group 13"/>
          <p:cNvGrpSpPr>
            <a:grpSpLocks/>
          </p:cNvGrpSpPr>
          <p:nvPr/>
        </p:nvGrpSpPr>
        <p:grpSpPr bwMode="auto">
          <a:xfrm>
            <a:off x="381000" y="3962400"/>
            <a:ext cx="2895600" cy="647700"/>
            <a:chOff x="384" y="1248"/>
            <a:chExt cx="1824" cy="408"/>
          </a:xfrm>
        </p:grpSpPr>
        <p:grpSp>
          <p:nvGrpSpPr>
            <p:cNvPr id="47118" name="Group 14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7119" name="Picture 1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120" name="Text Box 16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/>
              </a:p>
            </p:txBody>
          </p:sp>
        </p:grp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Make a Plan</a:t>
              </a:r>
              <a:endParaRPr lang="en-US"/>
            </a:p>
          </p:txBody>
        </p:sp>
      </p:grp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914400" y="4710113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centroid of the triangle is the point of intersection of the three medians. So write the equations for two medians and find their point of intersection.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228600" y="1524000"/>
            <a:ext cx="1857375" cy="704850"/>
            <a:chOff x="288" y="996"/>
            <a:chExt cx="1170" cy="444"/>
          </a:xfrm>
        </p:grpSpPr>
        <p:sp>
          <p:nvSpPr>
            <p:cNvPr id="48145" name="Text Box 17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/>
                <a:t>Solve</a:t>
              </a:r>
              <a:endParaRPr lang="en-US"/>
            </a:p>
          </p:txBody>
        </p:sp>
        <p:grpSp>
          <p:nvGrpSpPr>
            <p:cNvPr id="48146" name="Group 18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8147" name="Picture 19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148" name="Text Box 20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</p:grpSp>
      <p:grpSp>
        <p:nvGrpSpPr>
          <p:cNvPr id="48164" name="Group 36"/>
          <p:cNvGrpSpPr>
            <a:grpSpLocks/>
          </p:cNvGrpSpPr>
          <p:nvPr/>
        </p:nvGrpSpPr>
        <p:grpSpPr bwMode="auto">
          <a:xfrm>
            <a:off x="609600" y="2209800"/>
            <a:ext cx="7772400" cy="822325"/>
            <a:chOff x="384" y="1488"/>
            <a:chExt cx="4896" cy="518"/>
          </a:xfrm>
        </p:grpSpPr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384" y="1488"/>
              <a:ext cx="48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Let </a:t>
              </a:r>
              <a:r>
                <a:rPr lang="en-US" i="1"/>
                <a:t>M</a:t>
              </a:r>
              <a:r>
                <a:rPr lang="en-US"/>
                <a:t> be the midpoint of </a:t>
              </a:r>
              <a:r>
                <a:rPr lang="en-US" i="1"/>
                <a:t>AB </a:t>
              </a:r>
              <a:r>
                <a:rPr lang="en-US"/>
                <a:t>and </a:t>
              </a:r>
              <a:r>
                <a:rPr lang="en-US" i="1"/>
                <a:t>N</a:t>
              </a:r>
              <a:r>
                <a:rPr lang="en-US"/>
                <a:t> be the midpoint of </a:t>
              </a:r>
              <a:r>
                <a:rPr lang="en-US" i="1"/>
                <a:t>AC</a:t>
              </a:r>
              <a:r>
                <a:rPr lang="en-US"/>
                <a:t>.</a:t>
              </a:r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1625" y="1769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2914" y="153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68" name="Group 40"/>
          <p:cNvGrpSpPr>
            <a:grpSpLocks/>
          </p:cNvGrpSpPr>
          <p:nvPr/>
        </p:nvGrpSpPr>
        <p:grpSpPr bwMode="auto">
          <a:xfrm>
            <a:off x="381000" y="4648200"/>
            <a:ext cx="8229600" cy="1187450"/>
            <a:chOff x="384" y="2880"/>
            <a:chExt cx="5184" cy="748"/>
          </a:xfrm>
        </p:grpSpPr>
        <p:sp>
          <p:nvSpPr>
            <p:cNvPr id="48160" name="Rectangle 32"/>
            <p:cNvSpPr>
              <a:spLocks noChangeArrowheads="1"/>
            </p:cNvSpPr>
            <p:nvPr/>
          </p:nvSpPr>
          <p:spPr bwMode="auto">
            <a:xfrm>
              <a:off x="384" y="2880"/>
              <a:ext cx="51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CM</a:t>
              </a:r>
              <a:r>
                <a:rPr lang="en-US"/>
                <a:t> is vertical. Its equation is </a:t>
              </a:r>
              <a:r>
                <a:rPr lang="en-US" i="1"/>
                <a:t>x</a:t>
              </a:r>
              <a:r>
                <a:rPr lang="en-US"/>
                <a:t> = 8. </a:t>
              </a:r>
              <a:r>
                <a:rPr lang="en-US" i="1"/>
                <a:t>BN </a:t>
              </a:r>
              <a:r>
                <a:rPr lang="en-US"/>
                <a:t>has slope 1. Its equation is </a:t>
              </a:r>
              <a:r>
                <a:rPr lang="en-US" i="1"/>
                <a:t>y</a:t>
              </a:r>
              <a:r>
                <a:rPr lang="en-US"/>
                <a:t> = </a:t>
              </a:r>
              <a:r>
                <a:rPr lang="en-US" i="1"/>
                <a:t>x</a:t>
              </a:r>
              <a:r>
                <a:rPr lang="en-US"/>
                <a:t> – 3. The coordinates of the centroid are D(8, 5). </a:t>
              </a:r>
            </a:p>
          </p:txBody>
        </p:sp>
        <p:sp>
          <p:nvSpPr>
            <p:cNvPr id="48161" name="Line 33"/>
            <p:cNvSpPr>
              <a:spLocks noChangeShapeType="1"/>
            </p:cNvSpPr>
            <p:nvPr/>
          </p:nvSpPr>
          <p:spPr bwMode="auto">
            <a:xfrm>
              <a:off x="480" y="2927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>
              <a:off x="4018" y="2927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</a:p>
        </p:txBody>
      </p:sp>
      <p:pic>
        <p:nvPicPr>
          <p:cNvPr id="48165" name="Picture 37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3829050" cy="809625"/>
          </a:xfrm>
          <a:prstGeom prst="rect">
            <a:avLst/>
          </a:prstGeom>
          <a:noFill/>
        </p:spPr>
      </p:pic>
      <p:pic>
        <p:nvPicPr>
          <p:cNvPr id="48166" name="Picture 38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352800"/>
            <a:ext cx="3324225" cy="809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1295400" y="1762125"/>
            <a:ext cx="1925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Look Back</a:t>
            </a:r>
            <a:endParaRPr lang="en-US"/>
          </a:p>
        </p:txBody>
      </p:sp>
      <p:grpSp>
        <p:nvGrpSpPr>
          <p:cNvPr id="49170" name="Group 18"/>
          <p:cNvGrpSpPr>
            <a:grpSpLocks/>
          </p:cNvGrpSpPr>
          <p:nvPr/>
        </p:nvGrpSpPr>
        <p:grpSpPr bwMode="auto">
          <a:xfrm>
            <a:off x="533400" y="1609725"/>
            <a:ext cx="838200" cy="676275"/>
            <a:chOff x="1758" y="3408"/>
            <a:chExt cx="528" cy="426"/>
          </a:xfrm>
        </p:grpSpPr>
        <p:pic>
          <p:nvPicPr>
            <p:cNvPr id="49171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4" y="3408"/>
              <a:ext cx="42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1758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762000" y="2362200"/>
            <a:ext cx="7848600" cy="1114425"/>
            <a:chOff x="432" y="1584"/>
            <a:chExt cx="4944" cy="702"/>
          </a:xfrm>
        </p:grpSpPr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432" y="1584"/>
              <a:ext cx="4944" cy="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/>
                <a:t>Let </a:t>
              </a:r>
              <a:r>
                <a:rPr lang="en-US" i="1"/>
                <a:t>L</a:t>
              </a:r>
              <a:r>
                <a:rPr lang="en-US"/>
                <a:t> be the midpoint of </a:t>
              </a:r>
              <a:r>
                <a:rPr lang="en-US" i="1"/>
                <a:t>BC</a:t>
              </a:r>
              <a:r>
                <a:rPr lang="en-US"/>
                <a:t>. The equation for </a:t>
              </a:r>
              <a:r>
                <a:rPr lang="en-US" i="1"/>
                <a:t>AL</a:t>
              </a:r>
              <a:r>
                <a:rPr lang="en-US"/>
                <a:t>   is                 , which intersects </a:t>
              </a:r>
              <a:r>
                <a:rPr lang="en-US" i="1"/>
                <a:t>x</a:t>
              </a:r>
              <a:r>
                <a:rPr lang="en-US"/>
                <a:t> = 8 at </a:t>
              </a:r>
              <a:r>
                <a:rPr lang="en-US" i="1"/>
                <a:t>D</a:t>
              </a:r>
              <a:r>
                <a:rPr lang="en-US"/>
                <a:t>(8, 5).</a:t>
              </a:r>
            </a:p>
          </p:txBody>
        </p:sp>
        <p:sp>
          <p:nvSpPr>
            <p:cNvPr id="49175" name="Line 23"/>
            <p:cNvSpPr>
              <a:spLocks noChangeShapeType="1"/>
            </p:cNvSpPr>
            <p:nvPr/>
          </p:nvSpPr>
          <p:spPr bwMode="auto">
            <a:xfrm>
              <a:off x="2928" y="17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4944" y="17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 Continued</a:t>
            </a:r>
          </a:p>
        </p:txBody>
      </p:sp>
      <p:pic>
        <p:nvPicPr>
          <p:cNvPr id="49178" name="Picture 2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25775"/>
            <a:ext cx="1638300" cy="723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04800" y="16764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Find the average of the </a:t>
            </a:r>
            <a:r>
              <a:rPr lang="en-US" b="1" i="1"/>
              <a:t>x</a:t>
            </a:r>
            <a:r>
              <a:rPr lang="en-US" b="1"/>
              <a:t>-coordinates and the average of the </a:t>
            </a:r>
            <a:r>
              <a:rPr lang="en-US" b="1" i="1"/>
              <a:t>y</a:t>
            </a:r>
            <a:r>
              <a:rPr lang="en-US" b="1"/>
              <a:t>-coordinates of the vertices of </a:t>
            </a:r>
            <a:r>
              <a:rPr lang="el-GR" b="1"/>
              <a:t>∆</a:t>
            </a:r>
            <a:r>
              <a:rPr lang="en-US" b="1" i="1"/>
              <a:t>PQR</a:t>
            </a:r>
            <a:r>
              <a:rPr lang="en-US" b="1"/>
              <a:t>. Make a conjecture about the centroid of a triangle.</a:t>
            </a:r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22955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09600" y="1693863"/>
            <a:ext cx="76200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i="1"/>
              <a:t>x</a:t>
            </a:r>
            <a:r>
              <a:rPr lang="en-US"/>
              <a:t>-coordinates are 0, 6 and 3.  The average is 3.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-coordinates are 8, 4 and 0. The average is 4.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7467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i="1"/>
              <a:t>x</a:t>
            </a:r>
            <a:r>
              <a:rPr lang="en-US"/>
              <a:t>-coordinate of the centroid is the average of the </a:t>
            </a:r>
            <a:r>
              <a:rPr lang="en-US" i="1"/>
              <a:t>x</a:t>
            </a:r>
            <a:r>
              <a:rPr lang="en-US"/>
              <a:t>-coordinates of the vertices of the ∆, and the </a:t>
            </a:r>
            <a:r>
              <a:rPr lang="en-US" i="1"/>
              <a:t>y</a:t>
            </a:r>
            <a:r>
              <a:rPr lang="en-US"/>
              <a:t>-coordinate of the centroid is the average of the </a:t>
            </a:r>
            <a:r>
              <a:rPr lang="en-US" i="1"/>
              <a:t>y</a:t>
            </a:r>
            <a:r>
              <a:rPr lang="en-US"/>
              <a:t>-coordinates of the vertices of the ∆.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/>
      <p:bldP spid="512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28600" y="1219200"/>
            <a:ext cx="8610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</a:t>
            </a:r>
            <a:r>
              <a:rPr lang="en-US" b="1" u="sng"/>
              <a:t>altitude of a triangle</a:t>
            </a:r>
            <a:r>
              <a:rPr lang="en-US"/>
              <a:t> is a perpendicular segment from a vertex to the line containing the opposite side.</a:t>
            </a:r>
          </a:p>
          <a:p>
            <a:pPr>
              <a:spcBef>
                <a:spcPct val="50000"/>
              </a:spcBef>
            </a:pPr>
            <a:r>
              <a:rPr lang="en-US"/>
              <a:t>Every triangle has three altitudes. An altitude can be inside, outside, or on the triangle.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124200"/>
            <a:ext cx="23431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34" name="Group 10"/>
          <p:cNvGrpSpPr>
            <a:grpSpLocks/>
          </p:cNvGrpSpPr>
          <p:nvPr/>
        </p:nvGrpSpPr>
        <p:grpSpPr bwMode="auto">
          <a:xfrm>
            <a:off x="304800" y="990600"/>
            <a:ext cx="8534400" cy="1552575"/>
            <a:chOff x="192" y="624"/>
            <a:chExt cx="5376" cy="978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192" y="624"/>
              <a:ext cx="537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In </a:t>
              </a:r>
              <a:r>
                <a:rPr lang="el-GR"/>
                <a:t>Δ</a:t>
              </a:r>
              <a:r>
                <a:rPr lang="en-US" i="1"/>
                <a:t>QRS</a:t>
              </a:r>
              <a:r>
                <a:rPr lang="en-US"/>
                <a:t>, altitude </a:t>
              </a:r>
              <a:r>
                <a:rPr lang="en-US" i="1"/>
                <a:t>QY</a:t>
              </a:r>
              <a:r>
                <a:rPr lang="en-US"/>
                <a:t> is inside the triangle, but </a:t>
              </a:r>
              <a:r>
                <a:rPr lang="en-US" i="1"/>
                <a:t>RX </a:t>
              </a:r>
              <a:r>
                <a:rPr lang="en-US"/>
                <a:t>and </a:t>
              </a:r>
              <a:r>
                <a:rPr lang="en-US" i="1"/>
                <a:t>SZ</a:t>
              </a:r>
              <a:r>
                <a:rPr lang="en-US"/>
                <a:t> are not. Notice that the lines containing the altitudes are concurrent at </a:t>
              </a:r>
              <a:r>
                <a:rPr lang="en-US" i="1"/>
                <a:t>P</a:t>
              </a:r>
              <a:r>
                <a:rPr lang="en-US"/>
                <a:t>. This point of concurrency is the </a:t>
              </a:r>
              <a:r>
                <a:rPr lang="en-US" b="1" u="sng"/>
                <a:t>orthocenter of the triangle</a:t>
              </a:r>
              <a:r>
                <a:rPr lang="en-US"/>
                <a:t>.</a:t>
              </a:r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672" y="9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2016" y="67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4827" y="67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3431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457200" y="2133600"/>
            <a:ext cx="7854950" cy="1303338"/>
            <a:chOff x="236" y="2256"/>
            <a:chExt cx="4948" cy="821"/>
          </a:xfrm>
        </p:grpSpPr>
        <p:sp>
          <p:nvSpPr>
            <p:cNvPr id="53251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height of a triangle is the length of an altitude.</a:t>
              </a:r>
            </a:p>
          </p:txBody>
        </p:sp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990600"/>
            <a:ext cx="8153400" cy="5257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tabLst>
                <a:tab pos="403225" algn="l"/>
              </a:tabLst>
            </a:pPr>
            <a:r>
              <a:rPr lang="en-US" altLang="en-US" sz="2800" b="1">
                <a:solidFill>
                  <a:srgbClr val="3333CC"/>
                </a:solidFill>
              </a:rPr>
              <a:t>Warm Up</a:t>
            </a:r>
            <a:endParaRPr lang="en-US" altLang="en-US" sz="2800"/>
          </a:p>
          <a:p>
            <a:pPr>
              <a:tabLst>
                <a:tab pos="403225" algn="l"/>
              </a:tabLst>
            </a:pPr>
            <a:endParaRPr lang="en-US" altLang="en-US" sz="800" b="1"/>
          </a:p>
          <a:p>
            <a:pPr>
              <a:tabLst>
                <a:tab pos="403225" algn="l"/>
              </a:tabLst>
            </a:pPr>
            <a:endParaRPr lang="en-US" altLang="en-US" sz="800"/>
          </a:p>
          <a:p>
            <a:pPr>
              <a:tabLst>
                <a:tab pos="403225" algn="l"/>
              </a:tabLst>
            </a:pPr>
            <a:r>
              <a:rPr lang="en-US" altLang="en-US" b="1"/>
              <a:t>1.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What is the name of the point where the angle bisectors of a triangle intersect?</a:t>
            </a:r>
          </a:p>
          <a:p>
            <a:pPr>
              <a:tabLst>
                <a:tab pos="403225" algn="l"/>
              </a:tabLst>
            </a:pPr>
            <a:endParaRPr lang="en-US" altLang="en-US">
              <a:sym typeface="Symbol" pitchFamily="18" charset="2"/>
            </a:endParaRPr>
          </a:p>
          <a:p>
            <a:pPr>
              <a:tabLst>
                <a:tab pos="403225" algn="l"/>
              </a:tabLst>
            </a:pPr>
            <a:r>
              <a:rPr lang="en-US" altLang="en-US" b="1">
                <a:sym typeface="Symbol" pitchFamily="18" charset="2"/>
              </a:rPr>
              <a:t>Find the midpoint of the segment with the given endpoints.</a:t>
            </a:r>
          </a:p>
          <a:p>
            <a:pPr>
              <a:tabLst>
                <a:tab pos="403225" algn="l"/>
              </a:tabLst>
            </a:pPr>
            <a:endParaRPr lang="en-US" altLang="en-US" sz="800" b="1">
              <a:sym typeface="Symbol" pitchFamily="18" charset="2"/>
            </a:endParaRPr>
          </a:p>
          <a:p>
            <a:pPr>
              <a:tabLst>
                <a:tab pos="403225" algn="l"/>
              </a:tabLst>
            </a:pPr>
            <a:r>
              <a:rPr lang="en-US" altLang="en-US" b="1">
                <a:sym typeface="Symbol" pitchFamily="18" charset="2"/>
              </a:rPr>
              <a:t>2.</a:t>
            </a:r>
            <a:r>
              <a:rPr lang="en-US" altLang="en-US">
                <a:sym typeface="Symbol" pitchFamily="18" charset="2"/>
              </a:rPr>
              <a:t> (–1, 6) and (3, 0)</a:t>
            </a:r>
          </a:p>
          <a:p>
            <a:pPr>
              <a:lnSpc>
                <a:spcPct val="140000"/>
              </a:lnSpc>
              <a:tabLst>
                <a:tab pos="403225" algn="l"/>
              </a:tabLst>
            </a:pPr>
            <a:endParaRPr lang="en-US" altLang="en-US" sz="800" b="1">
              <a:sym typeface="Symbol" pitchFamily="18" charset="2"/>
            </a:endParaRPr>
          </a:p>
          <a:p>
            <a:pPr>
              <a:lnSpc>
                <a:spcPct val="140000"/>
              </a:lnSpc>
              <a:tabLst>
                <a:tab pos="403225" algn="l"/>
              </a:tabLst>
            </a:pPr>
            <a:r>
              <a:rPr lang="en-US" altLang="en-US" b="1">
                <a:sym typeface="Symbol" pitchFamily="18" charset="2"/>
              </a:rPr>
              <a:t>3.</a:t>
            </a:r>
            <a:r>
              <a:rPr lang="en-US" altLang="en-US">
                <a:sym typeface="Symbol" pitchFamily="18" charset="2"/>
              </a:rPr>
              <a:t> (</a:t>
            </a:r>
            <a:r>
              <a:rPr lang="en-US" altLang="en-US">
                <a:latin typeface="Arial" charset="0"/>
                <a:sym typeface="Symbol" pitchFamily="18" charset="2"/>
              </a:rPr>
              <a:t>–</a:t>
            </a:r>
            <a:r>
              <a:rPr lang="en-US" altLang="en-US">
                <a:sym typeface="Symbol" pitchFamily="18" charset="2"/>
              </a:rPr>
              <a:t>7, 2) and (–3, –8)</a:t>
            </a:r>
          </a:p>
          <a:p>
            <a:pPr>
              <a:tabLst>
                <a:tab pos="403225" algn="l"/>
              </a:tabLst>
            </a:pPr>
            <a:endParaRPr lang="en-US" altLang="en-US" sz="800" b="1">
              <a:sym typeface="Symbol" pitchFamily="18" charset="2"/>
            </a:endParaRPr>
          </a:p>
          <a:p>
            <a:pPr>
              <a:tabLst>
                <a:tab pos="403225" algn="l"/>
              </a:tabLst>
            </a:pPr>
            <a:endParaRPr lang="en-US" altLang="en-US" sz="800" b="1">
              <a:sym typeface="Symbol" pitchFamily="18" charset="2"/>
            </a:endParaRPr>
          </a:p>
          <a:p>
            <a:pPr>
              <a:tabLst>
                <a:tab pos="403225" algn="l"/>
              </a:tabLst>
            </a:pPr>
            <a:r>
              <a:rPr lang="en-US" altLang="en-US" b="1">
                <a:sym typeface="Symbol" pitchFamily="18" charset="2"/>
              </a:rPr>
              <a:t>4.</a:t>
            </a:r>
            <a:r>
              <a:rPr lang="en-US" altLang="en-US">
                <a:sym typeface="Symbol" pitchFamily="18" charset="2"/>
              </a:rPr>
              <a:t> Write an equation of the line containing the 	points </a:t>
            </a:r>
            <a:r>
              <a:rPr lang="en-US" altLang="en-US" b="1">
                <a:sym typeface="Symbol" pitchFamily="18" charset="2"/>
              </a:rPr>
              <a:t>(</a:t>
            </a:r>
            <a:r>
              <a:rPr lang="en-US" altLang="en-US">
                <a:sym typeface="Symbol" pitchFamily="18" charset="2"/>
              </a:rPr>
              <a:t>3, 1</a:t>
            </a:r>
            <a:r>
              <a:rPr lang="en-US" altLang="en-US" b="1">
                <a:sym typeface="Symbol" pitchFamily="18" charset="2"/>
              </a:rPr>
              <a:t>)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b="1">
                <a:sym typeface="Symbol" pitchFamily="18" charset="2"/>
              </a:rPr>
              <a:t>(</a:t>
            </a:r>
            <a:r>
              <a:rPr lang="en-US" altLang="en-US">
                <a:sym typeface="Symbol" pitchFamily="18" charset="2"/>
              </a:rPr>
              <a:t>2, 10</a:t>
            </a:r>
            <a:r>
              <a:rPr lang="en-US" altLang="en-US" b="1">
                <a:sym typeface="Symbol" pitchFamily="18" charset="2"/>
              </a:rPr>
              <a:t>) </a:t>
            </a:r>
            <a:r>
              <a:rPr lang="en-US" altLang="en-US">
                <a:sym typeface="Symbol" pitchFamily="18" charset="2"/>
              </a:rPr>
              <a:t>in point-slope form.</a:t>
            </a:r>
            <a:r>
              <a:rPr lang="en-US" altLang="en-US" sz="280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486400" y="2057400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incenter</a:t>
            </a:r>
            <a:endParaRPr lang="en-US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184650" y="4267200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(–5, –3)</a:t>
            </a:r>
            <a:endParaRPr lang="en-US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914400" y="57150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y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–</a:t>
            </a:r>
            <a:r>
              <a:rPr lang="en-US">
                <a:solidFill>
                  <a:srgbClr val="FF0000"/>
                </a:solidFill>
              </a:rPr>
              <a:t> 1 =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–</a:t>
            </a:r>
            <a:r>
              <a:rPr lang="en-US">
                <a:solidFill>
                  <a:srgbClr val="FF0000"/>
                </a:solidFill>
              </a:rPr>
              <a:t>9(</a:t>
            </a:r>
            <a:r>
              <a:rPr lang="en-US" i="1">
                <a:solidFill>
                  <a:srgbClr val="FF0000"/>
                </a:solidFill>
              </a:rPr>
              <a:t>x </a:t>
            </a: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–</a:t>
            </a:r>
            <a:r>
              <a:rPr lang="en-US">
                <a:solidFill>
                  <a:srgbClr val="FF0000"/>
                </a:solidFill>
              </a:rPr>
              <a:t> 3)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733800" y="3614738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sym typeface="Symbol" pitchFamily="18" charset="2"/>
              </a:rPr>
              <a:t>(1, 3)</a:t>
            </a:r>
            <a:endParaRPr lang="en-US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94" grpId="0" autoUpdateAnimBg="0"/>
      <p:bldP spid="7195" grpId="0"/>
      <p:bldP spid="719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3: Finding the Orthocenter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81000" y="1524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Find the orthocenter of ∆XYZ with vertices</a:t>
            </a:r>
            <a:r>
              <a:rPr lang="en-US" b="1" i="1"/>
              <a:t> X</a:t>
            </a:r>
            <a:r>
              <a:rPr lang="en-US" b="1"/>
              <a:t>(3, –2), </a:t>
            </a:r>
            <a:r>
              <a:rPr lang="en-US" b="1" i="1"/>
              <a:t>Y</a:t>
            </a:r>
            <a:r>
              <a:rPr lang="en-US" b="1"/>
              <a:t>(3, 6), and </a:t>
            </a:r>
            <a:r>
              <a:rPr lang="en-US" b="1" i="1"/>
              <a:t>Z</a:t>
            </a:r>
            <a:r>
              <a:rPr lang="en-US" b="1"/>
              <a:t>(7, 1).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457200" y="2514600"/>
            <a:ext cx="441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 </a:t>
            </a:r>
            <a:r>
              <a:rPr lang="en-US"/>
              <a:t>Graph the triangle. </a:t>
            </a:r>
          </a:p>
        </p:txBody>
      </p: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2667000" y="3200400"/>
            <a:ext cx="3048000" cy="2857500"/>
            <a:chOff x="1728" y="1968"/>
            <a:chExt cx="1920" cy="1800"/>
          </a:xfrm>
        </p:grpSpPr>
        <p:pic>
          <p:nvPicPr>
            <p:cNvPr id="43020" name="Picture 12" descr="ae3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28" y="1968"/>
              <a:ext cx="1800" cy="1800"/>
            </a:xfrm>
            <a:prstGeom prst="rect">
              <a:avLst/>
            </a:prstGeom>
            <a:noFill/>
          </p:spPr>
        </p:pic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3367" y="2256"/>
              <a:ext cx="14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3360" y="2937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/>
                <a:t>X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grpSp>
        <p:nvGrpSpPr>
          <p:cNvPr id="54289" name="Group 17"/>
          <p:cNvGrpSpPr>
            <a:grpSpLocks/>
          </p:cNvGrpSpPr>
          <p:nvPr/>
        </p:nvGrpSpPr>
        <p:grpSpPr bwMode="auto">
          <a:xfrm>
            <a:off x="381000" y="1616075"/>
            <a:ext cx="8382000" cy="822325"/>
            <a:chOff x="240" y="1018"/>
            <a:chExt cx="5280" cy="518"/>
          </a:xfrm>
        </p:grpSpPr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40" y="1018"/>
              <a:ext cx="52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b="1"/>
                <a:t>Step 2</a:t>
              </a:r>
              <a:r>
                <a:rPr lang="en-US"/>
                <a:t> Find an equation of the line containing the altitude from </a:t>
              </a:r>
              <a:r>
                <a:rPr lang="en-US" i="1"/>
                <a:t>Z</a:t>
              </a:r>
              <a:r>
                <a:rPr lang="en-US"/>
                <a:t> to </a:t>
              </a:r>
              <a:r>
                <a:rPr lang="en-US" i="1"/>
                <a:t>XY</a:t>
              </a:r>
              <a:r>
                <a:rPr lang="en-US"/>
                <a:t>.</a:t>
              </a: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2112" y="129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90" name="Group 18"/>
          <p:cNvGrpSpPr>
            <a:grpSpLocks/>
          </p:cNvGrpSpPr>
          <p:nvPr/>
        </p:nvGrpSpPr>
        <p:grpSpPr bwMode="auto">
          <a:xfrm>
            <a:off x="381000" y="2514600"/>
            <a:ext cx="8001000" cy="1187450"/>
            <a:chOff x="240" y="1584"/>
            <a:chExt cx="5040" cy="748"/>
          </a:xfrm>
        </p:grpSpPr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240" y="1584"/>
              <a:ext cx="50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Since  </a:t>
              </a:r>
              <a:r>
                <a:rPr lang="en-US" i="1"/>
                <a:t>XY </a:t>
              </a:r>
              <a:r>
                <a:rPr lang="en-US"/>
                <a:t>is vertical, the altitude is horizontal. The line containing it must pass through </a:t>
              </a:r>
              <a:r>
                <a:rPr lang="en-US" i="1"/>
                <a:t>Z</a:t>
              </a:r>
              <a:r>
                <a:rPr lang="en-US"/>
                <a:t>(7, 1) so the equation of the line is </a:t>
              </a:r>
              <a:r>
                <a:rPr lang="en-US" i="1">
                  <a:solidFill>
                    <a:srgbClr val="FF0000"/>
                  </a:solidFill>
                </a:rPr>
                <a:t>y</a:t>
              </a:r>
              <a:r>
                <a:rPr lang="en-US">
                  <a:solidFill>
                    <a:srgbClr val="FF0000"/>
                  </a:solidFill>
                </a:rPr>
                <a:t> = 1</a:t>
              </a:r>
              <a:r>
                <a:rPr lang="en-US"/>
                <a:t>.</a:t>
              </a:r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939" y="1625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4291" name="Picture 19" descr="ae3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57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>
            <a:off x="457200" y="1295400"/>
            <a:ext cx="8153400" cy="822325"/>
            <a:chOff x="336" y="1152"/>
            <a:chExt cx="5136" cy="518"/>
          </a:xfrm>
        </p:grpSpPr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336" y="1152"/>
              <a:ext cx="513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Step 3</a:t>
              </a:r>
              <a:r>
                <a:rPr lang="en-US"/>
                <a:t> Find an equation of the line containing the altitude from </a:t>
              </a:r>
              <a:r>
                <a:rPr lang="en-US" i="1"/>
                <a:t>Y</a:t>
              </a:r>
              <a:r>
                <a:rPr lang="en-US"/>
                <a:t> to </a:t>
              </a:r>
              <a:r>
                <a:rPr lang="en-US" i="1"/>
                <a:t>XZ</a:t>
              </a:r>
              <a:r>
                <a:rPr lang="en-US"/>
                <a:t>.</a:t>
              </a:r>
            </a:p>
          </p:txBody>
        </p:sp>
        <p:sp>
          <p:nvSpPr>
            <p:cNvPr id="61449" name="Line 9"/>
            <p:cNvSpPr>
              <a:spLocks noChangeShapeType="1"/>
            </p:cNvSpPr>
            <p:nvPr/>
          </p:nvSpPr>
          <p:spPr bwMode="auto">
            <a:xfrm>
              <a:off x="2160" y="1440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1452" name="Picture 1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3476625" cy="800100"/>
          </a:xfrm>
          <a:prstGeom prst="rect">
            <a:avLst/>
          </a:prstGeom>
          <a:noFill/>
        </p:spPr>
      </p:pic>
      <p:grpSp>
        <p:nvGrpSpPr>
          <p:cNvPr id="61459" name="Group 19"/>
          <p:cNvGrpSpPr>
            <a:grpSpLocks/>
          </p:cNvGrpSpPr>
          <p:nvPr/>
        </p:nvGrpSpPr>
        <p:grpSpPr bwMode="auto">
          <a:xfrm>
            <a:off x="457200" y="2743200"/>
            <a:ext cx="8229600" cy="965200"/>
            <a:chOff x="288" y="2130"/>
            <a:chExt cx="5184" cy="608"/>
          </a:xfrm>
        </p:grpSpPr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288" y="2220"/>
              <a:ext cx="51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 slope of a line perpendicular to </a:t>
              </a:r>
              <a:r>
                <a:rPr lang="en-US" i="1"/>
                <a:t>XZ</a:t>
              </a:r>
              <a:r>
                <a:rPr lang="en-US"/>
                <a:t> is     . This line must pass through </a:t>
              </a:r>
              <a:r>
                <a:rPr lang="en-US" i="1"/>
                <a:t>Y</a:t>
              </a:r>
              <a:r>
                <a:rPr lang="en-US"/>
                <a:t>(3, 6).</a:t>
              </a:r>
            </a:p>
          </p:txBody>
        </p:sp>
        <p:sp>
          <p:nvSpPr>
            <p:cNvPr id="61454" name="Line 14"/>
            <p:cNvSpPr>
              <a:spLocks noChangeShapeType="1"/>
            </p:cNvSpPr>
            <p:nvPr/>
          </p:nvSpPr>
          <p:spPr bwMode="auto">
            <a:xfrm>
              <a:off x="3833" y="2254"/>
              <a:ext cx="3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61458" name="Picture 18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2130"/>
              <a:ext cx="294" cy="462"/>
            </a:xfrm>
            <a:prstGeom prst="rect">
              <a:avLst/>
            </a:prstGeom>
            <a:noFill/>
          </p:spPr>
        </p:pic>
      </p:grpSp>
      <p:pic>
        <p:nvPicPr>
          <p:cNvPr id="61460" name="Picture 20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810000"/>
            <a:ext cx="2362200" cy="428625"/>
          </a:xfrm>
          <a:prstGeom prst="rect">
            <a:avLst/>
          </a:prstGeom>
          <a:noFill/>
        </p:spPr>
      </p:pic>
      <p:pic>
        <p:nvPicPr>
          <p:cNvPr id="61461" name="Picture 21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4314825"/>
            <a:ext cx="2333625" cy="733425"/>
          </a:xfrm>
          <a:prstGeom prst="rect">
            <a:avLst/>
          </a:prstGeom>
          <a:noFill/>
        </p:spPr>
      </p:pic>
      <p:pic>
        <p:nvPicPr>
          <p:cNvPr id="61462" name="Picture 22" descr="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5029200"/>
            <a:ext cx="2114550" cy="733425"/>
          </a:xfrm>
          <a:prstGeom prst="rect">
            <a:avLst/>
          </a:prstGeom>
          <a:noFill/>
        </p:spPr>
      </p:pic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4648200" y="3810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Point-slope form.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4724400" y="5867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Add 6 to both sides.</a:t>
            </a:r>
          </a:p>
        </p:txBody>
      </p:sp>
      <p:pic>
        <p:nvPicPr>
          <p:cNvPr id="61471" name="Picture 31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759450"/>
            <a:ext cx="1800225" cy="733425"/>
          </a:xfrm>
          <a:prstGeom prst="rect">
            <a:avLst/>
          </a:prstGeom>
          <a:noFill/>
        </p:spPr>
      </p:pic>
      <p:grpSp>
        <p:nvGrpSpPr>
          <p:cNvPr id="61474" name="Group 34"/>
          <p:cNvGrpSpPr>
            <a:grpSpLocks/>
          </p:cNvGrpSpPr>
          <p:nvPr/>
        </p:nvGrpSpPr>
        <p:grpSpPr bwMode="auto">
          <a:xfrm>
            <a:off x="4648200" y="4224338"/>
            <a:ext cx="4191000" cy="865187"/>
            <a:chOff x="2928" y="2661"/>
            <a:chExt cx="2640" cy="545"/>
          </a:xfrm>
        </p:grpSpPr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2928" y="2688"/>
              <a:ext cx="264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Substitute 6 for y</a:t>
              </a:r>
              <a:r>
                <a:rPr lang="en-US" i="1" baseline="-25000">
                  <a:solidFill>
                    <a:srgbClr val="3333FF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,       for m, and 3 for x</a:t>
              </a:r>
              <a:r>
                <a:rPr lang="en-US" i="1" baseline="-25000">
                  <a:solidFill>
                    <a:srgbClr val="3333FF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.</a:t>
              </a:r>
            </a:p>
          </p:txBody>
        </p:sp>
        <p:pic>
          <p:nvPicPr>
            <p:cNvPr id="61472" name="Picture 32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592" y="2661"/>
              <a:ext cx="256" cy="377"/>
            </a:xfrm>
            <a:prstGeom prst="rect">
              <a:avLst/>
            </a:prstGeom>
            <a:noFill/>
          </p:spPr>
        </p:pic>
      </p:grpSp>
      <p:grpSp>
        <p:nvGrpSpPr>
          <p:cNvPr id="61475" name="Group 35"/>
          <p:cNvGrpSpPr>
            <a:grpSpLocks/>
          </p:cNvGrpSpPr>
          <p:nvPr/>
        </p:nvGrpSpPr>
        <p:grpSpPr bwMode="auto">
          <a:xfrm>
            <a:off x="4648200" y="5105400"/>
            <a:ext cx="3276600" cy="598488"/>
            <a:chOff x="2928" y="3216"/>
            <a:chExt cx="2064" cy="377"/>
          </a:xfrm>
        </p:grpSpPr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2928" y="3264"/>
              <a:ext cx="20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Distribute       .</a:t>
              </a:r>
            </a:p>
          </p:txBody>
        </p:sp>
        <p:pic>
          <p:nvPicPr>
            <p:cNvPr id="61473" name="Picture 33" descr="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88" y="3216"/>
              <a:ext cx="256" cy="37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4" grpId="0"/>
      <p:bldP spid="614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33400" y="1447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Step 4</a:t>
            </a:r>
            <a:r>
              <a:rPr lang="en-US"/>
              <a:t> Solve the system to find the coordinates of the orthocenter. 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09600" y="6019800"/>
            <a:ext cx="772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coordinates of the orthocenter are </a:t>
            </a:r>
            <a:r>
              <a:rPr lang="en-US">
                <a:solidFill>
                  <a:srgbClr val="008000"/>
                </a:solidFill>
              </a:rPr>
              <a:t>(6.75, 1)</a:t>
            </a:r>
            <a:r>
              <a:rPr lang="en-US"/>
              <a:t>.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 Continued</a:t>
            </a:r>
          </a:p>
        </p:txBody>
      </p:sp>
      <p:pic>
        <p:nvPicPr>
          <p:cNvPr id="56334" name="Picture 1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438400"/>
            <a:ext cx="1962150" cy="1238250"/>
          </a:xfrm>
          <a:prstGeom prst="rect">
            <a:avLst/>
          </a:prstGeom>
          <a:noFill/>
        </p:spPr>
      </p:pic>
      <p:pic>
        <p:nvPicPr>
          <p:cNvPr id="56335" name="Picture 15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0"/>
            <a:ext cx="1714500" cy="733425"/>
          </a:xfrm>
          <a:prstGeom prst="rect">
            <a:avLst/>
          </a:prstGeom>
          <a:noFill/>
        </p:spPr>
      </p:pic>
      <p:pic>
        <p:nvPicPr>
          <p:cNvPr id="56336" name="Picture 1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572000"/>
            <a:ext cx="1343025" cy="733425"/>
          </a:xfrm>
          <a:prstGeom prst="rect">
            <a:avLst/>
          </a:prstGeom>
          <a:noFill/>
        </p:spPr>
      </p:pic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09600" y="5334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6.75 = </a:t>
            </a:r>
            <a:r>
              <a:rPr lang="en-US" i="1"/>
              <a:t>x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505200" y="3962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1 for y.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505200" y="4648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Subtract 10 from both sides.</a:t>
            </a:r>
          </a:p>
        </p:txBody>
      </p:sp>
      <p:grpSp>
        <p:nvGrpSpPr>
          <p:cNvPr id="56342" name="Group 22"/>
          <p:cNvGrpSpPr>
            <a:grpSpLocks/>
          </p:cNvGrpSpPr>
          <p:nvPr/>
        </p:nvGrpSpPr>
        <p:grpSpPr bwMode="auto">
          <a:xfrm>
            <a:off x="3505200" y="5257800"/>
            <a:ext cx="4267200" cy="609600"/>
            <a:chOff x="2208" y="3312"/>
            <a:chExt cx="2688" cy="384"/>
          </a:xfrm>
        </p:grpSpPr>
        <p:sp>
          <p:nvSpPr>
            <p:cNvPr id="56340" name="Text Box 20"/>
            <p:cNvSpPr txBox="1">
              <a:spLocks noChangeArrowheads="1"/>
            </p:cNvSpPr>
            <p:nvPr/>
          </p:nvSpPr>
          <p:spPr bwMode="auto">
            <a:xfrm>
              <a:off x="2208" y="3360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Multiply both sides by  </a:t>
              </a:r>
            </a:p>
          </p:txBody>
        </p:sp>
        <p:pic>
          <p:nvPicPr>
            <p:cNvPr id="56341" name="Picture 21" descr="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63" y="3312"/>
              <a:ext cx="293" cy="384"/>
            </a:xfrm>
            <a:prstGeom prst="rect">
              <a:avLst/>
            </a:prstGeom>
            <a:noFill/>
          </p:spPr>
        </p:pic>
      </p:grpSp>
      <p:pic>
        <p:nvPicPr>
          <p:cNvPr id="56343" name="Picture 23" descr="ae3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905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7" grpId="0"/>
      <p:bldP spid="56338" grpId="0"/>
      <p:bldP spid="563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b="1"/>
              <a:t>Show that the altitude to </a:t>
            </a:r>
            <a:r>
              <a:rPr lang="en-US" altLang="en-US" b="1" i="1"/>
              <a:t>JK </a:t>
            </a:r>
            <a:r>
              <a:rPr lang="en-US" altLang="en-US" b="1"/>
              <a:t>passes through the orthocenter of </a:t>
            </a:r>
            <a:r>
              <a:rPr lang="el-GR" b="1"/>
              <a:t>∆</a:t>
            </a:r>
            <a:r>
              <a:rPr lang="en-US" altLang="en-US" b="1" i="1"/>
              <a:t>JKL.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997450" y="17526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1460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045" name="Group 13"/>
          <p:cNvGrpSpPr>
            <a:grpSpLocks/>
          </p:cNvGrpSpPr>
          <p:nvPr/>
        </p:nvGrpSpPr>
        <p:grpSpPr bwMode="auto">
          <a:xfrm>
            <a:off x="533400" y="2667000"/>
            <a:ext cx="5638800" cy="1104900"/>
            <a:chOff x="336" y="1680"/>
            <a:chExt cx="3552" cy="696"/>
          </a:xfrm>
        </p:grpSpPr>
        <p:grpSp>
          <p:nvGrpSpPr>
            <p:cNvPr id="44043" name="Group 11"/>
            <p:cNvGrpSpPr>
              <a:grpSpLocks/>
            </p:cNvGrpSpPr>
            <p:nvPr/>
          </p:nvGrpSpPr>
          <p:grpSpPr bwMode="auto">
            <a:xfrm>
              <a:off x="336" y="1680"/>
              <a:ext cx="3552" cy="696"/>
              <a:chOff x="336" y="1728"/>
              <a:chExt cx="3552" cy="696"/>
            </a:xfrm>
          </p:grpSpPr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36" y="1728"/>
                <a:ext cx="355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An equation of the altitude to </a:t>
                </a:r>
                <a:r>
                  <a:rPr lang="en-US" i="1"/>
                  <a:t>JK </a:t>
                </a:r>
                <a:r>
                  <a:rPr lang="en-US"/>
                  <a:t>is</a:t>
                </a:r>
              </a:p>
            </p:txBody>
          </p:sp>
          <p:pic>
            <p:nvPicPr>
              <p:cNvPr id="44042" name="Picture 10" descr="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84" y="1968"/>
                <a:ext cx="1080" cy="456"/>
              </a:xfrm>
              <a:prstGeom prst="rect">
                <a:avLst/>
              </a:prstGeom>
              <a:noFill/>
            </p:spPr>
          </p:pic>
        </p:grp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312" y="1728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533400" y="5638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Therefore, this altitude passes through the orthocenter.</a:t>
            </a:r>
          </a:p>
        </p:txBody>
      </p:sp>
      <p:pic>
        <p:nvPicPr>
          <p:cNvPr id="44048" name="Picture 1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0" y="3810000"/>
            <a:ext cx="2076450" cy="723900"/>
          </a:xfrm>
          <a:prstGeom prst="rect">
            <a:avLst/>
          </a:prstGeom>
          <a:noFill/>
        </p:spPr>
      </p:pic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5334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= 1 + 3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33400" y="510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= 4  </a:t>
            </a:r>
            <a:r>
              <a:rPr lang="en-US">
                <a:solidFill>
                  <a:srgbClr val="FF0000"/>
                </a:solidFill>
                <a:sym typeface="Wingdings" pitchFamily="2" charset="2"/>
              </a:rPr>
              <a:t>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/>
      <p:bldP spid="44049" grpId="0"/>
      <p:bldP spid="440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68680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Use the figure for Items 1–3. In ∆</a:t>
            </a:r>
            <a:r>
              <a:rPr lang="en-US" b="1" i="1"/>
              <a:t>ABC, AE </a:t>
            </a:r>
            <a:r>
              <a:rPr lang="en-US" b="1"/>
              <a:t>= 12, </a:t>
            </a:r>
            <a:r>
              <a:rPr lang="en-US" b="1" i="1"/>
              <a:t>DG </a:t>
            </a:r>
            <a:r>
              <a:rPr lang="en-US" b="1"/>
              <a:t>= 7, and </a:t>
            </a:r>
            <a:r>
              <a:rPr lang="en-US" b="1" i="1"/>
              <a:t>BG = </a:t>
            </a:r>
            <a:r>
              <a:rPr lang="en-US" b="1"/>
              <a:t>9. Find each length.</a:t>
            </a:r>
          </a:p>
          <a:p>
            <a:endParaRPr lang="en-US" sz="200" b="1"/>
          </a:p>
          <a:p>
            <a:endParaRPr lang="en-US" sz="200" b="1"/>
          </a:p>
          <a:p>
            <a:endParaRPr lang="en-US" sz="200" b="1"/>
          </a:p>
          <a:p>
            <a:endParaRPr lang="en-US" sz="200" b="1"/>
          </a:p>
          <a:p>
            <a:r>
              <a:rPr lang="en-US" b="1"/>
              <a:t>1.</a:t>
            </a:r>
            <a:r>
              <a:rPr lang="en-US"/>
              <a:t> </a:t>
            </a:r>
            <a:r>
              <a:rPr lang="en-US" i="1"/>
              <a:t>AG</a:t>
            </a:r>
            <a:r>
              <a:rPr lang="en-US"/>
              <a:t> 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2.</a:t>
            </a:r>
            <a:r>
              <a:rPr lang="en-US"/>
              <a:t> </a:t>
            </a:r>
            <a:r>
              <a:rPr lang="en-US" i="1"/>
              <a:t>GC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3.</a:t>
            </a:r>
            <a:r>
              <a:rPr lang="en-US"/>
              <a:t> </a:t>
            </a:r>
            <a:r>
              <a:rPr lang="en-US" i="1"/>
              <a:t>GF</a:t>
            </a:r>
            <a:endParaRPr lang="en-US" b="1" i="1"/>
          </a:p>
          <a:p>
            <a:pPr eaLnBrk="0" hangingPunct="0">
              <a:spcBef>
                <a:spcPct val="50000"/>
              </a:spcBef>
            </a:pPr>
            <a:r>
              <a:rPr lang="en-US" sz="80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19200" y="22098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8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219200" y="2852738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14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219200" y="3462338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13.5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29051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152400" y="4165600"/>
            <a:ext cx="7924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For Items 4 and 5, use ∆</a:t>
            </a:r>
            <a:r>
              <a:rPr lang="en-US" b="1" i="1"/>
              <a:t>MNP </a:t>
            </a:r>
            <a:r>
              <a:rPr lang="en-US" b="1"/>
              <a:t>with vertices </a:t>
            </a:r>
            <a:r>
              <a:rPr lang="en-US" b="1" i="1"/>
              <a:t>M </a:t>
            </a:r>
            <a:r>
              <a:rPr lang="en-US" b="1"/>
              <a:t>(–4, –2), </a:t>
            </a:r>
            <a:r>
              <a:rPr lang="en-US" b="1" i="1"/>
              <a:t>N </a:t>
            </a:r>
            <a:r>
              <a:rPr lang="en-US" b="1"/>
              <a:t>(6, –2) , and </a:t>
            </a:r>
            <a:r>
              <a:rPr lang="en-US" b="1" i="1"/>
              <a:t>P </a:t>
            </a:r>
            <a:r>
              <a:rPr lang="en-US" b="1"/>
              <a:t>(–2, 10). Find the coordinates of each point.</a:t>
            </a:r>
          </a:p>
          <a:p>
            <a:endParaRPr lang="en-US" sz="200" b="1"/>
          </a:p>
          <a:p>
            <a:endParaRPr lang="en-US" sz="200" b="1"/>
          </a:p>
          <a:p>
            <a:endParaRPr lang="en-US" sz="200" b="1"/>
          </a:p>
          <a:p>
            <a:r>
              <a:rPr lang="en-US" b="1"/>
              <a:t>4.</a:t>
            </a:r>
            <a:r>
              <a:rPr lang="en-US"/>
              <a:t> the centroid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b="1"/>
              <a:t>5.</a:t>
            </a:r>
            <a:r>
              <a:rPr lang="en-US"/>
              <a:t> the orthocenter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743200" y="5334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(0, 2)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7433" name="Picture 2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715000"/>
            <a:ext cx="1181100" cy="809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28" grpId="0" autoUpdateAnimBg="0"/>
      <p:bldP spid="17429" grpId="0" autoUpdateAnimBg="0"/>
      <p:bldP spid="174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81000" y="1905000"/>
            <a:ext cx="8382000" cy="2133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/>
              <a:t>Apply properties of medians of a triangle.</a:t>
            </a:r>
          </a:p>
          <a:p>
            <a:pPr>
              <a:spcBef>
                <a:spcPct val="20000"/>
              </a:spcBef>
            </a:pPr>
            <a:r>
              <a:rPr lang="en-US" altLang="en-US" sz="3200"/>
              <a:t>Apply properties of altitudes of a triangle.</a:t>
            </a:r>
            <a:r>
              <a:rPr lang="en-US" altLang="en-US" sz="3200">
                <a:latin typeface="Arial" charset="0"/>
              </a:rPr>
              <a:t> 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i="1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81000" y="1981200"/>
            <a:ext cx="8382000" cy="2438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median of a triangle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centroid of a triangle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altitude of a triangle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3200"/>
              <a:t>orthocenter of a triangle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04800" y="990600"/>
            <a:ext cx="861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</a:t>
            </a:r>
            <a:r>
              <a:rPr lang="en-US" b="1" u="sng"/>
              <a:t>median of a triangle</a:t>
            </a:r>
            <a:r>
              <a:rPr lang="en-US" b="1"/>
              <a:t> </a:t>
            </a:r>
            <a:r>
              <a:rPr lang="en-US"/>
              <a:t>is a segment whose endpoints are a vertex of the triangle and the midpoint of the opposite side.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81000" y="52578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Every triangle has three medians, and the medians are concurrent.</a:t>
            </a: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60769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04800" y="1066800"/>
            <a:ext cx="845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point of concurrency of the medians of a triangle is the </a:t>
            </a:r>
            <a:r>
              <a:rPr lang="en-US" b="1" u="sng"/>
              <a:t>centroid of the triangle</a:t>
            </a:r>
            <a:r>
              <a:rPr lang="en-US" b="1"/>
              <a:t> </a:t>
            </a:r>
            <a:r>
              <a:rPr lang="en-US"/>
              <a:t>. The centroid is always inside the triangle. The centroid is also called</a:t>
            </a:r>
          </a:p>
          <a:p>
            <a:r>
              <a:rPr lang="en-US"/>
              <a:t>the </a:t>
            </a:r>
            <a:r>
              <a:rPr lang="en-US" i="1"/>
              <a:t>center of gravity </a:t>
            </a:r>
            <a:r>
              <a:rPr lang="en-US"/>
              <a:t>because it is the point where a triangular region will balance.</a:t>
            </a:r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92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Using the Centroid to Find Segment Lengths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28600" y="18288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In ∆</a:t>
            </a:r>
            <a:r>
              <a:rPr lang="en-US" b="1" i="1"/>
              <a:t>LMN</a:t>
            </a:r>
            <a:r>
              <a:rPr lang="en-US" b="1"/>
              <a:t>, </a:t>
            </a:r>
            <a:r>
              <a:rPr lang="en-US" b="1" i="1"/>
              <a:t>RL</a:t>
            </a:r>
            <a:r>
              <a:rPr lang="en-US" b="1"/>
              <a:t> = 21 and </a:t>
            </a:r>
            <a:r>
              <a:rPr lang="en-US" b="1" i="1"/>
              <a:t>SQ</a:t>
            </a:r>
            <a:r>
              <a:rPr lang="en-US" b="1"/>
              <a:t> =4. Find </a:t>
            </a:r>
            <a:r>
              <a:rPr lang="en-US" b="1" i="1"/>
              <a:t>LS</a:t>
            </a:r>
            <a:r>
              <a:rPr lang="en-US" b="1"/>
              <a:t>.</a:t>
            </a:r>
          </a:p>
        </p:txBody>
      </p:sp>
      <p:pic>
        <p:nvPicPr>
          <p:cNvPr id="35853" name="Picture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95600"/>
            <a:ext cx="1371600" cy="733425"/>
          </a:xfrm>
          <a:prstGeom prst="rect">
            <a:avLst/>
          </a:prstGeom>
          <a:noFill/>
        </p:spPr>
      </p:pic>
      <p:pic>
        <p:nvPicPr>
          <p:cNvPr id="35854" name="Picture 1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1524000" cy="733425"/>
          </a:xfrm>
          <a:prstGeom prst="rect">
            <a:avLst/>
          </a:prstGeom>
          <a:noFill/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85800" y="4876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LS</a:t>
            </a:r>
            <a:r>
              <a:rPr lang="en-US"/>
              <a:t> = 14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667000" y="2971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Centroid Thm.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667000" y="3962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21 for RL.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667000" y="4876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Simplify.</a:t>
            </a:r>
          </a:p>
        </p:txBody>
      </p:sp>
      <p:pic>
        <p:nvPicPr>
          <p:cNvPr id="3585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752600"/>
            <a:ext cx="29908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/>
      <p:bldP spid="35856" grpId="0"/>
      <p:bldP spid="35857" grpId="0"/>
      <p:bldP spid="358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Using the Centroid to Find Segment Lengths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18288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In ∆</a:t>
            </a:r>
            <a:r>
              <a:rPr lang="en-US" b="1" i="1"/>
              <a:t>LMN</a:t>
            </a:r>
            <a:r>
              <a:rPr lang="en-US" b="1"/>
              <a:t>, </a:t>
            </a:r>
            <a:r>
              <a:rPr lang="en-US" b="1" i="1"/>
              <a:t>RL</a:t>
            </a:r>
            <a:r>
              <a:rPr lang="en-US" b="1"/>
              <a:t> = 21 and </a:t>
            </a:r>
            <a:r>
              <a:rPr lang="en-US" b="1" i="1"/>
              <a:t>SQ</a:t>
            </a:r>
            <a:r>
              <a:rPr lang="en-US" b="1"/>
              <a:t> =4. Find </a:t>
            </a:r>
            <a:r>
              <a:rPr lang="en-US" b="1" i="1"/>
              <a:t>NQ</a:t>
            </a:r>
            <a:r>
              <a:rPr lang="en-US" b="1"/>
              <a:t>.</a:t>
            </a:r>
          </a:p>
        </p:txBody>
      </p:sp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752600"/>
            <a:ext cx="29908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4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695575"/>
            <a:ext cx="1495425" cy="733425"/>
          </a:xfrm>
          <a:prstGeom prst="rect">
            <a:avLst/>
          </a:prstGeom>
          <a:noFill/>
        </p:spPr>
      </p:pic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971800" y="27717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Centroid Thm.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81000" y="35052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NS + SQ</a:t>
            </a:r>
            <a:r>
              <a:rPr lang="en-US"/>
              <a:t> = </a:t>
            </a:r>
            <a:r>
              <a:rPr lang="en-US" i="1"/>
              <a:t>NQ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2971800" y="3505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Seg. Add. Post.</a:t>
            </a:r>
          </a:p>
        </p:txBody>
      </p:sp>
      <p:pic>
        <p:nvPicPr>
          <p:cNvPr id="40980" name="Picture 20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3962400"/>
            <a:ext cx="2676525" cy="733425"/>
          </a:xfrm>
          <a:prstGeom prst="rect">
            <a:avLst/>
          </a:prstGeom>
          <a:noFill/>
        </p:spPr>
      </p:pic>
      <p:pic>
        <p:nvPicPr>
          <p:cNvPr id="40981" name="Picture 21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3550" y="5257800"/>
            <a:ext cx="1238250" cy="733425"/>
          </a:xfrm>
          <a:prstGeom prst="rect">
            <a:avLst/>
          </a:prstGeom>
          <a:noFill/>
        </p:spPr>
      </p:pic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1371600" y="6019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 = </a:t>
            </a:r>
            <a:r>
              <a:rPr lang="en-US" i="1"/>
              <a:t>NQ</a:t>
            </a:r>
          </a:p>
        </p:txBody>
      </p:sp>
      <p:pic>
        <p:nvPicPr>
          <p:cNvPr id="40983" name="Picture 2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66850" y="4524375"/>
            <a:ext cx="1504950" cy="733425"/>
          </a:xfrm>
          <a:prstGeom prst="rect">
            <a:avLst/>
          </a:prstGeom>
          <a:noFill/>
        </p:spPr>
      </p:pic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3048000" y="54102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4 for SQ.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3048000" y="6019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Multiply both sides by 3.</a:t>
            </a:r>
          </a:p>
        </p:txBody>
      </p:sp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2971800" y="4038600"/>
            <a:ext cx="3429000" cy="609600"/>
            <a:chOff x="1872" y="2544"/>
            <a:chExt cx="2160" cy="384"/>
          </a:xfrm>
        </p:grpSpPr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1872" y="2592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Substitute    NQ for NS.</a:t>
              </a:r>
            </a:p>
          </p:txBody>
        </p:sp>
        <p:pic>
          <p:nvPicPr>
            <p:cNvPr id="40989" name="Picture 29" descr="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836" y="2544"/>
              <a:ext cx="140" cy="384"/>
            </a:xfrm>
            <a:prstGeom prst="rect">
              <a:avLst/>
            </a:prstGeom>
            <a:noFill/>
          </p:spPr>
        </p:pic>
      </p:grpSp>
      <p:grpSp>
        <p:nvGrpSpPr>
          <p:cNvPr id="40992" name="Group 32"/>
          <p:cNvGrpSpPr>
            <a:grpSpLocks/>
          </p:cNvGrpSpPr>
          <p:nvPr/>
        </p:nvGrpSpPr>
        <p:grpSpPr bwMode="auto">
          <a:xfrm>
            <a:off x="2971800" y="4572000"/>
            <a:ext cx="3962400" cy="609600"/>
            <a:chOff x="1872" y="2880"/>
            <a:chExt cx="2496" cy="384"/>
          </a:xfrm>
        </p:grpSpPr>
        <p:sp>
          <p:nvSpPr>
            <p:cNvPr id="40988" name="Text Box 28"/>
            <p:cNvSpPr txBox="1">
              <a:spLocks noChangeArrowheads="1"/>
            </p:cNvSpPr>
            <p:nvPr/>
          </p:nvSpPr>
          <p:spPr bwMode="auto">
            <a:xfrm>
              <a:off x="1872" y="2928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Subtract    from both sides.</a:t>
              </a:r>
            </a:p>
          </p:txBody>
        </p:sp>
        <p:pic>
          <p:nvPicPr>
            <p:cNvPr id="40990" name="Picture 30" descr="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2" y="2880"/>
              <a:ext cx="140" cy="3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/>
      <p:bldP spid="40976" grpId="0"/>
      <p:bldP spid="40978" grpId="0"/>
      <p:bldP spid="40982" grpId="0"/>
      <p:bldP spid="40984" grpId="0"/>
      <p:bldP spid="409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04800" y="1676400"/>
            <a:ext cx="563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 </a:t>
            </a:r>
            <a:r>
              <a:rPr lang="el-GR" b="1"/>
              <a:t>∆</a:t>
            </a:r>
            <a:r>
              <a:rPr lang="en-US" b="1" i="1"/>
              <a:t>JKL</a:t>
            </a:r>
            <a:r>
              <a:rPr lang="en-US" b="1"/>
              <a:t>, </a:t>
            </a:r>
            <a:r>
              <a:rPr lang="en-US" b="1" i="1"/>
              <a:t>ZW</a:t>
            </a:r>
            <a:r>
              <a:rPr lang="en-US" b="1"/>
              <a:t> = 7, and </a:t>
            </a:r>
            <a:r>
              <a:rPr lang="en-US" b="1" i="1"/>
              <a:t>LX</a:t>
            </a:r>
            <a:r>
              <a:rPr lang="en-US" b="1"/>
              <a:t> = 8.1. Find </a:t>
            </a:r>
            <a:r>
              <a:rPr lang="en-US" b="1" i="1"/>
              <a:t>KW</a:t>
            </a:r>
            <a:r>
              <a:rPr lang="en-US" b="1"/>
              <a:t>.</a:t>
            </a:r>
          </a:p>
        </p:txBody>
      </p:sp>
      <p:pic>
        <p:nvPicPr>
          <p:cNvPr id="16412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447800"/>
            <a:ext cx="28575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0480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Centroid Thm.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048000" y="3657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Substitute 7 for ZW.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048000" y="43434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cs typeface="Arial" charset="0"/>
              </a:rPr>
              <a:t>Multiply both sides by 3.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066800" y="4343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KW</a:t>
            </a:r>
            <a:r>
              <a:rPr lang="en-US"/>
              <a:t> = 21</a:t>
            </a:r>
          </a:p>
        </p:txBody>
      </p:sp>
      <p:pic>
        <p:nvPicPr>
          <p:cNvPr id="16419" name="Picture 3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1676400" cy="733425"/>
          </a:xfrm>
          <a:prstGeom prst="rect">
            <a:avLst/>
          </a:prstGeom>
          <a:noFill/>
        </p:spPr>
      </p:pic>
      <p:pic>
        <p:nvPicPr>
          <p:cNvPr id="16421" name="Picture 3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05200"/>
            <a:ext cx="1381125" cy="7429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/>
      <p:bldP spid="16415" grpId="0"/>
      <p:bldP spid="16416" grpId="0"/>
      <p:bldP spid="164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1118</Words>
  <Application>Microsoft Office PowerPoint</Application>
  <PresentationFormat>On-screen Show (4:3)</PresentationFormat>
  <Paragraphs>142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Verdana</vt:lpstr>
      <vt:lpstr>Times New Roman</vt:lpstr>
      <vt:lpstr>Arial Black</vt:lpstr>
      <vt:lpstr>Symbol</vt:lpstr>
      <vt:lpstr>Arial MT Bl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Megan</cp:lastModifiedBy>
  <cp:revision>115</cp:revision>
  <dcterms:created xsi:type="dcterms:W3CDTF">2002-10-14T18:20:28Z</dcterms:created>
  <dcterms:modified xsi:type="dcterms:W3CDTF">2011-01-05T01:52:26Z</dcterms:modified>
</cp:coreProperties>
</file>