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  <p:sldMasterId id="2147483720" r:id="rId2"/>
  </p:sldMasterIdLst>
  <p:notesMasterIdLst>
    <p:notesMasterId r:id="rId10"/>
  </p:notesMasterIdLst>
  <p:sldIdLst>
    <p:sldId id="256" r:id="rId3"/>
    <p:sldId id="257" r:id="rId4"/>
    <p:sldId id="258" r:id="rId5"/>
    <p:sldId id="523" r:id="rId6"/>
    <p:sldId id="621" r:id="rId7"/>
    <p:sldId id="264" r:id="rId8"/>
    <p:sldId id="52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/>
    <p:restoredTop sz="92391"/>
  </p:normalViewPr>
  <p:slideViewPr>
    <p:cSldViewPr snapToGrid="0" snapToObjects="1">
      <p:cViewPr varScale="1">
        <p:scale>
          <a:sx n="66" d="100"/>
          <a:sy n="66" d="100"/>
        </p:scale>
        <p:origin x="6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792E9-2F27-F54A-BA95-9D2BF0CEDC45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CABFB-7099-E749-BFCC-0B2E7EBB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6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CABFB-7099-E749-BFCC-0B2E7EBBA0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8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DBDB7D-60BE-8D4B-9358-B1C24C274BB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37922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DB7D-60BE-8D4B-9358-B1C24C274BB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8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DB7D-60BE-8D4B-9358-B1C24C274BB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53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F7236-7C99-4EFF-928A-C4F36993A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26FBA-DB93-4BC2-92FB-C4582D882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A39E9-65FE-4CF0-93EC-E7B158828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76ABE-19A9-4695-85BB-D2125CFB8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E249D-78C1-4E7A-B75D-6F9872652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442ED-33CE-4AC3-BEA8-B3A6939DF6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491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786C3-91AB-4818-B8E6-663FFA2CD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263D8-29DF-4BB8-AA05-073F25E7F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AE6EE-8A4B-4E0F-870E-0F3955CB9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741FA-0FD9-4B7A-A297-573A6198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91FAF-A313-4D05-9EC9-4CA012991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C9EA5-D438-49FD-8D2C-67D7EB53F8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742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37B68-34B6-400E-8F49-E8258C86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97699C-2963-4AA2-B659-912A7FB8E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15390-C685-4CF9-9D92-905752455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C87BD-B418-405D-9F27-BD294CE18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FFD99-CDEF-469F-9235-CC88ED3C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6C1D9-2EDB-4F51-8F4D-137DC94D3B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450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71391-295F-4799-B7E0-9C4D9B95D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42E71-61D3-4DA5-A558-54EA9D154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B4CB5-187B-422D-9166-A4A25DF32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D15FA-F525-4E9C-992A-C8EEA6079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183CB-C085-452E-8960-DD9E3C82A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E0003-5EC7-4100-8E2E-84B716059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FEC20-3840-456B-972C-F8D869CD09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99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F03CA-91D3-4E16-A8EC-DE7FAEBC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29C5B-E4B3-4309-A760-243775214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9819C-C5F9-4006-8094-9B70A92F6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EC0DE4-EA66-46F3-9F0D-802DF25CD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549A59-8A50-4925-B690-74EC531DA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499FD7-9020-4E85-BD5E-F3D1A9227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F32032-7D89-44D2-8CE7-A75C2775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156B71-9472-426B-BC9D-AA230C29A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1A042-4059-4824-8432-232B782D2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346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76BDB-2A82-424D-9F30-2A017D0E4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132E20-7DC6-46CA-9A7F-9800335F8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3BF5E-190D-4DB9-A4F3-32A29B2C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DC3F7A-215E-47C9-B3CC-DD05F8A0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98D8A-8970-4D8F-A484-49E6485276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40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24740D-A6C0-470C-BBFB-1D5C62BD0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6BFC6-3419-4F1C-BB49-B23ED948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AD87E-79E1-4F87-995E-309924769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F8116-7D90-4A2B-BD22-E4AF94B146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307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B183D-7D71-4DD0-8514-1BAAEA34D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10FE-B851-4FBE-BFF8-A7BCE7050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BA7AFB-3709-422C-A915-B61ED37F9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D31B8-DDC9-4406-BCD1-BC63DE1B0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B0195-0C20-45E5-9006-5FAA35509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86DBD-DBDD-4FF4-B14A-BA135816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BA12C-05B1-4B9F-8FD0-AAAA176845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15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DB7D-60BE-8D4B-9358-B1C24C274BB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270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B00A8-227E-4757-939C-C8D85C07E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AB66D6-7F6A-4040-8D5B-BDC70668CA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A4DAA-CC87-418A-BCC8-75F3E7D3E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896C2-2641-4242-A1A3-4DC47798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2D38E-ECA4-4B1F-95C7-E92165ED5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94046-1893-491E-9968-B21358BE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38B71-582E-41C4-962C-47E25CD62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176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5549B-3396-4C0A-8D7C-FF90B034F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4F8D1-7E55-4B17-822B-7401733ED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E672A-5C1E-4319-BF6B-AEE0076D2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78FCA-9F86-4887-9CF5-57FA09890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86DC6-C2E0-49E4-8860-A616DD47F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325A0-D456-44F2-ADD0-BDC979246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110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4C1B81-EBBF-4170-8B6F-E479434D7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13396-70DD-49B4-AEA1-3414B3B6B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70A8C-5B7D-4606-88E0-B2B62E93D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7FEF3-93F5-40EE-A589-521E2EDD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8ED24-CACD-46F3-9D62-18482DC1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1804A-823A-4110-AB26-9D6D5B227E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22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DBDB7D-60BE-8D4B-9358-B1C24C274BB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94971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DB7D-60BE-8D4B-9358-B1C24C274BB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8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DB7D-60BE-8D4B-9358-B1C24C274BB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7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DB7D-60BE-8D4B-9358-B1C24C274BB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DB7D-60BE-8D4B-9358-B1C24C274BB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4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DBDB7D-60BE-8D4B-9358-B1C24C274BB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993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DBDB7D-60BE-8D4B-9358-B1C24C274BB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407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EDBDB7D-60BE-8D4B-9358-B1C24C274BB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5A15C39-8062-1548-BAD8-94F8ECF363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214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>
            <a:extLst>
              <a:ext uri="{FF2B5EF4-FFF2-40B4-BE49-F238E27FC236}">
                <a16:creationId xmlns:a16="http://schemas.microsoft.com/office/drawing/2014/main" id="{260C71E3-070A-4337-8EB0-F298AD8543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525AEC14-3C4E-4282-ADE5-25838650EF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EECB810-7618-4760-92C1-3C40E9F1E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A997B40-816D-4B13-8806-102CACAC55E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1B1214-97DD-4FB1-85F5-7753D56749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B45147D-9C7A-4841-A7A7-EFE227F120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/>
            </a:lvl1pPr>
          </a:lstStyle>
          <a:p>
            <a:fld id="{516D5A33-B3FF-4002-8B6D-399F61C37DE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43" name="Picture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ED0FA78-BD4D-4C67-AD5D-0BE05C05C2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33" y="6465888"/>
            <a:ext cx="2218267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1776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ved=2ahUKEwjwuc-u9p7hAhVFjoMKHfGzBQEQjRx6BAgBEAU&amp;url=https%3A%2F%2Fen.wikibooks.org%2Fwiki%2FAlgebra%2FFunctions&amp;psig=AOvVaw2hY3XrWvNmKKrFxsSZHFkL&amp;ust=1553659343689976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2%20/3%20101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slide" Target="slide3.xml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2%20/3%20101" TargetMode="External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slide" Target="slide3.xml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hyperlink" Target="fscstart%20/al2%20/3%20101" TargetMode="External"/><Relationship Id="rId12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8.png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0" Type="http://schemas.openxmlformats.org/officeDocument/2006/relationships/image" Target="../media/image12.png"/><Relationship Id="rId4" Type="http://schemas.openxmlformats.org/officeDocument/2006/relationships/slide" Target="slide3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E3CB-5DC9-8B48-8EF1-4CE3769C95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Inverse of a Function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FAFBF-4053-BE4F-976C-256FB99F01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Unit 3 (Algebra II)</a:t>
            </a:r>
          </a:p>
        </p:txBody>
      </p:sp>
    </p:spTree>
    <p:extLst>
      <p:ext uri="{BB962C8B-B14F-4D97-AF65-F5344CB8AC3E}">
        <p14:creationId xmlns:p14="http://schemas.microsoft.com/office/powerpoint/2010/main" val="115237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BD517-1D2D-554E-A132-943F4E61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AB851-514D-9E49-9555-90C9F81B0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2965" y="1295400"/>
            <a:ext cx="9601200" cy="4787900"/>
          </a:xfrm>
        </p:spPr>
        <p:txBody>
          <a:bodyPr/>
          <a:lstStyle/>
          <a:p>
            <a:r>
              <a:rPr lang="en-US" dirty="0"/>
              <a:t>Find inverses of relations</a:t>
            </a:r>
          </a:p>
          <a:p>
            <a:r>
              <a:rPr lang="en-US" dirty="0"/>
              <a:t>Explore inverses of functions</a:t>
            </a:r>
          </a:p>
          <a:p>
            <a:endParaRPr lang="en-US" dirty="0"/>
          </a:p>
          <a:p>
            <a:r>
              <a:rPr lang="en-US" dirty="0"/>
              <a:t>An Inverse relation </a:t>
            </a:r>
            <a:r>
              <a:rPr lang="en-US" sz="2400" dirty="0">
                <a:solidFill>
                  <a:srgbClr val="FF0000"/>
                </a:solidFill>
              </a:rPr>
              <a:t>switches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the input and output values </a:t>
            </a:r>
            <a:r>
              <a:rPr lang="en-US" dirty="0"/>
              <a:t>of the original relation.</a:t>
            </a:r>
          </a:p>
          <a:p>
            <a:r>
              <a:rPr lang="en-US" dirty="0"/>
              <a:t>Original ordered pair is (a, b), the inverse is. (b, a)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ED46B5-B544-774E-97FB-10F7B8F93F61}"/>
              </a:ext>
            </a:extLst>
          </p:cNvPr>
          <p:cNvPicPr/>
          <p:nvPr/>
        </p:nvPicPr>
        <p:blipFill rotWithShape="1"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48" r="78927" b="27239"/>
          <a:stretch/>
        </p:blipFill>
        <p:spPr bwMode="auto">
          <a:xfrm>
            <a:off x="1257446" y="3439486"/>
            <a:ext cx="551038" cy="5234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Image result for clipart for inverse">
            <a:hlinkClick r:id="rId3"/>
            <a:extLst>
              <a:ext uri="{FF2B5EF4-FFF2-40B4-BE49-F238E27FC236}">
                <a16:creationId xmlns:a16="http://schemas.microsoft.com/office/drawing/2014/main" id="{0F2973A8-F192-D54B-B4E9-E7131A03A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681" y="3998858"/>
            <a:ext cx="5646843" cy="156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A01CF82-A80F-DB49-A155-0F83F3E1ECEA}"/>
              </a:ext>
            </a:extLst>
          </p:cNvPr>
          <p:cNvSpPr/>
          <p:nvPr/>
        </p:nvSpPr>
        <p:spPr>
          <a:xfrm>
            <a:off x="2688200" y="5710549"/>
            <a:ext cx="6405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Example:  apples in; lemons out      to      lemons in; apples out</a:t>
            </a:r>
          </a:p>
        </p:txBody>
      </p:sp>
    </p:spTree>
    <p:extLst>
      <p:ext uri="{BB962C8B-B14F-4D97-AF65-F5344CB8AC3E}">
        <p14:creationId xmlns:p14="http://schemas.microsoft.com/office/powerpoint/2010/main" val="224247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3AE6-2124-B54E-A4F3-4C47B380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411" y="269215"/>
            <a:ext cx="9601200" cy="732270"/>
          </a:xfrm>
        </p:spPr>
        <p:txBody>
          <a:bodyPr/>
          <a:lstStyle/>
          <a:p>
            <a:r>
              <a:rPr lang="en-US" b="1" u="sng" dirty="0"/>
              <a:t>Finding Inverses of Relations/Functions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C7F3C21-9B1D-264F-BD0A-DF8763CAE5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10890" y="2878750"/>
            <a:ext cx="6419287" cy="24801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9832CA-8989-3C47-B67A-C2A238978B8B}"/>
              </a:ext>
            </a:extLst>
          </p:cNvPr>
          <p:cNvSpPr txBox="1"/>
          <p:nvPr/>
        </p:nvSpPr>
        <p:spPr>
          <a:xfrm>
            <a:off x="1332411" y="3120215"/>
            <a:ext cx="309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Original set of points: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Inverse set of points:  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0C2512-F17D-4CC6-8748-27D464FD06B2}"/>
              </a:ext>
            </a:extLst>
          </p:cNvPr>
          <p:cNvSpPr txBox="1"/>
          <p:nvPr/>
        </p:nvSpPr>
        <p:spPr>
          <a:xfrm>
            <a:off x="1584960" y="1118466"/>
            <a:ext cx="9348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 When you have a set of points or points on a graph if you want to find the inverse of the relation/function you simply SWITCH the “x” and the “y” coordinates.  (EXAMPLE BELOW)</a:t>
            </a:r>
          </a:p>
        </p:txBody>
      </p:sp>
    </p:spTree>
    <p:extLst>
      <p:ext uri="{BB962C8B-B14F-4D97-AF65-F5344CB8AC3E}">
        <p14:creationId xmlns:p14="http://schemas.microsoft.com/office/powerpoint/2010/main" val="3246257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850" name="Picture 2">
            <a:extLst>
              <a:ext uri="{FF2B5EF4-FFF2-40B4-BE49-F238E27FC236}">
                <a16:creationId xmlns:a16="http://schemas.microsoft.com/office/drawing/2014/main" id="{3E6E2D09-2FE6-4A8D-AABB-52AF88A00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481" y="737467"/>
            <a:ext cx="1938338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851" name="Rectangle 3">
            <a:extLst>
              <a:ext uri="{FF2B5EF4-FFF2-40B4-BE49-F238E27FC236}">
                <a16:creationId xmlns:a16="http://schemas.microsoft.com/office/drawing/2014/main" id="{E3DB0FD9-3DD2-425D-8976-65A851E2C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2525" y="7018338"/>
            <a:ext cx="8229600" cy="296862"/>
          </a:xfrm>
        </p:spPr>
        <p:txBody>
          <a:bodyPr/>
          <a:lstStyle/>
          <a:p>
            <a:pPr algn="r"/>
            <a:r>
              <a:rPr lang="en-US" altLang="en-US" sz="1200"/>
              <a:t>Example 8-1a</a:t>
            </a:r>
          </a:p>
        </p:txBody>
      </p:sp>
      <p:sp>
        <p:nvSpPr>
          <p:cNvPr id="334852" name="Rectangle 4">
            <a:extLst>
              <a:ext uri="{FF2B5EF4-FFF2-40B4-BE49-F238E27FC236}">
                <a16:creationId xmlns:a16="http://schemas.microsoft.com/office/drawing/2014/main" id="{1D6F5AE0-2C43-4F18-BAB0-470B212D5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12366"/>
            <a:ext cx="18473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endParaRPr lang="en-US" sz="2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334853" name="Pictur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B4F104D-5CDC-4F58-BD3D-58CB35843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526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854" name="Picture 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6D0F6DF2-A35A-4E6A-B86D-3655EAE54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413" y="6470650"/>
            <a:ext cx="347662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855" name="Picture 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6EBD713A-0100-4952-9C05-B633D8975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076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856" name="Picture 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0598F4B-969C-4BC0-91D2-A249FA928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188" y="6470650"/>
            <a:ext cx="347662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857" name="Picture 9">
            <a:hlinkClick r:id="rId8" action="ppaction://program" highlightClick="1"/>
            <a:extLst>
              <a:ext uri="{FF2B5EF4-FFF2-40B4-BE49-F238E27FC236}">
                <a16:creationId xmlns:a16="http://schemas.microsoft.com/office/drawing/2014/main" id="{914BE0C4-6C3F-4F0C-8496-A3D0C2942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1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865" name="Picture 1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2593D2F-8EC1-40E3-8F7E-8833A835A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6465888"/>
            <a:ext cx="16637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866" name="Picture 18">
            <a:extLst>
              <a:ext uri="{FF2B5EF4-FFF2-40B4-BE49-F238E27FC236}">
                <a16:creationId xmlns:a16="http://schemas.microsoft.com/office/drawing/2014/main" id="{55F1089F-A9B0-47D6-8BF3-E677510DE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8736013" y="100014"/>
            <a:ext cx="16954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867" name="Text Box 19">
            <a:extLst>
              <a:ext uri="{FF2B5EF4-FFF2-40B4-BE49-F238E27FC236}">
                <a16:creationId xmlns:a16="http://schemas.microsoft.com/office/drawing/2014/main" id="{D0C9E547-EDB4-40E5-AD59-E9422C966D4E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1132114" y="1258889"/>
            <a:ext cx="900466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 dirty="0">
                <a:solidFill>
                  <a:srgbClr val="66CCFF"/>
                </a:solidFill>
              </a:rPr>
              <a:t>Geometry</a:t>
            </a:r>
            <a:r>
              <a:rPr lang="en-US" altLang="en-US" sz="2400" b="1" dirty="0">
                <a:solidFill>
                  <a:srgbClr val="FFEB55"/>
                </a:solidFill>
              </a:rPr>
              <a:t>  The ordered pairs of the relation 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{(1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3)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</a:t>
            </a:r>
            <a:b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(6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3)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(6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0)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(1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0)}</a:t>
            </a:r>
            <a:r>
              <a:rPr lang="en-US" altLang="en-US" sz="2400" b="1" dirty="0">
                <a:solidFill>
                  <a:srgbClr val="FFEB55"/>
                </a:solidFill>
              </a:rPr>
              <a:t> are the coordinates of the vertices of a rectangle.</a:t>
            </a:r>
            <a:r>
              <a:rPr lang="en-US" altLang="en-US" sz="2800" b="1" dirty="0">
                <a:solidFill>
                  <a:srgbClr val="FFEB55"/>
                </a:solidFill>
              </a:rPr>
              <a:t> </a:t>
            </a:r>
            <a:r>
              <a:rPr lang="en-US" altLang="en-US" sz="2400" b="1" dirty="0">
                <a:solidFill>
                  <a:srgbClr val="FFEB55"/>
                </a:solidFill>
              </a:rPr>
              <a:t>Find the inverse of this relation and determine whether</a:t>
            </a:r>
            <a:r>
              <a:rPr lang="en-US" altLang="en-US" sz="2800" b="1" dirty="0">
                <a:solidFill>
                  <a:srgbClr val="FFEB55"/>
                </a:solidFill>
              </a:rPr>
              <a:t> </a:t>
            </a:r>
            <a:r>
              <a:rPr lang="en-US" altLang="en-US" sz="2400" b="1" dirty="0">
                <a:solidFill>
                  <a:srgbClr val="FFEB55"/>
                </a:solidFill>
              </a:rPr>
              <a:t>the resulting ordered pairs are also the coordinates of</a:t>
            </a:r>
            <a:r>
              <a:rPr lang="en-US" altLang="en-US" sz="2800" b="1" dirty="0">
                <a:solidFill>
                  <a:srgbClr val="FFEB55"/>
                </a:solidFill>
              </a:rPr>
              <a:t> </a:t>
            </a:r>
            <a:r>
              <a:rPr lang="en-US" altLang="en-US" sz="2400" b="1" dirty="0">
                <a:solidFill>
                  <a:srgbClr val="FFEB55"/>
                </a:solidFill>
              </a:rPr>
              <a:t>the vertices of a rectangle.</a:t>
            </a:r>
            <a:r>
              <a:rPr lang="en-US" altLang="en-US" sz="2400" dirty="0">
                <a:solidFill>
                  <a:srgbClr val="FFEB55"/>
                </a:solidFill>
              </a:rPr>
              <a:t> </a:t>
            </a:r>
          </a:p>
        </p:txBody>
      </p:sp>
      <p:sp>
        <p:nvSpPr>
          <p:cNvPr id="334868" name="Text Box 20">
            <a:extLst>
              <a:ext uri="{FF2B5EF4-FFF2-40B4-BE49-F238E27FC236}">
                <a16:creationId xmlns:a16="http://schemas.microsoft.com/office/drawing/2014/main" id="{D4D17AE9-7F28-4907-893C-43A6A41C1956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1183482" y="3627871"/>
            <a:ext cx="870074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dirty="0">
                <a:solidFill>
                  <a:srgbClr val="FFFFFF"/>
                </a:solidFill>
              </a:rPr>
              <a:t>To find the inverse of this relation, reverse the coordinates of the ordered pairs. The inverse of the relation is 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{(3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1)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(3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6)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(0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6)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(0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1)}</a:t>
            </a:r>
            <a:r>
              <a:rPr lang="en-US" altLang="en-US" sz="2400" dirty="0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334869" name="Picture 21">
            <a:extLst>
              <a:ext uri="{FF2B5EF4-FFF2-40B4-BE49-F238E27FC236}">
                <a16:creationId xmlns:a16="http://schemas.microsoft.com/office/drawing/2014/main" id="{F40FB3E4-CFCF-4F90-890A-118D4EE61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8861425" y="5781675"/>
            <a:ext cx="1498600" cy="52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3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67" grpId="0" autoUpdateAnimBg="0"/>
      <p:bldP spid="33486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202" name="Picture 2">
            <a:extLst>
              <a:ext uri="{FF2B5EF4-FFF2-40B4-BE49-F238E27FC236}">
                <a16:creationId xmlns:a16="http://schemas.microsoft.com/office/drawing/2014/main" id="{C545AF6F-F518-4EBD-9509-8CECD36C6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9" y="742950"/>
            <a:ext cx="1938338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5203" name="Rectangle 3">
            <a:extLst>
              <a:ext uri="{FF2B5EF4-FFF2-40B4-BE49-F238E27FC236}">
                <a16:creationId xmlns:a16="http://schemas.microsoft.com/office/drawing/2014/main" id="{66212F77-397B-40A0-BABB-2A6DD4801B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2525" y="7018338"/>
            <a:ext cx="8229600" cy="296862"/>
          </a:xfrm>
        </p:spPr>
        <p:txBody>
          <a:bodyPr/>
          <a:lstStyle/>
          <a:p>
            <a:pPr algn="r"/>
            <a:r>
              <a:rPr lang="en-US" altLang="en-US" sz="1200"/>
              <a:t>Example 8-1b</a:t>
            </a:r>
          </a:p>
        </p:txBody>
      </p:sp>
      <p:sp>
        <p:nvSpPr>
          <p:cNvPr id="435204" name="Rectangle 4">
            <a:extLst>
              <a:ext uri="{FF2B5EF4-FFF2-40B4-BE49-F238E27FC236}">
                <a16:creationId xmlns:a16="http://schemas.microsoft.com/office/drawing/2014/main" id="{CD73411F-D612-4226-9602-DFB7166D7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12366"/>
            <a:ext cx="18473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endParaRPr lang="en-US" sz="2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435205" name="Pictur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078BFFD-1766-4A15-ABB6-F4A2AE779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526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06" name="Picture 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D1A2AE9-01BC-4E4A-9709-416A59C83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413" y="6470650"/>
            <a:ext cx="347662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07" name="Picture 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C3877E08-1599-45A9-9665-B8069DCCD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076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08" name="Picture 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6B8AC46-2112-4A12-8232-4DED42387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188" y="6470650"/>
            <a:ext cx="347662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09" name="Picture 9">
            <a:hlinkClick r:id="rId8" action="ppaction://program" highlightClick="1"/>
            <a:extLst>
              <a:ext uri="{FF2B5EF4-FFF2-40B4-BE49-F238E27FC236}">
                <a16:creationId xmlns:a16="http://schemas.microsoft.com/office/drawing/2014/main" id="{CCF07F4A-BEF8-4C24-82F9-CCA6DBB1D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1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10" name="Picture 1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DA30CFA-21FB-4F5C-A881-AF4B9D63C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6465888"/>
            <a:ext cx="16637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11" name="Picture 11">
            <a:extLst>
              <a:ext uri="{FF2B5EF4-FFF2-40B4-BE49-F238E27FC236}">
                <a16:creationId xmlns:a16="http://schemas.microsoft.com/office/drawing/2014/main" id="{2CD3AAC6-AEA4-4C03-B46C-EBF83A7E4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8736013" y="100014"/>
            <a:ext cx="16954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5212" name="Text Box 12">
            <a:extLst>
              <a:ext uri="{FF2B5EF4-FFF2-40B4-BE49-F238E27FC236}">
                <a16:creationId xmlns:a16="http://schemas.microsoft.com/office/drawing/2014/main" id="{708FB122-7F8A-45C2-9A0E-C9F3440912C8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923109" y="1258889"/>
            <a:ext cx="10519954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 dirty="0">
                <a:solidFill>
                  <a:srgbClr val="FFEB55"/>
                </a:solidFill>
              </a:rPr>
              <a:t>Graphs of the Function and its Inverse:</a:t>
            </a:r>
            <a:r>
              <a:rPr lang="en-US" altLang="en-US" sz="2800" b="1" dirty="0">
                <a:solidFill>
                  <a:srgbClr val="FFFFFF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Plotting the points shows that the ordered pairs also describe the vertices of a rectangle.</a:t>
            </a:r>
            <a:r>
              <a:rPr lang="en-US" altLang="en-US" sz="2800" dirty="0">
                <a:solidFill>
                  <a:srgbClr val="FFFFFF"/>
                </a:solidFill>
              </a:rPr>
              <a:t> </a:t>
            </a:r>
          </a:p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dirty="0">
                <a:solidFill>
                  <a:srgbClr val="FFFFFF"/>
                </a:solidFill>
              </a:rPr>
              <a:t>Notice that the graph of the relation and the inverse are</a:t>
            </a:r>
            <a:r>
              <a:rPr lang="en-US" altLang="en-US" sz="2800" dirty="0">
                <a:solidFill>
                  <a:srgbClr val="FFFFFF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reflections over the graph of </a:t>
            </a:r>
            <a:r>
              <a:rPr lang="en-US" altLang="en-US" sz="2800" i="1" dirty="0">
                <a:solidFill>
                  <a:srgbClr val="FFFFFF"/>
                </a:solidFill>
                <a:latin typeface="Times New Roman" panose="02020603050405020304" pitchFamily="18" charset="0"/>
              </a:rPr>
              <a:t>y = x</a:t>
            </a:r>
            <a:r>
              <a:rPr lang="en-US" altLang="en-US" sz="2400" dirty="0">
                <a:solidFill>
                  <a:srgbClr val="FFFFFF"/>
                </a:solidFill>
              </a:rPr>
              <a:t>. </a:t>
            </a:r>
          </a:p>
        </p:txBody>
      </p:sp>
      <p:pic>
        <p:nvPicPr>
          <p:cNvPr id="435214" name="Picture 14">
            <a:extLst>
              <a:ext uri="{FF2B5EF4-FFF2-40B4-BE49-F238E27FC236}">
                <a16:creationId xmlns:a16="http://schemas.microsoft.com/office/drawing/2014/main" id="{47D037C0-7D81-458C-BB8C-49B2361E5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4330133" y="2851151"/>
            <a:ext cx="3357562" cy="326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16" name="Picture 16">
            <a:extLst>
              <a:ext uri="{FF2B5EF4-FFF2-40B4-BE49-F238E27FC236}">
                <a16:creationId xmlns:a16="http://schemas.microsoft.com/office/drawing/2014/main" id="{E8ABA380-E5AA-41A7-A64A-553C160A0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9048750" y="5876926"/>
            <a:ext cx="1252538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3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3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AA9D-4C42-AF4D-870B-AEA7445E6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063" y="360243"/>
            <a:ext cx="9601200" cy="849086"/>
          </a:xfrm>
        </p:spPr>
        <p:txBody>
          <a:bodyPr/>
          <a:lstStyle/>
          <a:p>
            <a:r>
              <a:rPr lang="en-US" dirty="0"/>
              <a:t>Graph the function and its inverse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0BCE8D-0B36-E84B-A461-0E99B6426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483407"/>
              </p:ext>
            </p:extLst>
          </p:nvPr>
        </p:nvGraphicFramePr>
        <p:xfrm>
          <a:off x="1140282" y="1359272"/>
          <a:ext cx="1600450" cy="297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225">
                  <a:extLst>
                    <a:ext uri="{9D8B030D-6E8A-4147-A177-3AD203B41FA5}">
                      <a16:colId xmlns:a16="http://schemas.microsoft.com/office/drawing/2014/main" val="1149793296"/>
                    </a:ext>
                  </a:extLst>
                </a:gridCol>
                <a:gridCol w="800225">
                  <a:extLst>
                    <a:ext uri="{9D8B030D-6E8A-4147-A177-3AD203B41FA5}">
                      <a16:colId xmlns:a16="http://schemas.microsoft.com/office/drawing/2014/main" val="3470558792"/>
                    </a:ext>
                  </a:extLst>
                </a:gridCol>
              </a:tblGrid>
              <a:tr h="4962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652028"/>
                  </a:ext>
                </a:extLst>
              </a:tr>
              <a:tr h="4962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115692"/>
                  </a:ext>
                </a:extLst>
              </a:tr>
              <a:tr h="4962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315840"/>
                  </a:ext>
                </a:extLst>
              </a:tr>
              <a:tr h="4962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762569"/>
                  </a:ext>
                </a:extLst>
              </a:tr>
              <a:tr h="4962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461932"/>
                  </a:ext>
                </a:extLst>
              </a:tr>
              <a:tr h="4962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75383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9E41EC8-8D9E-6C4A-89C2-66B2897BB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351442"/>
              </p:ext>
            </p:extLst>
          </p:nvPr>
        </p:nvGraphicFramePr>
        <p:xfrm>
          <a:off x="3564113" y="1359273"/>
          <a:ext cx="1896161" cy="2991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254">
                  <a:extLst>
                    <a:ext uri="{9D8B030D-6E8A-4147-A177-3AD203B41FA5}">
                      <a16:colId xmlns:a16="http://schemas.microsoft.com/office/drawing/2014/main" val="2323085407"/>
                    </a:ext>
                  </a:extLst>
                </a:gridCol>
                <a:gridCol w="1100907">
                  <a:extLst>
                    <a:ext uri="{9D8B030D-6E8A-4147-A177-3AD203B41FA5}">
                      <a16:colId xmlns:a16="http://schemas.microsoft.com/office/drawing/2014/main" val="1499086540"/>
                    </a:ext>
                  </a:extLst>
                </a:gridCol>
              </a:tblGrid>
              <a:tr h="4782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 </a:t>
                      </a:r>
                      <a:r>
                        <a:rPr lang="en-US" sz="2000" baseline="30000" dirty="0"/>
                        <a:t>-1 </a:t>
                      </a:r>
                      <a:r>
                        <a:rPr lang="en-US" sz="2000" dirty="0"/>
                        <a:t>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815908"/>
                  </a:ext>
                </a:extLst>
              </a:tr>
              <a:tr h="5025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128523"/>
                  </a:ext>
                </a:extLst>
              </a:tr>
              <a:tr h="5025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944974"/>
                  </a:ext>
                </a:extLst>
              </a:tr>
              <a:tr h="5025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384416"/>
                  </a:ext>
                </a:extLst>
              </a:tr>
              <a:tr h="5025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487041"/>
                  </a:ext>
                </a:extLst>
              </a:tr>
              <a:tr h="5025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589585"/>
                  </a:ext>
                </a:extLst>
              </a:tr>
            </a:tbl>
          </a:graphicData>
        </a:graphic>
      </p:graphicFrame>
      <p:pic>
        <p:nvPicPr>
          <p:cNvPr id="21" name="Picture 20">
            <a:extLst>
              <a:ext uri="{FF2B5EF4-FFF2-40B4-BE49-F238E27FC236}">
                <a16:creationId xmlns:a16="http://schemas.microsoft.com/office/drawing/2014/main" id="{09F3800E-7475-014A-B9B0-AFE83D714DCC}"/>
              </a:ext>
            </a:extLst>
          </p:cNvPr>
          <p:cNvPicPr/>
          <p:nvPr/>
        </p:nvPicPr>
        <p:blipFill rotWithShape="1"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48" r="78927" b="27239"/>
          <a:stretch/>
        </p:blipFill>
        <p:spPr bwMode="auto">
          <a:xfrm>
            <a:off x="827730" y="439334"/>
            <a:ext cx="551038" cy="5234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C9ECF6-23DC-4A65-85C5-E81BBEEEC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2610" y="1209329"/>
            <a:ext cx="4250327" cy="425032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DD0EAF8-C5B2-4A12-A0E4-C88B99C69505}"/>
              </a:ext>
            </a:extLst>
          </p:cNvPr>
          <p:cNvSpPr txBox="1"/>
          <p:nvPr/>
        </p:nvSpPr>
        <p:spPr>
          <a:xfrm>
            <a:off x="1378768" y="4458789"/>
            <a:ext cx="113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Function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05AF5F-66D1-4456-B248-E8579FF5B435}"/>
              </a:ext>
            </a:extLst>
          </p:cNvPr>
          <p:cNvSpPr txBox="1"/>
          <p:nvPr/>
        </p:nvSpPr>
        <p:spPr>
          <a:xfrm>
            <a:off x="4057666" y="4458789"/>
            <a:ext cx="113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Inverse Function</a:t>
            </a:r>
          </a:p>
        </p:txBody>
      </p:sp>
    </p:spTree>
    <p:extLst>
      <p:ext uri="{BB962C8B-B14F-4D97-AF65-F5344CB8AC3E}">
        <p14:creationId xmlns:p14="http://schemas.microsoft.com/office/powerpoint/2010/main" val="270566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>
            <a:extLst>
              <a:ext uri="{FF2B5EF4-FFF2-40B4-BE49-F238E27FC236}">
                <a16:creationId xmlns:a16="http://schemas.microsoft.com/office/drawing/2014/main" id="{3BA49605-A79B-4843-B8F3-D12114C02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2525" y="7018338"/>
            <a:ext cx="8229600" cy="296862"/>
          </a:xfrm>
        </p:spPr>
        <p:txBody>
          <a:bodyPr/>
          <a:lstStyle/>
          <a:p>
            <a:pPr algn="r"/>
            <a:r>
              <a:rPr lang="en-US" altLang="en-US" sz="1200"/>
              <a:t>Example 8-1c</a:t>
            </a:r>
          </a:p>
        </p:txBody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FC42F9AA-371B-4087-B006-9BCD9FD67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12366"/>
            <a:ext cx="18473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endParaRPr lang="en-US" sz="2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335876" name="Pictur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2E060B0-2B5B-4142-B760-D5795BD1F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526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877" name="Picture 5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5839FE5-12E3-4249-B56A-20FBDCEEB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413" y="6470650"/>
            <a:ext cx="347662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878" name="Picture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57535A9E-1DA3-4194-996D-7543A79D4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076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879" name="Picture 7">
            <a:extLst>
              <a:ext uri="{FF2B5EF4-FFF2-40B4-BE49-F238E27FC236}">
                <a16:creationId xmlns:a16="http://schemas.microsoft.com/office/drawing/2014/main" id="{166992DD-C298-4FF7-9BFB-C927052B1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39" y="739775"/>
            <a:ext cx="1938337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881" name="Picture 9">
            <a:hlinkClick r:id="rId7" action="ppaction://program" highlightClick="1"/>
            <a:extLst>
              <a:ext uri="{FF2B5EF4-FFF2-40B4-BE49-F238E27FC236}">
                <a16:creationId xmlns:a16="http://schemas.microsoft.com/office/drawing/2014/main" id="{BC86B2CE-02C8-4429-B24D-3D0945E11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1" y="6470650"/>
            <a:ext cx="3476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884" name="Picture 1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AD6F9B5-266B-4178-AC05-4543C77D3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188" y="6470650"/>
            <a:ext cx="347662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890" name="Picture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002D39D-1DBE-4EA7-A59C-463151F3A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6465888"/>
            <a:ext cx="1663700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891" name="Picture 19">
            <a:extLst>
              <a:ext uri="{FF2B5EF4-FFF2-40B4-BE49-F238E27FC236}">
                <a16:creationId xmlns:a16="http://schemas.microsoft.com/office/drawing/2014/main" id="{1E759B09-123E-4AB4-901B-224EE9E50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8736013" y="100014"/>
            <a:ext cx="16954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5892" name="Text Box 20">
            <a:extLst>
              <a:ext uri="{FF2B5EF4-FFF2-40B4-BE49-F238E27FC236}">
                <a16:creationId xmlns:a16="http://schemas.microsoft.com/office/drawing/2014/main" id="{1F6C75F9-9B49-4DE1-87CD-17F1A7A65463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651739" y="1258889"/>
            <a:ext cx="9779724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 dirty="0">
                <a:solidFill>
                  <a:srgbClr val="66CCFF"/>
                </a:solidFill>
              </a:rPr>
              <a:t>Geometry</a:t>
            </a:r>
            <a:r>
              <a:rPr lang="en-US" altLang="en-US" sz="2400" b="1" dirty="0">
                <a:solidFill>
                  <a:srgbClr val="FFEB55"/>
                </a:solidFill>
              </a:rPr>
              <a:t>  The ordered pairs of the relation 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{(–3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4)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</a:t>
            </a:r>
            <a:b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(–1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5)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(2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3)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(1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1)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(–2</a:t>
            </a:r>
            <a:r>
              <a:rPr lang="en-US" altLang="en-US" sz="2400" b="1" dirty="0">
                <a:solidFill>
                  <a:srgbClr val="FFEB55"/>
                </a:solidFill>
              </a:rPr>
              <a:t>,</a:t>
            </a:r>
            <a:r>
              <a:rPr lang="en-US" altLang="en-US" sz="2800" dirty="0">
                <a:solidFill>
                  <a:srgbClr val="FFEB55"/>
                </a:solidFill>
                <a:latin typeface="Times New Roman" panose="02020603050405020304" pitchFamily="18" charset="0"/>
              </a:rPr>
              <a:t> 1)}</a:t>
            </a:r>
            <a:r>
              <a:rPr lang="en-US" altLang="en-US" sz="2400" b="1" dirty="0">
                <a:solidFill>
                  <a:srgbClr val="FFEB55"/>
                </a:solidFill>
              </a:rPr>
              <a:t> are the coordinates of the vertices of a pentagon.</a:t>
            </a:r>
            <a:r>
              <a:rPr lang="en-US" altLang="en-US" sz="2800" b="1" dirty="0">
                <a:solidFill>
                  <a:srgbClr val="FFEB55"/>
                </a:solidFill>
              </a:rPr>
              <a:t> </a:t>
            </a:r>
            <a:r>
              <a:rPr lang="en-US" altLang="en-US" sz="2400" b="1" dirty="0">
                <a:solidFill>
                  <a:srgbClr val="FFEB55"/>
                </a:solidFill>
              </a:rPr>
              <a:t>Find the inverse of this relation and determine whether</a:t>
            </a:r>
            <a:r>
              <a:rPr lang="en-US" altLang="en-US" sz="2800" b="1" dirty="0">
                <a:solidFill>
                  <a:srgbClr val="FFEB55"/>
                </a:solidFill>
              </a:rPr>
              <a:t> </a:t>
            </a:r>
            <a:r>
              <a:rPr lang="en-US" altLang="en-US" sz="2400" b="1" dirty="0">
                <a:solidFill>
                  <a:srgbClr val="FFEB55"/>
                </a:solidFill>
              </a:rPr>
              <a:t>the resulting ordered pairs are </a:t>
            </a:r>
            <a:br>
              <a:rPr lang="en-US" altLang="en-US" sz="2400" b="1" dirty="0">
                <a:solidFill>
                  <a:srgbClr val="FFEB55"/>
                </a:solidFill>
              </a:rPr>
            </a:br>
            <a:r>
              <a:rPr lang="en-US" altLang="en-US" sz="2400" b="1" dirty="0">
                <a:solidFill>
                  <a:srgbClr val="FFEB55"/>
                </a:solidFill>
              </a:rPr>
              <a:t>also the coordinates of</a:t>
            </a:r>
            <a:r>
              <a:rPr lang="en-US" altLang="en-US" sz="2800" b="1" dirty="0">
                <a:solidFill>
                  <a:srgbClr val="FFEB55"/>
                </a:solidFill>
              </a:rPr>
              <a:t> </a:t>
            </a:r>
            <a:r>
              <a:rPr lang="en-US" altLang="en-US" sz="2400" b="1" dirty="0">
                <a:solidFill>
                  <a:srgbClr val="FFEB55"/>
                </a:solidFill>
              </a:rPr>
              <a:t>the vertices of a pentagon.</a:t>
            </a:r>
            <a:r>
              <a:rPr lang="en-US" altLang="en-US" sz="2400" dirty="0">
                <a:solidFill>
                  <a:srgbClr val="FFEB55"/>
                </a:solidFill>
              </a:rPr>
              <a:t> </a:t>
            </a:r>
          </a:p>
        </p:txBody>
      </p:sp>
      <p:sp>
        <p:nvSpPr>
          <p:cNvPr id="335893" name="Text Box 21">
            <a:extLst>
              <a:ext uri="{FF2B5EF4-FFF2-40B4-BE49-F238E27FC236}">
                <a16:creationId xmlns:a16="http://schemas.microsoft.com/office/drawing/2014/main" id="{F994A118-E7E8-44A7-9D48-0B8660DEC7D5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940526" y="3890964"/>
            <a:ext cx="7001691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916238" algn="l"/>
                <a:tab pos="5543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 dirty="0">
                <a:solidFill>
                  <a:srgbClr val="FFEB55"/>
                </a:solidFill>
              </a:rPr>
              <a:t>Answer:</a:t>
            </a:r>
            <a:r>
              <a:rPr lang="en-US" altLang="en-US" sz="2800" b="1" dirty="0">
                <a:solidFill>
                  <a:srgbClr val="FFFFFF"/>
                </a:solidFill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{(4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–3)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(5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–1)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(3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2)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(1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1)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(1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–2)}</a:t>
            </a:r>
            <a:br>
              <a:rPr lang="en-US" alt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FFFFFF"/>
                </a:solidFill>
              </a:rPr>
              <a:t>These ordered pairs also describe the vertices of </a:t>
            </a:r>
            <a:br>
              <a:rPr lang="en-US" altLang="en-US" sz="2400" dirty="0">
                <a:solidFill>
                  <a:srgbClr val="FFFFFF"/>
                </a:solidFill>
              </a:rPr>
            </a:br>
            <a:r>
              <a:rPr lang="en-US" altLang="en-US" sz="2400" dirty="0">
                <a:solidFill>
                  <a:srgbClr val="FFFFFF"/>
                </a:solidFill>
              </a:rPr>
              <a:t>a pentagon.</a:t>
            </a:r>
          </a:p>
        </p:txBody>
      </p:sp>
      <p:pic>
        <p:nvPicPr>
          <p:cNvPr id="335894" name="Picture 22">
            <a:extLst>
              <a:ext uri="{FF2B5EF4-FFF2-40B4-BE49-F238E27FC236}">
                <a16:creationId xmlns:a16="http://schemas.microsoft.com/office/drawing/2014/main" id="{71144CE1-6DAC-4CE5-B69C-81577F8D7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8174038" y="2485801"/>
            <a:ext cx="3300412" cy="330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3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92" grpId="0" autoUpdateAnimBg="0"/>
      <p:bldP spid="335893" grpId="0" autoUpdateAnimBg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Default Design">
  <a:themeElements>
    <a:clrScheme name="Default Design 13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66CC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20000"/>
          </a:spcAft>
          <a:buClr>
            <a:srgbClr val="FFFFFF"/>
          </a:buClr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20000"/>
          </a:spcAft>
          <a:buClr>
            <a:srgbClr val="FFFFFF"/>
          </a:buClr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439</Words>
  <Application>Microsoft Office PowerPoint</Application>
  <PresentationFormat>Widescreen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Times New Roman</vt:lpstr>
      <vt:lpstr>Crop</vt:lpstr>
      <vt:lpstr>Default Design</vt:lpstr>
      <vt:lpstr>Inverse of a Function</vt:lpstr>
      <vt:lpstr>Goals:</vt:lpstr>
      <vt:lpstr>Finding Inverses of Relations/Functions</vt:lpstr>
      <vt:lpstr>Example 8-1a</vt:lpstr>
      <vt:lpstr>Example 8-1b</vt:lpstr>
      <vt:lpstr>Graph the function and its inverse</vt:lpstr>
      <vt:lpstr>Example 8-1c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Inverse of a Function</dc:title>
  <dc:creator>Sharol Haugen</dc:creator>
  <cp:lastModifiedBy>Calise, Anthony J.</cp:lastModifiedBy>
  <cp:revision>8</cp:revision>
  <dcterms:created xsi:type="dcterms:W3CDTF">2019-03-26T18:49:57Z</dcterms:created>
  <dcterms:modified xsi:type="dcterms:W3CDTF">2020-12-08T14:35:29Z</dcterms:modified>
</cp:coreProperties>
</file>