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280" r:id="rId3"/>
    <p:sldId id="285" r:id="rId4"/>
    <p:sldId id="281" r:id="rId5"/>
    <p:sldId id="282" r:id="rId6"/>
    <p:sldId id="283" r:id="rId7"/>
    <p:sldId id="28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6E94352-52FD-412D-AC2B-D04144AC42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E3a Solving Logarithmic Equations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8F0EC4F-58D5-41DA-AE5C-6284A96D5E0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E91451E6-69B9-48BA-B2AA-4FB99FBFBE1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College Algebra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8BE81CAD-1C37-4044-B6EA-8D7FD6A0ACE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D0605B-99D8-44CB-B94A-04DE4A118D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3A79854-453C-41E0-BC22-005C31E00F1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E3a Solving Logarithmic Equations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8BC3963-6E6B-4A37-8EAF-4C112B43BC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D4A8C3A8-6484-4F62-A5B6-B36131D9E55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5C4B3A16-600F-44DE-A819-DA6BBA12A66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362BDA82-51D1-4BEF-BA1F-FBC5BCD9D91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College Algebra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3AA3CA57-A319-4400-B24E-D7F6F50B69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8D21F0-4692-4655-B144-B0D2486DBF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061F12-3456-4A76-A4BC-A28690D886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B7EEF3-CF5C-4428-B8AE-633C10D33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A0D718-9BE8-4CF0-8899-88379E01E1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A1DA57-FA1B-496C-B217-AC48A6B1F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70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9F9822-4374-46DC-B630-03A5360CF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D54DC9-7339-4E4A-971F-112D7FD55E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A9F075-5E31-4E8E-8268-F9E96A2370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F4EC9A-9290-4422-A993-CC1A827788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644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1E45F-3F7B-4ED2-AF8C-9F0EDA6BA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BF9F9F-22DA-4075-B042-753F46CFDB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3FE783-DB04-4C99-9E7A-C88EAFD027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022ACC-B8E1-4FD2-B6E2-F667FA33AF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5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57E945-2D15-438D-8924-BC7054308A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CEC067-C246-43FB-AB9F-CA90CB96E2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161740-6C86-488E-9FE1-80BF8F7128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B2504-D3BE-4FDA-8140-325D1B48B7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83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1D9BA5-1C6E-4618-9767-BF060D6D1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2B1474-2974-4F7F-97B8-FA1E4C697C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01FD45-58A0-458E-8660-5F5814EF19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A34A7-5B14-4CB2-858B-3CC44D4DD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79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DED7BC9-AAC8-48E2-B2BF-EABF165770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ADF97F-F0A3-4A75-8E6C-D3CC3F2CC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001D47-405E-49B7-8A09-8CD0B7B2E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C0BA5F-3754-4812-B37D-91B21433D2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024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2E27312-3422-499F-A796-524688F05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EBAD08-1351-47D4-BED1-2D65C52779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78A3B38-85B0-4AB3-9F97-7ABD052F51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817127-B118-4980-AAD1-D3FD9014C6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44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7A4783-DFF8-40B4-AE8C-4A578F9BF5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E1E980A-1CE9-45B0-8D48-74606E039E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69EC473-8302-44E9-8818-EC471A46E1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B2189-1190-45C6-819C-EB0B823A2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71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BCF16F7-740F-4FA0-A614-F08B06C56B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012E97-8C6D-4CBB-8F66-BD4F74CF07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F6CAEA1-22CE-4AB5-846D-B94DA39AF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13831-26AF-4287-A885-04C70DD76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72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A54700-F6A6-4167-A5D8-60F64B4286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CA8F6F-E202-479E-B168-2BBAC4A3F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4A8B0B-4236-40A8-98F5-7EDB31788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C5FF4-F374-4C30-8705-FC0F09E373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18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725CC1-A1CE-4A4A-A562-16B438F6A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52FD1D-3B92-4366-911C-661246C2F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204961-1816-45D1-95DB-F9760406D5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49E2F2-38F7-40C5-AD7A-79AB97319E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2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D33B622-ADC1-468E-8CFD-4F205FFF9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F892C67-C833-478B-97DD-7D3986E1D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42089F-9ED5-4D59-BEAE-6D1EB38858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4DA1ADB-05E8-4A9A-AB01-40578B4972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5C42911-A6AC-4C7D-B9DA-5DF10C422F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F2D108-F0DB-4B61-9640-5443AE9A24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2">
            <a:extLst>
              <a:ext uri="{FF2B5EF4-FFF2-40B4-BE49-F238E27FC236}">
                <a16:creationId xmlns:a16="http://schemas.microsoft.com/office/drawing/2014/main" id="{3E9E7866-1920-4685-B367-C8B8AD44E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72" y="1255570"/>
            <a:ext cx="78295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/>
              <a:t>Find the x-value for each of the following that would make the equations true.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0" name="Object 8">
                <a:extLst>
                  <a:ext uri="{FF2B5EF4-FFF2-40B4-BE49-F238E27FC236}">
                    <a16:creationId xmlns:a16="http://schemas.microsoft.com/office/drawing/2014/main" id="{149997DE-BC4F-4243-8559-C46C54DCB0B4}"/>
                  </a:ext>
                </a:extLst>
              </p:cNvPr>
              <p:cNvSpPr txBox="1"/>
              <p:nvPr/>
            </p:nvSpPr>
            <p:spPr bwMode="auto">
              <a:xfrm>
                <a:off x="519772" y="2853968"/>
                <a:ext cx="2533650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r>
                  <a:rPr lang="en-US" sz="3600" dirty="0">
                    <a:solidFill>
                      <a:srgbClr val="000000"/>
                    </a:solidFill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=125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050" name="Object 8">
                <a:extLst>
                  <a:ext uri="{FF2B5EF4-FFF2-40B4-BE49-F238E27FC236}">
                    <a16:creationId xmlns:a16="http://schemas.microsoft.com/office/drawing/2014/main" id="{149997DE-BC4F-4243-8559-C46C54DCB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772" y="2853968"/>
                <a:ext cx="2533650" cy="942975"/>
              </a:xfrm>
              <a:prstGeom prst="rect">
                <a:avLst/>
              </a:prstGeom>
              <a:blipFill>
                <a:blip r:embed="rId2"/>
                <a:stretch>
                  <a:fillRect l="-7212" t="-967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6" name="Object 10">
                <a:extLst>
                  <a:ext uri="{FF2B5EF4-FFF2-40B4-BE49-F238E27FC236}">
                    <a16:creationId xmlns:a16="http://schemas.microsoft.com/office/drawing/2014/main" id="{1A824473-558F-4E3D-A5CE-F3CA78B636B7}"/>
                  </a:ext>
                </a:extLst>
              </p:cNvPr>
              <p:cNvSpPr txBox="1"/>
              <p:nvPr/>
            </p:nvSpPr>
            <p:spPr bwMode="auto">
              <a:xfrm>
                <a:off x="5439861" y="2853967"/>
                <a:ext cx="2592387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r>
                  <a:rPr lang="en-US" sz="3600" dirty="0">
                    <a:solidFill>
                      <a:srgbClr val="000000"/>
                    </a:solidFill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36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36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=243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106" name="Object 10">
                <a:extLst>
                  <a:ext uri="{FF2B5EF4-FFF2-40B4-BE49-F238E27FC236}">
                    <a16:creationId xmlns:a16="http://schemas.microsoft.com/office/drawing/2014/main" id="{1A824473-558F-4E3D-A5CE-F3CA78B636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39861" y="2853967"/>
                <a:ext cx="2592387" cy="942975"/>
              </a:xfrm>
              <a:prstGeom prst="rect">
                <a:avLst/>
              </a:prstGeom>
              <a:blipFill>
                <a:blip r:embed="rId3"/>
                <a:stretch>
                  <a:fillRect l="-7042" t="-967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2">
            <a:extLst>
              <a:ext uri="{FF2B5EF4-FFF2-40B4-BE49-F238E27FC236}">
                <a16:creationId xmlns:a16="http://schemas.microsoft.com/office/drawing/2014/main" id="{3B191C45-4404-44CC-A486-CCC3DA481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772" y="178352"/>
            <a:ext cx="7829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/>
              <a:t>Drill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>
            <a:extLst>
              <a:ext uri="{FF2B5EF4-FFF2-40B4-BE49-F238E27FC236}">
                <a16:creationId xmlns:a16="http://schemas.microsoft.com/office/drawing/2014/main" id="{311E02FD-A890-4446-A776-58B1E00C0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25413"/>
            <a:ext cx="7829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/>
              <a:t>What about this one?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4" name="Object 3">
                <a:extLst>
                  <a:ext uri="{FF2B5EF4-FFF2-40B4-BE49-F238E27FC236}">
                    <a16:creationId xmlns:a16="http://schemas.microsoft.com/office/drawing/2014/main" id="{849B5497-DBD5-4002-B940-030ADD099EB4}"/>
                  </a:ext>
                </a:extLst>
              </p:cNvPr>
              <p:cNvSpPr txBox="1"/>
              <p:nvPr/>
            </p:nvSpPr>
            <p:spPr bwMode="auto">
              <a:xfrm>
                <a:off x="816599" y="1055688"/>
                <a:ext cx="1944687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4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3074" name="Object 3">
                <a:extLst>
                  <a:ext uri="{FF2B5EF4-FFF2-40B4-BE49-F238E27FC236}">
                    <a16:creationId xmlns:a16="http://schemas.microsoft.com/office/drawing/2014/main" id="{849B5497-DBD5-4002-B940-030ADD099E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6599" y="1055688"/>
                <a:ext cx="1944687" cy="94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0D7FEACE-184E-4ED3-914D-015D863A1413}"/>
              </a:ext>
            </a:extLst>
          </p:cNvPr>
          <p:cNvSpPr/>
          <p:nvPr/>
        </p:nvSpPr>
        <p:spPr>
          <a:xfrm>
            <a:off x="0" y="4400377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/>
              <a:t>In order to solve problems like that we must use logarithms. </a:t>
            </a:r>
            <a:r>
              <a:rPr lang="en-US" altLang="en-US" sz="3200" b="1" u="sng" dirty="0"/>
              <a:t>Logarithms</a:t>
            </a:r>
            <a:r>
              <a:rPr lang="en-US" altLang="en-US" sz="3200" dirty="0"/>
              <a:t> are the inverses of exponential functions.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2CF24665-6D0C-4ACC-A446-A0DEEDF1F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690492"/>
            <a:ext cx="78295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/>
              <a:t>Today we will be able to rewrite exponential equations as logarithms and vice versa </a:t>
            </a:r>
          </a:p>
        </p:txBody>
      </p:sp>
      <p:pic>
        <p:nvPicPr>
          <p:cNvPr id="30722" name="Picture 2" descr="New Logarithm Memes | Bonus Memes, When Memes, Penny Memes">
            <a:extLst>
              <a:ext uri="{FF2B5EF4-FFF2-40B4-BE49-F238E27FC236}">
                <a16:creationId xmlns:a16="http://schemas.microsoft.com/office/drawing/2014/main" id="{96A30855-00C2-4AC8-9D70-DFC3AD0FC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9575" y="2459431"/>
            <a:ext cx="5404849" cy="401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509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" name="Text Box 2">
            <a:extLst>
              <a:ext uri="{FF2B5EF4-FFF2-40B4-BE49-F238E27FC236}">
                <a16:creationId xmlns:a16="http://schemas.microsoft.com/office/drawing/2014/main" id="{8A5E5803-7166-4CE8-9763-4F6369499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742" y="-11195"/>
            <a:ext cx="924674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dirty="0"/>
              <a:t>Can you find the pattern used to rewrite each of the problems on the left as logs?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891" name="Object 3">
                <a:extLst>
                  <a:ext uri="{FF2B5EF4-FFF2-40B4-BE49-F238E27FC236}">
                    <a16:creationId xmlns:a16="http://schemas.microsoft.com/office/drawing/2014/main" id="{DFC519DC-5CFB-4639-B651-DB523F27E4F5}"/>
                  </a:ext>
                </a:extLst>
              </p:cNvPr>
              <p:cNvSpPr txBox="1"/>
              <p:nvPr/>
            </p:nvSpPr>
            <p:spPr bwMode="auto">
              <a:xfrm>
                <a:off x="1570385" y="3720306"/>
                <a:ext cx="1884362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891" name="Object 3">
                <a:extLst>
                  <a:ext uri="{FF2B5EF4-FFF2-40B4-BE49-F238E27FC236}">
                    <a16:creationId xmlns:a16="http://schemas.microsoft.com/office/drawing/2014/main" id="{DFC519DC-5CFB-4639-B651-DB523F27E4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0385" y="3720306"/>
                <a:ext cx="1884362" cy="94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3" name="Object 5">
                <a:extLst>
                  <a:ext uri="{FF2B5EF4-FFF2-40B4-BE49-F238E27FC236}">
                    <a16:creationId xmlns:a16="http://schemas.microsoft.com/office/drawing/2014/main" id="{871D4A89-281A-4D35-8688-ECB9297E05AC}"/>
                  </a:ext>
                </a:extLst>
              </p:cNvPr>
              <p:cNvSpPr txBox="1"/>
              <p:nvPr/>
            </p:nvSpPr>
            <p:spPr bwMode="auto">
              <a:xfrm>
                <a:off x="1570384" y="1774991"/>
                <a:ext cx="1884363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893" name="Object 5">
                <a:extLst>
                  <a:ext uri="{FF2B5EF4-FFF2-40B4-BE49-F238E27FC236}">
                    <a16:creationId xmlns:a16="http://schemas.microsoft.com/office/drawing/2014/main" id="{871D4A89-281A-4D35-8688-ECB9297E05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0384" y="1774991"/>
                <a:ext cx="1884363" cy="94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4" name="Object 6">
                <a:extLst>
                  <a:ext uri="{FF2B5EF4-FFF2-40B4-BE49-F238E27FC236}">
                    <a16:creationId xmlns:a16="http://schemas.microsoft.com/office/drawing/2014/main" id="{9444568B-7BC4-4F98-B9BF-AC37BB084A6A}"/>
                  </a:ext>
                </a:extLst>
              </p:cNvPr>
              <p:cNvSpPr txBox="1"/>
              <p:nvPr/>
            </p:nvSpPr>
            <p:spPr bwMode="auto">
              <a:xfrm>
                <a:off x="1570384" y="2560805"/>
                <a:ext cx="2238375" cy="11191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894" name="Object 6">
                <a:extLst>
                  <a:ext uri="{FF2B5EF4-FFF2-40B4-BE49-F238E27FC236}">
                    <a16:creationId xmlns:a16="http://schemas.microsoft.com/office/drawing/2014/main" id="{9444568B-7BC4-4F98-B9BF-AC37BB084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0384" y="2560805"/>
                <a:ext cx="2238375" cy="11191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5" name="Object 7">
                <a:extLst>
                  <a:ext uri="{FF2B5EF4-FFF2-40B4-BE49-F238E27FC236}">
                    <a16:creationId xmlns:a16="http://schemas.microsoft.com/office/drawing/2014/main" id="{40759511-E238-4908-AFB4-3E571A558954}"/>
                  </a:ext>
                </a:extLst>
              </p:cNvPr>
              <p:cNvSpPr txBox="1"/>
              <p:nvPr/>
            </p:nvSpPr>
            <p:spPr bwMode="auto">
              <a:xfrm>
                <a:off x="1423540" y="4698107"/>
                <a:ext cx="2532062" cy="18256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895" name="Object 7">
                <a:extLst>
                  <a:ext uri="{FF2B5EF4-FFF2-40B4-BE49-F238E27FC236}">
                    <a16:creationId xmlns:a16="http://schemas.microsoft.com/office/drawing/2014/main" id="{40759511-E238-4908-AFB4-3E571A558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3540" y="4698107"/>
                <a:ext cx="2532062" cy="18256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02" name="Object 9">
                <a:extLst>
                  <a:ext uri="{FF2B5EF4-FFF2-40B4-BE49-F238E27FC236}">
                    <a16:creationId xmlns:a16="http://schemas.microsoft.com/office/drawing/2014/main" id="{B7BB0963-AD01-420E-9AE3-CC9FC77D36CE}"/>
                  </a:ext>
                </a:extLst>
              </p:cNvPr>
              <p:cNvSpPr txBox="1"/>
              <p:nvPr/>
            </p:nvSpPr>
            <p:spPr bwMode="auto">
              <a:xfrm>
                <a:off x="5556607" y="3677895"/>
                <a:ext cx="2825750" cy="10017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func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102" name="Object 9">
                <a:extLst>
                  <a:ext uri="{FF2B5EF4-FFF2-40B4-BE49-F238E27FC236}">
                    <a16:creationId xmlns:a16="http://schemas.microsoft.com/office/drawing/2014/main" id="{B7BB0963-AD01-420E-9AE3-CC9FC77D3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56607" y="3677895"/>
                <a:ext cx="2825750" cy="10017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8" name="Object 10">
                <a:extLst>
                  <a:ext uri="{FF2B5EF4-FFF2-40B4-BE49-F238E27FC236}">
                    <a16:creationId xmlns:a16="http://schemas.microsoft.com/office/drawing/2014/main" id="{E731CBE9-A9A8-42AD-9B74-9E6BFE446A3B}"/>
                  </a:ext>
                </a:extLst>
              </p:cNvPr>
              <p:cNvSpPr txBox="1"/>
              <p:nvPr/>
            </p:nvSpPr>
            <p:spPr bwMode="auto">
              <a:xfrm>
                <a:off x="5478463" y="1774991"/>
                <a:ext cx="2884487" cy="10604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898" name="Object 10">
                <a:extLst>
                  <a:ext uri="{FF2B5EF4-FFF2-40B4-BE49-F238E27FC236}">
                    <a16:creationId xmlns:a16="http://schemas.microsoft.com/office/drawing/2014/main" id="{E731CBE9-A9A8-42AD-9B74-9E6BFE446A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8463" y="1774991"/>
                <a:ext cx="2884487" cy="10604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899" name="Object 11">
                <a:extLst>
                  <a:ext uri="{FF2B5EF4-FFF2-40B4-BE49-F238E27FC236}">
                    <a16:creationId xmlns:a16="http://schemas.microsoft.com/office/drawing/2014/main" id="{55E2021C-1D68-49D3-B37C-AA673F2E81C8}"/>
                  </a:ext>
                </a:extLst>
              </p:cNvPr>
              <p:cNvSpPr txBox="1"/>
              <p:nvPr/>
            </p:nvSpPr>
            <p:spPr bwMode="auto">
              <a:xfrm>
                <a:off x="5478463" y="2515393"/>
                <a:ext cx="3060700" cy="18272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899" name="Object 11">
                <a:extLst>
                  <a:ext uri="{FF2B5EF4-FFF2-40B4-BE49-F238E27FC236}">
                    <a16:creationId xmlns:a16="http://schemas.microsoft.com/office/drawing/2014/main" id="{55E2021C-1D68-49D3-B37C-AA673F2E81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78463" y="2515393"/>
                <a:ext cx="3060700" cy="182721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900" name="Object 12">
                <a:extLst>
                  <a:ext uri="{FF2B5EF4-FFF2-40B4-BE49-F238E27FC236}">
                    <a16:creationId xmlns:a16="http://schemas.microsoft.com/office/drawing/2014/main" id="{32A2EAF3-669E-4EE9-B227-6B20345AE600}"/>
                  </a:ext>
                </a:extLst>
              </p:cNvPr>
              <p:cNvSpPr txBox="1"/>
              <p:nvPr/>
            </p:nvSpPr>
            <p:spPr bwMode="auto">
              <a:xfrm>
                <a:off x="5855896" y="4689019"/>
                <a:ext cx="3709987" cy="18272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81</m:t>
                              </m:r>
                            </m:den>
                          </m:f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900" name="Object 12">
                <a:extLst>
                  <a:ext uri="{FF2B5EF4-FFF2-40B4-BE49-F238E27FC236}">
                    <a16:creationId xmlns:a16="http://schemas.microsoft.com/office/drawing/2014/main" id="{32A2EAF3-669E-4EE9-B227-6B20345AE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55896" y="4689019"/>
                <a:ext cx="3709987" cy="182721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4C83365-3224-408B-934E-67BDCE61E0F4}"/>
              </a:ext>
            </a:extLst>
          </p:cNvPr>
          <p:cNvCxnSpPr/>
          <p:nvPr/>
        </p:nvCxnSpPr>
        <p:spPr>
          <a:xfrm>
            <a:off x="2836415" y="2126751"/>
            <a:ext cx="256779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217FEAA-4FDE-4EA1-A1E9-CD26EE59CC6F}"/>
              </a:ext>
            </a:extLst>
          </p:cNvPr>
          <p:cNvCxnSpPr/>
          <p:nvPr/>
        </p:nvCxnSpPr>
        <p:spPr>
          <a:xfrm>
            <a:off x="2988815" y="2915922"/>
            <a:ext cx="256779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EAB1FF3-A439-4CA6-A5AE-8AC98AA151AD}"/>
              </a:ext>
            </a:extLst>
          </p:cNvPr>
          <p:cNvCxnSpPr/>
          <p:nvPr/>
        </p:nvCxnSpPr>
        <p:spPr>
          <a:xfrm>
            <a:off x="2971324" y="4015484"/>
            <a:ext cx="256779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747D98AF-F34A-4A2F-99FE-F828B5013CE3}"/>
              </a:ext>
            </a:extLst>
          </p:cNvPr>
          <p:cNvCxnSpPr/>
          <p:nvPr/>
        </p:nvCxnSpPr>
        <p:spPr>
          <a:xfrm>
            <a:off x="3288104" y="5217560"/>
            <a:ext cx="2567792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Text Box 2">
            <a:extLst>
              <a:ext uri="{FF2B5EF4-FFF2-40B4-BE49-F238E27FC236}">
                <a16:creationId xmlns:a16="http://schemas.microsoft.com/office/drawing/2014/main" id="{3D330181-CE19-4B2E-B2D7-3F19C977E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25413"/>
            <a:ext cx="7829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915" name="Object 3">
                <a:extLst>
                  <a:ext uri="{FF2B5EF4-FFF2-40B4-BE49-F238E27FC236}">
                    <a16:creationId xmlns:a16="http://schemas.microsoft.com/office/drawing/2014/main" id="{8B69D1AC-D056-4DC0-B739-6344F9CD76B3}"/>
                  </a:ext>
                </a:extLst>
              </p:cNvPr>
              <p:cNvSpPr txBox="1"/>
              <p:nvPr/>
            </p:nvSpPr>
            <p:spPr bwMode="auto">
              <a:xfrm>
                <a:off x="5643563" y="2009775"/>
                <a:ext cx="1884362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8915" name="Object 3">
                <a:extLst>
                  <a:ext uri="{FF2B5EF4-FFF2-40B4-BE49-F238E27FC236}">
                    <a16:creationId xmlns:a16="http://schemas.microsoft.com/office/drawing/2014/main" id="{8B69D1AC-D056-4DC0-B739-6344F9CD76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43563" y="2009775"/>
                <a:ext cx="1884362" cy="942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16" name="Object 4">
                <a:extLst>
                  <a:ext uri="{FF2B5EF4-FFF2-40B4-BE49-F238E27FC236}">
                    <a16:creationId xmlns:a16="http://schemas.microsoft.com/office/drawing/2014/main" id="{BD619C46-6898-4C2F-BB65-4CF6DE6EBF64}"/>
                  </a:ext>
                </a:extLst>
              </p:cNvPr>
              <p:cNvSpPr txBox="1"/>
              <p:nvPr/>
            </p:nvSpPr>
            <p:spPr bwMode="auto">
              <a:xfrm>
                <a:off x="5715000" y="3324225"/>
                <a:ext cx="2001838" cy="942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916" name="Object 4">
                <a:extLst>
                  <a:ext uri="{FF2B5EF4-FFF2-40B4-BE49-F238E27FC236}">
                    <a16:creationId xmlns:a16="http://schemas.microsoft.com/office/drawing/2014/main" id="{BD619C46-6898-4C2F-BB65-4CF6DE6EB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15000" y="3324225"/>
                <a:ext cx="2001838" cy="942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Object 7">
                <a:extLst>
                  <a:ext uri="{FF2B5EF4-FFF2-40B4-BE49-F238E27FC236}">
                    <a16:creationId xmlns:a16="http://schemas.microsoft.com/office/drawing/2014/main" id="{AE2E319A-0F60-4794-8300-6DF6E27D9098}"/>
                  </a:ext>
                </a:extLst>
              </p:cNvPr>
              <p:cNvSpPr txBox="1"/>
              <p:nvPr/>
            </p:nvSpPr>
            <p:spPr bwMode="auto">
              <a:xfrm>
                <a:off x="500063" y="1958975"/>
                <a:ext cx="2825750" cy="10017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func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124" name="Object 7">
                <a:extLst>
                  <a:ext uri="{FF2B5EF4-FFF2-40B4-BE49-F238E27FC236}">
                    <a16:creationId xmlns:a16="http://schemas.microsoft.com/office/drawing/2014/main" id="{AE2E319A-0F60-4794-8300-6DF6E27D90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063" y="1958975"/>
                <a:ext cx="2825750" cy="10017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920" name="Object 8">
                <a:extLst>
                  <a:ext uri="{FF2B5EF4-FFF2-40B4-BE49-F238E27FC236}">
                    <a16:creationId xmlns:a16="http://schemas.microsoft.com/office/drawing/2014/main" id="{9EB946DC-C984-461E-A425-CCC517253D7D}"/>
                  </a:ext>
                </a:extLst>
              </p:cNvPr>
              <p:cNvSpPr txBox="1"/>
              <p:nvPr/>
            </p:nvSpPr>
            <p:spPr bwMode="auto">
              <a:xfrm>
                <a:off x="457200" y="3265488"/>
                <a:ext cx="3001963" cy="10604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6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en-US" sz="3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8920" name="Object 8">
                <a:extLst>
                  <a:ext uri="{FF2B5EF4-FFF2-40B4-BE49-F238E27FC236}">
                    <a16:creationId xmlns:a16="http://schemas.microsoft.com/office/drawing/2014/main" id="{9EB946DC-C984-461E-A425-CCC517253D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3265488"/>
                <a:ext cx="3001963" cy="10604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7" name="Text Box 11">
            <a:extLst>
              <a:ext uri="{FF2B5EF4-FFF2-40B4-BE49-F238E27FC236}">
                <a16:creationId xmlns:a16="http://schemas.microsoft.com/office/drawing/2014/main" id="{7473A9EF-0C2C-48B3-B413-2C5B8EEB7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9017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Logarithmic Form</a:t>
            </a:r>
          </a:p>
        </p:txBody>
      </p:sp>
      <p:sp>
        <p:nvSpPr>
          <p:cNvPr id="5128" name="Text Box 12">
            <a:extLst>
              <a:ext uri="{FF2B5EF4-FFF2-40B4-BE49-F238E27FC236}">
                <a16:creationId xmlns:a16="http://schemas.microsoft.com/office/drawing/2014/main" id="{A41761AC-45DC-4685-8441-789E75930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9906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Exponential Form</a:t>
            </a:r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B75B4165-C9AB-4391-A44F-763281C43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988" y="4795838"/>
            <a:ext cx="59515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READ “log base </a:t>
            </a:r>
            <a:r>
              <a:rPr lang="en-US" altLang="en-US" sz="3200" i="1"/>
              <a:t>a</a:t>
            </a:r>
            <a:r>
              <a:rPr lang="en-US" altLang="en-US" sz="3200"/>
              <a:t> of </a:t>
            </a:r>
            <a:r>
              <a:rPr lang="en-US" altLang="en-US" sz="3200" i="1"/>
              <a:t>x</a:t>
            </a:r>
            <a:r>
              <a:rPr lang="en-US" altLang="en-US" sz="3200"/>
              <a:t> is </a:t>
            </a:r>
            <a:r>
              <a:rPr lang="en-US" altLang="en-US" sz="3200" i="1"/>
              <a:t>y</a:t>
            </a:r>
            <a:r>
              <a:rPr lang="en-US" altLang="en-US" sz="320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2">
            <a:extLst>
              <a:ext uri="{FF2B5EF4-FFF2-40B4-BE49-F238E27FC236}">
                <a16:creationId xmlns:a16="http://schemas.microsoft.com/office/drawing/2014/main" id="{9D15003B-4371-4ECF-926E-41014A4EB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25413"/>
            <a:ext cx="7829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COMPLETE THE TABLE</a:t>
            </a:r>
          </a:p>
        </p:txBody>
      </p:sp>
      <p:sp>
        <p:nvSpPr>
          <p:cNvPr id="6153" name="Text Box 7">
            <a:extLst>
              <a:ext uri="{FF2B5EF4-FFF2-40B4-BE49-F238E27FC236}">
                <a16:creationId xmlns:a16="http://schemas.microsoft.com/office/drawing/2014/main" id="{752B2F35-C677-4605-AB6A-0700EFA20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9017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Logarithmic Form</a:t>
            </a:r>
          </a:p>
        </p:txBody>
      </p:sp>
      <p:sp>
        <p:nvSpPr>
          <p:cNvPr id="6154" name="Text Box 8">
            <a:extLst>
              <a:ext uri="{FF2B5EF4-FFF2-40B4-BE49-F238E27FC236}">
                <a16:creationId xmlns:a16="http://schemas.microsoft.com/office/drawing/2014/main" id="{1B5764FE-CA42-40E7-9E69-26BD94660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9906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Exponential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Object 11">
                <a:extLst>
                  <a:ext uri="{FF2B5EF4-FFF2-40B4-BE49-F238E27FC236}">
                    <a16:creationId xmlns:a16="http://schemas.microsoft.com/office/drawing/2014/main" id="{F3D8EBD0-B82F-47EE-B871-2E4B47405D96}"/>
                  </a:ext>
                </a:extLst>
              </p:cNvPr>
              <p:cNvSpPr txBox="1"/>
              <p:nvPr/>
            </p:nvSpPr>
            <p:spPr bwMode="auto">
              <a:xfrm>
                <a:off x="5035568" y="3117852"/>
                <a:ext cx="2533650" cy="1177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f>
                            <m:fPr>
                              <m:type m:val="skw"/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146" name="Object 11">
                <a:extLst>
                  <a:ext uri="{FF2B5EF4-FFF2-40B4-BE49-F238E27FC236}">
                    <a16:creationId xmlns:a16="http://schemas.microsoft.com/office/drawing/2014/main" id="{F3D8EBD0-B82F-47EE-B871-2E4B47405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35568" y="3117852"/>
                <a:ext cx="2533650" cy="11779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Object 14">
                <a:extLst>
                  <a:ext uri="{FF2B5EF4-FFF2-40B4-BE49-F238E27FC236}">
                    <a16:creationId xmlns:a16="http://schemas.microsoft.com/office/drawing/2014/main" id="{0B736DB1-26EB-4F8C-BC91-DA113D95E2EB}"/>
                  </a:ext>
                </a:extLst>
              </p:cNvPr>
              <p:cNvSpPr txBox="1"/>
              <p:nvPr/>
            </p:nvSpPr>
            <p:spPr bwMode="auto">
              <a:xfrm>
                <a:off x="393700" y="1935163"/>
                <a:ext cx="3236913" cy="10017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8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47" name="Object 14">
                <a:extLst>
                  <a:ext uri="{FF2B5EF4-FFF2-40B4-BE49-F238E27FC236}">
                    <a16:creationId xmlns:a16="http://schemas.microsoft.com/office/drawing/2014/main" id="{0B736DB1-26EB-4F8C-BC91-DA113D95E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700" y="1935163"/>
                <a:ext cx="3236913" cy="10017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Object 16">
                <a:extLst>
                  <a:ext uri="{FF2B5EF4-FFF2-40B4-BE49-F238E27FC236}">
                    <a16:creationId xmlns:a16="http://schemas.microsoft.com/office/drawing/2014/main" id="{6B25B9F8-C4D3-4640-9A12-A7B902F48895}"/>
                  </a:ext>
                </a:extLst>
              </p:cNvPr>
              <p:cNvSpPr txBox="1"/>
              <p:nvPr/>
            </p:nvSpPr>
            <p:spPr bwMode="auto">
              <a:xfrm>
                <a:off x="223838" y="4602163"/>
                <a:ext cx="3768725" cy="18272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</m:e>
                      </m:func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148" name="Object 16">
                <a:extLst>
                  <a:ext uri="{FF2B5EF4-FFF2-40B4-BE49-F238E27FC236}">
                    <a16:creationId xmlns:a16="http://schemas.microsoft.com/office/drawing/2014/main" id="{6B25B9F8-C4D3-4640-9A12-A7B902F48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3838" y="4602163"/>
                <a:ext cx="3768725" cy="18272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5" name="Rectangle 17">
            <a:extLst>
              <a:ext uri="{FF2B5EF4-FFF2-40B4-BE49-F238E27FC236}">
                <a16:creationId xmlns:a16="http://schemas.microsoft.com/office/drawing/2014/main" id="{FFDA3CEA-2584-4874-B4E5-1DB87F1E6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1533525"/>
            <a:ext cx="8928100" cy="5162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Line 18">
            <a:extLst>
              <a:ext uri="{FF2B5EF4-FFF2-40B4-BE49-F238E27FC236}">
                <a16:creationId xmlns:a16="http://schemas.microsoft.com/office/drawing/2014/main" id="{7B1FDA3C-3CF2-4B93-A039-3731EC12F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2650" y="1519238"/>
            <a:ext cx="0" cy="517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9">
            <a:extLst>
              <a:ext uri="{FF2B5EF4-FFF2-40B4-BE49-F238E27FC236}">
                <a16:creationId xmlns:a16="http://schemas.microsoft.com/office/drawing/2014/main" id="{F7077CC9-A198-409D-85B4-DC96707E7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027363"/>
            <a:ext cx="898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20">
            <a:extLst>
              <a:ext uri="{FF2B5EF4-FFF2-40B4-BE49-F238E27FC236}">
                <a16:creationId xmlns:a16="http://schemas.microsoft.com/office/drawing/2014/main" id="{B98D52DA-AE1B-4762-97E2-31FEAD800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672013"/>
            <a:ext cx="898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2">
            <a:extLst>
              <a:ext uri="{FF2B5EF4-FFF2-40B4-BE49-F238E27FC236}">
                <a16:creationId xmlns:a16="http://schemas.microsoft.com/office/drawing/2014/main" id="{9D15003B-4371-4ECF-926E-41014A4EB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" y="125413"/>
            <a:ext cx="7829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/>
              <a:t>COMPLETE THE TABLE</a:t>
            </a:r>
          </a:p>
        </p:txBody>
      </p:sp>
      <p:sp>
        <p:nvSpPr>
          <p:cNvPr id="6153" name="Text Box 7">
            <a:extLst>
              <a:ext uri="{FF2B5EF4-FFF2-40B4-BE49-F238E27FC236}">
                <a16:creationId xmlns:a16="http://schemas.microsoft.com/office/drawing/2014/main" id="{752B2F35-C677-4605-AB6A-0700EFA20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9017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Logarithmic Form</a:t>
            </a:r>
          </a:p>
        </p:txBody>
      </p:sp>
      <p:sp>
        <p:nvSpPr>
          <p:cNvPr id="6154" name="Text Box 8">
            <a:extLst>
              <a:ext uri="{FF2B5EF4-FFF2-40B4-BE49-F238E27FC236}">
                <a16:creationId xmlns:a16="http://schemas.microsoft.com/office/drawing/2014/main" id="{1B5764FE-CA42-40E7-9E69-26BD946605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0763" y="99060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Exponential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Object 11">
                <a:extLst>
                  <a:ext uri="{FF2B5EF4-FFF2-40B4-BE49-F238E27FC236}">
                    <a16:creationId xmlns:a16="http://schemas.microsoft.com/office/drawing/2014/main" id="{F3D8EBD0-B82F-47EE-B871-2E4B47405D96}"/>
                  </a:ext>
                </a:extLst>
              </p:cNvPr>
              <p:cNvSpPr txBox="1"/>
              <p:nvPr/>
            </p:nvSpPr>
            <p:spPr bwMode="auto">
              <a:xfrm>
                <a:off x="5138309" y="5095082"/>
                <a:ext cx="2533650" cy="1177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146" name="Object 11">
                <a:extLst>
                  <a:ext uri="{FF2B5EF4-FFF2-40B4-BE49-F238E27FC236}">
                    <a16:creationId xmlns:a16="http://schemas.microsoft.com/office/drawing/2014/main" id="{F3D8EBD0-B82F-47EE-B871-2E4B47405D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38309" y="5095082"/>
                <a:ext cx="2533650" cy="11779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48" name="Object 16">
                <a:extLst>
                  <a:ext uri="{FF2B5EF4-FFF2-40B4-BE49-F238E27FC236}">
                    <a16:creationId xmlns:a16="http://schemas.microsoft.com/office/drawing/2014/main" id="{6B25B9F8-C4D3-4640-9A12-A7B902F48895}"/>
                  </a:ext>
                </a:extLst>
              </p:cNvPr>
              <p:cNvSpPr txBox="1"/>
              <p:nvPr/>
            </p:nvSpPr>
            <p:spPr bwMode="auto">
              <a:xfrm>
                <a:off x="496497" y="3267870"/>
                <a:ext cx="3768725" cy="18272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216</m:t>
                          </m:r>
                        </m:e>
                      </m:func>
                      <m:r>
                        <a:rPr 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148" name="Object 16">
                <a:extLst>
                  <a:ext uri="{FF2B5EF4-FFF2-40B4-BE49-F238E27FC236}">
                    <a16:creationId xmlns:a16="http://schemas.microsoft.com/office/drawing/2014/main" id="{6B25B9F8-C4D3-4640-9A12-A7B902F488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6497" y="3267870"/>
                <a:ext cx="3768725" cy="18272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55" name="Rectangle 17">
            <a:extLst>
              <a:ext uri="{FF2B5EF4-FFF2-40B4-BE49-F238E27FC236}">
                <a16:creationId xmlns:a16="http://schemas.microsoft.com/office/drawing/2014/main" id="{FFDA3CEA-2584-4874-B4E5-1DB87F1E6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1533525"/>
            <a:ext cx="8928100" cy="5162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6" name="Line 18">
            <a:extLst>
              <a:ext uri="{FF2B5EF4-FFF2-40B4-BE49-F238E27FC236}">
                <a16:creationId xmlns:a16="http://schemas.microsoft.com/office/drawing/2014/main" id="{7B1FDA3C-3CF2-4B93-A039-3731EC12F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2650" y="1519238"/>
            <a:ext cx="0" cy="517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9">
            <a:extLst>
              <a:ext uri="{FF2B5EF4-FFF2-40B4-BE49-F238E27FC236}">
                <a16:creationId xmlns:a16="http://schemas.microsoft.com/office/drawing/2014/main" id="{F7077CC9-A198-409D-85B4-DC96707E73D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3027363"/>
            <a:ext cx="898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20">
            <a:extLst>
              <a:ext uri="{FF2B5EF4-FFF2-40B4-BE49-F238E27FC236}">
                <a16:creationId xmlns:a16="http://schemas.microsoft.com/office/drawing/2014/main" id="{B98D52DA-AE1B-4762-97E2-31FEAD800FE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672013"/>
            <a:ext cx="8982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BA9362DA-8A3F-4A1F-BA40-D6DB56F17D0A}"/>
                  </a:ext>
                </a:extLst>
              </p:cNvPr>
              <p:cNvSpPr txBox="1"/>
              <p:nvPr/>
            </p:nvSpPr>
            <p:spPr bwMode="auto">
              <a:xfrm>
                <a:off x="5035568" y="1736727"/>
                <a:ext cx="2533650" cy="11779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32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  <m:sup>
                          <m:r>
                            <a:rPr lang="en-US" sz="32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=256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2" name="Object 11">
                <a:extLst>
                  <a:ext uri="{FF2B5EF4-FFF2-40B4-BE49-F238E27FC236}">
                    <a16:creationId xmlns:a16="http://schemas.microsoft.com/office/drawing/2014/main" id="{BA9362DA-8A3F-4A1F-BA40-D6DB56F17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35568" y="1736727"/>
                <a:ext cx="2533650" cy="11779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7704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172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Cambria Math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BCPS</dc:creator>
  <cp:lastModifiedBy>Calise, Anthony J.</cp:lastModifiedBy>
  <cp:revision>27</cp:revision>
  <dcterms:created xsi:type="dcterms:W3CDTF">2009-01-01T21:43:04Z</dcterms:created>
  <dcterms:modified xsi:type="dcterms:W3CDTF">2020-12-15T17:11:55Z</dcterms:modified>
</cp:coreProperties>
</file>