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7" r:id="rId2"/>
    <p:sldId id="260" r:id="rId3"/>
    <p:sldId id="262" r:id="rId4"/>
    <p:sldId id="269" r:id="rId5"/>
    <p:sldId id="292" r:id="rId6"/>
    <p:sldId id="293" r:id="rId7"/>
    <p:sldId id="274" r:id="rId8"/>
    <p:sldId id="290" r:id="rId9"/>
    <p:sldId id="278" r:id="rId10"/>
    <p:sldId id="273" r:id="rId11"/>
    <p:sldId id="275" r:id="rId12"/>
    <p:sldId id="287" r:id="rId13"/>
    <p:sldId id="288" r:id="rId14"/>
    <p:sldId id="289" r:id="rId15"/>
    <p:sldId id="280" r:id="rId16"/>
    <p:sldId id="266" r:id="rId17"/>
    <p:sldId id="295" r:id="rId18"/>
    <p:sldId id="294" r:id="rId19"/>
    <p:sldId id="276" r:id="rId20"/>
    <p:sldId id="283" r:id="rId21"/>
    <p:sldId id="285" r:id="rId22"/>
    <p:sldId id="286" r:id="rId23"/>
    <p:sldId id="267" r:id="rId24"/>
    <p:sldId id="277" r:id="rId25"/>
    <p:sldId id="291" r:id="rId26"/>
    <p:sldId id="279" r:id="rId27"/>
    <p:sldId id="268" r:id="rId28"/>
    <p:sldId id="282" r:id="rId29"/>
  </p:sldIdLst>
  <p:sldSz cx="9144000" cy="6858000" type="screen4x3"/>
  <p:notesSz cx="6858000" cy="9144000"/>
  <p:custDataLst>
    <p:tags r:id="rId31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FF"/>
    <a:srgbClr val="FF0000"/>
    <a:srgbClr val="006699"/>
    <a:srgbClr val="FFFF00"/>
    <a:srgbClr val="FF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966" autoAdjust="0"/>
    <p:restoredTop sz="93412" autoAdjust="0"/>
  </p:normalViewPr>
  <p:slideViewPr>
    <p:cSldViewPr>
      <p:cViewPr varScale="1">
        <p:scale>
          <a:sx n="102" d="100"/>
          <a:sy n="102" d="100"/>
        </p:scale>
        <p:origin x="-108" y="-90"/>
      </p:cViewPr>
      <p:guideLst>
        <p:guide orient="horz" pos="576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C2EB1999-5D86-42D7-BA52-9E7E226CC4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87F66C9-A1B0-4F6A-AD8A-C8A834CF32BC}" type="slidenum">
              <a:rPr lang="en-US"/>
              <a:pPr/>
              <a:t>1</a:t>
            </a:fld>
            <a:endParaRPr lang="en-US"/>
          </a:p>
        </p:txBody>
      </p:sp>
      <p:sp>
        <p:nvSpPr>
          <p:cNvPr id="317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A915AC1-76A4-43F0-BC18-86D9EC884018}" type="slidenum">
              <a:rPr lang="en-US"/>
              <a:pPr/>
              <a:t>12</a:t>
            </a:fld>
            <a:endParaRPr lang="en-US"/>
          </a:p>
        </p:txBody>
      </p:sp>
      <p:sp>
        <p:nvSpPr>
          <p:cNvPr id="409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67E22B9-85BF-4EA1-96DD-2D92F4AA7470}" type="slidenum">
              <a:rPr lang="en-US"/>
              <a:pPr/>
              <a:t>13</a:t>
            </a:fld>
            <a:endParaRPr lang="en-US"/>
          </a:p>
        </p:txBody>
      </p:sp>
      <p:sp>
        <p:nvSpPr>
          <p:cNvPr id="419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124D2C-4F61-40A9-A32A-58058540F996}" type="slidenum">
              <a:rPr lang="en-US"/>
              <a:pPr/>
              <a:t>14</a:t>
            </a:fld>
            <a:endParaRPr lang="en-US"/>
          </a:p>
        </p:txBody>
      </p:sp>
      <p:sp>
        <p:nvSpPr>
          <p:cNvPr id="430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2A2FB7-788C-40FE-84C3-3EE3F9DF6440}" type="slidenum">
              <a:rPr lang="en-US"/>
              <a:pPr/>
              <a:t>15</a:t>
            </a:fld>
            <a:endParaRPr lang="en-US"/>
          </a:p>
        </p:txBody>
      </p:sp>
      <p:sp>
        <p:nvSpPr>
          <p:cNvPr id="440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B58C2E-67EA-4857-A7FE-A7DF6CBE204F}" type="slidenum">
              <a:rPr lang="en-US"/>
              <a:pPr/>
              <a:t>16</a:t>
            </a:fld>
            <a:endParaRPr lang="en-US"/>
          </a:p>
        </p:txBody>
      </p:sp>
      <p:sp>
        <p:nvSpPr>
          <p:cNvPr id="450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F5C8FA-CB65-44DC-B6F7-011994A53066}" type="slidenum">
              <a:rPr lang="en-US"/>
              <a:pPr/>
              <a:t>19</a:t>
            </a:fld>
            <a:endParaRPr lang="en-US"/>
          </a:p>
        </p:txBody>
      </p:sp>
      <p:sp>
        <p:nvSpPr>
          <p:cNvPr id="460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960482B-E71E-4BB7-88A5-AE0E9B29199E}" type="slidenum">
              <a:rPr lang="en-US"/>
              <a:pPr/>
              <a:t>20</a:t>
            </a:fld>
            <a:endParaRPr lang="en-US"/>
          </a:p>
        </p:txBody>
      </p:sp>
      <p:sp>
        <p:nvSpPr>
          <p:cNvPr id="471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DF4E3D-105B-4199-8E70-3B4472D7F1F0}" type="slidenum">
              <a:rPr lang="en-US"/>
              <a:pPr/>
              <a:t>21</a:t>
            </a:fld>
            <a:endParaRPr lang="en-US"/>
          </a:p>
        </p:txBody>
      </p:sp>
      <p:sp>
        <p:nvSpPr>
          <p:cNvPr id="481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F2F272C-C94A-468C-AEEB-3E2892DCDD81}" type="slidenum">
              <a:rPr lang="en-US"/>
              <a:pPr/>
              <a:t>22</a:t>
            </a:fld>
            <a:endParaRPr lang="en-US"/>
          </a:p>
        </p:txBody>
      </p:sp>
      <p:sp>
        <p:nvSpPr>
          <p:cNvPr id="491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37288CA-BA4C-474A-8B7F-1EC8B9E0A670}" type="slidenum">
              <a:rPr lang="en-US"/>
              <a:pPr/>
              <a:t>23</a:t>
            </a:fld>
            <a:endParaRPr lang="en-US"/>
          </a:p>
        </p:txBody>
      </p:sp>
      <p:sp>
        <p:nvSpPr>
          <p:cNvPr id="501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2C2261-B46A-4050-8087-1FEFF2A91474}" type="slidenum">
              <a:rPr lang="en-US"/>
              <a:pPr/>
              <a:t>2</a:t>
            </a:fld>
            <a:endParaRPr lang="en-US"/>
          </a:p>
        </p:txBody>
      </p:sp>
      <p:sp>
        <p:nvSpPr>
          <p:cNvPr id="327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705A1A5-6AFD-4C72-9FA9-D1C28E5A572A}" type="slidenum">
              <a:rPr lang="en-US"/>
              <a:pPr/>
              <a:t>24</a:t>
            </a:fld>
            <a:endParaRPr lang="en-US"/>
          </a:p>
        </p:txBody>
      </p:sp>
      <p:sp>
        <p:nvSpPr>
          <p:cNvPr id="512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C7EC56B-AB93-4250-AE9B-07801BF09877}" type="slidenum">
              <a:rPr lang="en-US"/>
              <a:pPr/>
              <a:t>25</a:t>
            </a:fld>
            <a:endParaRPr lang="en-US"/>
          </a:p>
        </p:txBody>
      </p:sp>
      <p:sp>
        <p:nvSpPr>
          <p:cNvPr id="522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0638BA-8B83-47CF-8EF0-E4E4D0869505}" type="slidenum">
              <a:rPr lang="en-US"/>
              <a:pPr/>
              <a:t>26</a:t>
            </a:fld>
            <a:endParaRPr lang="en-US"/>
          </a:p>
        </p:txBody>
      </p:sp>
      <p:sp>
        <p:nvSpPr>
          <p:cNvPr id="5325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04A43EB-CBEB-4CD7-8E0A-53C6079AD596}" type="slidenum">
              <a:rPr lang="en-US"/>
              <a:pPr/>
              <a:t>27</a:t>
            </a:fld>
            <a:endParaRPr lang="en-US"/>
          </a:p>
        </p:txBody>
      </p:sp>
      <p:sp>
        <p:nvSpPr>
          <p:cNvPr id="5427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C357EE6-9DE2-4BD6-BFE9-7B764CBE2F49}" type="slidenum">
              <a:rPr lang="en-US"/>
              <a:pPr/>
              <a:t>28</a:t>
            </a:fld>
            <a:endParaRPr lang="en-US"/>
          </a:p>
        </p:txBody>
      </p:sp>
      <p:sp>
        <p:nvSpPr>
          <p:cNvPr id="552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BBE1B1-4052-4155-9920-3892A6BC560B}" type="slidenum">
              <a:rPr lang="en-US"/>
              <a:pPr/>
              <a:t>3</a:t>
            </a:fld>
            <a:endParaRPr lang="en-US"/>
          </a:p>
        </p:txBody>
      </p:sp>
      <p:sp>
        <p:nvSpPr>
          <p:cNvPr id="337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EACDF6-DCBA-4C63-AF6F-5D8EB203E59F}" type="slidenum">
              <a:rPr lang="en-US"/>
              <a:pPr/>
              <a:t>4</a:t>
            </a:fld>
            <a:endParaRPr lang="en-US"/>
          </a:p>
        </p:txBody>
      </p:sp>
      <p:sp>
        <p:nvSpPr>
          <p:cNvPr id="348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AF2BA5-3CE5-4344-99C0-B66E095A6F8C}" type="slidenum">
              <a:rPr lang="en-US"/>
              <a:pPr/>
              <a:t>7</a:t>
            </a:fld>
            <a:endParaRPr lang="en-US"/>
          </a:p>
        </p:txBody>
      </p:sp>
      <p:sp>
        <p:nvSpPr>
          <p:cNvPr id="358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9C20724-19EF-4BD3-9BB1-E306EA194D7F}" type="slidenum">
              <a:rPr lang="en-US"/>
              <a:pPr/>
              <a:t>8</a:t>
            </a:fld>
            <a:endParaRPr lang="en-US"/>
          </a:p>
        </p:txBody>
      </p:sp>
      <p:sp>
        <p:nvSpPr>
          <p:cNvPr id="368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7B4FC7-2677-4EBE-B172-57922B63AC7F}" type="slidenum">
              <a:rPr lang="en-US"/>
              <a:pPr/>
              <a:t>9</a:t>
            </a:fld>
            <a:endParaRPr lang="en-US"/>
          </a:p>
        </p:txBody>
      </p:sp>
      <p:sp>
        <p:nvSpPr>
          <p:cNvPr id="378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F6ED71F-1478-4B64-BCB6-B86EA386FDD0}" type="slidenum">
              <a:rPr lang="en-US"/>
              <a:pPr/>
              <a:t>10</a:t>
            </a:fld>
            <a:endParaRPr lang="en-US"/>
          </a:p>
        </p:txBody>
      </p:sp>
      <p:sp>
        <p:nvSpPr>
          <p:cNvPr id="389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A30FC4-40FA-44B3-9117-1067435307AB}" type="slidenum">
              <a:rPr lang="en-US"/>
              <a:pPr/>
              <a:t>11</a:t>
            </a:fld>
            <a:endParaRPr lang="en-US"/>
          </a:p>
        </p:txBody>
      </p:sp>
      <p:sp>
        <p:nvSpPr>
          <p:cNvPr id="399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27590B-B91E-4020-9D3A-759C1B5FEC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C41AD8-61D0-4C5E-BA88-0BB181EFF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EC102F-698E-4A0C-A12B-7748C4A27A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CD94EA-F7EE-4046-A30C-AE22722464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A298ED-C5AF-4619-A178-FB11A44F71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8C21F0-05B2-44C0-8875-ECE764454E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5D82B7-C98E-4399-A1CA-8E09B916E0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E7DFB4-4B19-4042-9213-A8E846DC20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237CEE-DC9E-4D92-92B7-659387AA47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C23230-7180-4EF0-9871-4FAAB60A4F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DBACBD-843A-4B70-A8ED-39242B06AC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DD35CC-1428-4A7A-9ED2-2E3FBC85FA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0CC6AAB1-035B-43E1-AC6E-9E55E166C2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3079" name="Picture 8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6554788"/>
            <a:ext cx="9144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3" name="Text Box 9"/>
          <p:cNvSpPr txBox="1">
            <a:spLocks noChangeArrowheads="1"/>
          </p:cNvSpPr>
          <p:nvPr userDrawn="1"/>
        </p:nvSpPr>
        <p:spPr bwMode="auto">
          <a:xfrm>
            <a:off x="73025" y="6556375"/>
            <a:ext cx="28987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1400" b="1">
                <a:solidFill>
                  <a:schemeClr val="bg1"/>
                </a:solidFill>
                <a:latin typeface="Verdana" pitchFamily="34" charset="0"/>
              </a:rPr>
              <a:t>Holt McDougal Geometry</a:t>
            </a:r>
          </a:p>
        </p:txBody>
      </p:sp>
      <p:grpSp>
        <p:nvGrpSpPr>
          <p:cNvPr id="3081" name="Group 13"/>
          <p:cNvGrpSpPr>
            <a:grpSpLocks/>
          </p:cNvGrpSpPr>
          <p:nvPr userDrawn="1"/>
        </p:nvGrpSpPr>
        <p:grpSpPr bwMode="auto">
          <a:xfrm>
            <a:off x="0" y="0"/>
            <a:ext cx="9144000" cy="6862763"/>
            <a:chOff x="0" y="0"/>
            <a:chExt cx="5760" cy="4323"/>
          </a:xfrm>
        </p:grpSpPr>
        <p:pic>
          <p:nvPicPr>
            <p:cNvPr id="3084" name="Picture 7"/>
            <p:cNvPicPr>
              <a:picLocks noChangeAspect="1" noChangeArrowheads="1"/>
            </p:cNvPicPr>
            <p:nvPr userDrawn="1"/>
          </p:nvPicPr>
          <p:blipFill>
            <a:blip r:embed="rId15" cstate="print"/>
            <a:srcRect/>
            <a:stretch>
              <a:fillRect/>
            </a:stretch>
          </p:blipFill>
          <p:spPr bwMode="auto">
            <a:xfrm>
              <a:off x="0" y="0"/>
              <a:ext cx="5760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85" name="Picture 12" descr="chater_screen"/>
            <p:cNvPicPr>
              <a:picLocks noChangeAspect="1" noChangeArrowheads="1"/>
            </p:cNvPicPr>
            <p:nvPr userDrawn="1"/>
          </p:nvPicPr>
          <p:blipFill>
            <a:blip r:embed="rId16" cstate="print"/>
            <a:srcRect/>
            <a:stretch>
              <a:fillRect/>
            </a:stretch>
          </p:blipFill>
          <p:spPr bwMode="auto">
            <a:xfrm>
              <a:off x="2574" y="4131"/>
              <a:ext cx="318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34" name="Text Box 10"/>
          <p:cNvSpPr txBox="1">
            <a:spLocks noChangeArrowheads="1"/>
          </p:cNvSpPr>
          <p:nvPr userDrawn="1"/>
        </p:nvSpPr>
        <p:spPr bwMode="auto">
          <a:xfrm>
            <a:off x="152400" y="84138"/>
            <a:ext cx="8620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3200" b="1">
                <a:latin typeface="Arial Black" pitchFamily="34" charset="0"/>
              </a:rPr>
              <a:t>9-5</a:t>
            </a:r>
            <a:endParaRPr lang="en-US" sz="800"/>
          </a:p>
        </p:txBody>
      </p:sp>
      <p:sp>
        <p:nvSpPr>
          <p:cNvPr id="1035" name="Text Box 11"/>
          <p:cNvSpPr txBox="1">
            <a:spLocks noChangeArrowheads="1"/>
          </p:cNvSpPr>
          <p:nvPr userDrawn="1"/>
        </p:nvSpPr>
        <p:spPr bwMode="auto">
          <a:xfrm>
            <a:off x="1066800" y="-22225"/>
            <a:ext cx="8077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defRPr/>
            </a:pPr>
            <a:r>
              <a:rPr lang="en-US" sz="2400">
                <a:solidFill>
                  <a:schemeClr val="bg1"/>
                </a:solidFill>
                <a:latin typeface="Arial Black" pitchFamily="34" charset="0"/>
              </a:rPr>
              <a:t>Effects of Changing </a:t>
            </a:r>
          </a:p>
          <a:p>
            <a:pPr eaLnBrk="0" hangingPunct="0">
              <a:defRPr/>
            </a:pPr>
            <a:r>
              <a:rPr lang="en-US" sz="2400">
                <a:solidFill>
                  <a:schemeClr val="bg1"/>
                </a:solidFill>
                <a:latin typeface="Arial Black" pitchFamily="34" charset="0"/>
              </a:rPr>
              <a:t>Dimensions Proportionally</a:t>
            </a:r>
            <a:endParaRPr lang="en-US" sz="2400">
              <a:latin typeface="Arial Black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slide" Target="slide27.xml"/><Relationship Id="rId4" Type="http://schemas.openxmlformats.org/officeDocument/2006/relationships/slide" Target="slide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my.hrw.com/math06_07/nsmedia/lesson_videos/geo/player.html?contentSrc=8183/8183.xml" TargetMode="Externa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3" Type="http://schemas.openxmlformats.org/officeDocument/2006/relationships/image" Target="../media/image34.png"/><Relationship Id="rId7" Type="http://schemas.openxmlformats.org/officeDocument/2006/relationships/image" Target="../media/image38.png"/><Relationship Id="rId12" Type="http://schemas.openxmlformats.org/officeDocument/2006/relationships/image" Target="../media/image4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7.png"/><Relationship Id="rId11" Type="http://schemas.openxmlformats.org/officeDocument/2006/relationships/image" Target="../media/image32.png"/><Relationship Id="rId5" Type="http://schemas.openxmlformats.org/officeDocument/2006/relationships/image" Target="../media/image36.png"/><Relationship Id="rId10" Type="http://schemas.openxmlformats.org/officeDocument/2006/relationships/image" Target="../media/image41.png"/><Relationship Id="rId4" Type="http://schemas.openxmlformats.org/officeDocument/2006/relationships/image" Target="../media/image35.png"/><Relationship Id="rId9" Type="http://schemas.openxmlformats.org/officeDocument/2006/relationships/image" Target="../media/image40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5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8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0.pn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my.hrw.com/math06_07/nsmedia/lesson_videos/geo/player.html?contentSrc=8181/8181.xml" TargetMode="External"/><Relationship Id="rId2" Type="http://schemas.openxmlformats.org/officeDocument/2006/relationships/hyperlink" Target="http://my.hrw.com/math06_07/nsmedia/lesson_videos/geo/player.html?contentSrc=6575/6575.xml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my.hrw.com/math06_07/nsmedia/lesson_videos/geo/player.html?contentSrc=8182/8182.xml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6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361950" y="138113"/>
            <a:ext cx="8620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 b="1">
                <a:latin typeface="Arial Black" pitchFamily="34" charset="0"/>
              </a:rPr>
              <a:t>9-5</a:t>
            </a:r>
            <a:endParaRPr lang="en-US" sz="800"/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1371600" y="15875"/>
            <a:ext cx="7772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sz="2400">
                <a:solidFill>
                  <a:schemeClr val="bg1"/>
                </a:solidFill>
                <a:latin typeface="Arial Black" pitchFamily="34" charset="0"/>
              </a:rPr>
              <a:t>Effects of Changing </a:t>
            </a:r>
          </a:p>
          <a:p>
            <a:pPr eaLnBrk="0" hangingPunct="0"/>
            <a:r>
              <a:rPr lang="en-US" sz="2400">
                <a:solidFill>
                  <a:schemeClr val="bg1"/>
                </a:solidFill>
                <a:latin typeface="Arial Black" pitchFamily="34" charset="0"/>
              </a:rPr>
              <a:t>Dimensions Proportionally</a:t>
            </a:r>
            <a:endParaRPr lang="en-US" sz="2400">
              <a:latin typeface="Arial Black" pitchFamily="34" charset="0"/>
            </a:endParaRPr>
          </a:p>
        </p:txBody>
      </p:sp>
      <p:sp>
        <p:nvSpPr>
          <p:cNvPr id="4101" name="Text Box 8"/>
          <p:cNvSpPr txBox="1">
            <a:spLocks noChangeArrowheads="1"/>
          </p:cNvSpPr>
          <p:nvPr/>
        </p:nvSpPr>
        <p:spPr bwMode="auto">
          <a:xfrm>
            <a:off x="152400" y="6553200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  <a:latin typeface="Verdana" pitchFamily="34" charset="0"/>
              </a:rPr>
              <a:t>Holt Geometry</a:t>
            </a:r>
          </a:p>
        </p:txBody>
      </p:sp>
      <p:sp>
        <p:nvSpPr>
          <p:cNvPr id="4123" name="Text Box 27">
            <a:hlinkClick r:id="" action="ppaction://hlinkshowjump?jump=nextslide"/>
          </p:cNvPr>
          <p:cNvSpPr txBox="1">
            <a:spLocks noChangeArrowheads="1"/>
          </p:cNvSpPr>
          <p:nvPr/>
        </p:nvSpPr>
        <p:spPr bwMode="auto">
          <a:xfrm>
            <a:off x="3505200" y="2376488"/>
            <a:ext cx="18557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2800" u="sng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Warm Up</a:t>
            </a:r>
          </a:p>
        </p:txBody>
      </p:sp>
      <p:sp>
        <p:nvSpPr>
          <p:cNvPr id="4124" name="Text Box 28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3517900" y="3022600"/>
            <a:ext cx="37639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2800" u="sng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Lesson Presentation</a:t>
            </a:r>
          </a:p>
        </p:txBody>
      </p:sp>
      <p:sp>
        <p:nvSpPr>
          <p:cNvPr id="4125" name="Text Box 29">
            <a:hlinkClick r:id="rId5" action="ppaction://hlinksldjump"/>
          </p:cNvPr>
          <p:cNvSpPr txBox="1">
            <a:spLocks noChangeArrowheads="1"/>
          </p:cNvSpPr>
          <p:nvPr/>
        </p:nvSpPr>
        <p:spPr bwMode="auto">
          <a:xfrm>
            <a:off x="3519488" y="3632200"/>
            <a:ext cx="23209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2800" u="sng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Lesson Quiz</a:t>
            </a:r>
          </a:p>
        </p:txBody>
      </p:sp>
      <p:pic>
        <p:nvPicPr>
          <p:cNvPr id="4105" name="Picture 30" descr="splash_first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6534150"/>
            <a:ext cx="91440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6" name="Text Box 31"/>
          <p:cNvSpPr txBox="1">
            <a:spLocks noChangeArrowheads="1"/>
          </p:cNvSpPr>
          <p:nvPr/>
        </p:nvSpPr>
        <p:spPr bwMode="auto">
          <a:xfrm>
            <a:off x="76200" y="6553200"/>
            <a:ext cx="2667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>
                <a:solidFill>
                  <a:schemeClr val="bg1"/>
                </a:solidFill>
                <a:latin typeface="Verdana" pitchFamily="34" charset="0"/>
              </a:rPr>
              <a:t>Holt McDougal Geometry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0" name="Group 21"/>
          <p:cNvGrpSpPr>
            <a:grpSpLocks/>
          </p:cNvGrpSpPr>
          <p:nvPr/>
        </p:nvGrpSpPr>
        <p:grpSpPr bwMode="auto">
          <a:xfrm>
            <a:off x="457200" y="2133600"/>
            <a:ext cx="7854950" cy="1668463"/>
            <a:chOff x="236" y="2256"/>
            <a:chExt cx="4948" cy="1051"/>
          </a:xfrm>
        </p:grpSpPr>
        <p:sp>
          <p:nvSpPr>
            <p:cNvPr id="12291" name="Text Box 22"/>
            <p:cNvSpPr txBox="1">
              <a:spLocks noChangeArrowheads="1"/>
            </p:cNvSpPr>
            <p:nvPr/>
          </p:nvSpPr>
          <p:spPr bwMode="auto">
            <a:xfrm>
              <a:off x="240" y="2547"/>
              <a:ext cx="4944" cy="760"/>
            </a:xfrm>
            <a:prstGeom prst="rect">
              <a:avLst/>
            </a:prstGeom>
            <a:noFill/>
            <a:ln w="19050">
              <a:solidFill>
                <a:srgbClr val="993366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400">
                  <a:latin typeface="Verdana" pitchFamily="34" charset="0"/>
                </a:rPr>
                <a:t>If the radius of a circle or the side length of a square is changed, the size of the entire figure changes proportionally.</a:t>
              </a:r>
              <a:endParaRPr lang="en-US" sz="800">
                <a:latin typeface="Verdana" pitchFamily="34" charset="0"/>
              </a:endParaRPr>
            </a:p>
          </p:txBody>
        </p:sp>
        <p:sp>
          <p:nvSpPr>
            <p:cNvPr id="12292" name="Text Box 23"/>
            <p:cNvSpPr txBox="1">
              <a:spLocks noChangeArrowheads="1"/>
            </p:cNvSpPr>
            <p:nvPr/>
          </p:nvSpPr>
          <p:spPr bwMode="auto">
            <a:xfrm>
              <a:off x="236" y="2256"/>
              <a:ext cx="1728" cy="288"/>
            </a:xfrm>
            <a:prstGeom prst="rect">
              <a:avLst/>
            </a:prstGeom>
            <a:solidFill>
              <a:srgbClr val="800080"/>
            </a:solidFill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2400" b="1">
                  <a:solidFill>
                    <a:schemeClr val="bg1"/>
                  </a:solidFill>
                  <a:latin typeface="Verdana" pitchFamily="34" charset="0"/>
                </a:rPr>
                <a:t>Helpful Hint</a:t>
              </a:r>
              <a:endParaRPr lang="en-US" sz="2400" b="1">
                <a:latin typeface="Verdana" pitchFamily="34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228600" y="2057400"/>
            <a:ext cx="85344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400" b="1">
                <a:latin typeface="Verdana" pitchFamily="34" charset="0"/>
              </a:rPr>
              <a:t>Describe the effect of each change on the perimeter or circumference and the area of the given figures.</a:t>
            </a:r>
            <a:endParaRPr lang="en-US" altLang="en-US" sz="2400">
              <a:latin typeface="Times" charset="0"/>
            </a:endParaRP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0" y="838200"/>
            <a:ext cx="9144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006699"/>
                </a:solidFill>
                <a:latin typeface="Arial Black" pitchFamily="34" charset="0"/>
              </a:rPr>
              <a:t>Example 2A: Effects of Changing Dimensions Proportionally</a:t>
            </a:r>
            <a:endParaRPr lang="en-US" altLang="en-US" sz="260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228600" y="3352800"/>
            <a:ext cx="7924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Verdana" pitchFamily="34" charset="0"/>
              </a:rPr>
              <a:t>The base and height of a rectangle with base 4 ft and height 5 ft are both doubled.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3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006699"/>
                </a:solidFill>
                <a:latin typeface="Arial Black" pitchFamily="34" charset="0"/>
              </a:rPr>
              <a:t>Example 2A Continued</a:t>
            </a:r>
            <a:endParaRPr lang="en-US" altLang="en-US" sz="260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67589" name="Text Box 5"/>
          <p:cNvSpPr txBox="1">
            <a:spLocks noChangeArrowheads="1"/>
          </p:cNvSpPr>
          <p:nvPr/>
        </p:nvSpPr>
        <p:spPr bwMode="auto">
          <a:xfrm>
            <a:off x="304800" y="3810000"/>
            <a:ext cx="434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1">
                <a:latin typeface="Verdana" pitchFamily="34" charset="0"/>
              </a:rPr>
              <a:t>P</a:t>
            </a:r>
            <a:r>
              <a:rPr lang="en-US" sz="2400">
                <a:latin typeface="Verdana" pitchFamily="34" charset="0"/>
              </a:rPr>
              <a:t> = 2(8) + 2(10) = 36 ft </a:t>
            </a:r>
          </a:p>
        </p:txBody>
      </p:sp>
      <p:sp>
        <p:nvSpPr>
          <p:cNvPr id="67590" name="Text Box 6"/>
          <p:cNvSpPr txBox="1">
            <a:spLocks noChangeArrowheads="1"/>
          </p:cNvSpPr>
          <p:nvPr/>
        </p:nvSpPr>
        <p:spPr bwMode="auto">
          <a:xfrm>
            <a:off x="4495800" y="38100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i="1">
                <a:solidFill>
                  <a:srgbClr val="3333FF"/>
                </a:solidFill>
              </a:rPr>
              <a:t>2(4) = 8; 2(5) = 10</a:t>
            </a:r>
            <a:endParaRPr lang="en-US" sz="2400" i="1">
              <a:sym typeface="Symbol" pitchFamily="18" charset="2"/>
            </a:endParaRPr>
          </a:p>
        </p:txBody>
      </p:sp>
      <p:sp>
        <p:nvSpPr>
          <p:cNvPr id="67591" name="Text Box 7"/>
          <p:cNvSpPr txBox="1">
            <a:spLocks noChangeArrowheads="1"/>
          </p:cNvSpPr>
          <p:nvPr/>
        </p:nvSpPr>
        <p:spPr bwMode="auto">
          <a:xfrm>
            <a:off x="304800" y="4419600"/>
            <a:ext cx="3886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1">
                <a:latin typeface="Verdana" pitchFamily="34" charset="0"/>
              </a:rPr>
              <a:t>A</a:t>
            </a:r>
            <a:r>
              <a:rPr lang="en-US" sz="2400">
                <a:latin typeface="Verdana" pitchFamily="34" charset="0"/>
              </a:rPr>
              <a:t> = (8)(10) = 80 ft</a:t>
            </a:r>
            <a:r>
              <a:rPr lang="en-US" sz="2400" baseline="30000">
                <a:latin typeface="Verdana" pitchFamily="34" charset="0"/>
              </a:rPr>
              <a:t>2</a:t>
            </a:r>
            <a:r>
              <a:rPr lang="en-US" sz="2400">
                <a:latin typeface="Verdana" pitchFamily="34" charset="0"/>
              </a:rPr>
              <a:t> </a:t>
            </a:r>
          </a:p>
        </p:txBody>
      </p:sp>
      <p:sp>
        <p:nvSpPr>
          <p:cNvPr id="67592" name="Text Box 8"/>
          <p:cNvSpPr txBox="1">
            <a:spLocks noChangeArrowheads="1"/>
          </p:cNvSpPr>
          <p:nvPr/>
        </p:nvSpPr>
        <p:spPr bwMode="auto">
          <a:xfrm>
            <a:off x="5943600" y="5387975"/>
            <a:ext cx="182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i="1">
                <a:solidFill>
                  <a:srgbClr val="3333FF"/>
                </a:solidFill>
              </a:rPr>
              <a:t>2(18) = 38</a:t>
            </a:r>
            <a:endParaRPr lang="en-US" sz="2400" i="1">
              <a:sym typeface="Symbol" pitchFamily="18" charset="2"/>
            </a:endParaRPr>
          </a:p>
        </p:txBody>
      </p:sp>
      <p:sp>
        <p:nvSpPr>
          <p:cNvPr id="67593" name="Text Box 9"/>
          <p:cNvSpPr txBox="1">
            <a:spLocks noChangeArrowheads="1"/>
          </p:cNvSpPr>
          <p:nvPr/>
        </p:nvSpPr>
        <p:spPr bwMode="auto">
          <a:xfrm>
            <a:off x="304800" y="3276600"/>
            <a:ext cx="381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Verdana" pitchFamily="34" charset="0"/>
              </a:rPr>
              <a:t>dimensions doubled: </a:t>
            </a:r>
          </a:p>
        </p:txBody>
      </p:sp>
      <p:sp>
        <p:nvSpPr>
          <p:cNvPr id="67594" name="Text Box 10"/>
          <p:cNvSpPr txBox="1">
            <a:spLocks noChangeArrowheads="1"/>
          </p:cNvSpPr>
          <p:nvPr/>
        </p:nvSpPr>
        <p:spPr bwMode="auto">
          <a:xfrm>
            <a:off x="304800" y="5334000"/>
            <a:ext cx="541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Verdana" pitchFamily="34" charset="0"/>
              </a:rPr>
              <a:t>The perimeter is multiplied by 2. </a:t>
            </a:r>
          </a:p>
        </p:txBody>
      </p:sp>
      <p:sp>
        <p:nvSpPr>
          <p:cNvPr id="67595" name="Text Box 11"/>
          <p:cNvSpPr txBox="1">
            <a:spLocks noChangeArrowheads="1"/>
          </p:cNvSpPr>
          <p:nvPr/>
        </p:nvSpPr>
        <p:spPr bwMode="auto">
          <a:xfrm>
            <a:off x="304800" y="5943600"/>
            <a:ext cx="579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Verdana" pitchFamily="34" charset="0"/>
              </a:rPr>
              <a:t>The area is multiplied by 2</a:t>
            </a:r>
            <a:r>
              <a:rPr lang="en-US" sz="2400" baseline="30000">
                <a:latin typeface="Verdana" pitchFamily="34" charset="0"/>
              </a:rPr>
              <a:t>2</a:t>
            </a:r>
            <a:r>
              <a:rPr lang="en-US" sz="2400">
                <a:latin typeface="Verdana" pitchFamily="34" charset="0"/>
              </a:rPr>
              <a:t>, or 4. </a:t>
            </a:r>
          </a:p>
        </p:txBody>
      </p:sp>
      <p:sp>
        <p:nvSpPr>
          <p:cNvPr id="67596" name="Text Box 12"/>
          <p:cNvSpPr txBox="1">
            <a:spLocks noChangeArrowheads="1"/>
          </p:cNvSpPr>
          <p:nvPr/>
        </p:nvSpPr>
        <p:spPr bwMode="auto">
          <a:xfrm>
            <a:off x="5943600" y="5943600"/>
            <a:ext cx="182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i="1">
                <a:solidFill>
                  <a:srgbClr val="3333FF"/>
                </a:solidFill>
              </a:rPr>
              <a:t>4(20) = 80</a:t>
            </a:r>
            <a:endParaRPr lang="en-US" sz="2400" i="1">
              <a:sym typeface="Symbol" pitchFamily="18" charset="2"/>
            </a:endParaRPr>
          </a:p>
        </p:txBody>
      </p:sp>
      <p:sp>
        <p:nvSpPr>
          <p:cNvPr id="67597" name="Text Box 13"/>
          <p:cNvSpPr txBox="1">
            <a:spLocks noChangeArrowheads="1"/>
          </p:cNvSpPr>
          <p:nvPr/>
        </p:nvSpPr>
        <p:spPr bwMode="auto">
          <a:xfrm>
            <a:off x="381000" y="2057400"/>
            <a:ext cx="4038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1">
                <a:latin typeface="Verdana" pitchFamily="34" charset="0"/>
              </a:rPr>
              <a:t>P</a:t>
            </a:r>
            <a:r>
              <a:rPr lang="en-US" sz="2400">
                <a:latin typeface="Verdana" pitchFamily="34" charset="0"/>
              </a:rPr>
              <a:t> = 2(4) + 2(5) = 18 ft </a:t>
            </a:r>
          </a:p>
        </p:txBody>
      </p:sp>
      <p:sp>
        <p:nvSpPr>
          <p:cNvPr id="67598" name="Text Box 14"/>
          <p:cNvSpPr txBox="1">
            <a:spLocks noChangeArrowheads="1"/>
          </p:cNvSpPr>
          <p:nvPr/>
        </p:nvSpPr>
        <p:spPr bwMode="auto">
          <a:xfrm>
            <a:off x="4419600" y="2057400"/>
            <a:ext cx="182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i="1">
                <a:solidFill>
                  <a:srgbClr val="3333FF"/>
                </a:solidFill>
              </a:rPr>
              <a:t>P = 2b + 2h</a:t>
            </a:r>
            <a:endParaRPr lang="en-US" sz="2400" i="1">
              <a:sym typeface="Symbol" pitchFamily="18" charset="2"/>
            </a:endParaRPr>
          </a:p>
        </p:txBody>
      </p:sp>
      <p:sp>
        <p:nvSpPr>
          <p:cNvPr id="67599" name="Text Box 15"/>
          <p:cNvSpPr txBox="1">
            <a:spLocks noChangeArrowheads="1"/>
          </p:cNvSpPr>
          <p:nvPr/>
        </p:nvSpPr>
        <p:spPr bwMode="auto">
          <a:xfrm>
            <a:off x="381000" y="2667000"/>
            <a:ext cx="3886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1">
                <a:latin typeface="Verdana" pitchFamily="34" charset="0"/>
              </a:rPr>
              <a:t>A</a:t>
            </a:r>
            <a:r>
              <a:rPr lang="en-US" sz="2400">
                <a:latin typeface="Verdana" pitchFamily="34" charset="0"/>
              </a:rPr>
              <a:t> = (4)(5) = 20 ft</a:t>
            </a:r>
            <a:r>
              <a:rPr lang="en-US" sz="2400" baseline="30000">
                <a:latin typeface="Verdana" pitchFamily="34" charset="0"/>
              </a:rPr>
              <a:t>2</a:t>
            </a:r>
            <a:r>
              <a:rPr lang="en-US" sz="2400">
                <a:latin typeface="Verdana" pitchFamily="34" charset="0"/>
              </a:rPr>
              <a:t> </a:t>
            </a:r>
          </a:p>
        </p:txBody>
      </p:sp>
      <p:sp>
        <p:nvSpPr>
          <p:cNvPr id="67600" name="Text Box 16"/>
          <p:cNvSpPr txBox="1">
            <a:spLocks noChangeArrowheads="1"/>
          </p:cNvSpPr>
          <p:nvPr/>
        </p:nvSpPr>
        <p:spPr bwMode="auto">
          <a:xfrm>
            <a:off x="4419600" y="2667000"/>
            <a:ext cx="182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i="1">
                <a:solidFill>
                  <a:srgbClr val="3333FF"/>
                </a:solidFill>
              </a:rPr>
              <a:t>A = bh</a:t>
            </a:r>
            <a:endParaRPr lang="en-US" sz="2400" i="1">
              <a:sym typeface="Symbol" pitchFamily="18" charset="2"/>
            </a:endParaRPr>
          </a:p>
        </p:txBody>
      </p:sp>
      <p:sp>
        <p:nvSpPr>
          <p:cNvPr id="14351" name="Text Box 17"/>
          <p:cNvSpPr txBox="1">
            <a:spLocks noChangeArrowheads="1"/>
          </p:cNvSpPr>
          <p:nvPr/>
        </p:nvSpPr>
        <p:spPr bwMode="auto">
          <a:xfrm>
            <a:off x="381000" y="1600200"/>
            <a:ext cx="381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Verdana" pitchFamily="34" charset="0"/>
              </a:rPr>
              <a:t>original dimensions: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7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7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7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7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7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67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67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67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67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67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67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67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9" grpId="0"/>
      <p:bldP spid="67590" grpId="0"/>
      <p:bldP spid="67591" grpId="0"/>
      <p:bldP spid="67592" grpId="0"/>
      <p:bldP spid="67593" grpId="0"/>
      <p:bldP spid="67594" grpId="0"/>
      <p:bldP spid="67595" grpId="0"/>
      <p:bldP spid="67596" grpId="0"/>
      <p:bldP spid="67597" grpId="0"/>
      <p:bldP spid="67598" grpId="0"/>
      <p:bldP spid="67599" grpId="0"/>
      <p:bldP spid="6760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3"/>
          <p:cNvSpPr txBox="1">
            <a:spLocks noChangeArrowheads="1"/>
          </p:cNvSpPr>
          <p:nvPr/>
        </p:nvSpPr>
        <p:spPr bwMode="auto">
          <a:xfrm>
            <a:off x="0" y="838200"/>
            <a:ext cx="9144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006699"/>
                </a:solidFill>
                <a:latin typeface="Arial Black" pitchFamily="34" charset="0"/>
              </a:rPr>
              <a:t>Example 2B: Effects of Changing Dimensions Proportionally</a:t>
            </a:r>
            <a:endParaRPr lang="en-US" altLang="en-US" sz="260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69637" name="Text Box 5"/>
          <p:cNvSpPr txBox="1">
            <a:spLocks noChangeArrowheads="1"/>
          </p:cNvSpPr>
          <p:nvPr/>
        </p:nvSpPr>
        <p:spPr bwMode="auto">
          <a:xfrm>
            <a:off x="381000" y="3048000"/>
            <a:ext cx="381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1">
                <a:latin typeface="Verdana" pitchFamily="34" charset="0"/>
              </a:rPr>
              <a:t>C</a:t>
            </a:r>
            <a:r>
              <a:rPr lang="en-US" sz="2400">
                <a:latin typeface="Verdana" pitchFamily="34" charset="0"/>
              </a:rPr>
              <a:t> = 2</a:t>
            </a:r>
            <a:r>
              <a:rPr lang="en-US" sz="2400" i="1">
                <a:latin typeface="Verdana" pitchFamily="34" charset="0"/>
                <a:sym typeface="Symbol" pitchFamily="18" charset="2"/>
              </a:rPr>
              <a:t></a:t>
            </a:r>
            <a:r>
              <a:rPr lang="en-US" sz="2400">
                <a:latin typeface="Verdana" pitchFamily="34" charset="0"/>
                <a:sym typeface="Symbol" pitchFamily="18" charset="2"/>
              </a:rPr>
              <a:t>(10)</a:t>
            </a:r>
            <a:r>
              <a:rPr lang="en-US" sz="2400">
                <a:latin typeface="Verdana" pitchFamily="34" charset="0"/>
              </a:rPr>
              <a:t> = 20</a:t>
            </a:r>
            <a:r>
              <a:rPr lang="en-US" sz="2400" i="1">
                <a:latin typeface="Verdana" pitchFamily="34" charset="0"/>
                <a:sym typeface="Symbol" pitchFamily="18" charset="2"/>
              </a:rPr>
              <a:t></a:t>
            </a:r>
            <a:r>
              <a:rPr lang="en-US" sz="2400">
                <a:latin typeface="Verdana" pitchFamily="34" charset="0"/>
                <a:sym typeface="Symbol" pitchFamily="18" charset="2"/>
              </a:rPr>
              <a:t> cm</a:t>
            </a:r>
            <a:r>
              <a:rPr lang="en-US" sz="2400">
                <a:latin typeface="Verdana" pitchFamily="34" charset="0"/>
              </a:rPr>
              <a:t> </a:t>
            </a:r>
          </a:p>
        </p:txBody>
      </p:sp>
      <p:sp>
        <p:nvSpPr>
          <p:cNvPr id="69638" name="Text Box 6"/>
          <p:cNvSpPr txBox="1">
            <a:spLocks noChangeArrowheads="1"/>
          </p:cNvSpPr>
          <p:nvPr/>
        </p:nvSpPr>
        <p:spPr bwMode="auto">
          <a:xfrm>
            <a:off x="4191000" y="30480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i="1">
                <a:solidFill>
                  <a:srgbClr val="3333FF"/>
                </a:solidFill>
              </a:rPr>
              <a:t>C = </a:t>
            </a:r>
            <a:r>
              <a:rPr lang="en-US" sz="2400">
                <a:solidFill>
                  <a:srgbClr val="3333FF"/>
                </a:solidFill>
              </a:rPr>
              <a:t>2</a:t>
            </a:r>
            <a:r>
              <a:rPr lang="en-US" sz="2400" i="1">
                <a:solidFill>
                  <a:srgbClr val="3333FF"/>
                </a:solidFill>
                <a:sym typeface="Symbol" pitchFamily="18" charset="2"/>
              </a:rPr>
              <a:t>r</a:t>
            </a:r>
            <a:endParaRPr lang="en-US" sz="2400" i="1">
              <a:sym typeface="Symbol" pitchFamily="18" charset="2"/>
            </a:endParaRPr>
          </a:p>
        </p:txBody>
      </p:sp>
      <p:sp>
        <p:nvSpPr>
          <p:cNvPr id="69639" name="Text Box 7"/>
          <p:cNvSpPr txBox="1">
            <a:spLocks noChangeArrowheads="1"/>
          </p:cNvSpPr>
          <p:nvPr/>
        </p:nvSpPr>
        <p:spPr bwMode="auto">
          <a:xfrm>
            <a:off x="381000" y="3581400"/>
            <a:ext cx="3886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1">
                <a:latin typeface="Verdana" pitchFamily="34" charset="0"/>
              </a:rPr>
              <a:t>A</a:t>
            </a:r>
            <a:r>
              <a:rPr lang="en-US" sz="2400">
                <a:latin typeface="Verdana" pitchFamily="34" charset="0"/>
              </a:rPr>
              <a:t> = </a:t>
            </a:r>
            <a:r>
              <a:rPr lang="en-US" sz="2400" i="1">
                <a:latin typeface="Verdana" pitchFamily="34" charset="0"/>
                <a:sym typeface="Symbol" pitchFamily="18" charset="2"/>
              </a:rPr>
              <a:t></a:t>
            </a:r>
            <a:r>
              <a:rPr lang="en-US" sz="2400">
                <a:latin typeface="Verdana" pitchFamily="34" charset="0"/>
                <a:sym typeface="Symbol" pitchFamily="18" charset="2"/>
              </a:rPr>
              <a:t>(10)</a:t>
            </a:r>
            <a:r>
              <a:rPr lang="en-US" sz="2400" baseline="30000">
                <a:latin typeface="Verdana" pitchFamily="34" charset="0"/>
                <a:sym typeface="Symbol" pitchFamily="18" charset="2"/>
              </a:rPr>
              <a:t>2</a:t>
            </a:r>
            <a:r>
              <a:rPr lang="en-US" sz="2400">
                <a:latin typeface="Verdana" pitchFamily="34" charset="0"/>
              </a:rPr>
              <a:t> = 100</a:t>
            </a:r>
            <a:r>
              <a:rPr lang="en-US" sz="2400" i="1">
                <a:latin typeface="Verdana" pitchFamily="34" charset="0"/>
                <a:sym typeface="Symbol" pitchFamily="18" charset="2"/>
              </a:rPr>
              <a:t></a:t>
            </a:r>
            <a:r>
              <a:rPr lang="en-US" sz="2400">
                <a:latin typeface="Verdana" pitchFamily="34" charset="0"/>
                <a:sym typeface="Symbol" pitchFamily="18" charset="2"/>
              </a:rPr>
              <a:t> cm</a:t>
            </a:r>
            <a:r>
              <a:rPr lang="en-US" sz="2400" baseline="30000">
                <a:latin typeface="Verdana" pitchFamily="34" charset="0"/>
              </a:rPr>
              <a:t>2</a:t>
            </a:r>
            <a:r>
              <a:rPr lang="en-US" sz="2400">
                <a:latin typeface="Verdana" pitchFamily="34" charset="0"/>
              </a:rPr>
              <a:t> </a:t>
            </a:r>
          </a:p>
        </p:txBody>
      </p:sp>
      <p:sp>
        <p:nvSpPr>
          <p:cNvPr id="15366" name="Text Box 9"/>
          <p:cNvSpPr txBox="1">
            <a:spLocks noChangeArrowheads="1"/>
          </p:cNvSpPr>
          <p:nvPr/>
        </p:nvSpPr>
        <p:spPr bwMode="auto">
          <a:xfrm>
            <a:off x="304800" y="2514600"/>
            <a:ext cx="381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Verdana" pitchFamily="34" charset="0"/>
              </a:rPr>
              <a:t>original dimensions: </a:t>
            </a:r>
          </a:p>
        </p:txBody>
      </p:sp>
      <p:sp>
        <p:nvSpPr>
          <p:cNvPr id="69648" name="Text Box 16"/>
          <p:cNvSpPr txBox="1">
            <a:spLocks noChangeArrowheads="1"/>
          </p:cNvSpPr>
          <p:nvPr/>
        </p:nvSpPr>
        <p:spPr bwMode="auto">
          <a:xfrm>
            <a:off x="381000" y="5105400"/>
            <a:ext cx="381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1">
                <a:latin typeface="Verdana" pitchFamily="34" charset="0"/>
              </a:rPr>
              <a:t>C</a:t>
            </a:r>
            <a:r>
              <a:rPr lang="en-US" sz="2400">
                <a:latin typeface="Verdana" pitchFamily="34" charset="0"/>
              </a:rPr>
              <a:t> = 2</a:t>
            </a:r>
            <a:r>
              <a:rPr lang="en-US" sz="2400" i="1">
                <a:latin typeface="Verdana" pitchFamily="34" charset="0"/>
                <a:sym typeface="Symbol" pitchFamily="18" charset="2"/>
              </a:rPr>
              <a:t></a:t>
            </a:r>
            <a:r>
              <a:rPr lang="en-US" sz="2400">
                <a:latin typeface="Verdana" pitchFamily="34" charset="0"/>
                <a:sym typeface="Symbol" pitchFamily="18" charset="2"/>
              </a:rPr>
              <a:t>(2)</a:t>
            </a:r>
            <a:r>
              <a:rPr lang="en-US" sz="2400">
                <a:latin typeface="Verdana" pitchFamily="34" charset="0"/>
              </a:rPr>
              <a:t> = 4</a:t>
            </a:r>
            <a:r>
              <a:rPr lang="en-US" sz="2400" i="1">
                <a:latin typeface="Verdana" pitchFamily="34" charset="0"/>
                <a:sym typeface="Symbol" pitchFamily="18" charset="2"/>
              </a:rPr>
              <a:t></a:t>
            </a:r>
            <a:r>
              <a:rPr lang="en-US" sz="2400">
                <a:latin typeface="Verdana" pitchFamily="34" charset="0"/>
                <a:sym typeface="Symbol" pitchFamily="18" charset="2"/>
              </a:rPr>
              <a:t> cm</a:t>
            </a:r>
            <a:r>
              <a:rPr lang="en-US" sz="2400">
                <a:latin typeface="Verdana" pitchFamily="34" charset="0"/>
              </a:rPr>
              <a:t> </a:t>
            </a:r>
          </a:p>
        </p:txBody>
      </p:sp>
      <p:sp>
        <p:nvSpPr>
          <p:cNvPr id="69649" name="Text Box 17"/>
          <p:cNvSpPr txBox="1">
            <a:spLocks noChangeArrowheads="1"/>
          </p:cNvSpPr>
          <p:nvPr/>
        </p:nvSpPr>
        <p:spPr bwMode="auto">
          <a:xfrm>
            <a:off x="381000" y="5715000"/>
            <a:ext cx="3886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1">
                <a:latin typeface="Verdana" pitchFamily="34" charset="0"/>
              </a:rPr>
              <a:t>A</a:t>
            </a:r>
            <a:r>
              <a:rPr lang="en-US" sz="2400">
                <a:latin typeface="Verdana" pitchFamily="34" charset="0"/>
              </a:rPr>
              <a:t> = </a:t>
            </a:r>
            <a:r>
              <a:rPr lang="en-US" sz="2400" i="1">
                <a:latin typeface="Verdana" pitchFamily="34" charset="0"/>
                <a:sym typeface="Symbol" pitchFamily="18" charset="2"/>
              </a:rPr>
              <a:t></a:t>
            </a:r>
            <a:r>
              <a:rPr lang="en-US" sz="2400">
                <a:latin typeface="Verdana" pitchFamily="34" charset="0"/>
                <a:sym typeface="Symbol" pitchFamily="18" charset="2"/>
              </a:rPr>
              <a:t>(2)</a:t>
            </a:r>
            <a:r>
              <a:rPr lang="en-US" sz="2400" baseline="30000">
                <a:latin typeface="Verdana" pitchFamily="34" charset="0"/>
                <a:sym typeface="Symbol" pitchFamily="18" charset="2"/>
              </a:rPr>
              <a:t>2</a:t>
            </a:r>
            <a:r>
              <a:rPr lang="en-US" sz="2400">
                <a:latin typeface="Verdana" pitchFamily="34" charset="0"/>
              </a:rPr>
              <a:t> = 4</a:t>
            </a:r>
            <a:r>
              <a:rPr lang="en-US" sz="2400" i="1">
                <a:latin typeface="Verdana" pitchFamily="34" charset="0"/>
                <a:sym typeface="Symbol" pitchFamily="18" charset="2"/>
              </a:rPr>
              <a:t></a:t>
            </a:r>
            <a:r>
              <a:rPr lang="en-US" sz="2400">
                <a:latin typeface="Verdana" pitchFamily="34" charset="0"/>
                <a:sym typeface="Symbol" pitchFamily="18" charset="2"/>
              </a:rPr>
              <a:t> cm</a:t>
            </a:r>
            <a:r>
              <a:rPr lang="en-US" sz="2400" baseline="30000">
                <a:latin typeface="Verdana" pitchFamily="34" charset="0"/>
              </a:rPr>
              <a:t>2</a:t>
            </a:r>
            <a:r>
              <a:rPr lang="en-US" sz="2400">
                <a:latin typeface="Verdana" pitchFamily="34" charset="0"/>
              </a:rPr>
              <a:t> </a:t>
            </a:r>
          </a:p>
        </p:txBody>
      </p:sp>
      <p:sp>
        <p:nvSpPr>
          <p:cNvPr id="69650" name="Text Box 18"/>
          <p:cNvSpPr txBox="1">
            <a:spLocks noChangeArrowheads="1"/>
          </p:cNvSpPr>
          <p:nvPr/>
        </p:nvSpPr>
        <p:spPr bwMode="auto">
          <a:xfrm>
            <a:off x="4191000" y="3581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i="1">
                <a:solidFill>
                  <a:srgbClr val="3333FF"/>
                </a:solidFill>
              </a:rPr>
              <a:t>A = </a:t>
            </a:r>
            <a:r>
              <a:rPr lang="en-US" sz="2400" i="1">
                <a:solidFill>
                  <a:srgbClr val="3333FF"/>
                </a:solidFill>
                <a:sym typeface="Symbol" pitchFamily="18" charset="2"/>
              </a:rPr>
              <a:t>r</a:t>
            </a:r>
            <a:r>
              <a:rPr lang="en-US" sz="2400" baseline="30000">
                <a:solidFill>
                  <a:srgbClr val="3333FF"/>
                </a:solidFill>
                <a:sym typeface="Symbol" pitchFamily="18" charset="2"/>
              </a:rPr>
              <a:t>2</a:t>
            </a:r>
            <a:endParaRPr lang="en-US" sz="2400" baseline="30000">
              <a:sym typeface="Symbol" pitchFamily="18" charset="2"/>
            </a:endParaRPr>
          </a:p>
        </p:txBody>
      </p:sp>
      <p:grpSp>
        <p:nvGrpSpPr>
          <p:cNvPr id="15370" name="Group 23"/>
          <p:cNvGrpSpPr>
            <a:grpSpLocks/>
          </p:cNvGrpSpPr>
          <p:nvPr/>
        </p:nvGrpSpPr>
        <p:grpSpPr bwMode="auto">
          <a:xfrm>
            <a:off x="304800" y="1784350"/>
            <a:ext cx="8382000" cy="742950"/>
            <a:chOff x="192" y="1124"/>
            <a:chExt cx="5280" cy="468"/>
          </a:xfrm>
        </p:grpSpPr>
        <p:sp>
          <p:nvSpPr>
            <p:cNvPr id="15376" name="Text Box 4"/>
            <p:cNvSpPr txBox="1">
              <a:spLocks noChangeArrowheads="1"/>
            </p:cNvSpPr>
            <p:nvPr/>
          </p:nvSpPr>
          <p:spPr bwMode="auto">
            <a:xfrm>
              <a:off x="192" y="1200"/>
              <a:ext cx="528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latin typeface="Verdana" pitchFamily="34" charset="0"/>
                </a:rPr>
                <a:t>The radius of </a:t>
              </a:r>
              <a:r>
                <a:rPr lang="en-US" sz="2400" b="1">
                  <a:latin typeface="Verdana" pitchFamily="34" charset="0"/>
                  <a:sym typeface="Wingdings 2" pitchFamily="18" charset="2"/>
                </a:rPr>
                <a:t></a:t>
              </a:r>
              <a:r>
                <a:rPr lang="en-US" sz="2400" b="1" i="1">
                  <a:latin typeface="Verdana" pitchFamily="34" charset="0"/>
                  <a:sym typeface="Wingdings 2" pitchFamily="18" charset="2"/>
                </a:rPr>
                <a:t>J</a:t>
              </a:r>
              <a:r>
                <a:rPr lang="en-US" sz="2400" b="1">
                  <a:latin typeface="Verdana" pitchFamily="34" charset="0"/>
                  <a:sym typeface="Wingdings 2" pitchFamily="18" charset="2"/>
                </a:rPr>
                <a:t> is multiplied by    .</a:t>
              </a:r>
            </a:p>
          </p:txBody>
        </p:sp>
        <p:pic>
          <p:nvPicPr>
            <p:cNvPr id="15377" name="Picture 22" descr="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792" y="1124"/>
              <a:ext cx="156" cy="4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5371" name="Picture 2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81800" y="1524000"/>
            <a:ext cx="2143125" cy="201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Group 26"/>
          <p:cNvGrpSpPr>
            <a:grpSpLocks/>
          </p:cNvGrpSpPr>
          <p:nvPr/>
        </p:nvGrpSpPr>
        <p:grpSpPr bwMode="auto">
          <a:xfrm>
            <a:off x="228600" y="4114800"/>
            <a:ext cx="5029200" cy="742950"/>
            <a:chOff x="192" y="2592"/>
            <a:chExt cx="3168" cy="468"/>
          </a:xfrm>
        </p:grpSpPr>
        <p:sp>
          <p:nvSpPr>
            <p:cNvPr id="15374" name="Text Box 13"/>
            <p:cNvSpPr txBox="1">
              <a:spLocks noChangeArrowheads="1"/>
            </p:cNvSpPr>
            <p:nvPr/>
          </p:nvSpPr>
          <p:spPr bwMode="auto">
            <a:xfrm>
              <a:off x="192" y="2688"/>
              <a:ext cx="316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latin typeface="Verdana" pitchFamily="34" charset="0"/>
                </a:rPr>
                <a:t>dimensions multiplied by   . </a:t>
              </a:r>
            </a:p>
          </p:txBody>
        </p:sp>
        <p:pic>
          <p:nvPicPr>
            <p:cNvPr id="15375" name="Picture 25" descr="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688" y="2592"/>
              <a:ext cx="156" cy="4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69659" name="Picture 27" descr="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14800" y="5029200"/>
            <a:ext cx="156210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9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9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9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9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69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69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69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7" grpId="0"/>
      <p:bldP spid="69638" grpId="0"/>
      <p:bldP spid="69639" grpId="0"/>
      <p:bldP spid="69648" grpId="0"/>
      <p:bldP spid="69649" grpId="0"/>
      <p:bldP spid="6965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006699"/>
                </a:solidFill>
                <a:latin typeface="Arial Black" pitchFamily="34" charset="0"/>
              </a:rPr>
              <a:t>Example 2B Continued</a:t>
            </a:r>
            <a:endParaRPr lang="en-US" altLang="en-US" sz="2600">
              <a:solidFill>
                <a:schemeClr val="accent2"/>
              </a:solidFill>
              <a:latin typeface="Arial MT Bl" charset="0"/>
            </a:endParaRPr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457200" y="2971800"/>
            <a:ext cx="5657850" cy="809625"/>
            <a:chOff x="288" y="2304"/>
            <a:chExt cx="3564" cy="510"/>
          </a:xfrm>
        </p:grpSpPr>
        <p:sp>
          <p:nvSpPr>
            <p:cNvPr id="16393" name="Text Box 13"/>
            <p:cNvSpPr txBox="1">
              <a:spLocks noChangeArrowheads="1"/>
            </p:cNvSpPr>
            <p:nvPr/>
          </p:nvSpPr>
          <p:spPr bwMode="auto">
            <a:xfrm>
              <a:off x="288" y="2400"/>
              <a:ext cx="33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latin typeface="Verdana" pitchFamily="34" charset="0"/>
                </a:rPr>
                <a:t>The area is multiplied by  </a:t>
              </a:r>
            </a:p>
          </p:txBody>
        </p:sp>
        <p:pic>
          <p:nvPicPr>
            <p:cNvPr id="16394" name="Picture 19" descr="a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784" y="2304"/>
              <a:ext cx="1068" cy="5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6388" name="Group 25"/>
          <p:cNvGrpSpPr>
            <a:grpSpLocks/>
          </p:cNvGrpSpPr>
          <p:nvPr/>
        </p:nvGrpSpPr>
        <p:grpSpPr bwMode="auto">
          <a:xfrm>
            <a:off x="457200" y="1752600"/>
            <a:ext cx="6019800" cy="581025"/>
            <a:chOff x="288" y="1344"/>
            <a:chExt cx="3792" cy="366"/>
          </a:xfrm>
        </p:grpSpPr>
        <p:sp>
          <p:nvSpPr>
            <p:cNvPr id="16391" name="Text Box 11"/>
            <p:cNvSpPr txBox="1">
              <a:spLocks noChangeArrowheads="1"/>
            </p:cNvSpPr>
            <p:nvPr/>
          </p:nvSpPr>
          <p:spPr bwMode="auto">
            <a:xfrm>
              <a:off x="288" y="1392"/>
              <a:ext cx="379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latin typeface="Verdana" pitchFamily="34" charset="0"/>
                </a:rPr>
                <a:t>The circumference is multiplied by   . </a:t>
              </a:r>
            </a:p>
          </p:txBody>
        </p:sp>
        <p:pic>
          <p:nvPicPr>
            <p:cNvPr id="16392" name="Picture 21" descr="d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724" y="1344"/>
              <a:ext cx="144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6389" name="Picture 23" descr="a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58000" y="1828800"/>
            <a:ext cx="16383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04" name="Picture 24" descr="b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58000" y="3048000"/>
            <a:ext cx="20193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0000"/>
                </a:solidFill>
                <a:latin typeface="Arial Black" pitchFamily="34" charset="0"/>
              </a:rPr>
              <a:t>Check It Out!</a:t>
            </a:r>
            <a:r>
              <a:rPr lang="en-US" altLang="en-US" sz="2400">
                <a:solidFill>
                  <a:srgbClr val="006699"/>
                </a:solidFill>
                <a:latin typeface="Arial Black" pitchFamily="34" charset="0"/>
              </a:rPr>
              <a:t> Example 2 </a:t>
            </a:r>
            <a:endParaRPr lang="en-US" altLang="en-US" sz="260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304800" y="1295400"/>
            <a:ext cx="88392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Verdana" pitchFamily="34" charset="0"/>
              </a:rPr>
              <a:t>The base and height of the triangle with vertices </a:t>
            </a:r>
            <a:r>
              <a:rPr lang="en-US" sz="2400" b="1" i="1">
                <a:latin typeface="Verdana" pitchFamily="34" charset="0"/>
              </a:rPr>
              <a:t>P</a:t>
            </a:r>
            <a:r>
              <a:rPr lang="en-US" sz="2400" b="1">
                <a:latin typeface="Verdana" pitchFamily="34" charset="0"/>
              </a:rPr>
              <a:t>(2, 5), </a:t>
            </a:r>
            <a:r>
              <a:rPr lang="en-US" sz="2400" b="1" i="1">
                <a:latin typeface="Verdana" pitchFamily="34" charset="0"/>
              </a:rPr>
              <a:t>Q</a:t>
            </a:r>
            <a:r>
              <a:rPr lang="en-US" sz="2400" b="1">
                <a:latin typeface="Verdana" pitchFamily="34" charset="0"/>
              </a:rPr>
              <a:t>(2, 1), and </a:t>
            </a:r>
            <a:r>
              <a:rPr lang="en-US" sz="2400" b="1" i="1">
                <a:latin typeface="Verdana" pitchFamily="34" charset="0"/>
              </a:rPr>
              <a:t>R</a:t>
            </a:r>
            <a:r>
              <a:rPr lang="en-US" sz="2400" b="1">
                <a:latin typeface="Verdana" pitchFamily="34" charset="0"/>
              </a:rPr>
              <a:t>(7, 1) are tripled.  Describe the effect on its area and perimeter. </a:t>
            </a:r>
          </a:p>
        </p:txBody>
      </p:sp>
      <p:sp>
        <p:nvSpPr>
          <p:cNvPr id="55300" name="Text Box 4"/>
          <p:cNvSpPr txBox="1">
            <a:spLocks noChangeArrowheads="1"/>
          </p:cNvSpPr>
          <p:nvPr/>
        </p:nvSpPr>
        <p:spPr bwMode="auto">
          <a:xfrm>
            <a:off x="5486400" y="3733800"/>
            <a:ext cx="34290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Verdana" pitchFamily="34" charset="0"/>
              </a:rPr>
              <a:t>The perimeter is tripled, and the area is multiplied by 9.</a:t>
            </a:r>
          </a:p>
        </p:txBody>
      </p:sp>
      <p:sp>
        <p:nvSpPr>
          <p:cNvPr id="55306" name="Text Box 10"/>
          <p:cNvSpPr txBox="1">
            <a:spLocks noChangeArrowheads="1"/>
          </p:cNvSpPr>
          <p:nvPr/>
        </p:nvSpPr>
        <p:spPr bwMode="auto">
          <a:xfrm>
            <a:off x="304800" y="2590800"/>
            <a:ext cx="381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Verdana" pitchFamily="34" charset="0"/>
              </a:rPr>
              <a:t>original dimensions: </a:t>
            </a:r>
          </a:p>
        </p:txBody>
      </p:sp>
      <p:pic>
        <p:nvPicPr>
          <p:cNvPr id="55307" name="Picture 11" descr="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3124200"/>
            <a:ext cx="473392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5309" name="Picture 13" descr="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3657600"/>
            <a:ext cx="3486150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312" name="Text Box 16"/>
          <p:cNvSpPr txBox="1">
            <a:spLocks noChangeArrowheads="1"/>
          </p:cNvSpPr>
          <p:nvPr/>
        </p:nvSpPr>
        <p:spPr bwMode="auto">
          <a:xfrm>
            <a:off x="304800" y="4648200"/>
            <a:ext cx="381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Verdana" pitchFamily="34" charset="0"/>
              </a:rPr>
              <a:t>dimensions tripled: </a:t>
            </a:r>
          </a:p>
        </p:txBody>
      </p:sp>
      <p:pic>
        <p:nvPicPr>
          <p:cNvPr id="55313" name="Picture 17" descr="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1000" y="5181600"/>
            <a:ext cx="62865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5314" name="Picture 18" descr="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4800" y="5791200"/>
            <a:ext cx="4019550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5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5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5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5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55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55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55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0" grpId="0"/>
      <p:bldP spid="55306" grpId="0"/>
      <p:bldP spid="5531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1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2895600"/>
            <a:ext cx="8272463" cy="154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5" name="Text Box 20"/>
          <p:cNvSpPr txBox="1">
            <a:spLocks noChangeArrowheads="1"/>
          </p:cNvSpPr>
          <p:nvPr/>
        </p:nvSpPr>
        <p:spPr bwMode="auto">
          <a:xfrm>
            <a:off x="838200" y="1371600"/>
            <a:ext cx="74676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Verdana" pitchFamily="34" charset="0"/>
              </a:rPr>
              <a:t>When the dimensions of a figure are changed proportionally, the figure will be similar to the original figure.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914400" y="1752600"/>
          <a:ext cx="7889875" cy="2198688"/>
        </p:xfrm>
        <a:graphic>
          <a:graphicData uri="http://schemas.openxmlformats.org/presentationml/2006/ole">
            <p:oleObj spid="_x0000_s2050" name="Package" r:id="rId3" imgW="1743120" imgH="485640" progId="Package">
              <p:embed/>
            </p:oleObj>
          </a:graphicData>
        </a:graphic>
      </p:graphicFrame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 noChangeArrowheads="1"/>
          </p:cNvSpPr>
          <p:nvPr/>
        </p:nvSpPr>
        <p:spPr bwMode="auto">
          <a:xfrm>
            <a:off x="685800" y="1447800"/>
            <a:ext cx="69342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5400" u="sng">
                <a:hlinkClick r:id="rId2"/>
              </a:rPr>
              <a:t>Business Application Using Tiles</a:t>
            </a:r>
            <a:r>
              <a:rPr lang="en-US" sz="5400"/>
              <a:t> </a:t>
            </a: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3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006699"/>
                </a:solidFill>
                <a:latin typeface="Arial Black" pitchFamily="34" charset="0"/>
              </a:rPr>
              <a:t>Example 3A: Effects of Changing Area</a:t>
            </a:r>
            <a:endParaRPr lang="en-US" altLang="en-US" sz="260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20483" name="Text Box 4"/>
          <p:cNvSpPr txBox="1">
            <a:spLocks noChangeArrowheads="1"/>
          </p:cNvSpPr>
          <p:nvPr/>
        </p:nvSpPr>
        <p:spPr bwMode="auto">
          <a:xfrm>
            <a:off x="381000" y="1371600"/>
            <a:ext cx="83058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Verdana" pitchFamily="34" charset="0"/>
              </a:rPr>
              <a:t>A circle has a circumference of 32</a:t>
            </a:r>
            <a:r>
              <a:rPr lang="en-US" sz="2400" b="1">
                <a:latin typeface="Verdana" pitchFamily="34" charset="0"/>
                <a:sym typeface="Symbol" pitchFamily="18" charset="2"/>
              </a:rPr>
              <a:t> in. If the area is multiplied by 4, what happens to the radius?</a:t>
            </a:r>
            <a:r>
              <a:rPr lang="en-US" sz="2400" b="1">
                <a:latin typeface="Verdana" pitchFamily="34" charset="0"/>
              </a:rPr>
              <a:t> </a:t>
            </a:r>
          </a:p>
        </p:txBody>
      </p:sp>
      <p:sp>
        <p:nvSpPr>
          <p:cNvPr id="47121" name="Text Box 17"/>
          <p:cNvSpPr txBox="1">
            <a:spLocks noChangeArrowheads="1"/>
          </p:cNvSpPr>
          <p:nvPr/>
        </p:nvSpPr>
        <p:spPr bwMode="auto">
          <a:xfrm>
            <a:off x="914400" y="4038600"/>
            <a:ext cx="2016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i="1">
                <a:latin typeface="Verdana" pitchFamily="34" charset="0"/>
                <a:sym typeface="Symbol" pitchFamily="18" charset="2"/>
              </a:rPr>
              <a:t>r</a:t>
            </a:r>
            <a:r>
              <a:rPr lang="en-US" sz="2400" baseline="30000">
                <a:latin typeface="Verdana" pitchFamily="34" charset="0"/>
                <a:sym typeface="Symbol" pitchFamily="18" charset="2"/>
              </a:rPr>
              <a:t>2</a:t>
            </a:r>
            <a:r>
              <a:rPr lang="en-US" sz="2400">
                <a:latin typeface="Verdana" pitchFamily="34" charset="0"/>
                <a:sym typeface="Symbol" pitchFamily="18" charset="2"/>
              </a:rPr>
              <a:t> = 1024</a:t>
            </a:r>
            <a:r>
              <a:rPr lang="en-US" sz="2400" i="1">
                <a:latin typeface="Verdana" pitchFamily="34" charset="0"/>
                <a:sym typeface="Symbol" pitchFamily="18" charset="2"/>
              </a:rPr>
              <a:t></a:t>
            </a:r>
            <a:endParaRPr lang="en-US" sz="2400" i="1" baseline="30000">
              <a:latin typeface="Verdana" pitchFamily="34" charset="0"/>
              <a:sym typeface="Symbol" pitchFamily="18" charset="2"/>
            </a:endParaRPr>
          </a:p>
        </p:txBody>
      </p:sp>
      <p:sp>
        <p:nvSpPr>
          <p:cNvPr id="47122" name="Text Box 18"/>
          <p:cNvSpPr txBox="1">
            <a:spLocks noChangeArrowheads="1"/>
          </p:cNvSpPr>
          <p:nvPr/>
        </p:nvSpPr>
        <p:spPr bwMode="auto">
          <a:xfrm>
            <a:off x="1066800" y="4648200"/>
            <a:ext cx="1682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i="1">
                <a:latin typeface="Verdana" pitchFamily="34" charset="0"/>
                <a:sym typeface="Symbol" pitchFamily="18" charset="2"/>
              </a:rPr>
              <a:t>r</a:t>
            </a:r>
            <a:r>
              <a:rPr lang="en-US" sz="2400" baseline="30000">
                <a:latin typeface="Verdana" pitchFamily="34" charset="0"/>
                <a:sym typeface="Symbol" pitchFamily="18" charset="2"/>
              </a:rPr>
              <a:t>2</a:t>
            </a:r>
            <a:r>
              <a:rPr lang="en-US" sz="2400">
                <a:latin typeface="Verdana" pitchFamily="34" charset="0"/>
                <a:sym typeface="Symbol" pitchFamily="18" charset="2"/>
              </a:rPr>
              <a:t> = 1024</a:t>
            </a:r>
            <a:endParaRPr lang="en-US" sz="2400" baseline="30000">
              <a:latin typeface="Verdana" pitchFamily="34" charset="0"/>
              <a:sym typeface="Symbol" pitchFamily="18" charset="2"/>
            </a:endParaRPr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1219200" y="5410200"/>
            <a:ext cx="2655888" cy="457200"/>
            <a:chOff x="768" y="3696"/>
            <a:chExt cx="1673" cy="288"/>
          </a:xfrm>
        </p:grpSpPr>
        <p:sp>
          <p:nvSpPr>
            <p:cNvPr id="20495" name="Text Box 19"/>
            <p:cNvSpPr txBox="1">
              <a:spLocks noChangeArrowheads="1"/>
            </p:cNvSpPr>
            <p:nvPr/>
          </p:nvSpPr>
          <p:spPr bwMode="auto">
            <a:xfrm>
              <a:off x="768" y="3696"/>
              <a:ext cx="167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i="1">
                  <a:latin typeface="Verdana" pitchFamily="34" charset="0"/>
                  <a:sym typeface="Symbol" pitchFamily="18" charset="2"/>
                </a:rPr>
                <a:t>r</a:t>
              </a:r>
              <a:r>
                <a:rPr lang="en-US" sz="2400">
                  <a:latin typeface="Verdana" pitchFamily="34" charset="0"/>
                  <a:sym typeface="Symbol" pitchFamily="18" charset="2"/>
                </a:rPr>
                <a:t> = √1024 = 32</a:t>
              </a:r>
              <a:endParaRPr lang="en-US" sz="2400" baseline="30000">
                <a:latin typeface="Verdana" pitchFamily="34" charset="0"/>
                <a:sym typeface="Symbol" pitchFamily="18" charset="2"/>
              </a:endParaRPr>
            </a:p>
          </p:txBody>
        </p:sp>
        <p:sp>
          <p:nvSpPr>
            <p:cNvPr id="20496" name="Line 20"/>
            <p:cNvSpPr>
              <a:spLocks noChangeShapeType="1"/>
            </p:cNvSpPr>
            <p:nvPr/>
          </p:nvSpPr>
          <p:spPr bwMode="auto">
            <a:xfrm>
              <a:off x="1344" y="3744"/>
              <a:ext cx="48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7126" name="Text Box 22"/>
          <p:cNvSpPr txBox="1">
            <a:spLocks noChangeArrowheads="1"/>
          </p:cNvSpPr>
          <p:nvPr/>
        </p:nvSpPr>
        <p:spPr bwMode="auto">
          <a:xfrm>
            <a:off x="4038600" y="4038600"/>
            <a:ext cx="48117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i="1">
                <a:solidFill>
                  <a:srgbClr val="3366FF"/>
                </a:solidFill>
                <a:latin typeface="Verdana" pitchFamily="34" charset="0"/>
              </a:rPr>
              <a:t>Set the new area equal to </a:t>
            </a:r>
            <a:r>
              <a:rPr lang="en-US" sz="2400" i="1">
                <a:solidFill>
                  <a:srgbClr val="3366FF"/>
                </a:solidFill>
                <a:latin typeface="Verdana" pitchFamily="34" charset="0"/>
                <a:sym typeface="Symbol" pitchFamily="18" charset="2"/>
              </a:rPr>
              <a:t>r</a:t>
            </a:r>
            <a:r>
              <a:rPr lang="en-US" sz="2400" i="1" baseline="30000">
                <a:solidFill>
                  <a:srgbClr val="3366FF"/>
                </a:solidFill>
                <a:latin typeface="Verdana" pitchFamily="34" charset="0"/>
                <a:sym typeface="Symbol" pitchFamily="18" charset="2"/>
              </a:rPr>
              <a:t>2</a:t>
            </a:r>
            <a:r>
              <a:rPr lang="en-US" sz="2400" i="1">
                <a:solidFill>
                  <a:srgbClr val="3366FF"/>
                </a:solidFill>
                <a:latin typeface="Verdana" pitchFamily="34" charset="0"/>
                <a:sym typeface="Symbol" pitchFamily="18" charset="2"/>
              </a:rPr>
              <a:t>.</a:t>
            </a:r>
          </a:p>
        </p:txBody>
      </p:sp>
      <p:sp>
        <p:nvSpPr>
          <p:cNvPr id="47127" name="Text Box 23"/>
          <p:cNvSpPr txBox="1">
            <a:spLocks noChangeArrowheads="1"/>
          </p:cNvSpPr>
          <p:nvPr/>
        </p:nvSpPr>
        <p:spPr bwMode="auto">
          <a:xfrm>
            <a:off x="4038600" y="4648200"/>
            <a:ext cx="3679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i="1">
                <a:solidFill>
                  <a:srgbClr val="3366FF"/>
                </a:solidFill>
                <a:latin typeface="Verdana" pitchFamily="34" charset="0"/>
              </a:rPr>
              <a:t>Divide both sides by </a:t>
            </a:r>
            <a:r>
              <a:rPr lang="en-US" sz="2400" i="1">
                <a:solidFill>
                  <a:srgbClr val="3366FF"/>
                </a:solidFill>
                <a:latin typeface="Verdana" pitchFamily="34" charset="0"/>
                <a:sym typeface="Symbol" pitchFamily="18" charset="2"/>
              </a:rPr>
              <a:t>.</a:t>
            </a:r>
            <a:endParaRPr lang="en-US" sz="2400" i="1" baseline="30000">
              <a:solidFill>
                <a:srgbClr val="3366FF"/>
              </a:solidFill>
              <a:latin typeface="Verdana" pitchFamily="34" charset="0"/>
              <a:sym typeface="Symbol" pitchFamily="18" charset="2"/>
            </a:endParaRPr>
          </a:p>
        </p:txBody>
      </p:sp>
      <p:sp>
        <p:nvSpPr>
          <p:cNvPr id="47128" name="Text Box 24"/>
          <p:cNvSpPr txBox="1">
            <a:spLocks noChangeArrowheads="1"/>
          </p:cNvSpPr>
          <p:nvPr/>
        </p:nvSpPr>
        <p:spPr bwMode="auto">
          <a:xfrm>
            <a:off x="4038600" y="5181600"/>
            <a:ext cx="4876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i="1">
                <a:solidFill>
                  <a:srgbClr val="3366FF"/>
                </a:solidFill>
                <a:latin typeface="Verdana" pitchFamily="34" charset="0"/>
              </a:rPr>
              <a:t>Take the square root of both sides and simplify.</a:t>
            </a:r>
            <a:endParaRPr lang="en-US" sz="2400" i="1" baseline="30000">
              <a:solidFill>
                <a:srgbClr val="3366FF"/>
              </a:solidFill>
              <a:latin typeface="Verdana" pitchFamily="34" charset="0"/>
              <a:sym typeface="Symbol" pitchFamily="18" charset="2"/>
            </a:endParaRPr>
          </a:p>
        </p:txBody>
      </p:sp>
      <p:grpSp>
        <p:nvGrpSpPr>
          <p:cNvPr id="3" name="Group 26"/>
          <p:cNvGrpSpPr>
            <a:grpSpLocks/>
          </p:cNvGrpSpPr>
          <p:nvPr/>
        </p:nvGrpSpPr>
        <p:grpSpPr bwMode="auto">
          <a:xfrm>
            <a:off x="381000" y="2438400"/>
            <a:ext cx="8153400" cy="1643063"/>
            <a:chOff x="240" y="1605"/>
            <a:chExt cx="5136" cy="1035"/>
          </a:xfrm>
        </p:grpSpPr>
        <p:sp>
          <p:nvSpPr>
            <p:cNvPr id="20492" name="Text Box 10"/>
            <p:cNvSpPr txBox="1">
              <a:spLocks noChangeArrowheads="1"/>
            </p:cNvSpPr>
            <p:nvPr/>
          </p:nvSpPr>
          <p:spPr bwMode="auto">
            <a:xfrm>
              <a:off x="288" y="2122"/>
              <a:ext cx="5088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>
                  <a:latin typeface="Verdana" pitchFamily="34" charset="0"/>
                </a:rPr>
                <a:t>and the area is </a:t>
              </a:r>
              <a:r>
                <a:rPr lang="en-US" sz="2400" i="1">
                  <a:latin typeface="Verdana" pitchFamily="34" charset="0"/>
                </a:rPr>
                <a:t>A</a:t>
              </a:r>
              <a:r>
                <a:rPr lang="en-US" sz="2400">
                  <a:latin typeface="Verdana" pitchFamily="34" charset="0"/>
                </a:rPr>
                <a:t> = </a:t>
              </a:r>
              <a:r>
                <a:rPr lang="en-US" sz="2400" i="1">
                  <a:latin typeface="Verdana" pitchFamily="34" charset="0"/>
                  <a:sym typeface="Symbol" pitchFamily="18" charset="2"/>
                </a:rPr>
                <a:t>r</a:t>
              </a:r>
              <a:r>
                <a:rPr lang="en-US" sz="2400" baseline="30000">
                  <a:latin typeface="Verdana" pitchFamily="34" charset="0"/>
                  <a:sym typeface="Symbol" pitchFamily="18" charset="2"/>
                </a:rPr>
                <a:t>2</a:t>
              </a:r>
              <a:r>
                <a:rPr lang="en-US" sz="2400">
                  <a:latin typeface="Verdana" pitchFamily="34" charset="0"/>
                  <a:sym typeface="Symbol" pitchFamily="18" charset="2"/>
                </a:rPr>
                <a:t> = 256</a:t>
              </a:r>
              <a:r>
                <a:rPr lang="en-US" sz="2400" i="1">
                  <a:latin typeface="Verdana" pitchFamily="34" charset="0"/>
                  <a:sym typeface="Symbol" pitchFamily="18" charset="2"/>
                </a:rPr>
                <a:t></a:t>
              </a:r>
              <a:r>
                <a:rPr lang="en-US" sz="2400">
                  <a:latin typeface="Verdana" pitchFamily="34" charset="0"/>
                  <a:sym typeface="Symbol" pitchFamily="18" charset="2"/>
                </a:rPr>
                <a:t> in</a:t>
              </a:r>
              <a:r>
                <a:rPr lang="en-US" sz="2400" baseline="30000">
                  <a:latin typeface="Verdana" pitchFamily="34" charset="0"/>
                  <a:sym typeface="Symbol" pitchFamily="18" charset="2"/>
                </a:rPr>
                <a:t>2</a:t>
              </a:r>
              <a:r>
                <a:rPr lang="en-US" sz="2400">
                  <a:latin typeface="Verdana" pitchFamily="34" charset="0"/>
                  <a:sym typeface="Symbol" pitchFamily="18" charset="2"/>
                </a:rPr>
                <a:t>. If the area is multiplied by 4, the new area is 1024</a:t>
              </a:r>
              <a:r>
                <a:rPr lang="en-US" sz="2400" i="1">
                  <a:latin typeface="Verdana" pitchFamily="34" charset="0"/>
                  <a:sym typeface="Symbol" pitchFamily="18" charset="2"/>
                </a:rPr>
                <a:t> </a:t>
              </a:r>
              <a:r>
                <a:rPr lang="en-US" sz="2400">
                  <a:latin typeface="Verdana" pitchFamily="34" charset="0"/>
                  <a:sym typeface="Symbol" pitchFamily="18" charset="2"/>
                </a:rPr>
                <a:t>in</a:t>
              </a:r>
              <a:r>
                <a:rPr lang="en-US" sz="2400" baseline="30000">
                  <a:latin typeface="Verdana" pitchFamily="34" charset="0"/>
                  <a:sym typeface="Symbol" pitchFamily="18" charset="2"/>
                </a:rPr>
                <a:t>2</a:t>
              </a:r>
              <a:r>
                <a:rPr lang="en-US" sz="2400">
                  <a:latin typeface="Verdana" pitchFamily="34" charset="0"/>
                  <a:sym typeface="Symbol" pitchFamily="18" charset="2"/>
                </a:rPr>
                <a:t>.</a:t>
              </a:r>
              <a:endParaRPr lang="en-US" sz="2400" baseline="30000">
                <a:latin typeface="Verdana" pitchFamily="34" charset="0"/>
                <a:sym typeface="Symbol" pitchFamily="18" charset="2"/>
              </a:endParaRPr>
            </a:p>
          </p:txBody>
        </p:sp>
        <p:sp>
          <p:nvSpPr>
            <p:cNvPr id="20493" name="Text Box 7"/>
            <p:cNvSpPr txBox="1">
              <a:spLocks noChangeArrowheads="1"/>
            </p:cNvSpPr>
            <p:nvPr/>
          </p:nvSpPr>
          <p:spPr bwMode="auto">
            <a:xfrm>
              <a:off x="240" y="1680"/>
              <a:ext cx="27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>
                  <a:latin typeface="Verdana" pitchFamily="34" charset="0"/>
                </a:rPr>
                <a:t>The original radius is   </a:t>
              </a:r>
            </a:p>
          </p:txBody>
        </p:sp>
        <p:pic>
          <p:nvPicPr>
            <p:cNvPr id="20494" name="Picture 25" descr="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400" y="1605"/>
              <a:ext cx="2004" cy="4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47131" name="Text Box 27"/>
          <p:cNvSpPr txBox="1">
            <a:spLocks noChangeArrowheads="1"/>
          </p:cNvSpPr>
          <p:nvPr/>
        </p:nvSpPr>
        <p:spPr bwMode="auto">
          <a:xfrm>
            <a:off x="152400" y="6019800"/>
            <a:ext cx="8709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Verdana" pitchFamily="34" charset="0"/>
              </a:rPr>
              <a:t>Notice that 32</a:t>
            </a:r>
            <a:r>
              <a:rPr lang="en-US" sz="2400" i="1">
                <a:latin typeface="Verdana" pitchFamily="34" charset="0"/>
                <a:sym typeface="Symbol" pitchFamily="18" charset="2"/>
              </a:rPr>
              <a:t></a:t>
            </a:r>
            <a:r>
              <a:rPr lang="en-US" sz="2400">
                <a:latin typeface="Verdana" pitchFamily="34" charset="0"/>
                <a:sym typeface="Symbol" pitchFamily="18" charset="2"/>
              </a:rPr>
              <a:t> = 2(16</a:t>
            </a:r>
            <a:r>
              <a:rPr lang="en-US" sz="2400" i="1">
                <a:latin typeface="Verdana" pitchFamily="34" charset="0"/>
                <a:sym typeface="Symbol" pitchFamily="18" charset="2"/>
              </a:rPr>
              <a:t></a:t>
            </a:r>
            <a:r>
              <a:rPr lang="en-US" sz="2400">
                <a:latin typeface="Verdana" pitchFamily="34" charset="0"/>
                <a:sym typeface="Symbol" pitchFamily="18" charset="2"/>
              </a:rPr>
              <a:t>). The radius is multiplied by 2.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7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7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7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7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7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7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21" grpId="0"/>
      <p:bldP spid="47122" grpId="0"/>
      <p:bldP spid="47126" grpId="0"/>
      <p:bldP spid="47127" grpId="0"/>
      <p:bldP spid="47128" grpId="0"/>
      <p:bldP spid="4713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457200" y="1447800"/>
            <a:ext cx="8229600" cy="4419600"/>
          </a:xfrm>
          <a:prstGeom prst="rect">
            <a:avLst/>
          </a:prstGeom>
          <a:noFill/>
          <a:ln w="28575">
            <a:solidFill>
              <a:srgbClr val="DBDBDB"/>
            </a:solidFill>
            <a:miter lim="800000"/>
            <a:headEnd/>
            <a:tailEnd/>
          </a:ln>
        </p:spPr>
        <p:txBody>
          <a:bodyPr/>
          <a:lstStyle/>
          <a:p>
            <a:pPr>
              <a:tabLst>
                <a:tab pos="463550" algn="l"/>
              </a:tabLst>
            </a:pPr>
            <a:r>
              <a:rPr lang="en-US" altLang="en-US" sz="2800" b="1">
                <a:solidFill>
                  <a:srgbClr val="3333CC"/>
                </a:solidFill>
                <a:latin typeface="Verdana" pitchFamily="34" charset="0"/>
              </a:rPr>
              <a:t>Warm Up</a:t>
            </a:r>
            <a:endParaRPr lang="en-US" altLang="en-US" sz="2800">
              <a:latin typeface="Verdana" pitchFamily="34" charset="0"/>
            </a:endParaRPr>
          </a:p>
          <a:p>
            <a:pPr>
              <a:tabLst>
                <a:tab pos="463550" algn="l"/>
              </a:tabLst>
            </a:pPr>
            <a:r>
              <a:rPr lang="en-US" altLang="en-US" sz="2800" b="1">
                <a:latin typeface="Verdana" pitchFamily="34" charset="0"/>
              </a:rPr>
              <a:t>Find the area of each figure. Give exact answers, using </a:t>
            </a:r>
            <a:r>
              <a:rPr lang="en-US" altLang="en-US" sz="2800" b="1" i="1">
                <a:latin typeface="Verdana" pitchFamily="34" charset="0"/>
                <a:sym typeface="Symbol" pitchFamily="18" charset="2"/>
              </a:rPr>
              <a:t></a:t>
            </a:r>
            <a:r>
              <a:rPr lang="en-US" altLang="en-US" sz="2800" b="1">
                <a:latin typeface="Verdana" pitchFamily="34" charset="0"/>
                <a:sym typeface="Symbol" pitchFamily="18" charset="2"/>
              </a:rPr>
              <a:t> if necessary.</a:t>
            </a:r>
          </a:p>
          <a:p>
            <a:pPr>
              <a:tabLst>
                <a:tab pos="463550" algn="l"/>
              </a:tabLst>
            </a:pPr>
            <a:endParaRPr lang="en-US" altLang="en-US" sz="800" b="1">
              <a:latin typeface="Verdana" pitchFamily="34" charset="0"/>
            </a:endParaRPr>
          </a:p>
          <a:p>
            <a:pPr>
              <a:tabLst>
                <a:tab pos="463550" algn="l"/>
              </a:tabLst>
            </a:pPr>
            <a:endParaRPr lang="en-US" altLang="en-US" sz="800">
              <a:latin typeface="Verdana" pitchFamily="34" charset="0"/>
            </a:endParaRPr>
          </a:p>
          <a:p>
            <a:pPr>
              <a:tabLst>
                <a:tab pos="463550" algn="l"/>
              </a:tabLst>
            </a:pPr>
            <a:r>
              <a:rPr lang="en-US" altLang="en-US" sz="2800" b="1">
                <a:latin typeface="Verdana" pitchFamily="34" charset="0"/>
              </a:rPr>
              <a:t>1.</a:t>
            </a:r>
            <a:r>
              <a:rPr lang="en-US" altLang="en-US" sz="2800">
                <a:latin typeface="Verdana" pitchFamily="34" charset="0"/>
              </a:rPr>
              <a:t> </a:t>
            </a:r>
            <a:r>
              <a:rPr lang="en-US" altLang="en-US" sz="2800">
                <a:latin typeface="Verdana" pitchFamily="34" charset="0"/>
                <a:sym typeface="Symbol" pitchFamily="18" charset="2"/>
              </a:rPr>
              <a:t>a square in which </a:t>
            </a:r>
            <a:r>
              <a:rPr lang="en-US" altLang="en-US" sz="2800" i="1">
                <a:latin typeface="Verdana" pitchFamily="34" charset="0"/>
                <a:sym typeface="Symbol" pitchFamily="18" charset="2"/>
              </a:rPr>
              <a:t>s</a:t>
            </a:r>
            <a:r>
              <a:rPr lang="en-US" altLang="en-US" sz="2800">
                <a:latin typeface="Verdana" pitchFamily="34" charset="0"/>
                <a:sym typeface="Symbol" pitchFamily="18" charset="2"/>
              </a:rPr>
              <a:t> = 4 m</a:t>
            </a:r>
          </a:p>
          <a:p>
            <a:pPr>
              <a:tabLst>
                <a:tab pos="463550" algn="l"/>
              </a:tabLst>
            </a:pPr>
            <a:endParaRPr lang="en-US" altLang="en-US" sz="2800" b="1">
              <a:latin typeface="Verdana" pitchFamily="34" charset="0"/>
              <a:sym typeface="Symbol" pitchFamily="18" charset="2"/>
            </a:endParaRPr>
          </a:p>
          <a:p>
            <a:pPr>
              <a:tabLst>
                <a:tab pos="463550" algn="l"/>
              </a:tabLst>
            </a:pPr>
            <a:r>
              <a:rPr lang="en-US" altLang="en-US" sz="2800" b="1">
                <a:latin typeface="Verdana" pitchFamily="34" charset="0"/>
                <a:sym typeface="Symbol" pitchFamily="18" charset="2"/>
              </a:rPr>
              <a:t>2.</a:t>
            </a:r>
            <a:r>
              <a:rPr lang="en-US" altLang="en-US" sz="2800">
                <a:latin typeface="Verdana" pitchFamily="34" charset="0"/>
                <a:sym typeface="Symbol" pitchFamily="18" charset="2"/>
              </a:rPr>
              <a:t> a circle in which </a:t>
            </a:r>
            <a:r>
              <a:rPr lang="en-US" altLang="en-US" sz="2800" i="1">
                <a:latin typeface="Verdana" pitchFamily="34" charset="0"/>
                <a:sym typeface="Symbol" pitchFamily="18" charset="2"/>
              </a:rPr>
              <a:t>r</a:t>
            </a:r>
            <a:r>
              <a:rPr lang="en-US" altLang="en-US" sz="2800">
                <a:latin typeface="Verdana" pitchFamily="34" charset="0"/>
                <a:sym typeface="Symbol" pitchFamily="18" charset="2"/>
              </a:rPr>
              <a:t> = 2 ft</a:t>
            </a:r>
          </a:p>
          <a:p>
            <a:pPr>
              <a:tabLst>
                <a:tab pos="463550" algn="l"/>
              </a:tabLst>
            </a:pPr>
            <a:endParaRPr lang="en-US" altLang="en-US" sz="2800" b="1">
              <a:latin typeface="Verdana" pitchFamily="34" charset="0"/>
              <a:sym typeface="Symbol" pitchFamily="18" charset="2"/>
            </a:endParaRPr>
          </a:p>
          <a:p>
            <a:pPr>
              <a:tabLst>
                <a:tab pos="463550" algn="l"/>
              </a:tabLst>
            </a:pPr>
            <a:r>
              <a:rPr lang="en-US" altLang="en-US" sz="2800" b="1">
                <a:latin typeface="Verdana" pitchFamily="34" charset="0"/>
                <a:sym typeface="Symbol" pitchFamily="18" charset="2"/>
              </a:rPr>
              <a:t>3.</a:t>
            </a:r>
            <a:r>
              <a:rPr lang="en-US" altLang="en-US" sz="2800">
                <a:latin typeface="Verdana" pitchFamily="34" charset="0"/>
                <a:sym typeface="Symbol" pitchFamily="18" charset="2"/>
              </a:rPr>
              <a:t>    </a:t>
            </a:r>
            <a:r>
              <a:rPr lang="en-US" altLang="en-US" sz="2800" i="1">
                <a:latin typeface="Verdana" pitchFamily="34" charset="0"/>
                <a:sym typeface="Symbol" pitchFamily="18" charset="2"/>
              </a:rPr>
              <a:t>ABC</a:t>
            </a:r>
            <a:r>
              <a:rPr lang="en-US" altLang="en-US" sz="2800">
                <a:latin typeface="Verdana" pitchFamily="34" charset="0"/>
                <a:sym typeface="Symbol" pitchFamily="18" charset="2"/>
              </a:rPr>
              <a:t> with vertices </a:t>
            </a:r>
            <a:r>
              <a:rPr lang="en-US" altLang="en-US" sz="2800" i="1">
                <a:latin typeface="Verdana" pitchFamily="34" charset="0"/>
                <a:sym typeface="Symbol" pitchFamily="18" charset="2"/>
              </a:rPr>
              <a:t>A</a:t>
            </a:r>
            <a:r>
              <a:rPr lang="en-US" altLang="en-US" sz="2800">
                <a:latin typeface="Verdana" pitchFamily="34" charset="0"/>
                <a:sym typeface="Symbol" pitchFamily="18" charset="2"/>
              </a:rPr>
              <a:t>(–3, 1), </a:t>
            </a:r>
            <a:r>
              <a:rPr lang="en-US" altLang="en-US" sz="2800" i="1">
                <a:latin typeface="Verdana" pitchFamily="34" charset="0"/>
                <a:sym typeface="Symbol" pitchFamily="18" charset="2"/>
              </a:rPr>
              <a:t>B</a:t>
            </a:r>
            <a:r>
              <a:rPr lang="en-US" altLang="en-US" sz="2800">
                <a:latin typeface="Verdana" pitchFamily="34" charset="0"/>
                <a:sym typeface="Symbol" pitchFamily="18" charset="2"/>
              </a:rPr>
              <a:t>(2, 4), 	and </a:t>
            </a:r>
            <a:r>
              <a:rPr lang="en-US" altLang="en-US" sz="2800" i="1">
                <a:latin typeface="Verdana" pitchFamily="34" charset="0"/>
                <a:sym typeface="Symbol" pitchFamily="18" charset="2"/>
              </a:rPr>
              <a:t>C</a:t>
            </a:r>
            <a:r>
              <a:rPr lang="en-US" altLang="en-US" sz="2800">
                <a:latin typeface="Verdana" pitchFamily="34" charset="0"/>
                <a:sym typeface="Symbol" pitchFamily="18" charset="2"/>
              </a:rPr>
              <a:t>(5, 1)</a:t>
            </a:r>
          </a:p>
          <a:p>
            <a:pPr>
              <a:tabLst>
                <a:tab pos="463550" algn="l"/>
              </a:tabLst>
            </a:pPr>
            <a:r>
              <a:rPr lang="en-US" altLang="en-US" sz="2800">
                <a:solidFill>
                  <a:srgbClr val="FF0000"/>
                </a:solidFill>
                <a:latin typeface="Verdana" pitchFamily="34" charset="0"/>
              </a:rPr>
              <a:t>		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5867400" y="2986088"/>
            <a:ext cx="12604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800">
                <a:solidFill>
                  <a:srgbClr val="FF0000"/>
                </a:solidFill>
                <a:latin typeface="Verdana" pitchFamily="34" charset="0"/>
                <a:sym typeface="Symbol" pitchFamily="18" charset="2"/>
              </a:rPr>
              <a:t>16 m</a:t>
            </a:r>
            <a:r>
              <a:rPr lang="en-US" altLang="en-US" sz="2800" baseline="30000">
                <a:solidFill>
                  <a:srgbClr val="FF0000"/>
                </a:solidFill>
                <a:latin typeface="Verdana" pitchFamily="34" charset="0"/>
                <a:sym typeface="Symbol" pitchFamily="18" charset="2"/>
              </a:rPr>
              <a:t>2</a:t>
            </a:r>
            <a:endParaRPr lang="en-US" sz="2800" baseline="30000">
              <a:solidFill>
                <a:srgbClr val="FF0000"/>
              </a:solidFill>
              <a:latin typeface="Verdana" pitchFamily="34" charset="0"/>
              <a:sym typeface="Symbol" pitchFamily="18" charset="2"/>
            </a:endParaRP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5562600" y="3824288"/>
            <a:ext cx="11493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800">
                <a:solidFill>
                  <a:srgbClr val="FF0000"/>
                </a:solidFill>
                <a:latin typeface="Verdana" pitchFamily="34" charset="0"/>
                <a:sym typeface="Symbol" pitchFamily="18" charset="2"/>
              </a:rPr>
              <a:t>4 ft</a:t>
            </a:r>
            <a:r>
              <a:rPr lang="en-US" altLang="en-US" sz="2800" baseline="30000">
                <a:solidFill>
                  <a:srgbClr val="FF0000"/>
                </a:solidFill>
                <a:latin typeface="Verdana" pitchFamily="34" charset="0"/>
                <a:sym typeface="Symbol" pitchFamily="18" charset="2"/>
              </a:rPr>
              <a:t>2</a:t>
            </a:r>
            <a:endParaRPr lang="en-US" sz="2800" baseline="30000">
              <a:solidFill>
                <a:srgbClr val="FF0000"/>
              </a:solidFill>
              <a:latin typeface="Verdana" pitchFamily="34" charset="0"/>
              <a:sym typeface="Symbol" pitchFamily="18" charset="2"/>
            </a:endParaRP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3048000" y="5105400"/>
            <a:ext cx="17875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800">
                <a:solidFill>
                  <a:srgbClr val="FF0000"/>
                </a:solidFill>
                <a:latin typeface="Verdana" pitchFamily="34" charset="0"/>
                <a:sym typeface="Symbol" pitchFamily="18" charset="2"/>
              </a:rPr>
              <a:t>12 units</a:t>
            </a:r>
            <a:r>
              <a:rPr lang="en-US" altLang="en-US" sz="2800" baseline="30000">
                <a:solidFill>
                  <a:srgbClr val="FF0000"/>
                </a:solidFill>
                <a:latin typeface="Verdana" pitchFamily="34" charset="0"/>
                <a:sym typeface="Symbol" pitchFamily="18" charset="2"/>
              </a:rPr>
              <a:t>2</a:t>
            </a:r>
            <a:endParaRPr lang="en-US" sz="2800" baseline="30000">
              <a:solidFill>
                <a:srgbClr val="FF0000"/>
              </a:solidFill>
              <a:latin typeface="Verdana" pitchFamily="34" charset="0"/>
              <a:sym typeface="Symbol" pitchFamily="18" charset="2"/>
            </a:endParaRPr>
          </a:p>
        </p:txBody>
      </p:sp>
      <p:sp>
        <p:nvSpPr>
          <p:cNvPr id="5126" name="AutoShape 26"/>
          <p:cNvSpPr>
            <a:spLocks noChangeArrowheads="1"/>
          </p:cNvSpPr>
          <p:nvPr/>
        </p:nvSpPr>
        <p:spPr bwMode="auto">
          <a:xfrm>
            <a:off x="1077913" y="4854575"/>
            <a:ext cx="304800" cy="228600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autoUpdateAnimBg="0"/>
      <p:bldP spid="7172" grpId="0" autoUpdateAnimBg="0"/>
      <p:bldP spid="7173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006699"/>
                </a:solidFill>
                <a:latin typeface="Arial Black" pitchFamily="34" charset="0"/>
              </a:rPr>
              <a:t>Example 3B: Effects of Changing Area</a:t>
            </a:r>
            <a:endParaRPr lang="en-US" altLang="en-US" sz="260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61444" name="Rectangle 4"/>
          <p:cNvSpPr>
            <a:spLocks noChangeArrowheads="1"/>
          </p:cNvSpPr>
          <p:nvPr/>
        </p:nvSpPr>
        <p:spPr bwMode="auto">
          <a:xfrm>
            <a:off x="304800" y="2971800"/>
            <a:ext cx="84582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2400">
                <a:latin typeface="Verdana" pitchFamily="34" charset="0"/>
              </a:rPr>
              <a:t>Let </a:t>
            </a:r>
            <a:r>
              <a:rPr lang="en-US" sz="2400" i="1">
                <a:latin typeface="Verdana" pitchFamily="34" charset="0"/>
              </a:rPr>
              <a:t>s</a:t>
            </a:r>
            <a:r>
              <a:rPr lang="en-US" sz="2400">
                <a:latin typeface="Verdana" pitchFamily="34" charset="0"/>
              </a:rPr>
              <a:t> be a side length of an equilateral triangle. Draw a segment that bisects the top angle and the base to form a 30-60-90 triangle. </a:t>
            </a:r>
          </a:p>
        </p:txBody>
      </p:sp>
      <p:pic>
        <p:nvPicPr>
          <p:cNvPr id="61446" name="Picture 6" descr="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4267200"/>
            <a:ext cx="8477250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1509" name="Group 9"/>
          <p:cNvGrpSpPr>
            <a:grpSpLocks/>
          </p:cNvGrpSpPr>
          <p:nvPr/>
        </p:nvGrpSpPr>
        <p:grpSpPr bwMode="auto">
          <a:xfrm>
            <a:off x="304800" y="1379538"/>
            <a:ext cx="8458200" cy="1516062"/>
            <a:chOff x="192" y="816"/>
            <a:chExt cx="5328" cy="955"/>
          </a:xfrm>
        </p:grpSpPr>
        <p:sp>
          <p:nvSpPr>
            <p:cNvPr id="21513" name="Text Box 3"/>
            <p:cNvSpPr txBox="1">
              <a:spLocks noChangeArrowheads="1"/>
            </p:cNvSpPr>
            <p:nvPr/>
          </p:nvSpPr>
          <p:spPr bwMode="auto">
            <a:xfrm>
              <a:off x="192" y="816"/>
              <a:ext cx="5328" cy="9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en-US" sz="2400" b="1">
                  <a:latin typeface="Verdana" pitchFamily="34" charset="0"/>
                </a:rPr>
                <a:t>An equilateral triangle has a perimeter of 21m.  If the area is multiplied by   , what happens to the side length? </a:t>
              </a:r>
            </a:p>
          </p:txBody>
        </p:sp>
        <p:pic>
          <p:nvPicPr>
            <p:cNvPr id="21514" name="Picture 8" descr="1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182" y="1104"/>
              <a:ext cx="130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1905000" y="4953000"/>
            <a:ext cx="4572000" cy="914400"/>
            <a:chOff x="1200" y="3120"/>
            <a:chExt cx="2880" cy="576"/>
          </a:xfrm>
        </p:grpSpPr>
        <p:pic>
          <p:nvPicPr>
            <p:cNvPr id="21511" name="Picture 7" descr="a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200" y="3120"/>
              <a:ext cx="2736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1512" name="Text Box 10"/>
            <p:cNvSpPr txBox="1">
              <a:spLocks noChangeArrowheads="1"/>
            </p:cNvSpPr>
            <p:nvPr/>
          </p:nvSpPr>
          <p:spPr bwMode="auto">
            <a:xfrm>
              <a:off x="3840" y="3264"/>
              <a:ext cx="2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.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1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1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006699"/>
                </a:solidFill>
                <a:latin typeface="Arial Black" pitchFamily="34" charset="0"/>
              </a:rPr>
              <a:t>Example 3B Continued</a:t>
            </a:r>
            <a:endParaRPr lang="en-US" altLang="en-US" sz="2600">
              <a:solidFill>
                <a:schemeClr val="accent2"/>
              </a:solidFill>
              <a:latin typeface="Arial MT Bl" charset="0"/>
            </a:endParaRPr>
          </a:p>
        </p:txBody>
      </p:sp>
      <p:pic>
        <p:nvPicPr>
          <p:cNvPr id="64524" name="Picture 12" descr="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3657600"/>
            <a:ext cx="203835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4525" name="Picture 13" descr="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76600" y="3657600"/>
            <a:ext cx="49911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4526" name="Picture 14" descr="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00400" y="4419600"/>
            <a:ext cx="389572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4528" name="Picture 16" descr="c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76600" y="5257800"/>
            <a:ext cx="4495800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4529" name="Picture 17" descr="a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914400" y="4495800"/>
            <a:ext cx="120015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4530" name="Picture 18" descr="a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09600" y="5181600"/>
            <a:ext cx="2171700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2537" name="Group 26"/>
          <p:cNvGrpSpPr>
            <a:grpSpLocks/>
          </p:cNvGrpSpPr>
          <p:nvPr/>
        </p:nvGrpSpPr>
        <p:grpSpPr bwMode="auto">
          <a:xfrm>
            <a:off x="228600" y="1447800"/>
            <a:ext cx="8743950" cy="2071688"/>
            <a:chOff x="144" y="912"/>
            <a:chExt cx="5508" cy="1305"/>
          </a:xfrm>
        </p:grpSpPr>
        <p:sp>
          <p:nvSpPr>
            <p:cNvPr id="22538" name="Text Box 7"/>
            <p:cNvSpPr txBox="1">
              <a:spLocks noChangeArrowheads="1"/>
            </p:cNvSpPr>
            <p:nvPr/>
          </p:nvSpPr>
          <p:spPr bwMode="auto">
            <a:xfrm>
              <a:off x="144" y="987"/>
              <a:ext cx="5472" cy="10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>
                  <a:latin typeface="Verdana" pitchFamily="34" charset="0"/>
                </a:rPr>
                <a:t>The length of each side is                 ,  and the area </a:t>
              </a:r>
            </a:p>
            <a:p>
              <a:endParaRPr lang="en-US" sz="1000">
                <a:latin typeface="Verdana" pitchFamily="34" charset="0"/>
              </a:endParaRPr>
            </a:p>
            <a:p>
              <a:endParaRPr lang="en-US" sz="400">
                <a:latin typeface="Verdana" pitchFamily="34" charset="0"/>
              </a:endParaRPr>
            </a:p>
            <a:p>
              <a:endParaRPr lang="en-US" sz="400">
                <a:latin typeface="Verdana" pitchFamily="34" charset="0"/>
              </a:endParaRPr>
            </a:p>
            <a:p>
              <a:endParaRPr lang="en-US" sz="400">
                <a:latin typeface="Verdana" pitchFamily="34" charset="0"/>
              </a:endParaRPr>
            </a:p>
            <a:p>
              <a:r>
                <a:rPr lang="en-US" sz="2400">
                  <a:latin typeface="Verdana" pitchFamily="34" charset="0"/>
                </a:rPr>
                <a:t>of the equilateral triangle is </a:t>
              </a:r>
            </a:p>
            <a:p>
              <a:endParaRPr lang="en-US" sz="1400">
                <a:latin typeface="Verdana" pitchFamily="34" charset="0"/>
              </a:endParaRPr>
            </a:p>
            <a:p>
              <a:r>
                <a:rPr lang="en-US" sz="2400">
                  <a:latin typeface="Verdana" pitchFamily="34" charset="0"/>
                </a:rPr>
                <a:t>If the area is multiplied by    , the new area is  </a:t>
              </a:r>
            </a:p>
          </p:txBody>
        </p:sp>
        <p:pic>
          <p:nvPicPr>
            <p:cNvPr id="22539" name="Picture 9" descr="c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2942" y="1384"/>
              <a:ext cx="1980" cy="4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2540" name="Picture 20" descr="1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2757" y="912"/>
              <a:ext cx="1092" cy="4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2541" name="Picture 23" descr="2"/>
            <p:cNvPicPr>
              <a:picLocks noChangeAspect="1" noChangeArrowheads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2839" y="1698"/>
              <a:ext cx="156" cy="4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2542" name="Picture 25" descr="2"/>
            <p:cNvPicPr>
              <a:picLocks noChangeAspect="1" noChangeArrowheads="1"/>
            </p:cNvPicPr>
            <p:nvPr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>
              <a:off x="4752" y="1707"/>
              <a:ext cx="900" cy="5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4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4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4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4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4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64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567" name="Picture 7" descr="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1752600"/>
            <a:ext cx="5495925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5" name="Text Box 8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006699"/>
                </a:solidFill>
                <a:latin typeface="Arial Black" pitchFamily="34" charset="0"/>
              </a:rPr>
              <a:t>Example 3B Continued</a:t>
            </a:r>
            <a:endParaRPr lang="en-US" altLang="en-US" sz="2600">
              <a:solidFill>
                <a:schemeClr val="accent2"/>
              </a:solidFill>
              <a:latin typeface="Arial MT B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6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15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0000"/>
                </a:solidFill>
                <a:latin typeface="Arial Black" pitchFamily="34" charset="0"/>
              </a:rPr>
              <a:t>Check It Out!</a:t>
            </a:r>
            <a:r>
              <a:rPr lang="en-US" altLang="en-US" sz="2400">
                <a:solidFill>
                  <a:srgbClr val="006699"/>
                </a:solidFill>
                <a:latin typeface="Arial Black" pitchFamily="34" charset="0"/>
              </a:rPr>
              <a:t> Example 3 </a:t>
            </a:r>
            <a:endParaRPr lang="en-US" altLang="en-US" sz="2600">
              <a:solidFill>
                <a:schemeClr val="accent2"/>
              </a:solidFill>
              <a:latin typeface="Arial MT Bl" charset="0"/>
            </a:endParaRPr>
          </a:p>
        </p:txBody>
      </p:sp>
      <p:pic>
        <p:nvPicPr>
          <p:cNvPr id="16404" name="Picture 20" descr="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3429000"/>
            <a:ext cx="5495925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4580" name="Group 24"/>
          <p:cNvGrpSpPr>
            <a:grpSpLocks/>
          </p:cNvGrpSpPr>
          <p:nvPr/>
        </p:nvGrpSpPr>
        <p:grpSpPr bwMode="auto">
          <a:xfrm>
            <a:off x="381000" y="1752600"/>
            <a:ext cx="8237538" cy="1516063"/>
            <a:chOff x="240" y="1104"/>
            <a:chExt cx="5189" cy="955"/>
          </a:xfrm>
        </p:grpSpPr>
        <p:sp>
          <p:nvSpPr>
            <p:cNvPr id="24581" name="Text Box 19"/>
            <p:cNvSpPr txBox="1">
              <a:spLocks noChangeArrowheads="1"/>
            </p:cNvSpPr>
            <p:nvPr/>
          </p:nvSpPr>
          <p:spPr bwMode="auto">
            <a:xfrm>
              <a:off x="240" y="1104"/>
              <a:ext cx="5189" cy="9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lnSpc>
                  <a:spcPct val="130000"/>
                </a:lnSpc>
                <a:spcBef>
                  <a:spcPct val="50000"/>
                </a:spcBef>
              </a:pPr>
              <a:r>
                <a:rPr lang="en-US" altLang="en-US" sz="2400" b="1">
                  <a:latin typeface="Verdana" pitchFamily="34" charset="0"/>
                </a:rPr>
                <a:t>A square has a perimeter of 36 mm.  If the area is multiplied by     , what happens to the side length?</a:t>
              </a:r>
              <a:endParaRPr lang="en-US" altLang="en-US" sz="2400">
                <a:latin typeface="Verdana" pitchFamily="34" charset="0"/>
              </a:endParaRPr>
            </a:p>
          </p:txBody>
        </p:sp>
        <p:pic>
          <p:nvPicPr>
            <p:cNvPr id="24582" name="Picture 23" descr="1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592" y="1392"/>
              <a:ext cx="240" cy="4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304800" y="1524000"/>
            <a:ext cx="82375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400" b="1">
                <a:latin typeface="Verdana" pitchFamily="34" charset="0"/>
              </a:rPr>
              <a:t>Explain why the graph is misleading.</a:t>
            </a:r>
            <a:endParaRPr lang="en-US" altLang="en-US" sz="2400">
              <a:latin typeface="Times" charset="0"/>
            </a:endParaRP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006699"/>
                </a:solidFill>
                <a:latin typeface="Arial Black" pitchFamily="34" charset="0"/>
              </a:rPr>
              <a:t>Example 4: Entertainment Application</a:t>
            </a:r>
            <a:endParaRPr lang="en-US" altLang="en-US" sz="2600">
              <a:solidFill>
                <a:schemeClr val="accent2"/>
              </a:solidFill>
              <a:latin typeface="Arial MT Bl" charset="0"/>
            </a:endParaRPr>
          </a:p>
        </p:txBody>
      </p:sp>
      <p:pic>
        <p:nvPicPr>
          <p:cNvPr id="25604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2057400"/>
            <a:ext cx="3200400" cy="270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160" name="Text Box 8"/>
          <p:cNvSpPr txBox="1">
            <a:spLocks noChangeArrowheads="1"/>
          </p:cNvSpPr>
          <p:nvPr/>
        </p:nvSpPr>
        <p:spPr bwMode="auto">
          <a:xfrm>
            <a:off x="3962400" y="2438400"/>
            <a:ext cx="44196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Verdana" pitchFamily="34" charset="0"/>
              </a:rPr>
              <a:t>The height of the bar representing sales in 2000 is about 2.5 times the height of the bar representing sales in 2003.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9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60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3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006699"/>
                </a:solidFill>
                <a:latin typeface="Arial Black" pitchFamily="34" charset="0"/>
              </a:rPr>
              <a:t>Example 4 Continued</a:t>
            </a:r>
            <a:endParaRPr lang="en-US" altLang="en-US" sz="2600">
              <a:solidFill>
                <a:schemeClr val="accent2"/>
              </a:solidFill>
              <a:latin typeface="Arial MT Bl" charset="0"/>
            </a:endParaRPr>
          </a:p>
        </p:txBody>
      </p:sp>
      <p:pic>
        <p:nvPicPr>
          <p:cNvPr id="26627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1752600"/>
            <a:ext cx="3200400" cy="270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8" name="Text Box 6"/>
          <p:cNvSpPr txBox="1">
            <a:spLocks noChangeArrowheads="1"/>
          </p:cNvSpPr>
          <p:nvPr/>
        </p:nvSpPr>
        <p:spPr bwMode="auto">
          <a:xfrm>
            <a:off x="4038600" y="2057400"/>
            <a:ext cx="441960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Verdana" pitchFamily="34" charset="0"/>
              </a:rPr>
              <a:t>This means that the area of the bar multiplied by about 2.5</a:t>
            </a:r>
            <a:r>
              <a:rPr lang="en-US" sz="2400" baseline="30000">
                <a:latin typeface="Verdana" pitchFamily="34" charset="0"/>
              </a:rPr>
              <a:t>2</a:t>
            </a:r>
            <a:r>
              <a:rPr lang="en-US" sz="2400">
                <a:latin typeface="Verdana" pitchFamily="34" charset="0"/>
              </a:rPr>
              <a:t>, or 6.25, so the area of the larger bar is about 6.25 times the area of the smaller bar.</a:t>
            </a:r>
            <a:endParaRPr lang="en-US" sz="2400" baseline="30000">
              <a:latin typeface="Verdana" pitchFamily="34" charset="0"/>
            </a:endParaRPr>
          </a:p>
        </p:txBody>
      </p:sp>
      <p:sp>
        <p:nvSpPr>
          <p:cNvPr id="81927" name="Text Box 7"/>
          <p:cNvSpPr txBox="1">
            <a:spLocks noChangeArrowheads="1"/>
          </p:cNvSpPr>
          <p:nvPr/>
        </p:nvSpPr>
        <p:spPr bwMode="auto">
          <a:xfrm>
            <a:off x="533400" y="4695825"/>
            <a:ext cx="78486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Verdana" pitchFamily="34" charset="0"/>
              </a:rPr>
              <a:t>The graph gives the misleading impression that the number of sales in 2003 decreased by 6 times the sales in 2000, but the decrease was actually closer to 2.5 times. </a:t>
            </a:r>
            <a:endParaRPr lang="en-US" sz="2400" baseline="30000">
              <a:latin typeface="Verdan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1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7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0000"/>
                </a:solidFill>
                <a:latin typeface="Arial Black" pitchFamily="34" charset="0"/>
              </a:rPr>
              <a:t>Check It Out!</a:t>
            </a:r>
            <a:r>
              <a:rPr lang="en-US" altLang="en-US" sz="2400">
                <a:solidFill>
                  <a:srgbClr val="006699"/>
                </a:solidFill>
                <a:latin typeface="Arial Black" pitchFamily="34" charset="0"/>
              </a:rPr>
              <a:t> Example 4 </a:t>
            </a:r>
            <a:endParaRPr lang="en-US" altLang="en-US" sz="260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304800" y="1524000"/>
            <a:ext cx="8153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Verdana" pitchFamily="34" charset="0"/>
              </a:rPr>
              <a:t>Use the information in example 4 to create a version of the graph that is not misleading. </a:t>
            </a:r>
          </a:p>
        </p:txBody>
      </p:sp>
      <p:pic>
        <p:nvPicPr>
          <p:cNvPr id="27652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2667000"/>
            <a:ext cx="360045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3255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00600" y="2590800"/>
            <a:ext cx="2995613" cy="3686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3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006699"/>
                </a:solidFill>
                <a:latin typeface="Arial Black" pitchFamily="34" charset="0"/>
              </a:rPr>
              <a:t>Lesson Quiz: Part I</a:t>
            </a: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457200" y="1371600"/>
            <a:ext cx="7924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400" b="1">
                <a:latin typeface="Verdana" pitchFamily="34" charset="0"/>
              </a:rPr>
              <a:t>Describe the effect of each change on the area of the given figure.</a:t>
            </a:r>
            <a:endParaRPr lang="en-US" sz="800"/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4572000" y="3429000"/>
            <a:ext cx="457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  <a:latin typeface="Verdana" pitchFamily="34" charset="0"/>
              </a:rPr>
              <a:t>The area is multiplied by 8.</a:t>
            </a:r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28677" name="Text Box 19"/>
          <p:cNvSpPr txBox="1">
            <a:spLocks noChangeArrowheads="1"/>
          </p:cNvSpPr>
          <p:nvPr/>
        </p:nvSpPr>
        <p:spPr bwMode="auto">
          <a:xfrm>
            <a:off x="533400" y="2362200"/>
            <a:ext cx="8001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400050" algn="l"/>
              </a:tabLst>
            </a:pPr>
            <a:r>
              <a:rPr lang="en-US" sz="2400" b="1">
                <a:latin typeface="Verdana" pitchFamily="34" charset="0"/>
              </a:rPr>
              <a:t>1. </a:t>
            </a:r>
            <a:r>
              <a:rPr lang="en-US" sz="2400">
                <a:latin typeface="Verdana" pitchFamily="34" charset="0"/>
              </a:rPr>
              <a:t>The base length of the rectangle is multiplied 	by 8.</a:t>
            </a:r>
          </a:p>
        </p:txBody>
      </p:sp>
      <p:pic>
        <p:nvPicPr>
          <p:cNvPr id="28678" name="Picture 2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3124200"/>
            <a:ext cx="3505200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29" name="Text Box 21"/>
          <p:cNvSpPr txBox="1">
            <a:spLocks noChangeArrowheads="1"/>
          </p:cNvSpPr>
          <p:nvPr/>
        </p:nvSpPr>
        <p:spPr bwMode="auto">
          <a:xfrm>
            <a:off x="4572000" y="5410200"/>
            <a:ext cx="457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  <a:latin typeface="Verdana" pitchFamily="34" charset="0"/>
              </a:rPr>
              <a:t>The area is multiplied by 9.</a:t>
            </a:r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28680" name="Text Box 22"/>
          <p:cNvSpPr txBox="1">
            <a:spLocks noChangeArrowheads="1"/>
          </p:cNvSpPr>
          <p:nvPr/>
        </p:nvSpPr>
        <p:spPr bwMode="auto">
          <a:xfrm>
            <a:off x="533400" y="4495800"/>
            <a:ext cx="800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latin typeface="Verdana" pitchFamily="34" charset="0"/>
              </a:rPr>
              <a:t>2. </a:t>
            </a:r>
            <a:r>
              <a:rPr lang="en-US" sz="2400">
                <a:latin typeface="Verdana" pitchFamily="34" charset="0"/>
              </a:rPr>
              <a:t>The radius of the circle is tripled.</a:t>
            </a:r>
          </a:p>
        </p:txBody>
      </p:sp>
      <p:pic>
        <p:nvPicPr>
          <p:cNvPr id="28681" name="Picture 2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33600" y="4876800"/>
            <a:ext cx="1533525" cy="156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7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 autoUpdateAnimBg="0"/>
      <p:bldP spid="17429" grpId="0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006699"/>
                </a:solidFill>
                <a:latin typeface="Arial Black" pitchFamily="34" charset="0"/>
              </a:rPr>
              <a:t>Lesson Quiz: Part II</a:t>
            </a:r>
          </a:p>
        </p:txBody>
      </p:sp>
      <p:sp>
        <p:nvSpPr>
          <p:cNvPr id="59396" name="Text Box 4"/>
          <p:cNvSpPr txBox="1">
            <a:spLocks noChangeArrowheads="1"/>
          </p:cNvSpPr>
          <p:nvPr/>
        </p:nvSpPr>
        <p:spPr bwMode="auto">
          <a:xfrm>
            <a:off x="1066800" y="2759075"/>
            <a:ext cx="457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  <a:latin typeface="Verdana" pitchFamily="34" charset="0"/>
              </a:rPr>
              <a:t>The side length is doubled.</a:t>
            </a:r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29700" name="Text Box 5"/>
          <p:cNvSpPr txBox="1">
            <a:spLocks noChangeArrowheads="1"/>
          </p:cNvSpPr>
          <p:nvPr/>
        </p:nvSpPr>
        <p:spPr bwMode="auto">
          <a:xfrm>
            <a:off x="609600" y="1920875"/>
            <a:ext cx="8001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00050" indent="-400050"/>
            <a:r>
              <a:rPr lang="en-US" sz="2400" b="1">
                <a:latin typeface="Verdana" pitchFamily="34" charset="0"/>
              </a:rPr>
              <a:t>3. </a:t>
            </a:r>
            <a:r>
              <a:rPr lang="en-US" sz="2400">
                <a:latin typeface="Verdana" pitchFamily="34" charset="0"/>
              </a:rPr>
              <a:t>A square has an area of 49 cm</a:t>
            </a:r>
            <a:r>
              <a:rPr lang="en-US" sz="2400" baseline="30000">
                <a:latin typeface="Verdana" pitchFamily="34" charset="0"/>
              </a:rPr>
              <a:t>2</a:t>
            </a:r>
            <a:r>
              <a:rPr lang="en-US" sz="2400">
                <a:latin typeface="Verdana" pitchFamily="34" charset="0"/>
              </a:rPr>
              <a:t>. If the area is quadrupled, what happens to the side length?</a:t>
            </a:r>
          </a:p>
        </p:txBody>
      </p:sp>
      <p:sp>
        <p:nvSpPr>
          <p:cNvPr id="29701" name="Text Box 7"/>
          <p:cNvSpPr txBox="1">
            <a:spLocks noChangeArrowheads="1"/>
          </p:cNvSpPr>
          <p:nvPr/>
        </p:nvSpPr>
        <p:spPr bwMode="auto">
          <a:xfrm>
            <a:off x="609600" y="3368675"/>
            <a:ext cx="80010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/>
            <a:r>
              <a:rPr lang="en-US" sz="2400" b="1">
                <a:latin typeface="Verdana" pitchFamily="34" charset="0"/>
              </a:rPr>
              <a:t>4. </a:t>
            </a:r>
            <a:r>
              <a:rPr lang="en-US" sz="2400">
                <a:latin typeface="Verdana" pitchFamily="34" charset="0"/>
              </a:rPr>
              <a:t>Rob had a 10 ft by 12 ft wall painted. For a wall twice as wide, the painter charged him twice as much.  Is this reasonable?  Explain.</a:t>
            </a:r>
          </a:p>
        </p:txBody>
      </p:sp>
      <p:sp>
        <p:nvSpPr>
          <p:cNvPr id="59400" name="Text Box 8"/>
          <p:cNvSpPr txBox="1">
            <a:spLocks noChangeArrowheads="1"/>
          </p:cNvSpPr>
          <p:nvPr/>
        </p:nvSpPr>
        <p:spPr bwMode="auto">
          <a:xfrm>
            <a:off x="1143000" y="4572000"/>
            <a:ext cx="7391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  <a:latin typeface="Verdana" pitchFamily="34" charset="0"/>
              </a:rPr>
              <a:t>Yes; the second wall has twice the area of the first wall.</a:t>
            </a:r>
            <a:endParaRPr lang="en-US" sz="240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9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9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6" grpId="0" autoUpdateAnimBg="0"/>
      <p:bldP spid="59400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8" name="Rectangle 14"/>
          <p:cNvSpPr>
            <a:spLocks noChangeArrowheads="1"/>
          </p:cNvSpPr>
          <p:nvPr/>
        </p:nvSpPr>
        <p:spPr bwMode="auto">
          <a:xfrm>
            <a:off x="381000" y="1905000"/>
            <a:ext cx="8458200" cy="2971800"/>
          </a:xfrm>
          <a:prstGeom prst="rect">
            <a:avLst/>
          </a:prstGeom>
          <a:noFill/>
          <a:ln w="28575">
            <a:solidFill>
              <a:srgbClr val="DBDBDB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altLang="en-US" sz="3200">
                <a:latin typeface="Verdana" pitchFamily="34" charset="0"/>
              </a:rPr>
              <a:t>Describe the effect on perimeter and area when one or more dimensions of a figure are changed.</a:t>
            </a:r>
          </a:p>
          <a:p>
            <a:pPr>
              <a:spcBef>
                <a:spcPct val="20000"/>
              </a:spcBef>
            </a:pPr>
            <a:endParaRPr lang="en-US" altLang="en-US" sz="1000">
              <a:latin typeface="Verdana" pitchFamily="34" charset="0"/>
            </a:endParaRPr>
          </a:p>
          <a:p>
            <a:pPr>
              <a:spcBef>
                <a:spcPct val="20000"/>
              </a:spcBef>
            </a:pPr>
            <a:r>
              <a:rPr lang="en-US" altLang="en-US" sz="3200">
                <a:latin typeface="Verdana" pitchFamily="34" charset="0"/>
              </a:rPr>
              <a:t>Apply the relationship between perimeter and area in problem solving.</a:t>
            </a:r>
            <a:r>
              <a:rPr lang="en-US" altLang="en-US" sz="3200"/>
              <a:t> </a:t>
            </a:r>
          </a:p>
        </p:txBody>
      </p:sp>
      <p:sp>
        <p:nvSpPr>
          <p:cNvPr id="6147" name="Rectangle 15"/>
          <p:cNvSpPr>
            <a:spLocks noChangeArrowheads="1"/>
          </p:cNvSpPr>
          <p:nvPr/>
        </p:nvSpPr>
        <p:spPr bwMode="auto">
          <a:xfrm>
            <a:off x="0" y="121920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altLang="en-US" sz="3600" i="1">
                <a:solidFill>
                  <a:srgbClr val="FF6600"/>
                </a:solidFill>
                <a:latin typeface="Arial Black" pitchFamily="34" charset="0"/>
              </a:rPr>
              <a:t>Objectives</a:t>
            </a:r>
            <a:endParaRPr lang="en-US" altLang="en-US" sz="3600" i="1">
              <a:solidFill>
                <a:srgbClr val="FF66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12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1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1219200"/>
            <a:ext cx="3981450" cy="3867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18"/>
          <p:cNvSpPr>
            <a:spLocks noChangeArrowheads="1"/>
          </p:cNvSpPr>
          <p:nvPr/>
        </p:nvSpPr>
        <p:spPr bwMode="auto">
          <a:xfrm>
            <a:off x="381000" y="1371600"/>
            <a:ext cx="4114800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Verdana" pitchFamily="34" charset="0"/>
              </a:rPr>
              <a:t>In the graph, the height of each DVD is used to represent the number of DVDs shipped per year. </a:t>
            </a:r>
          </a:p>
          <a:p>
            <a:endParaRPr lang="en-US" sz="2400">
              <a:latin typeface="Verdana" pitchFamily="34" charset="0"/>
            </a:endParaRPr>
          </a:p>
          <a:p>
            <a:r>
              <a:rPr lang="en-US" sz="2400">
                <a:latin typeface="Verdana" pitchFamily="34" charset="0"/>
              </a:rPr>
              <a:t>However as the height of each DVD increases, the width also increases, which can create a misleading effect.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414338" y="1524000"/>
          <a:ext cx="8939212" cy="2362200"/>
        </p:xfrm>
        <a:graphic>
          <a:graphicData uri="http://schemas.openxmlformats.org/presentationml/2006/ole">
            <p:oleObj spid="_x0000_s1026" name="Package" r:id="rId3" imgW="1838160" imgH="485640" progId="Package">
              <p:embed/>
            </p:oleObj>
          </a:graphicData>
        </a:graphic>
      </p:graphicFrame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 noChangeArrowheads="1"/>
          </p:cNvSpPr>
          <p:nvPr/>
        </p:nvSpPr>
        <p:spPr bwMode="auto">
          <a:xfrm>
            <a:off x="1371600" y="1295400"/>
            <a:ext cx="6858000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3600"/>
          </a:p>
          <a:p>
            <a:pPr lvl="1">
              <a:buFont typeface="Arial" charset="0"/>
              <a:buChar char="•"/>
            </a:pPr>
            <a:r>
              <a:rPr lang="en-US" sz="3600" u="sng">
                <a:hlinkClick r:id="rId2"/>
              </a:rPr>
              <a:t>Effects of Changing One Dimension</a:t>
            </a:r>
            <a:endParaRPr lang="en-US" sz="3600"/>
          </a:p>
          <a:p>
            <a:pPr lvl="1">
              <a:buFont typeface="Arial" charset="0"/>
              <a:buChar char="•"/>
            </a:pPr>
            <a:r>
              <a:rPr lang="en-US" sz="3600" u="sng">
                <a:hlinkClick r:id="rId3"/>
              </a:rPr>
              <a:t>Effects of Changing Dimensions Proportionally</a:t>
            </a:r>
            <a:endParaRPr lang="en-US" sz="3600"/>
          </a:p>
          <a:p>
            <a:pPr lvl="1">
              <a:buFont typeface="Arial" charset="0"/>
              <a:buChar char="•"/>
            </a:pPr>
            <a:r>
              <a:rPr lang="en-US" sz="3600" u="sng">
                <a:hlinkClick r:id="rId4"/>
              </a:rPr>
              <a:t>Effects of Changing Area</a:t>
            </a:r>
            <a:endParaRPr lang="en-US" sz="3600"/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304800" y="1600200"/>
            <a:ext cx="57912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400" b="1">
                <a:latin typeface="Verdana" pitchFamily="34" charset="0"/>
              </a:rPr>
              <a:t>Describe the effect of each change on the area of the given figure.</a:t>
            </a:r>
            <a:endParaRPr lang="en-US" altLang="en-US" sz="2400">
              <a:latin typeface="Times" charset="0"/>
            </a:endParaRP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006699"/>
                </a:solidFill>
                <a:latin typeface="Arial Black" pitchFamily="34" charset="0"/>
              </a:rPr>
              <a:t>Example 1: Effects of Changing One Dimension</a:t>
            </a:r>
            <a:endParaRPr lang="en-US" altLang="en-US" sz="260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304800" y="2895600"/>
            <a:ext cx="830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Verdana" pitchFamily="34" charset="0"/>
              </a:rPr>
              <a:t>The height of the triangle is multiplied by 6. </a:t>
            </a:r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304800" y="3429000"/>
            <a:ext cx="853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Verdana" pitchFamily="34" charset="0"/>
              </a:rPr>
              <a:t>original dimensions: 	      multiply the height by 6:</a:t>
            </a:r>
          </a:p>
        </p:txBody>
      </p:sp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381000" y="5486400"/>
            <a:ext cx="8001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latin typeface="Verdana" pitchFamily="34" charset="0"/>
              </a:rPr>
              <a:t>Notice that 180 = 6(30). If the height is multiplied by 6, the area is also multiplied by 6.</a:t>
            </a:r>
            <a:endParaRPr lang="en-US" sz="2400">
              <a:latin typeface="Verdana" pitchFamily="34" charset="0"/>
              <a:sym typeface="Symbol" pitchFamily="18" charset="2"/>
            </a:endParaRPr>
          </a:p>
        </p:txBody>
      </p:sp>
      <p:pic>
        <p:nvPicPr>
          <p:cNvPr id="29703" name="Picture 7" descr="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4038600"/>
            <a:ext cx="30480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4" name="Picture 8" descr="b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00600" y="4038600"/>
            <a:ext cx="32480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05" name="Text Box 9"/>
          <p:cNvSpPr txBox="1">
            <a:spLocks noChangeArrowheads="1"/>
          </p:cNvSpPr>
          <p:nvPr/>
        </p:nvSpPr>
        <p:spPr bwMode="auto">
          <a:xfrm>
            <a:off x="381000" y="4876800"/>
            <a:ext cx="7086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Verdana" pitchFamily="34" charset="0"/>
              </a:rPr>
              <a:t>   = 30 in</a:t>
            </a:r>
            <a:r>
              <a:rPr lang="en-US" sz="2400" baseline="30000">
                <a:latin typeface="Verdana" pitchFamily="34" charset="0"/>
              </a:rPr>
              <a:t>2</a:t>
            </a:r>
            <a:r>
              <a:rPr lang="en-US" sz="2400">
                <a:latin typeface="Verdana" pitchFamily="34" charset="0"/>
              </a:rPr>
              <a:t> 	      			 = 180 in</a:t>
            </a:r>
            <a:r>
              <a:rPr lang="en-US" sz="2400" baseline="30000">
                <a:latin typeface="Verdana" pitchFamily="34" charset="0"/>
              </a:rPr>
              <a:t>2</a:t>
            </a:r>
          </a:p>
        </p:txBody>
      </p:sp>
      <p:pic>
        <p:nvPicPr>
          <p:cNvPr id="9226" name="Picture 1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19800" y="1371600"/>
            <a:ext cx="31242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9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9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9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9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1" grpId="0"/>
      <p:bldP spid="29702" grpId="0"/>
      <p:bldP spid="2970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3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006699"/>
                </a:solidFill>
                <a:latin typeface="Arial Black" pitchFamily="34" charset="0"/>
              </a:rPr>
              <a:t>Example 1B: Effects of Changing One Dimension</a:t>
            </a:r>
            <a:endParaRPr lang="en-US" altLang="en-US" sz="260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75781" name="Text Box 5"/>
          <p:cNvSpPr txBox="1">
            <a:spLocks noChangeArrowheads="1"/>
          </p:cNvSpPr>
          <p:nvPr/>
        </p:nvSpPr>
        <p:spPr bwMode="auto">
          <a:xfrm>
            <a:off x="381000" y="3200400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Verdana" pitchFamily="34" charset="0"/>
              </a:rPr>
              <a:t>original dimensions: </a:t>
            </a:r>
          </a:p>
        </p:txBody>
      </p:sp>
      <p:pic>
        <p:nvPicPr>
          <p:cNvPr id="75786" name="Picture 10" descr="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3800" y="3200400"/>
            <a:ext cx="48482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5788" name="Picture 12" descr="c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4114800"/>
            <a:ext cx="30194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5789" name="Picture 13" descr="b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657600" y="4114800"/>
            <a:ext cx="462915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0247" name="Group 16"/>
          <p:cNvGrpSpPr>
            <a:grpSpLocks/>
          </p:cNvGrpSpPr>
          <p:nvPr/>
        </p:nvGrpSpPr>
        <p:grpSpPr bwMode="auto">
          <a:xfrm>
            <a:off x="304800" y="1752600"/>
            <a:ext cx="8839200" cy="1066800"/>
            <a:chOff x="192" y="1200"/>
            <a:chExt cx="5568" cy="672"/>
          </a:xfrm>
        </p:grpSpPr>
        <p:sp>
          <p:nvSpPr>
            <p:cNvPr id="10249" name="Text Box 4"/>
            <p:cNvSpPr txBox="1">
              <a:spLocks noChangeArrowheads="1"/>
            </p:cNvSpPr>
            <p:nvPr/>
          </p:nvSpPr>
          <p:spPr bwMode="auto">
            <a:xfrm>
              <a:off x="192" y="1200"/>
              <a:ext cx="5568" cy="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120000"/>
                </a:lnSpc>
                <a:spcBef>
                  <a:spcPct val="50000"/>
                </a:spcBef>
              </a:pPr>
              <a:r>
                <a:rPr lang="en-US" sz="2400" b="1">
                  <a:latin typeface="Verdana" pitchFamily="34" charset="0"/>
                </a:rPr>
                <a:t>The diagonal </a:t>
              </a:r>
              <a:r>
                <a:rPr lang="en-US" sz="2400" b="1" i="1">
                  <a:latin typeface="Verdana" pitchFamily="34" charset="0"/>
                </a:rPr>
                <a:t>SU</a:t>
              </a:r>
              <a:r>
                <a:rPr lang="en-US" sz="2400" b="1">
                  <a:latin typeface="Verdana" pitchFamily="34" charset="0"/>
                </a:rPr>
                <a:t> of the kite with vertices </a:t>
              </a:r>
              <a:r>
                <a:rPr lang="en-US" sz="2400" b="1" i="1">
                  <a:latin typeface="Verdana" pitchFamily="34" charset="0"/>
                </a:rPr>
                <a:t>R</a:t>
              </a:r>
              <a:r>
                <a:rPr lang="en-US" sz="2400" b="1">
                  <a:latin typeface="Verdana" pitchFamily="34" charset="0"/>
                </a:rPr>
                <a:t>(2, 2), </a:t>
              </a:r>
              <a:r>
                <a:rPr lang="en-US" sz="2400" b="1" i="1">
                  <a:latin typeface="Verdana" pitchFamily="34" charset="0"/>
                </a:rPr>
                <a:t>S</a:t>
              </a:r>
              <a:r>
                <a:rPr lang="en-US" sz="2400" b="1">
                  <a:latin typeface="Verdana" pitchFamily="34" charset="0"/>
                </a:rPr>
                <a:t>(4, 0), </a:t>
              </a:r>
              <a:r>
                <a:rPr lang="en-US" sz="2400" b="1" i="1">
                  <a:latin typeface="Verdana" pitchFamily="34" charset="0"/>
                </a:rPr>
                <a:t>T</a:t>
              </a:r>
              <a:r>
                <a:rPr lang="en-US" sz="2400" b="1">
                  <a:latin typeface="Verdana" pitchFamily="34" charset="0"/>
                </a:rPr>
                <a:t>(2, –2), and </a:t>
              </a:r>
              <a:r>
                <a:rPr lang="en-US" sz="2400" b="1" i="1">
                  <a:latin typeface="Verdana" pitchFamily="34" charset="0"/>
                </a:rPr>
                <a:t>U</a:t>
              </a:r>
              <a:r>
                <a:rPr lang="en-US" sz="2400" b="1">
                  <a:latin typeface="Verdana" pitchFamily="34" charset="0"/>
                </a:rPr>
                <a:t>(–5,0) is multiplied by   . </a:t>
              </a:r>
            </a:p>
          </p:txBody>
        </p:sp>
        <p:sp>
          <p:nvSpPr>
            <p:cNvPr id="10250" name="Line 9"/>
            <p:cNvSpPr>
              <a:spLocks noChangeShapeType="1"/>
            </p:cNvSpPr>
            <p:nvPr/>
          </p:nvSpPr>
          <p:spPr bwMode="auto">
            <a:xfrm>
              <a:off x="1721" y="1276"/>
              <a:ext cx="2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pic>
          <p:nvPicPr>
            <p:cNvPr id="10251" name="Picture 15" descr="1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5253" y="1488"/>
              <a:ext cx="128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75793" name="Picture 17" descr="e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33400" y="5029200"/>
            <a:ext cx="7143750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5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5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5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5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57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57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57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8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0000"/>
                </a:solidFill>
                <a:latin typeface="Arial Black" pitchFamily="34" charset="0"/>
              </a:rPr>
              <a:t>Check It Out!</a:t>
            </a:r>
            <a:r>
              <a:rPr lang="en-US" altLang="en-US" sz="2400">
                <a:solidFill>
                  <a:srgbClr val="006699"/>
                </a:solidFill>
                <a:latin typeface="Arial Black" pitchFamily="34" charset="0"/>
              </a:rPr>
              <a:t> Example 1 </a:t>
            </a:r>
            <a:endParaRPr lang="en-US" altLang="en-US" sz="260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11267" name="Text Box 5"/>
          <p:cNvSpPr txBox="1">
            <a:spLocks noChangeArrowheads="1"/>
          </p:cNvSpPr>
          <p:nvPr/>
        </p:nvSpPr>
        <p:spPr bwMode="auto">
          <a:xfrm>
            <a:off x="304800" y="1676400"/>
            <a:ext cx="8458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400" b="1">
                <a:latin typeface="Verdana" pitchFamily="34" charset="0"/>
              </a:rPr>
              <a:t>The height of the rectangle is tripled.  Describe the effect on the area.</a:t>
            </a:r>
            <a:endParaRPr lang="en-US" altLang="en-US" sz="2400">
              <a:latin typeface="Times" charset="0"/>
            </a:endParaRPr>
          </a:p>
        </p:txBody>
      </p:sp>
      <p:pic>
        <p:nvPicPr>
          <p:cNvPr id="11268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2514600"/>
            <a:ext cx="3476625" cy="211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08" name="Text Box 8"/>
          <p:cNvSpPr txBox="1">
            <a:spLocks noChangeArrowheads="1"/>
          </p:cNvSpPr>
          <p:nvPr/>
        </p:nvSpPr>
        <p:spPr bwMode="auto">
          <a:xfrm>
            <a:off x="457200" y="3352800"/>
            <a:ext cx="2646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i="1">
                <a:latin typeface="Verdana" pitchFamily="34" charset="0"/>
              </a:rPr>
              <a:t>A</a:t>
            </a:r>
            <a:r>
              <a:rPr lang="en-US" sz="2400">
                <a:latin typeface="Verdana" pitchFamily="34" charset="0"/>
              </a:rPr>
              <a:t> = </a:t>
            </a:r>
            <a:r>
              <a:rPr lang="en-US" sz="2400" i="1">
                <a:latin typeface="Verdana" pitchFamily="34" charset="0"/>
              </a:rPr>
              <a:t>bh</a:t>
            </a:r>
            <a:r>
              <a:rPr lang="en-US" sz="2400">
                <a:latin typeface="Verdana" pitchFamily="34" charset="0"/>
              </a:rPr>
              <a:t> = (7)(4)</a:t>
            </a:r>
          </a:p>
        </p:txBody>
      </p:sp>
      <p:sp>
        <p:nvSpPr>
          <p:cNvPr id="51209" name="Text Box 9"/>
          <p:cNvSpPr txBox="1">
            <a:spLocks noChangeArrowheads="1"/>
          </p:cNvSpPr>
          <p:nvPr/>
        </p:nvSpPr>
        <p:spPr bwMode="auto">
          <a:xfrm>
            <a:off x="381000" y="4953000"/>
            <a:ext cx="28400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i="1">
                <a:latin typeface="Verdana" pitchFamily="34" charset="0"/>
              </a:rPr>
              <a:t>A</a:t>
            </a:r>
            <a:r>
              <a:rPr lang="en-US" sz="2400">
                <a:latin typeface="Verdana" pitchFamily="34" charset="0"/>
              </a:rPr>
              <a:t> = </a:t>
            </a:r>
            <a:r>
              <a:rPr lang="en-US" sz="2400" i="1">
                <a:latin typeface="Verdana" pitchFamily="34" charset="0"/>
              </a:rPr>
              <a:t>bh</a:t>
            </a:r>
            <a:r>
              <a:rPr lang="en-US" sz="2400">
                <a:latin typeface="Verdana" pitchFamily="34" charset="0"/>
              </a:rPr>
              <a:t> = (7)(12)</a:t>
            </a:r>
          </a:p>
        </p:txBody>
      </p:sp>
      <p:sp>
        <p:nvSpPr>
          <p:cNvPr id="51210" name="Text Box 10"/>
          <p:cNvSpPr txBox="1">
            <a:spLocks noChangeArrowheads="1"/>
          </p:cNvSpPr>
          <p:nvPr/>
        </p:nvSpPr>
        <p:spPr bwMode="auto">
          <a:xfrm>
            <a:off x="1600200" y="3886200"/>
            <a:ext cx="1393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Verdana" pitchFamily="34" charset="0"/>
              </a:rPr>
              <a:t>= 28 ft</a:t>
            </a:r>
            <a:r>
              <a:rPr lang="en-US" sz="2400" baseline="30000">
                <a:latin typeface="Verdana" pitchFamily="34" charset="0"/>
              </a:rPr>
              <a:t>2</a:t>
            </a:r>
          </a:p>
        </p:txBody>
      </p:sp>
      <p:sp>
        <p:nvSpPr>
          <p:cNvPr id="51211" name="Text Box 11"/>
          <p:cNvSpPr txBox="1">
            <a:spLocks noChangeArrowheads="1"/>
          </p:cNvSpPr>
          <p:nvPr/>
        </p:nvSpPr>
        <p:spPr bwMode="auto">
          <a:xfrm>
            <a:off x="1577975" y="5410200"/>
            <a:ext cx="1393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Verdana" pitchFamily="34" charset="0"/>
              </a:rPr>
              <a:t>= 84 ft</a:t>
            </a:r>
            <a:r>
              <a:rPr lang="en-US" sz="2400" baseline="30000">
                <a:latin typeface="Verdana" pitchFamily="34" charset="0"/>
              </a:rPr>
              <a:t>2</a:t>
            </a:r>
          </a:p>
        </p:txBody>
      </p:sp>
      <p:sp>
        <p:nvSpPr>
          <p:cNvPr id="51212" name="Rectangle 12"/>
          <p:cNvSpPr>
            <a:spLocks noChangeArrowheads="1"/>
          </p:cNvSpPr>
          <p:nvPr/>
        </p:nvSpPr>
        <p:spPr bwMode="auto">
          <a:xfrm>
            <a:off x="4572000" y="4724400"/>
            <a:ext cx="40386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Verdana" pitchFamily="34" charset="0"/>
              </a:rPr>
              <a:t>Notice that 84 = 3(28). If the height is multiplied by 3, the area is tripled.</a:t>
            </a:r>
          </a:p>
        </p:txBody>
      </p:sp>
      <p:sp>
        <p:nvSpPr>
          <p:cNvPr id="51213" name="Rectangle 13"/>
          <p:cNvSpPr>
            <a:spLocks noChangeArrowheads="1"/>
          </p:cNvSpPr>
          <p:nvPr/>
        </p:nvSpPr>
        <p:spPr bwMode="auto">
          <a:xfrm>
            <a:off x="381000" y="2819400"/>
            <a:ext cx="3581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Verdana" pitchFamily="34" charset="0"/>
              </a:rPr>
              <a:t>original dimensions:</a:t>
            </a:r>
          </a:p>
        </p:txBody>
      </p:sp>
      <p:sp>
        <p:nvSpPr>
          <p:cNvPr id="51214" name="Rectangle 14"/>
          <p:cNvSpPr>
            <a:spLocks noChangeArrowheads="1"/>
          </p:cNvSpPr>
          <p:nvPr/>
        </p:nvSpPr>
        <p:spPr bwMode="auto">
          <a:xfrm>
            <a:off x="304800" y="4419600"/>
            <a:ext cx="3581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Verdana" pitchFamily="34" charset="0"/>
              </a:rPr>
              <a:t>triple the height: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1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1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1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1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1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51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8" grpId="0"/>
      <p:bldP spid="51209" grpId="0"/>
      <p:bldP spid="51210" grpId="0"/>
      <p:bldP spid="51211" grpId="0"/>
      <p:bldP spid="51212" grpId="0"/>
      <p:bldP spid="51213" grpId="0"/>
      <p:bldP spid="5121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1159</TotalTime>
  <Words>1196</Words>
  <Application>Microsoft Office PowerPoint</Application>
  <PresentationFormat>On-screen Show (4:3)</PresentationFormat>
  <Paragraphs>159</Paragraphs>
  <Slides>28</Slides>
  <Notes>24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7" baseType="lpstr">
      <vt:lpstr>Arial</vt:lpstr>
      <vt:lpstr>Verdana</vt:lpstr>
      <vt:lpstr>Arial Black</vt:lpstr>
      <vt:lpstr>Symbol</vt:lpstr>
      <vt:lpstr>Times</vt:lpstr>
      <vt:lpstr>Arial MT Bl</vt:lpstr>
      <vt:lpstr>Wingdings 2</vt:lpstr>
      <vt:lpstr>Default Design</vt:lpstr>
      <vt:lpstr>Package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</vt:vector>
  </TitlesOfParts>
  <Company>Holt, Rinehart and Winston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HRW</dc:creator>
  <cp:lastModifiedBy>mstauffer</cp:lastModifiedBy>
  <cp:revision>44</cp:revision>
  <dcterms:created xsi:type="dcterms:W3CDTF">2002-10-14T18:20:28Z</dcterms:created>
  <dcterms:modified xsi:type="dcterms:W3CDTF">2011-05-16T17:44:44Z</dcterms:modified>
</cp:coreProperties>
</file>