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5"/>
  </p:notesMasterIdLst>
  <p:sldIdLst>
    <p:sldId id="256" r:id="rId2"/>
    <p:sldId id="260" r:id="rId3"/>
    <p:sldId id="263" r:id="rId4"/>
    <p:sldId id="301" r:id="rId5"/>
    <p:sldId id="302" r:id="rId6"/>
    <p:sldId id="303" r:id="rId7"/>
    <p:sldId id="304" r:id="rId8"/>
    <p:sldId id="305" r:id="rId9"/>
    <p:sldId id="306" r:id="rId10"/>
    <p:sldId id="307" r:id="rId11"/>
    <p:sldId id="308" r:id="rId12"/>
    <p:sldId id="317" r:id="rId13"/>
    <p:sldId id="318" r:id="rId14"/>
    <p:sldId id="319" r:id="rId15"/>
    <p:sldId id="320" r:id="rId16"/>
    <p:sldId id="321" r:id="rId17"/>
    <p:sldId id="322" r:id="rId18"/>
    <p:sldId id="323" r:id="rId19"/>
    <p:sldId id="324" r:id="rId20"/>
    <p:sldId id="325" r:id="rId21"/>
    <p:sldId id="326" r:id="rId22"/>
    <p:sldId id="327" r:id="rId23"/>
    <p:sldId id="328" r:id="rId24"/>
    <p:sldId id="329" r:id="rId25"/>
    <p:sldId id="331" r:id="rId26"/>
    <p:sldId id="332" r:id="rId27"/>
    <p:sldId id="374" r:id="rId28"/>
    <p:sldId id="349" r:id="rId29"/>
    <p:sldId id="350" r:id="rId30"/>
    <p:sldId id="259" r:id="rId31"/>
    <p:sldId id="375" r:id="rId32"/>
    <p:sldId id="376" r:id="rId33"/>
    <p:sldId id="351" r:id="rId34"/>
    <p:sldId id="352" r:id="rId35"/>
    <p:sldId id="353" r:id="rId36"/>
    <p:sldId id="354" r:id="rId37"/>
    <p:sldId id="377" r:id="rId38"/>
    <p:sldId id="378" r:id="rId39"/>
    <p:sldId id="379" r:id="rId40"/>
    <p:sldId id="362" r:id="rId41"/>
    <p:sldId id="365" r:id="rId42"/>
    <p:sldId id="347" r:id="rId43"/>
    <p:sldId id="369"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42" autoAdjust="0"/>
    <p:restoredTop sz="94673" autoAdjust="0"/>
  </p:normalViewPr>
  <p:slideViewPr>
    <p:cSldViewPr>
      <p:cViewPr varScale="1">
        <p:scale>
          <a:sx n="68" d="100"/>
          <a:sy n="68" d="100"/>
        </p:scale>
        <p:origin x="606" y="5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63" d="100"/>
          <a:sy n="63" d="100"/>
        </p:scale>
        <p:origin x="-163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11EF94-CA93-43F4-8AEA-842A44CE993D}" type="datetimeFigureOut">
              <a:rPr lang="en-US" smtClean="0"/>
              <a:pPr/>
              <a:t>8/8/2022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F37C18-FF83-4311-8AF7-013FDBA6669C}" type="slidenum">
              <a:rPr lang="en-US" smtClean="0"/>
              <a:pPr/>
              <a:t>‹#›</a:t>
            </a:fld>
            <a:endParaRPr lang="en-US"/>
          </a:p>
        </p:txBody>
      </p:sp>
    </p:spTree>
    <p:extLst>
      <p:ext uri="{BB962C8B-B14F-4D97-AF65-F5344CB8AC3E}">
        <p14:creationId xmlns:p14="http://schemas.microsoft.com/office/powerpoint/2010/main" val="2744649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Page">
    <p:spTree>
      <p:nvGrpSpPr>
        <p:cNvPr id="1" name=""/>
        <p:cNvGrpSpPr/>
        <p:nvPr/>
      </p:nvGrpSpPr>
      <p:grpSpPr>
        <a:xfrm>
          <a:off x="0" y="0"/>
          <a:ext cx="0" cy="0"/>
          <a:chOff x="0" y="0"/>
          <a:chExt cx="0" cy="0"/>
        </a:xfrm>
      </p:grpSpPr>
      <p:sp>
        <p:nvSpPr>
          <p:cNvPr id="5" name="Rectangle 14"/>
          <p:cNvSpPr>
            <a:spLocks noChangeArrowheads="1"/>
          </p:cNvSpPr>
          <p:nvPr userDrawn="1"/>
        </p:nvSpPr>
        <p:spPr bwMode="auto">
          <a:xfrm>
            <a:off x="381000" y="914400"/>
            <a:ext cx="3581400" cy="4648200"/>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7200" dirty="0">
                <a:solidFill>
                  <a:srgbClr val="FEE692"/>
                </a:solidFill>
                <a:latin typeface="Arial" panose="020B0604020202020204" pitchFamily="34" charset="0"/>
                <a:cs typeface="Arial" panose="020B0604020202020204" pitchFamily="34" charset="0"/>
              </a:rPr>
              <a:t> </a:t>
            </a:r>
            <a:endParaRPr lang="en-US" altLang="en-US" sz="4400" b="1" i="1" dirty="0">
              <a:solidFill>
                <a:srgbClr val="FFFFFF"/>
              </a:solidFill>
              <a:latin typeface="Arial" panose="020B0604020202020204" pitchFamily="34" charset="0"/>
              <a:cs typeface="Arial" panose="020B0604020202020204" pitchFamily="34" charset="0"/>
            </a:endParaRPr>
          </a:p>
        </p:txBody>
      </p:sp>
      <p:sp>
        <p:nvSpPr>
          <p:cNvPr id="6" name="Rectangle 17"/>
          <p:cNvSpPr>
            <a:spLocks noChangeArrowheads="1"/>
          </p:cNvSpPr>
          <p:nvPr userDrawn="1"/>
        </p:nvSpPr>
        <p:spPr bwMode="gray">
          <a:xfrm>
            <a:off x="0" y="6324600"/>
            <a:ext cx="9145588" cy="533400"/>
          </a:xfrm>
          <a:prstGeom prst="rect">
            <a:avLst/>
          </a:prstGeom>
          <a:solidFill>
            <a:srgbClr val="FAF78D"/>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200" kern="1200" dirty="0">
                <a:solidFill>
                  <a:schemeClr val="tx1"/>
                </a:solidFill>
                <a:effectLst/>
                <a:latin typeface="Arial" charset="0"/>
                <a:ea typeface="+mn-ea"/>
                <a:cs typeface="+mn-cs"/>
              </a:rPr>
              <a:t>Copyright © 2017 Pearson Education, Inc.</a:t>
            </a:r>
            <a:endParaRPr lang="en-US" altLang="en-US" sz="1200" dirty="0">
              <a:solidFill>
                <a:srgbClr val="000000"/>
              </a:solidFill>
            </a:endParaRPr>
          </a:p>
        </p:txBody>
      </p:sp>
      <p:sp>
        <p:nvSpPr>
          <p:cNvPr id="13" name="Content Placeholder 12"/>
          <p:cNvSpPr>
            <a:spLocks noGrp="1"/>
          </p:cNvSpPr>
          <p:nvPr>
            <p:ph sz="quarter" idx="10"/>
          </p:nvPr>
        </p:nvSpPr>
        <p:spPr>
          <a:xfrm>
            <a:off x="685800" y="1219200"/>
            <a:ext cx="2971800" cy="1600200"/>
          </a:xfrm>
        </p:spPr>
        <p:txBody>
          <a:bodyPr/>
          <a:lstStyle>
            <a:lvl1pPr>
              <a:defRPr b="1" i="1" baseline="0">
                <a:solidFill>
                  <a:schemeClr val="bg1"/>
                </a:solidFill>
              </a:defRPr>
            </a:lvl1pPr>
          </a:lstStyle>
          <a:p>
            <a:pPr lvl="0"/>
            <a:r>
              <a:rPr lang="en-US" dirty="0"/>
              <a:t>Click to edit Master text styles</a:t>
            </a:r>
          </a:p>
          <a:p>
            <a:pPr lvl="0"/>
            <a:endParaRPr lang="en-US" dirty="0"/>
          </a:p>
          <a:p>
            <a:pPr lvl="0"/>
            <a:endParaRPr lang="en-US" dirty="0"/>
          </a:p>
          <a:p>
            <a:pPr lvl="0"/>
            <a:endParaRPr lang="en-US" dirty="0"/>
          </a:p>
          <a:p>
            <a:pPr lvl="0"/>
            <a:endParaRPr lang="en-US" dirty="0"/>
          </a:p>
        </p:txBody>
      </p:sp>
      <p:sp>
        <p:nvSpPr>
          <p:cNvPr id="16" name="Content Placeholder 12"/>
          <p:cNvSpPr>
            <a:spLocks noGrp="1"/>
          </p:cNvSpPr>
          <p:nvPr>
            <p:ph sz="quarter" idx="11"/>
          </p:nvPr>
        </p:nvSpPr>
        <p:spPr>
          <a:xfrm>
            <a:off x="685800" y="3352800"/>
            <a:ext cx="2971800" cy="1905000"/>
          </a:xfrm>
        </p:spPr>
        <p:txBody>
          <a:bodyPr/>
          <a:lstStyle>
            <a:lvl1pPr>
              <a:defRPr b="1" i="0" baseline="0">
                <a:solidFill>
                  <a:schemeClr val="bg1"/>
                </a:solidFill>
              </a:defRPr>
            </a:lvl1pPr>
          </a:lstStyle>
          <a:p>
            <a:pPr lvl="0"/>
            <a:r>
              <a:rPr lang="en-US" dirty="0"/>
              <a:t>Click to edit Master text styles</a:t>
            </a:r>
          </a:p>
          <a:p>
            <a:pPr lvl="0"/>
            <a:endParaRPr lang="en-US" dirty="0"/>
          </a:p>
          <a:p>
            <a:pPr lvl="0"/>
            <a:endParaRPr lang="en-US" dirty="0"/>
          </a:p>
          <a:p>
            <a:pPr lvl="0"/>
            <a:endParaRPr lang="en-US" dirty="0"/>
          </a:p>
        </p:txBody>
      </p:sp>
      <p:pic>
        <p:nvPicPr>
          <p:cNvPr id="8" name="Picture 25" descr="ALWAYS_LEARNING_BLACK_TEXT_FOR_PPT"/>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1150" y="6538913"/>
            <a:ext cx="174625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4" descr="PEARSON_BLACK_TEXT_FOR_PPT"/>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934200" y="6477000"/>
            <a:ext cx="11430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6"/>
          <p:cNvSpPr>
            <a:spLocks noChangeArrowheads="1"/>
          </p:cNvSpPr>
          <p:nvPr userDrawn="1"/>
        </p:nvSpPr>
        <p:spPr bwMode="auto">
          <a:xfrm>
            <a:off x="6643688" y="6415088"/>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A88D3C06-C82B-467A-83B1-749DB241C4A5}" type="slidenum">
              <a:rPr lang="en-US" altLang="en-US" sz="1600">
                <a:solidFill>
                  <a:srgbClr val="000000"/>
                </a:solidFill>
              </a:rPr>
              <a:pPr algn="r" eaLnBrk="1" hangingPunct="1"/>
              <a:t>‹#›</a:t>
            </a:fld>
            <a:endParaRPr lang="en-US" altLang="en-US" sz="1600" dirty="0">
              <a:solidFill>
                <a:srgbClr val="000000"/>
              </a:solidFill>
            </a:endParaRPr>
          </a:p>
        </p:txBody>
      </p:sp>
      <p:pic>
        <p:nvPicPr>
          <p:cNvPr id="11" name="Picture 2" descr="\\10.10.10.51\pb1\Project\232_Series\54100 Blitzer PowerPoint Lecture Slides\Intermediate Algebra, 7e\Template\0134178947_Blitzer_Cover.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419600" y="476477"/>
            <a:ext cx="4334256" cy="5543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3593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pener Page">
    <p:spTree>
      <p:nvGrpSpPr>
        <p:cNvPr id="1" name=""/>
        <p:cNvGrpSpPr/>
        <p:nvPr/>
      </p:nvGrpSpPr>
      <p:grpSpPr>
        <a:xfrm>
          <a:off x="0" y="0"/>
          <a:ext cx="0" cy="0"/>
          <a:chOff x="0" y="0"/>
          <a:chExt cx="0" cy="0"/>
        </a:xfrm>
      </p:grpSpPr>
      <p:sp>
        <p:nvSpPr>
          <p:cNvPr id="6" name="Rectangle 17"/>
          <p:cNvSpPr>
            <a:spLocks noChangeArrowheads="1"/>
          </p:cNvSpPr>
          <p:nvPr userDrawn="1"/>
        </p:nvSpPr>
        <p:spPr bwMode="gray">
          <a:xfrm>
            <a:off x="0" y="6324600"/>
            <a:ext cx="9145588" cy="533400"/>
          </a:xfrm>
          <a:prstGeom prst="rect">
            <a:avLst/>
          </a:prstGeom>
          <a:solidFill>
            <a:srgbClr val="FAF78D"/>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200" kern="1200" dirty="0">
                <a:solidFill>
                  <a:schemeClr val="tx1"/>
                </a:solidFill>
                <a:effectLst/>
                <a:latin typeface="Arial" charset="0"/>
                <a:ea typeface="+mn-ea"/>
                <a:cs typeface="+mn-cs"/>
              </a:rPr>
              <a:t>Copyright © 2017 Pearson Education, Inc.</a:t>
            </a:r>
            <a:endParaRPr lang="en-US" altLang="en-US" sz="1200" dirty="0">
              <a:solidFill>
                <a:srgbClr val="000000"/>
              </a:solidFill>
            </a:endParaRPr>
          </a:p>
        </p:txBody>
      </p:sp>
      <p:sp>
        <p:nvSpPr>
          <p:cNvPr id="10" name="Rectangle 55" descr="Blue tissue paper"/>
          <p:cNvSpPr>
            <a:spLocks noChangeArrowheads="1"/>
          </p:cNvSpPr>
          <p:nvPr userDrawn="1"/>
        </p:nvSpPr>
        <p:spPr bwMode="auto">
          <a:xfrm>
            <a:off x="0" y="0"/>
            <a:ext cx="9144000" cy="762000"/>
          </a:xfrm>
          <a:prstGeom prst="rect">
            <a:avLst/>
          </a:prstGeom>
          <a:solidFill>
            <a:schemeClr val="accent1">
              <a:alpha val="25098"/>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sz="3600">
              <a:latin typeface="Times New Roman" pitchFamily="18" charset="0"/>
            </a:endParaRPr>
          </a:p>
        </p:txBody>
      </p:sp>
      <p:sp>
        <p:nvSpPr>
          <p:cNvPr id="11" name="Rectangle 2"/>
          <p:cNvSpPr>
            <a:spLocks noGrp="1" noChangeArrowheads="1"/>
          </p:cNvSpPr>
          <p:nvPr>
            <p:ph type="title" idx="4294967295"/>
          </p:nvPr>
        </p:nvSpPr>
        <p:spPr bwMode="auto">
          <a:xfrm>
            <a:off x="0" y="0"/>
            <a:ext cx="91440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altLang="en-US" sz="3600"/>
              <a:t>Definition of Natural Number Exponent</a:t>
            </a:r>
          </a:p>
        </p:txBody>
      </p:sp>
      <p:sp>
        <p:nvSpPr>
          <p:cNvPr id="12" name="Text Placeholder 2"/>
          <p:cNvSpPr>
            <a:spLocks noGrp="1"/>
          </p:cNvSpPr>
          <p:nvPr>
            <p:ph type="body" sz="quarter" idx="10"/>
          </p:nvPr>
        </p:nvSpPr>
        <p:spPr>
          <a:xfrm>
            <a:off x="533400" y="1143000"/>
            <a:ext cx="8243888" cy="4953000"/>
          </a:xfrm>
        </p:spPr>
        <p:txBody>
          <a:bodyPr/>
          <a:lstStyle/>
          <a:p>
            <a:pPr lvl="0"/>
            <a:endParaRPr lang="en-US" dirty="0"/>
          </a:p>
        </p:txBody>
      </p:sp>
      <p:pic>
        <p:nvPicPr>
          <p:cNvPr id="8" name="Picture 25" descr="ALWAYS_LEARNING_BLACK_TEXT_FOR_PPT"/>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1150" y="6538913"/>
            <a:ext cx="174625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4" descr="PEARSON_BLACK_TEXT_FOR_PPT"/>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934200" y="6477000"/>
            <a:ext cx="11430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6"/>
          <p:cNvSpPr>
            <a:spLocks noChangeArrowheads="1"/>
          </p:cNvSpPr>
          <p:nvPr userDrawn="1"/>
        </p:nvSpPr>
        <p:spPr bwMode="auto">
          <a:xfrm>
            <a:off x="6643688" y="6415088"/>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A88D3C06-C82B-467A-83B1-749DB241C4A5}" type="slidenum">
              <a:rPr lang="en-US" altLang="en-US" sz="1600">
                <a:solidFill>
                  <a:srgbClr val="000000"/>
                </a:solidFill>
              </a:rPr>
              <a:pPr algn="r" eaLnBrk="1" hangingPunct="1"/>
              <a:t>‹#›</a:t>
            </a:fld>
            <a:endParaRPr lang="en-US" altLang="en-US" sz="1600" dirty="0">
              <a:solidFill>
                <a:srgbClr val="000000"/>
              </a:solidFill>
            </a:endParaRPr>
          </a:p>
        </p:txBody>
      </p:sp>
    </p:spTree>
    <p:extLst>
      <p:ext uri="{BB962C8B-B14F-4D97-AF65-F5344CB8AC3E}">
        <p14:creationId xmlns:p14="http://schemas.microsoft.com/office/powerpoint/2010/main" val="2422545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1">
    <p:spTree>
      <p:nvGrpSpPr>
        <p:cNvPr id="1" name=""/>
        <p:cNvGrpSpPr/>
        <p:nvPr/>
      </p:nvGrpSpPr>
      <p:grpSpPr>
        <a:xfrm>
          <a:off x="0" y="0"/>
          <a:ext cx="0" cy="0"/>
          <a:chOff x="0" y="0"/>
          <a:chExt cx="0" cy="0"/>
        </a:xfrm>
      </p:grpSpPr>
      <p:sp>
        <p:nvSpPr>
          <p:cNvPr id="6" name="Rectangle 17"/>
          <p:cNvSpPr>
            <a:spLocks noChangeArrowheads="1"/>
          </p:cNvSpPr>
          <p:nvPr userDrawn="1"/>
        </p:nvSpPr>
        <p:spPr bwMode="gray">
          <a:xfrm>
            <a:off x="0" y="6324600"/>
            <a:ext cx="9145588" cy="533400"/>
          </a:xfrm>
          <a:prstGeom prst="rect">
            <a:avLst/>
          </a:prstGeom>
          <a:solidFill>
            <a:srgbClr val="FAF78D"/>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200" kern="1200" dirty="0">
                <a:solidFill>
                  <a:schemeClr val="tx1"/>
                </a:solidFill>
                <a:effectLst/>
                <a:latin typeface="Arial" charset="0"/>
                <a:ea typeface="+mn-ea"/>
                <a:cs typeface="+mn-cs"/>
              </a:rPr>
              <a:t>Copyright © 2017 Pearson Education, Inc.</a:t>
            </a:r>
            <a:endParaRPr lang="en-US" altLang="en-US" sz="1200" dirty="0">
              <a:solidFill>
                <a:srgbClr val="000000"/>
              </a:solidFill>
            </a:endParaRPr>
          </a:p>
        </p:txBody>
      </p:sp>
      <p:pic>
        <p:nvPicPr>
          <p:cNvPr id="7" name="Picture 24" descr="PEARSON_BLACK_TEXT_FOR_PP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34200" y="6477000"/>
            <a:ext cx="11430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5" descr="ALWAYS_LEARNING_BLACK_TEXT_FOR_PPT"/>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11150" y="6538913"/>
            <a:ext cx="174625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6"/>
          <p:cNvSpPr>
            <a:spLocks noChangeArrowheads="1"/>
          </p:cNvSpPr>
          <p:nvPr userDrawn="1"/>
        </p:nvSpPr>
        <p:spPr bwMode="auto">
          <a:xfrm>
            <a:off x="6643688" y="6415088"/>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A88D3C06-C82B-467A-83B1-749DB241C4A5}" type="slidenum">
              <a:rPr lang="en-US" altLang="en-US" sz="1600">
                <a:solidFill>
                  <a:srgbClr val="000000"/>
                </a:solidFill>
              </a:rPr>
              <a:pPr algn="r" eaLnBrk="1" hangingPunct="1"/>
              <a:t>‹#›</a:t>
            </a:fld>
            <a:endParaRPr lang="en-US" altLang="en-US" sz="1600">
              <a:solidFill>
                <a:srgbClr val="000000"/>
              </a:solidFill>
            </a:endParaRPr>
          </a:p>
        </p:txBody>
      </p:sp>
      <p:sp>
        <p:nvSpPr>
          <p:cNvPr id="11" name="Rectangle 55" descr="Blue tissue paper"/>
          <p:cNvSpPr>
            <a:spLocks noChangeArrowheads="1"/>
          </p:cNvSpPr>
          <p:nvPr userDrawn="1"/>
        </p:nvSpPr>
        <p:spPr bwMode="auto">
          <a:xfrm>
            <a:off x="0" y="0"/>
            <a:ext cx="9144000" cy="762000"/>
          </a:xfrm>
          <a:prstGeom prst="rect">
            <a:avLst/>
          </a:prstGeom>
          <a:solidFill>
            <a:schemeClr val="accent1">
              <a:alpha val="25098"/>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sz="3600">
              <a:latin typeface="Times New Roman" pitchFamily="18" charset="0"/>
            </a:endParaRPr>
          </a:p>
        </p:txBody>
      </p:sp>
      <p:sp>
        <p:nvSpPr>
          <p:cNvPr id="13" name="Text Placeholder 2"/>
          <p:cNvSpPr>
            <a:spLocks noGrp="1"/>
          </p:cNvSpPr>
          <p:nvPr>
            <p:ph type="body" sz="quarter" idx="10"/>
          </p:nvPr>
        </p:nvSpPr>
        <p:spPr>
          <a:xfrm>
            <a:off x="533400" y="1143000"/>
            <a:ext cx="8243888" cy="4953000"/>
          </a:xfrm>
        </p:spPr>
        <p:txBody>
          <a:bodyPr/>
          <a:lstStyle/>
          <a:p>
            <a:pPr lvl="0"/>
            <a:endParaRPr lang="en-US" dirty="0"/>
          </a:p>
        </p:txBody>
      </p:sp>
      <p:sp>
        <p:nvSpPr>
          <p:cNvPr id="10" name="Title 1"/>
          <p:cNvSpPr>
            <a:spLocks noGrp="1"/>
          </p:cNvSpPr>
          <p:nvPr>
            <p:ph type="title" idx="4294967295"/>
          </p:nvPr>
        </p:nvSpPr>
        <p:spPr>
          <a:xfrm>
            <a:off x="0" y="0"/>
            <a:ext cx="9144000" cy="762000"/>
          </a:xfrm>
          <a:prstGeom prst="rect">
            <a:avLst/>
          </a:prstGeom>
        </p:spPr>
        <p:txBody>
          <a:bodyPr/>
          <a:lstStyle/>
          <a:p>
            <a:endParaRPr lang="en-US" dirty="0"/>
          </a:p>
        </p:txBody>
      </p:sp>
    </p:spTree>
    <p:extLst>
      <p:ext uri="{BB962C8B-B14F-4D97-AF65-F5344CB8AC3E}">
        <p14:creationId xmlns:p14="http://schemas.microsoft.com/office/powerpoint/2010/main" val="3645446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dy_Table">
    <p:spTree>
      <p:nvGrpSpPr>
        <p:cNvPr id="1" name=""/>
        <p:cNvGrpSpPr/>
        <p:nvPr/>
      </p:nvGrpSpPr>
      <p:grpSpPr>
        <a:xfrm>
          <a:off x="0" y="0"/>
          <a:ext cx="0" cy="0"/>
          <a:chOff x="0" y="0"/>
          <a:chExt cx="0" cy="0"/>
        </a:xfrm>
      </p:grpSpPr>
      <p:sp>
        <p:nvSpPr>
          <p:cNvPr id="6" name="Rectangle 17"/>
          <p:cNvSpPr>
            <a:spLocks noChangeArrowheads="1"/>
          </p:cNvSpPr>
          <p:nvPr userDrawn="1"/>
        </p:nvSpPr>
        <p:spPr bwMode="gray">
          <a:xfrm>
            <a:off x="0" y="6324600"/>
            <a:ext cx="9145588" cy="533400"/>
          </a:xfrm>
          <a:prstGeom prst="rect">
            <a:avLst/>
          </a:prstGeom>
          <a:solidFill>
            <a:srgbClr val="FAF78D"/>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200" kern="1200" dirty="0">
                <a:solidFill>
                  <a:schemeClr val="tx1"/>
                </a:solidFill>
                <a:effectLst/>
                <a:latin typeface="Arial" charset="0"/>
                <a:ea typeface="+mn-ea"/>
                <a:cs typeface="+mn-cs"/>
              </a:rPr>
              <a:t>Copyright © 2017 Pearson Education, Inc.</a:t>
            </a:r>
            <a:endParaRPr lang="en-US" altLang="en-US" sz="1200" dirty="0">
              <a:solidFill>
                <a:srgbClr val="000000"/>
              </a:solidFill>
            </a:endParaRPr>
          </a:p>
        </p:txBody>
      </p:sp>
      <p:pic>
        <p:nvPicPr>
          <p:cNvPr id="7" name="Picture 24" descr="PEARSON_BLACK_TEXT_FOR_PP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34200" y="6477000"/>
            <a:ext cx="11430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5" descr="ALWAYS_LEARNING_BLACK_TEXT_FOR_PPT"/>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11150" y="6538913"/>
            <a:ext cx="174625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6"/>
          <p:cNvSpPr>
            <a:spLocks noChangeArrowheads="1"/>
          </p:cNvSpPr>
          <p:nvPr userDrawn="1"/>
        </p:nvSpPr>
        <p:spPr bwMode="auto">
          <a:xfrm>
            <a:off x="6643688" y="6415088"/>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A88D3C06-C82B-467A-83B1-749DB241C4A5}" type="slidenum">
              <a:rPr lang="en-US" altLang="en-US" sz="1600">
                <a:solidFill>
                  <a:srgbClr val="000000"/>
                </a:solidFill>
              </a:rPr>
              <a:pPr algn="r" eaLnBrk="1" hangingPunct="1"/>
              <a:t>‹#›</a:t>
            </a:fld>
            <a:endParaRPr lang="en-US" altLang="en-US" sz="1600">
              <a:solidFill>
                <a:srgbClr val="000000"/>
              </a:solidFill>
            </a:endParaRPr>
          </a:p>
        </p:txBody>
      </p:sp>
      <p:sp>
        <p:nvSpPr>
          <p:cNvPr id="10" name="Rectangle 55" descr="Blue tissue paper"/>
          <p:cNvSpPr>
            <a:spLocks noChangeArrowheads="1"/>
          </p:cNvSpPr>
          <p:nvPr userDrawn="1"/>
        </p:nvSpPr>
        <p:spPr bwMode="auto">
          <a:xfrm>
            <a:off x="0" y="0"/>
            <a:ext cx="9144000" cy="762000"/>
          </a:xfrm>
          <a:prstGeom prst="rect">
            <a:avLst/>
          </a:prstGeom>
          <a:solidFill>
            <a:schemeClr val="accent1">
              <a:alpha val="25098"/>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sz="3600">
              <a:latin typeface="Times New Roman" pitchFamily="18" charset="0"/>
            </a:endParaRPr>
          </a:p>
        </p:txBody>
      </p:sp>
      <p:sp>
        <p:nvSpPr>
          <p:cNvPr id="13" name="Table Placeholder 3"/>
          <p:cNvSpPr>
            <a:spLocks noGrp="1"/>
          </p:cNvSpPr>
          <p:nvPr>
            <p:ph type="tbl" sz="quarter" idx="11"/>
          </p:nvPr>
        </p:nvSpPr>
        <p:spPr>
          <a:xfrm>
            <a:off x="533400" y="1143000"/>
            <a:ext cx="8243888" cy="4953000"/>
          </a:xfrm>
        </p:spPr>
        <p:txBody>
          <a:bodyPr/>
          <a:lstStyle/>
          <a:p>
            <a:endParaRPr lang="en-US" dirty="0"/>
          </a:p>
        </p:txBody>
      </p:sp>
      <p:sp>
        <p:nvSpPr>
          <p:cNvPr id="11" name="Title 1"/>
          <p:cNvSpPr>
            <a:spLocks noGrp="1"/>
          </p:cNvSpPr>
          <p:nvPr>
            <p:ph type="title" idx="4294967295"/>
          </p:nvPr>
        </p:nvSpPr>
        <p:spPr>
          <a:xfrm>
            <a:off x="0" y="0"/>
            <a:ext cx="9144000" cy="762000"/>
          </a:xfrm>
          <a:prstGeom prst="rect">
            <a:avLst/>
          </a:prstGeom>
        </p:spPr>
        <p:txBody>
          <a:bodyPr/>
          <a:lstStyle/>
          <a:p>
            <a:endParaRPr lang="en-US" dirty="0"/>
          </a:p>
        </p:txBody>
      </p:sp>
    </p:spTree>
    <p:extLst>
      <p:ext uri="{BB962C8B-B14F-4D97-AF65-F5344CB8AC3E}">
        <p14:creationId xmlns:p14="http://schemas.microsoft.com/office/powerpoint/2010/main" val="2380180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dy_Image">
    <p:spTree>
      <p:nvGrpSpPr>
        <p:cNvPr id="1" name=""/>
        <p:cNvGrpSpPr/>
        <p:nvPr/>
      </p:nvGrpSpPr>
      <p:grpSpPr>
        <a:xfrm>
          <a:off x="0" y="0"/>
          <a:ext cx="0" cy="0"/>
          <a:chOff x="0" y="0"/>
          <a:chExt cx="0" cy="0"/>
        </a:xfrm>
      </p:grpSpPr>
      <p:sp>
        <p:nvSpPr>
          <p:cNvPr id="6" name="Rectangle 17"/>
          <p:cNvSpPr>
            <a:spLocks noChangeArrowheads="1"/>
          </p:cNvSpPr>
          <p:nvPr userDrawn="1"/>
        </p:nvSpPr>
        <p:spPr bwMode="gray">
          <a:xfrm>
            <a:off x="0" y="6324600"/>
            <a:ext cx="9145588" cy="533400"/>
          </a:xfrm>
          <a:prstGeom prst="rect">
            <a:avLst/>
          </a:prstGeom>
          <a:solidFill>
            <a:srgbClr val="FAF78D"/>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200" kern="1200" dirty="0">
                <a:solidFill>
                  <a:schemeClr val="tx1"/>
                </a:solidFill>
                <a:effectLst/>
                <a:latin typeface="Arial" charset="0"/>
                <a:ea typeface="+mn-ea"/>
                <a:cs typeface="+mn-cs"/>
              </a:rPr>
              <a:t>Copyright © 2017 Pearson Education, Inc.</a:t>
            </a:r>
            <a:endParaRPr lang="en-US" altLang="en-US" sz="1200" dirty="0">
              <a:solidFill>
                <a:srgbClr val="000000"/>
              </a:solidFill>
            </a:endParaRPr>
          </a:p>
        </p:txBody>
      </p:sp>
      <p:pic>
        <p:nvPicPr>
          <p:cNvPr id="7" name="Picture 24" descr="PEARSON_BLACK_TEXT_FOR_PP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34200" y="6477000"/>
            <a:ext cx="11430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5" descr="ALWAYS_LEARNING_BLACK_TEXT_FOR_PPT"/>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11150" y="6538913"/>
            <a:ext cx="174625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6"/>
          <p:cNvSpPr>
            <a:spLocks noChangeArrowheads="1"/>
          </p:cNvSpPr>
          <p:nvPr userDrawn="1"/>
        </p:nvSpPr>
        <p:spPr bwMode="auto">
          <a:xfrm>
            <a:off x="6643688" y="6415088"/>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A88D3C06-C82B-467A-83B1-749DB241C4A5}" type="slidenum">
              <a:rPr lang="en-US" altLang="en-US" sz="1600">
                <a:solidFill>
                  <a:srgbClr val="000000"/>
                </a:solidFill>
              </a:rPr>
              <a:pPr algn="r" eaLnBrk="1" hangingPunct="1"/>
              <a:t>‹#›</a:t>
            </a:fld>
            <a:endParaRPr lang="en-US" altLang="en-US" sz="1600">
              <a:solidFill>
                <a:srgbClr val="000000"/>
              </a:solidFill>
            </a:endParaRPr>
          </a:p>
        </p:txBody>
      </p:sp>
      <p:sp>
        <p:nvSpPr>
          <p:cNvPr id="4" name="Picture Placeholder 3"/>
          <p:cNvSpPr>
            <a:spLocks noGrp="1"/>
          </p:cNvSpPr>
          <p:nvPr>
            <p:ph type="pic" sz="quarter" idx="11"/>
          </p:nvPr>
        </p:nvSpPr>
        <p:spPr>
          <a:xfrm>
            <a:off x="533400" y="1143000"/>
            <a:ext cx="8243888" cy="4953000"/>
          </a:xfrm>
        </p:spPr>
        <p:txBody>
          <a:bodyPr/>
          <a:lstStyle/>
          <a:p>
            <a:endParaRPr lang="en-US"/>
          </a:p>
        </p:txBody>
      </p:sp>
      <p:sp>
        <p:nvSpPr>
          <p:cNvPr id="11" name="Rectangle 55" descr="Blue tissue paper"/>
          <p:cNvSpPr>
            <a:spLocks noChangeArrowheads="1"/>
          </p:cNvSpPr>
          <p:nvPr userDrawn="1"/>
        </p:nvSpPr>
        <p:spPr bwMode="auto">
          <a:xfrm>
            <a:off x="0" y="0"/>
            <a:ext cx="9144000" cy="762000"/>
          </a:xfrm>
          <a:prstGeom prst="rect">
            <a:avLst/>
          </a:prstGeom>
          <a:solidFill>
            <a:schemeClr val="accent1">
              <a:alpha val="25098"/>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sz="3600">
              <a:latin typeface="Times New Roman" pitchFamily="18" charset="0"/>
            </a:endParaRPr>
          </a:p>
        </p:txBody>
      </p:sp>
      <p:sp>
        <p:nvSpPr>
          <p:cNvPr id="10" name="Title 1"/>
          <p:cNvSpPr>
            <a:spLocks noGrp="1"/>
          </p:cNvSpPr>
          <p:nvPr>
            <p:ph type="title" idx="4294967295"/>
          </p:nvPr>
        </p:nvSpPr>
        <p:spPr>
          <a:xfrm>
            <a:off x="0" y="0"/>
            <a:ext cx="9144000" cy="762000"/>
          </a:xfrm>
          <a:prstGeom prst="rect">
            <a:avLst/>
          </a:prstGeom>
        </p:spPr>
        <p:txBody>
          <a:bodyPr/>
          <a:lstStyle/>
          <a:p>
            <a:endParaRPr lang="en-US" dirty="0"/>
          </a:p>
        </p:txBody>
      </p:sp>
    </p:spTree>
    <p:extLst>
      <p:ext uri="{BB962C8B-B14F-4D97-AF65-F5344CB8AC3E}">
        <p14:creationId xmlns:p14="http://schemas.microsoft.com/office/powerpoint/2010/main" val="3776573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endParaRPr lang="en-US" dirty="0"/>
          </a:p>
        </p:txBody>
      </p:sp>
    </p:spTree>
    <p:extLst>
      <p:ext uri="{BB962C8B-B14F-4D97-AF65-F5344CB8AC3E}">
        <p14:creationId xmlns:p14="http://schemas.microsoft.com/office/powerpoint/2010/main" val="499233896"/>
      </p:ext>
    </p:extLst>
  </p:cSld>
  <p:clrMap bg1="lt1" tx1="dk1" bg2="lt2" tx2="dk2" accent1="accent1" accent2="accent2" accent3="accent3" accent4="accent4" accent5="accent5" accent6="accent6" hlink="hlink" folHlink="folHlink"/>
  <p:sldLayoutIdLst>
    <p:sldLayoutId id="2147483673" r:id="rId1"/>
    <p:sldLayoutId id="2147483687" r:id="rId2"/>
    <p:sldLayoutId id="2147483688" r:id="rId3"/>
    <p:sldLayoutId id="2147483689" r:id="rId4"/>
    <p:sldLayoutId id="2147483690"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20.bin"/><Relationship Id="rId13" Type="http://schemas.openxmlformats.org/officeDocument/2006/relationships/image" Target="../media/image24.wmf"/><Relationship Id="rId3" Type="http://schemas.openxmlformats.org/officeDocument/2006/relationships/image" Target="../media/image20.wmf"/><Relationship Id="rId7" Type="http://schemas.openxmlformats.org/officeDocument/2006/relationships/image" Target="../media/image22.wmf"/><Relationship Id="rId12" Type="http://schemas.openxmlformats.org/officeDocument/2006/relationships/oleObject" Target="../embeddings/oleObject23.bin"/><Relationship Id="rId2" Type="http://schemas.openxmlformats.org/officeDocument/2006/relationships/oleObject" Target="../embeddings/oleObject17.bin"/><Relationship Id="rId1" Type="http://schemas.openxmlformats.org/officeDocument/2006/relationships/slideLayout" Target="../slideLayouts/slideLayout4.xml"/><Relationship Id="rId6" Type="http://schemas.openxmlformats.org/officeDocument/2006/relationships/oleObject" Target="../embeddings/oleObject19.bin"/><Relationship Id="rId11" Type="http://schemas.openxmlformats.org/officeDocument/2006/relationships/image" Target="../media/image23.wmf"/><Relationship Id="rId5" Type="http://schemas.openxmlformats.org/officeDocument/2006/relationships/image" Target="../media/image21.wmf"/><Relationship Id="rId15" Type="http://schemas.openxmlformats.org/officeDocument/2006/relationships/image" Target="../media/image25.wmf"/><Relationship Id="rId10" Type="http://schemas.openxmlformats.org/officeDocument/2006/relationships/oleObject" Target="../embeddings/oleObject22.bin"/><Relationship Id="rId4" Type="http://schemas.openxmlformats.org/officeDocument/2006/relationships/oleObject" Target="../embeddings/oleObject18.bin"/><Relationship Id="rId9" Type="http://schemas.openxmlformats.org/officeDocument/2006/relationships/oleObject" Target="../embeddings/oleObject21.bin"/><Relationship Id="rId14" Type="http://schemas.openxmlformats.org/officeDocument/2006/relationships/oleObject" Target="../embeddings/oleObject24.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image" Target="../media/image26.wmf"/><Relationship Id="rId7" Type="http://schemas.openxmlformats.org/officeDocument/2006/relationships/image" Target="../media/image28.wmf"/><Relationship Id="rId2" Type="http://schemas.openxmlformats.org/officeDocument/2006/relationships/oleObject" Target="../embeddings/oleObject25.bin"/><Relationship Id="rId1" Type="http://schemas.openxmlformats.org/officeDocument/2006/relationships/slideLayout" Target="../slideLayouts/slideLayout4.xml"/><Relationship Id="rId6" Type="http://schemas.openxmlformats.org/officeDocument/2006/relationships/oleObject" Target="../embeddings/oleObject27.bin"/><Relationship Id="rId5" Type="http://schemas.openxmlformats.org/officeDocument/2006/relationships/image" Target="../media/image27.wmf"/><Relationship Id="rId4" Type="http://schemas.openxmlformats.org/officeDocument/2006/relationships/oleObject" Target="../embeddings/oleObject26.bin"/><Relationship Id="rId9" Type="http://schemas.openxmlformats.org/officeDocument/2006/relationships/image" Target="../media/image29.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oleObject" Target="../embeddings/oleObject29.bin"/><Relationship Id="rId1" Type="http://schemas.openxmlformats.org/officeDocument/2006/relationships/slideLayout" Target="../slideLayouts/slideLayout4.xml"/><Relationship Id="rId5" Type="http://schemas.openxmlformats.org/officeDocument/2006/relationships/image" Target="../media/image31.wmf"/><Relationship Id="rId4" Type="http://schemas.openxmlformats.org/officeDocument/2006/relationships/oleObject" Target="../embeddings/oleObject30.bin"/></Relationships>
</file>

<file path=ppt/slides/_rels/slide14.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oleObject" Target="../embeddings/oleObject31.bin"/><Relationship Id="rId1" Type="http://schemas.openxmlformats.org/officeDocument/2006/relationships/slideLayout" Target="../slideLayouts/slideLayout2.xml"/><Relationship Id="rId5" Type="http://schemas.openxmlformats.org/officeDocument/2006/relationships/image" Target="../media/image33.wmf"/><Relationship Id="rId4" Type="http://schemas.openxmlformats.org/officeDocument/2006/relationships/oleObject" Target="../embeddings/oleObject32.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36.bin"/><Relationship Id="rId13" Type="http://schemas.openxmlformats.org/officeDocument/2006/relationships/image" Target="../media/image39.wmf"/><Relationship Id="rId3" Type="http://schemas.openxmlformats.org/officeDocument/2006/relationships/image" Target="../media/image34.wmf"/><Relationship Id="rId7" Type="http://schemas.openxmlformats.org/officeDocument/2006/relationships/image" Target="../media/image36.wmf"/><Relationship Id="rId12" Type="http://schemas.openxmlformats.org/officeDocument/2006/relationships/oleObject" Target="../embeddings/oleObject38.bin"/><Relationship Id="rId2" Type="http://schemas.openxmlformats.org/officeDocument/2006/relationships/oleObject" Target="../embeddings/oleObject33.bin"/><Relationship Id="rId1" Type="http://schemas.openxmlformats.org/officeDocument/2006/relationships/slideLayout" Target="../slideLayouts/slideLayout2.xml"/><Relationship Id="rId6" Type="http://schemas.openxmlformats.org/officeDocument/2006/relationships/oleObject" Target="../embeddings/oleObject35.bin"/><Relationship Id="rId11" Type="http://schemas.openxmlformats.org/officeDocument/2006/relationships/image" Target="../media/image38.wmf"/><Relationship Id="rId5" Type="http://schemas.openxmlformats.org/officeDocument/2006/relationships/image" Target="../media/image35.wmf"/><Relationship Id="rId10" Type="http://schemas.openxmlformats.org/officeDocument/2006/relationships/oleObject" Target="../embeddings/oleObject37.bin"/><Relationship Id="rId4" Type="http://schemas.openxmlformats.org/officeDocument/2006/relationships/oleObject" Target="../embeddings/oleObject34.bin"/><Relationship Id="rId9" Type="http://schemas.openxmlformats.org/officeDocument/2006/relationships/image" Target="../media/image37.wmf"/></Relationships>
</file>

<file path=ppt/slides/_rels/slide16.xml.rels><?xml version="1.0" encoding="UTF-8" standalone="yes"?>
<Relationships xmlns="http://schemas.openxmlformats.org/package/2006/relationships"><Relationship Id="rId3" Type="http://schemas.openxmlformats.org/officeDocument/2006/relationships/image" Target="../media/image40.wmf"/><Relationship Id="rId7" Type="http://schemas.openxmlformats.org/officeDocument/2006/relationships/image" Target="../media/image42.wmf"/><Relationship Id="rId2" Type="http://schemas.openxmlformats.org/officeDocument/2006/relationships/oleObject" Target="../embeddings/oleObject39.bin"/><Relationship Id="rId1" Type="http://schemas.openxmlformats.org/officeDocument/2006/relationships/slideLayout" Target="../slideLayouts/slideLayout2.xml"/><Relationship Id="rId6" Type="http://schemas.openxmlformats.org/officeDocument/2006/relationships/oleObject" Target="../embeddings/oleObject41.bin"/><Relationship Id="rId5" Type="http://schemas.openxmlformats.org/officeDocument/2006/relationships/image" Target="../media/image41.wmf"/><Relationship Id="rId4" Type="http://schemas.openxmlformats.org/officeDocument/2006/relationships/oleObject" Target="../embeddings/oleObject40.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oleObject" Target="../embeddings/oleObject42.bin"/><Relationship Id="rId1" Type="http://schemas.openxmlformats.org/officeDocument/2006/relationships/slideLayout" Target="../slideLayouts/slideLayout4.xml"/><Relationship Id="rId5" Type="http://schemas.openxmlformats.org/officeDocument/2006/relationships/image" Target="../media/image44.wmf"/><Relationship Id="rId4" Type="http://schemas.openxmlformats.org/officeDocument/2006/relationships/oleObject" Target="../embeddings/oleObject43.bin"/></Relationships>
</file>

<file path=ppt/slides/_rels/slide19.xml.rels><?xml version="1.0" encoding="UTF-8" standalone="yes"?>
<Relationships xmlns="http://schemas.openxmlformats.org/package/2006/relationships"><Relationship Id="rId3" Type="http://schemas.openxmlformats.org/officeDocument/2006/relationships/image" Target="../media/image45.wmf"/><Relationship Id="rId7" Type="http://schemas.openxmlformats.org/officeDocument/2006/relationships/image" Target="../media/image47.wmf"/><Relationship Id="rId2" Type="http://schemas.openxmlformats.org/officeDocument/2006/relationships/oleObject" Target="../embeddings/oleObject44.bin"/><Relationship Id="rId1" Type="http://schemas.openxmlformats.org/officeDocument/2006/relationships/slideLayout" Target="../slideLayouts/slideLayout2.xml"/><Relationship Id="rId6" Type="http://schemas.openxmlformats.org/officeDocument/2006/relationships/oleObject" Target="../embeddings/oleObject46.bin"/><Relationship Id="rId5" Type="http://schemas.openxmlformats.org/officeDocument/2006/relationships/image" Target="../media/image46.wmf"/><Relationship Id="rId4" Type="http://schemas.openxmlformats.org/officeDocument/2006/relationships/oleObject" Target="../embeddings/oleObject45.bin"/></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50.bin"/><Relationship Id="rId13" Type="http://schemas.openxmlformats.org/officeDocument/2006/relationships/image" Target="../media/image53.wmf"/><Relationship Id="rId3" Type="http://schemas.openxmlformats.org/officeDocument/2006/relationships/image" Target="../media/image48.wmf"/><Relationship Id="rId7" Type="http://schemas.openxmlformats.org/officeDocument/2006/relationships/image" Target="../media/image50.wmf"/><Relationship Id="rId12" Type="http://schemas.openxmlformats.org/officeDocument/2006/relationships/oleObject" Target="../embeddings/oleObject52.bin"/><Relationship Id="rId2" Type="http://schemas.openxmlformats.org/officeDocument/2006/relationships/oleObject" Target="../embeddings/oleObject47.bin"/><Relationship Id="rId1" Type="http://schemas.openxmlformats.org/officeDocument/2006/relationships/slideLayout" Target="../slideLayouts/slideLayout2.xml"/><Relationship Id="rId6" Type="http://schemas.openxmlformats.org/officeDocument/2006/relationships/oleObject" Target="../embeddings/oleObject49.bin"/><Relationship Id="rId11" Type="http://schemas.openxmlformats.org/officeDocument/2006/relationships/image" Target="../media/image52.wmf"/><Relationship Id="rId5" Type="http://schemas.openxmlformats.org/officeDocument/2006/relationships/image" Target="../media/image49.wmf"/><Relationship Id="rId10" Type="http://schemas.openxmlformats.org/officeDocument/2006/relationships/oleObject" Target="../embeddings/oleObject51.bin"/><Relationship Id="rId4" Type="http://schemas.openxmlformats.org/officeDocument/2006/relationships/oleObject" Target="../embeddings/oleObject48.bin"/><Relationship Id="rId9" Type="http://schemas.openxmlformats.org/officeDocument/2006/relationships/image" Target="../media/image51.wmf"/></Relationships>
</file>

<file path=ppt/slides/_rels/slide21.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oleObject" Target="../embeddings/oleObject53.bin"/><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57.bin"/><Relationship Id="rId3" Type="http://schemas.openxmlformats.org/officeDocument/2006/relationships/image" Target="../media/image55.wmf"/><Relationship Id="rId7" Type="http://schemas.openxmlformats.org/officeDocument/2006/relationships/image" Target="../media/image57.wmf"/><Relationship Id="rId2" Type="http://schemas.openxmlformats.org/officeDocument/2006/relationships/oleObject" Target="../embeddings/oleObject54.bin"/><Relationship Id="rId1" Type="http://schemas.openxmlformats.org/officeDocument/2006/relationships/slideLayout" Target="../slideLayouts/slideLayout2.xml"/><Relationship Id="rId6" Type="http://schemas.openxmlformats.org/officeDocument/2006/relationships/oleObject" Target="../embeddings/oleObject56.bin"/><Relationship Id="rId11" Type="http://schemas.openxmlformats.org/officeDocument/2006/relationships/image" Target="../media/image59.wmf"/><Relationship Id="rId5" Type="http://schemas.openxmlformats.org/officeDocument/2006/relationships/image" Target="../media/image56.wmf"/><Relationship Id="rId10" Type="http://schemas.openxmlformats.org/officeDocument/2006/relationships/oleObject" Target="../embeddings/oleObject58.bin"/><Relationship Id="rId4" Type="http://schemas.openxmlformats.org/officeDocument/2006/relationships/oleObject" Target="../embeddings/oleObject55.bin"/><Relationship Id="rId9" Type="http://schemas.openxmlformats.org/officeDocument/2006/relationships/image" Target="../media/image58.wmf"/></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62.bin"/><Relationship Id="rId3" Type="http://schemas.openxmlformats.org/officeDocument/2006/relationships/image" Target="../media/image60.wmf"/><Relationship Id="rId7" Type="http://schemas.openxmlformats.org/officeDocument/2006/relationships/image" Target="../media/image62.wmf"/><Relationship Id="rId2" Type="http://schemas.openxmlformats.org/officeDocument/2006/relationships/oleObject" Target="../embeddings/oleObject59.bin"/><Relationship Id="rId1" Type="http://schemas.openxmlformats.org/officeDocument/2006/relationships/slideLayout" Target="../slideLayouts/slideLayout2.xml"/><Relationship Id="rId6" Type="http://schemas.openxmlformats.org/officeDocument/2006/relationships/oleObject" Target="../embeddings/oleObject61.bin"/><Relationship Id="rId5" Type="http://schemas.openxmlformats.org/officeDocument/2006/relationships/image" Target="../media/image61.wmf"/><Relationship Id="rId4" Type="http://schemas.openxmlformats.org/officeDocument/2006/relationships/oleObject" Target="../embeddings/oleObject60.bin"/><Relationship Id="rId9" Type="http://schemas.openxmlformats.org/officeDocument/2006/relationships/image" Target="../media/image63.wmf"/></Relationships>
</file>

<file path=ppt/slides/_rels/slide24.x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oleObject" Target="../embeddings/oleObject63.bin"/><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oleObject" Target="../embeddings/oleObject64.bin"/><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68.bin"/><Relationship Id="rId3" Type="http://schemas.openxmlformats.org/officeDocument/2006/relationships/image" Target="../media/image66.wmf"/><Relationship Id="rId7" Type="http://schemas.openxmlformats.org/officeDocument/2006/relationships/image" Target="../media/image68.wmf"/><Relationship Id="rId2" Type="http://schemas.openxmlformats.org/officeDocument/2006/relationships/oleObject" Target="../embeddings/oleObject65.bin"/><Relationship Id="rId1" Type="http://schemas.openxmlformats.org/officeDocument/2006/relationships/slideLayout" Target="../slideLayouts/slideLayout2.xml"/><Relationship Id="rId6" Type="http://schemas.openxmlformats.org/officeDocument/2006/relationships/oleObject" Target="../embeddings/oleObject67.bin"/><Relationship Id="rId11" Type="http://schemas.openxmlformats.org/officeDocument/2006/relationships/image" Target="../media/image70.wmf"/><Relationship Id="rId5" Type="http://schemas.openxmlformats.org/officeDocument/2006/relationships/image" Target="../media/image67.wmf"/><Relationship Id="rId10" Type="http://schemas.openxmlformats.org/officeDocument/2006/relationships/oleObject" Target="../embeddings/oleObject69.bin"/><Relationship Id="rId4" Type="http://schemas.openxmlformats.org/officeDocument/2006/relationships/oleObject" Target="../embeddings/oleObject66.bin"/><Relationship Id="rId9" Type="http://schemas.openxmlformats.org/officeDocument/2006/relationships/image" Target="../media/image69.wmf"/></Relationships>
</file>

<file path=ppt/slides/_rels/slide29.x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oleObject" Target="../embeddings/oleObject70.bin"/><Relationship Id="rId1" Type="http://schemas.openxmlformats.org/officeDocument/2006/relationships/slideLayout" Target="../slideLayouts/slideLayout2.xml"/><Relationship Id="rId5" Type="http://schemas.openxmlformats.org/officeDocument/2006/relationships/image" Target="../media/image72.wmf"/><Relationship Id="rId4" Type="http://schemas.openxmlformats.org/officeDocument/2006/relationships/oleObject" Target="../embeddings/oleObject71.bin"/></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7" Type="http://schemas.openxmlformats.org/officeDocument/2006/relationships/image" Target="../media/image7.wmf"/><Relationship Id="rId2" Type="http://schemas.openxmlformats.org/officeDocument/2006/relationships/oleObject" Target="../embeddings/oleObject2.bin"/><Relationship Id="rId1" Type="http://schemas.openxmlformats.org/officeDocument/2006/relationships/slideLayout" Target="../slideLayouts/slideLayout4.xml"/><Relationship Id="rId6" Type="http://schemas.openxmlformats.org/officeDocument/2006/relationships/oleObject" Target="../embeddings/oleObject4.bin"/><Relationship Id="rId5" Type="http://schemas.openxmlformats.org/officeDocument/2006/relationships/image" Target="../media/image6.wmf"/><Relationship Id="rId4" Type="http://schemas.openxmlformats.org/officeDocument/2006/relationships/oleObject" Target="../embeddings/oleObject3.bin"/></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75.bin"/><Relationship Id="rId13" Type="http://schemas.openxmlformats.org/officeDocument/2006/relationships/oleObject" Target="../embeddings/oleObject78.bin"/><Relationship Id="rId3" Type="http://schemas.openxmlformats.org/officeDocument/2006/relationships/image" Target="../media/image73.wmf"/><Relationship Id="rId7" Type="http://schemas.openxmlformats.org/officeDocument/2006/relationships/image" Target="../media/image75.wmf"/><Relationship Id="rId12" Type="http://schemas.openxmlformats.org/officeDocument/2006/relationships/image" Target="../media/image77.wmf"/><Relationship Id="rId2" Type="http://schemas.openxmlformats.org/officeDocument/2006/relationships/oleObject" Target="../embeddings/oleObject72.bin"/><Relationship Id="rId16" Type="http://schemas.openxmlformats.org/officeDocument/2006/relationships/image" Target="../media/image79.wmf"/><Relationship Id="rId1" Type="http://schemas.openxmlformats.org/officeDocument/2006/relationships/slideLayout" Target="../slideLayouts/slideLayout2.xml"/><Relationship Id="rId6" Type="http://schemas.openxmlformats.org/officeDocument/2006/relationships/oleObject" Target="../embeddings/oleObject74.bin"/><Relationship Id="rId11" Type="http://schemas.openxmlformats.org/officeDocument/2006/relationships/oleObject" Target="../embeddings/oleObject77.bin"/><Relationship Id="rId5" Type="http://schemas.openxmlformats.org/officeDocument/2006/relationships/image" Target="../media/image74.wmf"/><Relationship Id="rId15" Type="http://schemas.openxmlformats.org/officeDocument/2006/relationships/oleObject" Target="../embeddings/oleObject79.bin"/><Relationship Id="rId10" Type="http://schemas.openxmlformats.org/officeDocument/2006/relationships/oleObject" Target="../embeddings/oleObject76.bin"/><Relationship Id="rId4" Type="http://schemas.openxmlformats.org/officeDocument/2006/relationships/oleObject" Target="../embeddings/oleObject73.bin"/><Relationship Id="rId9" Type="http://schemas.openxmlformats.org/officeDocument/2006/relationships/image" Target="../media/image76.wmf"/><Relationship Id="rId14" Type="http://schemas.openxmlformats.org/officeDocument/2006/relationships/image" Target="../media/image78.wmf"/></Relationships>
</file>

<file path=ppt/slides/_rels/slide32.xml.rels><?xml version="1.0" encoding="UTF-8" standalone="yes"?>
<Relationships xmlns="http://schemas.openxmlformats.org/package/2006/relationships"><Relationship Id="rId3" Type="http://schemas.openxmlformats.org/officeDocument/2006/relationships/image" Target="../media/image80.wmf"/><Relationship Id="rId7" Type="http://schemas.openxmlformats.org/officeDocument/2006/relationships/image" Target="../media/image82.wmf"/><Relationship Id="rId2" Type="http://schemas.openxmlformats.org/officeDocument/2006/relationships/oleObject" Target="../embeddings/oleObject80.bin"/><Relationship Id="rId1" Type="http://schemas.openxmlformats.org/officeDocument/2006/relationships/slideLayout" Target="../slideLayouts/slideLayout2.xml"/><Relationship Id="rId6" Type="http://schemas.openxmlformats.org/officeDocument/2006/relationships/oleObject" Target="../embeddings/oleObject82.bin"/><Relationship Id="rId5" Type="http://schemas.openxmlformats.org/officeDocument/2006/relationships/image" Target="../media/image81.wmf"/><Relationship Id="rId4" Type="http://schemas.openxmlformats.org/officeDocument/2006/relationships/oleObject" Target="../embeddings/oleObject81.bin"/></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86.bin"/><Relationship Id="rId13" Type="http://schemas.openxmlformats.org/officeDocument/2006/relationships/image" Target="../media/image88.wmf"/><Relationship Id="rId3" Type="http://schemas.openxmlformats.org/officeDocument/2006/relationships/image" Target="../media/image83.wmf"/><Relationship Id="rId7" Type="http://schemas.openxmlformats.org/officeDocument/2006/relationships/image" Target="../media/image85.wmf"/><Relationship Id="rId12" Type="http://schemas.openxmlformats.org/officeDocument/2006/relationships/oleObject" Target="../embeddings/oleObject88.bin"/><Relationship Id="rId17" Type="http://schemas.openxmlformats.org/officeDocument/2006/relationships/image" Target="../media/image90.wmf"/><Relationship Id="rId2" Type="http://schemas.openxmlformats.org/officeDocument/2006/relationships/oleObject" Target="../embeddings/oleObject83.bin"/><Relationship Id="rId16" Type="http://schemas.openxmlformats.org/officeDocument/2006/relationships/oleObject" Target="../embeddings/oleObject90.bin"/><Relationship Id="rId1" Type="http://schemas.openxmlformats.org/officeDocument/2006/relationships/slideLayout" Target="../slideLayouts/slideLayout2.xml"/><Relationship Id="rId6" Type="http://schemas.openxmlformats.org/officeDocument/2006/relationships/oleObject" Target="../embeddings/oleObject85.bin"/><Relationship Id="rId11" Type="http://schemas.openxmlformats.org/officeDocument/2006/relationships/image" Target="../media/image87.wmf"/><Relationship Id="rId5" Type="http://schemas.openxmlformats.org/officeDocument/2006/relationships/image" Target="../media/image84.wmf"/><Relationship Id="rId15" Type="http://schemas.openxmlformats.org/officeDocument/2006/relationships/image" Target="../media/image89.wmf"/><Relationship Id="rId10" Type="http://schemas.openxmlformats.org/officeDocument/2006/relationships/oleObject" Target="../embeddings/oleObject87.bin"/><Relationship Id="rId4" Type="http://schemas.openxmlformats.org/officeDocument/2006/relationships/oleObject" Target="../embeddings/oleObject84.bin"/><Relationship Id="rId9" Type="http://schemas.openxmlformats.org/officeDocument/2006/relationships/image" Target="../media/image86.wmf"/><Relationship Id="rId14" Type="http://schemas.openxmlformats.org/officeDocument/2006/relationships/oleObject" Target="../embeddings/oleObject89.bin"/></Relationships>
</file>

<file path=ppt/slides/_rels/slide35.xml.rels><?xml version="1.0" encoding="UTF-8" standalone="yes"?>
<Relationships xmlns="http://schemas.openxmlformats.org/package/2006/relationships"><Relationship Id="rId3" Type="http://schemas.openxmlformats.org/officeDocument/2006/relationships/image" Target="../media/image91.wmf"/><Relationship Id="rId7" Type="http://schemas.openxmlformats.org/officeDocument/2006/relationships/image" Target="../media/image93.wmf"/><Relationship Id="rId2" Type="http://schemas.openxmlformats.org/officeDocument/2006/relationships/oleObject" Target="../embeddings/oleObject91.bin"/><Relationship Id="rId1" Type="http://schemas.openxmlformats.org/officeDocument/2006/relationships/slideLayout" Target="../slideLayouts/slideLayout2.xml"/><Relationship Id="rId6" Type="http://schemas.openxmlformats.org/officeDocument/2006/relationships/oleObject" Target="../embeddings/oleObject93.bin"/><Relationship Id="rId5" Type="http://schemas.openxmlformats.org/officeDocument/2006/relationships/image" Target="../media/image92.wmf"/><Relationship Id="rId4" Type="http://schemas.openxmlformats.org/officeDocument/2006/relationships/oleObject" Target="../embeddings/oleObject92.bin"/></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96.wmf"/><Relationship Id="rId13" Type="http://schemas.openxmlformats.org/officeDocument/2006/relationships/oleObject" Target="../embeddings/oleObject100.bin"/><Relationship Id="rId18" Type="http://schemas.openxmlformats.org/officeDocument/2006/relationships/image" Target="../media/image101.wmf"/><Relationship Id="rId3" Type="http://schemas.openxmlformats.org/officeDocument/2006/relationships/image" Target="../media/image94.wmf"/><Relationship Id="rId7" Type="http://schemas.openxmlformats.org/officeDocument/2006/relationships/oleObject" Target="../embeddings/oleObject97.bin"/><Relationship Id="rId12" Type="http://schemas.openxmlformats.org/officeDocument/2006/relationships/image" Target="../media/image98.wmf"/><Relationship Id="rId17" Type="http://schemas.openxmlformats.org/officeDocument/2006/relationships/oleObject" Target="../embeddings/oleObject102.bin"/><Relationship Id="rId2" Type="http://schemas.openxmlformats.org/officeDocument/2006/relationships/oleObject" Target="../embeddings/oleObject94.bin"/><Relationship Id="rId16" Type="http://schemas.openxmlformats.org/officeDocument/2006/relationships/image" Target="../media/image100.wmf"/><Relationship Id="rId20" Type="http://schemas.openxmlformats.org/officeDocument/2006/relationships/image" Target="../media/image102.wmf"/><Relationship Id="rId1" Type="http://schemas.openxmlformats.org/officeDocument/2006/relationships/slideLayout" Target="../slideLayouts/slideLayout2.xml"/><Relationship Id="rId6" Type="http://schemas.openxmlformats.org/officeDocument/2006/relationships/oleObject" Target="../embeddings/oleObject96.bin"/><Relationship Id="rId11" Type="http://schemas.openxmlformats.org/officeDocument/2006/relationships/oleObject" Target="../embeddings/oleObject99.bin"/><Relationship Id="rId5" Type="http://schemas.openxmlformats.org/officeDocument/2006/relationships/image" Target="../media/image95.wmf"/><Relationship Id="rId15" Type="http://schemas.openxmlformats.org/officeDocument/2006/relationships/oleObject" Target="../embeddings/oleObject101.bin"/><Relationship Id="rId10" Type="http://schemas.openxmlformats.org/officeDocument/2006/relationships/image" Target="../media/image97.wmf"/><Relationship Id="rId19" Type="http://schemas.openxmlformats.org/officeDocument/2006/relationships/oleObject" Target="../embeddings/oleObject103.bin"/><Relationship Id="rId4" Type="http://schemas.openxmlformats.org/officeDocument/2006/relationships/oleObject" Target="../embeddings/oleObject95.bin"/><Relationship Id="rId9" Type="http://schemas.openxmlformats.org/officeDocument/2006/relationships/oleObject" Target="../embeddings/oleObject98.bin"/><Relationship Id="rId14" Type="http://schemas.openxmlformats.org/officeDocument/2006/relationships/image" Target="../media/image99.wmf"/></Relationships>
</file>

<file path=ppt/slides/_rels/slide38.xml.rels><?xml version="1.0" encoding="UTF-8" standalone="yes"?>
<Relationships xmlns="http://schemas.openxmlformats.org/package/2006/relationships"><Relationship Id="rId3" Type="http://schemas.openxmlformats.org/officeDocument/2006/relationships/image" Target="../media/image103.wmf"/><Relationship Id="rId7" Type="http://schemas.openxmlformats.org/officeDocument/2006/relationships/image" Target="../media/image105.wmf"/><Relationship Id="rId2" Type="http://schemas.openxmlformats.org/officeDocument/2006/relationships/oleObject" Target="../embeddings/oleObject104.bin"/><Relationship Id="rId1" Type="http://schemas.openxmlformats.org/officeDocument/2006/relationships/slideLayout" Target="../slideLayouts/slideLayout2.xml"/><Relationship Id="rId6" Type="http://schemas.openxmlformats.org/officeDocument/2006/relationships/oleObject" Target="../embeddings/oleObject106.bin"/><Relationship Id="rId5" Type="http://schemas.openxmlformats.org/officeDocument/2006/relationships/image" Target="../media/image104.wmf"/><Relationship Id="rId4" Type="http://schemas.openxmlformats.org/officeDocument/2006/relationships/oleObject" Target="../embeddings/oleObject105.bin"/></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6.wmf"/><Relationship Id="rId7" Type="http://schemas.openxmlformats.org/officeDocument/2006/relationships/image" Target="../media/image108.wmf"/><Relationship Id="rId2" Type="http://schemas.openxmlformats.org/officeDocument/2006/relationships/oleObject" Target="../embeddings/oleObject107.bin"/><Relationship Id="rId1" Type="http://schemas.openxmlformats.org/officeDocument/2006/relationships/slideLayout" Target="../slideLayouts/slideLayout2.xml"/><Relationship Id="rId6" Type="http://schemas.openxmlformats.org/officeDocument/2006/relationships/oleObject" Target="../embeddings/oleObject109.bin"/><Relationship Id="rId5" Type="http://schemas.openxmlformats.org/officeDocument/2006/relationships/image" Target="../media/image107.wmf"/><Relationship Id="rId4" Type="http://schemas.openxmlformats.org/officeDocument/2006/relationships/oleObject" Target="../embeddings/oleObject108.bin"/></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113.bin"/><Relationship Id="rId13" Type="http://schemas.openxmlformats.org/officeDocument/2006/relationships/image" Target="../media/image114.wmf"/><Relationship Id="rId3" Type="http://schemas.openxmlformats.org/officeDocument/2006/relationships/image" Target="../media/image109.wmf"/><Relationship Id="rId7" Type="http://schemas.openxmlformats.org/officeDocument/2006/relationships/image" Target="../media/image111.wmf"/><Relationship Id="rId12" Type="http://schemas.openxmlformats.org/officeDocument/2006/relationships/oleObject" Target="../embeddings/oleObject115.bin"/><Relationship Id="rId17" Type="http://schemas.openxmlformats.org/officeDocument/2006/relationships/image" Target="../media/image116.wmf"/><Relationship Id="rId2" Type="http://schemas.openxmlformats.org/officeDocument/2006/relationships/oleObject" Target="../embeddings/oleObject110.bin"/><Relationship Id="rId16" Type="http://schemas.openxmlformats.org/officeDocument/2006/relationships/oleObject" Target="../embeddings/oleObject117.bin"/><Relationship Id="rId1" Type="http://schemas.openxmlformats.org/officeDocument/2006/relationships/slideLayout" Target="../slideLayouts/slideLayout2.xml"/><Relationship Id="rId6" Type="http://schemas.openxmlformats.org/officeDocument/2006/relationships/oleObject" Target="../embeddings/oleObject112.bin"/><Relationship Id="rId11" Type="http://schemas.openxmlformats.org/officeDocument/2006/relationships/image" Target="../media/image113.wmf"/><Relationship Id="rId5" Type="http://schemas.openxmlformats.org/officeDocument/2006/relationships/image" Target="../media/image110.wmf"/><Relationship Id="rId15" Type="http://schemas.openxmlformats.org/officeDocument/2006/relationships/image" Target="../media/image115.wmf"/><Relationship Id="rId10" Type="http://schemas.openxmlformats.org/officeDocument/2006/relationships/oleObject" Target="../embeddings/oleObject114.bin"/><Relationship Id="rId4" Type="http://schemas.openxmlformats.org/officeDocument/2006/relationships/oleObject" Target="../embeddings/oleObject111.bin"/><Relationship Id="rId9" Type="http://schemas.openxmlformats.org/officeDocument/2006/relationships/image" Target="../media/image112.wmf"/><Relationship Id="rId14" Type="http://schemas.openxmlformats.org/officeDocument/2006/relationships/oleObject" Target="../embeddings/oleObject116.bin"/></Relationships>
</file>

<file path=ppt/slides/_rels/slide5.xml.rels><?xml version="1.0" encoding="UTF-8" standalone="yes"?>
<Relationships xmlns="http://schemas.openxmlformats.org/package/2006/relationships"><Relationship Id="rId3" Type="http://schemas.openxmlformats.org/officeDocument/2006/relationships/image" Target="../media/image8.wmf"/><Relationship Id="rId7" Type="http://schemas.openxmlformats.org/officeDocument/2006/relationships/image" Target="../media/image10.wmf"/><Relationship Id="rId2" Type="http://schemas.openxmlformats.org/officeDocument/2006/relationships/oleObject" Target="../embeddings/oleObject5.bin"/><Relationship Id="rId1" Type="http://schemas.openxmlformats.org/officeDocument/2006/relationships/slideLayout" Target="../slideLayouts/slideLayout2.xml"/><Relationship Id="rId6" Type="http://schemas.openxmlformats.org/officeDocument/2006/relationships/oleObject" Target="../embeddings/oleObject7.bin"/><Relationship Id="rId5" Type="http://schemas.openxmlformats.org/officeDocument/2006/relationships/image" Target="../media/image9.wmf"/><Relationship Id="rId4" Type="http://schemas.openxmlformats.org/officeDocument/2006/relationships/oleObject" Target="../embeddings/oleObject6.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1.bin"/><Relationship Id="rId13" Type="http://schemas.openxmlformats.org/officeDocument/2006/relationships/image" Target="../media/image16.wmf"/><Relationship Id="rId3" Type="http://schemas.openxmlformats.org/officeDocument/2006/relationships/image" Target="../media/image11.wmf"/><Relationship Id="rId7" Type="http://schemas.openxmlformats.org/officeDocument/2006/relationships/image" Target="../media/image13.wmf"/><Relationship Id="rId12" Type="http://schemas.openxmlformats.org/officeDocument/2006/relationships/oleObject" Target="../embeddings/oleObject13.bin"/><Relationship Id="rId2" Type="http://schemas.openxmlformats.org/officeDocument/2006/relationships/oleObject" Target="../embeddings/oleObject8.bin"/><Relationship Id="rId1" Type="http://schemas.openxmlformats.org/officeDocument/2006/relationships/slideLayout" Target="../slideLayouts/slideLayout2.xml"/><Relationship Id="rId6" Type="http://schemas.openxmlformats.org/officeDocument/2006/relationships/oleObject" Target="../embeddings/oleObject10.bin"/><Relationship Id="rId11" Type="http://schemas.openxmlformats.org/officeDocument/2006/relationships/image" Target="../media/image15.wmf"/><Relationship Id="rId5" Type="http://schemas.openxmlformats.org/officeDocument/2006/relationships/image" Target="../media/image12.wmf"/><Relationship Id="rId10" Type="http://schemas.openxmlformats.org/officeDocument/2006/relationships/oleObject" Target="../embeddings/oleObject12.bin"/><Relationship Id="rId4" Type="http://schemas.openxmlformats.org/officeDocument/2006/relationships/oleObject" Target="../embeddings/oleObject9.bin"/><Relationship Id="rId9" Type="http://schemas.openxmlformats.org/officeDocument/2006/relationships/image" Target="../media/image14.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wmf"/><Relationship Id="rId7" Type="http://schemas.openxmlformats.org/officeDocument/2006/relationships/image" Target="../media/image19.wmf"/><Relationship Id="rId2" Type="http://schemas.openxmlformats.org/officeDocument/2006/relationships/oleObject" Target="../embeddings/oleObject14.bin"/><Relationship Id="rId1" Type="http://schemas.openxmlformats.org/officeDocument/2006/relationships/slideLayout" Target="../slideLayouts/slideLayout2.xml"/><Relationship Id="rId6" Type="http://schemas.openxmlformats.org/officeDocument/2006/relationships/oleObject" Target="../embeddings/oleObject16.bin"/><Relationship Id="rId5" Type="http://schemas.openxmlformats.org/officeDocument/2006/relationships/image" Target="../media/image18.wmf"/><Relationship Id="rId4" Type="http://schemas.openxmlformats.org/officeDocument/2006/relationships/oleObject" Target="../embeddings/oleObject15.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533400" y="1219200"/>
            <a:ext cx="3352800" cy="1600200"/>
          </a:xfrm>
        </p:spPr>
        <p:txBody>
          <a:bodyPr/>
          <a:lstStyle/>
          <a:p>
            <a:pPr lvl="0" eaLnBrk="0" hangingPunct="0">
              <a:spcBef>
                <a:spcPts val="0"/>
              </a:spcBef>
            </a:pPr>
            <a:r>
              <a:rPr lang="en-US" sz="4400" dirty="0">
                <a:solidFill>
                  <a:srgbClr val="FFFFFF"/>
                </a:solidFill>
              </a:rPr>
              <a:t>Section 9.1</a:t>
            </a:r>
          </a:p>
          <a:p>
            <a:endParaRPr lang="en-US" dirty="0"/>
          </a:p>
        </p:txBody>
      </p:sp>
      <p:sp>
        <p:nvSpPr>
          <p:cNvPr id="6" name="Content Placeholder 5"/>
          <p:cNvSpPr>
            <a:spLocks noGrp="1"/>
          </p:cNvSpPr>
          <p:nvPr>
            <p:ph sz="quarter" idx="11"/>
          </p:nvPr>
        </p:nvSpPr>
        <p:spPr>
          <a:xfrm>
            <a:off x="533400" y="2514600"/>
            <a:ext cx="3276600" cy="2743200"/>
          </a:xfrm>
        </p:spPr>
        <p:txBody>
          <a:bodyPr>
            <a:noAutofit/>
          </a:bodyPr>
          <a:lstStyle/>
          <a:p>
            <a:pPr marL="342900" indent="-342900" algn="ctr"/>
            <a:r>
              <a:rPr lang="en-US" dirty="0"/>
              <a:t>Exponential</a:t>
            </a:r>
          </a:p>
          <a:p>
            <a:pPr marL="342900" indent="-342900" algn="ctr"/>
            <a:r>
              <a:rPr lang="en-US" dirty="0"/>
              <a:t>Functions</a:t>
            </a:r>
          </a:p>
          <a:p>
            <a:pPr marL="342900" indent="-342900" algn="ctr"/>
            <a:endParaRPr lang="en-US" dirty="0"/>
          </a:p>
          <a:p>
            <a:pPr marL="342900" indent="-342900" algn="ctr"/>
            <a:endParaRPr lang="en-US" dirty="0"/>
          </a:p>
          <a:p>
            <a:endParaRPr lang="en-US" dirty="0"/>
          </a:p>
        </p:txBody>
      </p:sp>
    </p:spTree>
    <p:extLst>
      <p:ext uri="{BB962C8B-B14F-4D97-AF65-F5344CB8AC3E}">
        <p14:creationId xmlns:p14="http://schemas.microsoft.com/office/powerpoint/2010/main" val="79378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Placeholder 1"/>
          <p:cNvGraphicFramePr>
            <a:graphicFrameLocks noGrp="1"/>
          </p:cNvGraphicFramePr>
          <p:nvPr>
            <p:ph type="tbl" sz="quarter" idx="11"/>
            <p:extLst>
              <p:ext uri="{D42A27DB-BD31-4B8C-83A1-F6EECF244321}">
                <p14:modId xmlns:p14="http://schemas.microsoft.com/office/powerpoint/2010/main" val="1457846289"/>
              </p:ext>
            </p:extLst>
          </p:nvPr>
        </p:nvGraphicFramePr>
        <p:xfrm>
          <a:off x="533400" y="1143000"/>
          <a:ext cx="8229600" cy="5105400"/>
        </p:xfrm>
        <a:graphic>
          <a:graphicData uri="http://schemas.openxmlformats.org/drawingml/2006/table">
            <a:tbl>
              <a:tblPr firstRow="1" bandRow="1">
                <a:tableStyleId>{5C22544A-7EE6-4342-B048-85BDC9FD1C3A}</a:tableStyleId>
              </a:tblPr>
              <a:tblGrid>
                <a:gridCol w="8229600">
                  <a:extLst>
                    <a:ext uri="{9D8B030D-6E8A-4147-A177-3AD203B41FA5}">
                      <a16:colId xmlns:a16="http://schemas.microsoft.com/office/drawing/2014/main" val="20000"/>
                    </a:ext>
                  </a:extLst>
                </a:gridCol>
              </a:tblGrid>
              <a:tr h="685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00A8"/>
                          </a:solidFill>
                          <a:effectLst/>
                          <a:latin typeface="Arial" pitchFamily="34" charset="0"/>
                          <a:cs typeface="Arial" pitchFamily="34" charset="0"/>
                        </a:rPr>
                        <a:t>Characteristics of Exponential Functions </a:t>
                      </a:r>
                      <a:br>
                        <a:rPr kumimoji="0" lang="en-US" sz="2800" b="1" i="0" u="none" strike="noStrike" cap="none" normalizeH="0" baseline="0" dirty="0">
                          <a:ln>
                            <a:noFill/>
                          </a:ln>
                          <a:solidFill>
                            <a:srgbClr val="0000A8"/>
                          </a:solidFill>
                          <a:effectLst/>
                          <a:latin typeface="Arial" pitchFamily="34" charset="0"/>
                          <a:cs typeface="Arial" pitchFamily="34" charset="0"/>
                        </a:rPr>
                      </a:br>
                      <a:r>
                        <a:rPr kumimoji="0" lang="en-US" sz="2800" b="1" i="0" u="none" strike="noStrike" cap="none" normalizeH="0" baseline="0" dirty="0">
                          <a:ln>
                            <a:noFill/>
                          </a:ln>
                          <a:solidFill>
                            <a:srgbClr val="0000A8"/>
                          </a:solidFill>
                          <a:effectLst/>
                          <a:latin typeface="Arial" pitchFamily="34" charset="0"/>
                          <a:cs typeface="Arial" pitchFamily="34" charset="0"/>
                        </a:rPr>
                        <a:t>of the Form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pPr marL="514350" marR="0" lvl="0" indent="-514350" algn="l" defTabSz="914400" rtl="0" eaLnBrk="1" fontAlgn="base" latinLnBrk="0" hangingPunct="1">
                        <a:lnSpc>
                          <a:spcPct val="100000"/>
                        </a:lnSpc>
                        <a:spcBef>
                          <a:spcPct val="20000"/>
                        </a:spcBef>
                        <a:spcAft>
                          <a:spcPct val="0"/>
                        </a:spcAft>
                        <a:buClrTx/>
                        <a:buSzTx/>
                        <a:buFont typeface="+mj-lt"/>
                        <a:buAutoNum type="arabicPeriod"/>
                        <a:tabLst/>
                        <a:defRPr/>
                      </a:pPr>
                      <a:r>
                        <a:rPr kumimoji="0" lang="en-US" sz="2800" b="0" i="0" u="none" strike="noStrike" cap="none" normalizeH="0" baseline="0" dirty="0">
                          <a:ln>
                            <a:noFill/>
                          </a:ln>
                          <a:solidFill>
                            <a:schemeClr val="tx1"/>
                          </a:solidFill>
                          <a:effectLst/>
                          <a:latin typeface="Arial" pitchFamily="34" charset="0"/>
                          <a:cs typeface="Arial" pitchFamily="34" charset="0"/>
                        </a:rPr>
                        <a:t>The domain of                consists of all real numbers:              The range of                consists of all positive real numbers: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417320">
                <a:tc>
                  <a:txBody>
                    <a:bodyPr/>
                    <a:lstStyle/>
                    <a:p>
                      <a:pPr marL="514350" marR="0" lvl="0" indent="-514350" algn="l" defTabSz="914400" rtl="0" eaLnBrk="1" fontAlgn="base" latinLnBrk="0" hangingPunct="1">
                        <a:lnSpc>
                          <a:spcPct val="100000"/>
                        </a:lnSpc>
                        <a:spcBef>
                          <a:spcPct val="20000"/>
                        </a:spcBef>
                        <a:spcAft>
                          <a:spcPct val="0"/>
                        </a:spcAft>
                        <a:buClrTx/>
                        <a:buSzTx/>
                        <a:buFont typeface="+mj-lt"/>
                        <a:buAutoNum type="arabicPeriod" startAt="2"/>
                        <a:tabLst/>
                        <a:defRPr/>
                      </a:pPr>
                      <a:r>
                        <a:rPr kumimoji="0" lang="en-US" sz="2800" b="0" i="0" u="none" strike="noStrike" cap="none" spc="-40" normalizeH="0" baseline="0" dirty="0">
                          <a:ln>
                            <a:noFill/>
                          </a:ln>
                          <a:solidFill>
                            <a:schemeClr val="tx1"/>
                          </a:solidFill>
                          <a:effectLst/>
                          <a:latin typeface="Arial" pitchFamily="34" charset="0"/>
                          <a:cs typeface="Arial" pitchFamily="34" charset="0"/>
                        </a:rPr>
                        <a:t>The graphs of all exponential functions of the form                 pass through the point       because                                  The </a:t>
                      </a:r>
                      <a:r>
                        <a:rPr kumimoji="0" lang="en-US" sz="2800" b="0" i="1" u="none" strike="noStrike" cap="none" spc="-40" normalizeH="0" baseline="0" dirty="0">
                          <a:ln>
                            <a:noFill/>
                          </a:ln>
                          <a:solidFill>
                            <a:schemeClr val="tx1"/>
                          </a:solidFill>
                          <a:effectLst/>
                          <a:latin typeface="Arial" pitchFamily="34" charset="0"/>
                          <a:cs typeface="Arial" pitchFamily="34" charset="0"/>
                        </a:rPr>
                        <a:t>y</a:t>
                      </a:r>
                      <a:r>
                        <a:rPr kumimoji="0" lang="en-US" sz="2800" b="0" i="0" u="none" strike="noStrike" cap="none" spc="-40" normalizeH="0" baseline="0" dirty="0">
                          <a:ln>
                            <a:noFill/>
                          </a:ln>
                          <a:solidFill>
                            <a:schemeClr val="tx1"/>
                          </a:solidFill>
                          <a:effectLst/>
                          <a:latin typeface="Arial" pitchFamily="34" charset="0"/>
                          <a:cs typeface="Arial" pitchFamily="34" charset="0"/>
                        </a:rPr>
                        <a:t>-intercept is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pPr marL="514350" marR="0" lvl="0" indent="-514350" algn="l" defTabSz="914400" rtl="0" eaLnBrk="1" fontAlgn="base" latinLnBrk="0" hangingPunct="1">
                        <a:lnSpc>
                          <a:spcPct val="100000"/>
                        </a:lnSpc>
                        <a:spcBef>
                          <a:spcPct val="20000"/>
                        </a:spcBef>
                        <a:spcAft>
                          <a:spcPct val="0"/>
                        </a:spcAft>
                        <a:buClrTx/>
                        <a:buSzTx/>
                        <a:buFont typeface="+mj-lt"/>
                        <a:buAutoNum type="arabicPeriod" startAt="3"/>
                        <a:tabLst/>
                        <a:defRPr/>
                      </a:pPr>
                      <a:r>
                        <a:rPr kumimoji="0" lang="en-US" sz="2800" b="0" i="0" u="none" strike="noStrike" cap="none" normalizeH="0" baseline="0" dirty="0">
                          <a:ln>
                            <a:noFill/>
                          </a:ln>
                          <a:solidFill>
                            <a:schemeClr val="tx1"/>
                          </a:solidFill>
                          <a:effectLst/>
                          <a:latin typeface="Arial" pitchFamily="34" charset="0"/>
                          <a:cs typeface="Arial" pitchFamily="34" charset="0"/>
                        </a:rPr>
                        <a:t>If                          has a graph that goes up to the right and is an increasing function. The greater the value of </a:t>
                      </a:r>
                      <a:r>
                        <a:rPr kumimoji="0" lang="en-US" sz="2800" b="0" i="1" u="none" strike="noStrike" cap="none" normalizeH="0" baseline="0" dirty="0">
                          <a:ln>
                            <a:noFill/>
                          </a:ln>
                          <a:solidFill>
                            <a:schemeClr val="tx1"/>
                          </a:solidFill>
                          <a:effectLst/>
                          <a:latin typeface="Arial" pitchFamily="34" charset="0"/>
                          <a:cs typeface="Arial" pitchFamily="34" charset="0"/>
                        </a:rPr>
                        <a:t>b</a:t>
                      </a:r>
                      <a:r>
                        <a:rPr kumimoji="0" lang="en-US" sz="2800" b="0" i="0" u="none" strike="noStrike" cap="none" normalizeH="0" baseline="0" dirty="0">
                          <a:ln>
                            <a:noFill/>
                          </a:ln>
                          <a:solidFill>
                            <a:schemeClr val="tx1"/>
                          </a:solidFill>
                          <a:effectLst/>
                          <a:latin typeface="Arial" pitchFamily="34" charset="0"/>
                          <a:cs typeface="Arial" pitchFamily="34" charset="0"/>
                        </a:rPr>
                        <a:t>, the steeper the increase.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5" name="Title 4"/>
          <p:cNvSpPr>
            <a:spLocks noGrp="1"/>
          </p:cNvSpPr>
          <p:nvPr>
            <p:ph type="title" idx="4294967295"/>
          </p:nvPr>
        </p:nvSpPr>
        <p:spPr>
          <a:xfrm>
            <a:off x="4572000" y="182880"/>
            <a:ext cx="0" cy="0"/>
          </a:xfrm>
        </p:spPr>
        <p:txBody>
          <a:bodyPr/>
          <a:lstStyle/>
          <a:p>
            <a:r>
              <a:rPr lang="en-US" sz="3200" dirty="0">
                <a:latin typeface="Arial" pitchFamily="34" charset="0"/>
                <a:cs typeface="Arial" pitchFamily="34" charset="0"/>
              </a:rPr>
              <a:t>Exponential Functions</a:t>
            </a:r>
          </a:p>
        </p:txBody>
      </p:sp>
      <p:graphicFrame>
        <p:nvGraphicFramePr>
          <p:cNvPr id="7" name="Object 6"/>
          <p:cNvGraphicFramePr>
            <a:graphicFrameLocks noChangeAspect="1"/>
          </p:cNvGraphicFramePr>
          <p:nvPr>
            <p:extLst>
              <p:ext uri="{D42A27DB-BD31-4B8C-83A1-F6EECF244321}">
                <p14:modId xmlns:p14="http://schemas.microsoft.com/office/powerpoint/2010/main" val="1610981358"/>
              </p:ext>
            </p:extLst>
          </p:nvPr>
        </p:nvGraphicFramePr>
        <p:xfrm>
          <a:off x="3492675" y="2071237"/>
          <a:ext cx="1460500" cy="584200"/>
        </p:xfrm>
        <a:graphic>
          <a:graphicData uri="http://schemas.openxmlformats.org/presentationml/2006/ole">
            <mc:AlternateContent xmlns:mc="http://schemas.openxmlformats.org/markup-compatibility/2006">
              <mc:Choice xmlns:v="urn:schemas-microsoft-com:vml" Requires="v">
                <p:oleObj name="Equation" r:id="rId2" imgW="1460160" imgH="583920" progId="Equation.DSMT4">
                  <p:embed/>
                </p:oleObj>
              </mc:Choice>
              <mc:Fallback>
                <p:oleObj name="Equation" r:id="rId2" imgW="1460160" imgH="583920" progId="Equation.DSMT4">
                  <p:embed/>
                  <p:pic>
                    <p:nvPicPr>
                      <p:cNvPr id="0" name=""/>
                      <p:cNvPicPr/>
                      <p:nvPr/>
                    </p:nvPicPr>
                    <p:blipFill>
                      <a:blip r:embed="rId3"/>
                      <a:stretch>
                        <a:fillRect/>
                      </a:stretch>
                    </p:blipFill>
                    <p:spPr>
                      <a:xfrm>
                        <a:off x="3492675" y="2071237"/>
                        <a:ext cx="1460500" cy="584200"/>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779534713"/>
              </p:ext>
            </p:extLst>
          </p:nvPr>
        </p:nvGraphicFramePr>
        <p:xfrm>
          <a:off x="5702300" y="1562863"/>
          <a:ext cx="1612900" cy="546100"/>
        </p:xfrm>
        <a:graphic>
          <a:graphicData uri="http://schemas.openxmlformats.org/presentationml/2006/ole">
            <mc:AlternateContent xmlns:mc="http://schemas.openxmlformats.org/markup-compatibility/2006">
              <mc:Choice xmlns:v="urn:schemas-microsoft-com:vml" Requires="v">
                <p:oleObj name="Equation" r:id="rId4" imgW="1612800" imgH="545760" progId="Equation.DSMT4">
                  <p:embed/>
                </p:oleObj>
              </mc:Choice>
              <mc:Fallback>
                <p:oleObj name="Equation" r:id="rId4" imgW="1612800" imgH="545760" progId="Equation.DSMT4">
                  <p:embed/>
                  <p:pic>
                    <p:nvPicPr>
                      <p:cNvPr id="0" name="Object 20"/>
                      <p:cNvPicPr>
                        <a:picLocks noChangeAspect="1" noChangeArrowheads="1"/>
                      </p:cNvPicPr>
                      <p:nvPr/>
                    </p:nvPicPr>
                    <p:blipFill>
                      <a:blip r:embed="rId5"/>
                      <a:srcRect/>
                      <a:stretch>
                        <a:fillRect/>
                      </a:stretch>
                    </p:blipFill>
                    <p:spPr bwMode="auto">
                      <a:xfrm>
                        <a:off x="5702300" y="1562863"/>
                        <a:ext cx="16129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064528091"/>
              </p:ext>
            </p:extLst>
          </p:nvPr>
        </p:nvGraphicFramePr>
        <p:xfrm>
          <a:off x="2692374" y="2579193"/>
          <a:ext cx="1219200" cy="508000"/>
        </p:xfrm>
        <a:graphic>
          <a:graphicData uri="http://schemas.openxmlformats.org/presentationml/2006/ole">
            <mc:AlternateContent xmlns:mc="http://schemas.openxmlformats.org/markup-compatibility/2006">
              <mc:Choice xmlns:v="urn:schemas-microsoft-com:vml" Requires="v">
                <p:oleObj name="Equation" r:id="rId6" imgW="1218960" imgH="507960" progId="Equation.DSMT4">
                  <p:embed/>
                </p:oleObj>
              </mc:Choice>
              <mc:Fallback>
                <p:oleObj name="Equation" r:id="rId6" imgW="1218960" imgH="507960" progId="Equation.DSMT4">
                  <p:embed/>
                  <p:pic>
                    <p:nvPicPr>
                      <p:cNvPr id="0" name=""/>
                      <p:cNvPicPr/>
                      <p:nvPr/>
                    </p:nvPicPr>
                    <p:blipFill>
                      <a:blip r:embed="rId7"/>
                      <a:stretch>
                        <a:fillRect/>
                      </a:stretch>
                    </p:blipFill>
                    <p:spPr>
                      <a:xfrm>
                        <a:off x="2692374" y="2579193"/>
                        <a:ext cx="1219200" cy="50800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576632102"/>
              </p:ext>
            </p:extLst>
          </p:nvPr>
        </p:nvGraphicFramePr>
        <p:xfrm>
          <a:off x="6107754" y="2499656"/>
          <a:ext cx="1460500" cy="584200"/>
        </p:xfrm>
        <a:graphic>
          <a:graphicData uri="http://schemas.openxmlformats.org/presentationml/2006/ole">
            <mc:AlternateContent xmlns:mc="http://schemas.openxmlformats.org/markup-compatibility/2006">
              <mc:Choice xmlns:v="urn:schemas-microsoft-com:vml" Requires="v">
                <p:oleObj name="Equation" r:id="rId8" imgW="1460160" imgH="583920" progId="Equation.DSMT4">
                  <p:embed/>
                </p:oleObj>
              </mc:Choice>
              <mc:Fallback>
                <p:oleObj name="Equation" r:id="rId8" imgW="1460160" imgH="583920" progId="Equation.DSMT4">
                  <p:embed/>
                  <p:pic>
                    <p:nvPicPr>
                      <p:cNvPr id="0" name=""/>
                      <p:cNvPicPr/>
                      <p:nvPr/>
                    </p:nvPicPr>
                    <p:blipFill>
                      <a:blip r:embed="rId3"/>
                      <a:stretch>
                        <a:fillRect/>
                      </a:stretch>
                    </p:blipFill>
                    <p:spPr>
                      <a:xfrm>
                        <a:off x="6107754" y="2499656"/>
                        <a:ext cx="1460500" cy="584200"/>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433892068"/>
              </p:ext>
            </p:extLst>
          </p:nvPr>
        </p:nvGraphicFramePr>
        <p:xfrm>
          <a:off x="1924374" y="3864278"/>
          <a:ext cx="1460500" cy="584200"/>
        </p:xfrm>
        <a:graphic>
          <a:graphicData uri="http://schemas.openxmlformats.org/presentationml/2006/ole">
            <mc:AlternateContent xmlns:mc="http://schemas.openxmlformats.org/markup-compatibility/2006">
              <mc:Choice xmlns:v="urn:schemas-microsoft-com:vml" Requires="v">
                <p:oleObj name="Equation" r:id="rId9" imgW="1460160" imgH="583920" progId="Equation.DSMT4">
                  <p:embed/>
                </p:oleObj>
              </mc:Choice>
              <mc:Fallback>
                <p:oleObj name="Equation" r:id="rId9" imgW="1460160" imgH="583920" progId="Equation.DSMT4">
                  <p:embed/>
                  <p:pic>
                    <p:nvPicPr>
                      <p:cNvPr id="0" name=""/>
                      <p:cNvPicPr/>
                      <p:nvPr/>
                    </p:nvPicPr>
                    <p:blipFill>
                      <a:blip r:embed="rId3"/>
                      <a:stretch>
                        <a:fillRect/>
                      </a:stretch>
                    </p:blipFill>
                    <p:spPr>
                      <a:xfrm>
                        <a:off x="1924374" y="3864278"/>
                        <a:ext cx="1460500" cy="584200"/>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2626152673"/>
              </p:ext>
            </p:extLst>
          </p:nvPr>
        </p:nvGraphicFramePr>
        <p:xfrm>
          <a:off x="2477934" y="4298950"/>
          <a:ext cx="3175000" cy="584200"/>
        </p:xfrm>
        <a:graphic>
          <a:graphicData uri="http://schemas.openxmlformats.org/presentationml/2006/ole">
            <mc:AlternateContent xmlns:mc="http://schemas.openxmlformats.org/markup-compatibility/2006">
              <mc:Choice xmlns:v="urn:schemas-microsoft-com:vml" Requires="v">
                <p:oleObj name="Equation" r:id="rId10" imgW="3174840" imgH="583920" progId="Equation.DSMT4">
                  <p:embed/>
                </p:oleObj>
              </mc:Choice>
              <mc:Fallback>
                <p:oleObj name="Equation" r:id="rId10" imgW="3174840" imgH="583920" progId="Equation.DSMT4">
                  <p:embed/>
                  <p:pic>
                    <p:nvPicPr>
                      <p:cNvPr id="0" name=""/>
                      <p:cNvPicPr/>
                      <p:nvPr/>
                    </p:nvPicPr>
                    <p:blipFill>
                      <a:blip r:embed="rId11"/>
                      <a:stretch>
                        <a:fillRect/>
                      </a:stretch>
                    </p:blipFill>
                    <p:spPr>
                      <a:xfrm>
                        <a:off x="2477934" y="4298950"/>
                        <a:ext cx="3175000" cy="584200"/>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3536502305"/>
              </p:ext>
            </p:extLst>
          </p:nvPr>
        </p:nvGraphicFramePr>
        <p:xfrm>
          <a:off x="6985000" y="3945575"/>
          <a:ext cx="711200" cy="508000"/>
        </p:xfrm>
        <a:graphic>
          <a:graphicData uri="http://schemas.openxmlformats.org/presentationml/2006/ole">
            <mc:AlternateContent xmlns:mc="http://schemas.openxmlformats.org/markup-compatibility/2006">
              <mc:Choice xmlns:v="urn:schemas-microsoft-com:vml" Requires="v">
                <p:oleObj name="Equation" r:id="rId12" imgW="711000" imgH="507960" progId="Equation.DSMT4">
                  <p:embed/>
                </p:oleObj>
              </mc:Choice>
              <mc:Fallback>
                <p:oleObj name="Equation" r:id="rId12" imgW="711000" imgH="507960" progId="Equation.DSMT4">
                  <p:embed/>
                  <p:pic>
                    <p:nvPicPr>
                      <p:cNvPr id="0" name=""/>
                      <p:cNvPicPr/>
                      <p:nvPr/>
                    </p:nvPicPr>
                    <p:blipFill>
                      <a:blip r:embed="rId13"/>
                      <a:stretch>
                        <a:fillRect/>
                      </a:stretch>
                    </p:blipFill>
                    <p:spPr>
                      <a:xfrm>
                        <a:off x="6985000" y="3945575"/>
                        <a:ext cx="711200" cy="508000"/>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373922373"/>
              </p:ext>
            </p:extLst>
          </p:nvPr>
        </p:nvGraphicFramePr>
        <p:xfrm>
          <a:off x="1446854" y="4866296"/>
          <a:ext cx="2374900" cy="584200"/>
        </p:xfrm>
        <a:graphic>
          <a:graphicData uri="http://schemas.openxmlformats.org/presentationml/2006/ole">
            <mc:AlternateContent xmlns:mc="http://schemas.openxmlformats.org/markup-compatibility/2006">
              <mc:Choice xmlns:v="urn:schemas-microsoft-com:vml" Requires="v">
                <p:oleObj name="Equation" r:id="rId14" imgW="2374560" imgH="583920" progId="Equation.DSMT4">
                  <p:embed/>
                </p:oleObj>
              </mc:Choice>
              <mc:Fallback>
                <p:oleObj name="Equation" r:id="rId14" imgW="2374560" imgH="583920" progId="Equation.DSMT4">
                  <p:embed/>
                  <p:pic>
                    <p:nvPicPr>
                      <p:cNvPr id="0" name=""/>
                      <p:cNvPicPr/>
                      <p:nvPr/>
                    </p:nvPicPr>
                    <p:blipFill>
                      <a:blip r:embed="rId15"/>
                      <a:stretch>
                        <a:fillRect/>
                      </a:stretch>
                    </p:blipFill>
                    <p:spPr>
                      <a:xfrm>
                        <a:off x="1446854" y="4866296"/>
                        <a:ext cx="2374900" cy="584200"/>
                      </a:xfrm>
                      <a:prstGeom prst="rect">
                        <a:avLst/>
                      </a:prstGeom>
                    </p:spPr>
                  </p:pic>
                </p:oleObj>
              </mc:Fallback>
            </mc:AlternateContent>
          </a:graphicData>
        </a:graphic>
      </p:graphicFrame>
    </p:spTree>
    <p:extLst>
      <p:ext uri="{BB962C8B-B14F-4D97-AF65-F5344CB8AC3E}">
        <p14:creationId xmlns:p14="http://schemas.microsoft.com/office/powerpoint/2010/main" val="637174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Placeholder 1"/>
          <p:cNvGraphicFramePr>
            <a:graphicFrameLocks noGrp="1"/>
          </p:cNvGraphicFramePr>
          <p:nvPr>
            <p:ph type="tbl" sz="quarter" idx="11"/>
            <p:extLst>
              <p:ext uri="{D42A27DB-BD31-4B8C-83A1-F6EECF244321}">
                <p14:modId xmlns:p14="http://schemas.microsoft.com/office/powerpoint/2010/main" val="1167003422"/>
              </p:ext>
            </p:extLst>
          </p:nvPr>
        </p:nvGraphicFramePr>
        <p:xfrm>
          <a:off x="533400" y="1143000"/>
          <a:ext cx="8229600" cy="4114800"/>
        </p:xfrm>
        <a:graphic>
          <a:graphicData uri="http://schemas.openxmlformats.org/drawingml/2006/table">
            <a:tbl>
              <a:tblPr firstRow="1" bandRow="1">
                <a:tableStyleId>{5C22544A-7EE6-4342-B048-85BDC9FD1C3A}</a:tableStyleId>
              </a:tblPr>
              <a:tblGrid>
                <a:gridCol w="8229600">
                  <a:extLst>
                    <a:ext uri="{9D8B030D-6E8A-4147-A177-3AD203B41FA5}">
                      <a16:colId xmlns:a16="http://schemas.microsoft.com/office/drawing/2014/main" val="20000"/>
                    </a:ext>
                  </a:extLst>
                </a:gridCol>
              </a:tblGrid>
              <a:tr h="685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00A8"/>
                          </a:solidFill>
                          <a:effectLst/>
                          <a:latin typeface="Arial" pitchFamily="34" charset="0"/>
                          <a:cs typeface="Arial" pitchFamily="34" charset="0"/>
                        </a:rPr>
                        <a:t>Characteristics of Exponential Functions </a:t>
                      </a:r>
                      <a:br>
                        <a:rPr kumimoji="0" lang="en-US" sz="2800" b="1" i="0" u="none" strike="noStrike" cap="none" normalizeH="0" baseline="0" dirty="0">
                          <a:ln>
                            <a:noFill/>
                          </a:ln>
                          <a:solidFill>
                            <a:srgbClr val="0000A8"/>
                          </a:solidFill>
                          <a:effectLst/>
                          <a:latin typeface="Arial" pitchFamily="34" charset="0"/>
                          <a:cs typeface="Arial" pitchFamily="34" charset="0"/>
                        </a:rPr>
                      </a:br>
                      <a:r>
                        <a:rPr kumimoji="0" lang="en-US" sz="2800" b="1" i="0" u="none" strike="noStrike" cap="none" normalizeH="0" baseline="0" dirty="0">
                          <a:ln>
                            <a:noFill/>
                          </a:ln>
                          <a:solidFill>
                            <a:srgbClr val="0000A8"/>
                          </a:solidFill>
                          <a:effectLst/>
                          <a:latin typeface="Arial" pitchFamily="34" charset="0"/>
                          <a:cs typeface="Arial" pitchFamily="34" charset="0"/>
                        </a:rPr>
                        <a:t>of the Form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pPr marL="514350" marR="0" lvl="0" indent="-514350" algn="l" defTabSz="914400" rtl="0" eaLnBrk="1" fontAlgn="base" latinLnBrk="0" hangingPunct="1">
                        <a:lnSpc>
                          <a:spcPct val="100000"/>
                        </a:lnSpc>
                        <a:spcBef>
                          <a:spcPct val="20000"/>
                        </a:spcBef>
                        <a:spcAft>
                          <a:spcPct val="0"/>
                        </a:spcAft>
                        <a:buClrTx/>
                        <a:buSzTx/>
                        <a:buFont typeface="+mj-lt"/>
                        <a:buAutoNum type="arabicPeriod" startAt="4"/>
                        <a:tabLst/>
                        <a:defRPr/>
                      </a:pPr>
                      <a:r>
                        <a:rPr kumimoji="0" lang="en-US" sz="2800" b="0" i="0" u="none" strike="noStrike" cap="none" normalizeH="0" baseline="0" dirty="0">
                          <a:ln>
                            <a:noFill/>
                          </a:ln>
                          <a:solidFill>
                            <a:schemeClr val="tx1"/>
                          </a:solidFill>
                          <a:effectLst/>
                          <a:latin typeface="Arial" pitchFamily="34" charset="0"/>
                          <a:cs typeface="Arial" pitchFamily="34" charset="0"/>
                        </a:rPr>
                        <a:t>If                               has a graph that goes down to the right and is a decreasing function.  The smaller the value of </a:t>
                      </a:r>
                      <a:r>
                        <a:rPr kumimoji="0" lang="en-US" sz="2800" b="0" i="1" u="none" strike="noStrike" cap="none" normalizeH="0" baseline="0" dirty="0">
                          <a:ln>
                            <a:noFill/>
                          </a:ln>
                          <a:solidFill>
                            <a:schemeClr val="tx1"/>
                          </a:solidFill>
                          <a:effectLst/>
                          <a:latin typeface="Arial" pitchFamily="34" charset="0"/>
                          <a:cs typeface="Arial" pitchFamily="34" charset="0"/>
                        </a:rPr>
                        <a:t>b</a:t>
                      </a:r>
                      <a:r>
                        <a:rPr kumimoji="0" lang="en-US" sz="2800" b="0" i="0" u="none" strike="noStrike" cap="none" normalizeH="0" baseline="0" dirty="0">
                          <a:ln>
                            <a:noFill/>
                          </a:ln>
                          <a:solidFill>
                            <a:schemeClr val="tx1"/>
                          </a:solidFill>
                          <a:effectLst/>
                          <a:latin typeface="Arial" pitchFamily="34" charset="0"/>
                          <a:cs typeface="Arial" pitchFamily="34" charset="0"/>
                        </a:rPr>
                        <a:t>, the steeper the decrease.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pPr marL="514350" marR="0" lvl="0" indent="-514350" algn="l" defTabSz="914400" rtl="0" eaLnBrk="1" fontAlgn="base" latinLnBrk="0" hangingPunct="1">
                        <a:lnSpc>
                          <a:spcPct val="100000"/>
                        </a:lnSpc>
                        <a:spcBef>
                          <a:spcPct val="20000"/>
                        </a:spcBef>
                        <a:spcAft>
                          <a:spcPct val="0"/>
                        </a:spcAft>
                        <a:buClrTx/>
                        <a:buSzTx/>
                        <a:buFont typeface="+mj-lt"/>
                        <a:buAutoNum type="arabicPeriod" startAt="5"/>
                        <a:tabLst/>
                        <a:defRPr/>
                      </a:pPr>
                      <a:r>
                        <a:rPr kumimoji="0" lang="en-US" sz="2800" b="0" i="0" u="none" strike="noStrike" cap="none" normalizeH="0" baseline="0" dirty="0">
                          <a:ln>
                            <a:noFill/>
                          </a:ln>
                          <a:solidFill>
                            <a:schemeClr val="tx1"/>
                          </a:solidFill>
                          <a:effectLst/>
                          <a:latin typeface="Arial" pitchFamily="34" charset="0"/>
                          <a:cs typeface="Arial" pitchFamily="34" charset="0"/>
                        </a:rPr>
                        <a:t>The graph of                approaches, but does not touch, the </a:t>
                      </a:r>
                      <a:r>
                        <a:rPr kumimoji="0" lang="en-US" sz="2800" b="0" i="1" u="none" strike="noStrike" cap="none" normalizeH="0" baseline="0" dirty="0">
                          <a:ln>
                            <a:noFill/>
                          </a:ln>
                          <a:solidFill>
                            <a:schemeClr val="tx1"/>
                          </a:solidFill>
                          <a:effectLst/>
                          <a:latin typeface="Arial" pitchFamily="34" charset="0"/>
                          <a:cs typeface="Arial" pitchFamily="34" charset="0"/>
                        </a:rPr>
                        <a:t>x</a:t>
                      </a:r>
                      <a:r>
                        <a:rPr kumimoji="0" lang="en-US" sz="2800" b="0" i="0" u="none" strike="noStrike" cap="none" normalizeH="0" baseline="0" dirty="0">
                          <a:ln>
                            <a:noFill/>
                          </a:ln>
                          <a:solidFill>
                            <a:schemeClr val="tx1"/>
                          </a:solidFill>
                          <a:effectLst/>
                          <a:latin typeface="Arial" pitchFamily="34" charset="0"/>
                          <a:cs typeface="Arial" pitchFamily="34" charset="0"/>
                        </a:rPr>
                        <a:t>-axis. The </a:t>
                      </a:r>
                      <a:r>
                        <a:rPr kumimoji="0" lang="en-US" sz="2800" b="0" i="1" u="none" strike="noStrike" cap="none" normalizeH="0" baseline="0" dirty="0">
                          <a:ln>
                            <a:noFill/>
                          </a:ln>
                          <a:solidFill>
                            <a:schemeClr val="tx1"/>
                          </a:solidFill>
                          <a:effectLst/>
                          <a:latin typeface="Arial" pitchFamily="34" charset="0"/>
                          <a:cs typeface="Arial" pitchFamily="34" charset="0"/>
                        </a:rPr>
                        <a:t>x</a:t>
                      </a:r>
                      <a:r>
                        <a:rPr kumimoji="0" lang="en-US" sz="2800" b="0" i="0" u="none" strike="noStrike" cap="none" normalizeH="0" baseline="0" dirty="0">
                          <a:ln>
                            <a:noFill/>
                          </a:ln>
                          <a:solidFill>
                            <a:schemeClr val="tx1"/>
                          </a:solidFill>
                          <a:effectLst/>
                          <a:latin typeface="Arial" pitchFamily="34" charset="0"/>
                          <a:cs typeface="Arial" pitchFamily="34" charset="0"/>
                        </a:rPr>
                        <a:t>-axis, or         , is a horizontal asymptote.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5" name="Title 4"/>
          <p:cNvSpPr>
            <a:spLocks noGrp="1"/>
          </p:cNvSpPr>
          <p:nvPr>
            <p:ph type="title" idx="4294967295"/>
          </p:nvPr>
        </p:nvSpPr>
        <p:spPr>
          <a:xfrm>
            <a:off x="4572000" y="182880"/>
            <a:ext cx="0" cy="0"/>
          </a:xfrm>
        </p:spPr>
        <p:txBody>
          <a:bodyPr/>
          <a:lstStyle/>
          <a:p>
            <a:r>
              <a:rPr lang="en-US" sz="3200" dirty="0">
                <a:latin typeface="Arial" pitchFamily="34" charset="0"/>
                <a:cs typeface="Arial" pitchFamily="34" charset="0"/>
              </a:rPr>
              <a:t>Exponential Functions (</a:t>
            </a:r>
            <a:r>
              <a:rPr lang="en-US" sz="3200" dirty="0" err="1">
                <a:latin typeface="Arial" pitchFamily="34" charset="0"/>
                <a:cs typeface="Arial" pitchFamily="34" charset="0"/>
              </a:rPr>
              <a:t>cont</a:t>
            </a:r>
            <a:r>
              <a:rPr lang="en-US" sz="3200" dirty="0">
                <a:latin typeface="Arial" pitchFamily="34" charset="0"/>
                <a:cs typeface="Arial" pitchFamily="34" charset="0"/>
              </a:rPr>
              <a:t>)</a:t>
            </a:r>
          </a:p>
        </p:txBody>
      </p:sp>
      <p:graphicFrame>
        <p:nvGraphicFramePr>
          <p:cNvPr id="3" name="Object 2"/>
          <p:cNvGraphicFramePr>
            <a:graphicFrameLocks noChangeAspect="1"/>
          </p:cNvGraphicFramePr>
          <p:nvPr>
            <p:extLst>
              <p:ext uri="{D42A27DB-BD31-4B8C-83A1-F6EECF244321}">
                <p14:modId xmlns:p14="http://schemas.microsoft.com/office/powerpoint/2010/main" val="2459644865"/>
              </p:ext>
            </p:extLst>
          </p:nvPr>
        </p:nvGraphicFramePr>
        <p:xfrm>
          <a:off x="5619750" y="1571625"/>
          <a:ext cx="1612900" cy="546100"/>
        </p:xfrm>
        <a:graphic>
          <a:graphicData uri="http://schemas.openxmlformats.org/presentationml/2006/ole">
            <mc:AlternateContent xmlns:mc="http://schemas.openxmlformats.org/markup-compatibility/2006">
              <mc:Choice xmlns:v="urn:schemas-microsoft-com:vml" Requires="v">
                <p:oleObj name="Equation" r:id="rId2" imgW="1612800" imgH="545760" progId="Equation.DSMT4">
                  <p:embed/>
                </p:oleObj>
              </mc:Choice>
              <mc:Fallback>
                <p:oleObj name="Equation" r:id="rId2" imgW="1612800" imgH="545760" progId="Equation.DSMT4">
                  <p:embed/>
                  <p:pic>
                    <p:nvPicPr>
                      <p:cNvPr id="0" name=""/>
                      <p:cNvPicPr>
                        <a:picLocks noChangeAspect="1" noChangeArrowheads="1"/>
                      </p:cNvPicPr>
                      <p:nvPr/>
                    </p:nvPicPr>
                    <p:blipFill>
                      <a:blip r:embed="rId3"/>
                      <a:srcRect/>
                      <a:stretch>
                        <a:fillRect/>
                      </a:stretch>
                    </p:blipFill>
                    <p:spPr bwMode="auto">
                      <a:xfrm>
                        <a:off x="5619750" y="1571625"/>
                        <a:ext cx="16129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135824524"/>
              </p:ext>
            </p:extLst>
          </p:nvPr>
        </p:nvGraphicFramePr>
        <p:xfrm>
          <a:off x="1474034" y="2081677"/>
          <a:ext cx="2933700" cy="584200"/>
        </p:xfrm>
        <a:graphic>
          <a:graphicData uri="http://schemas.openxmlformats.org/presentationml/2006/ole">
            <mc:AlternateContent xmlns:mc="http://schemas.openxmlformats.org/markup-compatibility/2006">
              <mc:Choice xmlns:v="urn:schemas-microsoft-com:vml" Requires="v">
                <p:oleObj name="Equation" r:id="rId4" imgW="2933640" imgH="583920" progId="Equation.DSMT4">
                  <p:embed/>
                </p:oleObj>
              </mc:Choice>
              <mc:Fallback>
                <p:oleObj name="Equation" r:id="rId4" imgW="2933640" imgH="583920" progId="Equation.DSMT4">
                  <p:embed/>
                  <p:pic>
                    <p:nvPicPr>
                      <p:cNvPr id="0" name="Object 14"/>
                      <p:cNvPicPr>
                        <a:picLocks noChangeAspect="1" noChangeArrowheads="1"/>
                      </p:cNvPicPr>
                      <p:nvPr/>
                    </p:nvPicPr>
                    <p:blipFill>
                      <a:blip r:embed="rId5"/>
                      <a:srcRect/>
                      <a:stretch>
                        <a:fillRect/>
                      </a:stretch>
                    </p:blipFill>
                    <p:spPr bwMode="auto">
                      <a:xfrm>
                        <a:off x="1474034" y="2081677"/>
                        <a:ext cx="2933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2357395137"/>
              </p:ext>
            </p:extLst>
          </p:nvPr>
        </p:nvGraphicFramePr>
        <p:xfrm>
          <a:off x="3276907" y="3863622"/>
          <a:ext cx="1460500" cy="584200"/>
        </p:xfrm>
        <a:graphic>
          <a:graphicData uri="http://schemas.openxmlformats.org/presentationml/2006/ole">
            <mc:AlternateContent xmlns:mc="http://schemas.openxmlformats.org/markup-compatibility/2006">
              <mc:Choice xmlns:v="urn:schemas-microsoft-com:vml" Requires="v">
                <p:oleObj name="Equation" r:id="rId6" imgW="1460160" imgH="583920" progId="Equation.DSMT4">
                  <p:embed/>
                </p:oleObj>
              </mc:Choice>
              <mc:Fallback>
                <p:oleObj name="Equation" r:id="rId6" imgW="1460160" imgH="583920" progId="Equation.DSMT4">
                  <p:embed/>
                  <p:pic>
                    <p:nvPicPr>
                      <p:cNvPr id="0" name=""/>
                      <p:cNvPicPr>
                        <a:picLocks noChangeAspect="1" noChangeArrowheads="1"/>
                      </p:cNvPicPr>
                      <p:nvPr/>
                    </p:nvPicPr>
                    <p:blipFill>
                      <a:blip r:embed="rId7"/>
                      <a:srcRect/>
                      <a:stretch>
                        <a:fillRect/>
                      </a:stretch>
                    </p:blipFill>
                    <p:spPr bwMode="auto">
                      <a:xfrm>
                        <a:off x="3276907" y="3863622"/>
                        <a:ext cx="1460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1087020972"/>
              </p:ext>
            </p:extLst>
          </p:nvPr>
        </p:nvGraphicFramePr>
        <p:xfrm>
          <a:off x="6753737" y="4419451"/>
          <a:ext cx="825500" cy="393700"/>
        </p:xfrm>
        <a:graphic>
          <a:graphicData uri="http://schemas.openxmlformats.org/presentationml/2006/ole">
            <mc:AlternateContent xmlns:mc="http://schemas.openxmlformats.org/markup-compatibility/2006">
              <mc:Choice xmlns:v="urn:schemas-microsoft-com:vml" Requires="v">
                <p:oleObj name="Equation" r:id="rId8" imgW="825480" imgH="393480" progId="Equation.DSMT4">
                  <p:embed/>
                </p:oleObj>
              </mc:Choice>
              <mc:Fallback>
                <p:oleObj name="Equation" r:id="rId8" imgW="825480" imgH="393480" progId="Equation.DSMT4">
                  <p:embed/>
                  <p:pic>
                    <p:nvPicPr>
                      <p:cNvPr id="0" name=""/>
                      <p:cNvPicPr>
                        <a:picLocks noChangeAspect="1" noChangeArrowheads="1"/>
                      </p:cNvPicPr>
                      <p:nvPr/>
                    </p:nvPicPr>
                    <p:blipFill>
                      <a:blip r:embed="rId9"/>
                      <a:srcRect/>
                      <a:stretch>
                        <a:fillRect/>
                      </a:stretch>
                    </p:blipFill>
                    <p:spPr bwMode="auto">
                      <a:xfrm>
                        <a:off x="6753737" y="4419451"/>
                        <a:ext cx="8255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840125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p:spPr>
        <p:txBody>
          <a:bodyPr/>
          <a:lstStyle/>
          <a:p>
            <a:r>
              <a:rPr lang="en-US" sz="3200" b="1" i="1" dirty="0">
                <a:latin typeface="Arial" pitchFamily="34" charset="0"/>
                <a:cs typeface="Arial" pitchFamily="34" charset="0"/>
              </a:rPr>
              <a:t>Objective 3</a:t>
            </a:r>
            <a:endParaRPr lang="en-US" sz="3200" dirty="0">
              <a:latin typeface="Arial" pitchFamily="34" charset="0"/>
              <a:cs typeface="Arial" pitchFamily="34" charset="0"/>
            </a:endParaRPr>
          </a:p>
        </p:txBody>
      </p:sp>
      <p:sp>
        <p:nvSpPr>
          <p:cNvPr id="4" name="Text Placeholder 3"/>
          <p:cNvSpPr>
            <a:spLocks noGrp="1"/>
          </p:cNvSpPr>
          <p:nvPr>
            <p:ph type="body" sz="quarter" idx="10"/>
          </p:nvPr>
        </p:nvSpPr>
        <p:spPr/>
        <p:txBody>
          <a:bodyPr/>
          <a:lstStyle/>
          <a:p>
            <a:pPr algn="ctr"/>
            <a:r>
              <a:rPr lang="en-US" dirty="0"/>
              <a:t>Evaluate functions with base </a:t>
            </a:r>
            <a:r>
              <a:rPr lang="en-US" i="1" dirty="0"/>
              <a:t>e</a:t>
            </a:r>
            <a:r>
              <a:rPr lang="en-US" dirty="0"/>
              <a:t>.</a:t>
            </a:r>
            <a:r>
              <a:rPr lang="en-US" i="1" dirty="0"/>
              <a:t> </a:t>
            </a:r>
            <a:endParaRPr lang="en-US" dirty="0"/>
          </a:p>
          <a:p>
            <a:endParaRPr lang="en-US" dirty="0"/>
          </a:p>
        </p:txBody>
      </p:sp>
    </p:spTree>
    <p:extLst>
      <p:ext uri="{BB962C8B-B14F-4D97-AF65-F5344CB8AC3E}">
        <p14:creationId xmlns:p14="http://schemas.microsoft.com/office/powerpoint/2010/main" val="1838069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Placeholder 1"/>
          <p:cNvGraphicFramePr>
            <a:graphicFrameLocks noGrp="1"/>
          </p:cNvGraphicFramePr>
          <p:nvPr>
            <p:ph type="tbl" sz="quarter" idx="11"/>
            <p:extLst>
              <p:ext uri="{D42A27DB-BD31-4B8C-83A1-F6EECF244321}">
                <p14:modId xmlns:p14="http://schemas.microsoft.com/office/powerpoint/2010/main" val="2568225551"/>
              </p:ext>
            </p:extLst>
          </p:nvPr>
        </p:nvGraphicFramePr>
        <p:xfrm>
          <a:off x="533400" y="1066800"/>
          <a:ext cx="8229600" cy="5181600"/>
        </p:xfrm>
        <a:graphic>
          <a:graphicData uri="http://schemas.openxmlformats.org/drawingml/2006/table">
            <a:tbl>
              <a:tblPr firstRow="1" bandRow="1">
                <a:tableStyleId>{5C22544A-7EE6-4342-B048-85BDC9FD1C3A}</a:tableStyleId>
              </a:tblPr>
              <a:tblGrid>
                <a:gridCol w="8229600">
                  <a:extLst>
                    <a:ext uri="{9D8B030D-6E8A-4147-A177-3AD203B41FA5}">
                      <a16:colId xmlns:a16="http://schemas.microsoft.com/office/drawing/2014/main" val="20000"/>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a:ln>
                            <a:noFill/>
                          </a:ln>
                          <a:solidFill>
                            <a:srgbClr val="0000A8"/>
                          </a:solidFill>
                          <a:effectLst/>
                          <a:latin typeface="Arial" pitchFamily="34" charset="0"/>
                          <a:cs typeface="Arial" pitchFamily="34" charset="0"/>
                        </a:rPr>
                        <a:t>The Natural Base </a:t>
                      </a:r>
                      <a:r>
                        <a:rPr kumimoji="0" lang="en-US" sz="3200" b="1" i="1" u="none" strike="noStrike" cap="none" normalizeH="0" baseline="0" dirty="0">
                          <a:ln>
                            <a:noFill/>
                          </a:ln>
                          <a:solidFill>
                            <a:srgbClr val="0000A8"/>
                          </a:solidFill>
                          <a:effectLst/>
                          <a:latin typeface="Arial" pitchFamily="34" charset="0"/>
                          <a:cs typeface="Arial" pitchFamily="34"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45262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a:ln>
                            <a:noFill/>
                          </a:ln>
                          <a:solidFill>
                            <a:schemeClr val="tx1"/>
                          </a:solidFill>
                          <a:effectLst/>
                          <a:latin typeface="Arial" pitchFamily="34" charset="0"/>
                          <a:cs typeface="Arial" pitchFamily="34" charset="0"/>
                        </a:rPr>
                        <a:t>An irrational number, symbolized by the letter </a:t>
                      </a:r>
                      <a:r>
                        <a:rPr kumimoji="0" lang="en-US" sz="3200" b="0" i="1" u="none" strike="noStrike" cap="none" normalizeH="0" baseline="0" dirty="0">
                          <a:ln>
                            <a:noFill/>
                          </a:ln>
                          <a:solidFill>
                            <a:schemeClr val="tx1"/>
                          </a:solidFill>
                          <a:effectLst/>
                          <a:latin typeface="Arial" pitchFamily="34" charset="0"/>
                          <a:cs typeface="Arial" pitchFamily="34" charset="0"/>
                        </a:rPr>
                        <a:t>e</a:t>
                      </a:r>
                      <a:r>
                        <a:rPr kumimoji="0" lang="en-US" sz="3200" b="0" i="0" u="none" strike="noStrike" cap="none" normalizeH="0" baseline="0" dirty="0">
                          <a:ln>
                            <a:noFill/>
                          </a:ln>
                          <a:solidFill>
                            <a:schemeClr val="tx1"/>
                          </a:solidFill>
                          <a:effectLst/>
                          <a:latin typeface="Arial" pitchFamily="34" charset="0"/>
                          <a:cs typeface="Arial" pitchFamily="34" charset="0"/>
                        </a:rPr>
                        <a:t>, appears as the base in many applied exponential functions. This irrational number is approximately equal to 2.72. More accurately,</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a:ln>
                            <a:noFill/>
                          </a:ln>
                          <a:solidFill>
                            <a:schemeClr val="tx1"/>
                          </a:solidFill>
                          <a:effectLst/>
                          <a:latin typeface="Arial" pitchFamily="34" charset="0"/>
                          <a:cs typeface="Arial" pitchFamily="34" charset="0"/>
                        </a:rPr>
                        <a:t>The number </a:t>
                      </a:r>
                      <a:r>
                        <a:rPr kumimoji="0" lang="en-US" sz="3200" b="0" i="1" u="none" strike="noStrike" cap="none" normalizeH="0" baseline="0" dirty="0">
                          <a:ln>
                            <a:noFill/>
                          </a:ln>
                          <a:solidFill>
                            <a:schemeClr val="tx1"/>
                          </a:solidFill>
                          <a:effectLst/>
                          <a:latin typeface="Arial" pitchFamily="34" charset="0"/>
                          <a:cs typeface="Arial" pitchFamily="34" charset="0"/>
                        </a:rPr>
                        <a:t>e</a:t>
                      </a:r>
                      <a:r>
                        <a:rPr kumimoji="0" lang="en-US" sz="3200" b="0" i="0" u="none" strike="noStrike" cap="none" normalizeH="0" baseline="0" dirty="0">
                          <a:ln>
                            <a:noFill/>
                          </a:ln>
                          <a:solidFill>
                            <a:schemeClr val="tx1"/>
                          </a:solidFill>
                          <a:effectLst/>
                          <a:latin typeface="Arial" pitchFamily="34" charset="0"/>
                          <a:cs typeface="Arial" pitchFamily="34" charset="0"/>
                        </a:rPr>
                        <a:t> is called the </a:t>
                      </a:r>
                      <a:r>
                        <a:rPr kumimoji="0" lang="en-US" sz="3200" b="1" i="0" u="none" strike="noStrike" cap="none" normalizeH="0" baseline="0" dirty="0">
                          <a:ln>
                            <a:noFill/>
                          </a:ln>
                          <a:solidFill>
                            <a:schemeClr val="tx1"/>
                          </a:solidFill>
                          <a:effectLst/>
                          <a:latin typeface="Arial" pitchFamily="34" charset="0"/>
                          <a:cs typeface="Arial" pitchFamily="34" charset="0"/>
                        </a:rPr>
                        <a:t>natural base</a:t>
                      </a:r>
                      <a:r>
                        <a:rPr kumimoji="0" lang="en-US" sz="3200" b="0" i="0" u="none" strike="noStrike" cap="none" normalizeH="0" baseline="0" dirty="0">
                          <a:ln>
                            <a:noFill/>
                          </a:ln>
                          <a:solidFill>
                            <a:schemeClr val="tx1"/>
                          </a:solidFill>
                          <a:effectLst/>
                          <a:latin typeface="Arial" pitchFamily="34" charset="0"/>
                          <a:cs typeface="Arial" pitchFamily="34" charset="0"/>
                        </a:rPr>
                        <a:t>.  The function                is called the </a:t>
                      </a:r>
                      <a:r>
                        <a:rPr kumimoji="0" lang="en-US" sz="3200" b="1" i="0" u="none" strike="noStrike" cap="none" normalizeH="0" baseline="0" dirty="0">
                          <a:ln>
                            <a:noFill/>
                          </a:ln>
                          <a:solidFill>
                            <a:schemeClr val="tx1"/>
                          </a:solidFill>
                          <a:effectLst/>
                          <a:latin typeface="Arial" pitchFamily="34" charset="0"/>
                          <a:cs typeface="Arial" pitchFamily="34" charset="0"/>
                        </a:rPr>
                        <a:t>natural exponential function</a:t>
                      </a:r>
                      <a:r>
                        <a:rPr kumimoji="0" lang="en-US" sz="3200" b="0" i="0" u="none" strike="noStrike" cap="none" normalizeH="0" baseline="0" dirty="0">
                          <a:ln>
                            <a:noFill/>
                          </a:ln>
                          <a:solidFill>
                            <a:schemeClr val="tx1"/>
                          </a:solidFill>
                          <a:effectLst/>
                          <a:latin typeface="Arial" pitchFamily="34" charset="0"/>
                          <a:cs typeface="Arial"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5" name="Title 4"/>
          <p:cNvSpPr>
            <a:spLocks noGrp="1"/>
          </p:cNvSpPr>
          <p:nvPr>
            <p:ph type="title" idx="4294967295"/>
          </p:nvPr>
        </p:nvSpPr>
        <p:spPr>
          <a:xfrm>
            <a:off x="4572000" y="182880"/>
            <a:ext cx="0" cy="0"/>
          </a:xfrm>
        </p:spPr>
        <p:txBody>
          <a:bodyPr/>
          <a:lstStyle/>
          <a:p>
            <a:r>
              <a:rPr lang="en-US" sz="3200" dirty="0">
                <a:latin typeface="Arial" pitchFamily="34" charset="0"/>
                <a:cs typeface="Arial" pitchFamily="34" charset="0"/>
              </a:rPr>
              <a:t>Exponential Functions</a:t>
            </a:r>
          </a:p>
        </p:txBody>
      </p:sp>
      <p:graphicFrame>
        <p:nvGraphicFramePr>
          <p:cNvPr id="4" name="Object 3"/>
          <p:cNvGraphicFramePr>
            <a:graphicFrameLocks noChangeAspect="1"/>
          </p:cNvGraphicFramePr>
          <p:nvPr>
            <p:extLst>
              <p:ext uri="{D42A27DB-BD31-4B8C-83A1-F6EECF244321}">
                <p14:modId xmlns:p14="http://schemas.microsoft.com/office/powerpoint/2010/main" val="3199846762"/>
              </p:ext>
            </p:extLst>
          </p:nvPr>
        </p:nvGraphicFramePr>
        <p:xfrm>
          <a:off x="3295650" y="4195134"/>
          <a:ext cx="2552700" cy="355600"/>
        </p:xfrm>
        <a:graphic>
          <a:graphicData uri="http://schemas.openxmlformats.org/presentationml/2006/ole">
            <mc:AlternateContent xmlns:mc="http://schemas.openxmlformats.org/markup-compatibility/2006">
              <mc:Choice xmlns:v="urn:schemas-microsoft-com:vml" Requires="v">
                <p:oleObj name="Equation" r:id="rId2" imgW="2552400" imgH="355320" progId="Equation.DSMT4">
                  <p:embed/>
                </p:oleObj>
              </mc:Choice>
              <mc:Fallback>
                <p:oleObj name="Equation" r:id="rId2" imgW="2552400" imgH="355320" progId="Equation.DSMT4">
                  <p:embed/>
                  <p:pic>
                    <p:nvPicPr>
                      <p:cNvPr id="0" name=""/>
                      <p:cNvPicPr/>
                      <p:nvPr/>
                    </p:nvPicPr>
                    <p:blipFill>
                      <a:blip r:embed="rId3"/>
                      <a:stretch>
                        <a:fillRect/>
                      </a:stretch>
                    </p:blipFill>
                    <p:spPr>
                      <a:xfrm>
                        <a:off x="3295650" y="4195134"/>
                        <a:ext cx="2552700" cy="3556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4091658723"/>
              </p:ext>
            </p:extLst>
          </p:nvPr>
        </p:nvGraphicFramePr>
        <p:xfrm>
          <a:off x="2925730" y="5165533"/>
          <a:ext cx="1663700" cy="635000"/>
        </p:xfrm>
        <a:graphic>
          <a:graphicData uri="http://schemas.openxmlformats.org/presentationml/2006/ole">
            <mc:AlternateContent xmlns:mc="http://schemas.openxmlformats.org/markup-compatibility/2006">
              <mc:Choice xmlns:v="urn:schemas-microsoft-com:vml" Requires="v">
                <p:oleObj name="Equation" r:id="rId4" imgW="1663560" imgH="634680" progId="Equation.DSMT4">
                  <p:embed/>
                </p:oleObj>
              </mc:Choice>
              <mc:Fallback>
                <p:oleObj name="Equation" r:id="rId4" imgW="1663560" imgH="634680" progId="Equation.DSMT4">
                  <p:embed/>
                  <p:pic>
                    <p:nvPicPr>
                      <p:cNvPr id="0" name=""/>
                      <p:cNvPicPr/>
                      <p:nvPr/>
                    </p:nvPicPr>
                    <p:blipFill>
                      <a:blip r:embed="rId5"/>
                      <a:stretch>
                        <a:fillRect/>
                      </a:stretch>
                    </p:blipFill>
                    <p:spPr>
                      <a:xfrm>
                        <a:off x="2925730" y="5165533"/>
                        <a:ext cx="1663700" cy="635000"/>
                      </a:xfrm>
                      <a:prstGeom prst="rect">
                        <a:avLst/>
                      </a:prstGeom>
                    </p:spPr>
                  </p:pic>
                </p:oleObj>
              </mc:Fallback>
            </mc:AlternateContent>
          </a:graphicData>
        </a:graphic>
      </p:graphicFrame>
    </p:spTree>
    <p:extLst>
      <p:ext uri="{BB962C8B-B14F-4D97-AF65-F5344CB8AC3E}">
        <p14:creationId xmlns:p14="http://schemas.microsoft.com/office/powerpoint/2010/main" val="3200896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p:spPr>
        <p:txBody>
          <a:bodyPr/>
          <a:lstStyle/>
          <a:p>
            <a:r>
              <a:rPr lang="en-US" sz="3200" b="1" dirty="0">
                <a:latin typeface="Arial" pitchFamily="34" charset="0"/>
                <a:cs typeface="Arial" pitchFamily="34" charset="0"/>
              </a:rPr>
              <a:t>Example</a:t>
            </a:r>
            <a:endParaRPr lang="en-US" sz="3200" dirty="0">
              <a:latin typeface="Arial" pitchFamily="34" charset="0"/>
              <a:cs typeface="Arial" pitchFamily="34" charset="0"/>
            </a:endParaRPr>
          </a:p>
        </p:txBody>
      </p:sp>
      <p:sp>
        <p:nvSpPr>
          <p:cNvPr id="4" name="Text Placeholder 3"/>
          <p:cNvSpPr>
            <a:spLocks noGrp="1"/>
          </p:cNvSpPr>
          <p:nvPr>
            <p:ph type="body" sz="quarter" idx="10"/>
          </p:nvPr>
        </p:nvSpPr>
        <p:spPr/>
        <p:txBody>
          <a:bodyPr>
            <a:noAutofit/>
          </a:bodyPr>
          <a:lstStyle/>
          <a:p>
            <a:r>
              <a:rPr lang="en-US" sz="2800" dirty="0"/>
              <a:t>In college, we study large volumes of information – information that, unfortunately, we do not often retain for very long. The function</a:t>
            </a:r>
          </a:p>
          <a:p>
            <a:endParaRPr lang="en-US" sz="2800" dirty="0"/>
          </a:p>
          <a:p>
            <a:endParaRPr lang="en-US" sz="2800" dirty="0"/>
          </a:p>
          <a:p>
            <a:pPr>
              <a:spcAft>
                <a:spcPts val="1800"/>
              </a:spcAft>
            </a:pPr>
            <a:r>
              <a:rPr lang="en-US" sz="2800" dirty="0"/>
              <a:t>describes the percentage of information, </a:t>
            </a:r>
            <a:br>
              <a:rPr lang="en-US" sz="2800" dirty="0"/>
            </a:br>
            <a:r>
              <a:rPr lang="en-US" sz="2800" dirty="0"/>
              <a:t>that a particular person remembers </a:t>
            </a:r>
            <a:r>
              <a:rPr lang="en-US" sz="2800" i="1" dirty="0"/>
              <a:t>x</a:t>
            </a:r>
            <a:r>
              <a:rPr lang="en-US" sz="2800" dirty="0"/>
              <a:t> weeks after learning the information.  </a:t>
            </a:r>
          </a:p>
          <a:p>
            <a:pPr>
              <a:spcBef>
                <a:spcPts val="600"/>
              </a:spcBef>
            </a:pPr>
            <a:r>
              <a:rPr lang="en-US" sz="2800" dirty="0"/>
              <a:t>Find the percentage of information that is remembered after 4 weeks.</a:t>
            </a:r>
          </a:p>
          <a:p>
            <a:endParaRPr lang="en-US" sz="2800" dirty="0"/>
          </a:p>
        </p:txBody>
      </p:sp>
      <p:graphicFrame>
        <p:nvGraphicFramePr>
          <p:cNvPr id="6" name="Object 5"/>
          <p:cNvGraphicFramePr>
            <a:graphicFrameLocks noChangeAspect="1"/>
          </p:cNvGraphicFramePr>
          <p:nvPr>
            <p:extLst>
              <p:ext uri="{D42A27DB-BD31-4B8C-83A1-F6EECF244321}">
                <p14:modId xmlns:p14="http://schemas.microsoft.com/office/powerpoint/2010/main" val="2073352348"/>
              </p:ext>
            </p:extLst>
          </p:nvPr>
        </p:nvGraphicFramePr>
        <p:xfrm>
          <a:off x="2590800" y="2743200"/>
          <a:ext cx="3187700" cy="558800"/>
        </p:xfrm>
        <a:graphic>
          <a:graphicData uri="http://schemas.openxmlformats.org/presentationml/2006/ole">
            <mc:AlternateContent xmlns:mc="http://schemas.openxmlformats.org/markup-compatibility/2006">
              <mc:Choice xmlns:v="urn:schemas-microsoft-com:vml" Requires="v">
                <p:oleObj name="Equation" r:id="rId2" imgW="3187440" imgH="558720" progId="Equation.DSMT4">
                  <p:embed/>
                </p:oleObj>
              </mc:Choice>
              <mc:Fallback>
                <p:oleObj name="Equation" r:id="rId2" imgW="3187440" imgH="558720" progId="Equation.DSMT4">
                  <p:embed/>
                  <p:pic>
                    <p:nvPicPr>
                      <p:cNvPr id="0" name=""/>
                      <p:cNvPicPr/>
                      <p:nvPr/>
                    </p:nvPicPr>
                    <p:blipFill>
                      <a:blip r:embed="rId3"/>
                      <a:stretch>
                        <a:fillRect/>
                      </a:stretch>
                    </p:blipFill>
                    <p:spPr>
                      <a:xfrm>
                        <a:off x="2590800" y="2743200"/>
                        <a:ext cx="3187700" cy="5588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938353167"/>
              </p:ext>
            </p:extLst>
          </p:nvPr>
        </p:nvGraphicFramePr>
        <p:xfrm>
          <a:off x="7071833" y="3612283"/>
          <a:ext cx="812800" cy="457200"/>
        </p:xfrm>
        <a:graphic>
          <a:graphicData uri="http://schemas.openxmlformats.org/presentationml/2006/ole">
            <mc:AlternateContent xmlns:mc="http://schemas.openxmlformats.org/markup-compatibility/2006">
              <mc:Choice xmlns:v="urn:schemas-microsoft-com:vml" Requires="v">
                <p:oleObj name="Equation" r:id="rId4" imgW="812520" imgH="457200" progId="Equation.DSMT4">
                  <p:embed/>
                </p:oleObj>
              </mc:Choice>
              <mc:Fallback>
                <p:oleObj name="Equation" r:id="rId4" imgW="812520" imgH="457200" progId="Equation.DSMT4">
                  <p:embed/>
                  <p:pic>
                    <p:nvPicPr>
                      <p:cNvPr id="0" name=""/>
                      <p:cNvPicPr/>
                      <p:nvPr/>
                    </p:nvPicPr>
                    <p:blipFill>
                      <a:blip r:embed="rId5"/>
                      <a:stretch>
                        <a:fillRect/>
                      </a:stretch>
                    </p:blipFill>
                    <p:spPr>
                      <a:xfrm>
                        <a:off x="7071833" y="3612283"/>
                        <a:ext cx="812800" cy="457200"/>
                      </a:xfrm>
                      <a:prstGeom prst="rect">
                        <a:avLst/>
                      </a:prstGeom>
                    </p:spPr>
                  </p:pic>
                </p:oleObj>
              </mc:Fallback>
            </mc:AlternateContent>
          </a:graphicData>
        </a:graphic>
      </p:graphicFrame>
    </p:spTree>
    <p:extLst>
      <p:ext uri="{BB962C8B-B14F-4D97-AF65-F5344CB8AC3E}">
        <p14:creationId xmlns:p14="http://schemas.microsoft.com/office/powerpoint/2010/main" val="1750307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p:spPr>
        <p:txBody>
          <a:bodyPr/>
          <a:lstStyle/>
          <a:p>
            <a:r>
              <a:rPr lang="en-US" sz="3200" b="1" dirty="0">
                <a:latin typeface="Arial" pitchFamily="34" charset="0"/>
                <a:cs typeface="Arial" pitchFamily="34" charset="0"/>
              </a:rPr>
              <a:t>Example </a:t>
            </a:r>
            <a:r>
              <a:rPr lang="en-US" sz="3200" dirty="0">
                <a:latin typeface="Arial" pitchFamily="34" charset="0"/>
                <a:cs typeface="Arial" pitchFamily="34" charset="0"/>
              </a:rPr>
              <a:t>(</a:t>
            </a:r>
            <a:r>
              <a:rPr lang="en-US" sz="3200" dirty="0" err="1">
                <a:latin typeface="Arial" pitchFamily="34" charset="0"/>
                <a:cs typeface="Arial" pitchFamily="34" charset="0"/>
              </a:rPr>
              <a:t>cont</a:t>
            </a:r>
            <a:r>
              <a:rPr lang="en-US" sz="3200" dirty="0">
                <a:latin typeface="Arial" pitchFamily="34" charset="0"/>
                <a:cs typeface="Arial" pitchFamily="34" charset="0"/>
              </a:rPr>
              <a:t>)</a:t>
            </a:r>
            <a:endParaRPr lang="en-US" sz="3200" dirty="0"/>
          </a:p>
        </p:txBody>
      </p:sp>
      <p:sp>
        <p:nvSpPr>
          <p:cNvPr id="4" name="Text Placeholder 3"/>
          <p:cNvSpPr>
            <a:spLocks noGrp="1"/>
          </p:cNvSpPr>
          <p:nvPr>
            <p:ph type="body" sz="quarter" idx="10"/>
          </p:nvPr>
        </p:nvSpPr>
        <p:spPr/>
        <p:txBody>
          <a:bodyPr>
            <a:noAutofit/>
          </a:bodyPr>
          <a:lstStyle/>
          <a:p>
            <a:pPr>
              <a:spcAft>
                <a:spcPts val="600"/>
              </a:spcAft>
            </a:pPr>
            <a:r>
              <a:rPr lang="en-US" sz="2800" spc="-90" dirty="0"/>
              <a:t>Because we want to know the percentage of information retained after 4 weeks, we replace </a:t>
            </a:r>
            <a:r>
              <a:rPr lang="en-US" sz="2800" i="1" spc="-90" dirty="0"/>
              <a:t>x</a:t>
            </a:r>
            <a:r>
              <a:rPr lang="en-US" sz="2800" spc="-90" dirty="0"/>
              <a:t> with 4.</a:t>
            </a:r>
          </a:p>
          <a:p>
            <a:r>
              <a:rPr lang="en-US" sz="2800" dirty="0"/>
              <a:t>				This is the given function.</a:t>
            </a:r>
          </a:p>
          <a:p>
            <a:r>
              <a:rPr lang="en-US" sz="2800" dirty="0"/>
              <a:t>				Replace </a:t>
            </a:r>
            <a:r>
              <a:rPr lang="en-US" sz="2800" i="1" dirty="0"/>
              <a:t>x</a:t>
            </a:r>
            <a:r>
              <a:rPr lang="en-US" sz="2800" dirty="0"/>
              <a:t> with 4.</a:t>
            </a:r>
          </a:p>
          <a:p>
            <a:r>
              <a:rPr lang="en-US" sz="2800" dirty="0"/>
              <a:t>				Multiply        and 4.</a:t>
            </a:r>
          </a:p>
          <a:p>
            <a:r>
              <a:rPr lang="en-US" sz="2800" dirty="0"/>
              <a:t>				Evaluate the exponent.</a:t>
            </a:r>
          </a:p>
          <a:p>
            <a:pPr>
              <a:spcAft>
                <a:spcPts val="1800"/>
              </a:spcAft>
            </a:pPr>
            <a:r>
              <a:rPr lang="en-US" sz="2800" dirty="0"/>
              <a:t>				Finish simplifying.</a:t>
            </a:r>
          </a:p>
          <a:p>
            <a:pPr>
              <a:spcBef>
                <a:spcPts val="0"/>
              </a:spcBef>
            </a:pPr>
            <a:r>
              <a:rPr lang="en-US" sz="2800" dirty="0"/>
              <a:t>Therefore, four weeks after learning information, a certain person retains about 30.83% of that information.</a:t>
            </a:r>
          </a:p>
          <a:p>
            <a:endParaRPr lang="en-US" sz="2800" dirty="0"/>
          </a:p>
          <a:p>
            <a:endParaRPr lang="en-US" sz="2800" dirty="0"/>
          </a:p>
          <a:p>
            <a:endParaRPr lang="en-US" sz="2800" dirty="0"/>
          </a:p>
        </p:txBody>
      </p:sp>
      <p:grpSp>
        <p:nvGrpSpPr>
          <p:cNvPr id="13" name="Group 12"/>
          <p:cNvGrpSpPr/>
          <p:nvPr/>
        </p:nvGrpSpPr>
        <p:grpSpPr>
          <a:xfrm>
            <a:off x="607954" y="2152570"/>
            <a:ext cx="3229785" cy="2595580"/>
            <a:chOff x="512257" y="2493334"/>
            <a:chExt cx="3229785" cy="2595580"/>
          </a:xfrm>
        </p:grpSpPr>
        <p:graphicFrame>
          <p:nvGraphicFramePr>
            <p:cNvPr id="6" name="Object 5"/>
            <p:cNvGraphicFramePr>
              <a:graphicFrameLocks noChangeAspect="1"/>
            </p:cNvGraphicFramePr>
            <p:nvPr>
              <p:extLst>
                <p:ext uri="{D42A27DB-BD31-4B8C-83A1-F6EECF244321}">
                  <p14:modId xmlns:p14="http://schemas.microsoft.com/office/powerpoint/2010/main" val="4023857843"/>
                </p:ext>
              </p:extLst>
            </p:nvPr>
          </p:nvGraphicFramePr>
          <p:xfrm>
            <a:off x="546100" y="2493334"/>
            <a:ext cx="3187700" cy="558800"/>
          </p:xfrm>
          <a:graphic>
            <a:graphicData uri="http://schemas.openxmlformats.org/presentationml/2006/ole">
              <mc:AlternateContent xmlns:mc="http://schemas.openxmlformats.org/markup-compatibility/2006">
                <mc:Choice xmlns:v="urn:schemas-microsoft-com:vml" Requires="v">
                  <p:oleObj name="Equation" r:id="rId2" imgW="3187440" imgH="558720" progId="Equation.DSMT4">
                    <p:embed/>
                  </p:oleObj>
                </mc:Choice>
                <mc:Fallback>
                  <p:oleObj name="Equation" r:id="rId2" imgW="3187440" imgH="558720" progId="Equation.DSMT4">
                    <p:embed/>
                    <p:pic>
                      <p:nvPicPr>
                        <p:cNvPr id="0" name=""/>
                        <p:cNvPicPr/>
                        <p:nvPr/>
                      </p:nvPicPr>
                      <p:blipFill>
                        <a:blip r:embed="rId3"/>
                        <a:stretch>
                          <a:fillRect/>
                        </a:stretch>
                      </p:blipFill>
                      <p:spPr>
                        <a:xfrm>
                          <a:off x="546100" y="2493334"/>
                          <a:ext cx="3187700" cy="5588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977600059"/>
                </p:ext>
              </p:extLst>
            </p:nvPr>
          </p:nvGraphicFramePr>
          <p:xfrm>
            <a:off x="516242" y="2995889"/>
            <a:ext cx="3225800" cy="558800"/>
          </p:xfrm>
          <a:graphic>
            <a:graphicData uri="http://schemas.openxmlformats.org/presentationml/2006/ole">
              <mc:AlternateContent xmlns:mc="http://schemas.openxmlformats.org/markup-compatibility/2006">
                <mc:Choice xmlns:v="urn:schemas-microsoft-com:vml" Requires="v">
                  <p:oleObj name="Equation" r:id="rId4" imgW="3225600" imgH="558720" progId="Equation.DSMT4">
                    <p:embed/>
                  </p:oleObj>
                </mc:Choice>
                <mc:Fallback>
                  <p:oleObj name="Equation" r:id="rId4" imgW="3225600" imgH="558720" progId="Equation.DSMT4">
                    <p:embed/>
                    <p:pic>
                      <p:nvPicPr>
                        <p:cNvPr id="0" name=""/>
                        <p:cNvPicPr/>
                        <p:nvPr/>
                      </p:nvPicPr>
                      <p:blipFill>
                        <a:blip r:embed="rId5"/>
                        <a:stretch>
                          <a:fillRect/>
                        </a:stretch>
                      </p:blipFill>
                      <p:spPr>
                        <a:xfrm>
                          <a:off x="516242" y="2995889"/>
                          <a:ext cx="3225800" cy="5588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4179948045"/>
                </p:ext>
              </p:extLst>
            </p:nvPr>
          </p:nvGraphicFramePr>
          <p:xfrm>
            <a:off x="512257" y="3509099"/>
            <a:ext cx="2755900" cy="558800"/>
          </p:xfrm>
          <a:graphic>
            <a:graphicData uri="http://schemas.openxmlformats.org/presentationml/2006/ole">
              <mc:AlternateContent xmlns:mc="http://schemas.openxmlformats.org/markup-compatibility/2006">
                <mc:Choice xmlns:v="urn:schemas-microsoft-com:vml" Requires="v">
                  <p:oleObj name="Equation" r:id="rId6" imgW="2755800" imgH="558720" progId="Equation.DSMT4">
                    <p:embed/>
                  </p:oleObj>
                </mc:Choice>
                <mc:Fallback>
                  <p:oleObj name="Equation" r:id="rId6" imgW="2755800" imgH="558720" progId="Equation.DSMT4">
                    <p:embed/>
                    <p:pic>
                      <p:nvPicPr>
                        <p:cNvPr id="0" name=""/>
                        <p:cNvPicPr/>
                        <p:nvPr/>
                      </p:nvPicPr>
                      <p:blipFill>
                        <a:blip r:embed="rId7"/>
                        <a:stretch>
                          <a:fillRect/>
                        </a:stretch>
                      </p:blipFill>
                      <p:spPr>
                        <a:xfrm>
                          <a:off x="512257" y="3509099"/>
                          <a:ext cx="2755900" cy="5588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792069756"/>
                </p:ext>
              </p:extLst>
            </p:nvPr>
          </p:nvGraphicFramePr>
          <p:xfrm>
            <a:off x="550383" y="4118753"/>
            <a:ext cx="3086100" cy="457200"/>
          </p:xfrm>
          <a:graphic>
            <a:graphicData uri="http://schemas.openxmlformats.org/presentationml/2006/ole">
              <mc:AlternateContent xmlns:mc="http://schemas.openxmlformats.org/markup-compatibility/2006">
                <mc:Choice xmlns:v="urn:schemas-microsoft-com:vml" Requires="v">
                  <p:oleObj name="Equation" r:id="rId8" imgW="3085920" imgH="457200" progId="Equation.DSMT4">
                    <p:embed/>
                  </p:oleObj>
                </mc:Choice>
                <mc:Fallback>
                  <p:oleObj name="Equation" r:id="rId8" imgW="3085920" imgH="457200" progId="Equation.DSMT4">
                    <p:embed/>
                    <p:pic>
                      <p:nvPicPr>
                        <p:cNvPr id="0" name=""/>
                        <p:cNvPicPr/>
                        <p:nvPr/>
                      </p:nvPicPr>
                      <p:blipFill>
                        <a:blip r:embed="rId9"/>
                        <a:stretch>
                          <a:fillRect/>
                        </a:stretch>
                      </p:blipFill>
                      <p:spPr>
                        <a:xfrm>
                          <a:off x="550383" y="4118753"/>
                          <a:ext cx="3086100" cy="45720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978224622"/>
                </p:ext>
              </p:extLst>
            </p:nvPr>
          </p:nvGraphicFramePr>
          <p:xfrm>
            <a:off x="547869" y="4631714"/>
            <a:ext cx="1968500" cy="457200"/>
          </p:xfrm>
          <a:graphic>
            <a:graphicData uri="http://schemas.openxmlformats.org/presentationml/2006/ole">
              <mc:AlternateContent xmlns:mc="http://schemas.openxmlformats.org/markup-compatibility/2006">
                <mc:Choice xmlns:v="urn:schemas-microsoft-com:vml" Requires="v">
                  <p:oleObj name="Equation" r:id="rId10" imgW="1968480" imgH="457200" progId="Equation.DSMT4">
                    <p:embed/>
                  </p:oleObj>
                </mc:Choice>
                <mc:Fallback>
                  <p:oleObj name="Equation" r:id="rId10" imgW="1968480" imgH="457200" progId="Equation.DSMT4">
                    <p:embed/>
                    <p:pic>
                      <p:nvPicPr>
                        <p:cNvPr id="0" name=""/>
                        <p:cNvPicPr/>
                        <p:nvPr/>
                      </p:nvPicPr>
                      <p:blipFill>
                        <a:blip r:embed="rId11"/>
                        <a:stretch>
                          <a:fillRect/>
                        </a:stretch>
                      </p:blipFill>
                      <p:spPr>
                        <a:xfrm>
                          <a:off x="547869" y="4631714"/>
                          <a:ext cx="1968500" cy="457200"/>
                        </a:xfrm>
                        <a:prstGeom prst="rect">
                          <a:avLst/>
                        </a:prstGeom>
                      </p:spPr>
                    </p:pic>
                  </p:oleObj>
                </mc:Fallback>
              </mc:AlternateContent>
            </a:graphicData>
          </a:graphic>
        </p:graphicFrame>
      </p:grpSp>
      <p:graphicFrame>
        <p:nvGraphicFramePr>
          <p:cNvPr id="14" name="Object 13"/>
          <p:cNvGraphicFramePr>
            <a:graphicFrameLocks noChangeAspect="1"/>
          </p:cNvGraphicFramePr>
          <p:nvPr>
            <p:extLst>
              <p:ext uri="{D42A27DB-BD31-4B8C-83A1-F6EECF244321}">
                <p14:modId xmlns:p14="http://schemas.microsoft.com/office/powerpoint/2010/main" val="1527076400"/>
              </p:ext>
            </p:extLst>
          </p:nvPr>
        </p:nvGraphicFramePr>
        <p:xfrm>
          <a:off x="5507666" y="3294321"/>
          <a:ext cx="723900" cy="330200"/>
        </p:xfrm>
        <a:graphic>
          <a:graphicData uri="http://schemas.openxmlformats.org/presentationml/2006/ole">
            <mc:AlternateContent xmlns:mc="http://schemas.openxmlformats.org/markup-compatibility/2006">
              <mc:Choice xmlns:v="urn:schemas-microsoft-com:vml" Requires="v">
                <p:oleObj name="Equation" r:id="rId12" imgW="723600" imgH="330120" progId="Equation.DSMT4">
                  <p:embed/>
                </p:oleObj>
              </mc:Choice>
              <mc:Fallback>
                <p:oleObj name="Equation" r:id="rId12" imgW="723600" imgH="330120" progId="Equation.DSMT4">
                  <p:embed/>
                  <p:pic>
                    <p:nvPicPr>
                      <p:cNvPr id="0" name=""/>
                      <p:cNvPicPr/>
                      <p:nvPr/>
                    </p:nvPicPr>
                    <p:blipFill>
                      <a:blip r:embed="rId13"/>
                      <a:stretch>
                        <a:fillRect/>
                      </a:stretch>
                    </p:blipFill>
                    <p:spPr>
                      <a:xfrm>
                        <a:off x="5507666" y="3294321"/>
                        <a:ext cx="723900" cy="330200"/>
                      </a:xfrm>
                      <a:prstGeom prst="rect">
                        <a:avLst/>
                      </a:prstGeom>
                    </p:spPr>
                  </p:pic>
                </p:oleObj>
              </mc:Fallback>
            </mc:AlternateContent>
          </a:graphicData>
        </a:graphic>
      </p:graphicFrame>
    </p:spTree>
    <p:extLst>
      <p:ext uri="{BB962C8B-B14F-4D97-AF65-F5344CB8AC3E}">
        <p14:creationId xmlns:p14="http://schemas.microsoft.com/office/powerpoint/2010/main" val="1754496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p:spPr>
        <p:txBody>
          <a:bodyPr/>
          <a:lstStyle/>
          <a:p>
            <a:r>
              <a:rPr lang="en-US" sz="3200" b="1" i="1" dirty="0">
                <a:solidFill>
                  <a:srgbClr val="000000"/>
                </a:solidFill>
                <a:latin typeface="Arial" pitchFamily="34" charset="0"/>
                <a:cs typeface="Arial" pitchFamily="34" charset="0"/>
              </a:rPr>
              <a:t> Objective 3: Example</a:t>
            </a:r>
            <a:endParaRPr lang="en-US" sz="3200" dirty="0">
              <a:latin typeface="Arial" pitchFamily="34" charset="0"/>
              <a:cs typeface="Arial" pitchFamily="34" charset="0"/>
            </a:endParaRPr>
          </a:p>
        </p:txBody>
      </p:sp>
      <p:sp>
        <p:nvSpPr>
          <p:cNvPr id="4" name="Text Placeholder 3"/>
          <p:cNvSpPr>
            <a:spLocks noGrp="1"/>
          </p:cNvSpPr>
          <p:nvPr>
            <p:ph type="body" sz="quarter" idx="10"/>
          </p:nvPr>
        </p:nvSpPr>
        <p:spPr/>
        <p:txBody>
          <a:bodyPr>
            <a:noAutofit/>
          </a:bodyPr>
          <a:lstStyle/>
          <a:p>
            <a:pPr defTabSz="548640">
              <a:spcAft>
                <a:spcPts val="600"/>
              </a:spcAft>
            </a:pPr>
            <a:r>
              <a:rPr lang="en-US" sz="2800" b="1" dirty="0"/>
              <a:t>3.</a:t>
            </a:r>
            <a:r>
              <a:rPr lang="en-US" dirty="0"/>
              <a:t>	</a:t>
            </a:r>
            <a:r>
              <a:rPr lang="en-US" sz="2800" dirty="0"/>
              <a:t>The exponential function  </a:t>
            </a:r>
            <a:br>
              <a:rPr lang="en-US" sz="2800" dirty="0"/>
            </a:br>
            <a:r>
              <a:rPr lang="en-US" sz="2800" dirty="0"/>
              <a:t>	models the gray wolf population of the Western 	Great Lakes,  	   </a:t>
            </a:r>
            <a:r>
              <a:rPr lang="en-US" sz="2800" i="1" dirty="0"/>
              <a:t>x </a:t>
            </a:r>
            <a:r>
              <a:rPr lang="en-US" sz="2800" dirty="0"/>
              <a:t>years after 1978. If trends 	continue, project the gray wolf’s population in 	the recovery area in 2012.</a:t>
            </a:r>
          </a:p>
          <a:p>
            <a:pPr defTabSz="548640">
              <a:spcAft>
                <a:spcPts val="1800"/>
              </a:spcAft>
            </a:pPr>
            <a:r>
              <a:rPr lang="en-US" sz="2800" dirty="0"/>
              <a:t>	2012 is 34 years after 1978.</a:t>
            </a:r>
          </a:p>
          <a:p>
            <a:pPr defTabSz="548640"/>
            <a:endParaRPr lang="en-US" sz="2800" dirty="0"/>
          </a:p>
          <a:p>
            <a:pPr defTabSz="548640"/>
            <a:endParaRPr lang="en-US" sz="2800" dirty="0"/>
          </a:p>
          <a:p>
            <a:pPr defTabSz="548640"/>
            <a:r>
              <a:rPr lang="en-US" sz="2800" dirty="0"/>
              <a:t>	In 2012 the gray wolf population of the Western 	Great Lakes was projected to be about 4446.</a:t>
            </a:r>
          </a:p>
          <a:p>
            <a:pPr defTabSz="548640"/>
            <a:endParaRPr lang="en-US" sz="2800" dirty="0"/>
          </a:p>
          <a:p>
            <a:pPr defTabSz="548640"/>
            <a:endParaRPr lang="en-US" sz="2800" dirty="0"/>
          </a:p>
          <a:p>
            <a:pPr defTabSz="548640"/>
            <a:endParaRPr lang="en-US" sz="2800" dirty="0"/>
          </a:p>
        </p:txBody>
      </p:sp>
      <p:graphicFrame>
        <p:nvGraphicFramePr>
          <p:cNvPr id="6" name="Object 5"/>
          <p:cNvGraphicFramePr>
            <a:graphicFrameLocks noChangeAspect="1"/>
          </p:cNvGraphicFramePr>
          <p:nvPr>
            <p:extLst>
              <p:ext uri="{D42A27DB-BD31-4B8C-83A1-F6EECF244321}">
                <p14:modId xmlns:p14="http://schemas.microsoft.com/office/powerpoint/2010/main" val="1407224480"/>
              </p:ext>
            </p:extLst>
          </p:nvPr>
        </p:nvGraphicFramePr>
        <p:xfrm>
          <a:off x="5124850" y="1176238"/>
          <a:ext cx="2946400" cy="558800"/>
        </p:xfrm>
        <a:graphic>
          <a:graphicData uri="http://schemas.openxmlformats.org/presentationml/2006/ole">
            <mc:AlternateContent xmlns:mc="http://schemas.openxmlformats.org/markup-compatibility/2006">
              <mc:Choice xmlns:v="urn:schemas-microsoft-com:vml" Requires="v">
                <p:oleObj name="Equation" r:id="rId2" imgW="2946240" imgH="558720" progId="Equation.DSMT4">
                  <p:embed/>
                </p:oleObj>
              </mc:Choice>
              <mc:Fallback>
                <p:oleObj name="Equation" r:id="rId2" imgW="2946240" imgH="558720" progId="Equation.DSMT4">
                  <p:embed/>
                  <p:pic>
                    <p:nvPicPr>
                      <p:cNvPr id="0" name=""/>
                      <p:cNvPicPr/>
                      <p:nvPr/>
                    </p:nvPicPr>
                    <p:blipFill>
                      <a:blip r:embed="rId3"/>
                      <a:stretch>
                        <a:fillRect/>
                      </a:stretch>
                    </p:blipFill>
                    <p:spPr>
                      <a:xfrm>
                        <a:off x="5124850" y="1176238"/>
                        <a:ext cx="2946400" cy="5588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559743021"/>
              </p:ext>
            </p:extLst>
          </p:nvPr>
        </p:nvGraphicFramePr>
        <p:xfrm>
          <a:off x="3326454" y="2130396"/>
          <a:ext cx="812800" cy="457200"/>
        </p:xfrm>
        <a:graphic>
          <a:graphicData uri="http://schemas.openxmlformats.org/presentationml/2006/ole">
            <mc:AlternateContent xmlns:mc="http://schemas.openxmlformats.org/markup-compatibility/2006">
              <mc:Choice xmlns:v="urn:schemas-microsoft-com:vml" Requires="v">
                <p:oleObj name="Equation" r:id="rId4" imgW="812520" imgH="457200" progId="Equation.DSMT4">
                  <p:embed/>
                </p:oleObj>
              </mc:Choice>
              <mc:Fallback>
                <p:oleObj name="Equation" r:id="rId4" imgW="812520" imgH="457200" progId="Equation.DSMT4">
                  <p:embed/>
                  <p:pic>
                    <p:nvPicPr>
                      <p:cNvPr id="0" name=""/>
                      <p:cNvPicPr/>
                      <p:nvPr/>
                    </p:nvPicPr>
                    <p:blipFill>
                      <a:blip r:embed="rId5"/>
                      <a:stretch>
                        <a:fillRect/>
                      </a:stretch>
                    </p:blipFill>
                    <p:spPr>
                      <a:xfrm>
                        <a:off x="3326454" y="2130396"/>
                        <a:ext cx="812800" cy="4572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3389371"/>
              </p:ext>
            </p:extLst>
          </p:nvPr>
        </p:nvGraphicFramePr>
        <p:xfrm>
          <a:off x="1270629" y="4038600"/>
          <a:ext cx="4686300" cy="1193800"/>
        </p:xfrm>
        <a:graphic>
          <a:graphicData uri="http://schemas.openxmlformats.org/presentationml/2006/ole">
            <mc:AlternateContent xmlns:mc="http://schemas.openxmlformats.org/markup-compatibility/2006">
              <mc:Choice xmlns:v="urn:schemas-microsoft-com:vml" Requires="v">
                <p:oleObj name="Equation" r:id="rId6" imgW="4686120" imgH="1193760" progId="Equation.DSMT4">
                  <p:embed/>
                </p:oleObj>
              </mc:Choice>
              <mc:Fallback>
                <p:oleObj name="Equation" r:id="rId6" imgW="4686120" imgH="1193760" progId="Equation.DSMT4">
                  <p:embed/>
                  <p:pic>
                    <p:nvPicPr>
                      <p:cNvPr id="0" name=""/>
                      <p:cNvPicPr/>
                      <p:nvPr/>
                    </p:nvPicPr>
                    <p:blipFill>
                      <a:blip r:embed="rId7"/>
                      <a:stretch>
                        <a:fillRect/>
                      </a:stretch>
                    </p:blipFill>
                    <p:spPr>
                      <a:xfrm>
                        <a:off x="1270629" y="4038600"/>
                        <a:ext cx="4686300" cy="1193800"/>
                      </a:xfrm>
                      <a:prstGeom prst="rect">
                        <a:avLst/>
                      </a:prstGeom>
                    </p:spPr>
                  </p:pic>
                </p:oleObj>
              </mc:Fallback>
            </mc:AlternateContent>
          </a:graphicData>
        </a:graphic>
      </p:graphicFrame>
    </p:spTree>
    <p:extLst>
      <p:ext uri="{BB962C8B-B14F-4D97-AF65-F5344CB8AC3E}">
        <p14:creationId xmlns:p14="http://schemas.microsoft.com/office/powerpoint/2010/main" val="39452366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p:spPr>
        <p:txBody>
          <a:bodyPr/>
          <a:lstStyle/>
          <a:p>
            <a:r>
              <a:rPr lang="en-US" sz="3200" b="1" i="1" dirty="0">
                <a:latin typeface="Arial" pitchFamily="34" charset="0"/>
                <a:cs typeface="Arial" pitchFamily="34" charset="0"/>
              </a:rPr>
              <a:t>Objective 4</a:t>
            </a:r>
            <a:endParaRPr lang="en-US" sz="3200" dirty="0">
              <a:latin typeface="Arial" pitchFamily="34" charset="0"/>
              <a:cs typeface="Arial" pitchFamily="34" charset="0"/>
            </a:endParaRPr>
          </a:p>
        </p:txBody>
      </p:sp>
      <p:sp>
        <p:nvSpPr>
          <p:cNvPr id="4" name="Text Placeholder 3"/>
          <p:cNvSpPr>
            <a:spLocks noGrp="1"/>
          </p:cNvSpPr>
          <p:nvPr>
            <p:ph type="body" sz="quarter" idx="10"/>
          </p:nvPr>
        </p:nvSpPr>
        <p:spPr/>
        <p:txBody>
          <a:bodyPr/>
          <a:lstStyle/>
          <a:p>
            <a:pPr algn="ctr"/>
            <a:r>
              <a:rPr lang="en-US" dirty="0"/>
              <a:t>Use compound interest formulas.</a:t>
            </a:r>
          </a:p>
        </p:txBody>
      </p:sp>
    </p:spTree>
    <p:extLst>
      <p:ext uri="{BB962C8B-B14F-4D97-AF65-F5344CB8AC3E}">
        <p14:creationId xmlns:p14="http://schemas.microsoft.com/office/powerpoint/2010/main" val="18105039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Placeholder 1"/>
          <p:cNvGraphicFramePr>
            <a:graphicFrameLocks noGrp="1"/>
          </p:cNvGraphicFramePr>
          <p:nvPr>
            <p:ph type="tbl" sz="quarter" idx="11"/>
            <p:extLst>
              <p:ext uri="{D42A27DB-BD31-4B8C-83A1-F6EECF244321}">
                <p14:modId xmlns:p14="http://schemas.microsoft.com/office/powerpoint/2010/main" val="4072878045"/>
              </p:ext>
            </p:extLst>
          </p:nvPr>
        </p:nvGraphicFramePr>
        <p:xfrm>
          <a:off x="533400" y="1143000"/>
          <a:ext cx="8229600" cy="4876800"/>
        </p:xfrm>
        <a:graphic>
          <a:graphicData uri="http://schemas.openxmlformats.org/drawingml/2006/table">
            <a:tbl>
              <a:tblPr firstRow="1" bandRow="1">
                <a:tableStyleId>{5C22544A-7EE6-4342-B048-85BDC9FD1C3A}</a:tableStyleId>
              </a:tblPr>
              <a:tblGrid>
                <a:gridCol w="8229600">
                  <a:extLst>
                    <a:ext uri="{9D8B030D-6E8A-4147-A177-3AD203B41FA5}">
                      <a16:colId xmlns:a16="http://schemas.microsoft.com/office/drawing/2014/main" val="20000"/>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a:ln>
                            <a:noFill/>
                          </a:ln>
                          <a:solidFill>
                            <a:srgbClr val="0000A8"/>
                          </a:solidFill>
                          <a:effectLst/>
                          <a:latin typeface="Arial" pitchFamily="34" charset="0"/>
                          <a:cs typeface="Arial" pitchFamily="34" charset="0"/>
                        </a:rPr>
                        <a:t>Formulas for Compound Interest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spc="-100" normalizeH="0" baseline="0" dirty="0">
                          <a:ln>
                            <a:noFill/>
                          </a:ln>
                          <a:solidFill>
                            <a:schemeClr val="tx1"/>
                          </a:solidFill>
                          <a:effectLst/>
                          <a:latin typeface="Arial" pitchFamily="34" charset="0"/>
                          <a:cs typeface="Arial" pitchFamily="34" charset="0"/>
                        </a:rPr>
                        <a:t>After </a:t>
                      </a:r>
                      <a:r>
                        <a:rPr kumimoji="0" lang="en-US" sz="3200" b="0" i="1" u="none" strike="noStrike" cap="none" spc="-100" normalizeH="0" baseline="0" dirty="0">
                          <a:ln>
                            <a:noFill/>
                          </a:ln>
                          <a:solidFill>
                            <a:schemeClr val="tx1"/>
                          </a:solidFill>
                          <a:effectLst/>
                          <a:latin typeface="Arial" pitchFamily="34" charset="0"/>
                          <a:cs typeface="Arial" pitchFamily="34" charset="0"/>
                        </a:rPr>
                        <a:t>t</a:t>
                      </a:r>
                      <a:r>
                        <a:rPr kumimoji="0" lang="en-US" sz="3200" b="0" i="0" u="none" strike="noStrike" cap="none" spc="-100" normalizeH="0" baseline="0" dirty="0">
                          <a:ln>
                            <a:noFill/>
                          </a:ln>
                          <a:solidFill>
                            <a:schemeClr val="tx1"/>
                          </a:solidFill>
                          <a:effectLst/>
                          <a:latin typeface="Arial" pitchFamily="34" charset="0"/>
                          <a:cs typeface="Arial" pitchFamily="34" charset="0"/>
                        </a:rPr>
                        <a:t> years, the balance, </a:t>
                      </a:r>
                      <a:r>
                        <a:rPr kumimoji="0" lang="en-US" sz="3200" b="0" i="1" u="none" strike="noStrike" cap="none" spc="-100" normalizeH="0" baseline="0" dirty="0">
                          <a:ln>
                            <a:noFill/>
                          </a:ln>
                          <a:solidFill>
                            <a:schemeClr val="tx1"/>
                          </a:solidFill>
                          <a:effectLst/>
                          <a:latin typeface="Arial" pitchFamily="34" charset="0"/>
                          <a:cs typeface="Arial" pitchFamily="34" charset="0"/>
                        </a:rPr>
                        <a:t>A</a:t>
                      </a:r>
                      <a:r>
                        <a:rPr kumimoji="0" lang="en-US" sz="3200" b="0" i="0" u="none" strike="noStrike" cap="none" spc="-100" normalizeH="0" baseline="0" dirty="0">
                          <a:ln>
                            <a:noFill/>
                          </a:ln>
                          <a:solidFill>
                            <a:schemeClr val="tx1"/>
                          </a:solidFill>
                          <a:effectLst/>
                          <a:latin typeface="Arial" pitchFamily="34" charset="0"/>
                          <a:cs typeface="Arial" pitchFamily="34" charset="0"/>
                        </a:rPr>
                        <a:t>, in an account with principal </a:t>
                      </a:r>
                      <a:r>
                        <a:rPr kumimoji="0" lang="en-US" sz="3200" b="0" i="1" u="none" strike="noStrike" cap="none" spc="-100" normalizeH="0" baseline="0" dirty="0">
                          <a:ln>
                            <a:noFill/>
                          </a:ln>
                          <a:solidFill>
                            <a:schemeClr val="tx1"/>
                          </a:solidFill>
                          <a:effectLst/>
                          <a:latin typeface="Arial" pitchFamily="34" charset="0"/>
                          <a:cs typeface="Arial" pitchFamily="34" charset="0"/>
                        </a:rPr>
                        <a:t>P</a:t>
                      </a:r>
                      <a:r>
                        <a:rPr kumimoji="0" lang="en-US" sz="3200" b="0" i="0" u="none" strike="noStrike" cap="none" spc="-100" normalizeH="0" baseline="0" dirty="0">
                          <a:ln>
                            <a:noFill/>
                          </a:ln>
                          <a:solidFill>
                            <a:schemeClr val="tx1"/>
                          </a:solidFill>
                          <a:effectLst/>
                          <a:latin typeface="Arial" pitchFamily="34" charset="0"/>
                          <a:cs typeface="Arial" pitchFamily="34" charset="0"/>
                        </a:rPr>
                        <a:t> and annual interest rate </a:t>
                      </a:r>
                      <a:r>
                        <a:rPr kumimoji="0" lang="en-US" sz="3200" b="0" i="1" u="none" strike="noStrike" cap="none" spc="-100" normalizeH="0" baseline="0" dirty="0">
                          <a:ln>
                            <a:noFill/>
                          </a:ln>
                          <a:solidFill>
                            <a:schemeClr val="tx1"/>
                          </a:solidFill>
                          <a:effectLst/>
                          <a:latin typeface="Arial" pitchFamily="34" charset="0"/>
                          <a:cs typeface="Arial" pitchFamily="34" charset="0"/>
                        </a:rPr>
                        <a:t>r</a:t>
                      </a:r>
                      <a:r>
                        <a:rPr kumimoji="0" lang="en-US" sz="3200" b="0" i="0" u="none" strike="noStrike" cap="none" spc="-100" normalizeH="0" baseline="0" dirty="0">
                          <a:ln>
                            <a:noFill/>
                          </a:ln>
                          <a:solidFill>
                            <a:schemeClr val="tx1"/>
                          </a:solidFill>
                          <a:effectLst/>
                          <a:latin typeface="Arial" pitchFamily="34" charset="0"/>
                          <a:cs typeface="Arial" pitchFamily="34" charset="0"/>
                        </a:rPr>
                        <a:t> (in decimal form) is given by the following formulas: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676400">
                <a:tc>
                  <a:txBody>
                    <a:bodyPr/>
                    <a:lstStyle/>
                    <a:p>
                      <a:pPr marL="514350" marR="0" lvl="0" indent="-514350" algn="l" defTabSz="914400" rtl="0" eaLnBrk="1" fontAlgn="base" latinLnBrk="0" hangingPunct="1">
                        <a:lnSpc>
                          <a:spcPct val="100000"/>
                        </a:lnSpc>
                        <a:spcBef>
                          <a:spcPct val="20000"/>
                        </a:spcBef>
                        <a:spcAft>
                          <a:spcPct val="0"/>
                        </a:spcAft>
                        <a:buClrTx/>
                        <a:buSzTx/>
                        <a:buFont typeface="+mj-lt"/>
                        <a:buAutoNum type="arabicPeriod"/>
                        <a:tabLst/>
                      </a:pPr>
                      <a:r>
                        <a:rPr kumimoji="0" lang="en-US" sz="3200" b="0" i="0" u="none" strike="noStrike" cap="none" normalizeH="0" baseline="0" dirty="0">
                          <a:ln>
                            <a:noFill/>
                          </a:ln>
                          <a:solidFill>
                            <a:schemeClr val="tx1"/>
                          </a:solidFill>
                          <a:effectLst/>
                          <a:latin typeface="Arial" pitchFamily="34" charset="0"/>
                          <a:cs typeface="Arial" pitchFamily="34" charset="0"/>
                        </a:rPr>
                        <a:t>For </a:t>
                      </a:r>
                      <a:r>
                        <a:rPr kumimoji="0" lang="en-US" sz="3200" b="0" i="1" u="none" strike="noStrike" cap="none" normalizeH="0" baseline="0" dirty="0">
                          <a:ln>
                            <a:noFill/>
                          </a:ln>
                          <a:solidFill>
                            <a:schemeClr val="tx1"/>
                          </a:solidFill>
                          <a:effectLst/>
                          <a:latin typeface="Arial" pitchFamily="34" charset="0"/>
                          <a:cs typeface="Arial" pitchFamily="34" charset="0"/>
                        </a:rPr>
                        <a:t>n</a:t>
                      </a:r>
                      <a:r>
                        <a:rPr kumimoji="0" lang="en-US" sz="3200" b="0" i="0" u="none" strike="noStrike" cap="none" normalizeH="0" baseline="0" dirty="0">
                          <a:ln>
                            <a:noFill/>
                          </a:ln>
                          <a:solidFill>
                            <a:schemeClr val="tx1"/>
                          </a:solidFill>
                          <a:effectLst/>
                          <a:latin typeface="Arial" pitchFamily="34" charset="0"/>
                          <a:cs typeface="Arial" pitchFamily="34" charset="0"/>
                        </a:rPr>
                        <a:t> </a:t>
                      </a:r>
                      <a:r>
                        <a:rPr kumimoji="0" lang="en-US" sz="3200" b="0" i="0" u="none" strike="noStrike" cap="none" normalizeH="0" baseline="0" dirty="0" err="1">
                          <a:ln>
                            <a:noFill/>
                          </a:ln>
                          <a:solidFill>
                            <a:schemeClr val="tx1"/>
                          </a:solidFill>
                          <a:effectLst/>
                          <a:latin typeface="Arial" pitchFamily="34" charset="0"/>
                          <a:cs typeface="Arial" pitchFamily="34" charset="0"/>
                        </a:rPr>
                        <a:t>compoundings</a:t>
                      </a:r>
                      <a:r>
                        <a:rPr kumimoji="0" lang="en-US" sz="3200" b="0" i="0" u="none" strike="noStrike" cap="none" normalizeH="0" baseline="0" dirty="0">
                          <a:ln>
                            <a:noFill/>
                          </a:ln>
                          <a:solidFill>
                            <a:schemeClr val="tx1"/>
                          </a:solidFill>
                          <a:effectLst/>
                          <a:latin typeface="Arial" pitchFamily="34" charset="0"/>
                          <a:cs typeface="Arial" pitchFamily="34" charset="0"/>
                        </a:rPr>
                        <a:t> per year:</a:t>
                      </a:r>
                    </a:p>
                    <a:p>
                      <a:pPr marL="514350" marR="0" lvl="0" indent="-514350" algn="l" defTabSz="914400" rtl="0" eaLnBrk="1" fontAlgn="base" latinLnBrk="0" hangingPunct="1">
                        <a:lnSpc>
                          <a:spcPct val="100000"/>
                        </a:lnSpc>
                        <a:spcBef>
                          <a:spcPct val="20000"/>
                        </a:spcBef>
                        <a:spcAft>
                          <a:spcPct val="0"/>
                        </a:spcAft>
                        <a:buClrTx/>
                        <a:buSzTx/>
                        <a:buFont typeface="+mj-lt"/>
                        <a:buAutoNum type="arabicPeriod"/>
                        <a:tabLst/>
                      </a:pPr>
                      <a:endParaRPr kumimoji="0" lang="en-US" sz="3200" b="0" i="0" u="none" strike="noStrike" cap="none" normalizeH="0" baseline="0" dirty="0">
                        <a:ln>
                          <a:noFill/>
                        </a:ln>
                        <a:solidFill>
                          <a:schemeClr val="tx1"/>
                        </a:solidFill>
                        <a:effectLst/>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066800">
                <a:tc>
                  <a:txBody>
                    <a:bodyPr/>
                    <a:lstStyle/>
                    <a:p>
                      <a:pPr marL="514350" marR="0" lvl="0" indent="-514350" algn="l" defTabSz="914400" rtl="0" eaLnBrk="1" fontAlgn="base" latinLnBrk="0" hangingPunct="1">
                        <a:lnSpc>
                          <a:spcPct val="100000"/>
                        </a:lnSpc>
                        <a:spcBef>
                          <a:spcPct val="20000"/>
                        </a:spcBef>
                        <a:spcAft>
                          <a:spcPct val="0"/>
                        </a:spcAft>
                        <a:buClrTx/>
                        <a:buSzTx/>
                        <a:buFont typeface="+mj-lt"/>
                        <a:buAutoNum type="arabicPeriod" startAt="2"/>
                        <a:tabLst/>
                        <a:defRPr/>
                      </a:pPr>
                      <a:r>
                        <a:rPr kumimoji="0" lang="en-US" sz="3200" b="0" i="0" u="none" strike="noStrike" cap="none" normalizeH="0" baseline="0" dirty="0">
                          <a:ln>
                            <a:noFill/>
                          </a:ln>
                          <a:solidFill>
                            <a:schemeClr val="tx1"/>
                          </a:solidFill>
                          <a:effectLst/>
                          <a:latin typeface="Arial" pitchFamily="34" charset="0"/>
                          <a:cs typeface="Arial" pitchFamily="34" charset="0"/>
                        </a:rPr>
                        <a:t>For continuous compounding: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5" name="Title 4"/>
          <p:cNvSpPr>
            <a:spLocks noGrp="1"/>
          </p:cNvSpPr>
          <p:nvPr>
            <p:ph type="title" idx="4294967295"/>
          </p:nvPr>
        </p:nvSpPr>
        <p:spPr>
          <a:xfrm>
            <a:off x="4572000" y="182880"/>
            <a:ext cx="0" cy="0"/>
          </a:xfrm>
        </p:spPr>
        <p:txBody>
          <a:bodyPr/>
          <a:lstStyle/>
          <a:p>
            <a:r>
              <a:rPr lang="en-US" sz="3200" dirty="0">
                <a:latin typeface="Arial" pitchFamily="34" charset="0"/>
                <a:cs typeface="Arial" pitchFamily="34" charset="0"/>
              </a:rPr>
              <a:t>Exponential Functions</a:t>
            </a:r>
          </a:p>
        </p:txBody>
      </p:sp>
      <p:graphicFrame>
        <p:nvGraphicFramePr>
          <p:cNvPr id="4" name="Object 3"/>
          <p:cNvGraphicFramePr>
            <a:graphicFrameLocks noChangeAspect="1"/>
          </p:cNvGraphicFramePr>
          <p:nvPr>
            <p:extLst>
              <p:ext uri="{D42A27DB-BD31-4B8C-83A1-F6EECF244321}">
                <p14:modId xmlns:p14="http://schemas.microsoft.com/office/powerpoint/2010/main" val="3616353651"/>
              </p:ext>
            </p:extLst>
          </p:nvPr>
        </p:nvGraphicFramePr>
        <p:xfrm>
          <a:off x="3053210" y="3788734"/>
          <a:ext cx="2578100" cy="1143000"/>
        </p:xfrm>
        <a:graphic>
          <a:graphicData uri="http://schemas.openxmlformats.org/presentationml/2006/ole">
            <mc:AlternateContent xmlns:mc="http://schemas.openxmlformats.org/markup-compatibility/2006">
              <mc:Choice xmlns:v="urn:schemas-microsoft-com:vml" Requires="v">
                <p:oleObj name="Equation" r:id="rId2" imgW="2577960" imgH="1143000" progId="Equation.DSMT4">
                  <p:embed/>
                </p:oleObj>
              </mc:Choice>
              <mc:Fallback>
                <p:oleObj name="Equation" r:id="rId2" imgW="2577960" imgH="1143000" progId="Equation.DSMT4">
                  <p:embed/>
                  <p:pic>
                    <p:nvPicPr>
                      <p:cNvPr id="0" name=""/>
                      <p:cNvPicPr/>
                      <p:nvPr/>
                    </p:nvPicPr>
                    <p:blipFill>
                      <a:blip r:embed="rId3"/>
                      <a:stretch>
                        <a:fillRect/>
                      </a:stretch>
                    </p:blipFill>
                    <p:spPr>
                      <a:xfrm>
                        <a:off x="3053210" y="3788734"/>
                        <a:ext cx="2578100" cy="11430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275764226"/>
              </p:ext>
            </p:extLst>
          </p:nvPr>
        </p:nvGraphicFramePr>
        <p:xfrm>
          <a:off x="3156099" y="5440330"/>
          <a:ext cx="1574800" cy="508000"/>
        </p:xfrm>
        <a:graphic>
          <a:graphicData uri="http://schemas.openxmlformats.org/presentationml/2006/ole">
            <mc:AlternateContent xmlns:mc="http://schemas.openxmlformats.org/markup-compatibility/2006">
              <mc:Choice xmlns:v="urn:schemas-microsoft-com:vml" Requires="v">
                <p:oleObj name="Equation" r:id="rId4" imgW="1574640" imgH="507960" progId="Equation.DSMT4">
                  <p:embed/>
                </p:oleObj>
              </mc:Choice>
              <mc:Fallback>
                <p:oleObj name="Equation" r:id="rId4" imgW="1574640" imgH="507960" progId="Equation.DSMT4">
                  <p:embed/>
                  <p:pic>
                    <p:nvPicPr>
                      <p:cNvPr id="0" name=""/>
                      <p:cNvPicPr/>
                      <p:nvPr/>
                    </p:nvPicPr>
                    <p:blipFill>
                      <a:blip r:embed="rId5"/>
                      <a:stretch>
                        <a:fillRect/>
                      </a:stretch>
                    </p:blipFill>
                    <p:spPr>
                      <a:xfrm>
                        <a:off x="3156099" y="5440330"/>
                        <a:ext cx="1574800" cy="508000"/>
                      </a:xfrm>
                      <a:prstGeom prst="rect">
                        <a:avLst/>
                      </a:prstGeom>
                    </p:spPr>
                  </p:pic>
                </p:oleObj>
              </mc:Fallback>
            </mc:AlternateContent>
          </a:graphicData>
        </a:graphic>
      </p:graphicFrame>
    </p:spTree>
    <p:extLst>
      <p:ext uri="{BB962C8B-B14F-4D97-AF65-F5344CB8AC3E}">
        <p14:creationId xmlns:p14="http://schemas.microsoft.com/office/powerpoint/2010/main" val="4561927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p:spPr>
        <p:txBody>
          <a:bodyPr/>
          <a:lstStyle/>
          <a:p>
            <a:r>
              <a:rPr lang="en-US" sz="3200" b="1" dirty="0">
                <a:latin typeface="Arial" pitchFamily="34" charset="0"/>
                <a:cs typeface="Arial" pitchFamily="34" charset="0"/>
              </a:rPr>
              <a:t>Example</a:t>
            </a:r>
            <a:endParaRPr lang="en-US" sz="3200" dirty="0">
              <a:latin typeface="Arial" pitchFamily="34" charset="0"/>
              <a:cs typeface="Arial" pitchFamily="34" charset="0"/>
            </a:endParaRPr>
          </a:p>
        </p:txBody>
      </p:sp>
      <p:sp>
        <p:nvSpPr>
          <p:cNvPr id="4" name="Text Placeholder 3"/>
          <p:cNvSpPr>
            <a:spLocks noGrp="1"/>
          </p:cNvSpPr>
          <p:nvPr>
            <p:ph type="body" sz="quarter" idx="10"/>
          </p:nvPr>
        </p:nvSpPr>
        <p:spPr/>
        <p:txBody>
          <a:bodyPr>
            <a:noAutofit/>
          </a:bodyPr>
          <a:lstStyle/>
          <a:p>
            <a:pPr>
              <a:spcAft>
                <a:spcPts val="600"/>
              </a:spcAft>
            </a:pPr>
            <a:r>
              <a:rPr lang="en-US" sz="2800" spc="-100" dirty="0"/>
              <a:t>Find the accumulated value of an investment of $5000 for 10 years at an interest rate of 6.5% if the money is (a) compounded semiannually, (b) compounded monthly, (c) compounded continuously.</a:t>
            </a:r>
          </a:p>
          <a:p>
            <a:r>
              <a:rPr lang="en-US" sz="2800" spc="-120" dirty="0"/>
              <a:t>We are trying to determine what the accumulated value of an investment is. Therefore, we are looking for </a:t>
            </a:r>
            <a:r>
              <a:rPr lang="en-US" sz="2800" i="1" spc="-120" dirty="0"/>
              <a:t>A</a:t>
            </a:r>
            <a:r>
              <a:rPr lang="en-US" sz="2800" spc="-120" dirty="0"/>
              <a:t>.   We first determine the values for </a:t>
            </a:r>
            <a:r>
              <a:rPr lang="en-US" sz="2800" i="1" spc="-120" dirty="0"/>
              <a:t>t</a:t>
            </a:r>
            <a:r>
              <a:rPr lang="en-US" sz="2800" spc="-120" dirty="0"/>
              <a:t>, </a:t>
            </a:r>
            <a:r>
              <a:rPr lang="en-US" sz="2800" i="1" spc="-120" dirty="0"/>
              <a:t>P</a:t>
            </a:r>
            <a:r>
              <a:rPr lang="en-US" sz="2800" spc="-120" dirty="0"/>
              <a:t>, and </a:t>
            </a:r>
            <a:r>
              <a:rPr lang="en-US" sz="2800" i="1" spc="-120" dirty="0"/>
              <a:t>r</a:t>
            </a:r>
            <a:r>
              <a:rPr lang="en-US" sz="2800" spc="-120" dirty="0"/>
              <a:t>. Since the investment will accumulate for 10 years,             Since the initial investment is $5000,                     And since the interest rate is 6.5%,	             Now we are ready to use the appropriate formulas to answer the questions.</a:t>
            </a:r>
          </a:p>
          <a:p>
            <a:endParaRPr lang="en-US" sz="2800" dirty="0"/>
          </a:p>
        </p:txBody>
      </p:sp>
      <p:graphicFrame>
        <p:nvGraphicFramePr>
          <p:cNvPr id="6" name="Object 5"/>
          <p:cNvGraphicFramePr>
            <a:graphicFrameLocks noChangeAspect="1"/>
          </p:cNvGraphicFramePr>
          <p:nvPr>
            <p:extLst>
              <p:ext uri="{D42A27DB-BD31-4B8C-83A1-F6EECF244321}">
                <p14:modId xmlns:p14="http://schemas.microsoft.com/office/powerpoint/2010/main" val="792114637"/>
              </p:ext>
            </p:extLst>
          </p:nvPr>
        </p:nvGraphicFramePr>
        <p:xfrm>
          <a:off x="6375873" y="4408967"/>
          <a:ext cx="977900" cy="330200"/>
        </p:xfrm>
        <a:graphic>
          <a:graphicData uri="http://schemas.openxmlformats.org/presentationml/2006/ole">
            <mc:AlternateContent xmlns:mc="http://schemas.openxmlformats.org/markup-compatibility/2006">
              <mc:Choice xmlns:v="urn:schemas-microsoft-com:vml" Requires="v">
                <p:oleObj name="Equation" r:id="rId2" imgW="977760" imgH="330120" progId="Equation.DSMT4">
                  <p:embed/>
                </p:oleObj>
              </mc:Choice>
              <mc:Fallback>
                <p:oleObj name="Equation" r:id="rId2" imgW="977760" imgH="330120" progId="Equation.DSMT4">
                  <p:embed/>
                  <p:pic>
                    <p:nvPicPr>
                      <p:cNvPr id="0" name=""/>
                      <p:cNvPicPr/>
                      <p:nvPr/>
                    </p:nvPicPr>
                    <p:blipFill>
                      <a:blip r:embed="rId3"/>
                      <a:stretch>
                        <a:fillRect/>
                      </a:stretch>
                    </p:blipFill>
                    <p:spPr>
                      <a:xfrm>
                        <a:off x="6375873" y="4408967"/>
                        <a:ext cx="977900" cy="3302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767525507"/>
              </p:ext>
            </p:extLst>
          </p:nvPr>
        </p:nvGraphicFramePr>
        <p:xfrm>
          <a:off x="4998433" y="4811233"/>
          <a:ext cx="1536700" cy="330200"/>
        </p:xfrm>
        <a:graphic>
          <a:graphicData uri="http://schemas.openxmlformats.org/presentationml/2006/ole">
            <mc:AlternateContent xmlns:mc="http://schemas.openxmlformats.org/markup-compatibility/2006">
              <mc:Choice xmlns:v="urn:schemas-microsoft-com:vml" Requires="v">
                <p:oleObj name="Equation" r:id="rId4" imgW="1536480" imgH="330120" progId="Equation.DSMT4">
                  <p:embed/>
                </p:oleObj>
              </mc:Choice>
              <mc:Fallback>
                <p:oleObj name="Equation" r:id="rId4" imgW="1536480" imgH="330120" progId="Equation.DSMT4">
                  <p:embed/>
                  <p:pic>
                    <p:nvPicPr>
                      <p:cNvPr id="0" name=""/>
                      <p:cNvPicPr/>
                      <p:nvPr/>
                    </p:nvPicPr>
                    <p:blipFill>
                      <a:blip r:embed="rId5"/>
                      <a:stretch>
                        <a:fillRect/>
                      </a:stretch>
                    </p:blipFill>
                    <p:spPr>
                      <a:xfrm>
                        <a:off x="4998433" y="4811233"/>
                        <a:ext cx="1536700" cy="3302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449413591"/>
              </p:ext>
            </p:extLst>
          </p:nvPr>
        </p:nvGraphicFramePr>
        <p:xfrm>
          <a:off x="3661514" y="5245925"/>
          <a:ext cx="1549400" cy="330200"/>
        </p:xfrm>
        <a:graphic>
          <a:graphicData uri="http://schemas.openxmlformats.org/presentationml/2006/ole">
            <mc:AlternateContent xmlns:mc="http://schemas.openxmlformats.org/markup-compatibility/2006">
              <mc:Choice xmlns:v="urn:schemas-microsoft-com:vml" Requires="v">
                <p:oleObj name="Equation" r:id="rId6" imgW="1549080" imgH="330120" progId="Equation.DSMT4">
                  <p:embed/>
                </p:oleObj>
              </mc:Choice>
              <mc:Fallback>
                <p:oleObj name="Equation" r:id="rId6" imgW="1549080" imgH="330120" progId="Equation.DSMT4">
                  <p:embed/>
                  <p:pic>
                    <p:nvPicPr>
                      <p:cNvPr id="0" name=""/>
                      <p:cNvPicPr/>
                      <p:nvPr/>
                    </p:nvPicPr>
                    <p:blipFill>
                      <a:blip r:embed="rId7"/>
                      <a:stretch>
                        <a:fillRect/>
                      </a:stretch>
                    </p:blipFill>
                    <p:spPr>
                      <a:xfrm>
                        <a:off x="3661514" y="5245925"/>
                        <a:ext cx="1549400" cy="330200"/>
                      </a:xfrm>
                      <a:prstGeom prst="rect">
                        <a:avLst/>
                      </a:prstGeom>
                    </p:spPr>
                  </p:pic>
                </p:oleObj>
              </mc:Fallback>
            </mc:AlternateContent>
          </a:graphicData>
        </a:graphic>
      </p:graphicFrame>
    </p:spTree>
    <p:extLst>
      <p:ext uri="{BB962C8B-B14F-4D97-AF65-F5344CB8AC3E}">
        <p14:creationId xmlns:p14="http://schemas.microsoft.com/office/powerpoint/2010/main" val="2727352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572000" y="182880"/>
            <a:ext cx="0" cy="0"/>
          </a:xfrm>
        </p:spPr>
        <p:txBody>
          <a:bodyPr vert="horz" wrap="none" tIns="457200" bIns="457200" spcCol="0">
            <a:noAutofit/>
          </a:bodyPr>
          <a:lstStyle/>
          <a:p>
            <a:r>
              <a:rPr lang="en-US" sz="3200" dirty="0">
                <a:latin typeface="Arial" pitchFamily="34" charset="0"/>
                <a:cs typeface="Arial" pitchFamily="34" charset="0"/>
              </a:rPr>
              <a:t>Exponential Functions</a:t>
            </a:r>
            <a:endParaRPr lang="en-US" sz="3200" spc="-120"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10"/>
          </p:nvPr>
        </p:nvSpPr>
        <p:spPr/>
        <p:txBody>
          <a:bodyPr>
            <a:noAutofit/>
          </a:bodyPr>
          <a:lstStyle/>
          <a:p>
            <a:pPr>
              <a:spcAft>
                <a:spcPts val="2400"/>
              </a:spcAft>
            </a:pPr>
            <a:r>
              <a:rPr lang="en-US" dirty="0"/>
              <a:t>Consider the function</a:t>
            </a:r>
          </a:p>
          <a:p>
            <a:pPr>
              <a:spcAft>
                <a:spcPts val="2400"/>
              </a:spcAft>
            </a:pPr>
            <a:r>
              <a:rPr lang="en-US" dirty="0"/>
              <a:t>The function is different from other functions we have worked with in previous chapters.</a:t>
            </a:r>
          </a:p>
          <a:p>
            <a:pPr>
              <a:spcAft>
                <a:spcPts val="2400"/>
              </a:spcAft>
            </a:pPr>
            <a:r>
              <a:rPr lang="en-US" dirty="0"/>
              <a:t>The difference is that </a:t>
            </a:r>
            <a:r>
              <a:rPr lang="en-US" b="1" i="1" dirty="0"/>
              <a:t>x</a:t>
            </a:r>
            <a:r>
              <a:rPr lang="en-US" b="1" dirty="0"/>
              <a:t> is in the exponent </a:t>
            </a:r>
            <a:r>
              <a:rPr lang="en-US" dirty="0"/>
              <a:t>– not the base. </a:t>
            </a:r>
          </a:p>
          <a:p>
            <a:r>
              <a:rPr lang="en-US" dirty="0"/>
              <a:t>Functions like this one are called “</a:t>
            </a:r>
            <a:r>
              <a:rPr lang="en-US" b="1" dirty="0"/>
              <a:t>exponential functions</a:t>
            </a:r>
            <a:r>
              <a:rPr lang="en-US" dirty="0"/>
              <a:t>.” </a:t>
            </a:r>
          </a:p>
          <a:p>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1780735862"/>
              </p:ext>
            </p:extLst>
          </p:nvPr>
        </p:nvGraphicFramePr>
        <p:xfrm>
          <a:off x="4546925" y="1123950"/>
          <a:ext cx="1651000" cy="635000"/>
        </p:xfrm>
        <a:graphic>
          <a:graphicData uri="http://schemas.openxmlformats.org/presentationml/2006/ole">
            <mc:AlternateContent xmlns:mc="http://schemas.openxmlformats.org/markup-compatibility/2006">
              <mc:Choice xmlns:v="urn:schemas-microsoft-com:vml" Requires="v">
                <p:oleObj name="Equation" r:id="rId2" imgW="1650960" imgH="634680" progId="Equation.DSMT4">
                  <p:embed/>
                </p:oleObj>
              </mc:Choice>
              <mc:Fallback>
                <p:oleObj name="Equation" r:id="rId2" imgW="1650960" imgH="634680" progId="Equation.DSMT4">
                  <p:embed/>
                  <p:pic>
                    <p:nvPicPr>
                      <p:cNvPr id="0" name=""/>
                      <p:cNvPicPr/>
                      <p:nvPr/>
                    </p:nvPicPr>
                    <p:blipFill>
                      <a:blip r:embed="rId3"/>
                      <a:stretch>
                        <a:fillRect/>
                      </a:stretch>
                    </p:blipFill>
                    <p:spPr>
                      <a:xfrm>
                        <a:off x="4546925" y="1123950"/>
                        <a:ext cx="1651000" cy="635000"/>
                      </a:xfrm>
                      <a:prstGeom prst="rect">
                        <a:avLst/>
                      </a:prstGeom>
                    </p:spPr>
                  </p:pic>
                </p:oleObj>
              </mc:Fallback>
            </mc:AlternateContent>
          </a:graphicData>
        </a:graphic>
      </p:graphicFrame>
    </p:spTree>
    <p:extLst>
      <p:ext uri="{BB962C8B-B14F-4D97-AF65-F5344CB8AC3E}">
        <p14:creationId xmlns:p14="http://schemas.microsoft.com/office/powerpoint/2010/main" val="1674332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p:spPr>
        <p:txBody>
          <a:bodyPr/>
          <a:lstStyle/>
          <a:p>
            <a:r>
              <a:rPr lang="en-US" sz="3200" b="1" dirty="0">
                <a:latin typeface="Arial" pitchFamily="34" charset="0"/>
                <a:cs typeface="Arial" pitchFamily="34" charset="0"/>
              </a:rPr>
              <a:t>Example </a:t>
            </a:r>
            <a:r>
              <a:rPr lang="en-US" sz="3200" dirty="0">
                <a:latin typeface="Arial" pitchFamily="34" charset="0"/>
                <a:cs typeface="Arial" pitchFamily="34" charset="0"/>
              </a:rPr>
              <a:t>(</a:t>
            </a:r>
            <a:r>
              <a:rPr lang="en-US" sz="3200" dirty="0" err="1">
                <a:latin typeface="Arial" pitchFamily="34" charset="0"/>
                <a:cs typeface="Arial" pitchFamily="34" charset="0"/>
              </a:rPr>
              <a:t>cont</a:t>
            </a:r>
            <a:r>
              <a:rPr lang="en-US" sz="3200" dirty="0">
                <a:latin typeface="Arial" pitchFamily="34" charset="0"/>
                <a:cs typeface="Arial" pitchFamily="34" charset="0"/>
              </a:rPr>
              <a:t>)</a:t>
            </a:r>
            <a:endParaRPr lang="en-US" sz="3200" dirty="0"/>
          </a:p>
        </p:txBody>
      </p:sp>
      <p:sp>
        <p:nvSpPr>
          <p:cNvPr id="4" name="Text Placeholder 3"/>
          <p:cNvSpPr>
            <a:spLocks noGrp="1"/>
          </p:cNvSpPr>
          <p:nvPr>
            <p:ph type="body" sz="quarter" idx="10"/>
          </p:nvPr>
        </p:nvSpPr>
        <p:spPr/>
        <p:txBody>
          <a:bodyPr>
            <a:noAutofit/>
          </a:bodyPr>
          <a:lstStyle/>
          <a:p>
            <a:pPr>
              <a:spcAft>
                <a:spcPts val="1200"/>
              </a:spcAft>
            </a:pPr>
            <a:r>
              <a:rPr lang="en-US" sz="2800" dirty="0"/>
              <a:t>(a) Since the investment is being compounded semiannually,          We now solve for </a:t>
            </a:r>
            <a:r>
              <a:rPr lang="en-US" sz="2800" i="1" dirty="0"/>
              <a:t>A</a:t>
            </a:r>
            <a:r>
              <a:rPr lang="en-US" sz="2800" dirty="0"/>
              <a:t>.</a:t>
            </a:r>
          </a:p>
          <a:p>
            <a:pPr>
              <a:spcAft>
                <a:spcPts val="2400"/>
              </a:spcAft>
            </a:pPr>
            <a:r>
              <a:rPr lang="en-US" dirty="0"/>
              <a:t>				 </a:t>
            </a:r>
            <a:r>
              <a:rPr lang="en-US" sz="2800" dirty="0"/>
              <a:t>This is the equation to use.</a:t>
            </a:r>
          </a:p>
          <a:p>
            <a:pPr>
              <a:spcAft>
                <a:spcPts val="600"/>
              </a:spcAft>
            </a:pPr>
            <a:r>
              <a:rPr lang="en-US" dirty="0"/>
              <a:t>				 </a:t>
            </a:r>
            <a:r>
              <a:rPr lang="en-US" sz="2800" spc="-40" dirty="0"/>
              <a:t>Replace </a:t>
            </a:r>
            <a:r>
              <a:rPr lang="en-US" sz="2800" i="1" spc="-40" dirty="0"/>
              <a:t>P</a:t>
            </a:r>
            <a:r>
              <a:rPr lang="en-US" sz="2800" spc="-40" dirty="0"/>
              <a:t> with 5000, </a:t>
            </a:r>
            <a:r>
              <a:rPr lang="en-US" sz="2800" i="1" spc="-40" dirty="0"/>
              <a:t>r</a:t>
            </a:r>
            <a:r>
              <a:rPr lang="en-US" sz="2800" spc="-40" dirty="0"/>
              <a:t> with 				 </a:t>
            </a:r>
            <a:r>
              <a:rPr lang="en-US" sz="2800" spc="-70" dirty="0"/>
              <a:t>0.065, </a:t>
            </a:r>
            <a:r>
              <a:rPr lang="en-US" sz="2800" i="1" spc="-70" dirty="0"/>
              <a:t>n</a:t>
            </a:r>
            <a:r>
              <a:rPr lang="en-US" sz="2800" spc="-70" dirty="0"/>
              <a:t> with 2 and </a:t>
            </a:r>
            <a:r>
              <a:rPr lang="en-US" sz="2800" i="1" spc="-70" dirty="0"/>
              <a:t>t</a:t>
            </a:r>
            <a:r>
              <a:rPr lang="en-US" sz="2800" spc="-70" dirty="0"/>
              <a:t> with 10.</a:t>
            </a:r>
          </a:p>
          <a:p>
            <a:pPr>
              <a:spcAft>
                <a:spcPts val="600"/>
              </a:spcAft>
            </a:pPr>
            <a:r>
              <a:rPr lang="en-US" sz="2800" dirty="0"/>
              <a:t>				 Divide and multiply.</a:t>
            </a:r>
          </a:p>
          <a:p>
            <a:pPr>
              <a:spcAft>
                <a:spcPts val="600"/>
              </a:spcAft>
            </a:pPr>
            <a:r>
              <a:rPr lang="en-US" sz="2800" dirty="0"/>
              <a:t>				 Add.</a:t>
            </a:r>
          </a:p>
          <a:p>
            <a:pPr>
              <a:spcAft>
                <a:spcPts val="600"/>
              </a:spcAft>
            </a:pPr>
            <a:r>
              <a:rPr lang="en-US" sz="2800" spc="-100" dirty="0"/>
              <a:t>				 </a:t>
            </a:r>
            <a:r>
              <a:rPr lang="en-US" sz="2800" dirty="0"/>
              <a:t>Evaluate the exponent and 				 multiply.</a:t>
            </a:r>
          </a:p>
          <a:p>
            <a:endParaRPr lang="en-US" sz="2800" dirty="0"/>
          </a:p>
          <a:p>
            <a:endParaRPr lang="en-US" sz="2800" spc="-40" dirty="0"/>
          </a:p>
          <a:p>
            <a:endParaRPr lang="en-US" sz="2800" dirty="0"/>
          </a:p>
        </p:txBody>
      </p:sp>
      <p:graphicFrame>
        <p:nvGraphicFramePr>
          <p:cNvPr id="6" name="Object 5"/>
          <p:cNvGraphicFramePr>
            <a:graphicFrameLocks noChangeAspect="1"/>
          </p:cNvGraphicFramePr>
          <p:nvPr>
            <p:extLst>
              <p:ext uri="{D42A27DB-BD31-4B8C-83A1-F6EECF244321}">
                <p14:modId xmlns:p14="http://schemas.microsoft.com/office/powerpoint/2010/main" val="1929428602"/>
              </p:ext>
            </p:extLst>
          </p:nvPr>
        </p:nvGraphicFramePr>
        <p:xfrm>
          <a:off x="2785732" y="1653166"/>
          <a:ext cx="889000" cy="317500"/>
        </p:xfrm>
        <a:graphic>
          <a:graphicData uri="http://schemas.openxmlformats.org/presentationml/2006/ole">
            <mc:AlternateContent xmlns:mc="http://schemas.openxmlformats.org/markup-compatibility/2006">
              <mc:Choice xmlns:v="urn:schemas-microsoft-com:vml" Requires="v">
                <p:oleObj name="Equation" r:id="rId2" imgW="888840" imgH="317160" progId="Equation.DSMT4">
                  <p:embed/>
                </p:oleObj>
              </mc:Choice>
              <mc:Fallback>
                <p:oleObj name="Equation" r:id="rId2" imgW="888840" imgH="317160" progId="Equation.DSMT4">
                  <p:embed/>
                  <p:pic>
                    <p:nvPicPr>
                      <p:cNvPr id="0" name="Object 7"/>
                      <p:cNvPicPr>
                        <a:picLocks noChangeAspect="1" noChangeArrowheads="1"/>
                      </p:cNvPicPr>
                      <p:nvPr/>
                    </p:nvPicPr>
                    <p:blipFill>
                      <a:blip r:embed="rId3"/>
                      <a:srcRect/>
                      <a:stretch>
                        <a:fillRect/>
                      </a:stretch>
                    </p:blipFill>
                    <p:spPr bwMode="auto">
                      <a:xfrm>
                        <a:off x="2785732" y="1653166"/>
                        <a:ext cx="889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3" name="Group 12"/>
          <p:cNvGrpSpPr/>
          <p:nvPr/>
        </p:nvGrpSpPr>
        <p:grpSpPr>
          <a:xfrm>
            <a:off x="513080" y="2040400"/>
            <a:ext cx="3830320" cy="3784710"/>
            <a:chOff x="284480" y="2040400"/>
            <a:chExt cx="3830320" cy="3784710"/>
          </a:xfrm>
        </p:grpSpPr>
        <p:graphicFrame>
          <p:nvGraphicFramePr>
            <p:cNvPr id="7" name="Object 6"/>
            <p:cNvGraphicFramePr>
              <a:graphicFrameLocks noChangeAspect="1"/>
            </p:cNvGraphicFramePr>
            <p:nvPr>
              <p:extLst>
                <p:ext uri="{D42A27DB-BD31-4B8C-83A1-F6EECF244321}">
                  <p14:modId xmlns:p14="http://schemas.microsoft.com/office/powerpoint/2010/main" val="4107629428"/>
                </p:ext>
              </p:extLst>
            </p:nvPr>
          </p:nvGraphicFramePr>
          <p:xfrm>
            <a:off x="388076" y="2040400"/>
            <a:ext cx="2273300" cy="1028700"/>
          </p:xfrm>
          <a:graphic>
            <a:graphicData uri="http://schemas.openxmlformats.org/presentationml/2006/ole">
              <mc:AlternateContent xmlns:mc="http://schemas.openxmlformats.org/markup-compatibility/2006">
                <mc:Choice xmlns:v="urn:schemas-microsoft-com:vml" Requires="v">
                  <p:oleObj name="Equation" r:id="rId4" imgW="2273040" imgH="1028520" progId="Equation.DSMT4">
                    <p:embed/>
                  </p:oleObj>
                </mc:Choice>
                <mc:Fallback>
                  <p:oleObj name="Equation" r:id="rId4" imgW="2273040" imgH="1028520" progId="Equation.DSMT4">
                    <p:embed/>
                    <p:pic>
                      <p:nvPicPr>
                        <p:cNvPr id="0" name=""/>
                        <p:cNvPicPr>
                          <a:picLocks noChangeAspect="1" noChangeArrowheads="1"/>
                        </p:cNvPicPr>
                        <p:nvPr/>
                      </p:nvPicPr>
                      <p:blipFill>
                        <a:blip r:embed="rId5"/>
                        <a:srcRect/>
                        <a:stretch>
                          <a:fillRect/>
                        </a:stretch>
                      </p:blipFill>
                      <p:spPr bwMode="auto">
                        <a:xfrm>
                          <a:off x="388076" y="2040400"/>
                          <a:ext cx="22733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80089627"/>
                </p:ext>
              </p:extLst>
            </p:nvPr>
          </p:nvGraphicFramePr>
          <p:xfrm>
            <a:off x="381000" y="2919850"/>
            <a:ext cx="3733800" cy="1028700"/>
          </p:xfrm>
          <a:graphic>
            <a:graphicData uri="http://schemas.openxmlformats.org/presentationml/2006/ole">
              <mc:AlternateContent xmlns:mc="http://schemas.openxmlformats.org/markup-compatibility/2006">
                <mc:Choice xmlns:v="urn:schemas-microsoft-com:vml" Requires="v">
                  <p:oleObj name="Equation" r:id="rId6" imgW="3733560" imgH="1028520" progId="Equation.DSMT4">
                    <p:embed/>
                  </p:oleObj>
                </mc:Choice>
                <mc:Fallback>
                  <p:oleObj name="Equation" r:id="rId6" imgW="3733560" imgH="1028520" progId="Equation.DSMT4">
                    <p:embed/>
                    <p:pic>
                      <p:nvPicPr>
                        <p:cNvPr id="0" name=""/>
                        <p:cNvPicPr>
                          <a:picLocks noChangeAspect="1" noChangeArrowheads="1"/>
                        </p:cNvPicPr>
                        <p:nvPr/>
                      </p:nvPicPr>
                      <p:blipFill>
                        <a:blip r:embed="rId7"/>
                        <a:srcRect/>
                        <a:stretch>
                          <a:fillRect/>
                        </a:stretch>
                      </p:blipFill>
                      <p:spPr bwMode="auto">
                        <a:xfrm>
                          <a:off x="381000" y="2919850"/>
                          <a:ext cx="37338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721208180"/>
                </p:ext>
              </p:extLst>
            </p:nvPr>
          </p:nvGraphicFramePr>
          <p:xfrm>
            <a:off x="316502" y="4181609"/>
            <a:ext cx="3632200" cy="584200"/>
          </p:xfrm>
          <a:graphic>
            <a:graphicData uri="http://schemas.openxmlformats.org/presentationml/2006/ole">
              <mc:AlternateContent xmlns:mc="http://schemas.openxmlformats.org/markup-compatibility/2006">
                <mc:Choice xmlns:v="urn:schemas-microsoft-com:vml" Requires="v">
                  <p:oleObj name="Equation" r:id="rId8" imgW="3632040" imgH="583920" progId="Equation.DSMT4">
                    <p:embed/>
                  </p:oleObj>
                </mc:Choice>
                <mc:Fallback>
                  <p:oleObj name="Equation" r:id="rId8" imgW="3632040" imgH="583920" progId="Equation.DSMT4">
                    <p:embed/>
                    <p:pic>
                      <p:nvPicPr>
                        <p:cNvPr id="0" name=""/>
                        <p:cNvPicPr>
                          <a:picLocks noChangeAspect="1" noChangeArrowheads="1"/>
                        </p:cNvPicPr>
                        <p:nvPr/>
                      </p:nvPicPr>
                      <p:blipFill>
                        <a:blip r:embed="rId9"/>
                        <a:srcRect/>
                        <a:stretch>
                          <a:fillRect/>
                        </a:stretch>
                      </p:blipFill>
                      <p:spPr bwMode="auto">
                        <a:xfrm>
                          <a:off x="316502" y="4181609"/>
                          <a:ext cx="3632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937543622"/>
                </p:ext>
              </p:extLst>
            </p:nvPr>
          </p:nvGraphicFramePr>
          <p:xfrm>
            <a:off x="299720" y="4758245"/>
            <a:ext cx="3149600" cy="584200"/>
          </p:xfrm>
          <a:graphic>
            <a:graphicData uri="http://schemas.openxmlformats.org/presentationml/2006/ole">
              <mc:AlternateContent xmlns:mc="http://schemas.openxmlformats.org/markup-compatibility/2006">
                <mc:Choice xmlns:v="urn:schemas-microsoft-com:vml" Requires="v">
                  <p:oleObj name="Equation" r:id="rId10" imgW="3149280" imgH="583920" progId="Equation.DSMT4">
                    <p:embed/>
                  </p:oleObj>
                </mc:Choice>
                <mc:Fallback>
                  <p:oleObj name="Equation" r:id="rId10" imgW="3149280" imgH="583920" progId="Equation.DSMT4">
                    <p:embed/>
                    <p:pic>
                      <p:nvPicPr>
                        <p:cNvPr id="0" name=""/>
                        <p:cNvPicPr>
                          <a:picLocks noChangeAspect="1" noChangeArrowheads="1"/>
                        </p:cNvPicPr>
                        <p:nvPr/>
                      </p:nvPicPr>
                      <p:blipFill>
                        <a:blip r:embed="rId11"/>
                        <a:srcRect/>
                        <a:stretch>
                          <a:fillRect/>
                        </a:stretch>
                      </p:blipFill>
                      <p:spPr bwMode="auto">
                        <a:xfrm>
                          <a:off x="299720" y="4758245"/>
                          <a:ext cx="314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611383588"/>
                </p:ext>
              </p:extLst>
            </p:nvPr>
          </p:nvGraphicFramePr>
          <p:xfrm>
            <a:off x="284480" y="5494910"/>
            <a:ext cx="1943100" cy="330200"/>
          </p:xfrm>
          <a:graphic>
            <a:graphicData uri="http://schemas.openxmlformats.org/presentationml/2006/ole">
              <mc:AlternateContent xmlns:mc="http://schemas.openxmlformats.org/markup-compatibility/2006">
                <mc:Choice xmlns:v="urn:schemas-microsoft-com:vml" Requires="v">
                  <p:oleObj name="Equation" r:id="rId12" imgW="1942920" imgH="330120" progId="Equation.DSMT4">
                    <p:embed/>
                  </p:oleObj>
                </mc:Choice>
                <mc:Fallback>
                  <p:oleObj name="Equation" r:id="rId12" imgW="1942920" imgH="330120" progId="Equation.DSMT4">
                    <p:embed/>
                    <p:pic>
                      <p:nvPicPr>
                        <p:cNvPr id="0" name=""/>
                        <p:cNvPicPr>
                          <a:picLocks noChangeAspect="1" noChangeArrowheads="1"/>
                        </p:cNvPicPr>
                        <p:nvPr/>
                      </p:nvPicPr>
                      <p:blipFill>
                        <a:blip r:embed="rId13"/>
                        <a:srcRect/>
                        <a:stretch>
                          <a:fillRect/>
                        </a:stretch>
                      </p:blipFill>
                      <p:spPr bwMode="auto">
                        <a:xfrm>
                          <a:off x="284480" y="5494910"/>
                          <a:ext cx="19431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extLst>
      <p:ext uri="{BB962C8B-B14F-4D97-AF65-F5344CB8AC3E}">
        <p14:creationId xmlns:p14="http://schemas.microsoft.com/office/powerpoint/2010/main" val="31108085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a:prstGeom prst="rect">
            <a:avLst/>
          </a:prstGeom>
        </p:spPr>
        <p:txBody>
          <a:bodyPr wrap="none"/>
          <a:lstStyle/>
          <a:p>
            <a:r>
              <a:rPr lang="en-US" sz="3200" b="1" dirty="0">
                <a:latin typeface="Arial" pitchFamily="34" charset="0"/>
                <a:cs typeface="Arial" pitchFamily="34" charset="0"/>
              </a:rPr>
              <a:t>Example </a:t>
            </a:r>
            <a:r>
              <a:rPr lang="en-US" sz="3200" dirty="0">
                <a:latin typeface="Arial" pitchFamily="34" charset="0"/>
                <a:cs typeface="Arial" pitchFamily="34" charset="0"/>
              </a:rPr>
              <a:t>(</a:t>
            </a:r>
            <a:r>
              <a:rPr lang="en-US" sz="3200" dirty="0" err="1">
                <a:latin typeface="Arial" pitchFamily="34" charset="0"/>
                <a:cs typeface="Arial" pitchFamily="34" charset="0"/>
              </a:rPr>
              <a:t>cont</a:t>
            </a:r>
            <a:r>
              <a:rPr lang="en-US" sz="3200" dirty="0">
                <a:latin typeface="Arial" pitchFamily="34" charset="0"/>
                <a:cs typeface="Arial" pitchFamily="34" charset="0"/>
              </a:rPr>
              <a:t>)</a:t>
            </a:r>
            <a:endParaRPr lang="en-US" sz="3200" dirty="0"/>
          </a:p>
        </p:txBody>
      </p:sp>
      <p:sp>
        <p:nvSpPr>
          <p:cNvPr id="4" name="Text Placeholder 3"/>
          <p:cNvSpPr>
            <a:spLocks noGrp="1"/>
          </p:cNvSpPr>
          <p:nvPr>
            <p:ph type="body" sz="quarter" idx="10"/>
          </p:nvPr>
        </p:nvSpPr>
        <p:spPr/>
        <p:txBody>
          <a:bodyPr>
            <a:noAutofit/>
          </a:bodyPr>
          <a:lstStyle/>
          <a:p>
            <a:pPr>
              <a:spcAft>
                <a:spcPts val="600"/>
              </a:spcAft>
            </a:pPr>
            <a:r>
              <a:rPr lang="en-US" sz="2800" dirty="0"/>
              <a:t>Therefore, the accumulated value of the investment is $9,479.19.</a:t>
            </a:r>
          </a:p>
          <a:p>
            <a:pPr>
              <a:spcAft>
                <a:spcPts val="600"/>
              </a:spcAft>
            </a:pPr>
            <a:endParaRPr lang="en-US" sz="2800" dirty="0"/>
          </a:p>
          <a:p>
            <a:pPr>
              <a:spcAft>
                <a:spcPts val="1200"/>
              </a:spcAft>
            </a:pPr>
            <a:r>
              <a:rPr lang="en-US" sz="2800" dirty="0"/>
              <a:t>(b) Since the investment is being compounded monthly,            We now solve for </a:t>
            </a:r>
            <a:r>
              <a:rPr lang="en-US" sz="2800" i="1" dirty="0"/>
              <a:t>A</a:t>
            </a:r>
            <a:r>
              <a:rPr lang="en-US" sz="2800" dirty="0"/>
              <a:t>.</a:t>
            </a:r>
          </a:p>
          <a:p>
            <a:pPr>
              <a:spcAft>
                <a:spcPts val="2400"/>
              </a:spcAft>
            </a:pPr>
            <a:r>
              <a:rPr lang="en-US" dirty="0"/>
              <a:t>				</a:t>
            </a:r>
            <a:endParaRPr lang="en-US" sz="2800" dirty="0"/>
          </a:p>
        </p:txBody>
      </p:sp>
      <p:graphicFrame>
        <p:nvGraphicFramePr>
          <p:cNvPr id="2" name="Object 1"/>
          <p:cNvGraphicFramePr>
            <a:graphicFrameLocks noChangeAspect="1"/>
          </p:cNvGraphicFramePr>
          <p:nvPr>
            <p:extLst>
              <p:ext uri="{D42A27DB-BD31-4B8C-83A1-F6EECF244321}">
                <p14:modId xmlns:p14="http://schemas.microsoft.com/office/powerpoint/2010/main" val="3990862535"/>
              </p:ext>
            </p:extLst>
          </p:nvPr>
        </p:nvGraphicFramePr>
        <p:xfrm>
          <a:off x="2008823" y="3282451"/>
          <a:ext cx="1066800" cy="317500"/>
        </p:xfrm>
        <a:graphic>
          <a:graphicData uri="http://schemas.openxmlformats.org/presentationml/2006/ole">
            <mc:AlternateContent xmlns:mc="http://schemas.openxmlformats.org/markup-compatibility/2006">
              <mc:Choice xmlns:v="urn:schemas-microsoft-com:vml" Requires="v">
                <p:oleObj name="Equation" r:id="rId2" imgW="1066680" imgH="317160" progId="Equation.DSMT4">
                  <p:embed/>
                </p:oleObj>
              </mc:Choice>
              <mc:Fallback>
                <p:oleObj name="Equation" r:id="rId2" imgW="1066680" imgH="317160" progId="Equation.DSMT4">
                  <p:embed/>
                  <p:pic>
                    <p:nvPicPr>
                      <p:cNvPr id="0" name="Object 5"/>
                      <p:cNvPicPr>
                        <a:picLocks noChangeAspect="1" noChangeArrowheads="1"/>
                      </p:cNvPicPr>
                      <p:nvPr/>
                    </p:nvPicPr>
                    <p:blipFill>
                      <a:blip r:embed="rId3"/>
                      <a:srcRect/>
                      <a:stretch>
                        <a:fillRect/>
                      </a:stretch>
                    </p:blipFill>
                    <p:spPr bwMode="auto">
                      <a:xfrm>
                        <a:off x="2008823" y="3282451"/>
                        <a:ext cx="10668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7976035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a:prstGeom prst="rect">
            <a:avLst/>
          </a:prstGeom>
        </p:spPr>
        <p:txBody>
          <a:bodyPr wrap="none"/>
          <a:lstStyle/>
          <a:p>
            <a:r>
              <a:rPr lang="en-US" sz="3200" b="1" dirty="0">
                <a:latin typeface="Arial" pitchFamily="34" charset="0"/>
                <a:cs typeface="Arial" pitchFamily="34" charset="0"/>
              </a:rPr>
              <a:t>Example </a:t>
            </a:r>
            <a:r>
              <a:rPr lang="en-US" sz="3200" dirty="0">
                <a:latin typeface="Arial" pitchFamily="34" charset="0"/>
                <a:cs typeface="Arial" pitchFamily="34" charset="0"/>
              </a:rPr>
              <a:t>(</a:t>
            </a:r>
            <a:r>
              <a:rPr lang="en-US" sz="3200" dirty="0" err="1">
                <a:latin typeface="Arial" pitchFamily="34" charset="0"/>
                <a:cs typeface="Arial" pitchFamily="34" charset="0"/>
              </a:rPr>
              <a:t>cont</a:t>
            </a:r>
            <a:r>
              <a:rPr lang="en-US" sz="3200" dirty="0">
                <a:latin typeface="Arial" pitchFamily="34" charset="0"/>
                <a:cs typeface="Arial" pitchFamily="34" charset="0"/>
              </a:rPr>
              <a:t>)</a:t>
            </a:r>
            <a:endParaRPr lang="en-US" sz="3200" dirty="0"/>
          </a:p>
        </p:txBody>
      </p:sp>
      <p:sp>
        <p:nvSpPr>
          <p:cNvPr id="4" name="Text Placeholder 3"/>
          <p:cNvSpPr>
            <a:spLocks noGrp="1"/>
          </p:cNvSpPr>
          <p:nvPr>
            <p:ph type="body" sz="quarter" idx="10"/>
          </p:nvPr>
        </p:nvSpPr>
        <p:spPr/>
        <p:txBody>
          <a:bodyPr>
            <a:noAutofit/>
          </a:bodyPr>
          <a:lstStyle/>
          <a:p>
            <a:pPr>
              <a:spcAft>
                <a:spcPts val="2400"/>
              </a:spcAft>
            </a:pPr>
            <a:r>
              <a:rPr lang="en-US" dirty="0"/>
              <a:t>								 				</a:t>
            </a:r>
            <a:r>
              <a:rPr lang="en-US" sz="2800" dirty="0"/>
              <a:t>This is the equation to use.</a:t>
            </a:r>
          </a:p>
          <a:p>
            <a:pPr>
              <a:spcAft>
                <a:spcPts val="600"/>
              </a:spcAft>
            </a:pPr>
            <a:r>
              <a:rPr lang="en-US" sz="2800" dirty="0"/>
              <a:t>				 </a:t>
            </a:r>
            <a:r>
              <a:rPr lang="en-US" sz="2800" spc="-120" dirty="0"/>
              <a:t>Replace </a:t>
            </a:r>
            <a:r>
              <a:rPr lang="en-US" sz="2800" i="1" spc="-120" dirty="0"/>
              <a:t>P</a:t>
            </a:r>
            <a:r>
              <a:rPr lang="en-US" sz="2800" spc="-120" dirty="0"/>
              <a:t> with 5000, </a:t>
            </a:r>
            <a:r>
              <a:rPr lang="en-US" sz="2800" i="1" spc="-120" dirty="0"/>
              <a:t>r</a:t>
            </a:r>
            <a:r>
              <a:rPr lang="en-US" sz="2800" spc="-120" dirty="0"/>
              <a:t> with 				 0.065, </a:t>
            </a:r>
            <a:r>
              <a:rPr lang="en-US" sz="2800" i="1" spc="-120" dirty="0"/>
              <a:t>n</a:t>
            </a:r>
            <a:r>
              <a:rPr lang="en-US" sz="2800" spc="-120" dirty="0"/>
              <a:t> with 12 and </a:t>
            </a:r>
            <a:r>
              <a:rPr lang="en-US" sz="2800" i="1" spc="-120" dirty="0"/>
              <a:t>t</a:t>
            </a:r>
            <a:r>
              <a:rPr lang="en-US" sz="2800" spc="-120" dirty="0"/>
              <a:t> with 10.</a:t>
            </a:r>
          </a:p>
          <a:p>
            <a:r>
              <a:rPr lang="en-US" sz="2800" dirty="0"/>
              <a:t>				 Divide and multiply.</a:t>
            </a:r>
          </a:p>
          <a:p>
            <a:r>
              <a:rPr lang="en-US" dirty="0"/>
              <a:t>				 Add.</a:t>
            </a:r>
          </a:p>
          <a:p>
            <a:r>
              <a:rPr lang="en-US" sz="2800" dirty="0"/>
              <a:t>				 Evaluate the exponent and 				 multiply.</a:t>
            </a:r>
          </a:p>
          <a:p>
            <a:pPr>
              <a:spcBef>
                <a:spcPts val="0"/>
              </a:spcBef>
              <a:spcAft>
                <a:spcPts val="2400"/>
              </a:spcAft>
            </a:pPr>
            <a:r>
              <a:rPr lang="en-US" sz="2800" dirty="0"/>
              <a:t>Therefore, the accumulated value of the investment is $9,541.92.</a:t>
            </a:r>
          </a:p>
          <a:p>
            <a:pPr>
              <a:spcAft>
                <a:spcPts val="2400"/>
              </a:spcAft>
            </a:pPr>
            <a:endParaRPr lang="en-US" sz="2800" dirty="0"/>
          </a:p>
          <a:p>
            <a:pPr>
              <a:spcAft>
                <a:spcPts val="600"/>
              </a:spcAft>
            </a:pPr>
            <a:r>
              <a:rPr lang="en-US" spc="-120" dirty="0"/>
              <a:t>				 </a:t>
            </a:r>
            <a:r>
              <a:rPr lang="en-US" sz="2800" dirty="0"/>
              <a:t>				 				</a:t>
            </a:r>
          </a:p>
          <a:p>
            <a:pPr>
              <a:spcAft>
                <a:spcPts val="600"/>
              </a:spcAft>
            </a:pPr>
            <a:r>
              <a:rPr lang="en-US" sz="2800" spc="-100" dirty="0"/>
              <a:t>				</a:t>
            </a:r>
            <a:endParaRPr lang="en-US" sz="2800" dirty="0"/>
          </a:p>
        </p:txBody>
      </p:sp>
      <p:graphicFrame>
        <p:nvGraphicFramePr>
          <p:cNvPr id="3" name="Object 2"/>
          <p:cNvGraphicFramePr>
            <a:graphicFrameLocks noChangeAspect="1"/>
          </p:cNvGraphicFramePr>
          <p:nvPr>
            <p:extLst>
              <p:ext uri="{D42A27DB-BD31-4B8C-83A1-F6EECF244321}">
                <p14:modId xmlns:p14="http://schemas.microsoft.com/office/powerpoint/2010/main" val="3208738412"/>
              </p:ext>
            </p:extLst>
          </p:nvPr>
        </p:nvGraphicFramePr>
        <p:xfrm>
          <a:off x="615503" y="4102925"/>
          <a:ext cx="3175000" cy="533400"/>
        </p:xfrm>
        <a:graphic>
          <a:graphicData uri="http://schemas.openxmlformats.org/presentationml/2006/ole">
            <mc:AlternateContent xmlns:mc="http://schemas.openxmlformats.org/markup-compatibility/2006">
              <mc:Choice xmlns:v="urn:schemas-microsoft-com:vml" Requires="v">
                <p:oleObj name="Equation" r:id="rId2" imgW="3174840" imgH="533160" progId="Equation.DSMT4">
                  <p:embed/>
                </p:oleObj>
              </mc:Choice>
              <mc:Fallback>
                <p:oleObj name="Equation" r:id="rId2" imgW="3174840" imgH="533160" progId="Equation.DSMT4">
                  <p:embed/>
                  <p:pic>
                    <p:nvPicPr>
                      <p:cNvPr id="0" name="Object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503" y="4102925"/>
                        <a:ext cx="3175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612192452"/>
              </p:ext>
            </p:extLst>
          </p:nvPr>
        </p:nvGraphicFramePr>
        <p:xfrm>
          <a:off x="615801" y="4727599"/>
          <a:ext cx="1943100" cy="330200"/>
        </p:xfrm>
        <a:graphic>
          <a:graphicData uri="http://schemas.openxmlformats.org/presentationml/2006/ole">
            <mc:AlternateContent xmlns:mc="http://schemas.openxmlformats.org/markup-compatibility/2006">
              <mc:Choice xmlns:v="urn:schemas-microsoft-com:vml" Requires="v">
                <p:oleObj name="Equation" r:id="rId4" imgW="1942920" imgH="330120" progId="Equation.DSMT4">
                  <p:embed/>
                </p:oleObj>
              </mc:Choice>
              <mc:Fallback>
                <p:oleObj name="Equation" r:id="rId4" imgW="1942920" imgH="330120" progId="Equation.DSMT4">
                  <p:embed/>
                  <p:pic>
                    <p:nvPicPr>
                      <p:cNvPr id="0" name=""/>
                      <p:cNvPicPr>
                        <a:picLocks noChangeAspect="1" noChangeArrowheads="1"/>
                      </p:cNvPicPr>
                      <p:nvPr/>
                    </p:nvPicPr>
                    <p:blipFill>
                      <a:blip r:embed="rId5"/>
                      <a:srcRect/>
                      <a:stretch>
                        <a:fillRect/>
                      </a:stretch>
                    </p:blipFill>
                    <p:spPr bwMode="auto">
                      <a:xfrm>
                        <a:off x="615801" y="4727599"/>
                        <a:ext cx="19431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953604872"/>
              </p:ext>
            </p:extLst>
          </p:nvPr>
        </p:nvGraphicFramePr>
        <p:xfrm>
          <a:off x="614363" y="1421575"/>
          <a:ext cx="2273300" cy="1028700"/>
        </p:xfrm>
        <a:graphic>
          <a:graphicData uri="http://schemas.openxmlformats.org/presentationml/2006/ole">
            <mc:AlternateContent xmlns:mc="http://schemas.openxmlformats.org/markup-compatibility/2006">
              <mc:Choice xmlns:v="urn:schemas-microsoft-com:vml" Requires="v">
                <p:oleObj name="Equation" r:id="rId6" imgW="2273040" imgH="1028520" progId="Equation.DSMT4">
                  <p:embed/>
                </p:oleObj>
              </mc:Choice>
              <mc:Fallback>
                <p:oleObj name="Equation" r:id="rId6" imgW="2273040" imgH="1028520" progId="Equation.DSMT4">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4363" y="1421575"/>
                        <a:ext cx="22733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612120341"/>
              </p:ext>
            </p:extLst>
          </p:nvPr>
        </p:nvGraphicFramePr>
        <p:xfrm>
          <a:off x="611667" y="2246120"/>
          <a:ext cx="3873500" cy="1028700"/>
        </p:xfrm>
        <a:graphic>
          <a:graphicData uri="http://schemas.openxmlformats.org/presentationml/2006/ole">
            <mc:AlternateContent xmlns:mc="http://schemas.openxmlformats.org/markup-compatibility/2006">
              <mc:Choice xmlns:v="urn:schemas-microsoft-com:vml" Requires="v">
                <p:oleObj name="Equation" r:id="rId8" imgW="3873240" imgH="1028520" progId="Equation.DSMT4">
                  <p:embed/>
                </p:oleObj>
              </mc:Choice>
              <mc:Fallback>
                <p:oleObj name="Equation" r:id="rId8" imgW="3873240" imgH="1028520" progId="Equation.DSMT4">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1667" y="2246120"/>
                        <a:ext cx="38735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405776535"/>
              </p:ext>
            </p:extLst>
          </p:nvPr>
        </p:nvGraphicFramePr>
        <p:xfrm>
          <a:off x="604209" y="3491065"/>
          <a:ext cx="3771900" cy="584200"/>
        </p:xfrm>
        <a:graphic>
          <a:graphicData uri="http://schemas.openxmlformats.org/presentationml/2006/ole">
            <mc:AlternateContent xmlns:mc="http://schemas.openxmlformats.org/markup-compatibility/2006">
              <mc:Choice xmlns:v="urn:schemas-microsoft-com:vml" Requires="v">
                <p:oleObj name="Equation" r:id="rId10" imgW="3771720" imgH="583920" progId="Equation.DSMT4">
                  <p:embed/>
                </p:oleObj>
              </mc:Choice>
              <mc:Fallback>
                <p:oleObj name="Equation" r:id="rId10" imgW="3771720" imgH="583920" progId="Equation.DSMT4">
                  <p:embed/>
                  <p:pic>
                    <p:nvPicPr>
                      <p:cNvPr id="0"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4209" y="3491065"/>
                        <a:ext cx="3771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985594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a:prstGeom prst="rect">
            <a:avLst/>
          </a:prstGeom>
        </p:spPr>
        <p:txBody>
          <a:bodyPr wrap="none"/>
          <a:lstStyle/>
          <a:p>
            <a:r>
              <a:rPr lang="en-US" sz="3200" b="1" dirty="0">
                <a:latin typeface="Arial" pitchFamily="34" charset="0"/>
                <a:cs typeface="Arial" pitchFamily="34" charset="0"/>
              </a:rPr>
              <a:t>Example </a:t>
            </a:r>
            <a:r>
              <a:rPr lang="en-US" sz="3200" dirty="0">
                <a:latin typeface="Arial" pitchFamily="34" charset="0"/>
                <a:cs typeface="Arial" pitchFamily="34" charset="0"/>
              </a:rPr>
              <a:t>(</a:t>
            </a:r>
            <a:r>
              <a:rPr lang="en-US" sz="3200" dirty="0" err="1">
                <a:latin typeface="Arial" pitchFamily="34" charset="0"/>
                <a:cs typeface="Arial" pitchFamily="34" charset="0"/>
              </a:rPr>
              <a:t>cont</a:t>
            </a:r>
            <a:r>
              <a:rPr lang="en-US" sz="3200" dirty="0">
                <a:latin typeface="Arial" pitchFamily="34" charset="0"/>
                <a:cs typeface="Arial" pitchFamily="34" charset="0"/>
              </a:rPr>
              <a:t>)</a:t>
            </a:r>
            <a:endParaRPr lang="en-US" sz="3200" dirty="0"/>
          </a:p>
        </p:txBody>
      </p:sp>
      <p:sp>
        <p:nvSpPr>
          <p:cNvPr id="4" name="Text Placeholder 3"/>
          <p:cNvSpPr>
            <a:spLocks noGrp="1"/>
          </p:cNvSpPr>
          <p:nvPr>
            <p:ph type="body" sz="quarter" idx="10"/>
          </p:nvPr>
        </p:nvSpPr>
        <p:spPr/>
        <p:txBody>
          <a:bodyPr>
            <a:noAutofit/>
          </a:bodyPr>
          <a:lstStyle/>
          <a:p>
            <a:pPr>
              <a:spcBef>
                <a:spcPct val="50000"/>
              </a:spcBef>
            </a:pPr>
            <a:r>
              <a:rPr lang="en-US" sz="2800" spc="-100" dirty="0"/>
              <a:t>(c) </a:t>
            </a:r>
            <a:r>
              <a:rPr lang="en-US" sz="2800" spc="-70" dirty="0"/>
              <a:t>Since the investment is being compounded continuously, there is no </a:t>
            </a:r>
            <a:r>
              <a:rPr lang="en-US" sz="2800" i="1" spc="-70" dirty="0"/>
              <a:t>n</a:t>
            </a:r>
            <a:r>
              <a:rPr lang="en-US" sz="2800" spc="-70" dirty="0"/>
              <a:t> value. We now solve for </a:t>
            </a:r>
            <a:r>
              <a:rPr lang="en-US" sz="2800" i="1" spc="-70" dirty="0"/>
              <a:t>A.</a:t>
            </a:r>
          </a:p>
          <a:p>
            <a:pPr>
              <a:spcBef>
                <a:spcPct val="50000"/>
              </a:spcBef>
            </a:pPr>
            <a:r>
              <a:rPr lang="en-US" dirty="0"/>
              <a:t>				 </a:t>
            </a:r>
            <a:r>
              <a:rPr lang="en-US" sz="2800" dirty="0"/>
              <a:t>This is the equation to use.</a:t>
            </a:r>
          </a:p>
          <a:p>
            <a:pPr>
              <a:spcAft>
                <a:spcPts val="600"/>
              </a:spcAft>
            </a:pPr>
            <a:r>
              <a:rPr lang="en-US" sz="2800" dirty="0"/>
              <a:t>				  Replace </a:t>
            </a:r>
            <a:r>
              <a:rPr lang="en-US" sz="2800" i="1" dirty="0"/>
              <a:t>P</a:t>
            </a:r>
            <a:r>
              <a:rPr lang="en-US" sz="2800" dirty="0"/>
              <a:t> with 5000, </a:t>
            </a:r>
            <a:r>
              <a:rPr lang="en-US" sz="2800" i="1" dirty="0"/>
              <a:t>r</a:t>
            </a:r>
            <a:r>
              <a:rPr lang="en-US" sz="2800" dirty="0"/>
              <a:t>  				  0.065, and </a:t>
            </a:r>
            <a:r>
              <a:rPr lang="en-US" sz="2800" i="1" dirty="0"/>
              <a:t>t</a:t>
            </a:r>
            <a:r>
              <a:rPr lang="en-US" sz="2800" dirty="0"/>
              <a:t> with 10.</a:t>
            </a:r>
          </a:p>
          <a:p>
            <a:r>
              <a:rPr lang="en-US" sz="2800" dirty="0"/>
              <a:t>				  Multiply.</a:t>
            </a:r>
            <a:endParaRPr lang="en-US" dirty="0"/>
          </a:p>
          <a:p>
            <a:pPr>
              <a:spcAft>
                <a:spcPts val="600"/>
              </a:spcAft>
            </a:pPr>
            <a:r>
              <a:rPr lang="en-US" sz="2800" dirty="0"/>
              <a:t>				  Evaluate the exponent 				  and multiply.</a:t>
            </a:r>
          </a:p>
          <a:p>
            <a:pPr>
              <a:spcBef>
                <a:spcPts val="0"/>
              </a:spcBef>
              <a:spcAft>
                <a:spcPts val="2400"/>
              </a:spcAft>
            </a:pPr>
            <a:r>
              <a:rPr lang="en-US" sz="2800" dirty="0"/>
              <a:t>Therefore, the accumulated value of the investment is $9,577.70.</a:t>
            </a:r>
          </a:p>
          <a:p>
            <a:pPr>
              <a:spcAft>
                <a:spcPts val="2400"/>
              </a:spcAft>
            </a:pPr>
            <a:endParaRPr lang="en-US" sz="2800" dirty="0"/>
          </a:p>
          <a:p>
            <a:pPr>
              <a:spcAft>
                <a:spcPts val="600"/>
              </a:spcAft>
            </a:pPr>
            <a:r>
              <a:rPr lang="en-US" spc="-120" dirty="0"/>
              <a:t>				 </a:t>
            </a:r>
            <a:r>
              <a:rPr lang="en-US" sz="2800" dirty="0"/>
              <a:t>				 				</a:t>
            </a:r>
          </a:p>
          <a:p>
            <a:pPr>
              <a:spcAft>
                <a:spcPts val="600"/>
              </a:spcAft>
            </a:pPr>
            <a:r>
              <a:rPr lang="en-US" sz="2800" spc="-100" dirty="0"/>
              <a:t>				</a:t>
            </a:r>
            <a:endParaRPr lang="en-US" sz="2800" dirty="0"/>
          </a:p>
        </p:txBody>
      </p:sp>
      <p:grpSp>
        <p:nvGrpSpPr>
          <p:cNvPr id="2" name="Group 1"/>
          <p:cNvGrpSpPr/>
          <p:nvPr/>
        </p:nvGrpSpPr>
        <p:grpSpPr>
          <a:xfrm>
            <a:off x="1219200" y="2343334"/>
            <a:ext cx="2785110" cy="2435166"/>
            <a:chOff x="1219200" y="2582269"/>
            <a:chExt cx="2785110" cy="2435166"/>
          </a:xfrm>
        </p:grpSpPr>
        <p:graphicFrame>
          <p:nvGraphicFramePr>
            <p:cNvPr id="3" name="Object 2"/>
            <p:cNvGraphicFramePr>
              <a:graphicFrameLocks noChangeAspect="1"/>
            </p:cNvGraphicFramePr>
            <p:nvPr>
              <p:extLst>
                <p:ext uri="{D42A27DB-BD31-4B8C-83A1-F6EECF244321}">
                  <p14:modId xmlns:p14="http://schemas.microsoft.com/office/powerpoint/2010/main" val="4174833056"/>
                </p:ext>
              </p:extLst>
            </p:nvPr>
          </p:nvGraphicFramePr>
          <p:xfrm>
            <a:off x="1273810" y="3036235"/>
            <a:ext cx="2730500" cy="457200"/>
          </p:xfrm>
          <a:graphic>
            <a:graphicData uri="http://schemas.openxmlformats.org/presentationml/2006/ole">
              <mc:AlternateContent xmlns:mc="http://schemas.openxmlformats.org/markup-compatibility/2006">
                <mc:Choice xmlns:v="urn:schemas-microsoft-com:vml" Requires="v">
                  <p:oleObj name="Equation" r:id="rId2" imgW="2730240" imgH="457200" progId="Equation.DSMT4">
                    <p:embed/>
                  </p:oleObj>
                </mc:Choice>
                <mc:Fallback>
                  <p:oleObj name="Equation" r:id="rId2" imgW="2730240" imgH="457200" progId="Equation.DSMT4">
                    <p:embed/>
                    <p:pic>
                      <p:nvPicPr>
                        <p:cNvPr id="0" name=""/>
                        <p:cNvPicPr>
                          <a:picLocks noChangeAspect="1" noChangeArrowheads="1"/>
                        </p:cNvPicPr>
                        <p:nvPr/>
                      </p:nvPicPr>
                      <p:blipFill>
                        <a:blip r:embed="rId3"/>
                        <a:srcRect/>
                        <a:stretch>
                          <a:fillRect/>
                        </a:stretch>
                      </p:blipFill>
                      <p:spPr bwMode="auto">
                        <a:xfrm>
                          <a:off x="1273810" y="3036235"/>
                          <a:ext cx="2730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050899634"/>
                </p:ext>
              </p:extLst>
            </p:nvPr>
          </p:nvGraphicFramePr>
          <p:xfrm>
            <a:off x="1219200" y="4687235"/>
            <a:ext cx="1943100" cy="330200"/>
          </p:xfrm>
          <a:graphic>
            <a:graphicData uri="http://schemas.openxmlformats.org/presentationml/2006/ole">
              <mc:AlternateContent xmlns:mc="http://schemas.openxmlformats.org/markup-compatibility/2006">
                <mc:Choice xmlns:v="urn:schemas-microsoft-com:vml" Requires="v">
                  <p:oleObj name="Equation" r:id="rId4" imgW="1942920" imgH="330120" progId="Equation.DSMT4">
                    <p:embed/>
                  </p:oleObj>
                </mc:Choice>
                <mc:Fallback>
                  <p:oleObj name="Equation" r:id="rId4" imgW="1942920" imgH="330120" progId="Equation.DSMT4">
                    <p:embed/>
                    <p:pic>
                      <p:nvPicPr>
                        <p:cNvPr id="0" name=""/>
                        <p:cNvPicPr>
                          <a:picLocks noChangeAspect="1" noChangeArrowheads="1"/>
                        </p:cNvPicPr>
                        <p:nvPr/>
                      </p:nvPicPr>
                      <p:blipFill>
                        <a:blip r:embed="rId5"/>
                        <a:srcRect/>
                        <a:stretch>
                          <a:fillRect/>
                        </a:stretch>
                      </p:blipFill>
                      <p:spPr bwMode="auto">
                        <a:xfrm>
                          <a:off x="1219200" y="4687235"/>
                          <a:ext cx="19431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766528787"/>
                </p:ext>
              </p:extLst>
            </p:nvPr>
          </p:nvGraphicFramePr>
          <p:xfrm>
            <a:off x="1295400" y="2582269"/>
            <a:ext cx="1244600" cy="393700"/>
          </p:xfrm>
          <a:graphic>
            <a:graphicData uri="http://schemas.openxmlformats.org/presentationml/2006/ole">
              <mc:AlternateContent xmlns:mc="http://schemas.openxmlformats.org/markup-compatibility/2006">
                <mc:Choice xmlns:v="urn:schemas-microsoft-com:vml" Requires="v">
                  <p:oleObj name="Equation" r:id="rId6" imgW="1244520" imgH="393480" progId="Equation.DSMT4">
                    <p:embed/>
                  </p:oleObj>
                </mc:Choice>
                <mc:Fallback>
                  <p:oleObj name="Equation" r:id="rId6" imgW="1244520" imgH="393480" progId="Equation.DSMT4">
                    <p:embed/>
                    <p:pic>
                      <p:nvPicPr>
                        <p:cNvPr id="0" name=""/>
                        <p:cNvPicPr>
                          <a:picLocks noChangeAspect="1" noChangeArrowheads="1"/>
                        </p:cNvPicPr>
                        <p:nvPr/>
                      </p:nvPicPr>
                      <p:blipFill>
                        <a:blip r:embed="rId7"/>
                        <a:srcRect/>
                        <a:stretch>
                          <a:fillRect/>
                        </a:stretch>
                      </p:blipFill>
                      <p:spPr bwMode="auto">
                        <a:xfrm>
                          <a:off x="1295400" y="2582269"/>
                          <a:ext cx="1244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4044984156"/>
                </p:ext>
              </p:extLst>
            </p:nvPr>
          </p:nvGraphicFramePr>
          <p:xfrm>
            <a:off x="1259840" y="4042205"/>
            <a:ext cx="2209800" cy="457200"/>
          </p:xfrm>
          <a:graphic>
            <a:graphicData uri="http://schemas.openxmlformats.org/presentationml/2006/ole">
              <mc:AlternateContent xmlns:mc="http://schemas.openxmlformats.org/markup-compatibility/2006">
                <mc:Choice xmlns:v="urn:schemas-microsoft-com:vml" Requires="v">
                  <p:oleObj name="Equation" r:id="rId8" imgW="2209680" imgH="457200" progId="Equation.DSMT4">
                    <p:embed/>
                  </p:oleObj>
                </mc:Choice>
                <mc:Fallback>
                  <p:oleObj name="Equation" r:id="rId8" imgW="2209680" imgH="457200" progId="Equation.DSMT4">
                    <p:embed/>
                    <p:pic>
                      <p:nvPicPr>
                        <p:cNvPr id="0" name=""/>
                        <p:cNvPicPr>
                          <a:picLocks noChangeAspect="1" noChangeArrowheads="1"/>
                        </p:cNvPicPr>
                        <p:nvPr/>
                      </p:nvPicPr>
                      <p:blipFill>
                        <a:blip r:embed="rId9"/>
                        <a:srcRect/>
                        <a:stretch>
                          <a:fillRect/>
                        </a:stretch>
                      </p:blipFill>
                      <p:spPr bwMode="auto">
                        <a:xfrm>
                          <a:off x="1259840" y="4042205"/>
                          <a:ext cx="220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extLst>
      <p:ext uri="{BB962C8B-B14F-4D97-AF65-F5344CB8AC3E}">
        <p14:creationId xmlns:p14="http://schemas.microsoft.com/office/powerpoint/2010/main" val="29931922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p:spPr>
        <p:txBody>
          <a:bodyPr wrap="square"/>
          <a:lstStyle/>
          <a:p>
            <a:r>
              <a:rPr lang="en-US" sz="3200" b="1" i="1" dirty="0">
                <a:solidFill>
                  <a:srgbClr val="000000"/>
                </a:solidFill>
                <a:latin typeface="Arial" pitchFamily="34" charset="0"/>
                <a:cs typeface="Arial" pitchFamily="34" charset="0"/>
              </a:rPr>
              <a:t>Objective 4: Example</a:t>
            </a:r>
            <a:endParaRPr lang="en-US" sz="3200" dirty="0"/>
          </a:p>
        </p:txBody>
      </p:sp>
      <p:sp>
        <p:nvSpPr>
          <p:cNvPr id="4" name="Text Placeholder 3"/>
          <p:cNvSpPr>
            <a:spLocks noGrp="1"/>
          </p:cNvSpPr>
          <p:nvPr>
            <p:ph type="body" sz="quarter" idx="10"/>
          </p:nvPr>
        </p:nvSpPr>
        <p:spPr/>
        <p:txBody>
          <a:bodyPr/>
          <a:lstStyle/>
          <a:p>
            <a:pPr defTabSz="548640"/>
            <a:r>
              <a:rPr lang="en-US" sz="2800" b="1" dirty="0"/>
              <a:t>4a.</a:t>
            </a:r>
            <a:r>
              <a:rPr lang="en-US" sz="2800" dirty="0"/>
              <a:t>	 A sum of $10,000 is invested at an annual rate 	of 8%. Find the balance in the account after       	5 years subject to quarterly compounding.</a:t>
            </a:r>
          </a:p>
          <a:p>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251721014"/>
              </p:ext>
            </p:extLst>
          </p:nvPr>
        </p:nvGraphicFramePr>
        <p:xfrm>
          <a:off x="1158240" y="2743200"/>
          <a:ext cx="3924300" cy="2654300"/>
        </p:xfrm>
        <a:graphic>
          <a:graphicData uri="http://schemas.openxmlformats.org/presentationml/2006/ole">
            <mc:AlternateContent xmlns:mc="http://schemas.openxmlformats.org/markup-compatibility/2006">
              <mc:Choice xmlns:v="urn:schemas-microsoft-com:vml" Requires="v">
                <p:oleObj name="Equation" r:id="rId2" imgW="3924000" imgH="2654280" progId="Equation.DSMT4">
                  <p:embed/>
                </p:oleObj>
              </mc:Choice>
              <mc:Fallback>
                <p:oleObj name="Equation" r:id="rId2" imgW="3924000" imgH="2654280" progId="Equation.DSMT4">
                  <p:embed/>
                  <p:pic>
                    <p:nvPicPr>
                      <p:cNvPr id="0" name=""/>
                      <p:cNvPicPr/>
                      <p:nvPr/>
                    </p:nvPicPr>
                    <p:blipFill>
                      <a:blip r:embed="rId3"/>
                      <a:stretch>
                        <a:fillRect/>
                      </a:stretch>
                    </p:blipFill>
                    <p:spPr>
                      <a:xfrm>
                        <a:off x="1158240" y="2743200"/>
                        <a:ext cx="3924300" cy="2654300"/>
                      </a:xfrm>
                      <a:prstGeom prst="rect">
                        <a:avLst/>
                      </a:prstGeom>
                    </p:spPr>
                  </p:pic>
                </p:oleObj>
              </mc:Fallback>
            </mc:AlternateContent>
          </a:graphicData>
        </a:graphic>
      </p:graphicFrame>
    </p:spTree>
    <p:extLst>
      <p:ext uri="{BB962C8B-B14F-4D97-AF65-F5344CB8AC3E}">
        <p14:creationId xmlns:p14="http://schemas.microsoft.com/office/powerpoint/2010/main" val="5830257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p:spPr>
        <p:txBody>
          <a:bodyPr wrap="square"/>
          <a:lstStyle/>
          <a:p>
            <a:r>
              <a:rPr lang="en-US" sz="3200" b="1" i="1" dirty="0">
                <a:solidFill>
                  <a:srgbClr val="000000"/>
                </a:solidFill>
                <a:latin typeface="Arial" pitchFamily="34" charset="0"/>
                <a:cs typeface="Arial" pitchFamily="34" charset="0"/>
              </a:rPr>
              <a:t>Objective 4: Example</a:t>
            </a:r>
            <a:endParaRPr lang="en-US" sz="3200" dirty="0"/>
          </a:p>
        </p:txBody>
      </p:sp>
      <p:sp>
        <p:nvSpPr>
          <p:cNvPr id="4" name="Text Placeholder 3"/>
          <p:cNvSpPr>
            <a:spLocks noGrp="1"/>
          </p:cNvSpPr>
          <p:nvPr>
            <p:ph type="body" sz="quarter" idx="10"/>
          </p:nvPr>
        </p:nvSpPr>
        <p:spPr/>
        <p:txBody>
          <a:bodyPr/>
          <a:lstStyle/>
          <a:p>
            <a:pPr defTabSz="548640"/>
            <a:r>
              <a:rPr lang="en-US" sz="2800" b="1" dirty="0"/>
              <a:t>4b.</a:t>
            </a:r>
            <a:r>
              <a:rPr lang="en-US" sz="2800" dirty="0"/>
              <a:t>	 A sum of $10,000 is invested at an annual rate 	of 8%. Find the balance in the account after     	5 years subject to continuous compounding.</a:t>
            </a:r>
          </a:p>
          <a:p>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3328267941"/>
              </p:ext>
            </p:extLst>
          </p:nvPr>
        </p:nvGraphicFramePr>
        <p:xfrm>
          <a:off x="1143000" y="2840038"/>
          <a:ext cx="3098800" cy="1663700"/>
        </p:xfrm>
        <a:graphic>
          <a:graphicData uri="http://schemas.openxmlformats.org/presentationml/2006/ole">
            <mc:AlternateContent xmlns:mc="http://schemas.openxmlformats.org/markup-compatibility/2006">
              <mc:Choice xmlns:v="urn:schemas-microsoft-com:vml" Requires="v">
                <p:oleObj name="Equation" r:id="rId2" imgW="3098520" imgH="1663560" progId="Equation.DSMT4">
                  <p:embed/>
                </p:oleObj>
              </mc:Choice>
              <mc:Fallback>
                <p:oleObj name="Equation" r:id="rId2" imgW="3098520" imgH="1663560" progId="Equation.DSMT4">
                  <p:embed/>
                  <p:pic>
                    <p:nvPicPr>
                      <p:cNvPr id="0" name="Object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840038"/>
                        <a:ext cx="3098800"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253025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533400" y="1219200"/>
            <a:ext cx="3352800" cy="1600200"/>
          </a:xfrm>
        </p:spPr>
        <p:txBody>
          <a:bodyPr>
            <a:noAutofit/>
          </a:bodyPr>
          <a:lstStyle/>
          <a:p>
            <a:pPr lvl="0" eaLnBrk="0" hangingPunct="0">
              <a:spcBef>
                <a:spcPts val="0"/>
              </a:spcBef>
            </a:pPr>
            <a:r>
              <a:rPr lang="en-US" sz="4400" dirty="0">
                <a:solidFill>
                  <a:srgbClr val="FEE692"/>
                </a:solidFill>
              </a:rPr>
              <a:t> </a:t>
            </a:r>
            <a:r>
              <a:rPr lang="en-US" sz="4400" dirty="0"/>
              <a:t>Section 9.3</a:t>
            </a:r>
          </a:p>
        </p:txBody>
      </p:sp>
      <p:sp>
        <p:nvSpPr>
          <p:cNvPr id="6" name="Content Placeholder 5"/>
          <p:cNvSpPr>
            <a:spLocks noGrp="1"/>
          </p:cNvSpPr>
          <p:nvPr>
            <p:ph sz="quarter" idx="11"/>
          </p:nvPr>
        </p:nvSpPr>
        <p:spPr>
          <a:xfrm>
            <a:off x="533400" y="2514600"/>
            <a:ext cx="3276600" cy="2743200"/>
          </a:xfrm>
        </p:spPr>
        <p:txBody>
          <a:bodyPr>
            <a:noAutofit/>
          </a:bodyPr>
          <a:lstStyle/>
          <a:p>
            <a:pPr marL="342900" indent="-342900" algn="ctr"/>
            <a:r>
              <a:rPr lang="en-US" dirty="0"/>
              <a:t>Logarithmic</a:t>
            </a:r>
          </a:p>
          <a:p>
            <a:pPr marL="342900" indent="-342900" algn="ctr"/>
            <a:r>
              <a:rPr lang="en-US" dirty="0"/>
              <a:t>Functions</a:t>
            </a:r>
          </a:p>
          <a:p>
            <a:pPr marL="342900" indent="-342900" algn="ctr"/>
            <a:endParaRPr lang="en-US" dirty="0"/>
          </a:p>
          <a:p>
            <a:endParaRPr lang="en-US" dirty="0"/>
          </a:p>
        </p:txBody>
      </p:sp>
    </p:spTree>
    <p:extLst>
      <p:ext uri="{BB962C8B-B14F-4D97-AF65-F5344CB8AC3E}">
        <p14:creationId xmlns:p14="http://schemas.microsoft.com/office/powerpoint/2010/main" val="35605621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572000" y="182880"/>
            <a:ext cx="0" cy="0"/>
          </a:xfrm>
        </p:spPr>
        <p:txBody>
          <a:bodyPr/>
          <a:lstStyle/>
          <a:p>
            <a:r>
              <a:rPr lang="en-US" sz="3200" dirty="0">
                <a:latin typeface="Arial" pitchFamily="34" charset="0"/>
                <a:cs typeface="Arial" pitchFamily="34" charset="0"/>
              </a:rPr>
              <a:t>Logarithmic Functions</a:t>
            </a:r>
          </a:p>
        </p:txBody>
      </p:sp>
      <p:sp>
        <p:nvSpPr>
          <p:cNvPr id="3" name="Text Placeholder 2"/>
          <p:cNvSpPr>
            <a:spLocks noGrp="1"/>
          </p:cNvSpPr>
          <p:nvPr>
            <p:ph type="body" sz="quarter" idx="10"/>
          </p:nvPr>
        </p:nvSpPr>
        <p:spPr/>
        <p:txBody>
          <a:bodyPr>
            <a:noAutofit/>
          </a:bodyPr>
          <a:lstStyle/>
          <a:p>
            <a:pPr>
              <a:spcBef>
                <a:spcPts val="200"/>
              </a:spcBef>
            </a:pPr>
            <a:r>
              <a:rPr lang="en-US" sz="2800" spc="-50" dirty="0"/>
              <a:t>Think about the graph of the exponential function.  No horizontal line can be drawn that intersects the graph of the exponential function in more than one point. This means that the exponential function is           </a:t>
            </a:r>
            <a:r>
              <a:rPr lang="en-US" sz="2800" i="1" spc="-50" dirty="0"/>
              <a:t>one-to-one</a:t>
            </a:r>
            <a:r>
              <a:rPr lang="en-US" sz="2800" spc="-50" dirty="0"/>
              <a:t> and that it has an </a:t>
            </a:r>
            <a:r>
              <a:rPr lang="en-US" sz="2800" i="1" spc="-50" dirty="0"/>
              <a:t>inverse</a:t>
            </a:r>
            <a:r>
              <a:rPr lang="en-US" sz="2800" spc="-50" dirty="0"/>
              <a:t>.</a:t>
            </a:r>
          </a:p>
          <a:p>
            <a:pPr>
              <a:spcBef>
                <a:spcPts val="0"/>
              </a:spcBef>
            </a:pPr>
            <a:r>
              <a:rPr lang="en-US" sz="2800" spc="-70" dirty="0"/>
              <a:t>The very special function that is the </a:t>
            </a:r>
            <a:r>
              <a:rPr lang="en-US" sz="2800" i="1" spc="-70" dirty="0"/>
              <a:t>inverse of the exponential function with base b </a:t>
            </a:r>
            <a:r>
              <a:rPr lang="en-US" sz="2800" spc="-70" dirty="0"/>
              <a:t>is the </a:t>
            </a:r>
            <a:r>
              <a:rPr lang="en-US" sz="2800" b="1" i="1" spc="-70" dirty="0"/>
              <a:t>logarithmic function with base b</a:t>
            </a:r>
            <a:r>
              <a:rPr lang="en-US" sz="2800" spc="-70" dirty="0"/>
              <a:t>.</a:t>
            </a:r>
          </a:p>
          <a:p>
            <a:pPr>
              <a:spcBef>
                <a:spcPts val="0"/>
              </a:spcBef>
            </a:pPr>
            <a:r>
              <a:rPr lang="en-US" sz="2800" spc="-70" dirty="0"/>
              <a:t>The logarithmic function can help us to understand diverse phenomena, including, for example, earthquake intensity, human memory, and the pace of life in large cities.</a:t>
            </a:r>
          </a:p>
        </p:txBody>
      </p:sp>
    </p:spTree>
    <p:extLst>
      <p:ext uri="{BB962C8B-B14F-4D97-AF65-F5344CB8AC3E}">
        <p14:creationId xmlns:p14="http://schemas.microsoft.com/office/powerpoint/2010/main" val="4191249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572000" y="182880"/>
            <a:ext cx="0" cy="0"/>
          </a:xfrm>
        </p:spPr>
        <p:txBody>
          <a:bodyPr vert="horz" wrap="none" tIns="457200" bIns="457200" spcCol="0">
            <a:noAutofit/>
          </a:bodyPr>
          <a:lstStyle/>
          <a:p>
            <a:r>
              <a:rPr lang="en-US" sz="3200" dirty="0">
                <a:latin typeface="Arial" pitchFamily="34" charset="0"/>
                <a:cs typeface="Arial" pitchFamily="34" charset="0"/>
              </a:rPr>
              <a:t>Logarithmic Functions</a:t>
            </a:r>
          </a:p>
        </p:txBody>
      </p:sp>
      <p:graphicFrame>
        <p:nvGraphicFramePr>
          <p:cNvPr id="5" name="Table Placeholder 1"/>
          <p:cNvGraphicFramePr>
            <a:graphicFrameLocks/>
          </p:cNvGraphicFramePr>
          <p:nvPr/>
        </p:nvGraphicFramePr>
        <p:xfrm>
          <a:off x="533400" y="1143000"/>
          <a:ext cx="8243888" cy="2514600"/>
        </p:xfrm>
        <a:graphic>
          <a:graphicData uri="http://schemas.openxmlformats.org/drawingml/2006/table">
            <a:tbl>
              <a:tblPr firstRow="1" bandRow="1">
                <a:tableStyleId>{5C22544A-7EE6-4342-B048-85BDC9FD1C3A}</a:tableStyleId>
              </a:tblPr>
              <a:tblGrid>
                <a:gridCol w="8243888">
                  <a:extLst>
                    <a:ext uri="{9D8B030D-6E8A-4147-A177-3AD203B41FA5}">
                      <a16:colId xmlns:a16="http://schemas.microsoft.com/office/drawing/2014/main" val="20000"/>
                    </a:ext>
                  </a:extLst>
                </a:gridCol>
              </a:tblGrid>
              <a:tr h="3708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00A8"/>
                          </a:solidFill>
                          <a:effectLst/>
                          <a:latin typeface="Arial" pitchFamily="34" charset="0"/>
                          <a:cs typeface="Arial" pitchFamily="34" charset="0"/>
                        </a:rPr>
                        <a:t>Definition of the Logarithmic Function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9964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pitchFamily="34" charset="0"/>
                          <a:cs typeface="Arial" pitchFamily="34" charset="0"/>
                        </a:rPr>
                        <a:t>For          and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pitchFamily="34" charset="0"/>
                          <a:cs typeface="Arial" pitchFamily="34" charset="0"/>
                        </a:rPr>
                        <a:t>                        is equivalent to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chemeClr val="tx1"/>
                          </a:solidFill>
                          <a:effectLst/>
                          <a:latin typeface="Arial" pitchFamily="34" charset="0"/>
                          <a:cs typeface="Arial" pitchFamily="34" charset="0"/>
                        </a:rPr>
                        <a:t>The function                     is the </a:t>
                      </a:r>
                      <a:r>
                        <a:rPr kumimoji="0" lang="en-US" sz="2800" b="1" i="0" u="none" strike="noStrike" cap="none" normalizeH="0" baseline="0" dirty="0">
                          <a:ln>
                            <a:noFill/>
                          </a:ln>
                          <a:solidFill>
                            <a:schemeClr val="tx1"/>
                          </a:solidFill>
                          <a:effectLst/>
                          <a:latin typeface="Arial" pitchFamily="34" charset="0"/>
                          <a:cs typeface="Arial" pitchFamily="34" charset="0"/>
                        </a:rPr>
                        <a:t>logarithmic function with base </a:t>
                      </a:r>
                      <a:r>
                        <a:rPr kumimoji="0" lang="en-US" sz="2800" b="1" i="1" u="none" strike="noStrike" cap="none" normalizeH="0" baseline="0" dirty="0">
                          <a:ln>
                            <a:noFill/>
                          </a:ln>
                          <a:solidFill>
                            <a:schemeClr val="tx1"/>
                          </a:solidFill>
                          <a:effectLst/>
                          <a:latin typeface="Arial" pitchFamily="34" charset="0"/>
                          <a:cs typeface="Arial" pitchFamily="34" charset="0"/>
                        </a:rPr>
                        <a:t>b</a:t>
                      </a:r>
                      <a:r>
                        <a:rPr kumimoji="0" lang="en-US" sz="2800" b="0" i="0" u="none" strike="noStrike" cap="none" normalizeH="0" baseline="0" dirty="0">
                          <a:ln>
                            <a:noFill/>
                          </a:ln>
                          <a:solidFill>
                            <a:schemeClr val="tx1"/>
                          </a:solidFill>
                          <a:effectLst/>
                          <a:latin typeface="Arial" pitchFamily="34" charset="0"/>
                          <a:cs typeface="Arial"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2" name="Object 1"/>
          <p:cNvGraphicFramePr>
            <a:graphicFrameLocks noChangeAspect="1"/>
          </p:cNvGraphicFramePr>
          <p:nvPr/>
        </p:nvGraphicFramePr>
        <p:xfrm>
          <a:off x="1225550" y="1766888"/>
          <a:ext cx="812800" cy="330200"/>
        </p:xfrm>
        <a:graphic>
          <a:graphicData uri="http://schemas.openxmlformats.org/presentationml/2006/ole">
            <mc:AlternateContent xmlns:mc="http://schemas.openxmlformats.org/markup-compatibility/2006">
              <mc:Choice xmlns:v="urn:schemas-microsoft-com:vml" Requires="v">
                <p:oleObj name="Equation" r:id="rId2" imgW="812520" imgH="330120" progId="Equation.DSMT4">
                  <p:embed/>
                </p:oleObj>
              </mc:Choice>
              <mc:Fallback>
                <p:oleObj name="Equation" r:id="rId2" imgW="812520" imgH="330120" progId="Equation.DSMT4">
                  <p:embed/>
                  <p:pic>
                    <p:nvPicPr>
                      <p:cNvPr id="2" name="Object 1"/>
                      <p:cNvPicPr>
                        <a:picLocks noChangeAspect="1" noChangeArrowheads="1"/>
                      </p:cNvPicPr>
                      <p:nvPr/>
                    </p:nvPicPr>
                    <p:blipFill>
                      <a:blip r:embed="rId3"/>
                      <a:srcRect/>
                      <a:stretch>
                        <a:fillRect/>
                      </a:stretch>
                    </p:blipFill>
                    <p:spPr bwMode="auto">
                      <a:xfrm>
                        <a:off x="1225550" y="1766888"/>
                        <a:ext cx="8128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nvGraphicFramePr>
        <p:xfrm>
          <a:off x="2889250" y="1782763"/>
          <a:ext cx="2095500" cy="368300"/>
        </p:xfrm>
        <a:graphic>
          <a:graphicData uri="http://schemas.openxmlformats.org/presentationml/2006/ole">
            <mc:AlternateContent xmlns:mc="http://schemas.openxmlformats.org/markup-compatibility/2006">
              <mc:Choice xmlns:v="urn:schemas-microsoft-com:vml" Requires="v">
                <p:oleObj name="Equation" r:id="rId4" imgW="2095200" imgH="368280" progId="Equation.DSMT4">
                  <p:embed/>
                </p:oleObj>
              </mc:Choice>
              <mc:Fallback>
                <p:oleObj name="Equation" r:id="rId4" imgW="2095200" imgH="368280" progId="Equation.DSMT4">
                  <p:embed/>
                  <p:pic>
                    <p:nvPicPr>
                      <p:cNvPr id="10" name="Object 9"/>
                      <p:cNvPicPr>
                        <a:picLocks noChangeAspect="1" noChangeArrowheads="1"/>
                      </p:cNvPicPr>
                      <p:nvPr/>
                    </p:nvPicPr>
                    <p:blipFill>
                      <a:blip r:embed="rId5"/>
                      <a:srcRect/>
                      <a:stretch>
                        <a:fillRect/>
                      </a:stretch>
                    </p:blipFill>
                    <p:spPr bwMode="auto">
                      <a:xfrm>
                        <a:off x="2889250" y="1782763"/>
                        <a:ext cx="2095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nvGraphicFramePr>
        <p:xfrm>
          <a:off x="1322642" y="2273281"/>
          <a:ext cx="1536700" cy="444500"/>
        </p:xfrm>
        <a:graphic>
          <a:graphicData uri="http://schemas.openxmlformats.org/presentationml/2006/ole">
            <mc:AlternateContent xmlns:mc="http://schemas.openxmlformats.org/markup-compatibility/2006">
              <mc:Choice xmlns:v="urn:schemas-microsoft-com:vml" Requires="v">
                <p:oleObj name="Equation" r:id="rId6" imgW="1536480" imgH="444240" progId="Equation.DSMT4">
                  <p:embed/>
                </p:oleObj>
              </mc:Choice>
              <mc:Fallback>
                <p:oleObj name="Equation" r:id="rId6" imgW="1536480" imgH="444240" progId="Equation.DSMT4">
                  <p:embed/>
                  <p:pic>
                    <p:nvPicPr>
                      <p:cNvPr id="11" name="Object 10"/>
                      <p:cNvPicPr>
                        <a:picLocks noChangeAspect="1" noChangeArrowheads="1"/>
                      </p:cNvPicPr>
                      <p:nvPr/>
                    </p:nvPicPr>
                    <p:blipFill>
                      <a:blip r:embed="rId7"/>
                      <a:srcRect/>
                      <a:stretch>
                        <a:fillRect/>
                      </a:stretch>
                    </p:blipFill>
                    <p:spPr bwMode="auto">
                      <a:xfrm>
                        <a:off x="1322642" y="2273281"/>
                        <a:ext cx="15367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nvGraphicFramePr>
        <p:xfrm>
          <a:off x="5326044" y="2172308"/>
          <a:ext cx="1206500" cy="457200"/>
        </p:xfrm>
        <a:graphic>
          <a:graphicData uri="http://schemas.openxmlformats.org/presentationml/2006/ole">
            <mc:AlternateContent xmlns:mc="http://schemas.openxmlformats.org/markup-compatibility/2006">
              <mc:Choice xmlns:v="urn:schemas-microsoft-com:vml" Requires="v">
                <p:oleObj name="Equation" r:id="rId8" imgW="1206360" imgH="457200" progId="Equation.DSMT4">
                  <p:embed/>
                </p:oleObj>
              </mc:Choice>
              <mc:Fallback>
                <p:oleObj name="Equation" r:id="rId8" imgW="1206360" imgH="457200" progId="Equation.DSMT4">
                  <p:embed/>
                  <p:pic>
                    <p:nvPicPr>
                      <p:cNvPr id="12" name="Object 11"/>
                      <p:cNvPicPr>
                        <a:picLocks noChangeAspect="1" noChangeArrowheads="1"/>
                      </p:cNvPicPr>
                      <p:nvPr/>
                    </p:nvPicPr>
                    <p:blipFill>
                      <a:blip r:embed="rId9"/>
                      <a:srcRect/>
                      <a:stretch>
                        <a:fillRect/>
                      </a:stretch>
                    </p:blipFill>
                    <p:spPr bwMode="auto">
                      <a:xfrm>
                        <a:off x="5326044" y="2172308"/>
                        <a:ext cx="1206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p:cNvGraphicFramePr>
            <a:graphicFrameLocks noChangeAspect="1"/>
          </p:cNvGraphicFramePr>
          <p:nvPr/>
        </p:nvGraphicFramePr>
        <p:xfrm>
          <a:off x="2590800" y="2772864"/>
          <a:ext cx="1993900" cy="457200"/>
        </p:xfrm>
        <a:graphic>
          <a:graphicData uri="http://schemas.openxmlformats.org/presentationml/2006/ole">
            <mc:AlternateContent xmlns:mc="http://schemas.openxmlformats.org/markup-compatibility/2006">
              <mc:Choice xmlns:v="urn:schemas-microsoft-com:vml" Requires="v">
                <p:oleObj name="Equation" r:id="rId10" imgW="1993680" imgH="457200" progId="Equation.DSMT4">
                  <p:embed/>
                </p:oleObj>
              </mc:Choice>
              <mc:Fallback>
                <p:oleObj name="Equation" r:id="rId10" imgW="1993680" imgH="457200" progId="Equation.DSMT4">
                  <p:embed/>
                  <p:pic>
                    <p:nvPicPr>
                      <p:cNvPr id="13" name="Object 12"/>
                      <p:cNvPicPr>
                        <a:picLocks noChangeAspect="1" noChangeArrowheads="1"/>
                      </p:cNvPicPr>
                      <p:nvPr/>
                    </p:nvPicPr>
                    <p:blipFill>
                      <a:blip r:embed="rId11"/>
                      <a:srcRect/>
                      <a:stretch>
                        <a:fillRect/>
                      </a:stretch>
                    </p:blipFill>
                    <p:spPr bwMode="auto">
                      <a:xfrm>
                        <a:off x="2590800" y="2772864"/>
                        <a:ext cx="1993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227429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572000" y="182880"/>
            <a:ext cx="0" cy="0"/>
          </a:xfrm>
        </p:spPr>
        <p:txBody>
          <a:bodyPr vert="horz" wrap="none" tIns="457200" bIns="457200" spcCol="0">
            <a:noAutofit/>
          </a:bodyPr>
          <a:lstStyle/>
          <a:p>
            <a:r>
              <a:rPr lang="en-US" sz="3200" dirty="0">
                <a:latin typeface="Arial" pitchFamily="34" charset="0"/>
                <a:cs typeface="Arial" pitchFamily="34" charset="0"/>
              </a:rPr>
              <a:t>Logarithmic Functions (</a:t>
            </a:r>
            <a:r>
              <a:rPr lang="en-US" sz="3200" dirty="0" err="1">
                <a:latin typeface="Arial" pitchFamily="34" charset="0"/>
                <a:cs typeface="Arial" pitchFamily="34" charset="0"/>
              </a:rPr>
              <a:t>cont</a:t>
            </a:r>
            <a:r>
              <a:rPr lang="en-US" sz="3200" dirty="0">
                <a:latin typeface="Arial" pitchFamily="34" charset="0"/>
                <a:cs typeface="Arial" pitchFamily="34" charset="0"/>
              </a:rPr>
              <a:t>)</a:t>
            </a:r>
          </a:p>
        </p:txBody>
      </p:sp>
      <p:graphicFrame>
        <p:nvGraphicFramePr>
          <p:cNvPr id="9" name="Table Placeholder 1"/>
          <p:cNvGraphicFramePr>
            <a:graphicFrameLocks/>
          </p:cNvGraphicFramePr>
          <p:nvPr/>
        </p:nvGraphicFramePr>
        <p:xfrm>
          <a:off x="533400" y="1143000"/>
          <a:ext cx="8243888" cy="4535424"/>
        </p:xfrm>
        <a:graphic>
          <a:graphicData uri="http://schemas.openxmlformats.org/drawingml/2006/table">
            <a:tbl>
              <a:tblPr firstRow="1" bandRow="1">
                <a:tableStyleId>{5C22544A-7EE6-4342-B048-85BDC9FD1C3A}</a:tableStyleId>
              </a:tblPr>
              <a:tblGrid>
                <a:gridCol w="8243888">
                  <a:extLst>
                    <a:ext uri="{9D8B030D-6E8A-4147-A177-3AD203B41FA5}">
                      <a16:colId xmlns:a16="http://schemas.microsoft.com/office/drawing/2014/main" val="20000"/>
                    </a:ext>
                  </a:extLst>
                </a:gridCol>
              </a:tblGrid>
              <a:tr h="3708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00A8"/>
                          </a:solidFill>
                          <a:effectLst/>
                          <a:latin typeface="Arial" pitchFamily="34" charset="0"/>
                          <a:cs typeface="Arial" pitchFamily="34" charset="0"/>
                        </a:rPr>
                        <a:t>Location of Base and Exponent in Exponential and Logarithmic Forms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99644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2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2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chemeClr val="tx1"/>
                          </a:solidFill>
                          <a:effectLst/>
                          <a:latin typeface="Arial" pitchFamily="34" charset="0"/>
                          <a:cs typeface="Arial" pitchFamily="34" charset="0"/>
                        </a:rPr>
                        <a:t>Logarithmic Form:</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2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chemeClr val="tx1"/>
                          </a:solidFill>
                          <a:effectLst/>
                          <a:latin typeface="Arial" pitchFamily="34" charset="0"/>
                          <a:cs typeface="Arial" pitchFamily="34" charset="0"/>
                        </a:rPr>
                        <a:t>Exponential Form:</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16" name="AutoShape 64"/>
          <p:cNvSpPr>
            <a:spLocks noChangeArrowheads="1"/>
          </p:cNvSpPr>
          <p:nvPr/>
        </p:nvSpPr>
        <p:spPr bwMode="auto">
          <a:xfrm>
            <a:off x="4572000" y="3810000"/>
            <a:ext cx="1828800" cy="533400"/>
          </a:xfrm>
          <a:prstGeom prst="wedgeRoundRectCallout">
            <a:avLst>
              <a:gd name="adj1" fmla="val -68706"/>
              <a:gd name="adj2" fmla="val 122526"/>
              <a:gd name="adj3" fmla="val 16667"/>
            </a:avLst>
          </a:prstGeom>
          <a:noFill/>
          <a:ln w="9525" algn="ctr">
            <a:solidFill>
              <a:schemeClr val="tx1"/>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Exponent</a:t>
            </a:r>
          </a:p>
        </p:txBody>
      </p:sp>
      <p:sp>
        <p:nvSpPr>
          <p:cNvPr id="17" name="AutoShape 65"/>
          <p:cNvSpPr>
            <a:spLocks noChangeArrowheads="1"/>
          </p:cNvSpPr>
          <p:nvPr/>
        </p:nvSpPr>
        <p:spPr bwMode="auto">
          <a:xfrm>
            <a:off x="1981200" y="3810000"/>
            <a:ext cx="1143000" cy="533400"/>
          </a:xfrm>
          <a:prstGeom prst="wedgeRoundRectCallout">
            <a:avLst>
              <a:gd name="adj1" fmla="val 99368"/>
              <a:gd name="adj2" fmla="val 132433"/>
              <a:gd name="adj3" fmla="val 16667"/>
            </a:avLst>
          </a:prstGeom>
          <a:noFill/>
          <a:ln w="9525" algn="ctr">
            <a:solidFill>
              <a:schemeClr val="tx1"/>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Base</a:t>
            </a:r>
          </a:p>
        </p:txBody>
      </p:sp>
      <p:graphicFrame>
        <p:nvGraphicFramePr>
          <p:cNvPr id="3" name="Object 2"/>
          <p:cNvGraphicFramePr>
            <a:graphicFrameLocks noChangeAspect="1"/>
          </p:cNvGraphicFramePr>
          <p:nvPr/>
        </p:nvGraphicFramePr>
        <p:xfrm>
          <a:off x="3727450" y="3200400"/>
          <a:ext cx="1536700" cy="444500"/>
        </p:xfrm>
        <a:graphic>
          <a:graphicData uri="http://schemas.openxmlformats.org/presentationml/2006/ole">
            <mc:AlternateContent xmlns:mc="http://schemas.openxmlformats.org/markup-compatibility/2006">
              <mc:Choice xmlns:v="urn:schemas-microsoft-com:vml" Requires="v">
                <p:oleObj name="Equation" r:id="rId2" imgW="1536480" imgH="444240" progId="Equation.DSMT4">
                  <p:embed/>
                </p:oleObj>
              </mc:Choice>
              <mc:Fallback>
                <p:oleObj name="Equation" r:id="rId2" imgW="1536480" imgH="444240" progId="Equation.DSMT4">
                  <p:embed/>
                  <p:pic>
                    <p:nvPicPr>
                      <p:cNvPr id="3" name="Object 2"/>
                      <p:cNvPicPr>
                        <a:picLocks noChangeAspect="1" noChangeArrowheads="1"/>
                      </p:cNvPicPr>
                      <p:nvPr/>
                    </p:nvPicPr>
                    <p:blipFill>
                      <a:blip r:embed="rId3"/>
                      <a:srcRect/>
                      <a:stretch>
                        <a:fillRect/>
                      </a:stretch>
                    </p:blipFill>
                    <p:spPr bwMode="auto">
                      <a:xfrm>
                        <a:off x="3727450" y="3200400"/>
                        <a:ext cx="15367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nvGraphicFramePr>
        <p:xfrm>
          <a:off x="3657600" y="4648200"/>
          <a:ext cx="1143000" cy="457200"/>
        </p:xfrm>
        <a:graphic>
          <a:graphicData uri="http://schemas.openxmlformats.org/presentationml/2006/ole">
            <mc:AlternateContent xmlns:mc="http://schemas.openxmlformats.org/markup-compatibility/2006">
              <mc:Choice xmlns:v="urn:schemas-microsoft-com:vml" Requires="v">
                <p:oleObj name="Equation" r:id="rId4" imgW="1143000" imgH="457200" progId="Equation.DSMT4">
                  <p:embed/>
                </p:oleObj>
              </mc:Choice>
              <mc:Fallback>
                <p:oleObj name="Equation" r:id="rId4" imgW="1143000" imgH="457200" progId="Equation.DSMT4">
                  <p:embed/>
                  <p:pic>
                    <p:nvPicPr>
                      <p:cNvPr id="6" name="Object 5"/>
                      <p:cNvPicPr>
                        <a:picLocks noChangeAspect="1" noChangeArrowheads="1"/>
                      </p:cNvPicPr>
                      <p:nvPr/>
                    </p:nvPicPr>
                    <p:blipFill>
                      <a:blip r:embed="rId5"/>
                      <a:srcRect/>
                      <a:stretch>
                        <a:fillRect/>
                      </a:stretch>
                    </p:blipFill>
                    <p:spPr bwMode="auto">
                      <a:xfrm>
                        <a:off x="3657600" y="464820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AutoShape 64"/>
          <p:cNvSpPr>
            <a:spLocks noChangeArrowheads="1"/>
          </p:cNvSpPr>
          <p:nvPr/>
        </p:nvSpPr>
        <p:spPr bwMode="auto">
          <a:xfrm>
            <a:off x="2514600" y="2209800"/>
            <a:ext cx="1752600" cy="533400"/>
          </a:xfrm>
          <a:prstGeom prst="wedgeRoundRectCallout">
            <a:avLst>
              <a:gd name="adj1" fmla="val 22214"/>
              <a:gd name="adj2" fmla="val 132335"/>
              <a:gd name="adj3" fmla="val 16667"/>
            </a:avLst>
          </a:prstGeom>
          <a:noFill/>
          <a:ln w="9525" algn="ctr">
            <a:solidFill>
              <a:schemeClr val="tx1"/>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Exponent</a:t>
            </a:r>
          </a:p>
        </p:txBody>
      </p:sp>
      <p:sp>
        <p:nvSpPr>
          <p:cNvPr id="19" name="AutoShape 65"/>
          <p:cNvSpPr>
            <a:spLocks noChangeArrowheads="1"/>
          </p:cNvSpPr>
          <p:nvPr/>
        </p:nvSpPr>
        <p:spPr bwMode="auto">
          <a:xfrm>
            <a:off x="5181600" y="2224315"/>
            <a:ext cx="1143000" cy="533400"/>
          </a:xfrm>
          <a:prstGeom prst="wedgeRoundRectCallout">
            <a:avLst>
              <a:gd name="adj1" fmla="val -70539"/>
              <a:gd name="adj2" fmla="val 158759"/>
              <a:gd name="adj3" fmla="val 16667"/>
            </a:avLst>
          </a:prstGeom>
          <a:noFill/>
          <a:ln w="9525" algn="ctr">
            <a:solidFill>
              <a:schemeClr val="tx1"/>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Base</a:t>
            </a:r>
          </a:p>
        </p:txBody>
      </p:sp>
    </p:spTree>
    <p:extLst>
      <p:ext uri="{BB962C8B-B14F-4D97-AF65-F5344CB8AC3E}">
        <p14:creationId xmlns:p14="http://schemas.microsoft.com/office/powerpoint/2010/main" val="327852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Placeholder 1"/>
          <p:cNvGraphicFramePr>
            <a:graphicFrameLocks noGrp="1"/>
          </p:cNvGraphicFramePr>
          <p:nvPr>
            <p:ph type="tbl" sz="quarter" idx="11"/>
            <p:extLst>
              <p:ext uri="{D42A27DB-BD31-4B8C-83A1-F6EECF244321}">
                <p14:modId xmlns:p14="http://schemas.microsoft.com/office/powerpoint/2010/main" val="1261548114"/>
              </p:ext>
            </p:extLst>
          </p:nvPr>
        </p:nvGraphicFramePr>
        <p:xfrm>
          <a:off x="533400" y="1143000"/>
          <a:ext cx="8229600" cy="3922776"/>
        </p:xfrm>
        <a:graphic>
          <a:graphicData uri="http://schemas.openxmlformats.org/drawingml/2006/table">
            <a:tbl>
              <a:tblPr firstRow="1" bandRow="1">
                <a:tableStyleId>{5C22544A-7EE6-4342-B048-85BDC9FD1C3A}</a:tableStyleId>
              </a:tblPr>
              <a:tblGrid>
                <a:gridCol w="8229600">
                  <a:extLst>
                    <a:ext uri="{9D8B030D-6E8A-4147-A177-3AD203B41FA5}">
                      <a16:colId xmlns:a16="http://schemas.microsoft.com/office/drawing/2014/main" val="20000"/>
                    </a:ext>
                  </a:extLst>
                </a:gridCol>
              </a:tblGrid>
              <a:tr h="685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a:ln>
                            <a:noFill/>
                          </a:ln>
                          <a:solidFill>
                            <a:srgbClr val="0000A8"/>
                          </a:solidFill>
                          <a:effectLst/>
                          <a:latin typeface="Arial" pitchFamily="34" charset="0"/>
                          <a:cs typeface="Arial" pitchFamily="34" charset="0"/>
                        </a:rPr>
                        <a:t>Definition of the Exponential Function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cap="none" normalizeH="0" baseline="0" dirty="0">
                          <a:ln>
                            <a:noFill/>
                          </a:ln>
                          <a:solidFill>
                            <a:schemeClr val="tx1"/>
                          </a:solidFill>
                          <a:effectLst/>
                          <a:latin typeface="Arial" pitchFamily="34" charset="0"/>
                          <a:cs typeface="Arial" pitchFamily="34" charset="0"/>
                        </a:rPr>
                        <a:t>The </a:t>
                      </a:r>
                      <a:r>
                        <a:rPr kumimoji="0" lang="en-US" sz="3200" b="1" i="0" u="none" strike="noStrike" cap="none" normalizeH="0" baseline="0" dirty="0">
                          <a:ln>
                            <a:noFill/>
                          </a:ln>
                          <a:solidFill>
                            <a:schemeClr val="tx1"/>
                          </a:solidFill>
                          <a:effectLst/>
                          <a:latin typeface="Arial" pitchFamily="34" charset="0"/>
                          <a:cs typeface="Arial" pitchFamily="34" charset="0"/>
                        </a:rPr>
                        <a:t>exponential function </a:t>
                      </a:r>
                      <a:r>
                        <a:rPr kumimoji="0" lang="en-US" sz="3200" b="1" i="1" u="none" strike="noStrike" cap="none" normalizeH="0" baseline="0" dirty="0">
                          <a:ln>
                            <a:noFill/>
                          </a:ln>
                          <a:solidFill>
                            <a:schemeClr val="tx1"/>
                          </a:solidFill>
                          <a:effectLst/>
                          <a:latin typeface="Arial" pitchFamily="34" charset="0"/>
                          <a:cs typeface="Arial" pitchFamily="34" charset="0"/>
                        </a:rPr>
                        <a:t>f</a:t>
                      </a:r>
                      <a:r>
                        <a:rPr kumimoji="0" lang="en-US" sz="3200" b="1" i="0" u="none" strike="noStrike" cap="none" normalizeH="0" baseline="0" dirty="0">
                          <a:ln>
                            <a:noFill/>
                          </a:ln>
                          <a:solidFill>
                            <a:schemeClr val="tx1"/>
                          </a:solidFill>
                          <a:effectLst/>
                          <a:latin typeface="Arial" pitchFamily="34" charset="0"/>
                          <a:cs typeface="Arial" pitchFamily="34" charset="0"/>
                        </a:rPr>
                        <a:t> with base </a:t>
                      </a:r>
                      <a:r>
                        <a:rPr kumimoji="0" lang="en-US" sz="3200" b="1" i="1" u="none" strike="noStrike" cap="none" normalizeH="0" baseline="0" dirty="0">
                          <a:ln>
                            <a:noFill/>
                          </a:ln>
                          <a:solidFill>
                            <a:schemeClr val="tx1"/>
                          </a:solidFill>
                          <a:effectLst/>
                          <a:latin typeface="Arial" pitchFamily="34" charset="0"/>
                          <a:cs typeface="Arial" pitchFamily="34" charset="0"/>
                        </a:rPr>
                        <a:t>b</a:t>
                      </a:r>
                      <a:r>
                        <a:rPr kumimoji="0" lang="en-US" sz="3200" b="0" i="0" u="none" strike="noStrike" cap="none" normalizeH="0" baseline="0" dirty="0">
                          <a:ln>
                            <a:noFill/>
                          </a:ln>
                          <a:solidFill>
                            <a:schemeClr val="tx1"/>
                          </a:solidFill>
                          <a:effectLst/>
                          <a:latin typeface="Arial" pitchFamily="34" charset="0"/>
                          <a:cs typeface="Arial" pitchFamily="34" charset="0"/>
                        </a:rPr>
                        <a:t> is defined by</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32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cap="none" normalizeH="0" baseline="0" dirty="0">
                          <a:ln>
                            <a:noFill/>
                          </a:ln>
                          <a:solidFill>
                            <a:schemeClr val="tx1"/>
                          </a:solidFill>
                          <a:effectLst/>
                          <a:latin typeface="Arial" pitchFamily="34" charset="0"/>
                          <a:cs typeface="Arial" pitchFamily="34" charset="0"/>
                        </a:rPr>
                        <a:t>where </a:t>
                      </a:r>
                      <a:r>
                        <a:rPr kumimoji="0" lang="en-US" sz="3200" b="0" i="1" u="none" strike="noStrike" cap="none" normalizeH="0" baseline="0" dirty="0">
                          <a:ln>
                            <a:noFill/>
                          </a:ln>
                          <a:solidFill>
                            <a:schemeClr val="tx1"/>
                          </a:solidFill>
                          <a:effectLst/>
                          <a:latin typeface="Arial" pitchFamily="34" charset="0"/>
                          <a:cs typeface="Arial" pitchFamily="34" charset="0"/>
                        </a:rPr>
                        <a:t>b</a:t>
                      </a:r>
                      <a:r>
                        <a:rPr kumimoji="0" lang="en-US" sz="3200" b="0" i="0" u="none" strike="noStrike" cap="none" normalizeH="0" baseline="0" dirty="0">
                          <a:ln>
                            <a:noFill/>
                          </a:ln>
                          <a:solidFill>
                            <a:schemeClr val="tx1"/>
                          </a:solidFill>
                          <a:effectLst/>
                          <a:latin typeface="Arial" pitchFamily="34" charset="0"/>
                          <a:cs typeface="Arial" pitchFamily="34" charset="0"/>
                        </a:rPr>
                        <a:t> is a positive constant other than 1 (</a:t>
                      </a:r>
                      <a:r>
                        <a:rPr kumimoji="0" lang="en-US" sz="3200" b="0" i="1" u="none" strike="noStrike" cap="none" normalizeH="0" baseline="0" dirty="0">
                          <a:ln>
                            <a:noFill/>
                          </a:ln>
                          <a:solidFill>
                            <a:schemeClr val="tx1"/>
                          </a:solidFill>
                          <a:effectLst/>
                          <a:latin typeface="Arial" pitchFamily="34" charset="0"/>
                          <a:cs typeface="Arial" pitchFamily="34" charset="0"/>
                        </a:rPr>
                        <a:t>b</a:t>
                      </a:r>
                      <a:r>
                        <a:rPr kumimoji="0" lang="en-US" sz="3200" b="0" i="0" u="none" strike="noStrike" cap="none" normalizeH="0" baseline="0" dirty="0">
                          <a:ln>
                            <a:noFill/>
                          </a:ln>
                          <a:solidFill>
                            <a:schemeClr val="tx1"/>
                          </a:solidFill>
                          <a:effectLst/>
                          <a:latin typeface="Arial" pitchFamily="34" charset="0"/>
                          <a:cs typeface="Arial" pitchFamily="34" charset="0"/>
                        </a:rPr>
                        <a:t>    0 and        ) and </a:t>
                      </a:r>
                      <a:r>
                        <a:rPr kumimoji="0" lang="en-US" sz="3200" b="0" i="1" u="none" strike="noStrike" cap="none" normalizeH="0" baseline="0" dirty="0">
                          <a:ln>
                            <a:noFill/>
                          </a:ln>
                          <a:solidFill>
                            <a:schemeClr val="tx1"/>
                          </a:solidFill>
                          <a:effectLst/>
                          <a:latin typeface="Arial" pitchFamily="34" charset="0"/>
                          <a:cs typeface="Arial" pitchFamily="34" charset="0"/>
                        </a:rPr>
                        <a:t>x</a:t>
                      </a:r>
                      <a:r>
                        <a:rPr kumimoji="0" lang="en-US" sz="3200" b="0" i="0" u="none" strike="noStrike" cap="none" normalizeH="0" baseline="0" dirty="0">
                          <a:ln>
                            <a:noFill/>
                          </a:ln>
                          <a:solidFill>
                            <a:schemeClr val="tx1"/>
                          </a:solidFill>
                          <a:effectLst/>
                          <a:latin typeface="Arial" pitchFamily="34" charset="0"/>
                          <a:cs typeface="Arial" pitchFamily="34" charset="0"/>
                        </a:rPr>
                        <a:t> is any real number.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5" name="Title 4"/>
          <p:cNvSpPr>
            <a:spLocks noGrp="1"/>
          </p:cNvSpPr>
          <p:nvPr>
            <p:ph type="title" idx="4294967295"/>
          </p:nvPr>
        </p:nvSpPr>
        <p:spPr>
          <a:xfrm>
            <a:off x="4572000" y="182880"/>
            <a:ext cx="0" cy="0"/>
          </a:xfrm>
        </p:spPr>
        <p:txBody>
          <a:bodyPr/>
          <a:lstStyle/>
          <a:p>
            <a:r>
              <a:rPr lang="en-US" sz="3200" dirty="0">
                <a:latin typeface="Arial" pitchFamily="34" charset="0"/>
                <a:cs typeface="Arial" pitchFamily="34" charset="0"/>
              </a:rPr>
              <a:t>Exponential Functions</a:t>
            </a:r>
          </a:p>
        </p:txBody>
      </p:sp>
      <p:graphicFrame>
        <p:nvGraphicFramePr>
          <p:cNvPr id="4" name="Object 3"/>
          <p:cNvGraphicFramePr>
            <a:graphicFrameLocks noChangeAspect="1"/>
          </p:cNvGraphicFramePr>
          <p:nvPr>
            <p:extLst>
              <p:ext uri="{D42A27DB-BD31-4B8C-83A1-F6EECF244321}">
                <p14:modId xmlns:p14="http://schemas.microsoft.com/office/powerpoint/2010/main" val="2775518464"/>
              </p:ext>
            </p:extLst>
          </p:nvPr>
        </p:nvGraphicFramePr>
        <p:xfrm>
          <a:off x="2667000" y="3086100"/>
          <a:ext cx="3962400" cy="647700"/>
        </p:xfrm>
        <a:graphic>
          <a:graphicData uri="http://schemas.openxmlformats.org/presentationml/2006/ole">
            <mc:AlternateContent xmlns:mc="http://schemas.openxmlformats.org/markup-compatibility/2006">
              <mc:Choice xmlns:v="urn:schemas-microsoft-com:vml" Requires="v">
                <p:oleObj name="Equation" r:id="rId2" imgW="3962160" imgH="647640" progId="Equation.DSMT4">
                  <p:embed/>
                </p:oleObj>
              </mc:Choice>
              <mc:Fallback>
                <p:oleObj name="Equation" r:id="rId2" imgW="3962160" imgH="647640" progId="Equation.DSMT4">
                  <p:embed/>
                  <p:pic>
                    <p:nvPicPr>
                      <p:cNvPr id="0" name=""/>
                      <p:cNvPicPr/>
                      <p:nvPr/>
                    </p:nvPicPr>
                    <p:blipFill>
                      <a:blip r:embed="rId3"/>
                      <a:stretch>
                        <a:fillRect/>
                      </a:stretch>
                    </p:blipFill>
                    <p:spPr>
                      <a:xfrm>
                        <a:off x="2667000" y="3086100"/>
                        <a:ext cx="3962400" cy="6477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793584929"/>
              </p:ext>
            </p:extLst>
          </p:nvPr>
        </p:nvGraphicFramePr>
        <p:xfrm>
          <a:off x="1065150" y="4648200"/>
          <a:ext cx="254000" cy="254000"/>
        </p:xfrm>
        <a:graphic>
          <a:graphicData uri="http://schemas.openxmlformats.org/presentationml/2006/ole">
            <mc:AlternateContent xmlns:mc="http://schemas.openxmlformats.org/markup-compatibility/2006">
              <mc:Choice xmlns:v="urn:schemas-microsoft-com:vml" Requires="v">
                <p:oleObj name="Equation" r:id="rId4" imgW="253800" imgH="253800" progId="Equation.DSMT4">
                  <p:embed/>
                </p:oleObj>
              </mc:Choice>
              <mc:Fallback>
                <p:oleObj name="Equation" r:id="rId4" imgW="253800" imgH="253800" progId="Equation.DSMT4">
                  <p:embed/>
                  <p:pic>
                    <p:nvPicPr>
                      <p:cNvPr id="0" name=""/>
                      <p:cNvPicPr/>
                      <p:nvPr/>
                    </p:nvPicPr>
                    <p:blipFill>
                      <a:blip r:embed="rId5"/>
                      <a:stretch>
                        <a:fillRect/>
                      </a:stretch>
                    </p:blipFill>
                    <p:spPr>
                      <a:xfrm>
                        <a:off x="1065150" y="4648200"/>
                        <a:ext cx="254000" cy="2540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292217691"/>
              </p:ext>
            </p:extLst>
          </p:nvPr>
        </p:nvGraphicFramePr>
        <p:xfrm>
          <a:off x="2514600" y="4612575"/>
          <a:ext cx="825500" cy="355600"/>
        </p:xfrm>
        <a:graphic>
          <a:graphicData uri="http://schemas.openxmlformats.org/presentationml/2006/ole">
            <mc:AlternateContent xmlns:mc="http://schemas.openxmlformats.org/markup-compatibility/2006">
              <mc:Choice xmlns:v="urn:schemas-microsoft-com:vml" Requires="v">
                <p:oleObj name="Equation" r:id="rId6" imgW="825480" imgH="355320" progId="Equation.DSMT4">
                  <p:embed/>
                </p:oleObj>
              </mc:Choice>
              <mc:Fallback>
                <p:oleObj name="Equation" r:id="rId6" imgW="825480" imgH="355320" progId="Equation.DSMT4">
                  <p:embed/>
                  <p:pic>
                    <p:nvPicPr>
                      <p:cNvPr id="0" name=""/>
                      <p:cNvPicPr/>
                      <p:nvPr/>
                    </p:nvPicPr>
                    <p:blipFill>
                      <a:blip r:embed="rId7"/>
                      <a:stretch>
                        <a:fillRect/>
                      </a:stretch>
                    </p:blipFill>
                    <p:spPr>
                      <a:xfrm>
                        <a:off x="2514600" y="4612575"/>
                        <a:ext cx="825500" cy="355600"/>
                      </a:xfrm>
                      <a:prstGeom prst="rect">
                        <a:avLst/>
                      </a:prstGeom>
                    </p:spPr>
                  </p:pic>
                </p:oleObj>
              </mc:Fallback>
            </mc:AlternateContent>
          </a:graphicData>
        </a:graphic>
      </p:graphicFrame>
    </p:spTree>
    <p:extLst>
      <p:ext uri="{BB962C8B-B14F-4D97-AF65-F5344CB8AC3E}">
        <p14:creationId xmlns:p14="http://schemas.microsoft.com/office/powerpoint/2010/main" val="19491449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572000" y="182880"/>
            <a:ext cx="0" cy="0"/>
          </a:xfrm>
        </p:spPr>
        <p:txBody>
          <a:bodyPr/>
          <a:lstStyle/>
          <a:p>
            <a:r>
              <a:rPr lang="en-US" sz="3200" b="1" i="1" dirty="0">
                <a:latin typeface="Arial" pitchFamily="34" charset="0"/>
                <a:cs typeface="Arial" pitchFamily="34" charset="0"/>
              </a:rPr>
              <a:t>Objective 1</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pPr algn="ctr">
              <a:spcBef>
                <a:spcPts val="200"/>
              </a:spcBef>
            </a:pPr>
            <a:r>
              <a:rPr lang="en-US" dirty="0"/>
              <a:t>Change from logarithmic to exponential form.</a:t>
            </a:r>
          </a:p>
          <a:p>
            <a:pPr>
              <a:spcBef>
                <a:spcPts val="200"/>
              </a:spcBef>
            </a:pPr>
            <a:endParaRPr lang="en-US" sz="2800" dirty="0"/>
          </a:p>
        </p:txBody>
      </p:sp>
    </p:spTree>
    <p:extLst>
      <p:ext uri="{BB962C8B-B14F-4D97-AF65-F5344CB8AC3E}">
        <p14:creationId xmlns:p14="http://schemas.microsoft.com/office/powerpoint/2010/main" val="40854310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572000" y="182880"/>
            <a:ext cx="0" cy="0"/>
          </a:xfrm>
        </p:spPr>
        <p:txBody>
          <a:bodyPr/>
          <a:lstStyle/>
          <a:p>
            <a:r>
              <a:rPr lang="en-US" sz="3200" b="1" dirty="0">
                <a:latin typeface="Arial" pitchFamily="34" charset="0"/>
                <a:cs typeface="Arial" pitchFamily="34" charset="0"/>
              </a:rPr>
              <a:t>Example</a:t>
            </a:r>
          </a:p>
        </p:txBody>
      </p:sp>
      <p:sp>
        <p:nvSpPr>
          <p:cNvPr id="3" name="Text Placeholder 2"/>
          <p:cNvSpPr>
            <a:spLocks noGrp="1"/>
          </p:cNvSpPr>
          <p:nvPr>
            <p:ph type="body" sz="quarter" idx="10"/>
          </p:nvPr>
        </p:nvSpPr>
        <p:spPr/>
        <p:txBody>
          <a:bodyPr>
            <a:noAutofit/>
          </a:bodyPr>
          <a:lstStyle/>
          <a:p>
            <a:r>
              <a:rPr lang="en-US" sz="2800" dirty="0"/>
              <a:t>Write each equation in its equivalent exponential form:</a:t>
            </a:r>
          </a:p>
          <a:p>
            <a:r>
              <a:rPr lang="en-US" sz="2800" dirty="0"/>
              <a:t>	a.                            b.</a:t>
            </a:r>
          </a:p>
          <a:p>
            <a:r>
              <a:rPr lang="en-US" sz="2800" dirty="0"/>
              <a:t>We use the fact that                 means</a:t>
            </a:r>
          </a:p>
          <a:p>
            <a:endParaRPr lang="en-US" sz="2800" dirty="0"/>
          </a:p>
          <a:p>
            <a:r>
              <a:rPr lang="en-US" sz="2800" dirty="0"/>
              <a:t>a.                  means </a:t>
            </a:r>
          </a:p>
          <a:p>
            <a:endParaRPr lang="en-US" sz="2800" dirty="0"/>
          </a:p>
          <a:p>
            <a:r>
              <a:rPr lang="en-US" sz="2800" dirty="0"/>
              <a:t>b.                    means </a:t>
            </a:r>
          </a:p>
          <a:p>
            <a:endParaRPr lang="en-US" sz="2800" dirty="0"/>
          </a:p>
        </p:txBody>
      </p:sp>
      <p:graphicFrame>
        <p:nvGraphicFramePr>
          <p:cNvPr id="2" name="Object 1"/>
          <p:cNvGraphicFramePr>
            <a:graphicFrameLocks noChangeAspect="1"/>
          </p:cNvGraphicFramePr>
          <p:nvPr/>
        </p:nvGraphicFramePr>
        <p:xfrm>
          <a:off x="1894368" y="2179718"/>
          <a:ext cx="1498600" cy="444500"/>
        </p:xfrm>
        <a:graphic>
          <a:graphicData uri="http://schemas.openxmlformats.org/presentationml/2006/ole">
            <mc:AlternateContent xmlns:mc="http://schemas.openxmlformats.org/markup-compatibility/2006">
              <mc:Choice xmlns:v="urn:schemas-microsoft-com:vml" Requires="v">
                <p:oleObj name="Equation" r:id="rId2" imgW="1498320" imgH="444240" progId="Equation.DSMT4">
                  <p:embed/>
                </p:oleObj>
              </mc:Choice>
              <mc:Fallback>
                <p:oleObj name="Equation" r:id="rId2" imgW="1498320" imgH="444240" progId="Equation.DSMT4">
                  <p:embed/>
                  <p:pic>
                    <p:nvPicPr>
                      <p:cNvPr id="2" name="Object 1"/>
                      <p:cNvPicPr>
                        <a:picLocks noChangeAspect="1" noChangeArrowheads="1"/>
                      </p:cNvPicPr>
                      <p:nvPr/>
                    </p:nvPicPr>
                    <p:blipFill>
                      <a:blip r:embed="rId3"/>
                      <a:srcRect/>
                      <a:stretch>
                        <a:fillRect/>
                      </a:stretch>
                    </p:blipFill>
                    <p:spPr bwMode="auto">
                      <a:xfrm>
                        <a:off x="1894368" y="2179718"/>
                        <a:ext cx="14986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nvGraphicFramePr>
        <p:xfrm>
          <a:off x="4940300" y="2184880"/>
          <a:ext cx="1765300" cy="444500"/>
        </p:xfrm>
        <a:graphic>
          <a:graphicData uri="http://schemas.openxmlformats.org/presentationml/2006/ole">
            <mc:AlternateContent xmlns:mc="http://schemas.openxmlformats.org/markup-compatibility/2006">
              <mc:Choice xmlns:v="urn:schemas-microsoft-com:vml" Requires="v">
                <p:oleObj name="Equation" r:id="rId4" imgW="1765080" imgH="444240" progId="Equation.DSMT4">
                  <p:embed/>
                </p:oleObj>
              </mc:Choice>
              <mc:Fallback>
                <p:oleObj name="Equation" r:id="rId4" imgW="1765080" imgH="444240" progId="Equation.DSMT4">
                  <p:embed/>
                  <p:pic>
                    <p:nvPicPr>
                      <p:cNvPr id="5" name="Object 4"/>
                      <p:cNvPicPr>
                        <a:picLocks noChangeAspect="1" noChangeArrowheads="1"/>
                      </p:cNvPicPr>
                      <p:nvPr/>
                    </p:nvPicPr>
                    <p:blipFill>
                      <a:blip r:embed="rId5"/>
                      <a:srcRect/>
                      <a:stretch>
                        <a:fillRect/>
                      </a:stretch>
                    </p:blipFill>
                    <p:spPr bwMode="auto">
                      <a:xfrm>
                        <a:off x="4940300" y="2184880"/>
                        <a:ext cx="17653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nvGraphicFramePr>
        <p:xfrm>
          <a:off x="3886200" y="2690512"/>
          <a:ext cx="1536700" cy="444500"/>
        </p:xfrm>
        <a:graphic>
          <a:graphicData uri="http://schemas.openxmlformats.org/presentationml/2006/ole">
            <mc:AlternateContent xmlns:mc="http://schemas.openxmlformats.org/markup-compatibility/2006">
              <mc:Choice xmlns:v="urn:schemas-microsoft-com:vml" Requires="v">
                <p:oleObj name="Equation" r:id="rId6" imgW="1536033" imgH="444307" progId="Equation.DSMT4">
                  <p:embed/>
                </p:oleObj>
              </mc:Choice>
              <mc:Fallback>
                <p:oleObj name="Equation" r:id="rId6" imgW="1536033" imgH="444307" progId="Equation.DSMT4">
                  <p:embed/>
                  <p:pic>
                    <p:nvPicPr>
                      <p:cNvPr id="6"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86200" y="2690512"/>
                        <a:ext cx="15367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nvGraphicFramePr>
        <p:xfrm>
          <a:off x="6488126" y="2580940"/>
          <a:ext cx="1206500" cy="457200"/>
        </p:xfrm>
        <a:graphic>
          <a:graphicData uri="http://schemas.openxmlformats.org/presentationml/2006/ole">
            <mc:AlternateContent xmlns:mc="http://schemas.openxmlformats.org/markup-compatibility/2006">
              <mc:Choice xmlns:v="urn:schemas-microsoft-com:vml" Requires="v">
                <p:oleObj name="Equation" r:id="rId8" imgW="1206360" imgH="457200" progId="Equation.DSMT4">
                  <p:embed/>
                </p:oleObj>
              </mc:Choice>
              <mc:Fallback>
                <p:oleObj name="Equation" r:id="rId8" imgW="1206360" imgH="457200" progId="Equation.DSMT4">
                  <p:embed/>
                  <p:pic>
                    <p:nvPicPr>
                      <p:cNvPr id="7" name="Object 6"/>
                      <p:cNvPicPr>
                        <a:picLocks noChangeAspect="1" noChangeArrowheads="1"/>
                      </p:cNvPicPr>
                      <p:nvPr/>
                    </p:nvPicPr>
                    <p:blipFill>
                      <a:blip r:embed="rId9"/>
                      <a:srcRect/>
                      <a:stretch>
                        <a:fillRect/>
                      </a:stretch>
                    </p:blipFill>
                    <p:spPr bwMode="auto">
                      <a:xfrm>
                        <a:off x="6488126" y="2580940"/>
                        <a:ext cx="1206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nvGraphicFramePr>
        <p:xfrm>
          <a:off x="1066800" y="3708653"/>
          <a:ext cx="1498600" cy="444500"/>
        </p:xfrm>
        <a:graphic>
          <a:graphicData uri="http://schemas.openxmlformats.org/presentationml/2006/ole">
            <mc:AlternateContent xmlns:mc="http://schemas.openxmlformats.org/markup-compatibility/2006">
              <mc:Choice xmlns:v="urn:schemas-microsoft-com:vml" Requires="v">
                <p:oleObj name="Equation" r:id="rId10" imgW="1498320" imgH="444240" progId="Equation.DSMT4">
                  <p:embed/>
                </p:oleObj>
              </mc:Choice>
              <mc:Fallback>
                <p:oleObj name="Equation" r:id="rId10" imgW="1498320" imgH="444240" progId="Equation.DSMT4">
                  <p:embed/>
                  <p:pic>
                    <p:nvPicPr>
                      <p:cNvPr id="8" name="Object 7"/>
                      <p:cNvPicPr>
                        <a:picLocks noChangeAspect="1" noChangeArrowheads="1"/>
                      </p:cNvPicPr>
                      <p:nvPr/>
                    </p:nvPicPr>
                    <p:blipFill>
                      <a:blip r:embed="rId3"/>
                      <a:srcRect/>
                      <a:stretch>
                        <a:fillRect/>
                      </a:stretch>
                    </p:blipFill>
                    <p:spPr bwMode="auto">
                      <a:xfrm>
                        <a:off x="1066800" y="3708653"/>
                        <a:ext cx="14986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nvGraphicFramePr>
        <p:xfrm>
          <a:off x="3936642" y="3603838"/>
          <a:ext cx="1066800" cy="457200"/>
        </p:xfrm>
        <a:graphic>
          <a:graphicData uri="http://schemas.openxmlformats.org/presentationml/2006/ole">
            <mc:AlternateContent xmlns:mc="http://schemas.openxmlformats.org/markup-compatibility/2006">
              <mc:Choice xmlns:v="urn:schemas-microsoft-com:vml" Requires="v">
                <p:oleObj name="Equation" r:id="rId11" imgW="1066680" imgH="457200" progId="Equation.DSMT4">
                  <p:embed/>
                </p:oleObj>
              </mc:Choice>
              <mc:Fallback>
                <p:oleObj name="Equation" r:id="rId11" imgW="1066680" imgH="457200" progId="Equation.DSMT4">
                  <p:embed/>
                  <p:pic>
                    <p:nvPicPr>
                      <p:cNvPr id="9" name="Object 8"/>
                      <p:cNvPicPr>
                        <a:picLocks noChangeAspect="1" noChangeArrowheads="1"/>
                      </p:cNvPicPr>
                      <p:nvPr/>
                    </p:nvPicPr>
                    <p:blipFill>
                      <a:blip r:embed="rId12"/>
                      <a:srcRect/>
                      <a:stretch>
                        <a:fillRect/>
                      </a:stretch>
                    </p:blipFill>
                    <p:spPr bwMode="auto">
                      <a:xfrm>
                        <a:off x="3936642" y="3603838"/>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nvGraphicFramePr>
        <p:xfrm>
          <a:off x="1104900" y="4747912"/>
          <a:ext cx="1689100" cy="444500"/>
        </p:xfrm>
        <a:graphic>
          <a:graphicData uri="http://schemas.openxmlformats.org/presentationml/2006/ole">
            <mc:AlternateContent xmlns:mc="http://schemas.openxmlformats.org/markup-compatibility/2006">
              <mc:Choice xmlns:v="urn:schemas-microsoft-com:vml" Requires="v">
                <p:oleObj name="Equation" r:id="rId13" imgW="1688760" imgH="444240" progId="Equation.DSMT4">
                  <p:embed/>
                </p:oleObj>
              </mc:Choice>
              <mc:Fallback>
                <p:oleObj name="Equation" r:id="rId13" imgW="1688760" imgH="444240" progId="Equation.DSMT4">
                  <p:embed/>
                  <p:pic>
                    <p:nvPicPr>
                      <p:cNvPr id="10" name="Object 9"/>
                      <p:cNvPicPr>
                        <a:picLocks noChangeAspect="1" noChangeArrowheads="1"/>
                      </p:cNvPicPr>
                      <p:nvPr/>
                    </p:nvPicPr>
                    <p:blipFill>
                      <a:blip r:embed="rId14"/>
                      <a:srcRect/>
                      <a:stretch>
                        <a:fillRect/>
                      </a:stretch>
                    </p:blipFill>
                    <p:spPr bwMode="auto">
                      <a:xfrm>
                        <a:off x="1104900" y="4747912"/>
                        <a:ext cx="16891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nvGraphicFramePr>
        <p:xfrm>
          <a:off x="4053114" y="4633625"/>
          <a:ext cx="1282700" cy="457200"/>
        </p:xfrm>
        <a:graphic>
          <a:graphicData uri="http://schemas.openxmlformats.org/presentationml/2006/ole">
            <mc:AlternateContent xmlns:mc="http://schemas.openxmlformats.org/markup-compatibility/2006">
              <mc:Choice xmlns:v="urn:schemas-microsoft-com:vml" Requires="v">
                <p:oleObj name="Equation" r:id="rId15" imgW="1282680" imgH="457200" progId="Equation.DSMT4">
                  <p:embed/>
                </p:oleObj>
              </mc:Choice>
              <mc:Fallback>
                <p:oleObj name="Equation" r:id="rId15" imgW="1282680" imgH="457200" progId="Equation.DSMT4">
                  <p:embed/>
                  <p:pic>
                    <p:nvPicPr>
                      <p:cNvPr id="11" name="Object 10"/>
                      <p:cNvPicPr>
                        <a:picLocks noChangeAspect="1" noChangeArrowheads="1"/>
                      </p:cNvPicPr>
                      <p:nvPr/>
                    </p:nvPicPr>
                    <p:blipFill>
                      <a:blip r:embed="rId16"/>
                      <a:srcRect/>
                      <a:stretch>
                        <a:fillRect/>
                      </a:stretch>
                    </p:blipFill>
                    <p:spPr bwMode="auto">
                      <a:xfrm>
                        <a:off x="4053114" y="4633625"/>
                        <a:ext cx="1282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6011782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572000" y="182880"/>
            <a:ext cx="0" cy="0"/>
          </a:xfrm>
        </p:spPr>
        <p:txBody>
          <a:bodyPr/>
          <a:lstStyle/>
          <a:p>
            <a:r>
              <a:rPr lang="en-US" sz="3200" b="1" i="1" dirty="0">
                <a:solidFill>
                  <a:srgbClr val="000000"/>
                </a:solidFill>
                <a:latin typeface="Arial" pitchFamily="34" charset="0"/>
                <a:cs typeface="Arial" pitchFamily="34" charset="0"/>
              </a:rPr>
              <a:t> Objective 1: Example</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pPr defTabSz="548640"/>
            <a:r>
              <a:rPr lang="en-US" sz="2800" b="1" dirty="0"/>
              <a:t>1.</a:t>
            </a:r>
            <a:r>
              <a:rPr lang="en-US" sz="2800" dirty="0"/>
              <a:t>  Write the equation                    in its equivalent 	exponential form.</a:t>
            </a:r>
          </a:p>
          <a:p>
            <a:endParaRPr lang="en-US" sz="2800" dirty="0"/>
          </a:p>
        </p:txBody>
      </p:sp>
      <p:graphicFrame>
        <p:nvGraphicFramePr>
          <p:cNvPr id="2" name="Object 1"/>
          <p:cNvGraphicFramePr>
            <a:graphicFrameLocks noChangeAspect="1"/>
          </p:cNvGraphicFramePr>
          <p:nvPr/>
        </p:nvGraphicFramePr>
        <p:xfrm>
          <a:off x="4093534" y="1244871"/>
          <a:ext cx="1752600" cy="444500"/>
        </p:xfrm>
        <a:graphic>
          <a:graphicData uri="http://schemas.openxmlformats.org/presentationml/2006/ole">
            <mc:AlternateContent xmlns:mc="http://schemas.openxmlformats.org/markup-compatibility/2006">
              <mc:Choice xmlns:v="urn:schemas-microsoft-com:vml" Requires="v">
                <p:oleObj name="Equation" r:id="rId2" imgW="1752480" imgH="444240" progId="Equation.DSMT4">
                  <p:embed/>
                </p:oleObj>
              </mc:Choice>
              <mc:Fallback>
                <p:oleObj name="Equation" r:id="rId2" imgW="1752480" imgH="444240" progId="Equation.DSMT4">
                  <p:embed/>
                  <p:pic>
                    <p:nvPicPr>
                      <p:cNvPr id="2" name="Object 1"/>
                      <p:cNvPicPr>
                        <a:picLocks noChangeAspect="1" noChangeArrowheads="1"/>
                      </p:cNvPicPr>
                      <p:nvPr/>
                    </p:nvPicPr>
                    <p:blipFill>
                      <a:blip r:embed="rId3"/>
                      <a:srcRect/>
                      <a:stretch>
                        <a:fillRect/>
                      </a:stretch>
                    </p:blipFill>
                    <p:spPr bwMode="auto">
                      <a:xfrm>
                        <a:off x="4093534" y="1244871"/>
                        <a:ext cx="17526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9" name="Group 8"/>
          <p:cNvGrpSpPr/>
          <p:nvPr/>
        </p:nvGrpSpPr>
        <p:grpSpPr>
          <a:xfrm>
            <a:off x="1098699" y="2438400"/>
            <a:ext cx="1879600" cy="1066800"/>
            <a:chOff x="1218027" y="2438400"/>
            <a:chExt cx="1879600" cy="1066800"/>
          </a:xfrm>
        </p:grpSpPr>
        <p:graphicFrame>
          <p:nvGraphicFramePr>
            <p:cNvPr id="5" name="Object 4"/>
            <p:cNvGraphicFramePr>
              <a:graphicFrameLocks noChangeAspect="1"/>
            </p:cNvGraphicFramePr>
            <p:nvPr/>
          </p:nvGraphicFramePr>
          <p:xfrm>
            <a:off x="1408527" y="2438400"/>
            <a:ext cx="1689100" cy="444500"/>
          </p:xfrm>
          <a:graphic>
            <a:graphicData uri="http://schemas.openxmlformats.org/presentationml/2006/ole">
              <mc:AlternateContent xmlns:mc="http://schemas.openxmlformats.org/markup-compatibility/2006">
                <mc:Choice xmlns:v="urn:schemas-microsoft-com:vml" Requires="v">
                  <p:oleObj name="Equation" r:id="rId4" imgW="1688760" imgH="444240" progId="Equation.DSMT4">
                    <p:embed/>
                  </p:oleObj>
                </mc:Choice>
                <mc:Fallback>
                  <p:oleObj name="Equation" r:id="rId4" imgW="1688760" imgH="444240" progId="Equation.DSMT4">
                    <p:embed/>
                    <p:pic>
                      <p:nvPicPr>
                        <p:cNvPr id="5" name="Object 4"/>
                        <p:cNvPicPr>
                          <a:picLocks noChangeAspect="1" noChangeArrowheads="1"/>
                        </p:cNvPicPr>
                        <p:nvPr/>
                      </p:nvPicPr>
                      <p:blipFill>
                        <a:blip r:embed="rId5"/>
                        <a:srcRect/>
                        <a:stretch>
                          <a:fillRect/>
                        </a:stretch>
                      </p:blipFill>
                      <p:spPr bwMode="auto">
                        <a:xfrm>
                          <a:off x="1408527" y="2438400"/>
                          <a:ext cx="16891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nvGraphicFramePr>
          <p:xfrm>
            <a:off x="1218027" y="3048000"/>
            <a:ext cx="1193800" cy="457200"/>
          </p:xfrm>
          <a:graphic>
            <a:graphicData uri="http://schemas.openxmlformats.org/presentationml/2006/ole">
              <mc:AlternateContent xmlns:mc="http://schemas.openxmlformats.org/markup-compatibility/2006">
                <mc:Choice xmlns:v="urn:schemas-microsoft-com:vml" Requires="v">
                  <p:oleObj name="Equation" r:id="rId6" imgW="1193760" imgH="457200" progId="Equation.DSMT4">
                    <p:embed/>
                  </p:oleObj>
                </mc:Choice>
                <mc:Fallback>
                  <p:oleObj name="Equation" r:id="rId6" imgW="1193760" imgH="457200" progId="Equation.DSMT4">
                    <p:embed/>
                    <p:pic>
                      <p:nvPicPr>
                        <p:cNvPr id="6" name="Object 5"/>
                        <p:cNvPicPr>
                          <a:picLocks noChangeAspect="1" noChangeArrowheads="1"/>
                        </p:cNvPicPr>
                        <p:nvPr/>
                      </p:nvPicPr>
                      <p:blipFill>
                        <a:blip r:embed="rId7"/>
                        <a:srcRect/>
                        <a:stretch>
                          <a:fillRect/>
                        </a:stretch>
                      </p:blipFill>
                      <p:spPr bwMode="auto">
                        <a:xfrm>
                          <a:off x="1218027" y="3048000"/>
                          <a:ext cx="1193800" cy="457200"/>
                        </a:xfrm>
                        <a:prstGeom prst="rect">
                          <a:avLst/>
                        </a:prstGeom>
                        <a:noFill/>
                        <a:ln>
                          <a:noFill/>
                        </a:ln>
                      </p:spPr>
                    </p:pic>
                  </p:oleObj>
                </mc:Fallback>
              </mc:AlternateContent>
            </a:graphicData>
          </a:graphic>
        </p:graphicFrame>
      </p:grpSp>
    </p:spTree>
    <p:extLst>
      <p:ext uri="{BB962C8B-B14F-4D97-AF65-F5344CB8AC3E}">
        <p14:creationId xmlns:p14="http://schemas.microsoft.com/office/powerpoint/2010/main" val="25040605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572000" y="182880"/>
            <a:ext cx="0" cy="0"/>
          </a:xfrm>
        </p:spPr>
        <p:txBody>
          <a:bodyPr/>
          <a:lstStyle/>
          <a:p>
            <a:r>
              <a:rPr lang="en-US" sz="3200" b="1" i="1" dirty="0">
                <a:solidFill>
                  <a:srgbClr val="000000"/>
                </a:solidFill>
                <a:latin typeface="Arial" pitchFamily="34" charset="0"/>
                <a:cs typeface="Arial" pitchFamily="34" charset="0"/>
              </a:rPr>
              <a:t> Objective 2</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pPr algn="ctr"/>
            <a:r>
              <a:rPr lang="en-US" dirty="0"/>
              <a:t>Change from exponential to logarithmic form.</a:t>
            </a:r>
          </a:p>
          <a:p>
            <a:endParaRPr lang="en-US" sz="2800" dirty="0"/>
          </a:p>
        </p:txBody>
      </p:sp>
    </p:spTree>
    <p:extLst>
      <p:ext uri="{BB962C8B-B14F-4D97-AF65-F5344CB8AC3E}">
        <p14:creationId xmlns:p14="http://schemas.microsoft.com/office/powerpoint/2010/main" val="32250915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572000" y="182880"/>
            <a:ext cx="0" cy="0"/>
          </a:xfrm>
        </p:spPr>
        <p:txBody>
          <a:bodyPr/>
          <a:lstStyle/>
          <a:p>
            <a:r>
              <a:rPr lang="en-US" sz="3200" b="1" dirty="0">
                <a:solidFill>
                  <a:srgbClr val="000000"/>
                </a:solidFill>
                <a:latin typeface="Arial" pitchFamily="34" charset="0"/>
                <a:cs typeface="Arial" pitchFamily="34" charset="0"/>
              </a:rPr>
              <a:t>Example</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r>
              <a:rPr lang="en-US" sz="2800" dirty="0"/>
              <a:t>Write each equation in its equivalent logarithmic form:</a:t>
            </a:r>
          </a:p>
          <a:p>
            <a:pPr>
              <a:spcBef>
                <a:spcPts val="200"/>
              </a:spcBef>
            </a:pPr>
            <a:r>
              <a:rPr lang="en-US" sz="2800" dirty="0"/>
              <a:t>		</a:t>
            </a:r>
          </a:p>
          <a:p>
            <a:pPr>
              <a:spcBef>
                <a:spcPts val="1800"/>
              </a:spcBef>
            </a:pPr>
            <a:r>
              <a:rPr lang="en-US" sz="2800" dirty="0"/>
              <a:t>We use the fact that            means </a:t>
            </a:r>
          </a:p>
          <a:p>
            <a:endParaRPr lang="en-US" sz="2800" dirty="0"/>
          </a:p>
          <a:p>
            <a:r>
              <a:rPr lang="en-US" sz="2800" dirty="0"/>
              <a:t>a.                  means</a:t>
            </a:r>
          </a:p>
          <a:p>
            <a:endParaRPr lang="en-US" sz="2800" dirty="0"/>
          </a:p>
          <a:p>
            <a:endParaRPr lang="en-US" sz="2800" dirty="0"/>
          </a:p>
          <a:p>
            <a:r>
              <a:rPr lang="en-US" sz="2800" dirty="0"/>
              <a:t>b.                 means</a:t>
            </a:r>
          </a:p>
        </p:txBody>
      </p:sp>
      <p:graphicFrame>
        <p:nvGraphicFramePr>
          <p:cNvPr id="2" name="Object 1"/>
          <p:cNvGraphicFramePr>
            <a:graphicFrameLocks noChangeAspect="1"/>
          </p:cNvGraphicFramePr>
          <p:nvPr/>
        </p:nvGraphicFramePr>
        <p:xfrm>
          <a:off x="2362200" y="1676400"/>
          <a:ext cx="2057400" cy="838200"/>
        </p:xfrm>
        <a:graphic>
          <a:graphicData uri="http://schemas.openxmlformats.org/presentationml/2006/ole">
            <mc:AlternateContent xmlns:mc="http://schemas.openxmlformats.org/markup-compatibility/2006">
              <mc:Choice xmlns:v="urn:schemas-microsoft-com:vml" Requires="v">
                <p:oleObj name="Equation" r:id="rId2" imgW="2057400" imgH="838080" progId="Equation.DSMT4">
                  <p:embed/>
                </p:oleObj>
              </mc:Choice>
              <mc:Fallback>
                <p:oleObj name="Equation" r:id="rId2" imgW="2057400" imgH="838080" progId="Equation.DSMT4">
                  <p:embed/>
                  <p:pic>
                    <p:nvPicPr>
                      <p:cNvPr id="2" name="Object 1"/>
                      <p:cNvPicPr>
                        <a:picLocks noChangeAspect="1" noChangeArrowheads="1"/>
                      </p:cNvPicPr>
                      <p:nvPr/>
                    </p:nvPicPr>
                    <p:blipFill>
                      <a:blip r:embed="rId3"/>
                      <a:srcRect/>
                      <a:stretch>
                        <a:fillRect/>
                      </a:stretch>
                    </p:blipFill>
                    <p:spPr bwMode="auto">
                      <a:xfrm>
                        <a:off x="2362200" y="1676400"/>
                        <a:ext cx="2057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nvGraphicFramePr>
        <p:xfrm>
          <a:off x="4953000" y="1828800"/>
          <a:ext cx="1993900" cy="457200"/>
        </p:xfrm>
        <a:graphic>
          <a:graphicData uri="http://schemas.openxmlformats.org/presentationml/2006/ole">
            <mc:AlternateContent xmlns:mc="http://schemas.openxmlformats.org/markup-compatibility/2006">
              <mc:Choice xmlns:v="urn:schemas-microsoft-com:vml" Requires="v">
                <p:oleObj name="Equation" r:id="rId4" imgW="1993680" imgH="457200" progId="Equation.DSMT4">
                  <p:embed/>
                </p:oleObj>
              </mc:Choice>
              <mc:Fallback>
                <p:oleObj name="Equation" r:id="rId4" imgW="1993680" imgH="457200" progId="Equation.DSMT4">
                  <p:embed/>
                  <p:pic>
                    <p:nvPicPr>
                      <p:cNvPr id="5" name="Object 4"/>
                      <p:cNvPicPr>
                        <a:picLocks noChangeAspect="1" noChangeArrowheads="1"/>
                      </p:cNvPicPr>
                      <p:nvPr/>
                    </p:nvPicPr>
                    <p:blipFill>
                      <a:blip r:embed="rId5"/>
                      <a:srcRect/>
                      <a:stretch>
                        <a:fillRect/>
                      </a:stretch>
                    </p:blipFill>
                    <p:spPr bwMode="auto">
                      <a:xfrm>
                        <a:off x="4953000" y="1828800"/>
                        <a:ext cx="1993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nvGraphicFramePr>
        <p:xfrm>
          <a:off x="990600" y="3587362"/>
          <a:ext cx="1549400" cy="838200"/>
        </p:xfrm>
        <a:graphic>
          <a:graphicData uri="http://schemas.openxmlformats.org/presentationml/2006/ole">
            <mc:AlternateContent xmlns:mc="http://schemas.openxmlformats.org/markup-compatibility/2006">
              <mc:Choice xmlns:v="urn:schemas-microsoft-com:vml" Requires="v">
                <p:oleObj name="Equation" r:id="rId6" imgW="1549080" imgH="838080" progId="Equation.DSMT4">
                  <p:embed/>
                </p:oleObj>
              </mc:Choice>
              <mc:Fallback>
                <p:oleObj name="Equation" r:id="rId6" imgW="1549080" imgH="838080" progId="Equation.DSMT4">
                  <p:embed/>
                  <p:pic>
                    <p:nvPicPr>
                      <p:cNvPr id="6" name="Object 5"/>
                      <p:cNvPicPr>
                        <a:picLocks noChangeAspect="1" noChangeArrowheads="1"/>
                      </p:cNvPicPr>
                      <p:nvPr/>
                    </p:nvPicPr>
                    <p:blipFill>
                      <a:blip r:embed="rId7"/>
                      <a:srcRect/>
                      <a:stretch>
                        <a:fillRect/>
                      </a:stretch>
                    </p:blipFill>
                    <p:spPr bwMode="auto">
                      <a:xfrm>
                        <a:off x="990600" y="3587362"/>
                        <a:ext cx="1549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nvGraphicFramePr>
        <p:xfrm>
          <a:off x="3899360" y="3583343"/>
          <a:ext cx="2184400" cy="838200"/>
        </p:xfrm>
        <a:graphic>
          <a:graphicData uri="http://schemas.openxmlformats.org/presentationml/2006/ole">
            <mc:AlternateContent xmlns:mc="http://schemas.openxmlformats.org/markup-compatibility/2006">
              <mc:Choice xmlns:v="urn:schemas-microsoft-com:vml" Requires="v">
                <p:oleObj name="Equation" r:id="rId8" imgW="2184120" imgH="838080" progId="Equation.DSMT4">
                  <p:embed/>
                </p:oleObj>
              </mc:Choice>
              <mc:Fallback>
                <p:oleObj name="Equation" r:id="rId8" imgW="2184120" imgH="838080" progId="Equation.DSMT4">
                  <p:embed/>
                  <p:pic>
                    <p:nvPicPr>
                      <p:cNvPr id="7" name="Object 6"/>
                      <p:cNvPicPr>
                        <a:picLocks noChangeAspect="1" noChangeArrowheads="1"/>
                      </p:cNvPicPr>
                      <p:nvPr/>
                    </p:nvPicPr>
                    <p:blipFill>
                      <a:blip r:embed="rId9"/>
                      <a:srcRect/>
                      <a:stretch>
                        <a:fillRect/>
                      </a:stretch>
                    </p:blipFill>
                    <p:spPr bwMode="auto">
                      <a:xfrm>
                        <a:off x="3899360" y="3583343"/>
                        <a:ext cx="2184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nvGraphicFramePr>
        <p:xfrm>
          <a:off x="1028700" y="5232338"/>
          <a:ext cx="1409700" cy="457200"/>
        </p:xfrm>
        <a:graphic>
          <a:graphicData uri="http://schemas.openxmlformats.org/presentationml/2006/ole">
            <mc:AlternateContent xmlns:mc="http://schemas.openxmlformats.org/markup-compatibility/2006">
              <mc:Choice xmlns:v="urn:schemas-microsoft-com:vml" Requires="v">
                <p:oleObj name="Equation" r:id="rId10" imgW="1409400" imgH="457200" progId="Equation.DSMT4">
                  <p:embed/>
                </p:oleObj>
              </mc:Choice>
              <mc:Fallback>
                <p:oleObj name="Equation" r:id="rId10" imgW="1409400" imgH="457200" progId="Equation.DSMT4">
                  <p:embed/>
                  <p:pic>
                    <p:nvPicPr>
                      <p:cNvPr id="8" name="Object 7"/>
                      <p:cNvPicPr>
                        <a:picLocks noChangeAspect="1" noChangeArrowheads="1"/>
                      </p:cNvPicPr>
                      <p:nvPr/>
                    </p:nvPicPr>
                    <p:blipFill>
                      <a:blip r:embed="rId11"/>
                      <a:srcRect/>
                      <a:stretch>
                        <a:fillRect/>
                      </a:stretch>
                    </p:blipFill>
                    <p:spPr bwMode="auto">
                      <a:xfrm>
                        <a:off x="1028700" y="5232338"/>
                        <a:ext cx="1409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nvGraphicFramePr>
        <p:xfrm>
          <a:off x="3728485" y="5340435"/>
          <a:ext cx="1993900" cy="444500"/>
        </p:xfrm>
        <a:graphic>
          <a:graphicData uri="http://schemas.openxmlformats.org/presentationml/2006/ole">
            <mc:AlternateContent xmlns:mc="http://schemas.openxmlformats.org/markup-compatibility/2006">
              <mc:Choice xmlns:v="urn:schemas-microsoft-com:vml" Requires="v">
                <p:oleObj name="Equation" r:id="rId12" imgW="1993680" imgH="444240" progId="Equation.DSMT4">
                  <p:embed/>
                </p:oleObj>
              </mc:Choice>
              <mc:Fallback>
                <p:oleObj name="Equation" r:id="rId12" imgW="1993680" imgH="444240" progId="Equation.DSMT4">
                  <p:embed/>
                  <p:pic>
                    <p:nvPicPr>
                      <p:cNvPr id="9" name="Object 8"/>
                      <p:cNvPicPr>
                        <a:picLocks noChangeAspect="1" noChangeArrowheads="1"/>
                      </p:cNvPicPr>
                      <p:nvPr/>
                    </p:nvPicPr>
                    <p:blipFill>
                      <a:blip r:embed="rId13"/>
                      <a:srcRect/>
                      <a:stretch>
                        <a:fillRect/>
                      </a:stretch>
                    </p:blipFill>
                    <p:spPr bwMode="auto">
                      <a:xfrm>
                        <a:off x="3728485" y="5340435"/>
                        <a:ext cx="19939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nvGraphicFramePr>
        <p:xfrm>
          <a:off x="3859398" y="2663801"/>
          <a:ext cx="1041400" cy="457200"/>
        </p:xfrm>
        <a:graphic>
          <a:graphicData uri="http://schemas.openxmlformats.org/presentationml/2006/ole">
            <mc:AlternateContent xmlns:mc="http://schemas.openxmlformats.org/markup-compatibility/2006">
              <mc:Choice xmlns:v="urn:schemas-microsoft-com:vml" Requires="v">
                <p:oleObj name="Equation" r:id="rId14" imgW="1041120" imgH="457200" progId="Equation.DSMT4">
                  <p:embed/>
                </p:oleObj>
              </mc:Choice>
              <mc:Fallback>
                <p:oleObj name="Equation" r:id="rId14" imgW="1041120" imgH="457200" progId="Equation.DSMT4">
                  <p:embed/>
                  <p:pic>
                    <p:nvPicPr>
                      <p:cNvPr id="10" name="Object 9"/>
                      <p:cNvPicPr>
                        <a:picLocks noChangeAspect="1" noChangeArrowheads="1"/>
                      </p:cNvPicPr>
                      <p:nvPr/>
                    </p:nvPicPr>
                    <p:blipFill>
                      <a:blip r:embed="rId15"/>
                      <a:srcRect/>
                      <a:stretch>
                        <a:fillRect/>
                      </a:stretch>
                    </p:blipFill>
                    <p:spPr bwMode="auto">
                      <a:xfrm>
                        <a:off x="3859398" y="2663801"/>
                        <a:ext cx="104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nvGraphicFramePr>
        <p:xfrm>
          <a:off x="6096000" y="2772731"/>
          <a:ext cx="1600200" cy="444500"/>
        </p:xfrm>
        <a:graphic>
          <a:graphicData uri="http://schemas.openxmlformats.org/presentationml/2006/ole">
            <mc:AlternateContent xmlns:mc="http://schemas.openxmlformats.org/markup-compatibility/2006">
              <mc:Choice xmlns:v="urn:schemas-microsoft-com:vml" Requires="v">
                <p:oleObj name="Equation" r:id="rId16" imgW="1600200" imgH="444240" progId="Equation.DSMT4">
                  <p:embed/>
                </p:oleObj>
              </mc:Choice>
              <mc:Fallback>
                <p:oleObj name="Equation" r:id="rId16" imgW="1600200" imgH="444240" progId="Equation.DSMT4">
                  <p:embed/>
                  <p:pic>
                    <p:nvPicPr>
                      <p:cNvPr id="11" name="Object 10"/>
                      <p:cNvPicPr>
                        <a:picLocks noChangeAspect="1" noChangeArrowheads="1"/>
                      </p:cNvPicPr>
                      <p:nvPr/>
                    </p:nvPicPr>
                    <p:blipFill>
                      <a:blip r:embed="rId17"/>
                      <a:srcRect/>
                      <a:stretch>
                        <a:fillRect/>
                      </a:stretch>
                    </p:blipFill>
                    <p:spPr bwMode="auto">
                      <a:xfrm>
                        <a:off x="6096000" y="2772731"/>
                        <a:ext cx="16002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7444152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572000" y="182880"/>
            <a:ext cx="0" cy="0"/>
          </a:xfrm>
        </p:spPr>
        <p:txBody>
          <a:bodyPr/>
          <a:lstStyle/>
          <a:p>
            <a:r>
              <a:rPr lang="en-US" sz="3200" b="1" i="1" dirty="0">
                <a:solidFill>
                  <a:srgbClr val="000000"/>
                </a:solidFill>
                <a:latin typeface="Arial" pitchFamily="34" charset="0"/>
                <a:cs typeface="Arial" pitchFamily="34" charset="0"/>
              </a:rPr>
              <a:t> Objective 2: Example</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r>
              <a:rPr lang="en-US" sz="2800" b="1" dirty="0"/>
              <a:t>2.</a:t>
            </a:r>
            <a:r>
              <a:rPr lang="en-US" sz="2800" dirty="0"/>
              <a:t> 	Write the equation             in its equivalent 	logarithmic form.</a:t>
            </a:r>
          </a:p>
          <a:p>
            <a:r>
              <a:rPr lang="en-US" sz="2800" dirty="0"/>
              <a:t>	</a:t>
            </a:r>
          </a:p>
        </p:txBody>
      </p:sp>
      <p:graphicFrame>
        <p:nvGraphicFramePr>
          <p:cNvPr id="10" name="Object 9"/>
          <p:cNvGraphicFramePr>
            <a:graphicFrameLocks noChangeAspect="1"/>
          </p:cNvGraphicFramePr>
          <p:nvPr/>
        </p:nvGraphicFramePr>
        <p:xfrm>
          <a:off x="4534437" y="1130121"/>
          <a:ext cx="1066800" cy="495300"/>
        </p:xfrm>
        <a:graphic>
          <a:graphicData uri="http://schemas.openxmlformats.org/presentationml/2006/ole">
            <mc:AlternateContent xmlns:mc="http://schemas.openxmlformats.org/markup-compatibility/2006">
              <mc:Choice xmlns:v="urn:schemas-microsoft-com:vml" Requires="v">
                <p:oleObj name="Equation" r:id="rId2" imgW="1066680" imgH="495000" progId="Equation.DSMT4">
                  <p:embed/>
                </p:oleObj>
              </mc:Choice>
              <mc:Fallback>
                <p:oleObj name="Equation" r:id="rId2" imgW="1066680" imgH="495000" progId="Equation.DSMT4">
                  <p:embed/>
                  <p:pic>
                    <p:nvPicPr>
                      <p:cNvPr id="10" name="Object 9"/>
                      <p:cNvPicPr>
                        <a:picLocks noChangeAspect="1" noChangeArrowheads="1"/>
                      </p:cNvPicPr>
                      <p:nvPr/>
                    </p:nvPicPr>
                    <p:blipFill>
                      <a:blip r:embed="rId3"/>
                      <a:srcRect/>
                      <a:stretch>
                        <a:fillRect/>
                      </a:stretch>
                    </p:blipFill>
                    <p:spPr bwMode="auto">
                      <a:xfrm>
                        <a:off x="4534437" y="1130121"/>
                        <a:ext cx="10668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nvGraphicFramePr>
        <p:xfrm>
          <a:off x="1619250" y="2667000"/>
          <a:ext cx="1003300" cy="444500"/>
        </p:xfrm>
        <a:graphic>
          <a:graphicData uri="http://schemas.openxmlformats.org/presentationml/2006/ole">
            <mc:AlternateContent xmlns:mc="http://schemas.openxmlformats.org/markup-compatibility/2006">
              <mc:Choice xmlns:v="urn:schemas-microsoft-com:vml" Requires="v">
                <p:oleObj name="Equation" r:id="rId4" imgW="1002960" imgH="444240" progId="Equation.DSMT4">
                  <p:embed/>
                </p:oleObj>
              </mc:Choice>
              <mc:Fallback>
                <p:oleObj name="Equation" r:id="rId4" imgW="1002960" imgH="444240" progId="Equation.DSMT4">
                  <p:embed/>
                  <p:pic>
                    <p:nvPicPr>
                      <p:cNvPr id="11" name="Object 10"/>
                      <p:cNvPicPr>
                        <a:picLocks noChangeAspect="1" noChangeArrowheads="1"/>
                      </p:cNvPicPr>
                      <p:nvPr/>
                    </p:nvPicPr>
                    <p:blipFill>
                      <a:blip r:embed="rId5"/>
                      <a:srcRect/>
                      <a:stretch>
                        <a:fillRect/>
                      </a:stretch>
                    </p:blipFill>
                    <p:spPr bwMode="auto">
                      <a:xfrm>
                        <a:off x="1619250" y="2667000"/>
                        <a:ext cx="10033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 name="Object 1"/>
          <p:cNvGraphicFramePr>
            <a:graphicFrameLocks noChangeAspect="1"/>
          </p:cNvGraphicFramePr>
          <p:nvPr/>
        </p:nvGraphicFramePr>
        <p:xfrm>
          <a:off x="1816395" y="3298455"/>
          <a:ext cx="1498600" cy="431800"/>
        </p:xfrm>
        <a:graphic>
          <a:graphicData uri="http://schemas.openxmlformats.org/presentationml/2006/ole">
            <mc:AlternateContent xmlns:mc="http://schemas.openxmlformats.org/markup-compatibility/2006">
              <mc:Choice xmlns:v="urn:schemas-microsoft-com:vml" Requires="v">
                <p:oleObj name="Equation" r:id="rId6" imgW="1498320" imgH="431640" progId="Equation.DSMT4">
                  <p:embed/>
                </p:oleObj>
              </mc:Choice>
              <mc:Fallback>
                <p:oleObj name="Equation" r:id="rId6" imgW="1498320" imgH="431640" progId="Equation.DSMT4">
                  <p:embed/>
                  <p:pic>
                    <p:nvPicPr>
                      <p:cNvPr id="2" name="Object 1"/>
                      <p:cNvPicPr>
                        <a:picLocks noChangeAspect="1" noChangeArrowheads="1"/>
                      </p:cNvPicPr>
                      <p:nvPr/>
                    </p:nvPicPr>
                    <p:blipFill>
                      <a:blip r:embed="rId7"/>
                      <a:srcRect/>
                      <a:stretch>
                        <a:fillRect/>
                      </a:stretch>
                    </p:blipFill>
                    <p:spPr bwMode="auto">
                      <a:xfrm>
                        <a:off x="1816395" y="3298455"/>
                        <a:ext cx="14986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9311693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572000" y="182880"/>
            <a:ext cx="0" cy="0"/>
          </a:xfrm>
        </p:spPr>
        <p:txBody>
          <a:bodyPr/>
          <a:lstStyle/>
          <a:p>
            <a:r>
              <a:rPr lang="en-US" sz="3200" b="1" i="1" dirty="0">
                <a:solidFill>
                  <a:srgbClr val="000000"/>
                </a:solidFill>
                <a:latin typeface="Arial" pitchFamily="34" charset="0"/>
                <a:cs typeface="Arial" pitchFamily="34" charset="0"/>
              </a:rPr>
              <a:t> Objective 3</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pPr algn="ctr"/>
            <a:r>
              <a:rPr lang="en-US" dirty="0"/>
              <a:t>Evaluate logarithms.</a:t>
            </a:r>
          </a:p>
          <a:p>
            <a:r>
              <a:rPr lang="en-US" sz="2800" dirty="0"/>
              <a:t>	</a:t>
            </a:r>
          </a:p>
        </p:txBody>
      </p:sp>
    </p:spTree>
    <p:extLst>
      <p:ext uri="{BB962C8B-B14F-4D97-AF65-F5344CB8AC3E}">
        <p14:creationId xmlns:p14="http://schemas.microsoft.com/office/powerpoint/2010/main" val="27464191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572000" y="182880"/>
            <a:ext cx="0" cy="0"/>
          </a:xfrm>
        </p:spPr>
        <p:txBody>
          <a:bodyPr vert="horz" wrap="none" tIns="457200" bIns="457200" spcCol="0">
            <a:noAutofit/>
          </a:bodyPr>
          <a:lstStyle/>
          <a:p>
            <a:r>
              <a:rPr lang="en-US" sz="3200" b="1" dirty="0">
                <a:latin typeface="Arial" pitchFamily="34" charset="0"/>
                <a:cs typeface="Arial" pitchFamily="34" charset="0"/>
              </a:rPr>
              <a:t>Example</a:t>
            </a:r>
          </a:p>
        </p:txBody>
      </p:sp>
      <p:sp>
        <p:nvSpPr>
          <p:cNvPr id="2" name="Text Placeholder 1"/>
          <p:cNvSpPr>
            <a:spLocks noGrp="1"/>
          </p:cNvSpPr>
          <p:nvPr>
            <p:ph type="body" sz="quarter" idx="10"/>
          </p:nvPr>
        </p:nvSpPr>
        <p:spPr/>
        <p:txBody>
          <a:bodyPr>
            <a:noAutofit/>
          </a:bodyPr>
          <a:lstStyle/>
          <a:p>
            <a:r>
              <a:rPr lang="en-US" sz="2800" dirty="0"/>
              <a:t>Evaluate: 	a.		 b.</a:t>
            </a:r>
          </a:p>
        </p:txBody>
      </p:sp>
      <p:graphicFrame>
        <p:nvGraphicFramePr>
          <p:cNvPr id="5" name="Table Placeholder 1"/>
          <p:cNvGraphicFramePr>
            <a:graphicFrameLocks/>
          </p:cNvGraphicFramePr>
          <p:nvPr/>
        </p:nvGraphicFramePr>
        <p:xfrm>
          <a:off x="533400" y="1981200"/>
          <a:ext cx="8243889" cy="4312920"/>
        </p:xfrm>
        <a:graphic>
          <a:graphicData uri="http://schemas.openxmlformats.org/drawingml/2006/table">
            <a:tbl>
              <a:tblPr firstRow="1" bandRow="1">
                <a:tableStyleId>{5C22544A-7EE6-4342-B048-85BDC9FD1C3A}</a:tableStyleId>
              </a:tblPr>
              <a:tblGrid>
                <a:gridCol w="2209800">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gridCol w="3214689">
                  <a:extLst>
                    <a:ext uri="{9D8B030D-6E8A-4147-A177-3AD203B41FA5}">
                      <a16:colId xmlns:a16="http://schemas.microsoft.com/office/drawing/2014/main" val="20002"/>
                    </a:ext>
                  </a:extLst>
                </a:gridCol>
              </a:tblGrid>
              <a:tr h="1524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0000A8"/>
                          </a:solidFill>
                          <a:effectLst/>
                          <a:latin typeface="Arial" pitchFamily="34" charset="0"/>
                          <a:cs typeface="Arial" pitchFamily="34" charset="0"/>
                        </a:rPr>
                        <a:t>Logarithmic Expression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0000A8"/>
                          </a:solidFill>
                          <a:effectLst/>
                          <a:latin typeface="Arial" pitchFamily="34" charset="0"/>
                          <a:cs typeface="Arial" pitchFamily="34" charset="0"/>
                        </a:rPr>
                        <a:t>Question Needed for Evaluation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rgbClr val="0000A8"/>
                          </a:solidFill>
                          <a:effectLst/>
                          <a:latin typeface="Arial" pitchFamily="34" charset="0"/>
                          <a:cs typeface="Arial" pitchFamily="34" charset="0"/>
                        </a:rPr>
                        <a:t>Logarithmic Expression Evaluated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295400">
                <a:tc>
                  <a:txBody>
                    <a:bodyPr/>
                    <a:lstStyle/>
                    <a:p>
                      <a:pPr marL="514350" marR="0" lvl="0" indent="-514350" algn="l" defTabSz="914400" rtl="0" eaLnBrk="1" fontAlgn="base" latinLnBrk="0" hangingPunct="1">
                        <a:lnSpc>
                          <a:spcPct val="100000"/>
                        </a:lnSpc>
                        <a:spcBef>
                          <a:spcPct val="20000"/>
                        </a:spcBef>
                        <a:spcAft>
                          <a:spcPct val="0"/>
                        </a:spcAft>
                        <a:buClrTx/>
                        <a:buSzTx/>
                        <a:buFont typeface="+mj-lt"/>
                        <a:buAutoNum type="arabicPeriod"/>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pitchFamily="34" charset="0"/>
                          <a:cs typeface="Arial" pitchFamily="34" charset="0"/>
                        </a:rPr>
                        <a:t>6 to what power gives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mj-lt"/>
                        <a:buNone/>
                        <a:tabLst/>
                      </a:pPr>
                      <a:r>
                        <a:rPr kumimoji="0" lang="en-US" sz="2800" b="0" i="0" u="none" strike="noStrike" cap="none" normalizeH="0" baseline="0" dirty="0">
                          <a:ln>
                            <a:noFill/>
                          </a:ln>
                          <a:solidFill>
                            <a:schemeClr val="tx1"/>
                          </a:solidFill>
                          <a:effectLst/>
                          <a:latin typeface="Arial" pitchFamily="34" charset="0"/>
                          <a:cs typeface="Arial" pitchFamily="34" charset="0"/>
                        </a:rPr>
                        <a:t>                   because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493520">
                <a:tc>
                  <a:txBody>
                    <a:bodyPr/>
                    <a:lstStyle/>
                    <a:p>
                      <a:pPr marL="514350" marR="0" lvl="0" indent="-514350" algn="l" defTabSz="914400" rtl="0" eaLnBrk="1" fontAlgn="base" latinLnBrk="0" hangingPunct="1">
                        <a:lnSpc>
                          <a:spcPct val="100000"/>
                        </a:lnSpc>
                        <a:spcBef>
                          <a:spcPct val="20000"/>
                        </a:spcBef>
                        <a:spcAft>
                          <a:spcPct val="0"/>
                        </a:spcAft>
                        <a:buClrTx/>
                        <a:buSzTx/>
                        <a:buFont typeface="+mj-lt"/>
                        <a:buAutoNum type="arabicPeriod" startAt="2"/>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ct val="15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pitchFamily="34" charset="0"/>
                          <a:cs typeface="Arial" pitchFamily="34" charset="0"/>
                        </a:rPr>
                        <a:t>3 to what power gives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mj-lt"/>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ts val="2400"/>
                        </a:spcBef>
                        <a:spcAft>
                          <a:spcPct val="0"/>
                        </a:spcAft>
                        <a:buClrTx/>
                        <a:buSzTx/>
                        <a:buFont typeface="+mj-lt"/>
                        <a:buNone/>
                        <a:tabLst/>
                      </a:pPr>
                      <a:r>
                        <a:rPr kumimoji="0" lang="en-US" sz="2800" b="0" i="0" u="none" strike="noStrike" cap="none" normalizeH="0" baseline="0" dirty="0">
                          <a:ln>
                            <a:noFill/>
                          </a:ln>
                          <a:solidFill>
                            <a:schemeClr val="tx1"/>
                          </a:solidFill>
                          <a:effectLst/>
                          <a:latin typeface="Arial" pitchFamily="34" charset="0"/>
                          <a:cs typeface="Arial" pitchFamily="34" charset="0"/>
                        </a:rPr>
                        <a:t>because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aphicFrame>
        <p:nvGraphicFramePr>
          <p:cNvPr id="3" name="Object 2"/>
          <p:cNvGraphicFramePr>
            <a:graphicFrameLocks noChangeAspect="1"/>
          </p:cNvGraphicFramePr>
          <p:nvPr/>
        </p:nvGraphicFramePr>
        <p:xfrm>
          <a:off x="2823535" y="1174603"/>
          <a:ext cx="1168400" cy="520700"/>
        </p:xfrm>
        <a:graphic>
          <a:graphicData uri="http://schemas.openxmlformats.org/presentationml/2006/ole">
            <mc:AlternateContent xmlns:mc="http://schemas.openxmlformats.org/markup-compatibility/2006">
              <mc:Choice xmlns:v="urn:schemas-microsoft-com:vml" Requires="v">
                <p:oleObj name="Equation" r:id="rId2" imgW="1168200" imgH="520560" progId="Equation.DSMT4">
                  <p:embed/>
                </p:oleObj>
              </mc:Choice>
              <mc:Fallback>
                <p:oleObj name="Equation" r:id="rId2" imgW="1168200" imgH="520560" progId="Equation.DSMT4">
                  <p:embed/>
                  <p:pic>
                    <p:nvPicPr>
                      <p:cNvPr id="3" name="Object 2"/>
                      <p:cNvPicPr>
                        <a:picLocks noChangeAspect="1" noChangeArrowheads="1"/>
                      </p:cNvPicPr>
                      <p:nvPr/>
                    </p:nvPicPr>
                    <p:blipFill>
                      <a:blip r:embed="rId3"/>
                      <a:srcRect/>
                      <a:stretch>
                        <a:fillRect/>
                      </a:stretch>
                    </p:blipFill>
                    <p:spPr bwMode="auto">
                      <a:xfrm>
                        <a:off x="2823535" y="1174603"/>
                        <a:ext cx="11684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nvGraphicFramePr>
        <p:xfrm>
          <a:off x="4762500" y="1016480"/>
          <a:ext cx="1028700" cy="838200"/>
        </p:xfrm>
        <a:graphic>
          <a:graphicData uri="http://schemas.openxmlformats.org/presentationml/2006/ole">
            <mc:AlternateContent xmlns:mc="http://schemas.openxmlformats.org/markup-compatibility/2006">
              <mc:Choice xmlns:v="urn:schemas-microsoft-com:vml" Requires="v">
                <p:oleObj name="Equation" r:id="rId4" imgW="1028520" imgH="838080" progId="Equation.DSMT4">
                  <p:embed/>
                </p:oleObj>
              </mc:Choice>
              <mc:Fallback>
                <p:oleObj name="Equation" r:id="rId4" imgW="1028520" imgH="838080" progId="Equation.DSMT4">
                  <p:embed/>
                  <p:pic>
                    <p:nvPicPr>
                      <p:cNvPr id="10" name="Object 9"/>
                      <p:cNvPicPr>
                        <a:picLocks noChangeAspect="1" noChangeArrowheads="1"/>
                      </p:cNvPicPr>
                      <p:nvPr/>
                    </p:nvPicPr>
                    <p:blipFill>
                      <a:blip r:embed="rId5"/>
                      <a:srcRect/>
                      <a:stretch>
                        <a:fillRect/>
                      </a:stretch>
                    </p:blipFill>
                    <p:spPr bwMode="auto">
                      <a:xfrm>
                        <a:off x="4762500" y="1016480"/>
                        <a:ext cx="10287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nvGraphicFramePr>
        <p:xfrm>
          <a:off x="1143000" y="3949998"/>
          <a:ext cx="1168400" cy="520700"/>
        </p:xfrm>
        <a:graphic>
          <a:graphicData uri="http://schemas.openxmlformats.org/presentationml/2006/ole">
            <mc:AlternateContent xmlns:mc="http://schemas.openxmlformats.org/markup-compatibility/2006">
              <mc:Choice xmlns:v="urn:schemas-microsoft-com:vml" Requires="v">
                <p:oleObj name="Equation" r:id="rId6" imgW="1168200" imgH="520560" progId="Equation.DSMT4">
                  <p:embed/>
                </p:oleObj>
              </mc:Choice>
              <mc:Fallback>
                <p:oleObj name="Equation" r:id="rId6" imgW="1168200" imgH="520560" progId="Equation.DSMT4">
                  <p:embed/>
                  <p:pic>
                    <p:nvPicPr>
                      <p:cNvPr id="11" name="Object 10"/>
                      <p:cNvPicPr>
                        <a:picLocks noChangeAspect="1" noChangeArrowheads="1"/>
                      </p:cNvPicPr>
                      <p:nvPr/>
                    </p:nvPicPr>
                    <p:blipFill>
                      <a:blip r:embed="rId3"/>
                      <a:srcRect/>
                      <a:stretch>
                        <a:fillRect/>
                      </a:stretch>
                    </p:blipFill>
                    <p:spPr bwMode="auto">
                      <a:xfrm>
                        <a:off x="1143000" y="3949998"/>
                        <a:ext cx="11684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nvGraphicFramePr>
        <p:xfrm>
          <a:off x="1187450" y="5443887"/>
          <a:ext cx="939800" cy="838200"/>
        </p:xfrm>
        <a:graphic>
          <a:graphicData uri="http://schemas.openxmlformats.org/presentationml/2006/ole">
            <mc:AlternateContent xmlns:mc="http://schemas.openxmlformats.org/markup-compatibility/2006">
              <mc:Choice xmlns:v="urn:schemas-microsoft-com:vml" Requires="v">
                <p:oleObj name="Equation" r:id="rId7" imgW="939600" imgH="838080" progId="Equation.DSMT4">
                  <p:embed/>
                </p:oleObj>
              </mc:Choice>
              <mc:Fallback>
                <p:oleObj name="Equation" r:id="rId7" imgW="939600" imgH="838080" progId="Equation.DSMT4">
                  <p:embed/>
                  <p:pic>
                    <p:nvPicPr>
                      <p:cNvPr id="12" name="Object 11"/>
                      <p:cNvPicPr>
                        <a:picLocks noChangeAspect="1" noChangeArrowheads="1"/>
                      </p:cNvPicPr>
                      <p:nvPr/>
                    </p:nvPicPr>
                    <p:blipFill>
                      <a:blip r:embed="rId8"/>
                      <a:srcRect/>
                      <a:stretch>
                        <a:fillRect/>
                      </a:stretch>
                    </p:blipFill>
                    <p:spPr bwMode="auto">
                      <a:xfrm>
                        <a:off x="1187450" y="5443887"/>
                        <a:ext cx="939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p:cNvGraphicFramePr>
            <a:graphicFrameLocks noChangeAspect="1"/>
          </p:cNvGraphicFramePr>
          <p:nvPr/>
        </p:nvGraphicFramePr>
        <p:xfrm>
          <a:off x="3693039" y="3949996"/>
          <a:ext cx="711200" cy="431800"/>
        </p:xfrm>
        <a:graphic>
          <a:graphicData uri="http://schemas.openxmlformats.org/presentationml/2006/ole">
            <mc:AlternateContent xmlns:mc="http://schemas.openxmlformats.org/markup-compatibility/2006">
              <mc:Choice xmlns:v="urn:schemas-microsoft-com:vml" Requires="v">
                <p:oleObj name="Equation" r:id="rId9" imgW="711000" imgH="431640" progId="Equation.DSMT4">
                  <p:embed/>
                </p:oleObj>
              </mc:Choice>
              <mc:Fallback>
                <p:oleObj name="Equation" r:id="rId9" imgW="711000" imgH="431640" progId="Equation.DSMT4">
                  <p:embed/>
                  <p:pic>
                    <p:nvPicPr>
                      <p:cNvPr id="13" name="Object 12"/>
                      <p:cNvPicPr>
                        <a:picLocks noChangeAspect="1" noChangeArrowheads="1"/>
                      </p:cNvPicPr>
                      <p:nvPr/>
                    </p:nvPicPr>
                    <p:blipFill>
                      <a:blip r:embed="rId10"/>
                      <a:srcRect/>
                      <a:stretch>
                        <a:fillRect/>
                      </a:stretch>
                    </p:blipFill>
                    <p:spPr bwMode="auto">
                      <a:xfrm>
                        <a:off x="3693039" y="3949996"/>
                        <a:ext cx="7112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p:cNvGraphicFramePr>
            <a:graphicFrameLocks noChangeAspect="1"/>
          </p:cNvGraphicFramePr>
          <p:nvPr/>
        </p:nvGraphicFramePr>
        <p:xfrm>
          <a:off x="3756835" y="5410200"/>
          <a:ext cx="482600" cy="838200"/>
        </p:xfrm>
        <a:graphic>
          <a:graphicData uri="http://schemas.openxmlformats.org/presentationml/2006/ole">
            <mc:AlternateContent xmlns:mc="http://schemas.openxmlformats.org/markup-compatibility/2006">
              <mc:Choice xmlns:v="urn:schemas-microsoft-com:vml" Requires="v">
                <p:oleObj name="Equation" r:id="rId11" imgW="482400" imgH="838080" progId="Equation.DSMT4">
                  <p:embed/>
                </p:oleObj>
              </mc:Choice>
              <mc:Fallback>
                <p:oleObj name="Equation" r:id="rId11" imgW="482400" imgH="838080" progId="Equation.DSMT4">
                  <p:embed/>
                  <p:pic>
                    <p:nvPicPr>
                      <p:cNvPr id="14" name="Object 13"/>
                      <p:cNvPicPr>
                        <a:picLocks noChangeAspect="1" noChangeArrowheads="1"/>
                      </p:cNvPicPr>
                      <p:nvPr/>
                    </p:nvPicPr>
                    <p:blipFill>
                      <a:blip r:embed="rId12"/>
                      <a:srcRect/>
                      <a:stretch>
                        <a:fillRect/>
                      </a:stretch>
                    </p:blipFill>
                    <p:spPr bwMode="auto">
                      <a:xfrm>
                        <a:off x="3756835" y="5410200"/>
                        <a:ext cx="482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14"/>
          <p:cNvGraphicFramePr>
            <a:graphicFrameLocks noChangeAspect="1"/>
          </p:cNvGraphicFramePr>
          <p:nvPr/>
        </p:nvGraphicFramePr>
        <p:xfrm>
          <a:off x="5816600" y="3526465"/>
          <a:ext cx="2032000" cy="520700"/>
        </p:xfrm>
        <a:graphic>
          <a:graphicData uri="http://schemas.openxmlformats.org/presentationml/2006/ole">
            <mc:AlternateContent xmlns:mc="http://schemas.openxmlformats.org/markup-compatibility/2006">
              <mc:Choice xmlns:v="urn:schemas-microsoft-com:vml" Requires="v">
                <p:oleObj name="Equation" r:id="rId13" imgW="2031840" imgH="520560" progId="Equation.DSMT4">
                  <p:embed/>
                </p:oleObj>
              </mc:Choice>
              <mc:Fallback>
                <p:oleObj name="Equation" r:id="rId13" imgW="2031840" imgH="520560" progId="Equation.DSMT4">
                  <p:embed/>
                  <p:pic>
                    <p:nvPicPr>
                      <p:cNvPr id="15" name="Object 14"/>
                      <p:cNvPicPr>
                        <a:picLocks noChangeAspect="1" noChangeArrowheads="1"/>
                      </p:cNvPicPr>
                      <p:nvPr/>
                    </p:nvPicPr>
                    <p:blipFill>
                      <a:blip r:embed="rId14"/>
                      <a:srcRect/>
                      <a:stretch>
                        <a:fillRect/>
                      </a:stretch>
                    </p:blipFill>
                    <p:spPr bwMode="auto">
                      <a:xfrm>
                        <a:off x="5816600" y="3526465"/>
                        <a:ext cx="20320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15"/>
          <p:cNvGraphicFramePr>
            <a:graphicFrameLocks noChangeAspect="1"/>
          </p:cNvGraphicFramePr>
          <p:nvPr/>
        </p:nvGraphicFramePr>
        <p:xfrm>
          <a:off x="7061200" y="3909235"/>
          <a:ext cx="1549400" cy="469900"/>
        </p:xfrm>
        <a:graphic>
          <a:graphicData uri="http://schemas.openxmlformats.org/presentationml/2006/ole">
            <mc:AlternateContent xmlns:mc="http://schemas.openxmlformats.org/markup-compatibility/2006">
              <mc:Choice xmlns:v="urn:schemas-microsoft-com:vml" Requires="v">
                <p:oleObj name="Equation" r:id="rId15" imgW="1549080" imgH="469800" progId="Equation.DSMT4">
                  <p:embed/>
                </p:oleObj>
              </mc:Choice>
              <mc:Fallback>
                <p:oleObj name="Equation" r:id="rId15" imgW="1549080" imgH="469800" progId="Equation.DSMT4">
                  <p:embed/>
                  <p:pic>
                    <p:nvPicPr>
                      <p:cNvPr id="16" name="Object 15"/>
                      <p:cNvPicPr>
                        <a:picLocks noChangeAspect="1" noChangeArrowheads="1"/>
                      </p:cNvPicPr>
                      <p:nvPr/>
                    </p:nvPicPr>
                    <p:blipFill>
                      <a:blip r:embed="rId16"/>
                      <a:srcRect/>
                      <a:stretch>
                        <a:fillRect/>
                      </a:stretch>
                    </p:blipFill>
                    <p:spPr bwMode="auto">
                      <a:xfrm>
                        <a:off x="7061200" y="3909235"/>
                        <a:ext cx="15494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6"/>
          <p:cNvGraphicFramePr>
            <a:graphicFrameLocks noChangeAspect="1"/>
          </p:cNvGraphicFramePr>
          <p:nvPr/>
        </p:nvGraphicFramePr>
        <p:xfrm>
          <a:off x="5803900" y="4800600"/>
          <a:ext cx="1701800" cy="838200"/>
        </p:xfrm>
        <a:graphic>
          <a:graphicData uri="http://schemas.openxmlformats.org/presentationml/2006/ole">
            <mc:AlternateContent xmlns:mc="http://schemas.openxmlformats.org/markup-compatibility/2006">
              <mc:Choice xmlns:v="urn:schemas-microsoft-com:vml" Requires="v">
                <p:oleObj name="Equation" r:id="rId17" imgW="1701720" imgH="838080" progId="Equation.DSMT4">
                  <p:embed/>
                </p:oleObj>
              </mc:Choice>
              <mc:Fallback>
                <p:oleObj name="Equation" r:id="rId17" imgW="1701720" imgH="838080" progId="Equation.DSMT4">
                  <p:embed/>
                  <p:pic>
                    <p:nvPicPr>
                      <p:cNvPr id="17" name="Object 16"/>
                      <p:cNvPicPr>
                        <a:picLocks noChangeAspect="1" noChangeArrowheads="1"/>
                      </p:cNvPicPr>
                      <p:nvPr/>
                    </p:nvPicPr>
                    <p:blipFill>
                      <a:blip r:embed="rId18"/>
                      <a:srcRect/>
                      <a:stretch>
                        <a:fillRect/>
                      </a:stretch>
                    </p:blipFill>
                    <p:spPr bwMode="auto">
                      <a:xfrm>
                        <a:off x="5803900" y="4800600"/>
                        <a:ext cx="1701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nvGraphicFramePr>
        <p:xfrm>
          <a:off x="7042299" y="5420980"/>
          <a:ext cx="1257300" cy="838200"/>
        </p:xfrm>
        <a:graphic>
          <a:graphicData uri="http://schemas.openxmlformats.org/presentationml/2006/ole">
            <mc:AlternateContent xmlns:mc="http://schemas.openxmlformats.org/markup-compatibility/2006">
              <mc:Choice xmlns:v="urn:schemas-microsoft-com:vml" Requires="v">
                <p:oleObj name="Equation" r:id="rId19" imgW="1257120" imgH="838080" progId="Equation.DSMT4">
                  <p:embed/>
                </p:oleObj>
              </mc:Choice>
              <mc:Fallback>
                <p:oleObj name="Equation" r:id="rId19" imgW="1257120" imgH="838080" progId="Equation.DSMT4">
                  <p:embed/>
                  <p:pic>
                    <p:nvPicPr>
                      <p:cNvPr id="18" name="Object 17"/>
                      <p:cNvPicPr>
                        <a:picLocks noChangeAspect="1" noChangeArrowheads="1"/>
                      </p:cNvPicPr>
                      <p:nvPr/>
                    </p:nvPicPr>
                    <p:blipFill>
                      <a:blip r:embed="rId20"/>
                      <a:srcRect/>
                      <a:stretch>
                        <a:fillRect/>
                      </a:stretch>
                    </p:blipFill>
                    <p:spPr bwMode="auto">
                      <a:xfrm>
                        <a:off x="7042299" y="5420980"/>
                        <a:ext cx="12573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478586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572000" y="182880"/>
            <a:ext cx="0" cy="0"/>
          </a:xfrm>
        </p:spPr>
        <p:txBody>
          <a:bodyPr vert="horz" wrap="none" tIns="457200" bIns="457200" spcCol="0">
            <a:noAutofit/>
          </a:bodyPr>
          <a:lstStyle/>
          <a:p>
            <a:r>
              <a:rPr lang="en-US" sz="3200" b="1" i="1" dirty="0">
                <a:solidFill>
                  <a:srgbClr val="000000"/>
                </a:solidFill>
                <a:latin typeface="Arial" pitchFamily="34" charset="0"/>
                <a:cs typeface="Arial" pitchFamily="34" charset="0"/>
              </a:rPr>
              <a:t> Objective 3: Example</a:t>
            </a:r>
            <a:endParaRPr lang="en-US" sz="3200" b="1"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pPr>
              <a:spcBef>
                <a:spcPct val="50000"/>
              </a:spcBef>
            </a:pPr>
            <a:r>
              <a:rPr lang="en-US" sz="2800" b="1" dirty="0"/>
              <a:t>3. </a:t>
            </a:r>
            <a:r>
              <a:rPr lang="en-US" sz="2800" dirty="0"/>
              <a:t>Evaluate: </a:t>
            </a:r>
          </a:p>
          <a:p>
            <a:pPr>
              <a:spcBef>
                <a:spcPct val="50000"/>
              </a:spcBef>
            </a:pPr>
            <a:endParaRPr lang="en-US" sz="2800" dirty="0"/>
          </a:p>
          <a:p>
            <a:pPr>
              <a:spcBef>
                <a:spcPct val="50000"/>
              </a:spcBef>
            </a:pPr>
            <a:r>
              <a:rPr lang="en-US" sz="2800" dirty="0"/>
              <a:t>		    because </a:t>
            </a:r>
          </a:p>
        </p:txBody>
      </p:sp>
      <p:graphicFrame>
        <p:nvGraphicFramePr>
          <p:cNvPr id="15" name="Object 14"/>
          <p:cNvGraphicFramePr>
            <a:graphicFrameLocks noChangeAspect="1"/>
          </p:cNvGraphicFramePr>
          <p:nvPr/>
        </p:nvGraphicFramePr>
        <p:xfrm>
          <a:off x="2524637" y="1242384"/>
          <a:ext cx="1079500" cy="444500"/>
        </p:xfrm>
        <a:graphic>
          <a:graphicData uri="http://schemas.openxmlformats.org/presentationml/2006/ole">
            <mc:AlternateContent xmlns:mc="http://schemas.openxmlformats.org/markup-compatibility/2006">
              <mc:Choice xmlns:v="urn:schemas-microsoft-com:vml" Requires="v">
                <p:oleObj name="Equation" r:id="rId2" imgW="1079280" imgH="444240" progId="Equation.DSMT4">
                  <p:embed/>
                </p:oleObj>
              </mc:Choice>
              <mc:Fallback>
                <p:oleObj name="Equation" r:id="rId2" imgW="1079280" imgH="444240" progId="Equation.DSMT4">
                  <p:embed/>
                  <p:pic>
                    <p:nvPicPr>
                      <p:cNvPr id="15" name="Object 14"/>
                      <p:cNvPicPr>
                        <a:picLocks noChangeAspect="1" noChangeArrowheads="1"/>
                      </p:cNvPicPr>
                      <p:nvPr/>
                    </p:nvPicPr>
                    <p:blipFill>
                      <a:blip r:embed="rId3"/>
                      <a:srcRect/>
                      <a:stretch>
                        <a:fillRect/>
                      </a:stretch>
                    </p:blipFill>
                    <p:spPr bwMode="auto">
                      <a:xfrm>
                        <a:off x="2524637" y="1242384"/>
                        <a:ext cx="10795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6"/>
          <p:cNvGraphicFramePr>
            <a:graphicFrameLocks noChangeAspect="1"/>
          </p:cNvGraphicFramePr>
          <p:nvPr/>
        </p:nvGraphicFramePr>
        <p:xfrm>
          <a:off x="1066800" y="2275116"/>
          <a:ext cx="1663700" cy="838200"/>
        </p:xfrm>
        <a:graphic>
          <a:graphicData uri="http://schemas.openxmlformats.org/presentationml/2006/ole">
            <mc:AlternateContent xmlns:mc="http://schemas.openxmlformats.org/markup-compatibility/2006">
              <mc:Choice xmlns:v="urn:schemas-microsoft-com:vml" Requires="v">
                <p:oleObj name="Equation" r:id="rId4" imgW="1663560" imgH="838080" progId="Equation.DSMT4">
                  <p:embed/>
                </p:oleObj>
              </mc:Choice>
              <mc:Fallback>
                <p:oleObj name="Equation" r:id="rId4" imgW="1663560" imgH="838080" progId="Equation.DSMT4">
                  <p:embed/>
                  <p:pic>
                    <p:nvPicPr>
                      <p:cNvPr id="17" name="Object 16"/>
                      <p:cNvPicPr>
                        <a:picLocks noChangeAspect="1" noChangeArrowheads="1"/>
                      </p:cNvPicPr>
                      <p:nvPr/>
                    </p:nvPicPr>
                    <p:blipFill>
                      <a:blip r:embed="rId5"/>
                      <a:srcRect/>
                      <a:stretch>
                        <a:fillRect/>
                      </a:stretch>
                    </p:blipFill>
                    <p:spPr bwMode="auto">
                      <a:xfrm>
                        <a:off x="1066800" y="2275116"/>
                        <a:ext cx="16637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nvGraphicFramePr>
        <p:xfrm>
          <a:off x="4332516" y="2087949"/>
          <a:ext cx="2298700" cy="787400"/>
        </p:xfrm>
        <a:graphic>
          <a:graphicData uri="http://schemas.openxmlformats.org/presentationml/2006/ole">
            <mc:AlternateContent xmlns:mc="http://schemas.openxmlformats.org/markup-compatibility/2006">
              <mc:Choice xmlns:v="urn:schemas-microsoft-com:vml" Requires="v">
                <p:oleObj name="Equation" r:id="rId6" imgW="2298600" imgH="787320" progId="Equation.DSMT4">
                  <p:embed/>
                </p:oleObj>
              </mc:Choice>
              <mc:Fallback>
                <p:oleObj name="Equation" r:id="rId6" imgW="2298600" imgH="787320" progId="Equation.DSMT4">
                  <p:embed/>
                  <p:pic>
                    <p:nvPicPr>
                      <p:cNvPr id="18" name="Object 17"/>
                      <p:cNvPicPr>
                        <a:picLocks noChangeAspect="1" noChangeArrowheads="1"/>
                      </p:cNvPicPr>
                      <p:nvPr/>
                    </p:nvPicPr>
                    <p:blipFill>
                      <a:blip r:embed="rId7"/>
                      <a:srcRect/>
                      <a:stretch>
                        <a:fillRect/>
                      </a:stretch>
                    </p:blipFill>
                    <p:spPr bwMode="auto">
                      <a:xfrm>
                        <a:off x="4332516" y="2087949"/>
                        <a:ext cx="22987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066058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572000" y="182880"/>
            <a:ext cx="0" cy="0"/>
          </a:xfrm>
        </p:spPr>
        <p:txBody>
          <a:bodyPr vert="horz" wrap="none" tIns="457200" bIns="457200" spcCol="0">
            <a:noAutofit/>
          </a:bodyPr>
          <a:lstStyle/>
          <a:p>
            <a:r>
              <a:rPr lang="en-US" sz="3200" b="1" i="1" dirty="0">
                <a:latin typeface="Arial" pitchFamily="34" charset="0"/>
                <a:cs typeface="Arial" pitchFamily="34" charset="0"/>
              </a:rPr>
              <a:t>Objective 4</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pPr algn="ctr">
              <a:spcBef>
                <a:spcPts val="0"/>
              </a:spcBef>
            </a:pPr>
            <a:r>
              <a:rPr lang="en-US" dirty="0"/>
              <a:t>Use basic logarithmic properties.</a:t>
            </a:r>
          </a:p>
          <a:p>
            <a:pPr algn="ctr">
              <a:spcBef>
                <a:spcPts val="0"/>
              </a:spcBef>
            </a:pPr>
            <a:r>
              <a:rPr lang="en-US" dirty="0"/>
              <a:t>		</a:t>
            </a:r>
          </a:p>
        </p:txBody>
      </p:sp>
    </p:spTree>
    <p:extLst>
      <p:ext uri="{BB962C8B-B14F-4D97-AF65-F5344CB8AC3E}">
        <p14:creationId xmlns:p14="http://schemas.microsoft.com/office/powerpoint/2010/main" val="2197709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572000" y="182880"/>
            <a:ext cx="0" cy="0"/>
          </a:xfrm>
        </p:spPr>
        <p:txBody>
          <a:bodyPr/>
          <a:lstStyle/>
          <a:p>
            <a:r>
              <a:rPr lang="en-US" sz="3200" b="1" i="1" dirty="0">
                <a:latin typeface="Arial" pitchFamily="34" charset="0"/>
                <a:cs typeface="Arial" pitchFamily="34" charset="0"/>
              </a:rPr>
              <a:t>Objective 1</a:t>
            </a:r>
            <a:endParaRPr lang="en-US" sz="3200" b="1" dirty="0">
              <a:latin typeface="Arial" pitchFamily="34" charset="0"/>
              <a:cs typeface="Arial" pitchFamily="34" charset="0"/>
            </a:endParaRPr>
          </a:p>
        </p:txBody>
      </p:sp>
      <p:sp>
        <p:nvSpPr>
          <p:cNvPr id="3" name="Text Placeholder 2"/>
          <p:cNvSpPr>
            <a:spLocks noGrp="1"/>
          </p:cNvSpPr>
          <p:nvPr>
            <p:ph type="body" sz="quarter" idx="10"/>
          </p:nvPr>
        </p:nvSpPr>
        <p:spPr/>
        <p:txBody>
          <a:bodyPr/>
          <a:lstStyle/>
          <a:p>
            <a:pPr algn="ctr"/>
            <a:r>
              <a:rPr lang="en-US" dirty="0"/>
              <a:t>Evaluate exponential functions.</a:t>
            </a:r>
          </a:p>
        </p:txBody>
      </p:sp>
    </p:spTree>
    <p:extLst>
      <p:ext uri="{BB962C8B-B14F-4D97-AF65-F5344CB8AC3E}">
        <p14:creationId xmlns:p14="http://schemas.microsoft.com/office/powerpoint/2010/main" val="9320198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572000" y="182880"/>
            <a:ext cx="0" cy="0"/>
          </a:xfrm>
        </p:spPr>
        <p:txBody>
          <a:bodyPr vert="horz" wrap="none" tIns="457200" bIns="457200" spcCol="0">
            <a:noAutofit/>
          </a:bodyPr>
          <a:lstStyle/>
          <a:p>
            <a:r>
              <a:rPr lang="en-US" sz="3200" dirty="0">
                <a:latin typeface="Arial" pitchFamily="34" charset="0"/>
                <a:cs typeface="Arial" pitchFamily="34" charset="0"/>
              </a:rPr>
              <a:t>Logarithmic Functions</a:t>
            </a:r>
          </a:p>
        </p:txBody>
      </p:sp>
      <p:graphicFrame>
        <p:nvGraphicFramePr>
          <p:cNvPr id="5" name="Table Placeholder 1"/>
          <p:cNvGraphicFramePr>
            <a:graphicFrameLocks/>
          </p:cNvGraphicFramePr>
          <p:nvPr/>
        </p:nvGraphicFramePr>
        <p:xfrm>
          <a:off x="533400" y="1143000"/>
          <a:ext cx="8243888" cy="4191000"/>
        </p:xfrm>
        <a:graphic>
          <a:graphicData uri="http://schemas.openxmlformats.org/drawingml/2006/table">
            <a:tbl>
              <a:tblPr firstRow="1" bandRow="1">
                <a:tableStyleId>{5C22544A-7EE6-4342-B048-85BDC9FD1C3A}</a:tableStyleId>
              </a:tblPr>
              <a:tblGrid>
                <a:gridCol w="8243888">
                  <a:extLst>
                    <a:ext uri="{9D8B030D-6E8A-4147-A177-3AD203B41FA5}">
                      <a16:colId xmlns:a16="http://schemas.microsoft.com/office/drawing/2014/main" val="20000"/>
                    </a:ext>
                  </a:extLst>
                </a:gridCol>
              </a:tblGrid>
              <a:tr h="3708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00A8"/>
                          </a:solidFill>
                          <a:effectLst/>
                          <a:latin typeface="Arial" pitchFamily="34" charset="0"/>
                          <a:cs typeface="Arial" pitchFamily="34" charset="0"/>
                        </a:rPr>
                        <a:t>Characteristics of the Graphs of Logarithmic Functions of the Form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79120">
                <a:tc>
                  <a:txBody>
                    <a:bodyPr/>
                    <a:lstStyle/>
                    <a:p>
                      <a:pPr marL="514350" marR="0" lvl="0" indent="-514350" algn="l" defTabSz="914400" rtl="0" eaLnBrk="1" fontAlgn="base" latinLnBrk="0" hangingPunct="1">
                        <a:lnSpc>
                          <a:spcPct val="100000"/>
                        </a:lnSpc>
                        <a:spcBef>
                          <a:spcPct val="20000"/>
                        </a:spcBef>
                        <a:spcAft>
                          <a:spcPct val="0"/>
                        </a:spcAft>
                        <a:buClrTx/>
                        <a:buSzTx/>
                        <a:buFont typeface="+mj-lt"/>
                        <a:buAutoNum type="arabicPeriod"/>
                        <a:tabLst/>
                      </a:pPr>
                      <a:r>
                        <a:rPr kumimoji="0" lang="en-US" sz="2800" b="0" i="0" u="none" strike="noStrike" cap="none" normalizeH="0" baseline="0" dirty="0">
                          <a:ln>
                            <a:noFill/>
                          </a:ln>
                          <a:solidFill>
                            <a:schemeClr val="tx1"/>
                          </a:solidFill>
                          <a:effectLst/>
                          <a:latin typeface="Arial" pitchFamily="34" charset="0"/>
                          <a:cs typeface="Arial" pitchFamily="34" charset="0"/>
                        </a:rPr>
                        <a:t>The </a:t>
                      </a:r>
                      <a:r>
                        <a:rPr kumimoji="0" lang="en-US" sz="2800" b="0" i="1" u="none" strike="noStrike" cap="none" normalizeH="0" baseline="0" dirty="0">
                          <a:ln>
                            <a:noFill/>
                          </a:ln>
                          <a:solidFill>
                            <a:schemeClr val="tx1"/>
                          </a:solidFill>
                          <a:effectLst/>
                          <a:latin typeface="Arial" pitchFamily="34" charset="0"/>
                          <a:cs typeface="Arial" pitchFamily="34" charset="0"/>
                        </a:rPr>
                        <a:t>x-</a:t>
                      </a:r>
                      <a:r>
                        <a:rPr kumimoji="0" lang="en-US" sz="2800" b="0" i="0" u="none" strike="noStrike" cap="none" normalizeH="0" baseline="0" dirty="0">
                          <a:ln>
                            <a:noFill/>
                          </a:ln>
                          <a:solidFill>
                            <a:schemeClr val="tx1"/>
                          </a:solidFill>
                          <a:effectLst/>
                          <a:latin typeface="Arial" pitchFamily="34" charset="0"/>
                          <a:cs typeface="Arial" pitchFamily="34" charset="0"/>
                        </a:rPr>
                        <a:t>intercept is 1. There is no </a:t>
                      </a:r>
                      <a:r>
                        <a:rPr kumimoji="0" lang="en-US" sz="2800" b="0" i="1" u="none" strike="noStrike" cap="none" normalizeH="0" baseline="0" dirty="0">
                          <a:ln>
                            <a:noFill/>
                          </a:ln>
                          <a:solidFill>
                            <a:schemeClr val="tx1"/>
                          </a:solidFill>
                          <a:effectLst/>
                          <a:latin typeface="Arial" pitchFamily="34" charset="0"/>
                          <a:cs typeface="Arial" pitchFamily="34" charset="0"/>
                        </a:rPr>
                        <a:t>y</a:t>
                      </a:r>
                      <a:r>
                        <a:rPr kumimoji="0" lang="en-US" sz="2800" b="0" i="0" u="none" strike="noStrike" cap="none" normalizeH="0" baseline="0" dirty="0">
                          <a:ln>
                            <a:noFill/>
                          </a:ln>
                          <a:solidFill>
                            <a:schemeClr val="tx1"/>
                          </a:solidFill>
                          <a:effectLst/>
                          <a:latin typeface="Arial" pitchFamily="34" charset="0"/>
                          <a:cs typeface="Arial" pitchFamily="34" charset="0"/>
                        </a:rPr>
                        <a:t>-intercept.</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609600">
                <a:tc>
                  <a:txBody>
                    <a:bodyPr/>
                    <a:lstStyle/>
                    <a:p>
                      <a:pPr marL="514350" marR="0" lvl="0" indent="-514350" algn="l" defTabSz="914400" rtl="0" eaLnBrk="1" fontAlgn="base" latinLnBrk="0" hangingPunct="1">
                        <a:lnSpc>
                          <a:spcPct val="100000"/>
                        </a:lnSpc>
                        <a:spcBef>
                          <a:spcPct val="20000"/>
                        </a:spcBef>
                        <a:spcAft>
                          <a:spcPct val="0"/>
                        </a:spcAft>
                        <a:buClrTx/>
                        <a:buSzTx/>
                        <a:buFont typeface="+mj-lt"/>
                        <a:buAutoNum type="arabicPeriod" startAt="2"/>
                        <a:tabLst/>
                      </a:pPr>
                      <a:r>
                        <a:rPr kumimoji="0" lang="en-US" sz="2800" b="0" i="0" u="none" strike="noStrike" cap="none" normalizeH="0" baseline="0" dirty="0">
                          <a:ln>
                            <a:noFill/>
                          </a:ln>
                          <a:solidFill>
                            <a:schemeClr val="tx1"/>
                          </a:solidFill>
                          <a:effectLst/>
                          <a:latin typeface="Arial" pitchFamily="34" charset="0"/>
                          <a:cs typeface="Arial" pitchFamily="34" charset="0"/>
                        </a:rPr>
                        <a:t>The </a:t>
                      </a:r>
                      <a:r>
                        <a:rPr kumimoji="0" lang="en-US" sz="2800" b="0" i="1" u="none" strike="noStrike" cap="none" normalizeH="0" baseline="0" dirty="0">
                          <a:ln>
                            <a:noFill/>
                          </a:ln>
                          <a:solidFill>
                            <a:schemeClr val="tx1"/>
                          </a:solidFill>
                          <a:effectLst/>
                          <a:latin typeface="Arial" pitchFamily="34" charset="0"/>
                          <a:cs typeface="Arial" pitchFamily="34" charset="0"/>
                        </a:rPr>
                        <a:t>y</a:t>
                      </a:r>
                      <a:r>
                        <a:rPr kumimoji="0" lang="en-US" sz="2800" b="0" i="0" u="none" strike="noStrike" cap="none" normalizeH="0" baseline="0" dirty="0">
                          <a:ln>
                            <a:noFill/>
                          </a:ln>
                          <a:solidFill>
                            <a:schemeClr val="tx1"/>
                          </a:solidFill>
                          <a:effectLst/>
                          <a:latin typeface="Arial" pitchFamily="34" charset="0"/>
                          <a:cs typeface="Arial" pitchFamily="34" charset="0"/>
                        </a:rPr>
                        <a:t>-axis is a vertical asymptote.</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066800">
                <a:tc>
                  <a:txBody>
                    <a:bodyPr/>
                    <a:lstStyle/>
                    <a:p>
                      <a:pPr marL="514350" marR="0" lvl="0" indent="-514350" algn="l" defTabSz="914400" rtl="0" eaLnBrk="1" fontAlgn="base" latinLnBrk="0" hangingPunct="1">
                        <a:lnSpc>
                          <a:spcPct val="100000"/>
                        </a:lnSpc>
                        <a:spcBef>
                          <a:spcPct val="20000"/>
                        </a:spcBef>
                        <a:spcAft>
                          <a:spcPct val="0"/>
                        </a:spcAft>
                        <a:buClrTx/>
                        <a:buSzTx/>
                        <a:buFont typeface="+mj-lt"/>
                        <a:buAutoNum type="arabicPeriod" startAt="3"/>
                        <a:tabLst/>
                      </a:pPr>
                      <a:r>
                        <a:rPr kumimoji="0" lang="en-US" sz="2800" b="0" i="0" u="none" strike="noStrike" cap="none" normalizeH="0" baseline="0" dirty="0">
                          <a:ln>
                            <a:noFill/>
                          </a:ln>
                          <a:solidFill>
                            <a:schemeClr val="tx1"/>
                          </a:solidFill>
                          <a:effectLst/>
                          <a:latin typeface="Arial" pitchFamily="34" charset="0"/>
                          <a:cs typeface="Arial" pitchFamily="34" charset="0"/>
                        </a:rPr>
                        <a:t>If           the function is increasing. If                the function is decreasing.</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990600">
                <a:tc>
                  <a:txBody>
                    <a:bodyPr/>
                    <a:lstStyle/>
                    <a:p>
                      <a:pPr marL="514350" marR="0" lvl="0" indent="-514350" algn="l" defTabSz="914400" rtl="0" eaLnBrk="1" fontAlgn="base" latinLnBrk="0" hangingPunct="1">
                        <a:lnSpc>
                          <a:spcPct val="100000"/>
                        </a:lnSpc>
                        <a:spcBef>
                          <a:spcPct val="20000"/>
                        </a:spcBef>
                        <a:spcAft>
                          <a:spcPct val="0"/>
                        </a:spcAft>
                        <a:buClrTx/>
                        <a:buSzTx/>
                        <a:buFont typeface="+mj-lt"/>
                        <a:buAutoNum type="arabicPeriod" startAt="4"/>
                        <a:tabLst/>
                      </a:pPr>
                      <a:r>
                        <a:rPr kumimoji="0" lang="en-US" sz="2800" b="0" i="0" u="none" strike="noStrike" cap="none" normalizeH="0" baseline="0" dirty="0">
                          <a:ln>
                            <a:noFill/>
                          </a:ln>
                          <a:solidFill>
                            <a:schemeClr val="tx1"/>
                          </a:solidFill>
                          <a:effectLst/>
                          <a:latin typeface="Arial" pitchFamily="34" charset="0"/>
                          <a:cs typeface="Arial" pitchFamily="34" charset="0"/>
                        </a:rPr>
                        <a:t>The graph is smooth and continuous. It has no sharp corners or gaps.</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graphicFrame>
        <p:nvGraphicFramePr>
          <p:cNvPr id="8" name="Object 7"/>
          <p:cNvGraphicFramePr>
            <a:graphicFrameLocks noChangeAspect="1"/>
          </p:cNvGraphicFramePr>
          <p:nvPr/>
        </p:nvGraphicFramePr>
        <p:xfrm>
          <a:off x="6578600" y="1642423"/>
          <a:ext cx="2095500" cy="457200"/>
        </p:xfrm>
        <a:graphic>
          <a:graphicData uri="http://schemas.openxmlformats.org/presentationml/2006/ole">
            <mc:AlternateContent xmlns:mc="http://schemas.openxmlformats.org/markup-compatibility/2006">
              <mc:Choice xmlns:v="urn:schemas-microsoft-com:vml" Requires="v">
                <p:oleObj name="Equation" r:id="rId2" imgW="2095200" imgH="457200" progId="Equation.DSMT4">
                  <p:embed/>
                </p:oleObj>
              </mc:Choice>
              <mc:Fallback>
                <p:oleObj name="Equation" r:id="rId2" imgW="2095200" imgH="457200" progId="Equation.DSMT4">
                  <p:embed/>
                  <p:pic>
                    <p:nvPicPr>
                      <p:cNvPr id="8" name="Object 7"/>
                      <p:cNvPicPr>
                        <a:picLocks noChangeAspect="1" noChangeArrowheads="1"/>
                      </p:cNvPicPr>
                      <p:nvPr/>
                    </p:nvPicPr>
                    <p:blipFill>
                      <a:blip r:embed="rId3"/>
                      <a:srcRect/>
                      <a:stretch>
                        <a:fillRect/>
                      </a:stretch>
                    </p:blipFill>
                    <p:spPr bwMode="auto">
                      <a:xfrm>
                        <a:off x="6578600" y="1642423"/>
                        <a:ext cx="2095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nvGraphicFramePr>
        <p:xfrm>
          <a:off x="1473198" y="3352800"/>
          <a:ext cx="787400" cy="368300"/>
        </p:xfrm>
        <a:graphic>
          <a:graphicData uri="http://schemas.openxmlformats.org/presentationml/2006/ole">
            <mc:AlternateContent xmlns:mc="http://schemas.openxmlformats.org/markup-compatibility/2006">
              <mc:Choice xmlns:v="urn:schemas-microsoft-com:vml" Requires="v">
                <p:oleObj name="Equation" r:id="rId4" imgW="787320" imgH="368280" progId="Equation.DSMT4">
                  <p:embed/>
                </p:oleObj>
              </mc:Choice>
              <mc:Fallback>
                <p:oleObj name="Equation" r:id="rId4" imgW="787320" imgH="368280" progId="Equation.DSMT4">
                  <p:embed/>
                  <p:pic>
                    <p:nvPicPr>
                      <p:cNvPr id="11" name="Object 10"/>
                      <p:cNvPicPr>
                        <a:picLocks noChangeAspect="1" noChangeArrowheads="1"/>
                      </p:cNvPicPr>
                      <p:nvPr/>
                    </p:nvPicPr>
                    <p:blipFill>
                      <a:blip r:embed="rId5"/>
                      <a:srcRect/>
                      <a:stretch>
                        <a:fillRect/>
                      </a:stretch>
                    </p:blipFill>
                    <p:spPr bwMode="auto">
                      <a:xfrm>
                        <a:off x="1473198" y="3352800"/>
                        <a:ext cx="787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nvGraphicFramePr>
        <p:xfrm>
          <a:off x="6963228" y="3396342"/>
          <a:ext cx="1346200" cy="368300"/>
        </p:xfrm>
        <a:graphic>
          <a:graphicData uri="http://schemas.openxmlformats.org/presentationml/2006/ole">
            <mc:AlternateContent xmlns:mc="http://schemas.openxmlformats.org/markup-compatibility/2006">
              <mc:Choice xmlns:v="urn:schemas-microsoft-com:vml" Requires="v">
                <p:oleObj name="Equation" r:id="rId6" imgW="1346040" imgH="368280" progId="Equation.DSMT4">
                  <p:embed/>
                </p:oleObj>
              </mc:Choice>
              <mc:Fallback>
                <p:oleObj name="Equation" r:id="rId6" imgW="1346040" imgH="368280" progId="Equation.DSMT4">
                  <p:embed/>
                  <p:pic>
                    <p:nvPicPr>
                      <p:cNvPr id="12" name="Object 11"/>
                      <p:cNvPicPr>
                        <a:picLocks noChangeAspect="1" noChangeArrowheads="1"/>
                      </p:cNvPicPr>
                      <p:nvPr/>
                    </p:nvPicPr>
                    <p:blipFill>
                      <a:blip r:embed="rId7"/>
                      <a:srcRect/>
                      <a:stretch>
                        <a:fillRect/>
                      </a:stretch>
                    </p:blipFill>
                    <p:spPr bwMode="auto">
                      <a:xfrm>
                        <a:off x="6963228" y="3396342"/>
                        <a:ext cx="1346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218853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i="1" dirty="0">
                <a:solidFill>
                  <a:srgbClr val="000000"/>
                </a:solidFill>
                <a:latin typeface="Arial" pitchFamily="34" charset="0"/>
                <a:cs typeface="Arial" pitchFamily="34" charset="0"/>
              </a:rPr>
              <a:t> Objective 7</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pPr algn="ctr">
              <a:spcBef>
                <a:spcPts val="1300"/>
              </a:spcBef>
            </a:pPr>
            <a:r>
              <a:rPr lang="en-US" dirty="0"/>
              <a:t>Use common logarithms.</a:t>
            </a:r>
          </a:p>
          <a:p>
            <a:pPr>
              <a:spcBef>
                <a:spcPts val="1300"/>
              </a:spcBef>
            </a:pPr>
            <a:endParaRPr lang="en-US" sz="2800" dirty="0"/>
          </a:p>
        </p:txBody>
      </p:sp>
    </p:spTree>
    <p:extLst>
      <p:ext uri="{BB962C8B-B14F-4D97-AF65-F5344CB8AC3E}">
        <p14:creationId xmlns:p14="http://schemas.microsoft.com/office/powerpoint/2010/main" val="32369103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i="1" dirty="0">
                <a:solidFill>
                  <a:srgbClr val="000000"/>
                </a:solidFill>
                <a:latin typeface="Arial" pitchFamily="34" charset="0"/>
                <a:cs typeface="Arial" pitchFamily="34" charset="0"/>
              </a:rPr>
              <a:t>Objective 8</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pPr algn="ctr"/>
            <a:r>
              <a:rPr lang="en-US" dirty="0"/>
              <a:t>Use natural logarithms.</a:t>
            </a:r>
          </a:p>
          <a:p>
            <a:pPr algn="ctr">
              <a:spcBef>
                <a:spcPts val="1300"/>
              </a:spcBef>
            </a:pPr>
            <a:endParaRPr lang="en-US" sz="2800" dirty="0"/>
          </a:p>
        </p:txBody>
      </p:sp>
    </p:spTree>
    <p:extLst>
      <p:ext uri="{BB962C8B-B14F-4D97-AF65-F5344CB8AC3E}">
        <p14:creationId xmlns:p14="http://schemas.microsoft.com/office/powerpoint/2010/main" val="25212321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572000" y="182880"/>
            <a:ext cx="0" cy="0"/>
          </a:xfrm>
        </p:spPr>
        <p:txBody>
          <a:bodyPr vert="horz" wrap="none" tIns="457200" bIns="457200" spcCol="0">
            <a:noAutofit/>
          </a:bodyPr>
          <a:lstStyle/>
          <a:p>
            <a:r>
              <a:rPr lang="en-US" sz="3200" dirty="0">
                <a:latin typeface="Arial" pitchFamily="34" charset="0"/>
                <a:cs typeface="Arial" pitchFamily="34" charset="0"/>
              </a:rPr>
              <a:t>Logarithmic Properties</a:t>
            </a:r>
          </a:p>
        </p:txBody>
      </p:sp>
      <p:graphicFrame>
        <p:nvGraphicFramePr>
          <p:cNvPr id="5" name="Table Placeholder 1"/>
          <p:cNvGraphicFramePr>
            <a:graphicFrameLocks/>
          </p:cNvGraphicFramePr>
          <p:nvPr/>
        </p:nvGraphicFramePr>
        <p:xfrm>
          <a:off x="533400" y="1143000"/>
          <a:ext cx="8243888" cy="3429000"/>
        </p:xfrm>
        <a:graphic>
          <a:graphicData uri="http://schemas.openxmlformats.org/drawingml/2006/table">
            <a:tbl>
              <a:tblPr firstRow="1" bandRow="1">
                <a:tableStyleId>{5C22544A-7EE6-4342-B048-85BDC9FD1C3A}</a:tableStyleId>
              </a:tblPr>
              <a:tblGrid>
                <a:gridCol w="4121944">
                  <a:extLst>
                    <a:ext uri="{9D8B030D-6E8A-4147-A177-3AD203B41FA5}">
                      <a16:colId xmlns:a16="http://schemas.microsoft.com/office/drawing/2014/main" val="20000"/>
                    </a:ext>
                  </a:extLst>
                </a:gridCol>
                <a:gridCol w="4121944">
                  <a:extLst>
                    <a:ext uri="{9D8B030D-6E8A-4147-A177-3AD203B41FA5}">
                      <a16:colId xmlns:a16="http://schemas.microsoft.com/office/drawing/2014/main" val="20001"/>
                    </a:ext>
                  </a:extLst>
                </a:gridCol>
              </a:tblGrid>
              <a:tr h="37084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00A8"/>
                          </a:solidFill>
                          <a:effectLst/>
                          <a:latin typeface="Arial" pitchFamily="34" charset="0"/>
                          <a:cs typeface="Arial" pitchFamily="34" charset="0"/>
                        </a:rPr>
                        <a:t>Properties of Natural Logarithms</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7912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Arial" pitchFamily="34" charset="0"/>
                          <a:cs typeface="Arial" pitchFamily="34" charset="0"/>
                        </a:rPr>
                        <a:t>General Properties</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Arial" pitchFamily="34" charset="0"/>
                          <a:cs typeface="Arial" pitchFamily="34" charset="0"/>
                        </a:rPr>
                        <a:t>Natural Logarithms</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609600">
                <a:tc>
                  <a:txBody>
                    <a:bodyPr/>
                    <a:lstStyle/>
                    <a:p>
                      <a:pPr marL="0" marR="0" lvl="0" indent="0" algn="l" defTabSz="914400" rtl="0" eaLnBrk="1" fontAlgn="base" latinLnBrk="0" hangingPunct="1">
                        <a:lnSpc>
                          <a:spcPct val="100000"/>
                        </a:lnSpc>
                        <a:spcBef>
                          <a:spcPct val="20000"/>
                        </a:spcBef>
                        <a:spcAft>
                          <a:spcPct val="0"/>
                        </a:spcAft>
                        <a:buClrTx/>
                        <a:buSzTx/>
                        <a:buFont typeface="+mj-lt"/>
                        <a:buNone/>
                        <a:tabLst/>
                      </a:pPr>
                      <a:r>
                        <a:rPr kumimoji="0" lang="en-US" sz="2800" b="0" i="0" u="none" strike="noStrike" cap="none" normalizeH="0" baseline="0" dirty="0">
                          <a:ln>
                            <a:noFill/>
                          </a:ln>
                          <a:solidFill>
                            <a:schemeClr val="tx1"/>
                          </a:solidFill>
                          <a:effectLst/>
                          <a:latin typeface="Arial" pitchFamily="34" charset="0"/>
                          <a:cs typeface="Arial" pitchFamily="34" charset="0"/>
                        </a:rPr>
                        <a:t>1.</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mj-lt"/>
                        <a:buNone/>
                        <a:tabLst/>
                      </a:pPr>
                      <a:r>
                        <a:rPr kumimoji="0" lang="en-US" sz="2800" b="0" i="0" u="none" strike="noStrike" cap="none" normalizeH="0" baseline="0" dirty="0">
                          <a:ln>
                            <a:noFill/>
                          </a:ln>
                          <a:solidFill>
                            <a:schemeClr val="tx1"/>
                          </a:solidFill>
                          <a:effectLst/>
                          <a:latin typeface="Arial" pitchFamily="34" charset="0"/>
                          <a:cs typeface="Arial" pitchFamily="34" charset="0"/>
                        </a:rPr>
                        <a:t>1.</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655344">
                <a:tc>
                  <a:txBody>
                    <a:bodyPr/>
                    <a:lstStyle/>
                    <a:p>
                      <a:pPr marL="0" marR="0" lvl="0" indent="0" algn="l" defTabSz="914400" rtl="0" eaLnBrk="1" fontAlgn="base" latinLnBrk="0" hangingPunct="1">
                        <a:lnSpc>
                          <a:spcPct val="100000"/>
                        </a:lnSpc>
                        <a:spcBef>
                          <a:spcPct val="20000"/>
                        </a:spcBef>
                        <a:spcAft>
                          <a:spcPct val="0"/>
                        </a:spcAft>
                        <a:buClrTx/>
                        <a:buSzTx/>
                        <a:buFont typeface="+mj-lt"/>
                        <a:buNone/>
                        <a:tabLst/>
                      </a:pPr>
                      <a:r>
                        <a:rPr kumimoji="0" lang="en-US" sz="2800" b="0" i="0" u="none" strike="noStrike" cap="none" normalizeH="0" baseline="0" dirty="0">
                          <a:ln>
                            <a:noFill/>
                          </a:ln>
                          <a:solidFill>
                            <a:schemeClr val="tx1"/>
                          </a:solidFill>
                          <a:effectLst/>
                          <a:latin typeface="Arial" pitchFamily="34" charset="0"/>
                          <a:cs typeface="Arial" pitchFamily="34" charset="0"/>
                        </a:rPr>
                        <a:t>2.</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mj-lt"/>
                        <a:buNone/>
                        <a:tabLst/>
                      </a:pPr>
                      <a:r>
                        <a:rPr kumimoji="0" lang="en-US" sz="2800" b="0" i="0" u="none" strike="noStrike" cap="none" normalizeH="0" baseline="0" dirty="0">
                          <a:ln>
                            <a:noFill/>
                          </a:ln>
                          <a:solidFill>
                            <a:schemeClr val="tx1"/>
                          </a:solidFill>
                          <a:effectLst/>
                          <a:latin typeface="Arial" pitchFamily="34" charset="0"/>
                          <a:cs typeface="Arial" pitchFamily="34" charset="0"/>
                        </a:rPr>
                        <a:t>2.</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04800">
                <a:tc>
                  <a:txBody>
                    <a:bodyPr/>
                    <a:lstStyle/>
                    <a:p>
                      <a:pPr marL="0" marR="0" lvl="0" indent="0" algn="l" defTabSz="914400" rtl="0" eaLnBrk="1" fontAlgn="base" latinLnBrk="0" hangingPunct="1">
                        <a:lnSpc>
                          <a:spcPct val="100000"/>
                        </a:lnSpc>
                        <a:spcBef>
                          <a:spcPct val="20000"/>
                        </a:spcBef>
                        <a:spcAft>
                          <a:spcPct val="0"/>
                        </a:spcAft>
                        <a:buClrTx/>
                        <a:buSzTx/>
                        <a:buFont typeface="+mj-lt"/>
                        <a:buNone/>
                        <a:tabLst/>
                      </a:pPr>
                      <a:r>
                        <a:rPr kumimoji="0" lang="en-US" sz="2800" b="0" i="0" u="none" strike="noStrike" cap="none" normalizeH="0" baseline="0" dirty="0">
                          <a:ln>
                            <a:noFill/>
                          </a:ln>
                          <a:solidFill>
                            <a:schemeClr val="tx1"/>
                          </a:solidFill>
                          <a:effectLst/>
                          <a:latin typeface="Arial" pitchFamily="34" charset="0"/>
                          <a:cs typeface="Arial" pitchFamily="34" charset="0"/>
                        </a:rPr>
                        <a:t>3.</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mj-lt"/>
                        <a:buNone/>
                        <a:tabLst/>
                      </a:pPr>
                      <a:r>
                        <a:rPr kumimoji="0" lang="en-US" sz="2800" b="0" i="0" u="none" strike="noStrike" cap="none" normalizeH="0" baseline="0" dirty="0">
                          <a:ln>
                            <a:noFill/>
                          </a:ln>
                          <a:solidFill>
                            <a:schemeClr val="tx1"/>
                          </a:solidFill>
                          <a:effectLst/>
                          <a:latin typeface="Arial" pitchFamily="34" charset="0"/>
                          <a:cs typeface="Arial" pitchFamily="34" charset="0"/>
                        </a:rPr>
                        <a:t>3.</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548622">
                <a:tc>
                  <a:txBody>
                    <a:bodyPr/>
                    <a:lstStyle/>
                    <a:p>
                      <a:pPr marL="0" marR="0" lvl="0" indent="0" algn="l" defTabSz="914400" rtl="0" eaLnBrk="1" fontAlgn="base" latinLnBrk="0" hangingPunct="1">
                        <a:lnSpc>
                          <a:spcPct val="100000"/>
                        </a:lnSpc>
                        <a:spcBef>
                          <a:spcPct val="20000"/>
                        </a:spcBef>
                        <a:spcAft>
                          <a:spcPct val="0"/>
                        </a:spcAft>
                        <a:buClrTx/>
                        <a:buSzTx/>
                        <a:buFont typeface="+mj-lt"/>
                        <a:buNone/>
                        <a:tabLst/>
                      </a:pPr>
                      <a:r>
                        <a:rPr kumimoji="0" lang="en-US" sz="2800" b="0" i="0" u="none" strike="noStrike" cap="none" normalizeH="0" baseline="0" dirty="0">
                          <a:ln>
                            <a:noFill/>
                          </a:ln>
                          <a:solidFill>
                            <a:schemeClr val="tx1"/>
                          </a:solidFill>
                          <a:effectLst/>
                          <a:latin typeface="Arial" pitchFamily="34" charset="0"/>
                          <a:cs typeface="Arial" pitchFamily="34" charset="0"/>
                        </a:rPr>
                        <a:t>4.</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mj-lt"/>
                        <a:buNone/>
                        <a:tabLst/>
                      </a:pPr>
                      <a:r>
                        <a:rPr kumimoji="0" lang="en-US" sz="2800" b="0" i="0" u="none" strike="noStrike" cap="none" normalizeH="0" baseline="0" dirty="0">
                          <a:ln>
                            <a:noFill/>
                          </a:ln>
                          <a:solidFill>
                            <a:schemeClr val="tx1"/>
                          </a:solidFill>
                          <a:effectLst/>
                          <a:latin typeface="Arial" pitchFamily="34" charset="0"/>
                          <a:cs typeface="Arial" pitchFamily="34" charset="0"/>
                        </a:rPr>
                        <a:t>4.</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graphicFrame>
        <p:nvGraphicFramePr>
          <p:cNvPr id="2" name="Object 1"/>
          <p:cNvGraphicFramePr>
            <a:graphicFrameLocks noChangeAspect="1"/>
          </p:cNvGraphicFramePr>
          <p:nvPr/>
        </p:nvGraphicFramePr>
        <p:xfrm>
          <a:off x="1143000" y="2336651"/>
          <a:ext cx="1409700" cy="444500"/>
        </p:xfrm>
        <a:graphic>
          <a:graphicData uri="http://schemas.openxmlformats.org/presentationml/2006/ole">
            <mc:AlternateContent xmlns:mc="http://schemas.openxmlformats.org/markup-compatibility/2006">
              <mc:Choice xmlns:v="urn:schemas-microsoft-com:vml" Requires="v">
                <p:oleObj name="Equation" r:id="rId2" imgW="1409400" imgH="444240" progId="Equation.DSMT4">
                  <p:embed/>
                </p:oleObj>
              </mc:Choice>
              <mc:Fallback>
                <p:oleObj name="Equation" r:id="rId2" imgW="1409400" imgH="444240" progId="Equation.DSMT4">
                  <p:embed/>
                  <p:pic>
                    <p:nvPicPr>
                      <p:cNvPr id="2" name="Object 1"/>
                      <p:cNvPicPr>
                        <a:picLocks noChangeAspect="1" noChangeArrowheads="1"/>
                      </p:cNvPicPr>
                      <p:nvPr/>
                    </p:nvPicPr>
                    <p:blipFill>
                      <a:blip r:embed="rId3"/>
                      <a:srcRect/>
                      <a:stretch>
                        <a:fillRect/>
                      </a:stretch>
                    </p:blipFill>
                    <p:spPr bwMode="auto">
                      <a:xfrm>
                        <a:off x="1143000" y="2336651"/>
                        <a:ext cx="14097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nvGraphicFramePr>
        <p:xfrm>
          <a:off x="1136650" y="2952601"/>
          <a:ext cx="1422400" cy="444500"/>
        </p:xfrm>
        <a:graphic>
          <a:graphicData uri="http://schemas.openxmlformats.org/presentationml/2006/ole">
            <mc:AlternateContent xmlns:mc="http://schemas.openxmlformats.org/markup-compatibility/2006">
              <mc:Choice xmlns:v="urn:schemas-microsoft-com:vml" Requires="v">
                <p:oleObj name="Equation" r:id="rId4" imgW="1422360" imgH="444240" progId="Equation.DSMT4">
                  <p:embed/>
                </p:oleObj>
              </mc:Choice>
              <mc:Fallback>
                <p:oleObj name="Equation" r:id="rId4" imgW="1422360" imgH="444240" progId="Equation.DSMT4">
                  <p:embed/>
                  <p:pic>
                    <p:nvPicPr>
                      <p:cNvPr id="9" name="Object 8"/>
                      <p:cNvPicPr>
                        <a:picLocks noChangeAspect="1" noChangeArrowheads="1"/>
                      </p:cNvPicPr>
                      <p:nvPr/>
                    </p:nvPicPr>
                    <p:blipFill>
                      <a:blip r:embed="rId5"/>
                      <a:srcRect/>
                      <a:stretch>
                        <a:fillRect/>
                      </a:stretch>
                    </p:blipFill>
                    <p:spPr bwMode="auto">
                      <a:xfrm>
                        <a:off x="1136650" y="2952601"/>
                        <a:ext cx="14224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nvGraphicFramePr>
        <p:xfrm>
          <a:off x="1147134" y="3490433"/>
          <a:ext cx="1727200" cy="558800"/>
        </p:xfrm>
        <a:graphic>
          <a:graphicData uri="http://schemas.openxmlformats.org/presentationml/2006/ole">
            <mc:AlternateContent xmlns:mc="http://schemas.openxmlformats.org/markup-compatibility/2006">
              <mc:Choice xmlns:v="urn:schemas-microsoft-com:vml" Requires="v">
                <p:oleObj name="Equation" r:id="rId6" imgW="1726920" imgH="558720" progId="Equation.DSMT4">
                  <p:embed/>
                </p:oleObj>
              </mc:Choice>
              <mc:Fallback>
                <p:oleObj name="Equation" r:id="rId6" imgW="1726920" imgH="558720" progId="Equation.DSMT4">
                  <p:embed/>
                  <p:pic>
                    <p:nvPicPr>
                      <p:cNvPr id="10" name="Object 9"/>
                      <p:cNvPicPr>
                        <a:picLocks noChangeAspect="1" noChangeArrowheads="1"/>
                      </p:cNvPicPr>
                      <p:nvPr/>
                    </p:nvPicPr>
                    <p:blipFill>
                      <a:blip r:embed="rId7"/>
                      <a:srcRect/>
                      <a:stretch>
                        <a:fillRect/>
                      </a:stretch>
                    </p:blipFill>
                    <p:spPr bwMode="auto">
                      <a:xfrm>
                        <a:off x="1147134" y="3490433"/>
                        <a:ext cx="17272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p:cNvGraphicFramePr>
            <a:graphicFrameLocks noChangeAspect="1"/>
          </p:cNvGraphicFramePr>
          <p:nvPr/>
        </p:nvGraphicFramePr>
        <p:xfrm>
          <a:off x="1136501" y="4021468"/>
          <a:ext cx="1574800" cy="457200"/>
        </p:xfrm>
        <a:graphic>
          <a:graphicData uri="http://schemas.openxmlformats.org/presentationml/2006/ole">
            <mc:AlternateContent xmlns:mc="http://schemas.openxmlformats.org/markup-compatibility/2006">
              <mc:Choice xmlns:v="urn:schemas-microsoft-com:vml" Requires="v">
                <p:oleObj name="Equation" r:id="rId8" imgW="1574640" imgH="457200" progId="Equation.DSMT4">
                  <p:embed/>
                </p:oleObj>
              </mc:Choice>
              <mc:Fallback>
                <p:oleObj name="Equation" r:id="rId8" imgW="1574640" imgH="457200" progId="Equation.DSMT4">
                  <p:embed/>
                  <p:pic>
                    <p:nvPicPr>
                      <p:cNvPr id="13" name="Object 12"/>
                      <p:cNvPicPr>
                        <a:picLocks noChangeAspect="1" noChangeArrowheads="1"/>
                      </p:cNvPicPr>
                      <p:nvPr/>
                    </p:nvPicPr>
                    <p:blipFill>
                      <a:blip r:embed="rId9"/>
                      <a:srcRect/>
                      <a:stretch>
                        <a:fillRect/>
                      </a:stretch>
                    </p:blipFill>
                    <p:spPr bwMode="auto">
                      <a:xfrm>
                        <a:off x="1136501" y="4021468"/>
                        <a:ext cx="157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p:cNvGraphicFramePr>
            <a:graphicFrameLocks noChangeAspect="1"/>
          </p:cNvGraphicFramePr>
          <p:nvPr/>
        </p:nvGraphicFramePr>
        <p:xfrm>
          <a:off x="5391150" y="2364416"/>
          <a:ext cx="1143000" cy="330200"/>
        </p:xfrm>
        <a:graphic>
          <a:graphicData uri="http://schemas.openxmlformats.org/presentationml/2006/ole">
            <mc:AlternateContent xmlns:mc="http://schemas.openxmlformats.org/markup-compatibility/2006">
              <mc:Choice xmlns:v="urn:schemas-microsoft-com:vml" Requires="v">
                <p:oleObj name="Equation" r:id="rId10" imgW="1143000" imgH="330120" progId="Equation.DSMT4">
                  <p:embed/>
                </p:oleObj>
              </mc:Choice>
              <mc:Fallback>
                <p:oleObj name="Equation" r:id="rId10" imgW="1143000" imgH="330120" progId="Equation.DSMT4">
                  <p:embed/>
                  <p:pic>
                    <p:nvPicPr>
                      <p:cNvPr id="14" name="Object 13"/>
                      <p:cNvPicPr>
                        <a:picLocks noChangeAspect="1" noChangeArrowheads="1"/>
                      </p:cNvPicPr>
                      <p:nvPr/>
                    </p:nvPicPr>
                    <p:blipFill>
                      <a:blip r:embed="rId11"/>
                      <a:srcRect/>
                      <a:stretch>
                        <a:fillRect/>
                      </a:stretch>
                    </p:blipFill>
                    <p:spPr bwMode="auto">
                      <a:xfrm>
                        <a:off x="5391150" y="2364416"/>
                        <a:ext cx="11430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14"/>
          <p:cNvGraphicFramePr>
            <a:graphicFrameLocks noChangeAspect="1"/>
          </p:cNvGraphicFramePr>
          <p:nvPr/>
        </p:nvGraphicFramePr>
        <p:xfrm>
          <a:off x="5393366" y="2970031"/>
          <a:ext cx="1092200" cy="330200"/>
        </p:xfrm>
        <a:graphic>
          <a:graphicData uri="http://schemas.openxmlformats.org/presentationml/2006/ole">
            <mc:AlternateContent xmlns:mc="http://schemas.openxmlformats.org/markup-compatibility/2006">
              <mc:Choice xmlns:v="urn:schemas-microsoft-com:vml" Requires="v">
                <p:oleObj name="Equation" r:id="rId12" imgW="1091880" imgH="330120" progId="Equation.DSMT4">
                  <p:embed/>
                </p:oleObj>
              </mc:Choice>
              <mc:Fallback>
                <p:oleObj name="Equation" r:id="rId12" imgW="1091880" imgH="330120" progId="Equation.DSMT4">
                  <p:embed/>
                  <p:pic>
                    <p:nvPicPr>
                      <p:cNvPr id="15" name="Object 14"/>
                      <p:cNvPicPr>
                        <a:picLocks noChangeAspect="1" noChangeArrowheads="1"/>
                      </p:cNvPicPr>
                      <p:nvPr/>
                    </p:nvPicPr>
                    <p:blipFill>
                      <a:blip r:embed="rId13"/>
                      <a:srcRect/>
                      <a:stretch>
                        <a:fillRect/>
                      </a:stretch>
                    </p:blipFill>
                    <p:spPr bwMode="auto">
                      <a:xfrm>
                        <a:off x="5393366" y="2970031"/>
                        <a:ext cx="10922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15"/>
          <p:cNvGraphicFramePr>
            <a:graphicFrameLocks noChangeAspect="1"/>
          </p:cNvGraphicFramePr>
          <p:nvPr/>
        </p:nvGraphicFramePr>
        <p:xfrm>
          <a:off x="5389232" y="3492798"/>
          <a:ext cx="1397000" cy="457200"/>
        </p:xfrm>
        <a:graphic>
          <a:graphicData uri="http://schemas.openxmlformats.org/presentationml/2006/ole">
            <mc:AlternateContent xmlns:mc="http://schemas.openxmlformats.org/markup-compatibility/2006">
              <mc:Choice xmlns:v="urn:schemas-microsoft-com:vml" Requires="v">
                <p:oleObj name="Equation" r:id="rId14" imgW="1396800" imgH="457200" progId="Equation.DSMT4">
                  <p:embed/>
                </p:oleObj>
              </mc:Choice>
              <mc:Fallback>
                <p:oleObj name="Equation" r:id="rId14" imgW="1396800" imgH="457200" progId="Equation.DSMT4">
                  <p:embed/>
                  <p:pic>
                    <p:nvPicPr>
                      <p:cNvPr id="16" name="Object 15"/>
                      <p:cNvPicPr>
                        <a:picLocks noChangeAspect="1" noChangeArrowheads="1"/>
                      </p:cNvPicPr>
                      <p:nvPr/>
                    </p:nvPicPr>
                    <p:blipFill>
                      <a:blip r:embed="rId15"/>
                      <a:srcRect/>
                      <a:stretch>
                        <a:fillRect/>
                      </a:stretch>
                    </p:blipFill>
                    <p:spPr bwMode="auto">
                      <a:xfrm>
                        <a:off x="5389232" y="3492798"/>
                        <a:ext cx="139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6"/>
          <p:cNvGraphicFramePr>
            <a:graphicFrameLocks noChangeAspect="1"/>
          </p:cNvGraphicFramePr>
          <p:nvPr/>
        </p:nvGraphicFramePr>
        <p:xfrm>
          <a:off x="5378599" y="4017334"/>
          <a:ext cx="1308100" cy="457200"/>
        </p:xfrm>
        <a:graphic>
          <a:graphicData uri="http://schemas.openxmlformats.org/presentationml/2006/ole">
            <mc:AlternateContent xmlns:mc="http://schemas.openxmlformats.org/markup-compatibility/2006">
              <mc:Choice xmlns:v="urn:schemas-microsoft-com:vml" Requires="v">
                <p:oleObj name="Equation" r:id="rId16" imgW="1307880" imgH="457200" progId="Equation.DSMT4">
                  <p:embed/>
                </p:oleObj>
              </mc:Choice>
              <mc:Fallback>
                <p:oleObj name="Equation" r:id="rId16" imgW="1307880" imgH="457200" progId="Equation.DSMT4">
                  <p:embed/>
                  <p:pic>
                    <p:nvPicPr>
                      <p:cNvPr id="17" name="Object 16"/>
                      <p:cNvPicPr>
                        <a:picLocks noChangeAspect="1" noChangeArrowheads="1"/>
                      </p:cNvPicPr>
                      <p:nvPr/>
                    </p:nvPicPr>
                    <p:blipFill>
                      <a:blip r:embed="rId17"/>
                      <a:srcRect/>
                      <a:stretch>
                        <a:fillRect/>
                      </a:stretch>
                    </p:blipFill>
                    <p:spPr bwMode="auto">
                      <a:xfrm>
                        <a:off x="5378599" y="4017334"/>
                        <a:ext cx="1308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29278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p:spPr>
        <p:txBody>
          <a:bodyPr/>
          <a:lstStyle/>
          <a:p>
            <a:r>
              <a:rPr lang="en-US" sz="3200" b="1" dirty="0">
                <a:latin typeface="Arial" pitchFamily="34" charset="0"/>
                <a:cs typeface="Arial" pitchFamily="34" charset="0"/>
              </a:rPr>
              <a:t>Example</a:t>
            </a:r>
            <a:endParaRPr lang="en-US" sz="3200" dirty="0">
              <a:latin typeface="Arial" pitchFamily="34" charset="0"/>
              <a:cs typeface="Arial" pitchFamily="34" charset="0"/>
            </a:endParaRPr>
          </a:p>
        </p:txBody>
      </p:sp>
      <p:sp>
        <p:nvSpPr>
          <p:cNvPr id="4" name="Text Placeholder 3"/>
          <p:cNvSpPr>
            <a:spLocks noGrp="1"/>
          </p:cNvSpPr>
          <p:nvPr>
            <p:ph type="body" sz="quarter" idx="10"/>
          </p:nvPr>
        </p:nvSpPr>
        <p:spPr/>
        <p:txBody>
          <a:bodyPr>
            <a:noAutofit/>
          </a:bodyPr>
          <a:lstStyle/>
          <a:p>
            <a:pPr>
              <a:lnSpc>
                <a:spcPct val="110000"/>
              </a:lnSpc>
              <a:spcBef>
                <a:spcPts val="0"/>
              </a:spcBef>
            </a:pPr>
            <a:r>
              <a:rPr lang="en-US" sz="2800" spc="-100" dirty="0"/>
              <a:t>The 1986 explosion at the Chernobyl nuclear power plant in the former Soviet Union sent about 1000 kilograms of radioactive cesium-137 into the atmosphere. The function                                   describes the amount,            in kilograms, of         cesium-137 remaining in Chernobyl </a:t>
            </a:r>
            <a:r>
              <a:rPr lang="en-US" sz="2800" i="1" spc="-100" dirty="0"/>
              <a:t>x</a:t>
            </a:r>
            <a:r>
              <a:rPr lang="en-US" sz="2800" spc="-100" dirty="0"/>
              <a:t> years after 1986. If even 100 kilograms of cesium-137 remain in Chernobyl’s atmosphere, the area is considered unsafe for human habitation. Find             and determine if Chernobyl will be safe for human habitation by 2066.</a:t>
            </a:r>
          </a:p>
          <a:p>
            <a:endParaRPr lang="en-US" sz="2800" dirty="0"/>
          </a:p>
        </p:txBody>
      </p:sp>
      <p:graphicFrame>
        <p:nvGraphicFramePr>
          <p:cNvPr id="6" name="Object 5"/>
          <p:cNvGraphicFramePr>
            <a:graphicFrameLocks noChangeAspect="1"/>
          </p:cNvGraphicFramePr>
          <p:nvPr>
            <p:extLst>
              <p:ext uri="{D42A27DB-BD31-4B8C-83A1-F6EECF244321}">
                <p14:modId xmlns:p14="http://schemas.microsoft.com/office/powerpoint/2010/main" val="2629697684"/>
              </p:ext>
            </p:extLst>
          </p:nvPr>
        </p:nvGraphicFramePr>
        <p:xfrm>
          <a:off x="4431475" y="2346895"/>
          <a:ext cx="2997200" cy="749300"/>
        </p:xfrm>
        <a:graphic>
          <a:graphicData uri="http://schemas.openxmlformats.org/presentationml/2006/ole">
            <mc:AlternateContent xmlns:mc="http://schemas.openxmlformats.org/markup-compatibility/2006">
              <mc:Choice xmlns:v="urn:schemas-microsoft-com:vml" Requires="v">
                <p:oleObj name="Equation" r:id="rId2" imgW="2997000" imgH="749160" progId="Equation.DSMT4">
                  <p:embed/>
                </p:oleObj>
              </mc:Choice>
              <mc:Fallback>
                <p:oleObj name="Equation" r:id="rId2" imgW="2997000" imgH="749160" progId="Equation.DSMT4">
                  <p:embed/>
                  <p:pic>
                    <p:nvPicPr>
                      <p:cNvPr id="0" name=""/>
                      <p:cNvPicPr/>
                      <p:nvPr/>
                    </p:nvPicPr>
                    <p:blipFill>
                      <a:blip r:embed="rId3"/>
                      <a:stretch>
                        <a:fillRect/>
                      </a:stretch>
                    </p:blipFill>
                    <p:spPr>
                      <a:xfrm>
                        <a:off x="4431475" y="2346895"/>
                        <a:ext cx="2997200" cy="7493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509337253"/>
              </p:ext>
            </p:extLst>
          </p:nvPr>
        </p:nvGraphicFramePr>
        <p:xfrm>
          <a:off x="4578925" y="4997656"/>
          <a:ext cx="889000" cy="457200"/>
        </p:xfrm>
        <a:graphic>
          <a:graphicData uri="http://schemas.openxmlformats.org/presentationml/2006/ole">
            <mc:AlternateContent xmlns:mc="http://schemas.openxmlformats.org/markup-compatibility/2006">
              <mc:Choice xmlns:v="urn:schemas-microsoft-com:vml" Requires="v">
                <p:oleObj name="Equation" r:id="rId4" imgW="888840" imgH="457200" progId="Equation.DSMT4">
                  <p:embed/>
                </p:oleObj>
              </mc:Choice>
              <mc:Fallback>
                <p:oleObj name="Equation" r:id="rId4" imgW="888840" imgH="457200" progId="Equation.DSMT4">
                  <p:embed/>
                  <p:pic>
                    <p:nvPicPr>
                      <p:cNvPr id="0" name=""/>
                      <p:cNvPicPr/>
                      <p:nvPr/>
                    </p:nvPicPr>
                    <p:blipFill>
                      <a:blip r:embed="rId5"/>
                      <a:stretch>
                        <a:fillRect/>
                      </a:stretch>
                    </p:blipFill>
                    <p:spPr>
                      <a:xfrm>
                        <a:off x="4578925" y="4997656"/>
                        <a:ext cx="889000" cy="4572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959007710"/>
              </p:ext>
            </p:extLst>
          </p:nvPr>
        </p:nvGraphicFramePr>
        <p:xfrm>
          <a:off x="3965895" y="3115769"/>
          <a:ext cx="812800" cy="457200"/>
        </p:xfrm>
        <a:graphic>
          <a:graphicData uri="http://schemas.openxmlformats.org/presentationml/2006/ole">
            <mc:AlternateContent xmlns:mc="http://schemas.openxmlformats.org/markup-compatibility/2006">
              <mc:Choice xmlns:v="urn:schemas-microsoft-com:vml" Requires="v">
                <p:oleObj name="Equation" r:id="rId6" imgW="812520" imgH="457200" progId="Equation.DSMT4">
                  <p:embed/>
                </p:oleObj>
              </mc:Choice>
              <mc:Fallback>
                <p:oleObj name="Equation" r:id="rId6" imgW="812520" imgH="457200" progId="Equation.DSMT4">
                  <p:embed/>
                  <p:pic>
                    <p:nvPicPr>
                      <p:cNvPr id="0" name=""/>
                      <p:cNvPicPr/>
                      <p:nvPr/>
                    </p:nvPicPr>
                    <p:blipFill>
                      <a:blip r:embed="rId7"/>
                      <a:stretch>
                        <a:fillRect/>
                      </a:stretch>
                    </p:blipFill>
                    <p:spPr>
                      <a:xfrm>
                        <a:off x="3965895" y="3115769"/>
                        <a:ext cx="812800" cy="457200"/>
                      </a:xfrm>
                      <a:prstGeom prst="rect">
                        <a:avLst/>
                      </a:prstGeom>
                    </p:spPr>
                  </p:pic>
                </p:oleObj>
              </mc:Fallback>
            </mc:AlternateContent>
          </a:graphicData>
        </a:graphic>
      </p:graphicFrame>
    </p:spTree>
    <p:extLst>
      <p:ext uri="{BB962C8B-B14F-4D97-AF65-F5344CB8AC3E}">
        <p14:creationId xmlns:p14="http://schemas.microsoft.com/office/powerpoint/2010/main" val="577569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p:spPr>
        <p:txBody>
          <a:bodyPr/>
          <a:lstStyle/>
          <a:p>
            <a:r>
              <a:rPr lang="en-US" sz="3200" b="1" dirty="0">
                <a:latin typeface="Arial" pitchFamily="34" charset="0"/>
                <a:cs typeface="Arial" pitchFamily="34" charset="0"/>
              </a:rPr>
              <a:t>Example </a:t>
            </a:r>
            <a:r>
              <a:rPr lang="en-US" sz="3200" dirty="0">
                <a:latin typeface="Arial" pitchFamily="34" charset="0"/>
                <a:cs typeface="Arial" pitchFamily="34" charset="0"/>
              </a:rPr>
              <a:t>(</a:t>
            </a:r>
            <a:r>
              <a:rPr lang="en-US" sz="3200" dirty="0" err="1">
                <a:latin typeface="Arial" pitchFamily="34" charset="0"/>
                <a:cs typeface="Arial" pitchFamily="34" charset="0"/>
              </a:rPr>
              <a:t>cont</a:t>
            </a:r>
            <a:r>
              <a:rPr lang="en-US" sz="3200" dirty="0">
                <a:latin typeface="Arial" pitchFamily="34" charset="0"/>
                <a:cs typeface="Arial" pitchFamily="34" charset="0"/>
              </a:rPr>
              <a:t>)</a:t>
            </a:r>
            <a:endParaRPr lang="en-US" sz="3200" dirty="0"/>
          </a:p>
        </p:txBody>
      </p:sp>
      <p:sp>
        <p:nvSpPr>
          <p:cNvPr id="4" name="Text Placeholder 3"/>
          <p:cNvSpPr>
            <a:spLocks noGrp="1"/>
          </p:cNvSpPr>
          <p:nvPr>
            <p:ph type="body" sz="quarter" idx="10"/>
          </p:nvPr>
        </p:nvSpPr>
        <p:spPr/>
        <p:txBody>
          <a:bodyPr>
            <a:noAutofit/>
          </a:bodyPr>
          <a:lstStyle/>
          <a:p>
            <a:pPr>
              <a:spcAft>
                <a:spcPts val="600"/>
              </a:spcAft>
            </a:pPr>
            <a:r>
              <a:rPr lang="en-US" sz="2800" dirty="0"/>
              <a:t>In finding            we are finding how many kilograms of cesium-137 are in Chernobyl 80 years after 1986, or in 2066.</a:t>
            </a:r>
          </a:p>
          <a:p>
            <a:pPr>
              <a:spcAft>
                <a:spcPts val="1200"/>
              </a:spcAft>
            </a:pPr>
            <a:r>
              <a:rPr lang="en-US" sz="2800" dirty="0"/>
              <a:t>				This is the given function.</a:t>
            </a:r>
          </a:p>
          <a:p>
            <a:pPr>
              <a:spcAft>
                <a:spcPts val="1200"/>
              </a:spcAft>
            </a:pPr>
            <a:r>
              <a:rPr lang="en-US" sz="2800" dirty="0"/>
              <a:t>				Replace </a:t>
            </a:r>
            <a:r>
              <a:rPr lang="en-US" sz="2800" i="1" dirty="0"/>
              <a:t>x</a:t>
            </a:r>
            <a:r>
              <a:rPr lang="en-US" sz="2800" dirty="0"/>
              <a:t> with 80.</a:t>
            </a:r>
          </a:p>
          <a:p>
            <a:pPr>
              <a:spcAft>
                <a:spcPts val="1200"/>
              </a:spcAft>
            </a:pPr>
            <a:r>
              <a:rPr lang="en-US" sz="2800" dirty="0"/>
              <a:t>				Divide.</a:t>
            </a:r>
          </a:p>
          <a:p>
            <a:pPr>
              <a:spcAft>
                <a:spcPts val="1200"/>
              </a:spcAft>
            </a:pPr>
            <a:r>
              <a:rPr lang="en-US" sz="2800" dirty="0"/>
              <a:t>				Evaluate the exponent.</a:t>
            </a:r>
          </a:p>
          <a:p>
            <a:r>
              <a:rPr lang="en-US" sz="2800" dirty="0"/>
              <a:t>				Multiply.</a:t>
            </a:r>
          </a:p>
          <a:p>
            <a:endParaRPr lang="en-US" sz="2800" dirty="0"/>
          </a:p>
          <a:p>
            <a:endParaRPr lang="en-US" sz="2800" dirty="0"/>
          </a:p>
          <a:p>
            <a:endParaRPr lang="en-US" sz="2800" dirty="0"/>
          </a:p>
          <a:p>
            <a:endParaRPr lang="en-US" sz="2800" dirty="0"/>
          </a:p>
          <a:p>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3874651681"/>
              </p:ext>
            </p:extLst>
          </p:nvPr>
        </p:nvGraphicFramePr>
        <p:xfrm>
          <a:off x="2157350" y="1228231"/>
          <a:ext cx="990600" cy="457200"/>
        </p:xfrm>
        <a:graphic>
          <a:graphicData uri="http://schemas.openxmlformats.org/presentationml/2006/ole">
            <mc:AlternateContent xmlns:mc="http://schemas.openxmlformats.org/markup-compatibility/2006">
              <mc:Choice xmlns:v="urn:schemas-microsoft-com:vml" Requires="v">
                <p:oleObj name="Equation" r:id="rId2" imgW="990360" imgH="457200" progId="Equation.DSMT4">
                  <p:embed/>
                </p:oleObj>
              </mc:Choice>
              <mc:Fallback>
                <p:oleObj name="Equation" r:id="rId2" imgW="990360" imgH="457200" progId="Equation.DSMT4">
                  <p:embed/>
                  <p:pic>
                    <p:nvPicPr>
                      <p:cNvPr id="0" name="Object 6"/>
                      <p:cNvPicPr>
                        <a:picLocks noChangeAspect="1" noChangeArrowheads="1"/>
                      </p:cNvPicPr>
                      <p:nvPr/>
                    </p:nvPicPr>
                    <p:blipFill>
                      <a:blip r:embed="rId3"/>
                      <a:srcRect/>
                      <a:stretch>
                        <a:fillRect/>
                      </a:stretch>
                    </p:blipFill>
                    <p:spPr bwMode="auto">
                      <a:xfrm>
                        <a:off x="2157350" y="1228231"/>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657059312"/>
              </p:ext>
            </p:extLst>
          </p:nvPr>
        </p:nvGraphicFramePr>
        <p:xfrm>
          <a:off x="660400" y="2380783"/>
          <a:ext cx="2997200" cy="749300"/>
        </p:xfrm>
        <a:graphic>
          <a:graphicData uri="http://schemas.openxmlformats.org/presentationml/2006/ole">
            <mc:AlternateContent xmlns:mc="http://schemas.openxmlformats.org/markup-compatibility/2006">
              <mc:Choice xmlns:v="urn:schemas-microsoft-com:vml" Requires="v">
                <p:oleObj name="Equation" r:id="rId4" imgW="2997000" imgH="749160" progId="Equation.DSMT4">
                  <p:embed/>
                </p:oleObj>
              </mc:Choice>
              <mc:Fallback>
                <p:oleObj name="Equation" r:id="rId4" imgW="2997000" imgH="749160" progId="Equation.DSMT4">
                  <p:embed/>
                  <p:pic>
                    <p:nvPicPr>
                      <p:cNvPr id="0" name=""/>
                      <p:cNvPicPr/>
                      <p:nvPr/>
                    </p:nvPicPr>
                    <p:blipFill>
                      <a:blip r:embed="rId5"/>
                      <a:stretch>
                        <a:fillRect/>
                      </a:stretch>
                    </p:blipFill>
                    <p:spPr>
                      <a:xfrm>
                        <a:off x="660400" y="2380783"/>
                        <a:ext cx="2997200" cy="7493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805260559"/>
              </p:ext>
            </p:extLst>
          </p:nvPr>
        </p:nvGraphicFramePr>
        <p:xfrm>
          <a:off x="488375" y="3043050"/>
          <a:ext cx="3175000" cy="749300"/>
        </p:xfrm>
        <a:graphic>
          <a:graphicData uri="http://schemas.openxmlformats.org/presentationml/2006/ole">
            <mc:AlternateContent xmlns:mc="http://schemas.openxmlformats.org/markup-compatibility/2006">
              <mc:Choice xmlns:v="urn:schemas-microsoft-com:vml" Requires="v">
                <p:oleObj name="Equation" r:id="rId6" imgW="3174840" imgH="749160" progId="Equation.DSMT4">
                  <p:embed/>
                </p:oleObj>
              </mc:Choice>
              <mc:Fallback>
                <p:oleObj name="Equation" r:id="rId6" imgW="3174840" imgH="749160" progId="Equation.DSMT4">
                  <p:embed/>
                  <p:pic>
                    <p:nvPicPr>
                      <p:cNvPr id="0" name=""/>
                      <p:cNvPicPr/>
                      <p:nvPr/>
                    </p:nvPicPr>
                    <p:blipFill>
                      <a:blip r:embed="rId7"/>
                      <a:stretch>
                        <a:fillRect/>
                      </a:stretch>
                    </p:blipFill>
                    <p:spPr>
                      <a:xfrm>
                        <a:off x="488375" y="3043050"/>
                        <a:ext cx="3175000" cy="7493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616687315"/>
              </p:ext>
            </p:extLst>
          </p:nvPr>
        </p:nvGraphicFramePr>
        <p:xfrm>
          <a:off x="485963" y="3704080"/>
          <a:ext cx="3009900" cy="749300"/>
        </p:xfrm>
        <a:graphic>
          <a:graphicData uri="http://schemas.openxmlformats.org/presentationml/2006/ole">
            <mc:AlternateContent xmlns:mc="http://schemas.openxmlformats.org/markup-compatibility/2006">
              <mc:Choice xmlns:v="urn:schemas-microsoft-com:vml" Requires="v">
                <p:oleObj name="Equation" r:id="rId8" imgW="3009600" imgH="749160" progId="Equation.DSMT4">
                  <p:embed/>
                </p:oleObj>
              </mc:Choice>
              <mc:Fallback>
                <p:oleObj name="Equation" r:id="rId8" imgW="3009600" imgH="749160" progId="Equation.DSMT4">
                  <p:embed/>
                  <p:pic>
                    <p:nvPicPr>
                      <p:cNvPr id="0" name=""/>
                      <p:cNvPicPr/>
                      <p:nvPr/>
                    </p:nvPicPr>
                    <p:blipFill>
                      <a:blip r:embed="rId9"/>
                      <a:stretch>
                        <a:fillRect/>
                      </a:stretch>
                    </p:blipFill>
                    <p:spPr>
                      <a:xfrm>
                        <a:off x="485963" y="3704080"/>
                        <a:ext cx="3009900" cy="74930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401230210"/>
              </p:ext>
            </p:extLst>
          </p:nvPr>
        </p:nvGraphicFramePr>
        <p:xfrm>
          <a:off x="488375" y="4637975"/>
          <a:ext cx="3238500" cy="508000"/>
        </p:xfrm>
        <a:graphic>
          <a:graphicData uri="http://schemas.openxmlformats.org/presentationml/2006/ole">
            <mc:AlternateContent xmlns:mc="http://schemas.openxmlformats.org/markup-compatibility/2006">
              <mc:Choice xmlns:v="urn:schemas-microsoft-com:vml" Requires="v">
                <p:oleObj name="Equation" r:id="rId10" imgW="3238200" imgH="507960" progId="Equation.DSMT4">
                  <p:embed/>
                </p:oleObj>
              </mc:Choice>
              <mc:Fallback>
                <p:oleObj name="Equation" r:id="rId10" imgW="3238200" imgH="507960" progId="Equation.DSMT4">
                  <p:embed/>
                  <p:pic>
                    <p:nvPicPr>
                      <p:cNvPr id="0" name=""/>
                      <p:cNvPicPr/>
                      <p:nvPr/>
                    </p:nvPicPr>
                    <p:blipFill>
                      <a:blip r:embed="rId11"/>
                      <a:stretch>
                        <a:fillRect/>
                      </a:stretch>
                    </p:blipFill>
                    <p:spPr>
                      <a:xfrm>
                        <a:off x="488375" y="4637975"/>
                        <a:ext cx="3238500" cy="508000"/>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2443049432"/>
              </p:ext>
            </p:extLst>
          </p:nvPr>
        </p:nvGraphicFramePr>
        <p:xfrm>
          <a:off x="490850" y="5293550"/>
          <a:ext cx="1828800" cy="508000"/>
        </p:xfrm>
        <a:graphic>
          <a:graphicData uri="http://schemas.openxmlformats.org/presentationml/2006/ole">
            <mc:AlternateContent xmlns:mc="http://schemas.openxmlformats.org/markup-compatibility/2006">
              <mc:Choice xmlns:v="urn:schemas-microsoft-com:vml" Requires="v">
                <p:oleObj name="Equation" r:id="rId12" imgW="1828800" imgH="507960" progId="Equation.DSMT4">
                  <p:embed/>
                </p:oleObj>
              </mc:Choice>
              <mc:Fallback>
                <p:oleObj name="Equation" r:id="rId12" imgW="1828800" imgH="507960" progId="Equation.DSMT4">
                  <p:embed/>
                  <p:pic>
                    <p:nvPicPr>
                      <p:cNvPr id="0" name=""/>
                      <p:cNvPicPr/>
                      <p:nvPr/>
                    </p:nvPicPr>
                    <p:blipFill>
                      <a:blip r:embed="rId13"/>
                      <a:stretch>
                        <a:fillRect/>
                      </a:stretch>
                    </p:blipFill>
                    <p:spPr>
                      <a:xfrm>
                        <a:off x="490850" y="5293550"/>
                        <a:ext cx="1828800" cy="508000"/>
                      </a:xfrm>
                      <a:prstGeom prst="rect">
                        <a:avLst/>
                      </a:prstGeom>
                    </p:spPr>
                  </p:pic>
                </p:oleObj>
              </mc:Fallback>
            </mc:AlternateContent>
          </a:graphicData>
        </a:graphic>
      </p:graphicFrame>
    </p:spTree>
    <p:extLst>
      <p:ext uri="{BB962C8B-B14F-4D97-AF65-F5344CB8AC3E}">
        <p14:creationId xmlns:p14="http://schemas.microsoft.com/office/powerpoint/2010/main" val="1260887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p:spPr>
        <p:txBody>
          <a:bodyPr/>
          <a:lstStyle/>
          <a:p>
            <a:r>
              <a:rPr lang="en-US" sz="3200" b="1" dirty="0">
                <a:latin typeface="Arial" pitchFamily="34" charset="0"/>
                <a:cs typeface="Arial" pitchFamily="34" charset="0"/>
              </a:rPr>
              <a:t>Example </a:t>
            </a:r>
            <a:r>
              <a:rPr lang="en-US" sz="3200" dirty="0">
                <a:latin typeface="Arial" pitchFamily="34" charset="0"/>
                <a:cs typeface="Arial" pitchFamily="34" charset="0"/>
              </a:rPr>
              <a:t>(</a:t>
            </a:r>
            <a:r>
              <a:rPr lang="en-US" sz="3200" dirty="0" err="1">
                <a:latin typeface="Arial" pitchFamily="34" charset="0"/>
                <a:cs typeface="Arial" pitchFamily="34" charset="0"/>
              </a:rPr>
              <a:t>cont</a:t>
            </a:r>
            <a:r>
              <a:rPr lang="en-US" sz="3200" dirty="0">
                <a:latin typeface="Arial" pitchFamily="34" charset="0"/>
                <a:cs typeface="Arial" pitchFamily="34" charset="0"/>
              </a:rPr>
              <a:t>)</a:t>
            </a:r>
          </a:p>
        </p:txBody>
      </p:sp>
      <p:sp>
        <p:nvSpPr>
          <p:cNvPr id="4" name="Text Placeholder 3"/>
          <p:cNvSpPr>
            <a:spLocks noGrp="1"/>
          </p:cNvSpPr>
          <p:nvPr>
            <p:ph type="body" sz="quarter" idx="10"/>
          </p:nvPr>
        </p:nvSpPr>
        <p:spPr/>
        <p:txBody>
          <a:bodyPr/>
          <a:lstStyle/>
          <a:p>
            <a:r>
              <a:rPr lang="en-US" sz="2800" spc="100" dirty="0"/>
              <a:t>Chernobyl will not be safe for human habitation by 2066 with approximately 157 kilograms of cesium-137.</a:t>
            </a:r>
          </a:p>
          <a:p>
            <a:endParaRPr lang="en-US" dirty="0"/>
          </a:p>
        </p:txBody>
      </p:sp>
    </p:spTree>
    <p:extLst>
      <p:ext uri="{BB962C8B-B14F-4D97-AF65-F5344CB8AC3E}">
        <p14:creationId xmlns:p14="http://schemas.microsoft.com/office/powerpoint/2010/main" val="564703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i="1" dirty="0">
                <a:solidFill>
                  <a:srgbClr val="000000"/>
                </a:solidFill>
                <a:latin typeface="Arial" pitchFamily="34" charset="0"/>
                <a:cs typeface="Arial" pitchFamily="34" charset="0"/>
              </a:rPr>
              <a:t> Objective 1: Example</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pPr defTabSz="548640">
              <a:spcAft>
                <a:spcPts val="1200"/>
              </a:spcAft>
            </a:pPr>
            <a:r>
              <a:rPr lang="en-US" sz="2800" b="1" dirty="0"/>
              <a:t>1.</a:t>
            </a:r>
            <a:r>
              <a:rPr lang="en-US" sz="2800" dirty="0"/>
              <a:t>	The exponential function  </a:t>
            </a:r>
            <a:br>
              <a:rPr lang="en-US" sz="2800" dirty="0"/>
            </a:br>
            <a:r>
              <a:rPr lang="en-US" sz="2800" dirty="0"/>
              <a:t>	models the average amount spent,          in </a:t>
            </a:r>
            <a:br>
              <a:rPr lang="en-US" sz="2800" dirty="0"/>
            </a:br>
            <a:r>
              <a:rPr lang="en-US" sz="2800" dirty="0"/>
              <a:t>	dollars, at a shopping mall after </a:t>
            </a:r>
            <a:r>
              <a:rPr lang="en-US" sz="2800" i="1" dirty="0"/>
              <a:t>x </a:t>
            </a:r>
            <a:r>
              <a:rPr lang="en-US" sz="2800" dirty="0"/>
              <a:t>hours. What 	is the average amount spent, to the nearest 	dollar, after three hours?</a:t>
            </a:r>
          </a:p>
          <a:p>
            <a:pPr defTabSz="548640"/>
            <a:r>
              <a:rPr lang="en-US" dirty="0"/>
              <a:t>	</a:t>
            </a:r>
          </a:p>
          <a:p>
            <a:pPr defTabSz="548640"/>
            <a:r>
              <a:rPr lang="en-US" dirty="0"/>
              <a:t>	</a:t>
            </a:r>
          </a:p>
          <a:p>
            <a:pPr defTabSz="548640"/>
            <a:r>
              <a:rPr lang="en-US" dirty="0"/>
              <a:t>	</a:t>
            </a:r>
          </a:p>
          <a:p>
            <a:pPr defTabSz="548640">
              <a:spcBef>
                <a:spcPts val="0"/>
              </a:spcBef>
            </a:pPr>
            <a:r>
              <a:rPr lang="en-US" dirty="0"/>
              <a:t>	</a:t>
            </a:r>
            <a:r>
              <a:rPr lang="en-US" sz="2800" spc="-50" dirty="0"/>
              <a:t>The average amount spent after three hours at 	a mall is $160. </a:t>
            </a:r>
          </a:p>
          <a:p>
            <a:pPr defTabSz="548640"/>
            <a:endParaRPr lang="en-US" sz="2800" dirty="0"/>
          </a:p>
        </p:txBody>
      </p:sp>
      <p:graphicFrame>
        <p:nvGraphicFramePr>
          <p:cNvPr id="4" name="Object 3"/>
          <p:cNvGraphicFramePr>
            <a:graphicFrameLocks noChangeAspect="1"/>
          </p:cNvGraphicFramePr>
          <p:nvPr>
            <p:extLst>
              <p:ext uri="{D42A27DB-BD31-4B8C-83A1-F6EECF244321}">
                <p14:modId xmlns:p14="http://schemas.microsoft.com/office/powerpoint/2010/main" val="3860796624"/>
              </p:ext>
            </p:extLst>
          </p:nvPr>
        </p:nvGraphicFramePr>
        <p:xfrm>
          <a:off x="5143852" y="1101054"/>
          <a:ext cx="2946400" cy="584200"/>
        </p:xfrm>
        <a:graphic>
          <a:graphicData uri="http://schemas.openxmlformats.org/presentationml/2006/ole">
            <mc:AlternateContent xmlns:mc="http://schemas.openxmlformats.org/markup-compatibility/2006">
              <mc:Choice xmlns:v="urn:schemas-microsoft-com:vml" Requires="v">
                <p:oleObj name="Equation" r:id="rId2" imgW="2946240" imgH="583920" progId="Equation.DSMT4">
                  <p:embed/>
                </p:oleObj>
              </mc:Choice>
              <mc:Fallback>
                <p:oleObj name="Equation" r:id="rId2" imgW="2946240" imgH="583920" progId="Equation.DSMT4">
                  <p:embed/>
                  <p:pic>
                    <p:nvPicPr>
                      <p:cNvPr id="0" name=""/>
                      <p:cNvPicPr/>
                      <p:nvPr/>
                    </p:nvPicPr>
                    <p:blipFill>
                      <a:blip r:embed="rId3"/>
                      <a:stretch>
                        <a:fillRect/>
                      </a:stretch>
                    </p:blipFill>
                    <p:spPr>
                      <a:xfrm>
                        <a:off x="5143852" y="1101054"/>
                        <a:ext cx="2946400" cy="58420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815982987"/>
              </p:ext>
            </p:extLst>
          </p:nvPr>
        </p:nvGraphicFramePr>
        <p:xfrm>
          <a:off x="6750620" y="1655290"/>
          <a:ext cx="812800" cy="457200"/>
        </p:xfrm>
        <a:graphic>
          <a:graphicData uri="http://schemas.openxmlformats.org/presentationml/2006/ole">
            <mc:AlternateContent xmlns:mc="http://schemas.openxmlformats.org/markup-compatibility/2006">
              <mc:Choice xmlns:v="urn:schemas-microsoft-com:vml" Requires="v">
                <p:oleObj name="Equation" r:id="rId4" imgW="812520" imgH="457200" progId="Equation.DSMT4">
                  <p:embed/>
                </p:oleObj>
              </mc:Choice>
              <mc:Fallback>
                <p:oleObj name="Equation" r:id="rId4" imgW="812520" imgH="457200" progId="Equation.DSMT4">
                  <p:embed/>
                  <p:pic>
                    <p:nvPicPr>
                      <p:cNvPr id="0" name=""/>
                      <p:cNvPicPr/>
                      <p:nvPr/>
                    </p:nvPicPr>
                    <p:blipFill>
                      <a:blip r:embed="rId5"/>
                      <a:stretch>
                        <a:fillRect/>
                      </a:stretch>
                    </p:blipFill>
                    <p:spPr>
                      <a:xfrm>
                        <a:off x="6750620" y="1655290"/>
                        <a:ext cx="812800" cy="4572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337338426"/>
              </p:ext>
            </p:extLst>
          </p:nvPr>
        </p:nvGraphicFramePr>
        <p:xfrm>
          <a:off x="1219200" y="3233420"/>
          <a:ext cx="2946400" cy="2146300"/>
        </p:xfrm>
        <a:graphic>
          <a:graphicData uri="http://schemas.openxmlformats.org/presentationml/2006/ole">
            <mc:AlternateContent xmlns:mc="http://schemas.openxmlformats.org/markup-compatibility/2006">
              <mc:Choice xmlns:v="urn:schemas-microsoft-com:vml" Requires="v">
                <p:oleObj name="Equation" r:id="rId6" imgW="2946240" imgH="2145960" progId="Equation.DSMT4">
                  <p:embed/>
                </p:oleObj>
              </mc:Choice>
              <mc:Fallback>
                <p:oleObj name="Equation" r:id="rId6" imgW="2946240" imgH="2145960" progId="Equation.DSMT4">
                  <p:embed/>
                  <p:pic>
                    <p:nvPicPr>
                      <p:cNvPr id="0" name=""/>
                      <p:cNvPicPr/>
                      <p:nvPr/>
                    </p:nvPicPr>
                    <p:blipFill>
                      <a:blip r:embed="rId7"/>
                      <a:stretch>
                        <a:fillRect/>
                      </a:stretch>
                    </p:blipFill>
                    <p:spPr>
                      <a:xfrm>
                        <a:off x="1219200" y="3233420"/>
                        <a:ext cx="2946400" cy="2146300"/>
                      </a:xfrm>
                      <a:prstGeom prst="rect">
                        <a:avLst/>
                      </a:prstGeom>
                    </p:spPr>
                  </p:pic>
                </p:oleObj>
              </mc:Fallback>
            </mc:AlternateContent>
          </a:graphicData>
        </a:graphic>
      </p:graphicFrame>
    </p:spTree>
    <p:extLst>
      <p:ext uri="{BB962C8B-B14F-4D97-AF65-F5344CB8AC3E}">
        <p14:creationId xmlns:p14="http://schemas.microsoft.com/office/powerpoint/2010/main" val="3969558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p:spPr>
        <p:txBody>
          <a:bodyPr/>
          <a:lstStyle/>
          <a:p>
            <a:r>
              <a:rPr lang="en-US" sz="3200" b="1" i="1" dirty="0">
                <a:latin typeface="Arial" pitchFamily="34" charset="0"/>
                <a:cs typeface="Arial" pitchFamily="34" charset="0"/>
              </a:rPr>
              <a:t>Objective 2</a:t>
            </a:r>
            <a:endParaRPr lang="en-US" sz="3200" dirty="0">
              <a:latin typeface="Arial" pitchFamily="34" charset="0"/>
              <a:cs typeface="Arial" pitchFamily="34" charset="0"/>
            </a:endParaRPr>
          </a:p>
        </p:txBody>
      </p:sp>
      <p:sp>
        <p:nvSpPr>
          <p:cNvPr id="4" name="Text Placeholder 3"/>
          <p:cNvSpPr>
            <a:spLocks noGrp="1"/>
          </p:cNvSpPr>
          <p:nvPr>
            <p:ph type="body" sz="quarter" idx="10"/>
          </p:nvPr>
        </p:nvSpPr>
        <p:spPr/>
        <p:txBody>
          <a:bodyPr/>
          <a:lstStyle/>
          <a:p>
            <a:pPr algn="ctr"/>
            <a:r>
              <a:rPr lang="en-US" dirty="0"/>
              <a:t>Graph exponential functions.</a:t>
            </a:r>
          </a:p>
          <a:p>
            <a:r>
              <a:rPr lang="en-US" dirty="0"/>
              <a:t> </a:t>
            </a:r>
          </a:p>
          <a:p>
            <a:endParaRPr lang="en-US" dirty="0"/>
          </a:p>
        </p:txBody>
      </p:sp>
    </p:spTree>
    <p:extLst>
      <p:ext uri="{BB962C8B-B14F-4D97-AF65-F5344CB8AC3E}">
        <p14:creationId xmlns:p14="http://schemas.microsoft.com/office/powerpoint/2010/main" val="3731503344"/>
      </p:ext>
    </p:extLst>
  </p:cSld>
  <p:clrMapOvr>
    <a:masterClrMapping/>
  </p:clrMapOvr>
</p:sld>
</file>

<file path=ppt/theme/theme1.xml><?xml version="1.0" encoding="utf-8"?>
<a:theme xmlns:a="http://schemas.openxmlformats.org/drawingml/2006/main" name="Top With Foo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2576</TotalTime>
  <Words>1781</Words>
  <Application>Microsoft Office PowerPoint</Application>
  <PresentationFormat>On-screen Show (4:3)</PresentationFormat>
  <Paragraphs>217</Paragraphs>
  <Slides>43</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48" baseType="lpstr">
      <vt:lpstr>Arial</vt:lpstr>
      <vt:lpstr>Calibri</vt:lpstr>
      <vt:lpstr>Times New Roman</vt:lpstr>
      <vt:lpstr>Top With Footer</vt:lpstr>
      <vt:lpstr>Equation</vt:lpstr>
      <vt:lpstr>PowerPoint Presentation</vt:lpstr>
      <vt:lpstr>Exponential Functions</vt:lpstr>
      <vt:lpstr>Exponential Functions</vt:lpstr>
      <vt:lpstr>Objective 1</vt:lpstr>
      <vt:lpstr>Example</vt:lpstr>
      <vt:lpstr>Example (cont)</vt:lpstr>
      <vt:lpstr>Example (cont)</vt:lpstr>
      <vt:lpstr> Objective 1: Example</vt:lpstr>
      <vt:lpstr>Objective 2</vt:lpstr>
      <vt:lpstr>Exponential Functions</vt:lpstr>
      <vt:lpstr>Exponential Functions (cont)</vt:lpstr>
      <vt:lpstr>Objective 3</vt:lpstr>
      <vt:lpstr>Exponential Functions</vt:lpstr>
      <vt:lpstr>Example</vt:lpstr>
      <vt:lpstr>Example (cont)</vt:lpstr>
      <vt:lpstr> Objective 3: Example</vt:lpstr>
      <vt:lpstr>Objective 4</vt:lpstr>
      <vt:lpstr>Exponential Functions</vt:lpstr>
      <vt:lpstr>Example</vt:lpstr>
      <vt:lpstr>Example (cont)</vt:lpstr>
      <vt:lpstr>Example (cont)</vt:lpstr>
      <vt:lpstr>Example (cont)</vt:lpstr>
      <vt:lpstr>Example (cont)</vt:lpstr>
      <vt:lpstr>Objective 4: Example</vt:lpstr>
      <vt:lpstr>Objective 4: Example</vt:lpstr>
      <vt:lpstr>PowerPoint Presentation</vt:lpstr>
      <vt:lpstr>Logarithmic Functions</vt:lpstr>
      <vt:lpstr>Logarithmic Functions</vt:lpstr>
      <vt:lpstr>Logarithmic Functions (cont)</vt:lpstr>
      <vt:lpstr>Objective 1</vt:lpstr>
      <vt:lpstr>Example</vt:lpstr>
      <vt:lpstr> Objective 1: Example</vt:lpstr>
      <vt:lpstr> Objective 2</vt:lpstr>
      <vt:lpstr>Example</vt:lpstr>
      <vt:lpstr> Objective 2: Example</vt:lpstr>
      <vt:lpstr> Objective 3</vt:lpstr>
      <vt:lpstr>Example</vt:lpstr>
      <vt:lpstr> Objective 3: Example</vt:lpstr>
      <vt:lpstr>Objective 4</vt:lpstr>
      <vt:lpstr>Logarithmic Functions</vt:lpstr>
      <vt:lpstr> Objective 7</vt:lpstr>
      <vt:lpstr>Objective 8</vt:lpstr>
      <vt:lpstr>Logarithmic Properties</vt:lpstr>
    </vt:vector>
  </TitlesOfParts>
  <Company>Pearson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FTPUSER;Bob Blitzer</dc:creator>
  <cp:lastModifiedBy>Calise, Anthony J.</cp:lastModifiedBy>
  <cp:revision>2406</cp:revision>
  <dcterms:created xsi:type="dcterms:W3CDTF">2015-11-17T05:26:05Z</dcterms:created>
  <dcterms:modified xsi:type="dcterms:W3CDTF">2022-08-08T22:41:10Z</dcterms:modified>
</cp:coreProperties>
</file>